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11BA5-2B7C-437A-8DBE-1CF3FAF5B378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8D0CA-DBA3-4E3B-989A-939BADEE8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5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1pPr>
            <a:lvl2pPr marL="732029" indent="-281549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2pPr>
            <a:lvl3pPr marL="1126198" indent="-225240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3pPr>
            <a:lvl4pPr marL="1576677" indent="-225240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4pPr>
            <a:lvl5pPr marL="2027156" indent="-225240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5pPr>
            <a:lvl6pPr marL="2477635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6pPr>
            <a:lvl7pPr marL="2928115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7pPr>
            <a:lvl8pPr marL="3378594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8pPr>
            <a:lvl9pPr marL="3829073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5B1473D-6DCF-4ACE-943B-779CA1EF0AA6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1pPr>
            <a:lvl2pPr marL="732029" indent="-281549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2pPr>
            <a:lvl3pPr marL="1126198" indent="-225240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3pPr>
            <a:lvl4pPr marL="1576677" indent="-225240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4pPr>
            <a:lvl5pPr marL="2027156" indent="-225240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5pPr>
            <a:lvl6pPr marL="2477635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6pPr>
            <a:lvl7pPr marL="2928115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7pPr>
            <a:lvl8pPr marL="3378594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8pPr>
            <a:lvl9pPr marL="3829073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2A68292-3F49-4FF7-AA77-1B0F3711B961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1pPr>
            <a:lvl2pPr marL="732029" indent="-281549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2pPr>
            <a:lvl3pPr marL="1126198" indent="-225240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3pPr>
            <a:lvl4pPr marL="1576677" indent="-225240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4pPr>
            <a:lvl5pPr marL="2027156" indent="-225240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5pPr>
            <a:lvl6pPr marL="2477635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6pPr>
            <a:lvl7pPr marL="2928115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7pPr>
            <a:lvl8pPr marL="3378594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8pPr>
            <a:lvl9pPr marL="3829073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8F9571C-3D47-420C-830C-C186E1C7FA6C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7E63-2240-4877-92E7-36C892DF9EA4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B62C-5F38-45B4-8292-0282E7565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2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7E63-2240-4877-92E7-36C892DF9EA4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B62C-5F38-45B4-8292-0282E7565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3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7E63-2240-4877-92E7-36C892DF9EA4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B62C-5F38-45B4-8292-0282E7565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73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73581-CA6E-42E1-AF02-1CEA68DD85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8FDA5-BC2C-4C1B-98F9-51DFC87428E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09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7E63-2240-4877-92E7-36C892DF9EA4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B62C-5F38-45B4-8292-0282E7565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5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7E63-2240-4877-92E7-36C892DF9EA4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B62C-5F38-45B4-8292-0282E7565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7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7E63-2240-4877-92E7-36C892DF9EA4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B62C-5F38-45B4-8292-0282E7565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71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7E63-2240-4877-92E7-36C892DF9EA4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B62C-5F38-45B4-8292-0282E7565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4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7E63-2240-4877-92E7-36C892DF9EA4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B62C-5F38-45B4-8292-0282E7565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7E63-2240-4877-92E7-36C892DF9EA4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B62C-5F38-45B4-8292-0282E7565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0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7E63-2240-4877-92E7-36C892DF9EA4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B62C-5F38-45B4-8292-0282E7565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6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17E63-2240-4877-92E7-36C892DF9EA4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B62C-5F38-45B4-8292-0282E7565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7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17E63-2240-4877-92E7-36C892DF9EA4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FB62C-5F38-45B4-8292-0282E7565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8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reference/packages.html" TargetMode="External"/><Relationship Id="rId2" Type="http://schemas.openxmlformats.org/officeDocument/2006/relationships/hyperlink" Target="http://developer.android.com/sdk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de.google.com/p/android-gestures-tutorials/source/browse/trunk/src/com/mamlambo/gesturefun/GestureFunActivity.java" TargetMode="External"/><Relationship Id="rId5" Type="http://schemas.openxmlformats.org/officeDocument/2006/relationships/hyperlink" Target="http://www.techrepublic.com/blog/app-builder/bouncing-a-ball-on-androids-canvas/1733" TargetMode="External"/><Relationship Id="rId4" Type="http://schemas.openxmlformats.org/officeDocument/2006/relationships/hyperlink" Target="http://developer.android.com/training/index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847850"/>
          </a:xfrm>
        </p:spPr>
        <p:txBody>
          <a:bodyPr/>
          <a:lstStyle/>
          <a:p>
            <a:r>
              <a:rPr lang="en-US" dirty="0" smtClean="0"/>
              <a:t>Advanced Java and Android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US" dirty="0" smtClean="0"/>
              <a:t>Prof. John Cole</a:t>
            </a:r>
          </a:p>
          <a:p>
            <a:r>
              <a:rPr lang="en-US" dirty="0" smtClean="0"/>
              <a:t>Senior Lecturer</a:t>
            </a:r>
          </a:p>
          <a:p>
            <a:r>
              <a:rPr lang="en-US" dirty="0" smtClean="0"/>
              <a:t>The University of Texas at Dallas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4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Greek Alphabet on Pottery, circa 300 BCE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1" y="2743199"/>
            <a:ext cx="3008312" cy="2625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717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Paper, modern era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22182"/>
            <a:ext cx="6248400" cy="4162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14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Century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Stone Tablet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19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Eclipse with Android Developer Tools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Android Class Reference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Main Android Tutorials Page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Android Bouncing Ball Tutorial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Android Gesture Sample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90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Instructor: John Cole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Completed MS in Computer Science from Illinois Institute of Technology</a:t>
            </a:r>
          </a:p>
          <a:p>
            <a:r>
              <a:rPr lang="en-US" dirty="0" smtClean="0"/>
              <a:t>40 years of writing software in a large variety of industries.</a:t>
            </a:r>
          </a:p>
          <a:p>
            <a:r>
              <a:rPr lang="en-US" dirty="0" smtClean="0"/>
              <a:t>6 years as an adjunct (part-time) faculty member at UTD from January 2006 through May 2012, full time since then.  Also taught at Collin College and, long ago, IIT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EB22-47F4-42F8-A5B9-DCB7FBA0221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0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 1: Logistics, setting up.  Java classes and Swing</a:t>
            </a:r>
          </a:p>
          <a:p>
            <a:r>
              <a:rPr lang="en-US" dirty="0" smtClean="0"/>
              <a:t>Day 2: Events, the timer, and graphics.</a:t>
            </a:r>
          </a:p>
          <a:p>
            <a:r>
              <a:rPr lang="en-US" dirty="0" smtClean="0"/>
              <a:t>Day 3: Android Tutorials: Your first app</a:t>
            </a:r>
          </a:p>
          <a:p>
            <a:r>
              <a:rPr lang="en-US" dirty="0" smtClean="0"/>
              <a:t>Day 4: Your first graphical Android app</a:t>
            </a:r>
          </a:p>
          <a:p>
            <a:r>
              <a:rPr lang="en-US" dirty="0" smtClean="0"/>
              <a:t>Day 5: Finishing your app; future direction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start at 9:00 every day.  Please try to be early to set up.</a:t>
            </a:r>
          </a:p>
          <a:p>
            <a:r>
              <a:rPr lang="en-US" dirty="0" smtClean="0"/>
              <a:t>There will be breaks at 10:30 and 3:00.</a:t>
            </a:r>
          </a:p>
          <a:p>
            <a:r>
              <a:rPr lang="en-US" dirty="0" smtClean="0"/>
              <a:t>Lunch will be from noon until 1:00 in the student union.  I’ll be joining you, and it is included with your payment.</a:t>
            </a:r>
          </a:p>
          <a:p>
            <a:r>
              <a:rPr lang="en-US" dirty="0" smtClean="0"/>
              <a:t>If you need to use the restroom, you do not need to ask permission.</a:t>
            </a:r>
          </a:p>
          <a:p>
            <a:r>
              <a:rPr lang="en-US" dirty="0" smtClean="0"/>
              <a:t>Cell phones don’t work well if at all in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1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computer capable or running the Eclipse Java development tools.</a:t>
            </a:r>
          </a:p>
          <a:p>
            <a:r>
              <a:rPr lang="en-US" dirty="0" smtClean="0"/>
              <a:t>An Android device of your choice: Phone, tablet, etc.</a:t>
            </a:r>
          </a:p>
          <a:p>
            <a:r>
              <a:rPr lang="en-US" dirty="0" smtClean="0"/>
              <a:t>A USB cable to connect the device to your computer</a:t>
            </a:r>
          </a:p>
          <a:p>
            <a:r>
              <a:rPr lang="en-US" smtClean="0"/>
              <a:t>Curiosity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05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A9FEFA-7023-4C92-9C2B-675CAB050165}" type="slidenum">
              <a:rPr lang="en-US" sz="1400" smtClean="0">
                <a:solidFill>
                  <a:prstClr val="black"/>
                </a:solidFill>
              </a:rPr>
              <a:pPr eaLnBrk="1" hangingPunct="1"/>
              <a:t>6</a:t>
            </a:fld>
            <a:endParaRPr lang="en-US" sz="1400" dirty="0" smtClean="0">
              <a:solidFill>
                <a:prstClr val="black"/>
              </a:solidFill>
            </a:endParaRP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 eaLnBrk="0" hangingPunct="0"/>
            <a:endParaRPr lang="en-US" sz="2400" b="1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6246813"/>
            <a:ext cx="92202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 i="1" dirty="0">
                <a:solidFill>
                  <a:prstClr val="black"/>
                </a:solidFill>
              </a:rPr>
              <a:t>     ________________________________________________________________________</a:t>
            </a:r>
          </a:p>
          <a:p>
            <a:pPr eaLnBrk="1" hangingPunct="1"/>
            <a:r>
              <a:rPr lang="en-US" sz="1600" b="1" dirty="0">
                <a:solidFill>
                  <a:srgbClr val="006600"/>
                </a:solidFill>
              </a:rPr>
              <a:t>     Department of Computer Science             </a:t>
            </a:r>
            <a:r>
              <a:rPr lang="en-US" sz="1600" b="1" dirty="0" err="1">
                <a:solidFill>
                  <a:srgbClr val="006600"/>
                </a:solidFill>
              </a:rPr>
              <a:t>Jonsson</a:t>
            </a:r>
            <a:r>
              <a:rPr lang="en-US" sz="1600" b="1">
                <a:solidFill>
                  <a:srgbClr val="006600"/>
                </a:solidFill>
              </a:rPr>
              <a:t> School of Engineering and Computer Science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7239000" cy="914400"/>
          </a:xfrm>
          <a:noFill/>
        </p:spPr>
        <p:txBody>
          <a:bodyPr/>
          <a:lstStyle/>
          <a:p>
            <a:pPr algn="ctr" eaLnBrk="1" hangingPunct="1"/>
            <a:r>
              <a:rPr lang="en-US" sz="4000" smtClean="0">
                <a:solidFill>
                  <a:schemeClr val="bg1"/>
                </a:solidFill>
              </a:rPr>
              <a:t>CS Department: Highlights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33400" y="990600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The UTD CS department started as a small program within the Mathematical Sciences in the 70s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One of the largest CS departments in the US today</a:t>
            </a:r>
            <a:endParaRPr lang="en-US" sz="2800" dirty="0">
              <a:solidFill>
                <a:prstClr val="black"/>
              </a:solidFill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55 faculty members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120+ Research and Teaching Assistants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15   Staff members including 4 Tech. Support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1500+ Students (130 Ph.D. +700 MS +720 BS)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Full range of programs in CS, SE and TE: </a:t>
            </a:r>
          </a:p>
          <a:p>
            <a:pPr marL="1257300" lvl="2" indent="-342900">
              <a:lnSpc>
                <a:spcPct val="110000"/>
              </a:lnSpc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</a:rPr>
              <a:t>-- BS, MS and Ph.D.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prstClr val="black"/>
              </a:solidFill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prstClr val="black"/>
              </a:solidFill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  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prstClr val="black"/>
              </a:solidFill>
            </a:endParaRPr>
          </a:p>
        </p:txBody>
      </p:sp>
      <p:pic>
        <p:nvPicPr>
          <p:cNvPr id="9223" name="Picture 8" descr="solidut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6002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34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4DF10A-50C1-4C8E-B609-7C57A62BE8C6}" type="slidenum">
              <a:rPr lang="en-US" sz="1400" smtClean="0">
                <a:solidFill>
                  <a:prstClr val="black"/>
                </a:solidFill>
              </a:rPr>
              <a:pPr eaLnBrk="1" hangingPunct="1"/>
              <a:t>7</a:t>
            </a:fld>
            <a:endParaRPr lang="en-US" sz="1400" smtClean="0">
              <a:solidFill>
                <a:prstClr val="black"/>
              </a:solidFill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 eaLnBrk="0" hangingPunct="0"/>
            <a:endParaRPr lang="en-US" sz="2400" b="1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0" y="6246813"/>
            <a:ext cx="92202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 i="1">
                <a:solidFill>
                  <a:prstClr val="black"/>
                </a:solidFill>
              </a:rPr>
              <a:t>     ________________________________________________________________________</a:t>
            </a:r>
          </a:p>
          <a:p>
            <a:pPr eaLnBrk="1" hangingPunct="1"/>
            <a:r>
              <a:rPr lang="en-US" sz="1600" b="1">
                <a:solidFill>
                  <a:srgbClr val="006600"/>
                </a:solidFill>
              </a:rPr>
              <a:t>     Department of Computer Science             Jonsson School of Engineering and Computer Science</a:t>
            </a: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467600" cy="685800"/>
          </a:xfrm>
          <a:noFill/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</a:rPr>
              <a:t>CS Department: Accomplishments</a:t>
            </a: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1066800" y="1219200"/>
            <a:ext cx="7620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prstClr val="black"/>
                </a:solidFill>
              </a:rPr>
              <a:t>Ranked 29</a:t>
            </a:r>
            <a:r>
              <a:rPr lang="en-US" sz="2800" baseline="30000">
                <a:solidFill>
                  <a:prstClr val="black"/>
                </a:solidFill>
              </a:rPr>
              <a:t>th</a:t>
            </a:r>
            <a:r>
              <a:rPr lang="en-US" sz="2800">
                <a:solidFill>
                  <a:prstClr val="black"/>
                </a:solidFill>
              </a:rPr>
              <a:t> in UC Irvine’s publications ranking of CS graduate programs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prstClr val="black"/>
                </a:solidFill>
              </a:rPr>
              <a:t>Ranked 24</a:t>
            </a:r>
            <a:r>
              <a:rPr lang="en-US" sz="2800" baseline="30000">
                <a:solidFill>
                  <a:prstClr val="black"/>
                </a:solidFill>
              </a:rPr>
              <a:t>th</a:t>
            </a:r>
            <a:r>
              <a:rPr lang="en-US" sz="2800">
                <a:solidFill>
                  <a:prstClr val="black"/>
                </a:solidFill>
              </a:rPr>
              <a:t> worldwide in UC Irvine’s publications ranking of SE graduate programs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prstClr val="black"/>
                </a:solidFill>
              </a:rPr>
              <a:t>8 of our faculty hold Young Investigator awards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prstClr val="black"/>
                </a:solidFill>
              </a:rPr>
              <a:t>Top 5 producer of CS degrees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prstClr val="black"/>
                </a:solidFill>
              </a:rPr>
              <a:t>Placed 14</a:t>
            </a:r>
            <a:r>
              <a:rPr lang="en-US" sz="2800" baseline="30000">
                <a:solidFill>
                  <a:prstClr val="black"/>
                </a:solidFill>
              </a:rPr>
              <a:t>th</a:t>
            </a:r>
            <a:r>
              <a:rPr lang="en-US" sz="2800">
                <a:solidFill>
                  <a:prstClr val="black"/>
                </a:solidFill>
              </a:rPr>
              <a:t> worldwide in ACM Programming Competition (just behind MIT &amp; CalTech in US)</a:t>
            </a:r>
          </a:p>
          <a:p>
            <a:pPr marL="342900" indent="-342900">
              <a:spcBef>
                <a:spcPct val="20000"/>
              </a:spcBef>
            </a:pPr>
            <a:endParaRPr lang="en-US" sz="2800">
              <a:solidFill>
                <a:prstClr val="black"/>
              </a:solidFill>
            </a:endParaRPr>
          </a:p>
        </p:txBody>
      </p:sp>
      <p:pic>
        <p:nvPicPr>
          <p:cNvPr id="11271" name="Picture 6" descr="solidut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6002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793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7389AC5-0570-4C4B-A711-8B4223BAD9BA}" type="slidenum">
              <a:rPr lang="en-US" sz="1400" smtClean="0">
                <a:solidFill>
                  <a:prstClr val="black"/>
                </a:solidFill>
              </a:rPr>
              <a:pPr eaLnBrk="1" hangingPunct="1"/>
              <a:t>8</a:t>
            </a:fld>
            <a:endParaRPr lang="en-US" sz="1400" smtClean="0">
              <a:solidFill>
                <a:prstClr val="black"/>
              </a:solidFill>
            </a:endParaRPr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 eaLnBrk="0" hangingPunct="0"/>
            <a:endParaRPr lang="en-US" sz="2400" b="1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6172200"/>
            <a:ext cx="92202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 i="1">
                <a:solidFill>
                  <a:prstClr val="black"/>
                </a:solidFill>
              </a:rPr>
              <a:t>     ________________________________________________________________________</a:t>
            </a:r>
          </a:p>
          <a:p>
            <a:pPr eaLnBrk="1" hangingPunct="1"/>
            <a:r>
              <a:rPr lang="en-US" sz="1600" b="1">
                <a:solidFill>
                  <a:srgbClr val="006600"/>
                </a:solidFill>
              </a:rPr>
              <a:t>     Department of Computer Science             Jonsson School of Engineering and Computer Science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7543800" cy="990600"/>
          </a:xfrm>
          <a:noFill/>
        </p:spPr>
        <p:txBody>
          <a:bodyPr/>
          <a:lstStyle/>
          <a:p>
            <a:pPr algn="ctr" eaLnBrk="1" hangingPunct="1"/>
            <a:r>
              <a:rPr lang="en-US" sz="3200" smtClean="0">
                <a:solidFill>
                  <a:schemeClr val="bg1"/>
                </a:solidFill>
              </a:rPr>
              <a:t>CS Department: Distinguished Faculty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990600" y="1905000"/>
            <a:ext cx="7696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05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prstClr val="black"/>
                </a:solidFill>
              </a:rPr>
              <a:t>Over 55 memberships on editorial boards of computer science journals</a:t>
            </a:r>
          </a:p>
          <a:p>
            <a:pPr marL="342900" indent="-342900">
              <a:lnSpc>
                <a:spcPct val="105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prstClr val="black"/>
                </a:solidFill>
              </a:rPr>
              <a:t>Research expenditure over $16 million in last two years</a:t>
            </a:r>
          </a:p>
          <a:p>
            <a:pPr marL="342900" indent="-342900">
              <a:lnSpc>
                <a:spcPct val="105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prstClr val="black"/>
                </a:solidFill>
              </a:rPr>
              <a:t>Published 250+ papers last year</a:t>
            </a:r>
          </a:p>
          <a:p>
            <a:pPr marL="342900" indent="-342900">
              <a:lnSpc>
                <a:spcPct val="105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prstClr val="black"/>
                </a:solidFill>
              </a:rPr>
              <a:t>Involved in numerous leading technical conferences as conference chairs or program committee chairs/members</a:t>
            </a:r>
          </a:p>
        </p:txBody>
      </p:sp>
      <p:pic>
        <p:nvPicPr>
          <p:cNvPr id="12295" name="Picture 8" descr="solidut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6002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555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Babylonian Stone </a:t>
            </a:r>
            <a:r>
              <a:rPr lang="en-US" dirty="0" smtClean="0"/>
              <a:t>Tablet, circa 1000 BCE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79518"/>
            <a:ext cx="20955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482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527</Words>
  <Application>Microsoft Office PowerPoint</Application>
  <PresentationFormat>On-screen Show (4:3)</PresentationFormat>
  <Paragraphs>75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Advanced Java and Android Introduction</vt:lpstr>
      <vt:lpstr>Instructor: John Cole</vt:lpstr>
      <vt:lpstr>Schedule</vt:lpstr>
      <vt:lpstr>Logistics</vt:lpstr>
      <vt:lpstr>What You Need</vt:lpstr>
      <vt:lpstr>CS Department: Highlights</vt:lpstr>
      <vt:lpstr>CS Department: Accomplishments</vt:lpstr>
      <vt:lpstr>CS Department: Distinguished Faculty</vt:lpstr>
      <vt:lpstr>History of Writing</vt:lpstr>
      <vt:lpstr>History of Writing</vt:lpstr>
      <vt:lpstr>History of Writing</vt:lpstr>
      <vt:lpstr>21st Century</vt:lpstr>
      <vt:lpstr>Useful Links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Java and Android Introduction</dc:title>
  <dc:creator>jcole</dc:creator>
  <cp:lastModifiedBy>jcole</cp:lastModifiedBy>
  <cp:revision>18</cp:revision>
  <dcterms:created xsi:type="dcterms:W3CDTF">2013-06-10T16:51:00Z</dcterms:created>
  <dcterms:modified xsi:type="dcterms:W3CDTF">2013-07-21T20:23:18Z</dcterms:modified>
</cp:coreProperties>
</file>