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4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16BBF-9892-460A-BED9-9E191E35065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23521-6329-40D1-80C5-77CDFD61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9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BB4-019A-43CF-940A-442DECC42273}" type="datetime1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2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109A-6A76-4589-B8B7-53602DD941D2}" type="datetime1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082B-7120-41B8-B904-A5D078F4826F}" type="datetime1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9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62B5-7FF7-4ACC-9FCA-2AEDA9599EC8}" type="datetime1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F7D5-F9CD-4464-9653-7367A527ECC2}" type="datetime1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3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91E3-E230-4860-8870-8FFEFAEB2861}" type="datetime1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8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2ADA-1DBF-4F6B-9F15-63EF965F5932}" type="datetime1">
              <a:rPr lang="en-US" smtClean="0"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C8D-F6EA-457D-A14E-E99B217B330B}" type="datetime1">
              <a:rPr lang="en-US" smtClean="0"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29A2-4E2E-4D56-9716-6B4C43D419BB}" type="datetime1">
              <a:rPr lang="en-US" smtClean="0"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35AA-8FF5-4A71-9522-F7A30BEBF900}" type="datetime1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1603-BA5B-4329-80DE-3AF2EED0C500}" type="datetime1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599DB-A041-4B30-9AEA-1FD7E958A27F}" type="datetime1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5D51-B44B-4836-8BC4-4E43A4B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8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Slides/Gaddis/Source%20Code/Chapter%2011/EventObjectWindow/EventObjectWindow.jav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../../Slides/Gaddis/Source%20Code/Chapter%2011/FlowWindow/FlowWindow.java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BorderWindow.java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BorderPanelWindow.java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GridPanelWindow.java" TargetMode="External"/><Relationship Id="rId2" Type="http://schemas.openxmlformats.org/officeDocument/2006/relationships/hyperlink" Target="GridWindow.java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MetricConverter.java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ColorCheckBoxWindow.ja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Java and Android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Day 1: Introduction to GUI Programming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5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Programs that operate in a GUI environment must be </a:t>
            </a:r>
            <a:r>
              <a:rPr lang="en-US" i="1" dirty="0" smtClean="0"/>
              <a:t>event-driven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i="1" dirty="0" smtClean="0"/>
              <a:t>event </a:t>
            </a:r>
            <a:r>
              <a:rPr lang="en-US" dirty="0" smtClean="0"/>
              <a:t>is an action that takes place within a program, such as the clicking of a button.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Part of writing a GUI application is creating event listeners.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i="1" dirty="0" smtClean="0"/>
              <a:t>event listener </a:t>
            </a:r>
            <a:r>
              <a:rPr lang="en-US" dirty="0" smtClean="0"/>
              <a:t>is an object that automatically executes one of its methods when a specific event occurs.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to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 an application that uses Swing classes, it is necessary to use the following statement: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Minion-Regular" charset="0"/>
              </a:rPr>
              <a:t>		 </a:t>
            </a:r>
            <a:r>
              <a:rPr lang="en-US" sz="2400" dirty="0" smtClean="0">
                <a:latin typeface="Courier New" pitchFamily="49" charset="0"/>
              </a:rPr>
              <a:t>import </a:t>
            </a:r>
            <a:r>
              <a:rPr lang="en-US" sz="2400" dirty="0" err="1" smtClean="0">
                <a:latin typeface="Courier New" pitchFamily="49" charset="0"/>
              </a:rPr>
              <a:t>javax.swing</a:t>
            </a:r>
            <a:r>
              <a:rPr lang="en-US" sz="2400" dirty="0" smtClean="0">
                <a:latin typeface="Courier" pitchFamily="49" charset="0"/>
              </a:rPr>
              <a:t>.*;</a:t>
            </a:r>
            <a:endParaRPr lang="en-US" sz="2400" dirty="0" smtClean="0">
              <a:latin typeface="Minion-Regular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 the letter</a:t>
            </a:r>
            <a:r>
              <a:rPr lang="en-US" sz="2400" dirty="0" smtClean="0">
                <a:latin typeface="Minion-Regular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x</a:t>
            </a:r>
            <a:r>
              <a:rPr lang="en-US" sz="2400" dirty="0" smtClean="0">
                <a:latin typeface="Courier" pitchFamily="49" charset="0"/>
              </a:rPr>
              <a:t> </a:t>
            </a:r>
            <a:r>
              <a:rPr lang="en-US" sz="2400" dirty="0" smtClean="0"/>
              <a:t>that appears after the word</a:t>
            </a:r>
            <a:r>
              <a:rPr lang="en-US" sz="2400" dirty="0" smtClean="0">
                <a:latin typeface="Minion-Regular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java</a:t>
            </a:r>
            <a:r>
              <a:rPr lang="en-US" sz="2400" dirty="0" smtClean="0">
                <a:latin typeface="Minion-Regular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of the AWT classes are used to determine when events, such as the clicking of a mouse, take place in applications.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an application that uses an AWT class, it is necessary to use the following statement.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Minion-Regular" charset="0"/>
              </a:rPr>
              <a:t>		</a:t>
            </a:r>
            <a:r>
              <a:rPr lang="en-US" sz="2400" dirty="0" smtClean="0">
                <a:latin typeface="Courier New" pitchFamily="49" charset="0"/>
              </a:rPr>
              <a:t>import </a:t>
            </a:r>
            <a:r>
              <a:rPr lang="en-US" sz="2400" dirty="0" err="1" smtClean="0">
                <a:latin typeface="Courier New" pitchFamily="49" charset="0"/>
              </a:rPr>
              <a:t>java.awt</a:t>
            </a:r>
            <a:r>
              <a:rPr lang="en-US" sz="2400" dirty="0" smtClean="0">
                <a:latin typeface="Courier New" pitchFamily="49" charset="0"/>
              </a:rPr>
              <a:t>.*;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Minion-Regular" charset="0"/>
              </a:rPr>
              <a:t>	</a:t>
            </a:r>
            <a:r>
              <a:rPr lang="en-US" sz="2800" dirty="0" smtClean="0"/>
              <a:t>Note that there is no</a:t>
            </a:r>
            <a:r>
              <a:rPr lang="en-US" sz="2800" dirty="0" smtClean="0">
                <a:latin typeface="Minion-Regular" charset="0"/>
              </a:rPr>
              <a:t> </a:t>
            </a:r>
            <a:r>
              <a:rPr lang="en-US" sz="2800" dirty="0" smtClean="0">
                <a:latin typeface="Courier New" pitchFamily="49" charset="0"/>
              </a:rPr>
              <a:t>x</a:t>
            </a:r>
            <a:r>
              <a:rPr lang="en-US" sz="2800" dirty="0" smtClean="0"/>
              <a:t> after </a:t>
            </a:r>
            <a:r>
              <a:rPr lang="en-US" sz="2800" dirty="0" smtClean="0">
                <a:latin typeface="Courier New" pitchFamily="49" charset="0"/>
              </a:rPr>
              <a:t>java</a:t>
            </a:r>
            <a:r>
              <a:rPr lang="en-US" sz="2800" dirty="0" smtClean="0">
                <a:latin typeface="Courier" pitchFamily="49" charset="0"/>
              </a:rPr>
              <a:t> </a:t>
            </a:r>
            <a:r>
              <a:rPr lang="en-US" sz="2800" dirty="0" smtClean="0"/>
              <a:t>in this package name.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6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Often, applications need one or more windows with various components.</a:t>
            </a:r>
          </a:p>
          <a:p>
            <a:r>
              <a:rPr lang="en-US" dirty="0" smtClean="0"/>
              <a:t>A window is a </a:t>
            </a:r>
            <a:r>
              <a:rPr lang="en-US" i="1" dirty="0" smtClean="0"/>
              <a:t>container</a:t>
            </a:r>
            <a:r>
              <a:rPr lang="en-US" dirty="0" smtClean="0"/>
              <a:t>, which is simply a component that holds other components.</a:t>
            </a:r>
          </a:p>
          <a:p>
            <a:r>
              <a:rPr lang="en-US" dirty="0" smtClean="0"/>
              <a:t>A container that can be displayed as a window is a </a:t>
            </a:r>
            <a:r>
              <a:rPr lang="en-US" i="1" dirty="0" smtClean="0"/>
              <a:t>frame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a Swing application, you create a frame from the </a:t>
            </a:r>
            <a:r>
              <a:rPr lang="en-US" dirty="0" err="1" smtClean="0">
                <a:latin typeface="Courier New" pitchFamily="49" charset="0"/>
              </a:rPr>
              <a:t>JFrame</a:t>
            </a:r>
            <a:r>
              <a:rPr lang="en-US" dirty="0" smtClean="0"/>
              <a:t> class, or a class derived from 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5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frame is a basic window that has:</a:t>
            </a:r>
          </a:p>
          <a:p>
            <a:pPr lvl="1"/>
            <a:r>
              <a:rPr lang="en-US" dirty="0" smtClean="0"/>
              <a:t>a border around it,</a:t>
            </a:r>
          </a:p>
          <a:p>
            <a:pPr lvl="1"/>
            <a:r>
              <a:rPr lang="en-US" dirty="0" smtClean="0"/>
              <a:t>a title bar, and</a:t>
            </a:r>
          </a:p>
          <a:p>
            <a:pPr lvl="1"/>
            <a:r>
              <a:rPr lang="en-US" dirty="0" smtClean="0"/>
              <a:t>a set of buttons for:</a:t>
            </a:r>
          </a:p>
          <a:p>
            <a:pPr lvl="2"/>
            <a:r>
              <a:rPr lang="en-US" dirty="0" smtClean="0"/>
              <a:t>minimizing, </a:t>
            </a:r>
          </a:p>
          <a:p>
            <a:pPr lvl="2"/>
            <a:r>
              <a:rPr lang="en-US" dirty="0" smtClean="0"/>
              <a:t>maximizing, and </a:t>
            </a:r>
          </a:p>
          <a:p>
            <a:pPr lvl="2"/>
            <a:r>
              <a:rPr lang="en-US" dirty="0" smtClean="0"/>
              <a:t>closing the window.</a:t>
            </a:r>
          </a:p>
          <a:p>
            <a:r>
              <a:rPr lang="en-US" dirty="0" smtClean="0"/>
              <a:t>These standard features are sometimes referred to as window </a:t>
            </a:r>
            <a:r>
              <a:rPr lang="en-US" i="1" dirty="0" smtClean="0"/>
              <a:t>decorations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9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following </a:t>
            </a:r>
            <a:r>
              <a:rPr lang="en-US" sz="2400" dirty="0" smtClean="0">
                <a:latin typeface="Courier New" pitchFamily="49" charset="0"/>
              </a:rPr>
              <a:t>import</a:t>
            </a:r>
            <a:r>
              <a:rPr lang="en-US" sz="2400" dirty="0" smtClean="0"/>
              <a:t> statement is needed to use the swing components: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import </a:t>
            </a:r>
            <a:r>
              <a:rPr lang="en-US" sz="2000" b="1" dirty="0" err="1" smtClean="0">
                <a:latin typeface="Courier New" pitchFamily="49" charset="0"/>
              </a:rPr>
              <a:t>javax.swing</a:t>
            </a:r>
            <a:r>
              <a:rPr lang="en-US" sz="2000" b="1" dirty="0" smtClean="0">
                <a:latin typeface="Courier New" pitchFamily="49" charset="0"/>
              </a:rPr>
              <a:t>.*;</a:t>
            </a:r>
            <a:r>
              <a:rPr lang="en-US" sz="1800" b="1" dirty="0" smtClean="0">
                <a:latin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</a:rPr>
            </a:b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In the </a:t>
            </a:r>
            <a:r>
              <a:rPr lang="en-US" sz="2400" dirty="0" smtClean="0">
                <a:latin typeface="Courier New" pitchFamily="49" charset="0"/>
              </a:rPr>
              <a:t>main</a:t>
            </a:r>
            <a:r>
              <a:rPr lang="en-US" sz="2400" dirty="0" smtClean="0"/>
              <a:t> method, two constants are declared: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final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WINDOW_WIDTH = 350;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final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WINDOW_HEIGHT = 250;</a:t>
            </a:r>
            <a:r>
              <a:rPr lang="en-US" sz="1800" b="1" dirty="0" smtClean="0">
                <a:latin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</a:rPr>
            </a:b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We use these constants later in the program to set the size of the window.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window’s size is measured in pixels.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i="1" dirty="0" smtClean="0"/>
              <a:t>pixel (picture element) </a:t>
            </a:r>
            <a:r>
              <a:rPr lang="en-US" sz="2400" dirty="0" smtClean="0"/>
              <a:t>is one of the small dots that make up a screen display.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1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An instance of the </a:t>
            </a:r>
            <a:r>
              <a:rPr lang="en-US" sz="2400" dirty="0" err="1" smtClean="0">
                <a:latin typeface="Courier New" pitchFamily="49" charset="0"/>
              </a:rPr>
              <a:t>JFrame</a:t>
            </a:r>
            <a:r>
              <a:rPr lang="en-US" sz="2400" dirty="0" smtClean="0"/>
              <a:t> class needs to be created: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b="1" dirty="0" err="1" smtClean="0">
                <a:latin typeface="Courier New" pitchFamily="49" charset="0"/>
              </a:rPr>
              <a:t>JFrame</a:t>
            </a:r>
            <a:r>
              <a:rPr lang="en-US" sz="2400" b="1" dirty="0" smtClean="0">
                <a:latin typeface="Courier New" pitchFamily="49" charset="0"/>
              </a:rPr>
              <a:t> window = new </a:t>
            </a:r>
            <a:r>
              <a:rPr lang="en-US" sz="2400" b="1" dirty="0" err="1" smtClean="0">
                <a:latin typeface="Courier New" pitchFamily="49" charset="0"/>
              </a:rPr>
              <a:t>JFrame</a:t>
            </a:r>
            <a:r>
              <a:rPr lang="en-US" sz="2400" b="1" dirty="0" smtClean="0">
                <a:latin typeface="Courier New" pitchFamily="49" charset="0"/>
              </a:rPr>
              <a:t>();</a:t>
            </a:r>
            <a:r>
              <a:rPr lang="en-US" sz="2000" b="1" dirty="0" smtClean="0">
                <a:latin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</a:rPr>
            </a:br>
            <a:endParaRPr lang="en-US" sz="20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This statement: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creates a </a:t>
            </a:r>
            <a:r>
              <a:rPr lang="en-US" sz="2000" dirty="0" err="1" smtClean="0">
                <a:latin typeface="Courier New" pitchFamily="49" charset="0"/>
              </a:rPr>
              <a:t>JFrame</a:t>
            </a:r>
            <a:r>
              <a:rPr lang="en-US" sz="2000" dirty="0" smtClean="0"/>
              <a:t> object in memory and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assigns its address to the window variable.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string that is passed to the </a:t>
            </a:r>
            <a:r>
              <a:rPr lang="en-US" sz="2400" dirty="0" err="1" smtClean="0">
                <a:latin typeface="Courier New" pitchFamily="49" charset="0"/>
              </a:rPr>
              <a:t>setTitle</a:t>
            </a:r>
            <a:r>
              <a:rPr lang="en-US" sz="2400" dirty="0" smtClean="0"/>
              <a:t> method will appear in the window’s title bar when it is displayed.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err="1" smtClean="0">
                <a:latin typeface="Courier New" pitchFamily="49" charset="0"/>
              </a:rPr>
              <a:t>window.setTitle</a:t>
            </a:r>
            <a:r>
              <a:rPr lang="en-US" sz="2400" dirty="0" smtClean="0">
                <a:latin typeface="Courier New" pitchFamily="49" charset="0"/>
              </a:rPr>
              <a:t>("A Simple Window");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endParaRPr lang="en-US" sz="2400" dirty="0" smtClean="0">
              <a:latin typeface="Minion-Regular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 err="1" smtClean="0">
                <a:latin typeface="Courier New" pitchFamily="49" charset="0"/>
              </a:rPr>
              <a:t>JFrame</a:t>
            </a:r>
            <a:r>
              <a:rPr lang="en-US" sz="2400" dirty="0" smtClean="0"/>
              <a:t> is initially invisible.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8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 set the size of the window: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window.setSize</a:t>
            </a:r>
            <a:r>
              <a:rPr lang="en-US" sz="1800" b="1" dirty="0" smtClean="0">
                <a:latin typeface="Courier New" pitchFamily="49" charset="0"/>
              </a:rPr>
              <a:t>(WINDOW_WIDTH, WINDOW_HEIGHT);</a:t>
            </a:r>
            <a:br>
              <a:rPr lang="en-US" sz="1800" b="1" dirty="0" smtClean="0">
                <a:latin typeface="Courier New" pitchFamily="49" charset="0"/>
              </a:rPr>
            </a:br>
            <a:endParaRPr lang="en-US" sz="1800" dirty="0" smtClean="0">
              <a:latin typeface="Courier New" pitchFamily="49" charset="0"/>
            </a:endParaRPr>
          </a:p>
          <a:p>
            <a:r>
              <a:rPr lang="en-US" sz="2400" dirty="0" smtClean="0"/>
              <a:t>To specify the action to take place when the user clicks on the close button.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</a:rPr>
              <a:t>window.setDefaultCloseOperation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JFrame.EXIT_ON_CLOSE</a:t>
            </a:r>
            <a:r>
              <a:rPr lang="en-US" sz="2000" b="1" dirty="0" smtClean="0">
                <a:latin typeface="Courier New" pitchFamily="49" charset="0"/>
              </a:rPr>
              <a:t>); </a:t>
            </a:r>
            <a:br>
              <a:rPr lang="en-US" sz="2000" b="1" dirty="0" smtClean="0">
                <a:latin typeface="Courier New" pitchFamily="49" charset="0"/>
              </a:rPr>
            </a:br>
            <a:endParaRPr lang="en-US" sz="2000" b="1" dirty="0" smtClean="0">
              <a:latin typeface="Courier New" pitchFamily="49" charset="0"/>
            </a:endParaRP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latin typeface="Courier New" pitchFamily="49" charset="0"/>
              </a:rPr>
              <a:t>setDefaultCloseOperation</a:t>
            </a:r>
            <a:r>
              <a:rPr lang="en-US" sz="2400" dirty="0" smtClean="0"/>
              <a:t> method takes an 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/>
              <a:t> argument which specifies the action.</a:t>
            </a:r>
          </a:p>
          <a:p>
            <a:pPr lvl="1"/>
            <a:r>
              <a:rPr lang="en-US" sz="2000" dirty="0" err="1" smtClean="0">
                <a:latin typeface="Courier New" pitchFamily="49" charset="0"/>
              </a:rPr>
              <a:t>JFrame.HIDE_ON_CLOSE</a:t>
            </a:r>
            <a:r>
              <a:rPr lang="en-US" sz="2000" dirty="0" smtClean="0"/>
              <a:t> - causes the window to be hidden from view, but the application does not end.</a:t>
            </a:r>
          </a:p>
          <a:p>
            <a:pPr lvl="1"/>
            <a:r>
              <a:rPr lang="en-US" sz="2000" dirty="0" smtClean="0"/>
              <a:t>The default action is </a:t>
            </a:r>
            <a:r>
              <a:rPr lang="en-US" sz="2000" dirty="0" err="1" smtClean="0">
                <a:latin typeface="Courier New" pitchFamily="49" charset="0"/>
              </a:rPr>
              <a:t>JFrame.HIDE_ON_CLOSE</a:t>
            </a:r>
            <a:r>
              <a:rPr lang="en-US" sz="20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0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code displays the window: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</a:rPr>
              <a:t>window.setVisible</a:t>
            </a:r>
            <a:r>
              <a:rPr lang="en-US" dirty="0" smtClean="0">
                <a:latin typeface="Courier New" pitchFamily="49" charset="0"/>
              </a:rPr>
              <a:t>(true);</a:t>
            </a:r>
            <a:br>
              <a:rPr lang="en-US" dirty="0" smtClean="0">
                <a:latin typeface="Courier New" pitchFamily="49" charset="0"/>
              </a:rPr>
            </a:br>
            <a:endParaRPr lang="en-US" dirty="0" smtClean="0">
              <a:latin typeface="Courier New" pitchFamily="49" charset="0"/>
            </a:endParaRPr>
          </a:p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</a:rPr>
              <a:t>setVisible</a:t>
            </a:r>
            <a:r>
              <a:rPr lang="en-US" dirty="0" smtClean="0"/>
              <a:t> method takes a </a:t>
            </a:r>
            <a:r>
              <a:rPr lang="en-US" dirty="0" err="1" smtClean="0">
                <a:latin typeface="Courier New" pitchFamily="49" charset="0"/>
              </a:rPr>
              <a:t>boolean</a:t>
            </a:r>
            <a:r>
              <a:rPr lang="en-US" dirty="0" smtClean="0"/>
              <a:t> argument.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true</a:t>
            </a:r>
            <a:r>
              <a:rPr lang="en-US" dirty="0" smtClean="0"/>
              <a:t> - display the window.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false</a:t>
            </a:r>
            <a:r>
              <a:rPr lang="en-US" dirty="0" smtClean="0"/>
              <a:t> - hide the window.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66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</a:t>
            </a:r>
            <a:r>
              <a:rPr lang="en-US" dirty="0" err="1" smtClean="0">
                <a:latin typeface="Courier New" pitchFamily="49" charset="0"/>
              </a:rPr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usually use inheritance to create a new class that extends the </a:t>
            </a:r>
            <a:r>
              <a:rPr lang="en-US" dirty="0" err="1" smtClean="0">
                <a:latin typeface="Courier New" pitchFamily="49" charset="0"/>
              </a:rPr>
              <a:t>JFrame</a:t>
            </a:r>
            <a:r>
              <a:rPr lang="en-US" dirty="0" smtClean="0"/>
              <a:t> class.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 new class extends an existing class, it inherits many of the existing class’s members just as if they were part of the new class.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These members act just as if they were written into the new class declaration.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fields and methods can be declared in the new class declaration.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allows specialized methods and fields to be added to your window.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3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Equipping GUI Classes with a </a:t>
            </a:r>
            <a:r>
              <a:rPr lang="en-US" dirty="0" smtClean="0">
                <a:latin typeface="Courier New" pitchFamily="49" charset="0"/>
              </a:rPr>
              <a:t>main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Java applications always starts execution with a method named </a:t>
            </a:r>
            <a:r>
              <a:rPr lang="en-US" sz="2800" dirty="0" smtClean="0">
                <a:latin typeface="Courier New" pitchFamily="49" charset="0"/>
              </a:rPr>
              <a:t>main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You can create two separate files: one with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/>
              <a:t> and another with your GUI class.</a:t>
            </a:r>
            <a:endParaRPr lang="en-US" sz="2400" dirty="0" smtClean="0"/>
          </a:p>
          <a:p>
            <a:r>
              <a:rPr lang="en-US" sz="2800" dirty="0" smtClean="0"/>
              <a:t>Applications can also be written with the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/>
              <a:t> method directly written into the GUI class, such as my first example.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Virtually all programs have a user interface.  Most have a graphical interface that lets you interact with the program with a mouse, type data into fields, etc.</a:t>
            </a:r>
          </a:p>
          <a:p>
            <a:r>
              <a:rPr lang="en-US" dirty="0" smtClean="0"/>
              <a:t>You need to learn this style of programming to be able to program your Android device.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8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Swing provides numerous components that can be added to a window.</a:t>
            </a:r>
          </a:p>
          <a:p>
            <a:r>
              <a:rPr lang="en-US" sz="3600" dirty="0" smtClean="0"/>
              <a:t>Three fundamental components are:</a:t>
            </a:r>
          </a:p>
          <a:p>
            <a:pPr marL="2401888" lvl="1" indent="-1944688">
              <a:buNone/>
            </a:pPr>
            <a:r>
              <a:rPr lang="en-US" sz="2400" dirty="0" err="1" smtClean="0">
                <a:latin typeface="Courier New" pitchFamily="49" charset="0"/>
              </a:rPr>
              <a:t>JLabel</a:t>
            </a:r>
            <a:r>
              <a:rPr lang="en-US" sz="2400" dirty="0" smtClean="0"/>
              <a:t>     :		An area that can display text.</a:t>
            </a:r>
          </a:p>
          <a:p>
            <a:pPr marL="2401888" lvl="1" indent="-1944688">
              <a:buNone/>
            </a:pPr>
            <a:r>
              <a:rPr lang="en-US" sz="2400" dirty="0" err="1" smtClean="0">
                <a:latin typeface="Courier New" pitchFamily="49" charset="0"/>
              </a:rPr>
              <a:t>JTextField</a:t>
            </a:r>
            <a:r>
              <a:rPr lang="en-US" sz="2400" dirty="0" smtClean="0"/>
              <a:t> :	An area in which the user may type a single line of input from the keyboard.</a:t>
            </a:r>
          </a:p>
          <a:p>
            <a:pPr marL="2401888" lvl="1" indent="-1944688">
              <a:buNone/>
            </a:pPr>
            <a:r>
              <a:rPr lang="en-US" sz="2400" dirty="0" err="1" smtClean="0">
                <a:latin typeface="Courier New" pitchFamily="49" charset="0"/>
              </a:rPr>
              <a:t>JButton</a:t>
            </a:r>
            <a:r>
              <a:rPr lang="en-US" sz="2400" dirty="0" smtClean="0"/>
              <a:t>    :	A button that can cause an action to occur when it is clicked.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72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Action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i="1" dirty="0" smtClean="0"/>
              <a:t>event </a:t>
            </a:r>
            <a:r>
              <a:rPr lang="en-US" dirty="0" smtClean="0"/>
              <a:t>is an action that takes place within a program, such as the clicking of a button.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an event takes place, the component that is responsible for the event creates an </a:t>
            </a:r>
            <a:r>
              <a:rPr lang="en-US" i="1" dirty="0" smtClean="0"/>
              <a:t>event object</a:t>
            </a:r>
            <a:r>
              <a:rPr lang="en-US" dirty="0" smtClean="0"/>
              <a:t> in memory.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event object</a:t>
            </a:r>
            <a:r>
              <a:rPr lang="en-US" i="1" dirty="0" smtClean="0"/>
              <a:t> </a:t>
            </a:r>
            <a:r>
              <a:rPr lang="en-US" dirty="0" smtClean="0"/>
              <a:t>contains information about the event.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component that generated the event object is know as the </a:t>
            </a:r>
            <a:r>
              <a:rPr lang="en-US" i="1" dirty="0" smtClean="0"/>
              <a:t>event source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is possible that the source component is connected to one or more event listeners.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7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Action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event listener </a:t>
            </a:r>
            <a:r>
              <a:rPr lang="en-US" dirty="0" smtClean="0"/>
              <a:t>is an object that responds to events.</a:t>
            </a:r>
          </a:p>
          <a:p>
            <a:r>
              <a:rPr lang="en-US" dirty="0" smtClean="0"/>
              <a:t>The source component </a:t>
            </a:r>
            <a:r>
              <a:rPr lang="en-US" i="1" dirty="0" smtClean="0"/>
              <a:t>fires</a:t>
            </a:r>
            <a:r>
              <a:rPr lang="en-US" dirty="0" smtClean="0"/>
              <a:t> an event which is passed to a method in the event listener.</a:t>
            </a:r>
          </a:p>
          <a:p>
            <a:r>
              <a:rPr lang="en-US" dirty="0" smtClean="0"/>
              <a:t>Event listener classes are specific to each application. </a:t>
            </a:r>
          </a:p>
          <a:p>
            <a:r>
              <a:rPr lang="en-US" dirty="0" smtClean="0"/>
              <a:t>Event listener classes are commonly written as private inner classes in an application.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Event Listener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A class that is defined inside of another class is known as an inner class</a:t>
            </a:r>
          </a:p>
          <a:p>
            <a:pPr>
              <a:lnSpc>
                <a:spcPct val="90000"/>
              </a:lnSpc>
              <a:buNone/>
            </a:pPr>
            <a:endParaRPr lang="en-US" sz="4000" dirty="0" smtClean="0"/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public class Outer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{ 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i="1" dirty="0" smtClean="0"/>
              <a:t>Fields and methods of the Outer class appear here.</a:t>
            </a:r>
          </a:p>
          <a:p>
            <a:pPr>
              <a:lnSpc>
                <a:spcPct val="90000"/>
              </a:lnSpc>
              <a:buNone/>
            </a:pPr>
            <a:endParaRPr lang="en-US" i="1" dirty="0" smtClean="0"/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	private class Inner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	{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		</a:t>
            </a:r>
            <a:r>
              <a:rPr lang="en-US" i="1" dirty="0" smtClean="0"/>
              <a:t>Fields and methods of the Inner class appear here.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34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 Listeners Must Implement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event listener classes must </a:t>
            </a:r>
            <a:r>
              <a:rPr lang="en-US" i="1" dirty="0" smtClean="0"/>
              <a:t>implement an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interface is something like a class containing one or more method headers.  </a:t>
            </a:r>
          </a:p>
          <a:p>
            <a:r>
              <a:rPr lang="en-US" dirty="0" smtClean="0"/>
              <a:t>When you write a class that implements an interface, you are agreeing that the class will have all of the methods that are specified in the interface.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03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Action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JButton</a:t>
            </a:r>
            <a:r>
              <a:rPr lang="en-US" sz="2400" dirty="0" smtClean="0"/>
              <a:t> components generate </a:t>
            </a:r>
            <a:r>
              <a:rPr lang="en-US" sz="2400" i="1" dirty="0" smtClean="0"/>
              <a:t>action events</a:t>
            </a:r>
            <a:r>
              <a:rPr lang="en-US" sz="2400" dirty="0" smtClean="0"/>
              <a:t>, which require an </a:t>
            </a:r>
            <a:r>
              <a:rPr lang="en-US" sz="2400" i="1" dirty="0" smtClean="0"/>
              <a:t>action listener </a:t>
            </a:r>
            <a:r>
              <a:rPr lang="en-US" sz="2400" dirty="0" smtClean="0"/>
              <a:t>class.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Action listener classes must meet the following requirements: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It must implement the </a:t>
            </a:r>
            <a:r>
              <a:rPr lang="en-US" sz="2000" dirty="0" err="1" smtClean="0">
                <a:latin typeface="Courier New" pitchFamily="49" charset="0"/>
              </a:rPr>
              <a:t>ActionListener</a:t>
            </a:r>
            <a:r>
              <a:rPr lang="en-US" sz="2000" dirty="0" smtClean="0"/>
              <a:t> interface.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It must have a method named </a:t>
            </a:r>
            <a:r>
              <a:rPr lang="en-US" sz="2000" dirty="0" err="1" smtClean="0">
                <a:latin typeface="Courier New" pitchFamily="49" charset="0"/>
              </a:rPr>
              <a:t>actionPerformed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>
                <a:latin typeface="Courier New" pitchFamily="49" charset="0"/>
              </a:rPr>
              <a:t>actionPerformed</a:t>
            </a:r>
            <a:r>
              <a:rPr lang="en-US" sz="2400" dirty="0" smtClean="0"/>
              <a:t> method takes an argument of the </a:t>
            </a:r>
            <a:r>
              <a:rPr lang="en-US" sz="2400" dirty="0" err="1" smtClean="0">
                <a:latin typeface="Courier New" pitchFamily="49" charset="0"/>
              </a:rPr>
              <a:t>ActionEvent</a:t>
            </a:r>
            <a:r>
              <a:rPr lang="en-US" sz="2400" dirty="0" smtClean="0"/>
              <a:t> type.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public void </a:t>
            </a:r>
            <a:r>
              <a:rPr lang="en-US" sz="1800" b="1" dirty="0" err="1" smtClean="0">
                <a:latin typeface="Courier New" pitchFamily="49" charset="0"/>
              </a:rPr>
              <a:t>actionPerformed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ActionEvent</a:t>
            </a:r>
            <a:r>
              <a:rPr lang="en-US" sz="1800" b="1" dirty="0" smtClean="0">
                <a:latin typeface="Courier New" pitchFamily="49" charset="0"/>
              </a:rPr>
              <a:t> e)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i="1" dirty="0" smtClean="0"/>
              <a:t>Code to be executed when button is pressed goes here</a:t>
            </a:r>
            <a:r>
              <a:rPr lang="en-US" sz="1800" b="1" dirty="0" smtClean="0">
                <a:latin typeface="Courier New" pitchFamily="49" charset="0"/>
              </a:rPr>
              <a:t>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50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Action Events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3900" y="3176082"/>
            <a:ext cx="2514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sz="2000" dirty="0" err="1">
                <a:latin typeface="Courier New" pitchFamily="49" charset="0"/>
              </a:rPr>
              <a:t>JButton</a:t>
            </a:r>
            <a:r>
              <a:rPr lang="en-US" sz="2000" dirty="0"/>
              <a:t> Component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76700" y="3099882"/>
            <a:ext cx="4343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sz="2000" dirty="0"/>
              <a:t>Action Listener Object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actionPerformed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ActionEvent</a:t>
            </a:r>
            <a:r>
              <a:rPr lang="en-US" sz="1600" dirty="0">
                <a:latin typeface="Courier New" pitchFamily="49" charset="0"/>
              </a:rPr>
              <a:t> e)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771900" y="1880682"/>
            <a:ext cx="958850" cy="955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sz="2000" dirty="0"/>
              <a:t>Event</a:t>
            </a:r>
          </a:p>
          <a:p>
            <a:r>
              <a:rPr lang="en-US" sz="2000" dirty="0"/>
              <a:t>Object</a:t>
            </a:r>
          </a:p>
        </p:txBody>
      </p:sp>
      <p:cxnSp>
        <p:nvCxnSpPr>
          <p:cNvPr id="7" name="AutoShape 13"/>
          <p:cNvCxnSpPr>
            <a:cxnSpLocks noChangeShapeType="1"/>
            <a:stCxn id="4" idx="0"/>
            <a:endCxn id="6" idx="2"/>
          </p:cNvCxnSpPr>
          <p:nvPr/>
        </p:nvCxnSpPr>
        <p:spPr bwMode="auto">
          <a:xfrm rot="16200000">
            <a:off x="2467769" y="1871951"/>
            <a:ext cx="817562" cy="17907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4"/>
          <p:cNvCxnSpPr>
            <a:cxnSpLocks noChangeShapeType="1"/>
            <a:stCxn id="6" idx="6"/>
            <a:endCxn id="5" idx="0"/>
          </p:cNvCxnSpPr>
          <p:nvPr/>
        </p:nvCxnSpPr>
        <p:spPr bwMode="auto">
          <a:xfrm>
            <a:off x="4730750" y="2358520"/>
            <a:ext cx="1517650" cy="741362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88" y="4114800"/>
            <a:ext cx="6279424" cy="177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01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A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process of connecting an event listener object to a component is called </a:t>
            </a:r>
            <a:r>
              <a:rPr lang="en-US" sz="2800" i="1" dirty="0" smtClean="0"/>
              <a:t>registering </a:t>
            </a:r>
            <a:r>
              <a:rPr lang="en-US" sz="2800" dirty="0" smtClean="0"/>
              <a:t>the event listener.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Courier New" pitchFamily="49" charset="0"/>
              </a:rPr>
              <a:t>JButton</a:t>
            </a:r>
            <a:r>
              <a:rPr lang="en-US" sz="2800" dirty="0" smtClean="0"/>
              <a:t> components have a method named </a:t>
            </a:r>
            <a:r>
              <a:rPr lang="en-US" sz="2800" dirty="0" err="1" smtClean="0">
                <a:latin typeface="Courier New" pitchFamily="49" charset="0"/>
              </a:rPr>
              <a:t>addActionListener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b="1" dirty="0" err="1" smtClean="0">
                <a:latin typeface="Courier New" pitchFamily="49" charset="0"/>
              </a:rPr>
              <a:t>calcButton.addActionListener</a:t>
            </a:r>
            <a:r>
              <a:rPr lang="en-US" sz="2400" b="1" dirty="0" smtClean="0">
                <a:latin typeface="Courier New" pitchFamily="49" charset="0"/>
              </a:rPr>
              <a:t>(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</a:rPr>
              <a:t>			   new </a:t>
            </a:r>
            <a:r>
              <a:rPr lang="en-US" sz="2400" b="1" dirty="0" err="1" smtClean="0">
                <a:latin typeface="Courier New" pitchFamily="49" charset="0"/>
              </a:rPr>
              <a:t>CalcButtonListener</a:t>
            </a:r>
            <a:r>
              <a:rPr lang="en-US" sz="2400" b="1" dirty="0" smtClean="0">
                <a:latin typeface="Courier New" pitchFamily="49" charset="0"/>
              </a:rPr>
              <a:t>());</a:t>
            </a:r>
            <a:br>
              <a:rPr lang="en-US" sz="2400" b="1" dirty="0" smtClean="0">
                <a:latin typeface="Courier New" pitchFamily="49" charset="0"/>
              </a:rPr>
            </a:br>
            <a:endParaRPr lang="en-US" sz="24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When the user clicks on the source button, the action listener object’s </a:t>
            </a:r>
            <a:r>
              <a:rPr lang="en-US" sz="2800" dirty="0" err="1" smtClean="0">
                <a:latin typeface="Courier New" pitchFamily="49" charset="0"/>
              </a:rPr>
              <a:t>actionPerformed</a:t>
            </a:r>
            <a:r>
              <a:rPr lang="en-US" sz="2800" dirty="0" smtClean="0"/>
              <a:t> method will be executed.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2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</a:rPr>
              <a:t>ActionEvent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Event objects contain certain information about the event.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This information can be obtained by calling one of the event object’s methods.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Two of these methods are: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getSource</a:t>
            </a:r>
            <a:r>
              <a:rPr lang="en-US" sz="2400" dirty="0" smtClean="0"/>
              <a:t> - returns a reference to the object that generated this event.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getActionCommand</a:t>
            </a:r>
            <a:r>
              <a:rPr lang="en-US" sz="2400" dirty="0" smtClean="0"/>
              <a:t> - returns the action command for this event as a </a:t>
            </a:r>
            <a:r>
              <a:rPr lang="en-US" sz="2400" dirty="0" smtClean="0">
                <a:latin typeface="Courier New" pitchFamily="49" charset="0"/>
              </a:rPr>
              <a:t>String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Example: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hlinkClick r:id="rId2" action="ppaction://hlinkfile"/>
              </a:rPr>
              <a:t>WindowEventObject.java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78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predefined constants that you can use for colors.	</a:t>
            </a: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Color.BLACK</a:t>
            </a:r>
            <a:r>
              <a:rPr lang="en-US" sz="2000" dirty="0" smtClean="0">
                <a:latin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</a:rPr>
              <a:t>Color.BLUE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Color.CYAN</a:t>
            </a:r>
            <a:r>
              <a:rPr lang="en-US" sz="2000" dirty="0" smtClean="0">
                <a:latin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</a:rPr>
              <a:t>Color.DARK_GRAY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Color.GRAY</a:t>
            </a:r>
            <a:r>
              <a:rPr lang="en-US" sz="2000" dirty="0" smtClean="0">
                <a:latin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</a:rPr>
              <a:t>Color.GREEN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Color.LIGHT_GRAY</a:t>
            </a: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</a:rPr>
              <a:t>Color.MAGENTA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Color.ORANGE</a:t>
            </a:r>
            <a:r>
              <a:rPr lang="en-US" sz="2000" dirty="0" smtClean="0">
                <a:latin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</a:rPr>
              <a:t>Color.PINK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Color.RED</a:t>
            </a:r>
            <a:r>
              <a:rPr lang="en-US" sz="2000" dirty="0" smtClean="0">
                <a:latin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</a:rPr>
              <a:t>Color.WHITE</a:t>
            </a:r>
            <a:endParaRPr lang="en-US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</a:rPr>
              <a:t>Color.YELLOW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Your First GUI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/>
              <a:t>/**************************************************************</a:t>
            </a:r>
          </a:p>
          <a:p>
            <a:pPr marL="0" indent="0">
              <a:buNone/>
            </a:pPr>
            <a:r>
              <a:rPr lang="en-US" sz="1100" dirty="0" smtClean="0"/>
              <a:t> * Written by John Cole at The University of Texas at Dallas as</a:t>
            </a:r>
          </a:p>
          <a:p>
            <a:pPr marL="0" indent="0">
              <a:buNone/>
            </a:pPr>
            <a:r>
              <a:rPr lang="en-US" sz="1100" dirty="0" smtClean="0"/>
              <a:t> * a test program for the Java workshop starting July 15, 2013.</a:t>
            </a:r>
          </a:p>
          <a:p>
            <a:pPr marL="0" indent="0">
              <a:buNone/>
            </a:pPr>
            <a:r>
              <a:rPr lang="en-US" sz="1100" dirty="0" smtClean="0"/>
              <a:t> **************************************************************/</a:t>
            </a:r>
          </a:p>
          <a:p>
            <a:pPr marL="0" indent="0">
              <a:buNone/>
            </a:pPr>
            <a:r>
              <a:rPr lang="en-US" sz="1100" b="1" dirty="0"/>
              <a:t>import </a:t>
            </a:r>
            <a:r>
              <a:rPr lang="en-US" sz="1100" b="1" dirty="0" err="1"/>
              <a:t>javax.swing</a:t>
            </a:r>
            <a:r>
              <a:rPr lang="en-US" sz="1100" b="1" dirty="0"/>
              <a:t>.*;</a:t>
            </a:r>
          </a:p>
          <a:p>
            <a:pPr marL="0" indent="0">
              <a:buNone/>
            </a:pPr>
            <a:r>
              <a:rPr lang="en-US" sz="1100" b="1" dirty="0"/>
              <a:t>import </a:t>
            </a:r>
            <a:r>
              <a:rPr lang="en-US" sz="1100" b="1" dirty="0" err="1"/>
              <a:t>java.awt</a:t>
            </a:r>
            <a:r>
              <a:rPr lang="en-US" sz="1100" b="1" dirty="0"/>
              <a:t>.*;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public class </a:t>
            </a:r>
            <a:r>
              <a:rPr lang="en-US" sz="1100" b="1" u="sng" dirty="0" err="1"/>
              <a:t>FirstSwingApp</a:t>
            </a:r>
            <a:r>
              <a:rPr lang="en-US" sz="1100" b="1" u="sng" dirty="0"/>
              <a:t> extends </a:t>
            </a:r>
            <a:r>
              <a:rPr lang="en-US" sz="1100" b="1" u="sng" dirty="0" err="1"/>
              <a:t>JFrame</a:t>
            </a:r>
            <a:endParaRPr lang="en-US" sz="1100" b="1" u="sng" dirty="0"/>
          </a:p>
          <a:p>
            <a:pPr marL="0" indent="0">
              <a:buNone/>
            </a:pPr>
            <a:r>
              <a:rPr lang="en-US" sz="1100" dirty="0"/>
              <a:t>{</a:t>
            </a:r>
          </a:p>
          <a:p>
            <a:pPr marL="0" indent="0">
              <a:buNone/>
            </a:pPr>
            <a:r>
              <a:rPr lang="en-US" sz="1100" dirty="0" err="1" smtClean="0"/>
              <a:t>FirstSwingApp</a:t>
            </a:r>
            <a:r>
              <a:rPr lang="en-US" sz="1100" dirty="0"/>
              <a:t>()</a:t>
            </a:r>
          </a:p>
          <a:p>
            <a:pPr marL="0" indent="0">
              <a:buNone/>
            </a:pPr>
            <a:r>
              <a:rPr lang="en-US" sz="1100" dirty="0"/>
              <a:t>{</a:t>
            </a:r>
          </a:p>
          <a:p>
            <a:pPr marL="0" indent="0">
              <a:buNone/>
            </a:pPr>
            <a:r>
              <a:rPr lang="en-US" sz="1100" dirty="0" err="1"/>
              <a:t>JButton</a:t>
            </a:r>
            <a:r>
              <a:rPr lang="en-US" sz="1100" dirty="0"/>
              <a:t> </a:t>
            </a:r>
            <a:r>
              <a:rPr lang="en-US" sz="1100" dirty="0" err="1"/>
              <a:t>jbtOK</a:t>
            </a:r>
            <a:r>
              <a:rPr lang="en-US" sz="1100" dirty="0"/>
              <a:t> = </a:t>
            </a:r>
            <a:r>
              <a:rPr lang="en-US" sz="1100" b="1" dirty="0"/>
              <a:t>new </a:t>
            </a:r>
            <a:r>
              <a:rPr lang="en-US" sz="1100" b="1" dirty="0" err="1"/>
              <a:t>JButton</a:t>
            </a:r>
            <a:r>
              <a:rPr lang="en-US" sz="1100" b="1" dirty="0"/>
              <a:t>("OK");</a:t>
            </a:r>
          </a:p>
          <a:p>
            <a:pPr marL="0" indent="0">
              <a:buNone/>
            </a:pPr>
            <a:r>
              <a:rPr lang="en-US" sz="1100" dirty="0" err="1"/>
              <a:t>JLabel</a:t>
            </a:r>
            <a:r>
              <a:rPr lang="en-US" sz="1100" dirty="0"/>
              <a:t> lbl1 = </a:t>
            </a:r>
            <a:r>
              <a:rPr lang="en-US" sz="1100" b="1" dirty="0"/>
              <a:t>new </a:t>
            </a:r>
            <a:r>
              <a:rPr lang="en-US" sz="1100" b="1" dirty="0" err="1"/>
              <a:t>JLabel</a:t>
            </a:r>
            <a:r>
              <a:rPr lang="en-US" sz="1100" b="1" dirty="0"/>
              <a:t>("Enter your name");</a:t>
            </a:r>
          </a:p>
          <a:p>
            <a:pPr marL="0" indent="0">
              <a:buNone/>
            </a:pPr>
            <a:r>
              <a:rPr lang="en-US" sz="1100" dirty="0" err="1"/>
              <a:t>JTextField</a:t>
            </a:r>
            <a:r>
              <a:rPr lang="en-US" sz="1100" dirty="0"/>
              <a:t> </a:t>
            </a:r>
            <a:r>
              <a:rPr lang="en-US" sz="1100" dirty="0" err="1"/>
              <a:t>jText</a:t>
            </a:r>
            <a:r>
              <a:rPr lang="en-US" sz="1100" dirty="0"/>
              <a:t> = </a:t>
            </a:r>
            <a:r>
              <a:rPr lang="en-US" sz="1100" b="1" dirty="0"/>
              <a:t>new </a:t>
            </a:r>
            <a:r>
              <a:rPr lang="en-US" sz="1100" b="1" dirty="0" err="1"/>
              <a:t>JTextField</a:t>
            </a:r>
            <a:r>
              <a:rPr lang="en-US" sz="1100" b="1" dirty="0"/>
              <a:t>(100);</a:t>
            </a:r>
          </a:p>
          <a:p>
            <a:pPr marL="0" indent="0">
              <a:buNone/>
            </a:pPr>
            <a:r>
              <a:rPr lang="en-US" sz="1100" b="1" dirty="0" err="1"/>
              <a:t>this.add</a:t>
            </a:r>
            <a:r>
              <a:rPr lang="en-US" sz="1100" b="1" dirty="0"/>
              <a:t>(</a:t>
            </a:r>
            <a:r>
              <a:rPr lang="en-US" sz="1100" b="1" dirty="0" err="1"/>
              <a:t>jbtOK</a:t>
            </a:r>
            <a:r>
              <a:rPr lang="en-US" sz="1100" b="1" dirty="0"/>
              <a:t>);</a:t>
            </a:r>
          </a:p>
          <a:p>
            <a:pPr marL="0" indent="0">
              <a:buNone/>
            </a:pPr>
            <a:r>
              <a:rPr lang="en-US" sz="1100" b="1" dirty="0" err="1"/>
              <a:t>this.add</a:t>
            </a:r>
            <a:r>
              <a:rPr lang="en-US" sz="1100" b="1" dirty="0"/>
              <a:t>(lbl1);</a:t>
            </a:r>
          </a:p>
          <a:p>
            <a:pPr marL="0" indent="0">
              <a:buNone/>
            </a:pPr>
            <a:r>
              <a:rPr lang="en-US" sz="1100" b="1" dirty="0" err="1"/>
              <a:t>this.add</a:t>
            </a:r>
            <a:r>
              <a:rPr lang="en-US" sz="1100" b="1" dirty="0"/>
              <a:t>(</a:t>
            </a:r>
            <a:r>
              <a:rPr lang="en-US" sz="1100" b="1" dirty="0" err="1"/>
              <a:t>jText</a:t>
            </a:r>
            <a:r>
              <a:rPr lang="en-US" sz="1100" b="1" dirty="0"/>
              <a:t>);</a:t>
            </a:r>
          </a:p>
          <a:p>
            <a:pPr marL="0" indent="0">
              <a:buNone/>
            </a:pPr>
            <a:r>
              <a:rPr lang="en-US" sz="1100" b="1" dirty="0" err="1"/>
              <a:t>this.setDefaultCloseOperation</a:t>
            </a:r>
            <a:r>
              <a:rPr lang="en-US" sz="1100" b="1" dirty="0"/>
              <a:t>(</a:t>
            </a:r>
            <a:r>
              <a:rPr lang="en-US" sz="1100" b="1" i="1" dirty="0"/>
              <a:t>EXIT_ON_CLOSE);</a:t>
            </a:r>
          </a:p>
          <a:p>
            <a:pPr marL="0" indent="0">
              <a:buNone/>
            </a:pPr>
            <a:r>
              <a:rPr lang="en-US" sz="1100" b="1" dirty="0" err="1"/>
              <a:t>this.setBounds</a:t>
            </a:r>
            <a:r>
              <a:rPr lang="en-US" sz="1100" b="1" dirty="0"/>
              <a:t>(100, 100, 400, 250);</a:t>
            </a:r>
          </a:p>
          <a:p>
            <a:pPr marL="0" indent="0">
              <a:buNone/>
            </a:pPr>
            <a:r>
              <a:rPr lang="en-US" sz="1100" b="1" dirty="0" err="1"/>
              <a:t>this.setLayout</a:t>
            </a:r>
            <a:r>
              <a:rPr lang="en-US" sz="1100" b="1" dirty="0"/>
              <a:t>(new </a:t>
            </a:r>
            <a:r>
              <a:rPr lang="en-US" sz="1100" b="1" dirty="0" err="1"/>
              <a:t>FlowLayout</a:t>
            </a:r>
            <a:r>
              <a:rPr lang="en-US" sz="1100" b="1" dirty="0"/>
              <a:t>());</a:t>
            </a:r>
          </a:p>
          <a:p>
            <a:pPr marL="0" indent="0">
              <a:buNone/>
            </a:pPr>
            <a:r>
              <a:rPr lang="en-US" sz="1100" b="1" dirty="0" err="1"/>
              <a:t>this.setTitle</a:t>
            </a:r>
            <a:r>
              <a:rPr lang="en-US" sz="1100" b="1" dirty="0"/>
              <a:t>("It don't mean a thing if it </a:t>
            </a:r>
            <a:r>
              <a:rPr lang="en-US" sz="1100" b="1" dirty="0" err="1"/>
              <a:t>ain't</a:t>
            </a:r>
            <a:r>
              <a:rPr lang="en-US" sz="1100" b="1" dirty="0"/>
              <a:t> got that swing");</a:t>
            </a:r>
          </a:p>
          <a:p>
            <a:pPr marL="0" indent="0">
              <a:buNone/>
            </a:pPr>
            <a:r>
              <a:rPr lang="en-US" sz="1100" b="1" dirty="0" err="1"/>
              <a:t>this.setVisible</a:t>
            </a:r>
            <a:r>
              <a:rPr lang="en-US" sz="1100" b="1" dirty="0"/>
              <a:t>(true);</a:t>
            </a:r>
          </a:p>
          <a:p>
            <a:pPr marL="0" indent="0">
              <a:buNone/>
            </a:pPr>
            <a:r>
              <a:rPr lang="en-US" sz="1100" dirty="0"/>
              <a:t>}</a:t>
            </a:r>
          </a:p>
          <a:p>
            <a:pPr marL="0" indent="0">
              <a:buNone/>
            </a:pPr>
            <a:r>
              <a:rPr lang="en-US" sz="1100" b="1" dirty="0" smtClean="0"/>
              <a:t>public </a:t>
            </a:r>
            <a:r>
              <a:rPr lang="en-US" sz="1100" b="1" dirty="0"/>
              <a:t>static void main(String[] </a:t>
            </a:r>
            <a:r>
              <a:rPr lang="en-US" sz="1100" b="1" dirty="0" err="1"/>
              <a:t>args</a:t>
            </a:r>
            <a:r>
              <a:rPr lang="en-US" sz="1100" b="1" dirty="0"/>
              <a:t>)</a:t>
            </a:r>
          </a:p>
          <a:p>
            <a:pPr marL="0" indent="0">
              <a:buNone/>
            </a:pPr>
            <a:r>
              <a:rPr lang="en-US" sz="1100" dirty="0"/>
              <a:t>{</a:t>
            </a:r>
          </a:p>
          <a:p>
            <a:pPr marL="0" indent="0">
              <a:buNone/>
            </a:pPr>
            <a:r>
              <a:rPr lang="en-US" sz="1100" dirty="0" err="1"/>
              <a:t>FirstSwingApp</a:t>
            </a:r>
            <a:r>
              <a:rPr lang="en-US" sz="1100" dirty="0"/>
              <a:t> </a:t>
            </a:r>
            <a:r>
              <a:rPr lang="en-US" sz="1100" u="sng" dirty="0"/>
              <a:t>app = </a:t>
            </a:r>
            <a:r>
              <a:rPr lang="en-US" sz="1100" b="1" u="sng" dirty="0"/>
              <a:t>new </a:t>
            </a:r>
            <a:r>
              <a:rPr lang="en-US" sz="1100" b="1" u="sng" dirty="0" err="1"/>
              <a:t>FirstSwingApp</a:t>
            </a:r>
            <a:r>
              <a:rPr lang="en-US" sz="1100" b="1" u="sng" dirty="0"/>
              <a:t>();</a:t>
            </a:r>
          </a:p>
          <a:p>
            <a:pPr marL="0" indent="0">
              <a:buNone/>
            </a:pPr>
            <a:r>
              <a:rPr lang="en-US" sz="1100" dirty="0" smtClean="0"/>
              <a:t>}</a:t>
            </a:r>
            <a:endParaRPr lang="en-US" sz="1100" dirty="0"/>
          </a:p>
          <a:p>
            <a:pPr marL="0" indent="0">
              <a:buNone/>
            </a:pPr>
            <a:r>
              <a:rPr lang="en-US" sz="1100" dirty="0" smtClean="0"/>
              <a:t>}</a:t>
            </a: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22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Foreground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Many of the Swing component classes have methods named </a:t>
            </a:r>
            <a:r>
              <a:rPr lang="en-US" dirty="0" err="1" smtClean="0">
                <a:latin typeface="Courier New" pitchFamily="49" charset="0"/>
              </a:rPr>
              <a:t>setBackground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</a:rPr>
              <a:t>setForeground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ourier New" pitchFamily="49" charset="0"/>
              </a:rPr>
              <a:t>setBackground</a:t>
            </a:r>
            <a:r>
              <a:rPr lang="en-US" dirty="0" smtClean="0"/>
              <a:t> is used to change the color of the component itself.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ourier New" pitchFamily="49" charset="0"/>
              </a:rPr>
              <a:t>setForeground</a:t>
            </a:r>
            <a:r>
              <a:rPr lang="en-US" dirty="0" smtClean="0"/>
              <a:t> is used to change the color of the text displayed on the component.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method takes a color constant as an argument.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09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important part of designing a GUI application is determining the layout of the components.</a:t>
            </a:r>
          </a:p>
          <a:p>
            <a:r>
              <a:rPr lang="en-US" sz="2800" dirty="0" smtClean="0"/>
              <a:t>The term </a:t>
            </a:r>
            <a:r>
              <a:rPr lang="en-US" sz="2800" i="1" dirty="0" smtClean="0"/>
              <a:t>layout </a:t>
            </a:r>
            <a:r>
              <a:rPr lang="en-US" sz="2800" dirty="0" smtClean="0"/>
              <a:t>refers to the positioning and sizing of components.</a:t>
            </a:r>
          </a:p>
          <a:p>
            <a:r>
              <a:rPr lang="en-US" sz="2800" dirty="0" smtClean="0"/>
              <a:t>In Java, you do not normally specify the exact location of a component within a window.</a:t>
            </a:r>
          </a:p>
          <a:p>
            <a:r>
              <a:rPr lang="en-US" sz="2800" dirty="0" smtClean="0"/>
              <a:t>A </a:t>
            </a:r>
            <a:r>
              <a:rPr lang="en-US" sz="2800" i="1" dirty="0" smtClean="0"/>
              <a:t>layout manager</a:t>
            </a:r>
            <a:r>
              <a:rPr lang="en-US" sz="2800" dirty="0" smtClean="0"/>
              <a:t> is an object that:</a:t>
            </a:r>
          </a:p>
          <a:p>
            <a:pPr lvl="1"/>
            <a:r>
              <a:rPr lang="en-US" sz="2400" dirty="0" smtClean="0"/>
              <a:t>controls the positions and sizes of components, and</a:t>
            </a:r>
          </a:p>
          <a:p>
            <a:pPr lvl="1"/>
            <a:r>
              <a:rPr lang="en-US" sz="2400" dirty="0" smtClean="0"/>
              <a:t>makes adjustments when necessary.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6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layout manager object and the container work together.</a:t>
            </a:r>
          </a:p>
          <a:p>
            <a:r>
              <a:rPr lang="en-US" sz="2800" dirty="0" smtClean="0"/>
              <a:t>Java provides several layout managers:</a:t>
            </a:r>
          </a:p>
          <a:p>
            <a:pPr lvl="1"/>
            <a:r>
              <a:rPr lang="en-US" sz="2400" dirty="0" err="1" smtClean="0">
                <a:latin typeface="Courier New" pitchFamily="49" charset="0"/>
              </a:rPr>
              <a:t>FlowLayout</a:t>
            </a:r>
            <a:r>
              <a:rPr lang="en-US" sz="2400" dirty="0" smtClean="0"/>
              <a:t> - Arranges components in rows. This is the default for panels.</a:t>
            </a:r>
          </a:p>
          <a:p>
            <a:pPr lvl="1"/>
            <a:r>
              <a:rPr lang="en-US" sz="2400" dirty="0" err="1" smtClean="0">
                <a:latin typeface="Courier New" pitchFamily="49" charset="0"/>
              </a:rPr>
              <a:t>BorderLayout</a:t>
            </a:r>
            <a:r>
              <a:rPr lang="en-US" sz="2400" dirty="0" smtClean="0"/>
              <a:t> - Arranges components in five regions:</a:t>
            </a:r>
          </a:p>
          <a:p>
            <a:pPr lvl="2"/>
            <a:r>
              <a:rPr lang="en-US" sz="2000" dirty="0" smtClean="0"/>
              <a:t>North, South, East, West, and Center.</a:t>
            </a:r>
          </a:p>
          <a:p>
            <a:pPr lvl="2"/>
            <a:r>
              <a:rPr lang="en-US" sz="2000" dirty="0" smtClean="0"/>
              <a:t>This is the default layout manager for a </a:t>
            </a:r>
            <a:r>
              <a:rPr lang="en-US" sz="2000" dirty="0" err="1" smtClean="0">
                <a:latin typeface="Courier New" pitchFamily="49" charset="0"/>
              </a:rPr>
              <a:t>JFrame</a:t>
            </a:r>
            <a:r>
              <a:rPr lang="en-US" sz="2000" dirty="0" smtClean="0"/>
              <a:t> object’s content pane.</a:t>
            </a:r>
          </a:p>
          <a:p>
            <a:pPr lvl="1"/>
            <a:r>
              <a:rPr lang="en-US" sz="2400" dirty="0" err="1" smtClean="0">
                <a:latin typeface="Courier New" pitchFamily="49" charset="0"/>
              </a:rPr>
              <a:t>GridLayout</a:t>
            </a:r>
            <a:r>
              <a:rPr lang="en-US" sz="2400" dirty="0" smtClean="0"/>
              <a:t> - Arranges components in a grid with rows and columns.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99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latin typeface="Courier New" pitchFamily="49" charset="0"/>
              </a:rPr>
              <a:t>Container</a:t>
            </a:r>
            <a:r>
              <a:rPr lang="en-US" sz="2400" dirty="0" smtClean="0"/>
              <a:t> class is one of the base classes that many components are derived from.</a:t>
            </a:r>
          </a:p>
          <a:p>
            <a:r>
              <a:rPr lang="en-US" sz="2400" dirty="0" smtClean="0"/>
              <a:t>Any component that is derived from the </a:t>
            </a:r>
            <a:r>
              <a:rPr lang="en-US" sz="2400" dirty="0" smtClean="0">
                <a:latin typeface="Courier New" pitchFamily="49" charset="0"/>
              </a:rPr>
              <a:t>Container</a:t>
            </a:r>
            <a:r>
              <a:rPr lang="en-US" sz="2400" dirty="0" smtClean="0"/>
              <a:t> class can have a layout manager added to it.</a:t>
            </a:r>
          </a:p>
          <a:p>
            <a:r>
              <a:rPr lang="en-US" sz="2400" dirty="0" smtClean="0"/>
              <a:t>You add a layout manager to a container by calling the </a:t>
            </a:r>
            <a:r>
              <a:rPr lang="en-US" sz="2400" dirty="0" err="1" smtClean="0">
                <a:latin typeface="Courier New" pitchFamily="49" charset="0"/>
              </a:rPr>
              <a:t>setLayout</a:t>
            </a:r>
            <a:r>
              <a:rPr lang="en-US" sz="2400" dirty="0" smtClean="0"/>
              <a:t> method.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</a:rPr>
              <a:t>JPanel</a:t>
            </a:r>
            <a:r>
              <a:rPr lang="en-US" sz="2000" b="1" dirty="0" smtClean="0">
                <a:latin typeface="Courier New" pitchFamily="49" charset="0"/>
              </a:rPr>
              <a:t> panel = new </a:t>
            </a:r>
            <a:r>
              <a:rPr lang="en-US" sz="2000" b="1" dirty="0" err="1" smtClean="0">
                <a:latin typeface="Courier New" pitchFamily="49" charset="0"/>
              </a:rPr>
              <a:t>JPanel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</a:rPr>
              <a:t>panel.setLayout</a:t>
            </a:r>
            <a:r>
              <a:rPr lang="en-US" sz="2000" b="1" dirty="0" smtClean="0">
                <a:latin typeface="Courier New" pitchFamily="49" charset="0"/>
              </a:rPr>
              <a:t>(new </a:t>
            </a:r>
            <a:r>
              <a:rPr lang="en-US" sz="2000" b="1" dirty="0" err="1" smtClean="0">
                <a:latin typeface="Courier New" pitchFamily="49" charset="0"/>
              </a:rPr>
              <a:t>BorderLayout</a:t>
            </a:r>
            <a:r>
              <a:rPr lang="en-US" sz="2000" b="1" dirty="0" smtClean="0">
                <a:latin typeface="Courier New" pitchFamily="49" charset="0"/>
              </a:rPr>
              <a:t>());</a:t>
            </a:r>
            <a:br>
              <a:rPr lang="en-US" sz="2000" b="1" dirty="0" smtClean="0">
                <a:latin typeface="Courier New" pitchFamily="49" charset="0"/>
              </a:rPr>
            </a:br>
            <a:endParaRPr lang="en-US" sz="2000" b="1" dirty="0" smtClean="0">
              <a:latin typeface="Courier New" pitchFamily="49" charset="0"/>
            </a:endParaRPr>
          </a:p>
          <a:p>
            <a:r>
              <a:rPr lang="en-US" sz="2400" dirty="0" smtClean="0"/>
              <a:t>In a </a:t>
            </a:r>
            <a:r>
              <a:rPr lang="en-US" sz="2400" dirty="0" err="1" smtClean="0">
                <a:latin typeface="Courier New" pitchFamily="49" charset="0"/>
              </a:rPr>
              <a:t>JFrame</a:t>
            </a:r>
            <a:r>
              <a:rPr lang="en-US" sz="2400" dirty="0" smtClean="0"/>
              <a:t> constructor you might use:</a:t>
            </a:r>
            <a:br>
              <a:rPr lang="en-US" sz="2400" dirty="0" smtClean="0"/>
            </a:br>
            <a:r>
              <a:rPr lang="en-US" sz="2000" b="1" dirty="0" err="1" smtClean="0">
                <a:latin typeface="Courier New" pitchFamily="49" charset="0"/>
              </a:rPr>
              <a:t>setLayout</a:t>
            </a:r>
            <a:r>
              <a:rPr lang="en-US" sz="2000" b="1" dirty="0" smtClean="0">
                <a:latin typeface="Courier New" pitchFamily="49" charset="0"/>
              </a:rPr>
              <a:t>(new </a:t>
            </a:r>
            <a:r>
              <a:rPr lang="en-US" sz="2000" b="1" dirty="0" err="1" smtClean="0">
                <a:latin typeface="Courier New" pitchFamily="49" charset="0"/>
              </a:rPr>
              <a:t>FlowLayout</a:t>
            </a:r>
            <a:r>
              <a:rPr lang="en-US" sz="2000" b="1" dirty="0" smtClean="0">
                <a:latin typeface="Courier New" pitchFamily="49" charset="0"/>
              </a:rPr>
              <a:t>());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61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FlowLayout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</a:rPr>
              <a:t>FlowLayout</a:t>
            </a:r>
            <a:r>
              <a:rPr lang="en-US" dirty="0" smtClean="0"/>
              <a:t> is the default layout manager for </a:t>
            </a:r>
            <a:r>
              <a:rPr lang="en-US" dirty="0" err="1" smtClean="0">
                <a:latin typeface="Courier New" pitchFamily="49" charset="0"/>
              </a:rPr>
              <a:t>JPanel</a:t>
            </a:r>
            <a:r>
              <a:rPr lang="en-US" dirty="0" smtClean="0"/>
              <a:t> objects.</a:t>
            </a:r>
          </a:p>
          <a:p>
            <a:r>
              <a:rPr lang="en-US" dirty="0" smtClean="0"/>
              <a:t>Components appear horizontally, from left to right, in the order that they were added.  When there is no more room in a row, the next components “flow” to the next row.</a:t>
            </a:r>
          </a:p>
          <a:p>
            <a:r>
              <a:rPr lang="en-US" dirty="0" smtClean="0"/>
              <a:t>See example: </a:t>
            </a:r>
            <a:r>
              <a:rPr lang="en-US" dirty="0" smtClean="0">
                <a:hlinkClick r:id="rId2" action="ppaction://hlinkfile"/>
              </a:rPr>
              <a:t>FlowWindow.java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87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FlowLayout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err="1" smtClean="0">
                <a:latin typeface="Courier New" pitchFamily="49" charset="0"/>
              </a:rPr>
              <a:t>FlowLayout</a:t>
            </a:r>
            <a:r>
              <a:rPr lang="en-US" sz="2400" dirty="0" smtClean="0"/>
              <a:t> manager allows you to align components:</a:t>
            </a:r>
          </a:p>
          <a:p>
            <a:pPr lvl="1"/>
            <a:r>
              <a:rPr lang="en-US" sz="2000" dirty="0" smtClean="0"/>
              <a:t>in the center of each row</a:t>
            </a:r>
          </a:p>
          <a:p>
            <a:pPr lvl="1"/>
            <a:r>
              <a:rPr lang="en-US" sz="2000" dirty="0" smtClean="0"/>
              <a:t>along the left or right edges of each row.</a:t>
            </a:r>
          </a:p>
          <a:p>
            <a:r>
              <a:rPr lang="en-US" sz="2400" dirty="0" smtClean="0"/>
              <a:t>An overloaded constructor allows you to pass:</a:t>
            </a:r>
          </a:p>
          <a:p>
            <a:pPr lvl="1"/>
            <a:r>
              <a:rPr lang="en-US" sz="2000" dirty="0" err="1" smtClean="0">
                <a:latin typeface="Courier New" pitchFamily="49" charset="0"/>
              </a:rPr>
              <a:t>FlowLayout.CENTER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lvl="1"/>
            <a:r>
              <a:rPr lang="en-US" sz="2000" dirty="0" err="1" smtClean="0">
                <a:latin typeface="Courier New" pitchFamily="49" charset="0"/>
              </a:rPr>
              <a:t>FlowLayout.LEFT</a:t>
            </a:r>
            <a:r>
              <a:rPr lang="en-US" sz="2000" dirty="0" smtClean="0">
                <a:latin typeface="Courier New" pitchFamily="49" charset="0"/>
              </a:rPr>
              <a:t>, or </a:t>
            </a:r>
          </a:p>
          <a:p>
            <a:pPr lvl="1"/>
            <a:r>
              <a:rPr lang="en-US" sz="2000" dirty="0" err="1" smtClean="0">
                <a:latin typeface="Courier New" pitchFamily="49" charset="0"/>
              </a:rPr>
              <a:t>FlowLayout.RIGHT</a:t>
            </a:r>
            <a:r>
              <a:rPr lang="en-US" sz="2000" dirty="0" smtClean="0">
                <a:latin typeface="Courier New" pitchFamily="49" charset="0"/>
              </a:rPr>
              <a:t>.</a:t>
            </a:r>
          </a:p>
          <a:p>
            <a:r>
              <a:rPr lang="en-US" sz="2400" dirty="0" smtClean="0"/>
              <a:t>Example:</a:t>
            </a:r>
          </a:p>
          <a:p>
            <a:pPr>
              <a:buNone/>
            </a:pPr>
            <a:r>
              <a:rPr lang="en-US" sz="2800" dirty="0" smtClean="0"/>
              <a:t>	  </a:t>
            </a:r>
            <a:r>
              <a:rPr lang="en-US" sz="2000" b="1" dirty="0" err="1" smtClean="0">
                <a:latin typeface="Courier New" pitchFamily="49" charset="0"/>
              </a:rPr>
              <a:t>setLayout</a:t>
            </a:r>
            <a:r>
              <a:rPr lang="en-US" sz="2000" b="1" dirty="0" smtClean="0">
                <a:latin typeface="Courier New" pitchFamily="49" charset="0"/>
              </a:rPr>
              <a:t>(new </a:t>
            </a:r>
            <a:r>
              <a:rPr lang="en-US" sz="2000" b="1" dirty="0" err="1" smtClean="0">
                <a:latin typeface="Courier New" pitchFamily="49" charset="0"/>
              </a:rPr>
              <a:t>FlowLayout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FlowLayout.LEFT</a:t>
            </a:r>
            <a:r>
              <a:rPr lang="en-US" sz="2000" b="1" dirty="0" smtClean="0">
                <a:latin typeface="Courier New" pitchFamily="49" charset="0"/>
              </a:rPr>
              <a:t>));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FlowLayout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FlowLayout</a:t>
            </a:r>
            <a:r>
              <a:rPr lang="en-US" sz="2400" dirty="0" smtClean="0"/>
              <a:t> inserts a gap of five pixels between components, horizontally and vertically.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An overloaded </a:t>
            </a:r>
            <a:r>
              <a:rPr lang="en-US" sz="2400" dirty="0" err="1" smtClean="0">
                <a:latin typeface="Courier New" pitchFamily="49" charset="0"/>
              </a:rPr>
              <a:t>FlowLayout</a:t>
            </a:r>
            <a:r>
              <a:rPr lang="en-US" sz="2400" dirty="0" smtClean="0"/>
              <a:t> constructor allows these to be adjusted.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constructor has the following format: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b="1" dirty="0" err="1" smtClean="0">
                <a:latin typeface="Courier New" pitchFamily="49" charset="0"/>
              </a:rPr>
              <a:t>FlowLayout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smtClean="0">
                <a:latin typeface="Courier New" pitchFamily="49" charset="0"/>
              </a:rPr>
              <a:t>alignment,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b="1" i="1" dirty="0" smtClean="0">
                <a:latin typeface="Courier New" pitchFamily="49" charset="0"/>
              </a:rPr>
              <a:t>          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err="1" smtClean="0">
                <a:latin typeface="Courier New" pitchFamily="49" charset="0"/>
              </a:rPr>
              <a:t>horizontalGap</a:t>
            </a:r>
            <a:r>
              <a:rPr lang="en-US" sz="2400" b="1" dirty="0" smtClean="0">
                <a:latin typeface="Courier New" pitchFamily="49" charset="0"/>
              </a:rPr>
              <a:t>,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</a:rPr>
              <a:t>          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err="1" smtClean="0">
                <a:latin typeface="Courier New" pitchFamily="49" charset="0"/>
              </a:rPr>
              <a:t>verticalGap</a:t>
            </a:r>
            <a:r>
              <a:rPr lang="en-US" sz="2400" b="1" dirty="0" smtClean="0">
                <a:latin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</a:rPr>
            </a:b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Example:</a:t>
            </a:r>
            <a:br>
              <a:rPr lang="en-US" sz="2800" dirty="0" smtClean="0"/>
            </a:br>
            <a:r>
              <a:rPr lang="en-US" sz="2000" dirty="0" err="1" smtClean="0">
                <a:latin typeface="Courier New" pitchFamily="49" charset="0"/>
              </a:rPr>
              <a:t>setLayout</a:t>
            </a:r>
            <a:r>
              <a:rPr lang="en-US" sz="2000" dirty="0" smtClean="0">
                <a:latin typeface="Courier New" pitchFamily="49" charset="0"/>
              </a:rPr>
              <a:t>(new </a:t>
            </a:r>
            <a:r>
              <a:rPr lang="en-US" sz="2000" dirty="0" err="1" smtClean="0">
                <a:latin typeface="Courier New" pitchFamily="49" charset="0"/>
              </a:rPr>
              <a:t>FlowLayout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FlowLayout.LEFT</a:t>
            </a:r>
            <a:r>
              <a:rPr lang="en-US" sz="2000" dirty="0" smtClean="0">
                <a:latin typeface="Courier New" pitchFamily="49" charset="0"/>
              </a:rPr>
              <a:t>, 10, 7));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18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Manager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283042"/>
            <a:ext cx="6781800" cy="409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943100" y="1368642"/>
            <a:ext cx="541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urier New" pitchFamily="49" charset="0"/>
              </a:rPr>
              <a:t>BorderLayout</a:t>
            </a:r>
            <a:r>
              <a:rPr lang="en-US"/>
              <a:t> manages five regions where components can be placed.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0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 example: </a:t>
            </a:r>
            <a:r>
              <a:rPr lang="en-US" sz="2800" dirty="0" smtClean="0">
                <a:hlinkClick r:id="rId2" action="ppaction://hlinkfile"/>
              </a:rPr>
              <a:t>BorderWindow.java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 component placed into a container that is managed by a </a:t>
            </a:r>
            <a:r>
              <a:rPr lang="en-US" sz="2800" dirty="0" err="1" smtClean="0">
                <a:latin typeface="Courier New" pitchFamily="49" charset="0"/>
              </a:rPr>
              <a:t>BorderLayout</a:t>
            </a:r>
            <a:r>
              <a:rPr lang="en-US" sz="2800" dirty="0" smtClean="0"/>
              <a:t> must be placed into one of five regions: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BorderLayout.NORTH</a:t>
            </a:r>
            <a:endParaRPr lang="en-US" sz="24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BorderLayout.SOUTH</a:t>
            </a:r>
            <a:endParaRPr lang="en-US" sz="24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BorderLayout.EAST</a:t>
            </a:r>
            <a:endParaRPr lang="en-US" sz="24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BorderLayout.WEST</a:t>
            </a:r>
            <a:endParaRPr lang="en-US" sz="24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urier New" pitchFamily="49" charset="0"/>
              </a:rPr>
              <a:t>BorderLayout.CENTER</a:t>
            </a:r>
            <a:endParaRPr lang="en-US" sz="2400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0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Each region can hold only one component at a time.</a:t>
            </a:r>
          </a:p>
          <a:p>
            <a:r>
              <a:rPr lang="en-US" sz="2400" dirty="0" smtClean="0"/>
              <a:t>When a component is added to a region, it is stretched so it fills up the entire region.</a:t>
            </a:r>
          </a:p>
          <a:p>
            <a:r>
              <a:rPr lang="en-US" sz="2400" dirty="0" err="1" smtClean="0">
                <a:latin typeface="Courier New" pitchFamily="49" charset="0"/>
              </a:rPr>
              <a:t>BorderLayout</a:t>
            </a:r>
            <a:r>
              <a:rPr lang="en-US" sz="2400" dirty="0" smtClean="0"/>
              <a:t> is the default manager for </a:t>
            </a:r>
            <a:r>
              <a:rPr lang="en-US" sz="2400" dirty="0" err="1" smtClean="0">
                <a:latin typeface="Courier New" pitchFamily="49" charset="0"/>
              </a:rPr>
              <a:t>JFrame</a:t>
            </a:r>
            <a:r>
              <a:rPr lang="en-US" sz="2400" dirty="0" smtClean="0"/>
              <a:t> objects.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</a:rPr>
              <a:t>add(button, </a:t>
            </a:r>
            <a:r>
              <a:rPr lang="en-US" sz="2400" b="1" dirty="0" err="1" smtClean="0">
                <a:latin typeface="Courier New" pitchFamily="49" charset="0"/>
              </a:rPr>
              <a:t>BorderLayout.NORTH</a:t>
            </a:r>
            <a:r>
              <a:rPr lang="en-US" sz="2400" b="1" dirty="0" smtClean="0">
                <a:latin typeface="Courier New" pitchFamily="49" charset="0"/>
              </a:rPr>
              <a:t>);</a:t>
            </a:r>
            <a:r>
              <a:rPr lang="en-US" sz="1600" b="1" dirty="0" smtClean="0">
                <a:latin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</a:rPr>
            </a:br>
            <a:endParaRPr lang="en-US" sz="1600" b="1" dirty="0" smtClean="0">
              <a:latin typeface="Courier New" pitchFamily="49" charset="0"/>
            </a:endParaRPr>
          </a:p>
          <a:p>
            <a:r>
              <a:rPr lang="en-US" sz="2400" dirty="0" smtClean="0"/>
              <a:t>If you do not pass a second argument to the add method, the component will be added to the center region.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7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Displays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very impressive, is it</a:t>
            </a:r>
            <a:r>
              <a:rPr lang="en-US" dirty="0" smtClean="0"/>
              <a:t>?  But </a:t>
            </a:r>
            <a:r>
              <a:rPr lang="en-US" smtClean="0"/>
              <a:t>it will teach you much.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63296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51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the size of a button is just large enough to accommodate the text that it displays</a:t>
            </a:r>
          </a:p>
          <a:p>
            <a:r>
              <a:rPr lang="en-US" dirty="0" smtClean="0"/>
              <a:t>The buttons displayed in </a:t>
            </a:r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region will not retain their normal size.</a:t>
            </a:r>
          </a:p>
          <a:p>
            <a:r>
              <a:rPr lang="en-US" dirty="0" smtClean="0"/>
              <a:t>The components are stretched to fill all of the space in their regions.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the user resizes the window, the sizes of the components will be changed as well.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Courier New" pitchFamily="49" charset="0"/>
              </a:rPr>
              <a:t>BorderLayout</a:t>
            </a:r>
            <a:r>
              <a:rPr lang="en-US" sz="2800" dirty="0" smtClean="0"/>
              <a:t> manager resizes components: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placed in the north or south regions may be resized horizontally so it fills up the entire region,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placed in the east or west regions may be resized vertically so it fills up the entire region.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component that is placed in the center region may be resized both horizontally and vertically so it fills up the entire region.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10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By default there is no gap between the regions.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overloaded </a:t>
            </a:r>
            <a:r>
              <a:rPr lang="en-US" dirty="0" err="1" smtClean="0">
                <a:latin typeface="Courier New" pitchFamily="49" charset="0"/>
              </a:rPr>
              <a:t>BorderLayout</a:t>
            </a:r>
            <a:r>
              <a:rPr lang="en-US" dirty="0" smtClean="0"/>
              <a:t> constructor allows horizontal and vertical gaps to be specified (in pixels).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constructor has the following format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BorderLayout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horizontalGap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verticalGap</a:t>
            </a:r>
            <a:r>
              <a:rPr lang="en-US" sz="2400" dirty="0" smtClean="0">
                <a:latin typeface="Courier New" pitchFamily="49" charset="0"/>
              </a:rPr>
              <a:t>)</a:t>
            </a:r>
            <a:br>
              <a:rPr lang="en-US" sz="2400" dirty="0" smtClean="0">
                <a:latin typeface="Courier New" pitchFamily="49" charset="0"/>
              </a:rPr>
            </a:b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</a:rPr>
              <a:t>setLayout</a:t>
            </a:r>
            <a:r>
              <a:rPr lang="en-US" sz="2800" dirty="0" smtClean="0">
                <a:latin typeface="Courier New" pitchFamily="49" charset="0"/>
              </a:rPr>
              <a:t>(new </a:t>
            </a:r>
            <a:r>
              <a:rPr lang="en-US" sz="2800" dirty="0" err="1" smtClean="0">
                <a:latin typeface="Courier New" pitchFamily="49" charset="0"/>
              </a:rPr>
              <a:t>BorderLayout</a:t>
            </a:r>
            <a:r>
              <a:rPr lang="en-US" sz="2800" dirty="0" smtClean="0">
                <a:latin typeface="Courier New" pitchFamily="49" charset="0"/>
              </a:rPr>
              <a:t>(5,10));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63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Components in a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components to panels and then nesting the panels inside the regions can overcome the single component limitation of layout regions.</a:t>
            </a:r>
          </a:p>
          <a:p>
            <a:r>
              <a:rPr lang="en-US" dirty="0" smtClean="0"/>
              <a:t>By adding buttons to a </a:t>
            </a:r>
            <a:r>
              <a:rPr lang="en-US" dirty="0" err="1" smtClean="0">
                <a:latin typeface="Courier New" pitchFamily="49" charset="0"/>
              </a:rPr>
              <a:t>JPanel</a:t>
            </a:r>
            <a:r>
              <a:rPr lang="en-US" dirty="0" smtClean="0"/>
              <a:t> and then adding the </a:t>
            </a:r>
            <a:r>
              <a:rPr lang="en-US" dirty="0" err="1" smtClean="0">
                <a:latin typeface="Courier New" pitchFamily="49" charset="0"/>
              </a:rPr>
              <a:t>JPanel</a:t>
            </a:r>
            <a:r>
              <a:rPr lang="en-US" dirty="0" smtClean="0"/>
              <a:t> object to a region, sophisticated layouts can be achieved.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example:</a:t>
            </a:r>
            <a:r>
              <a:rPr lang="en-US" dirty="0" err="1" smtClean="0">
                <a:hlinkClick r:id="rId2" action="ppaction://hlinkfile"/>
              </a:rPr>
              <a:t>BorderPanelWindow.java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65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GridLayout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23109" y="1711036"/>
            <a:ext cx="6477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 err="1">
                <a:latin typeface="Courier" pitchFamily="49" charset="0"/>
              </a:rPr>
              <a:t>GridLayout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/>
              <a:t>creates a grid with rows and columns, much like a spreadsheet.  A container that is managed by a</a:t>
            </a:r>
            <a:r>
              <a:rPr lang="en-US" sz="2000" dirty="0">
                <a:latin typeface="Minion-Regular" charset="0"/>
              </a:rPr>
              <a:t> </a:t>
            </a:r>
            <a:r>
              <a:rPr lang="en-US" sz="2000" dirty="0" err="1">
                <a:latin typeface="Courier" pitchFamily="49" charset="0"/>
              </a:rPr>
              <a:t>GridLayout</a:t>
            </a:r>
            <a:r>
              <a:rPr lang="en-US" sz="2000" dirty="0"/>
              <a:t> object is divided into equally sized cells.</a:t>
            </a: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509" y="3860511"/>
            <a:ext cx="3124200" cy="2286000"/>
          </a:xfrm>
          <a:prstGeom prst="rect">
            <a:avLst/>
          </a:prstGeom>
        </p:spPr>
      </p:pic>
      <p:sp>
        <p:nvSpPr>
          <p:cNvPr id="6" name="AutoShape 44"/>
          <p:cNvSpPr>
            <a:spLocks/>
          </p:cNvSpPr>
          <p:nvPr/>
        </p:nvSpPr>
        <p:spPr bwMode="auto">
          <a:xfrm rot="5400000">
            <a:off x="4333009" y="1977736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endParaRPr lang="en-US"/>
          </a:p>
        </p:txBody>
      </p:sp>
      <p:sp>
        <p:nvSpPr>
          <p:cNvPr id="7" name="AutoShape 45"/>
          <p:cNvSpPr>
            <a:spLocks/>
          </p:cNvSpPr>
          <p:nvPr/>
        </p:nvSpPr>
        <p:spPr bwMode="auto">
          <a:xfrm>
            <a:off x="2466109" y="3860511"/>
            <a:ext cx="381000" cy="2270125"/>
          </a:xfrm>
          <a:prstGeom prst="leftBrace">
            <a:avLst>
              <a:gd name="adj1" fmla="val 64659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endParaRPr lang="en-US"/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3990109" y="2854036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columns</a:t>
            </a:r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1613622" y="5063836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rows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04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GridLayout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Courier New" pitchFamily="49" charset="0"/>
              </a:rPr>
              <a:t>GridLayout</a:t>
            </a:r>
            <a:r>
              <a:rPr lang="en-US" sz="2800" dirty="0" smtClean="0"/>
              <a:t> manager follows some simple rules: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cell can hold only one component.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 of the cells are the size of the largest component placed within the layout.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component that is placed in a cell is automatically resized to fill up any extra space.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You pass the number of rows and columns as arguments to the </a:t>
            </a:r>
            <a:r>
              <a:rPr lang="en-US" sz="2800" dirty="0" err="1" smtClean="0">
                <a:latin typeface="Courier New" pitchFamily="49" charset="0"/>
              </a:rPr>
              <a:t>GridLayout</a:t>
            </a:r>
            <a:r>
              <a:rPr lang="en-US" sz="2800" dirty="0" smtClean="0"/>
              <a:t> constructor.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10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GridLayout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 format of the constructor:</a:t>
            </a:r>
          </a:p>
          <a:p>
            <a:pPr lvl="1">
              <a:buNone/>
            </a:pPr>
            <a:r>
              <a:rPr lang="en-US" sz="2400" dirty="0" err="1" smtClean="0">
                <a:latin typeface="Courier New" pitchFamily="49" charset="0"/>
              </a:rPr>
              <a:t>GridLayout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rows, </a:t>
            </a:r>
            <a:r>
              <a:rPr lang="en-US" sz="2400" i="1" dirty="0" err="1" smtClean="0">
                <a:latin typeface="Courier New" pitchFamily="49" charset="0"/>
              </a:rPr>
              <a:t>int</a:t>
            </a:r>
            <a:r>
              <a:rPr lang="en-US" sz="2400" i="1" dirty="0" smtClean="0">
                <a:latin typeface="Courier New" pitchFamily="49" charset="0"/>
              </a:rPr>
              <a:t> columns)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setLayout</a:t>
            </a:r>
            <a:r>
              <a:rPr lang="en-US" sz="2400" dirty="0" smtClean="0">
                <a:latin typeface="Courier New" pitchFamily="49" charset="0"/>
              </a:rPr>
              <a:t>(new </a:t>
            </a:r>
            <a:r>
              <a:rPr lang="en-US" sz="2400" dirty="0" err="1" smtClean="0">
                <a:latin typeface="Courier New" pitchFamily="49" charset="0"/>
              </a:rPr>
              <a:t>GridLayout</a:t>
            </a:r>
            <a:r>
              <a:rPr lang="en-US" sz="2400" dirty="0" smtClean="0">
                <a:latin typeface="Courier New" pitchFamily="49" charset="0"/>
              </a:rPr>
              <a:t>(2, 3));</a:t>
            </a:r>
          </a:p>
          <a:p>
            <a:r>
              <a:rPr lang="en-US" dirty="0" smtClean="0"/>
              <a:t>A zero (0) can be passed for one of the arguments but not both.</a:t>
            </a:r>
          </a:p>
          <a:p>
            <a:pPr lvl="1"/>
            <a:r>
              <a:rPr lang="en-US" dirty="0" smtClean="0"/>
              <a:t>passing 0 for both arguments will cause an </a:t>
            </a:r>
            <a:r>
              <a:rPr lang="en-US" dirty="0" err="1" smtClean="0">
                <a:latin typeface="Courier New" pitchFamily="49" charset="0"/>
              </a:rPr>
              <a:t>IllegalArgumentException</a:t>
            </a:r>
            <a:r>
              <a:rPr lang="en-US" dirty="0" smtClean="0"/>
              <a:t> to be thrown.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42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GridLayout</a:t>
            </a:r>
            <a:r>
              <a:rPr lang="en-US" dirty="0" smtClean="0"/>
              <a:t> Manager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46910" y="2842418"/>
            <a:ext cx="3124201" cy="2587625"/>
            <a:chOff x="1901" y="1920"/>
            <a:chExt cx="1968" cy="163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75" y="3224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25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082" y="3224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24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688" y="3224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23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95" y="3224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22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901" y="3224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475" y="2898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082" y="2898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19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88" y="2898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18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295" y="2898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17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901" y="2898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16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475" y="2572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15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082" y="2572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14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688" y="2572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13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295" y="2572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12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01" y="2572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11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475" y="2246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10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082" y="2246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9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688" y="2246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8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295" y="2246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7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01" y="2246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6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475" y="1920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5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082" y="1920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4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688" y="1920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3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95" y="1920"/>
              <a:ext cx="3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2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901" y="1920"/>
              <a:ext cx="39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/>
                <a:t>1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1901" y="1920"/>
              <a:ext cx="19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901" y="2246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901" y="2572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901" y="2898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1901" y="3224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1901" y="3550"/>
              <a:ext cx="19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1901" y="1920"/>
              <a:ext cx="0" cy="16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295" y="1920"/>
              <a:ext cx="0" cy="16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688" y="1920"/>
              <a:ext cx="0" cy="16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3082" y="1920"/>
              <a:ext cx="0" cy="16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3475" y="1920"/>
              <a:ext cx="0" cy="16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3869" y="1920"/>
              <a:ext cx="0" cy="16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408709" y="1775618"/>
            <a:ext cx="82946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mtClean="0"/>
              <a:t>Components are added to a </a:t>
            </a:r>
            <a:r>
              <a:rPr lang="en-US" smtClean="0">
                <a:latin typeface="Courier New" pitchFamily="49" charset="0"/>
              </a:rPr>
              <a:t>GridLayout</a:t>
            </a:r>
            <a:r>
              <a:rPr lang="en-US" smtClean="0"/>
              <a:t> in the following order (for a 5</a:t>
            </a:r>
            <a:r>
              <a:rPr lang="en-US" smtClean="0">
                <a:cs typeface="Times New Roman" pitchFamily="18" charset="0"/>
              </a:rPr>
              <a:t>×</a:t>
            </a:r>
            <a:r>
              <a:rPr lang="en-US" smtClean="0"/>
              <a:t>5 grid):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4980709" y="2842418"/>
            <a:ext cx="3733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algn="l" eaLnBrk="1" hangingPunct="1"/>
            <a:r>
              <a:rPr lang="en-US"/>
              <a:t>Example:</a:t>
            </a:r>
            <a:br>
              <a:rPr lang="en-US"/>
            </a:br>
            <a:r>
              <a:rPr lang="en-US">
                <a:hlinkClick r:id="rId2" action="ppaction://hlinkfile"/>
              </a:rPr>
              <a:t>GridWindow.java</a:t>
            </a:r>
            <a:endParaRPr lang="en-US"/>
          </a:p>
          <a:p>
            <a:pPr algn="l" eaLnBrk="1" hangingPunct="1"/>
            <a:endParaRPr lang="en-US"/>
          </a:p>
          <a:p>
            <a:pPr algn="l" eaLnBrk="1" hangingPunct="1"/>
            <a:r>
              <a:rPr lang="en-US">
                <a:latin typeface="Courier New" pitchFamily="49" charset="0"/>
              </a:rPr>
              <a:t>GridLayout</a:t>
            </a:r>
            <a:r>
              <a:rPr lang="en-US"/>
              <a:t> also accepts nested components:</a:t>
            </a:r>
          </a:p>
          <a:p>
            <a:pPr algn="l" eaLnBrk="1" hangingPunct="1"/>
            <a:r>
              <a:rPr lang="en-US"/>
              <a:t>Example:</a:t>
            </a:r>
            <a:br>
              <a:rPr lang="en-US"/>
            </a:br>
            <a:r>
              <a:rPr lang="en-US">
                <a:hlinkClick r:id="rId3" action="ppaction://hlinkfile"/>
              </a:rPr>
              <a:t>GridPanelWindow.java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7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71945" y="14478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Radio buttons </a:t>
            </a:r>
            <a:r>
              <a:rPr lang="en-US" sz="2800" dirty="0" smtClean="0"/>
              <a:t>allow the</a:t>
            </a:r>
            <a:r>
              <a:rPr lang="en-US" sz="2800" i="1" dirty="0" smtClean="0"/>
              <a:t> </a:t>
            </a:r>
            <a:r>
              <a:rPr lang="en-US" sz="2800" dirty="0" smtClean="0"/>
              <a:t>user to select one choice from several possible options.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 err="1" smtClean="0">
                <a:latin typeface="Courier New" pitchFamily="49" charset="0"/>
              </a:rPr>
              <a:t>JRadioButton</a:t>
            </a:r>
            <a:r>
              <a:rPr lang="en-US" sz="2800" dirty="0" smtClean="0"/>
              <a:t> class is used to create radio buttons.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Courier New" pitchFamily="49" charset="0"/>
              </a:rPr>
              <a:t>JRadioButton</a:t>
            </a:r>
            <a:r>
              <a:rPr lang="en-US" sz="2800" dirty="0" smtClean="0"/>
              <a:t> constructors: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Courier New" pitchFamily="49" charset="0"/>
              </a:rPr>
              <a:t>JRadioButton</a:t>
            </a:r>
            <a:r>
              <a:rPr lang="en-US" sz="2000" dirty="0" smtClean="0">
                <a:latin typeface="Courier New" pitchFamily="49" charset="0"/>
              </a:rPr>
              <a:t>(String </a:t>
            </a:r>
            <a:r>
              <a:rPr lang="en-US" sz="2000" i="1" dirty="0" smtClean="0">
                <a:latin typeface="Courier New" pitchFamily="49" charset="0"/>
              </a:rPr>
              <a:t>text)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Courier New" pitchFamily="49" charset="0"/>
              </a:rPr>
              <a:t>JRadioButton</a:t>
            </a:r>
            <a:r>
              <a:rPr lang="en-US" sz="2000" dirty="0" smtClean="0">
                <a:latin typeface="Courier New" pitchFamily="49" charset="0"/>
              </a:rPr>
              <a:t>(String </a:t>
            </a:r>
            <a:r>
              <a:rPr lang="en-US" sz="2000" i="1" dirty="0" smtClean="0">
                <a:latin typeface="Courier New" pitchFamily="49" charset="0"/>
              </a:rPr>
              <a:t>text, </a:t>
            </a:r>
            <a:r>
              <a:rPr lang="en-US" sz="2000" i="1" dirty="0" err="1" smtClean="0">
                <a:latin typeface="Courier New" pitchFamily="49" charset="0"/>
              </a:rPr>
              <a:t>boolean</a:t>
            </a:r>
            <a:r>
              <a:rPr lang="en-US" sz="2000" i="1" dirty="0" smtClean="0">
                <a:latin typeface="Courier New" pitchFamily="49" charset="0"/>
              </a:rPr>
              <a:t> selected)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 radio1 = new </a:t>
            </a: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("Choice 1");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i="1" dirty="0" smtClean="0"/>
              <a:t>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 radio1 = new </a:t>
            </a: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(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			"Choice 1", true);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41918" y="2895600"/>
            <a:ext cx="1905000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</a:rPr>
              <a:t>Button appears already selected when true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72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Radio buttons normally are grouped together.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a radio button group only one of the radio buttons in the group may be selected at any time.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Clicking on a radio button selects it and automatically deselects any other radio button in the same group.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instance of the </a:t>
            </a:r>
            <a:r>
              <a:rPr lang="en-US" dirty="0" err="1" smtClean="0">
                <a:latin typeface="Courier New" pitchFamily="49" charset="0"/>
              </a:rPr>
              <a:t>ButtonGroup</a:t>
            </a:r>
            <a:r>
              <a:rPr lang="en-US" dirty="0" smtClean="0"/>
              <a:t> class is a used to group radio buttons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2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GUI Components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12618" y="1524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800" smtClean="0"/>
              <a:t>Some common GUI components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buttons, labels, text fields, check boxes, radio buttons, combo boxes, and sliders.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8" y="2838450"/>
            <a:ext cx="79248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436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>
                <a:latin typeface="Courier New" pitchFamily="49" charset="0"/>
              </a:rPr>
              <a:t>ButtonGroup</a:t>
            </a:r>
            <a:r>
              <a:rPr lang="en-US" sz="2800" dirty="0" smtClean="0"/>
              <a:t> object creates the </a:t>
            </a:r>
            <a:r>
              <a:rPr lang="en-US" sz="2800" i="1" dirty="0" smtClean="0"/>
              <a:t>mutually exclusive</a:t>
            </a:r>
            <a:r>
              <a:rPr lang="en-US" sz="2800" dirty="0" smtClean="0"/>
              <a:t> relationship between the radio buttons that it contains.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 radio1 = new </a:t>
            </a: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("Choice 1",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							   true);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 radio2 = new </a:t>
            </a: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("Choice 2");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 radio3 = new </a:t>
            </a:r>
            <a:r>
              <a:rPr lang="en-US" sz="1800" b="1" dirty="0" err="1" smtClean="0">
                <a:latin typeface="Courier New" pitchFamily="49" charset="0"/>
              </a:rPr>
              <a:t>JRadioButton</a:t>
            </a:r>
            <a:r>
              <a:rPr lang="en-US" sz="1800" b="1" dirty="0" smtClean="0">
                <a:latin typeface="Courier New" pitchFamily="49" charset="0"/>
              </a:rPr>
              <a:t>("Choice 3");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ButtonGroup</a:t>
            </a:r>
            <a:r>
              <a:rPr lang="en-US" sz="1800" b="1" dirty="0" smtClean="0">
                <a:latin typeface="Courier New" pitchFamily="49" charset="0"/>
              </a:rPr>
              <a:t> group = new </a:t>
            </a:r>
            <a:r>
              <a:rPr lang="en-US" sz="1800" b="1" dirty="0" err="1" smtClean="0">
                <a:latin typeface="Courier New" pitchFamily="49" charset="0"/>
              </a:rPr>
              <a:t>ButtonGroup</a:t>
            </a:r>
            <a:r>
              <a:rPr lang="en-US" sz="1800" b="1" dirty="0" smtClean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group.add</a:t>
            </a:r>
            <a:r>
              <a:rPr lang="en-US" sz="1800" b="1" dirty="0" smtClean="0">
                <a:latin typeface="Courier New" pitchFamily="49" charset="0"/>
              </a:rPr>
              <a:t>(radio1);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group.add</a:t>
            </a:r>
            <a:r>
              <a:rPr lang="en-US" sz="1800" b="1" dirty="0" smtClean="0">
                <a:latin typeface="Courier New" pitchFamily="49" charset="0"/>
              </a:rPr>
              <a:t>(radio2);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</a:rPr>
              <a:t>group.add</a:t>
            </a:r>
            <a:r>
              <a:rPr lang="en-US" sz="1800" b="1" dirty="0" smtClean="0">
                <a:latin typeface="Courier New" pitchFamily="49" charset="0"/>
              </a:rPr>
              <a:t>(radio3);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320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Courier New" pitchFamily="49" charset="0"/>
              </a:rPr>
              <a:t>ButtonGroup</a:t>
            </a:r>
            <a:r>
              <a:rPr lang="en-US" sz="2800" dirty="0" smtClean="0"/>
              <a:t> objects are not containers like </a:t>
            </a:r>
            <a:r>
              <a:rPr lang="en-US" sz="2800" dirty="0" err="1" smtClean="0">
                <a:latin typeface="Courier New" pitchFamily="49" charset="0"/>
              </a:rPr>
              <a:t>JPanel</a:t>
            </a:r>
            <a:r>
              <a:rPr lang="en-US" sz="2800" dirty="0" smtClean="0"/>
              <a:t> objects, or content frames.</a:t>
            </a:r>
          </a:p>
          <a:p>
            <a:r>
              <a:rPr lang="en-US" sz="2800" dirty="0" smtClean="0"/>
              <a:t>If you wish to add the radio buttons to a panel or a content frame, you must add them individually.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buNone/>
            </a:pPr>
            <a:r>
              <a:rPr lang="en-US" sz="2400" b="1" dirty="0" err="1" smtClean="0">
                <a:latin typeface="Courier New" pitchFamily="49" charset="0"/>
              </a:rPr>
              <a:t>panel.add</a:t>
            </a:r>
            <a:r>
              <a:rPr lang="en-US" sz="2400" b="1" dirty="0" smtClean="0">
                <a:latin typeface="Courier New" pitchFamily="49" charset="0"/>
              </a:rPr>
              <a:t>(radio1);</a:t>
            </a:r>
          </a:p>
          <a:p>
            <a:pPr lvl="1">
              <a:buNone/>
            </a:pPr>
            <a:r>
              <a:rPr lang="en-US" sz="2400" b="1" dirty="0" err="1" smtClean="0">
                <a:latin typeface="Courier New" pitchFamily="49" charset="0"/>
              </a:rPr>
              <a:t>panel.add</a:t>
            </a:r>
            <a:r>
              <a:rPr lang="en-US" sz="2400" b="1" dirty="0" smtClean="0">
                <a:latin typeface="Courier New" pitchFamily="49" charset="0"/>
              </a:rPr>
              <a:t>(radio2);</a:t>
            </a:r>
          </a:p>
          <a:p>
            <a:pPr lvl="1">
              <a:buNone/>
            </a:pPr>
            <a:r>
              <a:rPr lang="en-US" sz="2400" b="1" dirty="0" err="1" smtClean="0">
                <a:latin typeface="Courier New" pitchFamily="49" charset="0"/>
              </a:rPr>
              <a:t>panel.add</a:t>
            </a:r>
            <a:r>
              <a:rPr lang="en-US" sz="2400" b="1" dirty="0" smtClean="0">
                <a:latin typeface="Courier New" pitchFamily="49" charset="0"/>
              </a:rPr>
              <a:t>(radio3);</a:t>
            </a:r>
            <a:endParaRPr lang="en-US" sz="2400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665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JRadioButton</a:t>
            </a:r>
            <a:r>
              <a:rPr lang="en-US" dirty="0" smtClean="0"/>
              <a:t> objects generate an action event when they are clicked.</a:t>
            </a:r>
          </a:p>
          <a:p>
            <a:r>
              <a:rPr lang="en-US" dirty="0" smtClean="0"/>
              <a:t>To respond to an action event, you must write an action listener class, just like a </a:t>
            </a:r>
            <a:r>
              <a:rPr lang="en-US" dirty="0" err="1" smtClean="0">
                <a:latin typeface="Courier New" pitchFamily="49" charset="0"/>
              </a:rPr>
              <a:t>JButton</a:t>
            </a:r>
            <a:r>
              <a:rPr lang="en-US" dirty="0" smtClean="0"/>
              <a:t> event handler.</a:t>
            </a:r>
          </a:p>
          <a:p>
            <a:r>
              <a:rPr lang="en-US" dirty="0" smtClean="0"/>
              <a:t>See example: </a:t>
            </a:r>
            <a:r>
              <a:rPr lang="en-US" dirty="0" smtClean="0">
                <a:hlinkClick r:id="rId2" action="ppaction://hlinkfile"/>
              </a:rPr>
              <a:t>MetricConverter.java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720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Selected Radio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>
                <a:latin typeface="Courier New" pitchFamily="49" charset="0"/>
              </a:rPr>
              <a:t>JRadioButton</a:t>
            </a:r>
            <a:r>
              <a:rPr lang="en-US" sz="2800" dirty="0" smtClean="0"/>
              <a:t> class’s </a:t>
            </a:r>
            <a:r>
              <a:rPr lang="en-US" sz="2800" dirty="0" err="1" smtClean="0">
                <a:latin typeface="Courier New" pitchFamily="49" charset="0"/>
              </a:rPr>
              <a:t>isSelected</a:t>
            </a:r>
            <a:r>
              <a:rPr lang="en-US" sz="2800" dirty="0" smtClean="0"/>
              <a:t> method returns a </a:t>
            </a:r>
            <a:r>
              <a:rPr lang="en-US" sz="2800" dirty="0" err="1" smtClean="0">
                <a:latin typeface="Courier New" pitchFamily="49" charset="0"/>
              </a:rPr>
              <a:t>boolean</a:t>
            </a:r>
            <a:r>
              <a:rPr lang="en-US" sz="2800" dirty="0" smtClean="0"/>
              <a:t> value indicating if the radio button is selected.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</a:rPr>
              <a:t>if (</a:t>
            </a:r>
            <a:r>
              <a:rPr lang="en-US" sz="2400" b="1" dirty="0" err="1" smtClean="0">
                <a:latin typeface="Courier New" pitchFamily="49" charset="0"/>
              </a:rPr>
              <a:t>radio.isSelected</a:t>
            </a:r>
            <a:r>
              <a:rPr lang="en-US" sz="2400" b="1" dirty="0" smtClean="0">
                <a:latin typeface="Courier New" pitchFamily="49" charset="0"/>
              </a:rPr>
              <a:t>())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</a:rPr>
              <a:t>  // Code here executes if the radio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</a:rPr>
              <a:t>  // button is selected.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516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Radio Button in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 is also possible to select a radio button in code with the </a:t>
            </a:r>
            <a:r>
              <a:rPr lang="en-US" sz="2800" dirty="0" err="1" smtClean="0">
                <a:latin typeface="Courier New" pitchFamily="49" charset="0"/>
              </a:rPr>
              <a:t>JRadioButton</a:t>
            </a:r>
            <a:r>
              <a:rPr lang="en-US" sz="2800" dirty="0" smtClean="0"/>
              <a:t> class’s </a:t>
            </a:r>
            <a:r>
              <a:rPr lang="en-US" sz="2800" dirty="0" err="1" smtClean="0">
                <a:latin typeface="Courier New" pitchFamily="49" charset="0"/>
              </a:rPr>
              <a:t>doClick</a:t>
            </a:r>
            <a:r>
              <a:rPr lang="en-US" sz="2800" dirty="0" smtClean="0"/>
              <a:t> method.</a:t>
            </a:r>
          </a:p>
          <a:p>
            <a:r>
              <a:rPr lang="en-US" sz="2800" dirty="0" smtClean="0"/>
              <a:t>When the method is called, the radio button is selected just as if the user had clicked on it.</a:t>
            </a:r>
          </a:p>
          <a:p>
            <a:r>
              <a:rPr lang="en-US" sz="2800" dirty="0" smtClean="0"/>
              <a:t>As a result, an action event is generated.</a:t>
            </a:r>
            <a:br>
              <a:rPr lang="en-US" sz="2800" dirty="0" smtClean="0"/>
            </a:br>
            <a:endParaRPr lang="en-US" sz="2800" dirty="0" smtClean="0"/>
          </a:p>
          <a:p>
            <a:pPr lvl="2">
              <a:buNone/>
            </a:pPr>
            <a:r>
              <a:rPr lang="en-US" b="1" dirty="0" err="1" smtClean="0">
                <a:latin typeface="Courier New" pitchFamily="49" charset="0"/>
              </a:rPr>
              <a:t>radio.doClick</a:t>
            </a:r>
            <a:r>
              <a:rPr lang="en-US" b="1" dirty="0" smtClean="0">
                <a:latin typeface="Courier New" pitchFamily="49" charset="0"/>
              </a:rPr>
              <a:t>();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562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i="1" dirty="0" smtClean="0"/>
              <a:t>check box </a:t>
            </a:r>
            <a:r>
              <a:rPr lang="en-US" dirty="0" smtClean="0"/>
              <a:t>appears as a small box with a label appearing next to it.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Like radio buttons, check boxes may be selected or deselected at run time.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 check box is selected, a small check mark appears inside the box.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Check boxes are often displayed in groups but they are not usually grouped in a </a:t>
            </a:r>
            <a:r>
              <a:rPr lang="en-US" dirty="0" err="1" smtClean="0">
                <a:latin typeface="Courier New" pitchFamily="49" charset="0"/>
              </a:rPr>
              <a:t>ButtonGroup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874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user is allowed to select any or all of the check boxes that are displayed in a group.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 err="1" smtClean="0">
                <a:latin typeface="Courier New" pitchFamily="49" charset="0"/>
              </a:rPr>
              <a:t>JCheckBox</a:t>
            </a:r>
            <a:r>
              <a:rPr lang="en-US" sz="2800" dirty="0" smtClean="0"/>
              <a:t> class is used to create check boxes.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Two </a:t>
            </a:r>
            <a:r>
              <a:rPr lang="en-US" sz="2800" dirty="0" err="1" smtClean="0">
                <a:latin typeface="Courier New" pitchFamily="49" charset="0"/>
              </a:rPr>
              <a:t>JCheckBox</a:t>
            </a:r>
            <a:r>
              <a:rPr lang="en-US" sz="2800" dirty="0" smtClean="0"/>
              <a:t> constructors</a:t>
            </a:r>
            <a:r>
              <a:rPr lang="en-US" sz="2800" dirty="0" smtClean="0">
                <a:latin typeface="Courier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JCheckBox</a:t>
            </a:r>
            <a:r>
              <a:rPr lang="en-US" sz="2000" b="1" dirty="0" smtClean="0">
                <a:latin typeface="Courier New" pitchFamily="49" charset="0"/>
              </a:rPr>
              <a:t>(String </a:t>
            </a:r>
            <a:r>
              <a:rPr lang="en-US" sz="2000" b="1" i="1" dirty="0" smtClean="0">
                <a:latin typeface="Courier New" pitchFamily="49" charset="0"/>
              </a:rPr>
              <a:t>text)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JCheckBox</a:t>
            </a:r>
            <a:r>
              <a:rPr lang="en-US" sz="2000" b="1" dirty="0" smtClean="0">
                <a:latin typeface="Courier New" pitchFamily="49" charset="0"/>
              </a:rPr>
              <a:t>(String </a:t>
            </a:r>
            <a:r>
              <a:rPr lang="en-US" sz="2000" b="1" i="1" dirty="0" smtClean="0">
                <a:latin typeface="Courier New" pitchFamily="49" charset="0"/>
              </a:rPr>
              <a:t>text, </a:t>
            </a:r>
            <a:r>
              <a:rPr lang="en-US" sz="2000" b="1" i="1" dirty="0" err="1" smtClean="0">
                <a:latin typeface="Courier New" pitchFamily="49" charset="0"/>
              </a:rPr>
              <a:t>boolean</a:t>
            </a:r>
            <a:r>
              <a:rPr lang="en-US" sz="2000" b="1" i="1" dirty="0" smtClean="0">
                <a:latin typeface="Courier New" pitchFamily="49" charset="0"/>
              </a:rPr>
              <a:t> selected)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Minion-Regular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JCheckBox</a:t>
            </a:r>
            <a:r>
              <a:rPr lang="en-US" sz="2000" b="1" dirty="0" smtClean="0">
                <a:latin typeface="Courier New" pitchFamily="49" charset="0"/>
              </a:rPr>
              <a:t> check1 = new </a:t>
            </a:r>
            <a:r>
              <a:rPr lang="en-US" sz="2000" b="1" dirty="0" err="1" smtClean="0">
                <a:latin typeface="Courier New" pitchFamily="49" charset="0"/>
              </a:rPr>
              <a:t>JCheckBox</a:t>
            </a:r>
            <a:r>
              <a:rPr lang="en-US" sz="2000" b="1" dirty="0" smtClean="0">
                <a:latin typeface="Courier New" pitchFamily="49" charset="0"/>
              </a:rPr>
              <a:t>("Macaroni");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i="1" dirty="0" smtClean="0"/>
              <a:t>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JCheckBox</a:t>
            </a:r>
            <a:r>
              <a:rPr lang="en-US" sz="2000" b="1" dirty="0" smtClean="0">
                <a:latin typeface="Courier New" pitchFamily="49" charset="0"/>
              </a:rPr>
              <a:t> check1 = new </a:t>
            </a:r>
            <a:r>
              <a:rPr lang="en-US" sz="2000" b="1" dirty="0" err="1" smtClean="0">
                <a:latin typeface="Courier New" pitchFamily="49" charset="0"/>
              </a:rPr>
              <a:t>JCheckBox</a:t>
            </a:r>
            <a:r>
              <a:rPr lang="en-US" sz="2000" b="1" dirty="0" smtClean="0">
                <a:latin typeface="Courier New" pitchFamily="49" charset="0"/>
              </a:rPr>
              <a:t>("Macaroni",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                            true);</a:t>
            </a:r>
            <a:endParaRPr lang="en-US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00800" y="2895600"/>
            <a:ext cx="205740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Check appears in box if true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6400800" y="3733800"/>
            <a:ext cx="4572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10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a </a:t>
            </a:r>
            <a:r>
              <a:rPr lang="en-US" sz="2800" dirty="0" err="1" smtClean="0">
                <a:latin typeface="Courier New" pitchFamily="49" charset="0"/>
              </a:rPr>
              <a:t>JCheckBox</a:t>
            </a:r>
            <a:r>
              <a:rPr lang="en-US" sz="2800" dirty="0" smtClean="0"/>
              <a:t> object is selected or deselected, it generates an </a:t>
            </a:r>
            <a:r>
              <a:rPr lang="en-US" sz="2800" i="1" dirty="0" smtClean="0"/>
              <a:t>item event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Handling item events is similar to handling action events.</a:t>
            </a:r>
          </a:p>
          <a:p>
            <a:r>
              <a:rPr lang="en-US" sz="2800" dirty="0" smtClean="0"/>
              <a:t>Write an </a:t>
            </a:r>
            <a:r>
              <a:rPr lang="en-US" sz="2800" i="1" dirty="0" smtClean="0"/>
              <a:t>item listener </a:t>
            </a:r>
            <a:r>
              <a:rPr lang="en-US" sz="2800" dirty="0" smtClean="0"/>
              <a:t>class, which must meet the following requirements:</a:t>
            </a:r>
          </a:p>
          <a:p>
            <a:pPr lvl="1"/>
            <a:r>
              <a:rPr lang="en-US" sz="2400" dirty="0" smtClean="0"/>
              <a:t>It must implement the </a:t>
            </a:r>
            <a:r>
              <a:rPr lang="en-US" sz="2400" dirty="0" err="1" smtClean="0">
                <a:latin typeface="Courier New" pitchFamily="49" charset="0"/>
              </a:rPr>
              <a:t>ItemListener</a:t>
            </a:r>
            <a:r>
              <a:rPr lang="en-US" sz="2400" dirty="0" smtClean="0"/>
              <a:t> interface.</a:t>
            </a:r>
          </a:p>
          <a:p>
            <a:pPr lvl="1"/>
            <a:r>
              <a:rPr lang="en-US" sz="2400" dirty="0" smtClean="0"/>
              <a:t>It must have a method named </a:t>
            </a:r>
            <a:r>
              <a:rPr lang="en-US" sz="2400" dirty="0" err="1" smtClean="0">
                <a:latin typeface="Courier New" pitchFamily="49" charset="0"/>
              </a:rPr>
              <a:t>itemStateChanged</a:t>
            </a:r>
            <a:r>
              <a:rPr lang="en-US" sz="2400" dirty="0" smtClean="0"/>
              <a:t>.</a:t>
            </a:r>
          </a:p>
          <a:p>
            <a:pPr lvl="2"/>
            <a:r>
              <a:rPr lang="en-US" sz="2000" dirty="0" smtClean="0"/>
              <a:t>This method must take an argument of the </a:t>
            </a:r>
            <a:r>
              <a:rPr lang="en-US" sz="2000" dirty="0" err="1" smtClean="0">
                <a:latin typeface="Courier New" pitchFamily="49" charset="0"/>
              </a:rPr>
              <a:t>ItemEvent</a:t>
            </a:r>
            <a:r>
              <a:rPr lang="en-US" sz="2000" dirty="0" smtClean="0"/>
              <a:t> type.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581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object of the class</a:t>
            </a:r>
          </a:p>
          <a:p>
            <a:r>
              <a:rPr lang="en-US" dirty="0" smtClean="0"/>
              <a:t>Register the item listener object with the </a:t>
            </a:r>
            <a:r>
              <a:rPr lang="en-US" dirty="0" err="1" smtClean="0">
                <a:latin typeface="Courier New" pitchFamily="49" charset="0"/>
              </a:rPr>
              <a:t>JCheckBox</a:t>
            </a:r>
            <a:r>
              <a:rPr lang="en-US" dirty="0" smtClean="0"/>
              <a:t> component.</a:t>
            </a:r>
          </a:p>
          <a:p>
            <a:r>
              <a:rPr lang="en-US" dirty="0" smtClean="0"/>
              <a:t>On an event, the </a:t>
            </a:r>
            <a:r>
              <a:rPr lang="en-US" dirty="0" err="1" smtClean="0">
                <a:latin typeface="Courier New" pitchFamily="49" charset="0"/>
              </a:rPr>
              <a:t>itemStateChanged</a:t>
            </a:r>
            <a:r>
              <a:rPr lang="en-US" dirty="0" smtClean="0"/>
              <a:t> method of the item listener object is automatically run</a:t>
            </a:r>
          </a:p>
          <a:p>
            <a:pPr lvl="1"/>
            <a:r>
              <a:rPr lang="en-US" dirty="0" smtClean="0"/>
              <a:t>The event object is passed in as an argument.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14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Selected Check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>
                <a:latin typeface="Courier New" pitchFamily="49" charset="0"/>
              </a:rPr>
              <a:t>isSelected</a:t>
            </a:r>
            <a:r>
              <a:rPr lang="en-US" sz="2800" dirty="0" smtClean="0"/>
              <a:t> method will determine whether a </a:t>
            </a:r>
            <a:r>
              <a:rPr lang="en-US" sz="2800" dirty="0" err="1" smtClean="0">
                <a:latin typeface="Courier New" pitchFamily="49" charset="0"/>
              </a:rPr>
              <a:t>JCheckBox</a:t>
            </a:r>
            <a:r>
              <a:rPr lang="en-US" sz="2800" dirty="0" smtClean="0"/>
              <a:t> component is selected.</a:t>
            </a:r>
          </a:p>
          <a:p>
            <a:r>
              <a:rPr lang="en-US" sz="2800" dirty="0" smtClean="0"/>
              <a:t>The method returns a </a:t>
            </a:r>
            <a:r>
              <a:rPr lang="en-US" sz="2800" dirty="0" err="1" smtClean="0">
                <a:latin typeface="Courier New" pitchFamily="49" charset="0"/>
              </a:rPr>
              <a:t>boolean</a:t>
            </a:r>
            <a:r>
              <a:rPr lang="en-US" sz="2800" dirty="0" smtClean="0"/>
              <a:t> value.</a:t>
            </a:r>
            <a:r>
              <a:rPr lang="en-US" sz="2800" dirty="0" smtClean="0">
                <a:latin typeface="Minion-Regular" charset="0"/>
              </a:rPr>
              <a:t>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</a:rPr>
              <a:t>checkBox.isSelected</a:t>
            </a:r>
            <a:r>
              <a:rPr lang="en-US" sz="2000" b="1" dirty="0" smtClean="0">
                <a:latin typeface="Courier New" pitchFamily="49" charset="0"/>
              </a:rPr>
              <a:t>())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// Code here executes if the check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// box is selected.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r>
              <a:rPr lang="en-US" sz="2800" dirty="0" smtClean="0"/>
              <a:t>See example: </a:t>
            </a:r>
            <a:r>
              <a:rPr lang="en-US" sz="2800" dirty="0" smtClean="0">
                <a:hlinkClick r:id="rId2" action="ppaction://hlinkfile"/>
              </a:rPr>
              <a:t>ColorCheckBoxWindow.java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JFC, AWT,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Java programmers use the </a:t>
            </a:r>
            <a:r>
              <a:rPr lang="en-US" i="1" dirty="0" smtClean="0"/>
              <a:t>Java Foundation Classes (JFC) </a:t>
            </a:r>
            <a:r>
              <a:rPr lang="en-US" dirty="0" smtClean="0"/>
              <a:t>to create GUI applications.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JFC consists of several sets of classes, many of which are beyond the scope of this book.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two sets of JFC classes that we focus on are AWT and Swing classes.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Java is equipped with a set of classes for drawing graphics and creating graphical user interfaces.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These classes are part of the </a:t>
            </a:r>
            <a:r>
              <a:rPr lang="en-US" i="1" dirty="0" smtClean="0"/>
              <a:t>Abstract Windowing Toolkit (AWT)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367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Check Boxes in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 is possible to select check boxes in code with the </a:t>
            </a:r>
            <a:r>
              <a:rPr lang="en-US" sz="2800" dirty="0" err="1" smtClean="0">
                <a:latin typeface="Courier New" pitchFamily="49" charset="0"/>
              </a:rPr>
              <a:t>JCheckBox</a:t>
            </a:r>
            <a:r>
              <a:rPr lang="en-US" sz="2800" dirty="0" smtClean="0"/>
              <a:t> class’s </a:t>
            </a:r>
            <a:r>
              <a:rPr lang="en-US" sz="2800" dirty="0" err="1" smtClean="0">
                <a:latin typeface="Courier New" pitchFamily="49" charset="0"/>
              </a:rPr>
              <a:t>doClick</a:t>
            </a:r>
            <a:r>
              <a:rPr lang="en-US" sz="2800" dirty="0" smtClean="0"/>
              <a:t> method.</a:t>
            </a:r>
          </a:p>
          <a:p>
            <a:r>
              <a:rPr lang="en-US" sz="2800" dirty="0" smtClean="0"/>
              <a:t>When the method is called, the check box is selected just as if the user had clicked on it.</a:t>
            </a:r>
          </a:p>
          <a:p>
            <a:r>
              <a:rPr lang="en-US" sz="2800" dirty="0" smtClean="0"/>
              <a:t>As a result, an item event is generated.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buNone/>
            </a:pPr>
            <a:r>
              <a:rPr lang="en-US" sz="2400" b="1" dirty="0" err="1" smtClean="0">
                <a:latin typeface="Courier New" pitchFamily="49" charset="0"/>
              </a:rPr>
              <a:t>checkBox.doClick</a:t>
            </a:r>
            <a:r>
              <a:rPr lang="en-US" sz="2400" b="1" dirty="0" smtClean="0">
                <a:latin typeface="Courier New" pitchFamily="49" charset="0"/>
              </a:rPr>
              <a:t>();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796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96191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800" smtClean="0"/>
              <a:t>Windows have a more organized look if related components are grouped inside borders.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can add a border to any component that is derived from the </a:t>
            </a:r>
            <a:r>
              <a:rPr lang="en-US" sz="2800" smtClean="0">
                <a:latin typeface="Courier New" pitchFamily="49" charset="0"/>
              </a:rPr>
              <a:t>JComponent</a:t>
            </a:r>
            <a:r>
              <a:rPr lang="en-US" sz="2800" smtClean="0"/>
              <a:t>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Any component derived from </a:t>
            </a:r>
            <a:r>
              <a:rPr lang="en-US" sz="2400" smtClean="0">
                <a:latin typeface="Courier New" pitchFamily="49" charset="0"/>
              </a:rPr>
              <a:t>JComponent</a:t>
            </a:r>
            <a:r>
              <a:rPr lang="en-US" sz="2400" smtClean="0"/>
              <a:t> inherits a method named </a:t>
            </a:r>
            <a:r>
              <a:rPr lang="en-US" sz="2400" smtClean="0">
                <a:latin typeface="Courier New" pitchFamily="49" charset="0"/>
              </a:rPr>
              <a:t>setBorder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391" y="2438400"/>
            <a:ext cx="15906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591" y="2438400"/>
            <a:ext cx="16716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261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</a:rPr>
              <a:t>setBorder</a:t>
            </a:r>
            <a:r>
              <a:rPr lang="en-US" dirty="0" smtClean="0"/>
              <a:t> method is used to add a border to the component.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</a:rPr>
              <a:t>setBorder</a:t>
            </a:r>
            <a:r>
              <a:rPr lang="en-US" dirty="0" smtClean="0"/>
              <a:t> method accepts a </a:t>
            </a:r>
            <a:r>
              <a:rPr lang="en-US" dirty="0" smtClean="0">
                <a:latin typeface="Courier New" pitchFamily="49" charset="0"/>
              </a:rPr>
              <a:t>Border</a:t>
            </a:r>
            <a:r>
              <a:rPr lang="en-US" dirty="0" smtClean="0"/>
              <a:t> object as its argument.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>
                <a:latin typeface="Courier New" pitchFamily="49" charset="0"/>
              </a:rPr>
              <a:t>Border</a:t>
            </a:r>
            <a:r>
              <a:rPr lang="en-US" dirty="0" smtClean="0"/>
              <a:t> object contains detailed information describing the appearance of a border.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</a:rPr>
              <a:t>BorderFactory</a:t>
            </a:r>
            <a:r>
              <a:rPr lang="en-US" dirty="0" smtClean="0"/>
              <a:t> class, which is part of the </a:t>
            </a:r>
            <a:r>
              <a:rPr lang="en-US" dirty="0" err="1" smtClean="0">
                <a:latin typeface="Courier New" pitchFamily="49" charset="0"/>
              </a:rPr>
              <a:t>javax.swing</a:t>
            </a:r>
            <a:r>
              <a:rPr lang="en-US" dirty="0" smtClean="0"/>
              <a:t> package, has static methods that return various types of borders.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840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Borders</a:t>
            </a:r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7772400" cy="54864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786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Console Output to Debug a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Display variable values, etc. as your application executes to identify logic errors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</a:t>
            </a:r>
            <a:r>
              <a:rPr lang="en-US" sz="2400" dirty="0" err="1" smtClean="0">
                <a:latin typeface="Courier New" pitchFamily="49" charset="0"/>
              </a:rPr>
              <a:t>System.out.println</a:t>
            </a:r>
            <a:r>
              <a:rPr lang="en-US" sz="2400" dirty="0" smtClean="0">
                <a:latin typeface="Courier New" pitchFamily="49" charset="0"/>
              </a:rPr>
              <a:t>()</a:t>
            </a:r>
            <a:r>
              <a:rPr lang="en-US" dirty="0" smtClean="0">
                <a:latin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</a:rPr>
            </a:br>
            <a:endParaRPr lang="en-US" dirty="0" smtClean="0">
              <a:latin typeface="Courier New" pitchFamily="49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</a:rPr>
              <a:t>// For debugging, display the text entered, and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</a:rPr>
              <a:t>// its value converted to a double.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</a:rPr>
              <a:t>("Reading " + </a:t>
            </a:r>
            <a:r>
              <a:rPr lang="en-US" sz="2000" dirty="0" err="1" smtClean="0">
                <a:latin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</a:rPr>
              <a:t> +</a:t>
            </a:r>
          </a:p>
          <a:p>
            <a:pPr lvl="3">
              <a:lnSpc>
                <a:spcPct val="90000"/>
              </a:lnSpc>
              <a:buNone/>
            </a:pPr>
            <a:r>
              <a:rPr lang="en-US" dirty="0" smtClean="0">
                <a:latin typeface="Courier New" pitchFamily="49" charset="0"/>
              </a:rPr>
              <a:t> " from the text field.");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</a:rPr>
              <a:t>("Converted value: " +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Double.parseDouble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</a:rPr>
              <a:t>));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1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JFC, AWT,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AWT allows creation of applications and applets with GUI components.</a:t>
            </a:r>
          </a:p>
          <a:p>
            <a:r>
              <a:rPr lang="en-US" dirty="0" smtClean="0"/>
              <a:t>The AWT does not actually draw user interface components on the screen.</a:t>
            </a:r>
          </a:p>
          <a:p>
            <a:r>
              <a:rPr lang="en-US" dirty="0" smtClean="0"/>
              <a:t>The AWT communicates with a layer of software, </a:t>
            </a:r>
            <a:r>
              <a:rPr lang="en-US" i="1" dirty="0" smtClean="0"/>
              <a:t>peer 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version of Java for a particular operating system has its own set of peer classes.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6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JFC, AWT,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Java programs using the AWT: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look consistent with other applications on the same system.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offer only components that are common to all the operating systems that support Java.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behavior of components across various operating systems can differ.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Programmers cannot easily extend the AWT components.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AWT components are commonly called </a:t>
            </a:r>
            <a:r>
              <a:rPr lang="en-US" sz="2800" i="1" dirty="0" smtClean="0"/>
              <a:t>heavyweight components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9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JFC, AWT,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Swing was introduced with the release of Java 2.</a:t>
            </a:r>
          </a:p>
          <a:p>
            <a:r>
              <a:rPr lang="en-US" i="1" dirty="0" smtClean="0"/>
              <a:t>Swing </a:t>
            </a:r>
            <a:r>
              <a:rPr lang="en-US" dirty="0" smtClean="0"/>
              <a:t>is a library of classes that provide an improved alternative for creating GUI applications and applets.</a:t>
            </a:r>
          </a:p>
          <a:p>
            <a:r>
              <a:rPr lang="en-US" dirty="0" smtClean="0"/>
              <a:t>Very few Swing classes rely on peer classes, so they are referred to called </a:t>
            </a:r>
            <a:r>
              <a:rPr lang="en-US" i="1" dirty="0" smtClean="0"/>
              <a:t>lightweight components.</a:t>
            </a:r>
            <a:endParaRPr lang="en-US" dirty="0" smtClean="0"/>
          </a:p>
          <a:p>
            <a:r>
              <a:rPr lang="en-US" dirty="0" smtClean="0"/>
              <a:t>Swing draws most of its own components.</a:t>
            </a:r>
          </a:p>
          <a:p>
            <a:r>
              <a:rPr lang="en-US" dirty="0" smtClean="0"/>
              <a:t>Swing components have a consistent look and predictable behavior on any operating system.</a:t>
            </a:r>
          </a:p>
          <a:p>
            <a:r>
              <a:rPr lang="en-US" dirty="0" smtClean="0"/>
              <a:t>Swing components can be easily extended.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 to GUI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5D51-B44B-4836-8BC4-4E43A4B3B8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7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3228</Words>
  <Application>Microsoft Office PowerPoint</Application>
  <PresentationFormat>On-screen Show (4:3)</PresentationFormat>
  <Paragraphs>582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Advanced Java and Android Programming</vt:lpstr>
      <vt:lpstr>GUI Programming</vt:lpstr>
      <vt:lpstr>Your First GUI Program</vt:lpstr>
      <vt:lpstr>Displays This</vt:lpstr>
      <vt:lpstr>Common GUI Components</vt:lpstr>
      <vt:lpstr>JFC, AWT, Swing</vt:lpstr>
      <vt:lpstr>JFC, AWT, Swing</vt:lpstr>
      <vt:lpstr>JFC, AWT, Swing</vt:lpstr>
      <vt:lpstr>JFC, AWT, Swing</vt:lpstr>
      <vt:lpstr>Event Driven Programming</vt:lpstr>
      <vt:lpstr>Classes to Import</vt:lpstr>
      <vt:lpstr>Creating Windows</vt:lpstr>
      <vt:lpstr>Creating Windows</vt:lpstr>
      <vt:lpstr>Creating Windows</vt:lpstr>
      <vt:lpstr>Creating Windows</vt:lpstr>
      <vt:lpstr>Creating Windows</vt:lpstr>
      <vt:lpstr>Creating Windows</vt:lpstr>
      <vt:lpstr>Extending JFrame</vt:lpstr>
      <vt:lpstr>Equipping GUI Classes with a main Method</vt:lpstr>
      <vt:lpstr>Adding Components</vt:lpstr>
      <vt:lpstr>Handling Action Events</vt:lpstr>
      <vt:lpstr>Handling Action Events</vt:lpstr>
      <vt:lpstr>Writing Event Listener Classes </vt:lpstr>
      <vt:lpstr>Event Listeners Must Implement an Interface</vt:lpstr>
      <vt:lpstr>Handling Action Events</vt:lpstr>
      <vt:lpstr>Handling Action Events</vt:lpstr>
      <vt:lpstr>Registering A Listener</vt:lpstr>
      <vt:lpstr>The ActionEvent Object</vt:lpstr>
      <vt:lpstr>Color Constants</vt:lpstr>
      <vt:lpstr>Background and Foreground Colors</vt:lpstr>
      <vt:lpstr>Layout Managers</vt:lpstr>
      <vt:lpstr>Layout Managers</vt:lpstr>
      <vt:lpstr>Layout Managers</vt:lpstr>
      <vt:lpstr>FlowLayout Manager</vt:lpstr>
      <vt:lpstr>FlowLayout Manager</vt:lpstr>
      <vt:lpstr>FlowLayout Manager</vt:lpstr>
      <vt:lpstr>BorderLayout Manager</vt:lpstr>
      <vt:lpstr>BorderLayout Manager</vt:lpstr>
      <vt:lpstr>BorderLayout Manager</vt:lpstr>
      <vt:lpstr>BorderLayout Manager</vt:lpstr>
      <vt:lpstr>BorderLayout Manager</vt:lpstr>
      <vt:lpstr>BorderLayout Manager</vt:lpstr>
      <vt:lpstr>Nesting Components in a Layout</vt:lpstr>
      <vt:lpstr>GridLayout Manager</vt:lpstr>
      <vt:lpstr>GridLayout Manager</vt:lpstr>
      <vt:lpstr>GridLayout Manager</vt:lpstr>
      <vt:lpstr>GridLayout Manager</vt:lpstr>
      <vt:lpstr>Radio Buttons</vt:lpstr>
      <vt:lpstr>Button Groups</vt:lpstr>
      <vt:lpstr>Button Groups</vt:lpstr>
      <vt:lpstr>Button Groups</vt:lpstr>
      <vt:lpstr>Radio Button Events</vt:lpstr>
      <vt:lpstr>Determining Selected Radio Buttons</vt:lpstr>
      <vt:lpstr>Selecting a Radio Button in Code</vt:lpstr>
      <vt:lpstr>Check Boxes</vt:lpstr>
      <vt:lpstr>Check Boxes</vt:lpstr>
      <vt:lpstr>Check Box Events</vt:lpstr>
      <vt:lpstr>Check Box Events</vt:lpstr>
      <vt:lpstr>Determining Selected Check Boxes</vt:lpstr>
      <vt:lpstr>Selecting Check Boxes in Code</vt:lpstr>
      <vt:lpstr>Borders</vt:lpstr>
      <vt:lpstr>Borders</vt:lpstr>
      <vt:lpstr>Borders</vt:lpstr>
      <vt:lpstr>Using Console Output to Debug a GUI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Java and Android Programming</dc:title>
  <dc:creator>jcole</dc:creator>
  <cp:lastModifiedBy>jcole</cp:lastModifiedBy>
  <cp:revision>23</cp:revision>
  <dcterms:created xsi:type="dcterms:W3CDTF">2013-07-16T20:48:04Z</dcterms:created>
  <dcterms:modified xsi:type="dcterms:W3CDTF">2013-07-21T21:28:48Z</dcterms:modified>
</cp:coreProperties>
</file>