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9" r:id="rId83"/>
    <p:sldId id="338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73" r:id="rId96"/>
    <p:sldId id="374" r:id="rId97"/>
    <p:sldId id="375" r:id="rId98"/>
    <p:sldId id="351" r:id="rId99"/>
    <p:sldId id="352" r:id="rId100"/>
    <p:sldId id="353" r:id="rId101"/>
    <p:sldId id="354" r:id="rId102"/>
    <p:sldId id="355" r:id="rId103"/>
    <p:sldId id="356" r:id="rId104"/>
    <p:sldId id="358" r:id="rId105"/>
    <p:sldId id="357" r:id="rId106"/>
    <p:sldId id="359" r:id="rId107"/>
    <p:sldId id="360" r:id="rId108"/>
    <p:sldId id="361" r:id="rId109"/>
    <p:sldId id="362" r:id="rId110"/>
    <p:sldId id="363" r:id="rId111"/>
    <p:sldId id="364" r:id="rId112"/>
    <p:sldId id="365" r:id="rId113"/>
    <p:sldId id="366" r:id="rId114"/>
    <p:sldId id="367" r:id="rId115"/>
    <p:sldId id="368" r:id="rId116"/>
    <p:sldId id="369" r:id="rId117"/>
    <p:sldId id="370" r:id="rId118"/>
    <p:sldId id="371" r:id="rId119"/>
    <p:sldId id="372" r:id="rId1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33CEA-12A7-4C76-B403-568D8E2A9FCE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D5A6A-3BCE-4171-A7D7-A7C0E05DC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3BF0-3550-4978-A649-4382C01C6AC7}" type="datetime1">
              <a:rPr lang="en-US" smtClean="0"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9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8E0B-98DB-4EF9-A8B9-4D2B823701F1}" type="datetime1">
              <a:rPr lang="en-US" smtClean="0"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2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0B3D-3629-4B45-8360-22B2ABB028A1}" type="datetime1">
              <a:rPr lang="en-US" smtClean="0"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1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70E8-4319-420C-84CE-469ED04692DB}" type="datetime1">
              <a:rPr lang="en-US" smtClean="0"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2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9F30-6873-4A0B-BDAA-2E80A1C09F16}" type="datetime1">
              <a:rPr lang="en-US" smtClean="0"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5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78D1-170C-4DFD-9D6F-ECB52F8779E0}" type="datetime1">
              <a:rPr lang="en-US" smtClean="0"/>
              <a:t>7/21/2013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4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AF20-AD88-40B9-9591-BDD21B6792A7}" type="datetime1">
              <a:rPr lang="en-US" smtClean="0"/>
              <a:t>7/21/2013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4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8216-787B-4DA0-88B7-D1E9503C8224}" type="datetime1">
              <a:rPr lang="en-US" smtClean="0"/>
              <a:t>7/21/2013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4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31A7-73BE-4056-BB5C-AC9BD32F6CA6}" type="datetime1">
              <a:rPr lang="en-US" smtClean="0"/>
              <a:t>7/21/2013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8747-D4B8-44A0-BBF0-A8FFBCCCE04E}" type="datetime1">
              <a:rPr lang="en-US" smtClean="0"/>
              <a:t>7/21/2013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9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64166-AA52-41A8-95AA-CB37B2A2F58A}" type="datetime1">
              <a:rPr lang="en-US" smtClean="0"/>
              <a:t>7/21/2013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5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FCDAD-E89C-4990-BE3F-913E9684E59F}" type="datetime1">
              <a:rPr lang="en-US" smtClean="0"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FFB6A-1751-41E6-B635-4681EF9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9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GraphicsWindow/DrawingPanel.java" TargetMode="External"/><Relationship Id="rId2" Type="http://schemas.openxmlformats.org/officeDocument/2006/relationships/hyperlink" Target="GraphicsWindow/GraphicsWindow.j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raphicsWindow/GraphicsWindow.html" TargetMode="Externa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MouseEvents/MouseEvents.html" TargetMode="External"/><Relationship Id="rId2" Type="http://schemas.openxmlformats.org/officeDocument/2006/relationships/hyperlink" Target="MouseEvents/MouseEvents.java" TargetMode="Externa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DrawBoxes/DrawBoxes.html" TargetMode="External"/><Relationship Id="rId2" Type="http://schemas.openxmlformats.org/officeDocument/2006/relationships/hyperlink" Target="DrawBoxes/DrawBoxes.jav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DrawBoxes2/DrawBoxes2.html" TargetMode="External"/><Relationship Id="rId4" Type="http://schemas.openxmlformats.org/officeDocument/2006/relationships/hyperlink" Target="DrawBoxes2/DrawBoxes2.jav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BouncingBall/BouncingBall.html" TargetMode="External"/><Relationship Id="rId2" Type="http://schemas.openxmlformats.org/officeDocument/2006/relationships/hyperlink" Target="BouncingBall/BouncingBall.java" TargetMode="Externa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AudioDemo2/AudioDemo2.html" TargetMode="External"/><Relationship Id="rId2" Type="http://schemas.openxmlformats.org/officeDocument/2006/relationships/hyperlink" Target="AudioDemo2/AudioDemo2.java" TargetMode="Externa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hyperlink" Target="AudioDemo3/AudioFrame.jav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ListWindow.jav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ListWindowWithScroll.jav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ultipleIntervalSelection.jav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ComboBoxWindow.jav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yCatImage.jav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MenuWindow.java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TempConverter.java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LineDemo/LineDemo.html" TargetMode="External"/><Relationship Id="rId2" Type="http://schemas.openxmlformats.org/officeDocument/2006/relationships/hyperlink" Target="LineDemo/LineDemo.java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RectangleDemo/RectangleDemo.html" TargetMode="External"/><Relationship Id="rId2" Type="http://schemas.openxmlformats.org/officeDocument/2006/relationships/hyperlink" Target="RectangleDemo/RectangleDemo.java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OvalDemo/OvalDemo.html" TargetMode="External"/><Relationship Id="rId2" Type="http://schemas.openxmlformats.org/officeDocument/2006/relationships/hyperlink" Target="OvalDemo/OvalDemo.java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ArcDemo/ArcDemo.html" TargetMode="External"/><Relationship Id="rId2" Type="http://schemas.openxmlformats.org/officeDocument/2006/relationships/hyperlink" Target="ArcDemo/ArcDemo.j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PolygonDemo/PolygonDemo.html" TargetMode="External"/><Relationship Id="rId2" Type="http://schemas.openxmlformats.org/officeDocument/2006/relationships/hyperlink" Target="PolygonDemo/PolygonDemo.java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Java and Android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2: Swing and Graphics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2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Retrieving Selected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You may use:</a:t>
            </a:r>
          </a:p>
          <a:p>
            <a:pPr lvl="2">
              <a:lnSpc>
                <a:spcPct val="90000"/>
              </a:lnSpc>
            </a:pPr>
            <a:r>
              <a:rPr lang="en-US" sz="2000" dirty="0" err="1" smtClean="0">
                <a:latin typeface="Courier New" pitchFamily="49" charset="0"/>
              </a:rPr>
              <a:t>getSelectedValue</a:t>
            </a:r>
            <a:r>
              <a:rPr lang="en-US" sz="2000" dirty="0" smtClean="0"/>
              <a:t>  or</a:t>
            </a:r>
          </a:p>
          <a:p>
            <a:pPr lvl="2">
              <a:lnSpc>
                <a:spcPct val="90000"/>
              </a:lnSpc>
            </a:pPr>
            <a:r>
              <a:rPr lang="en-US" sz="2000" dirty="0" err="1" smtClean="0">
                <a:latin typeface="Courier New" pitchFamily="49" charset="0"/>
              </a:rPr>
              <a:t>getSelectedIndex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to determine which item in a list is currently selected.</a:t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>
                <a:latin typeface="Courier New" pitchFamily="49" charset="0"/>
              </a:rPr>
              <a:t>getSelectedValue</a:t>
            </a:r>
            <a:r>
              <a:rPr lang="en-US" sz="2400" dirty="0" smtClean="0"/>
              <a:t> returns a reference to the item that is currently selected.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b="1" dirty="0" smtClean="0">
                <a:latin typeface="Courier New" pitchFamily="49" charset="0"/>
              </a:rPr>
              <a:t>String </a:t>
            </a:r>
            <a:r>
              <a:rPr lang="en-US" sz="1800" b="1" dirty="0" err="1" smtClean="0">
                <a:latin typeface="Courier New" pitchFamily="49" charset="0"/>
              </a:rPr>
              <a:t>selectedName</a:t>
            </a:r>
            <a:r>
              <a:rPr lang="en-US" sz="1800" b="1" dirty="0" smtClean="0">
                <a:latin typeface="Courier New" pitchFamily="49" charset="0"/>
              </a:rPr>
              <a:t>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b="1" dirty="0" err="1" smtClean="0">
                <a:latin typeface="Courier New" pitchFamily="49" charset="0"/>
              </a:rPr>
              <a:t>selectedName</a:t>
            </a:r>
            <a:r>
              <a:rPr lang="en-US" sz="1800" b="1" dirty="0" smtClean="0">
                <a:latin typeface="Courier New" pitchFamily="49" charset="0"/>
              </a:rPr>
              <a:t> = (String)</a:t>
            </a:r>
            <a:r>
              <a:rPr lang="en-US" sz="1800" b="1" dirty="0" err="1" smtClean="0">
                <a:latin typeface="Courier New" pitchFamily="49" charset="0"/>
              </a:rPr>
              <a:t>nameList.getSelectedValue</a:t>
            </a:r>
            <a:r>
              <a:rPr lang="en-US" sz="1800" b="1" dirty="0" smtClean="0">
                <a:latin typeface="Courier New" pitchFamily="49" charset="0"/>
              </a:rPr>
              <a:t>();</a:t>
            </a:r>
          </a:p>
          <a:p>
            <a:pPr lvl="1">
              <a:lnSpc>
                <a:spcPct val="90000"/>
              </a:lnSpc>
              <a:buNone/>
            </a:pPr>
            <a:endParaRPr lang="en-US" sz="1800" b="1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The return value must be cast to </a:t>
            </a:r>
            <a:r>
              <a:rPr lang="en-US" sz="2400" dirty="0" smtClean="0">
                <a:latin typeface="Courier New" pitchFamily="49" charset="0"/>
              </a:rPr>
              <a:t>String</a:t>
            </a:r>
            <a:r>
              <a:rPr lang="en-US" sz="2400" dirty="0" smtClean="0"/>
              <a:t> is required in order to store it in the </a:t>
            </a:r>
            <a:r>
              <a:rPr lang="en-US" sz="2400" dirty="0" err="1" smtClean="0">
                <a:latin typeface="Courier New" pitchFamily="49" charset="0"/>
              </a:rPr>
              <a:t>selectedName</a:t>
            </a:r>
            <a:r>
              <a:rPr lang="en-US" sz="2400" dirty="0" smtClean="0"/>
              <a:t> variable.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If no item in the list is selected, the method returns null.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377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on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The </a:t>
            </a:r>
            <a:r>
              <a:rPr lang="en-US" sz="2400" dirty="0" err="1">
                <a:latin typeface="Courier New" pitchFamily="49" charset="0"/>
              </a:rPr>
              <a:t>paintComponent</a:t>
            </a:r>
            <a:r>
              <a:rPr lang="en-US" sz="2400" dirty="0"/>
              <a:t> method serves the same purpose as the </a:t>
            </a:r>
            <a:r>
              <a:rPr lang="en-US" sz="2400" dirty="0">
                <a:latin typeface="Courier New" pitchFamily="49" charset="0"/>
              </a:rPr>
              <a:t>paint</a:t>
            </a:r>
            <a:r>
              <a:rPr lang="en-US" sz="2400" dirty="0"/>
              <a:t> method.</a:t>
            </a:r>
          </a:p>
          <a:p>
            <a:r>
              <a:rPr lang="en-US" sz="2400" dirty="0"/>
              <a:t>When it is called, the component’s </a:t>
            </a:r>
            <a:r>
              <a:rPr lang="en-US" sz="2400" dirty="0">
                <a:latin typeface="Courier New" pitchFamily="49" charset="0"/>
              </a:rPr>
              <a:t>Graphics</a:t>
            </a:r>
            <a:r>
              <a:rPr lang="en-US" sz="2400" dirty="0"/>
              <a:t> object is passed as an argument.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 lvl="1">
              <a:buFontTx/>
              <a:buNone/>
            </a:pPr>
            <a:r>
              <a:rPr lang="en-US" sz="2400" b="1" dirty="0">
                <a:latin typeface="Courier New" pitchFamily="49" charset="0"/>
              </a:rPr>
              <a:t>public void </a:t>
            </a:r>
            <a:r>
              <a:rPr lang="en-US" sz="2400" b="1" dirty="0" err="1">
                <a:latin typeface="Courier New" pitchFamily="49" charset="0"/>
              </a:rPr>
              <a:t>paintComponent</a:t>
            </a:r>
            <a:r>
              <a:rPr lang="en-US" sz="2400" b="1" dirty="0">
                <a:latin typeface="Courier New" pitchFamily="49" charset="0"/>
              </a:rPr>
              <a:t>(Graphics g)</a:t>
            </a:r>
          </a:p>
          <a:p>
            <a:pPr lvl="1"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r>
              <a:rPr lang="en-US" sz="2400" dirty="0"/>
              <a:t>When overriding this method, first call the base class’s </a:t>
            </a:r>
            <a:r>
              <a:rPr lang="en-US" sz="2400" dirty="0" err="1">
                <a:latin typeface="Courier New" pitchFamily="49" charset="0"/>
              </a:rPr>
              <a:t>paintComponent</a:t>
            </a:r>
            <a:r>
              <a:rPr lang="en-US" sz="2400" dirty="0"/>
              <a:t> method.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 lvl="1">
              <a:buFontTx/>
              <a:buNone/>
            </a:pPr>
            <a:r>
              <a:rPr lang="en-US" sz="2400" b="1" dirty="0" err="1">
                <a:latin typeface="Courier New" pitchFamily="49" charset="0"/>
              </a:rPr>
              <a:t>super.paintComponent</a:t>
            </a:r>
            <a:r>
              <a:rPr lang="en-US" sz="2400" b="1" dirty="0">
                <a:latin typeface="Courier New" pitchFamily="49" charset="0"/>
              </a:rPr>
              <a:t>(g);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85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on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After this you can call any of the </a:t>
            </a:r>
            <a:r>
              <a:rPr lang="en-US" sz="2800" dirty="0">
                <a:latin typeface="Courier New" pitchFamily="49" charset="0"/>
              </a:rPr>
              <a:t>Graphics</a:t>
            </a:r>
            <a:r>
              <a:rPr lang="en-US" sz="2800" dirty="0"/>
              <a:t> object’s methods to draw on the component.</a:t>
            </a:r>
          </a:p>
          <a:p>
            <a:r>
              <a:rPr lang="en-US" sz="2800" dirty="0"/>
              <a:t>Example: </a:t>
            </a:r>
          </a:p>
          <a:p>
            <a:pPr lvl="1"/>
            <a:r>
              <a:rPr lang="en-US" sz="2400" dirty="0">
                <a:hlinkClick r:id="rId2" action="ppaction://hlinkfile"/>
              </a:rPr>
              <a:t>GraphicsWindow.java</a:t>
            </a:r>
            <a:r>
              <a:rPr lang="en-US" sz="2400" dirty="0"/>
              <a:t>,</a:t>
            </a:r>
          </a:p>
          <a:p>
            <a:pPr lvl="1"/>
            <a:r>
              <a:rPr lang="en-US" sz="2400" dirty="0">
                <a:hlinkClick r:id="rId3" action="ppaction://hlinkfile"/>
              </a:rPr>
              <a:t>DrawingPanel.java</a:t>
            </a:r>
            <a:r>
              <a:rPr lang="en-US" sz="2400" dirty="0"/>
              <a:t>,</a:t>
            </a:r>
          </a:p>
          <a:p>
            <a:pPr lvl="1"/>
            <a:r>
              <a:rPr lang="en-US" sz="2400" dirty="0">
                <a:hlinkClick r:id="rId4" action="ppaction://hlinkfile"/>
              </a:rPr>
              <a:t>GraphicsWindow.html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0819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Mouse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mouse generates two types of events:</a:t>
            </a:r>
          </a:p>
          <a:p>
            <a:pPr lvl="1"/>
            <a:r>
              <a:rPr lang="en-US" dirty="0"/>
              <a:t>mouse events and mouse motion events.</a:t>
            </a:r>
          </a:p>
          <a:p>
            <a:r>
              <a:rPr lang="en-US" dirty="0"/>
              <a:t>Any component derived from the </a:t>
            </a:r>
            <a:r>
              <a:rPr lang="en-US" dirty="0">
                <a:latin typeface="Courier New" pitchFamily="49" charset="0"/>
              </a:rPr>
              <a:t>Component</a:t>
            </a:r>
            <a:r>
              <a:rPr lang="en-US" dirty="0"/>
              <a:t> class can handle events generated by the mouse.</a:t>
            </a:r>
          </a:p>
          <a:p>
            <a:r>
              <a:rPr lang="en-US" dirty="0"/>
              <a:t>To handle mouse events you create: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mouse listener </a:t>
            </a:r>
            <a:r>
              <a:rPr lang="en-US" dirty="0"/>
              <a:t>class and/or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mouse motion listener </a:t>
            </a:r>
            <a:r>
              <a:rPr lang="en-US" dirty="0"/>
              <a:t>class.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0508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Mouse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 mouse listener class can respond to any of the follow events: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mouse button is pressed.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mouse button is released.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mouse button is clicked on (pressed, then released without moving the mouse).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mouse cursor enters a component’s screen space.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mouse cursor exits a component’s screen space.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mouse listener class must implement the </a:t>
            </a:r>
            <a:r>
              <a:rPr lang="en-US" sz="2800" dirty="0" err="1">
                <a:latin typeface="Courier New" pitchFamily="49" charset="0"/>
              </a:rPr>
              <a:t>MouseListener</a:t>
            </a:r>
            <a:r>
              <a:rPr lang="en-US" sz="2800" dirty="0"/>
              <a:t> interface.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9540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>
                <a:latin typeface="Courier New" pitchFamily="49" charset="0"/>
              </a:rPr>
              <a:t>MouseEvent</a:t>
            </a:r>
            <a:r>
              <a:rPr lang="en-US" dirty="0"/>
              <a:t> object contains data about the mouse event.</a:t>
            </a:r>
          </a:p>
          <a:p>
            <a:pPr>
              <a:lnSpc>
                <a:spcPct val="90000"/>
              </a:lnSpc>
            </a:pPr>
            <a:r>
              <a:rPr lang="en-US" dirty="0" err="1">
                <a:latin typeface="Courier New" pitchFamily="49" charset="0"/>
              </a:rPr>
              <a:t>getX</a:t>
            </a:r>
            <a:r>
              <a:rPr lang="en-US" dirty="0"/>
              <a:t> and </a:t>
            </a:r>
            <a:r>
              <a:rPr lang="en-US" dirty="0" err="1">
                <a:latin typeface="Courier New" pitchFamily="49" charset="0"/>
              </a:rPr>
              <a:t>getY</a:t>
            </a:r>
            <a:r>
              <a:rPr lang="en-US" dirty="0"/>
              <a:t> are two common methods of the </a:t>
            </a:r>
            <a:r>
              <a:rPr lang="en-US" dirty="0" err="1">
                <a:latin typeface="Courier New" pitchFamily="49" charset="0"/>
              </a:rPr>
              <a:t>MouseEvent</a:t>
            </a:r>
            <a:r>
              <a:rPr lang="en-US" dirty="0"/>
              <a:t> class.</a:t>
            </a:r>
          </a:p>
          <a:p>
            <a:pPr>
              <a:lnSpc>
                <a:spcPct val="90000"/>
              </a:lnSpc>
            </a:pPr>
            <a:r>
              <a:rPr lang="en-US" dirty="0"/>
              <a:t>They return the </a:t>
            </a:r>
            <a:r>
              <a:rPr lang="en-US" i="1" dirty="0"/>
              <a:t>X </a:t>
            </a:r>
            <a:r>
              <a:rPr lang="en-US" dirty="0"/>
              <a:t>and </a:t>
            </a:r>
            <a:r>
              <a:rPr lang="en-US" i="1" dirty="0"/>
              <a:t>Y </a:t>
            </a:r>
            <a:r>
              <a:rPr lang="en-US" dirty="0"/>
              <a:t>coordinates of the mouse cursor when the event occurs.</a:t>
            </a:r>
          </a:p>
          <a:p>
            <a:pPr>
              <a:lnSpc>
                <a:spcPct val="90000"/>
              </a:lnSpc>
            </a:pPr>
            <a:r>
              <a:rPr lang="en-US" dirty="0"/>
              <a:t>Once a mouse listener class is created, it can be registered with a component using the </a:t>
            </a:r>
            <a:r>
              <a:rPr lang="en-US" dirty="0" err="1">
                <a:latin typeface="Courier New" pitchFamily="49" charset="0"/>
              </a:rPr>
              <a:t>addMouseListener</a:t>
            </a:r>
            <a:r>
              <a:rPr lang="en-US" dirty="0"/>
              <a:t> method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1137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 Listener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Courier New" pitchFamily="49" charset="0"/>
              </a:rPr>
              <a:t>public void </a:t>
            </a:r>
            <a:r>
              <a:rPr lang="en-US" sz="2000" dirty="0" err="1">
                <a:latin typeface="Courier New" pitchFamily="49" charset="0"/>
              </a:rPr>
              <a:t>mousePressed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MouseEvent</a:t>
            </a:r>
            <a:r>
              <a:rPr lang="en-US" sz="2000" dirty="0">
                <a:latin typeface="Courier New" pitchFamily="49" charset="0"/>
              </a:rPr>
              <a:t> e)</a:t>
            </a:r>
          </a:p>
          <a:p>
            <a:pPr lvl="1"/>
            <a:r>
              <a:rPr lang="en-US" sz="1800" dirty="0"/>
              <a:t>called if the mouse button is pressed over the component.</a:t>
            </a:r>
          </a:p>
          <a:p>
            <a:r>
              <a:rPr lang="en-US" sz="2000" dirty="0">
                <a:latin typeface="Courier New" pitchFamily="49" charset="0"/>
              </a:rPr>
              <a:t>public void </a:t>
            </a:r>
            <a:r>
              <a:rPr lang="en-US" sz="2000" dirty="0" err="1">
                <a:latin typeface="Courier New" pitchFamily="49" charset="0"/>
              </a:rPr>
              <a:t>mouseClicked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MouseEvent</a:t>
            </a:r>
            <a:r>
              <a:rPr lang="en-US" sz="2000" dirty="0">
                <a:latin typeface="Courier New" pitchFamily="49" charset="0"/>
              </a:rPr>
              <a:t> e)</a:t>
            </a:r>
          </a:p>
          <a:p>
            <a:pPr lvl="1"/>
            <a:r>
              <a:rPr lang="en-US" sz="1800" dirty="0"/>
              <a:t>called if the mouse is pressed and released over the component without moving the mouse.</a:t>
            </a:r>
          </a:p>
          <a:p>
            <a:r>
              <a:rPr lang="en-US" sz="2000" dirty="0">
                <a:latin typeface="Courier New" pitchFamily="49" charset="0"/>
              </a:rPr>
              <a:t>public void </a:t>
            </a:r>
            <a:r>
              <a:rPr lang="en-US" sz="2000" dirty="0" err="1">
                <a:latin typeface="Courier New" pitchFamily="49" charset="0"/>
              </a:rPr>
              <a:t>mouseReleased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MouseEvent</a:t>
            </a:r>
            <a:r>
              <a:rPr lang="en-US" sz="2000" dirty="0">
                <a:latin typeface="Courier New" pitchFamily="49" charset="0"/>
              </a:rPr>
              <a:t> e)</a:t>
            </a:r>
          </a:p>
          <a:p>
            <a:pPr lvl="1"/>
            <a:r>
              <a:rPr lang="en-US" sz="1800" dirty="0"/>
              <a:t>called when the mouse button is released.</a:t>
            </a:r>
          </a:p>
          <a:p>
            <a:r>
              <a:rPr lang="en-US" sz="2000" dirty="0">
                <a:latin typeface="Courier New" pitchFamily="49" charset="0"/>
              </a:rPr>
              <a:t>public void </a:t>
            </a:r>
            <a:r>
              <a:rPr lang="en-US" sz="2000" dirty="0" err="1">
                <a:latin typeface="Courier New" pitchFamily="49" charset="0"/>
              </a:rPr>
              <a:t>mouseEntered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MouseEvent</a:t>
            </a:r>
            <a:r>
              <a:rPr lang="en-US" sz="2000" dirty="0">
                <a:latin typeface="Courier New" pitchFamily="49" charset="0"/>
              </a:rPr>
              <a:t> e)</a:t>
            </a:r>
          </a:p>
          <a:p>
            <a:pPr lvl="1"/>
            <a:r>
              <a:rPr lang="en-US" sz="1800" dirty="0"/>
              <a:t>called when the mouse cursor enters the screen area of the component.</a:t>
            </a:r>
            <a:r>
              <a:rPr lang="en-US" sz="1800" dirty="0">
                <a:latin typeface="OfficinaSerif-Book" charset="0"/>
              </a:rPr>
              <a:t> </a:t>
            </a:r>
          </a:p>
          <a:p>
            <a:r>
              <a:rPr lang="en-US" sz="2000" dirty="0">
                <a:latin typeface="Courier New" pitchFamily="49" charset="0"/>
              </a:rPr>
              <a:t>public void </a:t>
            </a:r>
            <a:r>
              <a:rPr lang="en-US" sz="2000" dirty="0" err="1">
                <a:latin typeface="Courier New" pitchFamily="49" charset="0"/>
              </a:rPr>
              <a:t>mouseExited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MouseEvent</a:t>
            </a:r>
            <a:r>
              <a:rPr lang="en-US" sz="2000" dirty="0">
                <a:latin typeface="Courier New" pitchFamily="49" charset="0"/>
              </a:rPr>
              <a:t> e)</a:t>
            </a:r>
          </a:p>
          <a:p>
            <a:pPr lvl="1"/>
            <a:r>
              <a:rPr lang="en-US" sz="1800" dirty="0"/>
              <a:t>This method is called when the mouse cursor leaves the screen area of the component.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7435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>
                <a:latin typeface="Courier New" pitchFamily="49" charset="0"/>
              </a:rPr>
              <a:t>MouseEvent</a:t>
            </a:r>
            <a:r>
              <a:rPr lang="en-US" dirty="0"/>
              <a:t> object contains data about the mouse event.</a:t>
            </a:r>
          </a:p>
          <a:p>
            <a:pPr>
              <a:lnSpc>
                <a:spcPct val="90000"/>
              </a:lnSpc>
            </a:pPr>
            <a:r>
              <a:rPr lang="en-US" dirty="0" err="1">
                <a:latin typeface="Courier New" pitchFamily="49" charset="0"/>
              </a:rPr>
              <a:t>getX</a:t>
            </a:r>
            <a:r>
              <a:rPr lang="en-US" dirty="0"/>
              <a:t> and </a:t>
            </a:r>
            <a:r>
              <a:rPr lang="en-US" dirty="0" err="1">
                <a:latin typeface="Courier New" pitchFamily="49" charset="0"/>
              </a:rPr>
              <a:t>getY</a:t>
            </a:r>
            <a:r>
              <a:rPr lang="en-US" dirty="0"/>
              <a:t> are two common methods of the </a:t>
            </a:r>
            <a:r>
              <a:rPr lang="en-US" dirty="0" err="1">
                <a:latin typeface="Courier New" pitchFamily="49" charset="0"/>
              </a:rPr>
              <a:t>MouseEvent</a:t>
            </a:r>
            <a:r>
              <a:rPr lang="en-US" dirty="0"/>
              <a:t> class.</a:t>
            </a:r>
          </a:p>
          <a:p>
            <a:pPr>
              <a:lnSpc>
                <a:spcPct val="90000"/>
              </a:lnSpc>
            </a:pPr>
            <a:r>
              <a:rPr lang="en-US" dirty="0"/>
              <a:t>They return the </a:t>
            </a:r>
            <a:r>
              <a:rPr lang="en-US" i="1" dirty="0"/>
              <a:t>X </a:t>
            </a:r>
            <a:r>
              <a:rPr lang="en-US" dirty="0"/>
              <a:t>and </a:t>
            </a:r>
            <a:r>
              <a:rPr lang="en-US" i="1" dirty="0"/>
              <a:t>Y </a:t>
            </a:r>
            <a:r>
              <a:rPr lang="en-US" dirty="0"/>
              <a:t>coordinates of the mouse cursor when the event occurs.</a:t>
            </a:r>
          </a:p>
          <a:p>
            <a:pPr>
              <a:lnSpc>
                <a:spcPct val="90000"/>
              </a:lnSpc>
            </a:pPr>
            <a:r>
              <a:rPr lang="en-US" dirty="0"/>
              <a:t>Once a mouse listener class is created, it can be registered with a component using the </a:t>
            </a:r>
            <a:r>
              <a:rPr lang="en-US" dirty="0" err="1">
                <a:latin typeface="Courier New" pitchFamily="49" charset="0"/>
              </a:rPr>
              <a:t>addMouseListener</a:t>
            </a:r>
            <a:r>
              <a:rPr lang="en-US" dirty="0"/>
              <a:t> method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9212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 Motion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 appropriate methods in the mouse listener class are automatically called when their corresponding mouse events occur.</a:t>
            </a:r>
          </a:p>
          <a:p>
            <a:r>
              <a:rPr lang="en-US" sz="2800" dirty="0"/>
              <a:t>A mouse motion listener class can respond to the following events:</a:t>
            </a:r>
          </a:p>
          <a:p>
            <a:pPr lvl="1"/>
            <a:r>
              <a:rPr lang="en-US" sz="2400" dirty="0"/>
              <a:t>The mouse is dragged</a:t>
            </a:r>
          </a:p>
          <a:p>
            <a:pPr lvl="1"/>
            <a:r>
              <a:rPr lang="en-US" sz="2400" dirty="0"/>
              <a:t>The mouse moved.</a:t>
            </a:r>
          </a:p>
          <a:p>
            <a:r>
              <a:rPr lang="en-US" sz="2800" dirty="0"/>
              <a:t>A mouse motion listener class must implement the </a:t>
            </a:r>
            <a:r>
              <a:rPr lang="en-US" sz="2800" dirty="0" err="1">
                <a:latin typeface="Courier New" pitchFamily="49" charset="0"/>
              </a:rPr>
              <a:t>MouseMotionListener</a:t>
            </a:r>
            <a:r>
              <a:rPr lang="en-US" sz="2800" dirty="0"/>
              <a:t> interface and it’s methods.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1852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 Motion Listener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ourier New" pitchFamily="49" charset="0"/>
              </a:rPr>
              <a:t>public void </a:t>
            </a:r>
            <a:r>
              <a:rPr lang="en-US" sz="2400" dirty="0" err="1">
                <a:latin typeface="Courier New" pitchFamily="49" charset="0"/>
              </a:rPr>
              <a:t>mouseDragged</a:t>
            </a:r>
            <a:r>
              <a:rPr lang="en-US" sz="2400" dirty="0">
                <a:latin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</a:rPr>
              <a:t>MouseEvent</a:t>
            </a:r>
            <a:r>
              <a:rPr lang="en-US" sz="2400" dirty="0">
                <a:latin typeface="Courier New" pitchFamily="49" charset="0"/>
              </a:rPr>
              <a:t> e)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called when a dragging operation begins over the component.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</a:t>
            </a:r>
            <a:r>
              <a:rPr lang="en-US" sz="1800" dirty="0" err="1">
                <a:latin typeface="Courier New" pitchFamily="49" charset="0"/>
              </a:rPr>
              <a:t>mousePressed</a:t>
            </a:r>
            <a:r>
              <a:rPr lang="en-US" sz="1800" dirty="0"/>
              <a:t> method is always called just before this method.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pitchFamily="49" charset="0"/>
              </a:rPr>
              <a:t>public void </a:t>
            </a:r>
            <a:r>
              <a:rPr lang="en-US" sz="2000" dirty="0" err="1">
                <a:latin typeface="Courier New" pitchFamily="49" charset="0"/>
              </a:rPr>
              <a:t>mouseMoved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MouseEvent</a:t>
            </a:r>
            <a:r>
              <a:rPr lang="en-US" sz="2000" dirty="0">
                <a:latin typeface="Courier New" pitchFamily="49" charset="0"/>
              </a:rPr>
              <a:t> e)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called when the mouse cursor is over the component and it is moved.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Example: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hlinkClick r:id="rId2" action="ppaction://hlinkfile"/>
              </a:rPr>
              <a:t>MouseEvents.java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>
                <a:hlinkClick r:id="rId3" action="ppaction://hlinkfile"/>
              </a:rPr>
              <a:t>MouseEvents.html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7478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Adapter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The mouse listener class must implement </a:t>
            </a:r>
            <a:r>
              <a:rPr lang="en-US" b="1" i="1" u="sng" dirty="0"/>
              <a:t>all</a:t>
            </a:r>
            <a:r>
              <a:rPr lang="en-US" dirty="0"/>
              <a:t> of the methods required by the interfaces they implement.</a:t>
            </a:r>
          </a:p>
          <a:p>
            <a:pPr>
              <a:lnSpc>
                <a:spcPct val="80000"/>
              </a:lnSpc>
            </a:pPr>
            <a:r>
              <a:rPr lang="en-US" dirty="0"/>
              <a:t>If any of the methods are omitted, a compiler error results.</a:t>
            </a:r>
          </a:p>
          <a:p>
            <a:pPr>
              <a:lnSpc>
                <a:spcPct val="80000"/>
              </a:lnSpc>
            </a:pPr>
            <a:r>
              <a:rPr lang="en-US" dirty="0"/>
              <a:t>The </a:t>
            </a:r>
            <a:r>
              <a:rPr lang="en-US" dirty="0" err="1">
                <a:latin typeface="Courier New" pitchFamily="49" charset="0"/>
              </a:rPr>
              <a:t>MouseAdapter</a:t>
            </a:r>
            <a:r>
              <a:rPr lang="en-US" dirty="0"/>
              <a:t> and </a:t>
            </a:r>
            <a:r>
              <a:rPr lang="en-US" dirty="0" err="1">
                <a:latin typeface="Courier New" pitchFamily="49" charset="0"/>
              </a:rPr>
              <a:t>MouseMotionAdapter</a:t>
            </a:r>
            <a:r>
              <a:rPr lang="en-US" dirty="0"/>
              <a:t> classes provide empty implementations of the methods.</a:t>
            </a:r>
          </a:p>
          <a:p>
            <a:pPr>
              <a:lnSpc>
                <a:spcPct val="80000"/>
              </a:lnSpc>
            </a:pPr>
            <a:r>
              <a:rPr lang="en-US" dirty="0"/>
              <a:t>They can serve as base classes for mouse listener and mouse motion listener classes.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Examples: </a:t>
            </a:r>
            <a:r>
              <a:rPr lang="en-US" sz="2800" dirty="0">
                <a:hlinkClick r:id="rId2" action="ppaction://hlinkfile"/>
              </a:rPr>
              <a:t>DrawBoxes.java</a:t>
            </a:r>
            <a:r>
              <a:rPr lang="en-US" sz="2800" dirty="0"/>
              <a:t>, </a:t>
            </a:r>
            <a:r>
              <a:rPr lang="en-US" sz="2800" dirty="0">
                <a:hlinkClick r:id="rId3" action="ppaction://hlinkfile"/>
              </a:rPr>
              <a:t>DrawBoxes.htm</a:t>
            </a:r>
            <a:r>
              <a:rPr lang="en-US" sz="2800" dirty="0">
                <a:hlinkClick r:id="rId4" action="ppaction://hlinkfile"/>
              </a:rPr>
              <a:t>l</a:t>
            </a:r>
            <a:r>
              <a:rPr lang="en-US" sz="2800" dirty="0"/>
              <a:t>, </a:t>
            </a:r>
            <a:r>
              <a:rPr lang="en-US" sz="2800" dirty="0">
                <a:hlinkClick r:id="rId4" action="ppaction://hlinkfile"/>
              </a:rPr>
              <a:t>DrawBoxes2.java</a:t>
            </a:r>
            <a:r>
              <a:rPr lang="en-US" sz="2800" dirty="0"/>
              <a:t>, </a:t>
            </a:r>
            <a:r>
              <a:rPr lang="en-US" sz="2800" dirty="0">
                <a:hlinkClick r:id="rId5" action="ppaction://hlinkfile"/>
              </a:rPr>
              <a:t>DrawBoxes2.html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92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Retrieving Selected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 err="1" smtClean="0">
                <a:latin typeface="Courier New" pitchFamily="49" charset="0"/>
              </a:rPr>
              <a:t>getSelectedIndex</a:t>
            </a:r>
            <a:r>
              <a:rPr lang="en-US" sz="2400" dirty="0" smtClean="0"/>
              <a:t> method returns the index of the selected item, or </a:t>
            </a:r>
            <a:r>
              <a:rPr lang="en-US" sz="2400" dirty="0" smtClean="0">
                <a:latin typeface="Courier New" pitchFamily="49" charset="0"/>
              </a:rPr>
              <a:t>–1</a:t>
            </a:r>
            <a:r>
              <a:rPr lang="en-US" sz="2400" dirty="0" smtClean="0"/>
              <a:t> if no item is selected.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Internally, the items that are stored in a list are numbered (similar to an array).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Each item’s number is called its </a:t>
            </a:r>
            <a:r>
              <a:rPr lang="en-US" sz="2400" i="1" dirty="0" smtClean="0"/>
              <a:t>index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first item has the index 0.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You can use the index of the selected item to retrieve the item from an array.</a:t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String[] names = { "Bill", "Geri", "Greg", "Jean", "Kirk", "Phillip", "Susan" };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err="1" smtClean="0">
                <a:latin typeface="Courier New" pitchFamily="49" charset="0"/>
              </a:rPr>
              <a:t>JList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nameList</a:t>
            </a:r>
            <a:r>
              <a:rPr lang="en-US" sz="2000" b="1" dirty="0" smtClean="0">
                <a:latin typeface="Courier New" pitchFamily="49" charset="0"/>
              </a:rPr>
              <a:t> = new </a:t>
            </a:r>
            <a:r>
              <a:rPr lang="en-US" sz="2000" b="1" dirty="0" err="1" smtClean="0">
                <a:latin typeface="Courier New" pitchFamily="49" charset="0"/>
              </a:rPr>
              <a:t>JList</a:t>
            </a:r>
            <a:r>
              <a:rPr lang="en-US" sz="2000" b="1" dirty="0" smtClean="0">
                <a:latin typeface="Courier New" pitchFamily="49" charset="0"/>
              </a:rPr>
              <a:t>(names);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8617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</a:rPr>
              <a:t>Timer</a:t>
            </a:r>
            <a:r>
              <a:rPr lang="en-US" dirty="0"/>
              <a:t>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ourier New" pitchFamily="49" charset="0"/>
              </a:rPr>
              <a:t>Timer</a:t>
            </a:r>
            <a:r>
              <a:rPr lang="en-US" sz="2400" dirty="0"/>
              <a:t> objects automatically generate action events at regular time intervals.</a:t>
            </a:r>
          </a:p>
          <a:p>
            <a:r>
              <a:rPr lang="en-US" sz="2400" dirty="0"/>
              <a:t>This is useful when you want a program to:</a:t>
            </a:r>
          </a:p>
          <a:p>
            <a:pPr lvl="1"/>
            <a:r>
              <a:rPr lang="en-US" sz="2000" dirty="0"/>
              <a:t>perform an operation at certain times or</a:t>
            </a:r>
          </a:p>
          <a:p>
            <a:pPr lvl="1"/>
            <a:r>
              <a:rPr lang="en-US" sz="2000" dirty="0"/>
              <a:t>after an amount of time has passed.</a:t>
            </a:r>
          </a:p>
          <a:p>
            <a:r>
              <a:rPr lang="en-US" sz="2400" dirty="0">
                <a:latin typeface="Courier New" pitchFamily="49" charset="0"/>
              </a:rPr>
              <a:t>Timer</a:t>
            </a:r>
            <a:r>
              <a:rPr lang="en-US" sz="2400" dirty="0"/>
              <a:t> objects are created from the </a:t>
            </a:r>
            <a:r>
              <a:rPr lang="en-US" sz="2400" dirty="0">
                <a:latin typeface="Courier New" pitchFamily="49" charset="0"/>
              </a:rPr>
              <a:t>Timer</a:t>
            </a:r>
            <a:r>
              <a:rPr lang="en-US" sz="2400" dirty="0"/>
              <a:t> class.</a:t>
            </a:r>
          </a:p>
          <a:p>
            <a:r>
              <a:rPr lang="en-US" sz="2400" dirty="0"/>
              <a:t>The general format of the </a:t>
            </a:r>
            <a:r>
              <a:rPr lang="en-US" sz="2400" dirty="0">
                <a:latin typeface="Courier New" pitchFamily="49" charset="0"/>
              </a:rPr>
              <a:t>Timer</a:t>
            </a:r>
            <a:r>
              <a:rPr lang="en-US" sz="2400" dirty="0"/>
              <a:t> class’s constructor:</a:t>
            </a:r>
            <a:br>
              <a:rPr lang="en-US" sz="2400" dirty="0"/>
            </a:br>
            <a:endParaRPr lang="en-US" sz="2400" dirty="0"/>
          </a:p>
          <a:p>
            <a:pPr lvl="1">
              <a:buFontTx/>
              <a:buNone/>
            </a:pPr>
            <a:r>
              <a:rPr lang="en-US" sz="2000" b="1" dirty="0">
                <a:latin typeface="Courier New" pitchFamily="49" charset="0"/>
              </a:rPr>
              <a:t>Timer(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i="1" dirty="0">
                <a:latin typeface="Courier New" pitchFamily="49" charset="0"/>
              </a:rPr>
              <a:t>delay, </a:t>
            </a:r>
            <a:r>
              <a:rPr lang="en-US" sz="2000" b="1" dirty="0" err="1">
                <a:latin typeface="Courier New" pitchFamily="49" charset="0"/>
              </a:rPr>
              <a:t>ActionListener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i="1" dirty="0">
                <a:latin typeface="Courier New" pitchFamily="49" charset="0"/>
              </a:rPr>
              <a:t>listener</a:t>
            </a:r>
            <a:r>
              <a:rPr lang="en-US" sz="2000" b="1" dirty="0">
                <a:latin typeface="Courier New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5263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</a:rPr>
              <a:t>Timer</a:t>
            </a:r>
            <a:r>
              <a:rPr lang="en-US" dirty="0"/>
              <a:t>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i="1" dirty="0">
                <a:latin typeface="Courier New" pitchFamily="49" charset="0"/>
              </a:rPr>
              <a:t>delay</a:t>
            </a:r>
            <a:r>
              <a:rPr lang="en-US" sz="2800" i="1" dirty="0"/>
              <a:t> </a:t>
            </a:r>
            <a:r>
              <a:rPr lang="en-US" sz="2800" dirty="0"/>
              <a:t>parameter is the amount of time between action events in milliseconds.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dirty="0" err="1"/>
              <a:t>the</a:t>
            </a:r>
            <a:r>
              <a:rPr lang="en-US" sz="2800" dirty="0"/>
              <a:t> </a:t>
            </a:r>
            <a:r>
              <a:rPr lang="en-US" sz="2800" i="1" dirty="0">
                <a:latin typeface="Courier New" pitchFamily="49" charset="0"/>
              </a:rPr>
              <a:t>listener</a:t>
            </a:r>
            <a:r>
              <a:rPr lang="en-US" sz="2800" i="1" dirty="0"/>
              <a:t> </a:t>
            </a:r>
            <a:r>
              <a:rPr lang="en-US" sz="2800" dirty="0"/>
              <a:t>parameter is a reference to an action listener to be registered with the </a:t>
            </a:r>
            <a:r>
              <a:rPr lang="en-US" sz="2800" dirty="0">
                <a:latin typeface="Courier New" pitchFamily="49" charset="0"/>
              </a:rPr>
              <a:t>Timer</a:t>
            </a:r>
            <a:r>
              <a:rPr lang="en-US" sz="2800" dirty="0"/>
              <a:t> object.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Passing </a:t>
            </a:r>
            <a:r>
              <a:rPr lang="en-US" sz="2400" dirty="0">
                <a:latin typeface="Courier New" pitchFamily="49" charset="0"/>
              </a:rPr>
              <a:t>null</a:t>
            </a:r>
            <a:r>
              <a:rPr lang="en-US" sz="2400" dirty="0"/>
              <a:t> will cause no action listener to be registered.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</a:t>
            </a:r>
            <a:r>
              <a:rPr lang="en-US" sz="2400" dirty="0">
                <a:latin typeface="Courier New" pitchFamily="49" charset="0"/>
              </a:rPr>
              <a:t>Timer</a:t>
            </a:r>
            <a:r>
              <a:rPr lang="en-US" sz="2400" dirty="0"/>
              <a:t> object’s </a:t>
            </a:r>
            <a:r>
              <a:rPr lang="en-US" sz="2400" dirty="0" err="1">
                <a:latin typeface="Courier New" pitchFamily="49" charset="0"/>
              </a:rPr>
              <a:t>addActionListener</a:t>
            </a:r>
            <a:r>
              <a:rPr lang="en-US" sz="2400" dirty="0"/>
              <a:t> method can register an action listener after the object’s creation.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434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</a:rPr>
              <a:t>Timer</a:t>
            </a:r>
            <a:r>
              <a:rPr lang="en-US" dirty="0"/>
              <a:t> </a:t>
            </a:r>
            <a:r>
              <a:rPr lang="en-US" dirty="0" smtClean="0"/>
              <a:t>Object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Courier New" pitchFamily="49" charset="0"/>
              </a:rPr>
              <a:t>void </a:t>
            </a:r>
            <a:r>
              <a:rPr lang="en-US" sz="2000" dirty="0" err="1">
                <a:latin typeface="Courier New" pitchFamily="49" charset="0"/>
              </a:rPr>
              <a:t>addActionListener</a:t>
            </a:r>
            <a:r>
              <a:rPr lang="en-US" sz="2000" dirty="0">
                <a:latin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</a:rPr>
              <a:t>ActionListener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i="1" dirty="0">
                <a:latin typeface="Courier New" pitchFamily="49" charset="0"/>
              </a:rPr>
              <a:t>listener</a:t>
            </a:r>
            <a:r>
              <a:rPr lang="en-US" sz="2000" dirty="0">
                <a:latin typeface="Courier New" pitchFamily="49" charset="0"/>
              </a:rPr>
              <a:t>)</a:t>
            </a:r>
          </a:p>
          <a:p>
            <a:pPr lvl="1"/>
            <a:r>
              <a:rPr lang="en-US" sz="1800" dirty="0"/>
              <a:t>Registers the object referenced by </a:t>
            </a:r>
            <a:r>
              <a:rPr lang="en-US" sz="1800" i="1" dirty="0">
                <a:latin typeface="Courier New" pitchFamily="49" charset="0"/>
              </a:rPr>
              <a:t>listener</a:t>
            </a:r>
            <a:r>
              <a:rPr lang="en-US" sz="1800" i="1" dirty="0"/>
              <a:t> </a:t>
            </a:r>
            <a:r>
              <a:rPr lang="en-US" sz="1800" dirty="0"/>
              <a:t>as an action listener.</a:t>
            </a:r>
          </a:p>
          <a:p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getDelay</a:t>
            </a:r>
            <a:r>
              <a:rPr lang="en-US" sz="2000" dirty="0">
                <a:latin typeface="Courier New" pitchFamily="49" charset="0"/>
              </a:rPr>
              <a:t>()</a:t>
            </a:r>
          </a:p>
          <a:p>
            <a:pPr lvl="1"/>
            <a:r>
              <a:rPr lang="en-US" sz="1800" dirty="0"/>
              <a:t>Returns the current time delay in milliseconds.</a:t>
            </a:r>
          </a:p>
          <a:p>
            <a:r>
              <a:rPr lang="en-US" sz="2000" dirty="0" err="1">
                <a:latin typeface="Courier New" pitchFamily="49" charset="0"/>
              </a:rPr>
              <a:t>boolean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isRunning</a:t>
            </a:r>
            <a:r>
              <a:rPr lang="en-US" sz="2000" dirty="0">
                <a:latin typeface="Courier New" pitchFamily="49" charset="0"/>
              </a:rPr>
              <a:t>()</a:t>
            </a:r>
          </a:p>
          <a:p>
            <a:pPr lvl="1"/>
            <a:r>
              <a:rPr lang="en-US" sz="1800" dirty="0"/>
              <a:t>Returns true if the </a:t>
            </a:r>
            <a:r>
              <a:rPr lang="en-US" sz="1800" dirty="0">
                <a:latin typeface="Courier New" pitchFamily="49" charset="0"/>
              </a:rPr>
              <a:t>Timer</a:t>
            </a:r>
            <a:r>
              <a:rPr lang="en-US" sz="1800" dirty="0"/>
              <a:t> object is running.</a:t>
            </a:r>
          </a:p>
          <a:p>
            <a:r>
              <a:rPr lang="en-US" sz="2000" dirty="0">
                <a:latin typeface="Courier New" pitchFamily="49" charset="0"/>
              </a:rPr>
              <a:t>void </a:t>
            </a:r>
            <a:r>
              <a:rPr lang="en-US" sz="2000" dirty="0" err="1">
                <a:latin typeface="Courier New" pitchFamily="49" charset="0"/>
              </a:rPr>
              <a:t>setDelay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delay)</a:t>
            </a:r>
          </a:p>
          <a:p>
            <a:pPr lvl="1"/>
            <a:r>
              <a:rPr lang="en-US" sz="1800" dirty="0"/>
              <a:t>Sets the time delay in milliseconds.</a:t>
            </a:r>
          </a:p>
          <a:p>
            <a:r>
              <a:rPr lang="en-US" sz="2000" dirty="0">
                <a:latin typeface="Courier New" pitchFamily="49" charset="0"/>
              </a:rPr>
              <a:t>void start()</a:t>
            </a:r>
          </a:p>
          <a:p>
            <a:pPr lvl="1"/>
            <a:r>
              <a:rPr lang="en-US" sz="1800" dirty="0"/>
              <a:t>Starts the </a:t>
            </a:r>
            <a:r>
              <a:rPr lang="en-US" sz="1800" dirty="0">
                <a:latin typeface="Courier New" pitchFamily="49" charset="0"/>
              </a:rPr>
              <a:t>Timer</a:t>
            </a:r>
            <a:r>
              <a:rPr lang="en-US" sz="1800" dirty="0"/>
              <a:t> object.</a:t>
            </a:r>
          </a:p>
          <a:p>
            <a:r>
              <a:rPr lang="en-US" sz="2000" dirty="0">
                <a:latin typeface="Courier New" pitchFamily="49" charset="0"/>
              </a:rPr>
              <a:t>void stop()</a:t>
            </a:r>
          </a:p>
          <a:p>
            <a:pPr lvl="1"/>
            <a:r>
              <a:rPr lang="en-US" sz="1800" dirty="0"/>
              <a:t>Stops the </a:t>
            </a:r>
            <a:r>
              <a:rPr lang="en-US" sz="1800" dirty="0">
                <a:latin typeface="Courier New" pitchFamily="49" charset="0"/>
              </a:rPr>
              <a:t>Timer</a:t>
            </a:r>
            <a:r>
              <a:rPr lang="en-US" sz="1800" dirty="0"/>
              <a:t> object.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9766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</a:rPr>
              <a:t>Timer</a:t>
            </a:r>
            <a:r>
              <a:rPr lang="en-US" dirty="0"/>
              <a:t> Object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An application can use a </a:t>
            </a:r>
            <a:r>
              <a:rPr lang="en-US" sz="2800" dirty="0">
                <a:latin typeface="Courier New" pitchFamily="49" charset="0"/>
              </a:rPr>
              <a:t>Timer</a:t>
            </a:r>
            <a:r>
              <a:rPr lang="en-US" sz="2800" dirty="0"/>
              <a:t> object to automatically execute code at regular time intervals.</a:t>
            </a:r>
          </a:p>
          <a:p>
            <a:r>
              <a:rPr lang="en-US" sz="2800" dirty="0"/>
              <a:t>Example:</a:t>
            </a:r>
          </a:p>
          <a:p>
            <a:pPr lvl="1"/>
            <a:r>
              <a:rPr lang="en-US" sz="2400" dirty="0">
                <a:hlinkClick r:id="rId2" action="ppaction://hlinkfile"/>
              </a:rPr>
              <a:t>BouncingBall.java</a:t>
            </a:r>
            <a:endParaRPr lang="en-US" sz="2400" dirty="0"/>
          </a:p>
          <a:p>
            <a:pPr lvl="1"/>
            <a:r>
              <a:rPr lang="en-US" sz="2400" dirty="0">
                <a:hlinkClick r:id="rId3" action="ppaction://hlinkfile"/>
              </a:rPr>
              <a:t>BouncingBall.html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9855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Audio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Java programs can play audio that is stored in a variety sound file formats.</a:t>
            </a:r>
          </a:p>
          <a:p>
            <a:pPr lvl="1"/>
            <a:r>
              <a:rPr lang="en-US" sz="2000" dirty="0"/>
              <a:t>.</a:t>
            </a:r>
            <a:r>
              <a:rPr lang="en-US" sz="2000" dirty="0" err="1"/>
              <a:t>aif</a:t>
            </a:r>
            <a:r>
              <a:rPr lang="en-US" sz="2000" dirty="0"/>
              <a:t> or .</a:t>
            </a:r>
            <a:r>
              <a:rPr lang="en-US" sz="2000" dirty="0" err="1"/>
              <a:t>aiff</a:t>
            </a:r>
            <a:r>
              <a:rPr lang="en-US" sz="2000" dirty="0"/>
              <a:t> (Macintosh Audio File)</a:t>
            </a:r>
          </a:p>
          <a:p>
            <a:pPr lvl="1"/>
            <a:r>
              <a:rPr lang="en-US" sz="2000" dirty="0"/>
              <a:t>.au (Sun Audio File)</a:t>
            </a:r>
          </a:p>
          <a:p>
            <a:pPr lvl="1"/>
            <a:r>
              <a:rPr lang="en-US" sz="2000" dirty="0"/>
              <a:t>.mid or .</a:t>
            </a:r>
            <a:r>
              <a:rPr lang="en-US" sz="2000" dirty="0" err="1"/>
              <a:t>rmi</a:t>
            </a:r>
            <a:r>
              <a:rPr lang="en-US" sz="2000" dirty="0"/>
              <a:t> (MIDI File)</a:t>
            </a:r>
          </a:p>
          <a:p>
            <a:pPr lvl="1"/>
            <a:r>
              <a:rPr lang="en-US" sz="2000" dirty="0"/>
              <a:t>.wav (Windows Wave File)</a:t>
            </a:r>
          </a:p>
          <a:p>
            <a:r>
              <a:rPr lang="en-US" sz="2400" dirty="0"/>
              <a:t>One way to play an audio file is to use the </a:t>
            </a:r>
            <a:r>
              <a:rPr lang="en-US" sz="2400" dirty="0">
                <a:latin typeface="Courier New" pitchFamily="49" charset="0"/>
              </a:rPr>
              <a:t>Applet</a:t>
            </a:r>
            <a:r>
              <a:rPr lang="en-US" sz="2400" dirty="0"/>
              <a:t> class’s </a:t>
            </a:r>
            <a:r>
              <a:rPr lang="en-US" sz="2400" dirty="0">
                <a:latin typeface="Courier New" pitchFamily="49" charset="0"/>
              </a:rPr>
              <a:t>play</a:t>
            </a:r>
            <a:r>
              <a:rPr lang="en-US" sz="2400" dirty="0"/>
              <a:t> method. </a:t>
            </a:r>
          </a:p>
          <a:p>
            <a:r>
              <a:rPr lang="en-US" sz="2400" dirty="0"/>
              <a:t>One version of this method is: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000" b="1" dirty="0">
                <a:latin typeface="Courier New" pitchFamily="49" charset="0"/>
              </a:rPr>
              <a:t>void play(URL </a:t>
            </a:r>
            <a:r>
              <a:rPr lang="en-US" sz="2000" b="1" i="1" dirty="0" err="1">
                <a:latin typeface="Courier New" pitchFamily="49" charset="0"/>
              </a:rPr>
              <a:t>baseLocation</a:t>
            </a:r>
            <a:r>
              <a:rPr lang="en-US" sz="2000" b="1" i="1" dirty="0">
                <a:latin typeface="Courier New" pitchFamily="49" charset="0"/>
              </a:rPr>
              <a:t>, String </a:t>
            </a:r>
            <a:r>
              <a:rPr lang="en-US" sz="2000" b="1" i="1" dirty="0" err="1">
                <a:latin typeface="Courier New" pitchFamily="49" charset="0"/>
              </a:rPr>
              <a:t>fileName</a:t>
            </a:r>
            <a:r>
              <a:rPr lang="en-US" sz="2000" b="1" i="1" dirty="0">
                <a:latin typeface="Courier New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1099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Audio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argument passed to </a:t>
            </a:r>
            <a:r>
              <a:rPr lang="en-US" i="1" dirty="0" err="1">
                <a:latin typeface="Courier New" pitchFamily="49" charset="0"/>
              </a:rPr>
              <a:t>baseLocation</a:t>
            </a:r>
            <a:r>
              <a:rPr lang="en-US" i="1" dirty="0"/>
              <a:t> </a:t>
            </a:r>
            <a:r>
              <a:rPr lang="en-US" dirty="0"/>
              <a:t>is a </a:t>
            </a:r>
            <a:r>
              <a:rPr lang="en-US" dirty="0">
                <a:latin typeface="Courier New" pitchFamily="49" charset="0"/>
              </a:rPr>
              <a:t>URL</a:t>
            </a:r>
            <a:r>
              <a:rPr lang="en-US" dirty="0"/>
              <a:t> object that specifies the location of the file.</a:t>
            </a:r>
          </a:p>
          <a:p>
            <a:pPr>
              <a:lnSpc>
                <a:spcPct val="90000"/>
              </a:lnSpc>
            </a:pPr>
            <a:r>
              <a:rPr lang="en-US" dirty="0"/>
              <a:t>The argument passed to </a:t>
            </a:r>
            <a:r>
              <a:rPr lang="en-US" i="1" dirty="0" err="1">
                <a:latin typeface="Courier New" pitchFamily="49" charset="0"/>
              </a:rPr>
              <a:t>fileName</a:t>
            </a:r>
            <a:r>
              <a:rPr lang="en-US" i="1" dirty="0"/>
              <a:t> </a:t>
            </a:r>
            <a:r>
              <a:rPr lang="en-US" dirty="0"/>
              <a:t>is and name of the file.</a:t>
            </a:r>
          </a:p>
          <a:p>
            <a:pPr>
              <a:lnSpc>
                <a:spcPct val="90000"/>
              </a:lnSpc>
            </a:pPr>
            <a:r>
              <a:rPr lang="en-US" dirty="0"/>
              <a:t>The sound that is recorded in the file is played one time.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>
                <a:latin typeface="Courier New" pitchFamily="49" charset="0"/>
              </a:rPr>
              <a:t>getDocumentBase</a:t>
            </a:r>
            <a:r>
              <a:rPr lang="en-US" dirty="0"/>
              <a:t> or </a:t>
            </a:r>
            <a:r>
              <a:rPr lang="en-US" dirty="0" err="1">
                <a:latin typeface="Courier New" pitchFamily="49" charset="0"/>
              </a:rPr>
              <a:t>getCodeBase</a:t>
            </a:r>
            <a:r>
              <a:rPr lang="en-US" dirty="0"/>
              <a:t> methods can get a </a:t>
            </a:r>
            <a:r>
              <a:rPr lang="en-US" dirty="0">
                <a:latin typeface="Courier New" pitchFamily="49" charset="0"/>
              </a:rPr>
              <a:t>URL</a:t>
            </a:r>
            <a:r>
              <a:rPr lang="en-US" dirty="0"/>
              <a:t> object for the first argument.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2229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Audio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</a:t>
            </a:r>
            <a:r>
              <a:rPr lang="en-US" sz="2400" dirty="0" err="1">
                <a:latin typeface="Courier New" pitchFamily="49" charset="0"/>
              </a:rPr>
              <a:t>getDocumentBase</a:t>
            </a:r>
            <a:r>
              <a:rPr lang="en-US" sz="2400" dirty="0"/>
              <a:t> method returns a </a:t>
            </a:r>
            <a:r>
              <a:rPr lang="en-US" sz="2400" dirty="0">
                <a:latin typeface="Courier New" pitchFamily="49" charset="0"/>
              </a:rPr>
              <a:t>URL</a:t>
            </a:r>
            <a:r>
              <a:rPr lang="en-US" sz="2400" dirty="0"/>
              <a:t> object containing the location of the HTML file that invoked the applet.</a:t>
            </a:r>
          </a:p>
          <a:p>
            <a:pPr lvl="1">
              <a:buFontTx/>
              <a:buNone/>
            </a:pPr>
            <a:r>
              <a:rPr lang="en-US" sz="2000" b="1" dirty="0">
                <a:latin typeface="Courier New" pitchFamily="49" charset="0"/>
              </a:rPr>
              <a:t>play(</a:t>
            </a:r>
            <a:r>
              <a:rPr lang="en-US" sz="2000" b="1" dirty="0" err="1">
                <a:latin typeface="Courier New" pitchFamily="49" charset="0"/>
              </a:rPr>
              <a:t>getDocumentBase</a:t>
            </a:r>
            <a:r>
              <a:rPr lang="en-US" sz="2000" b="1" dirty="0">
                <a:latin typeface="Courier New" pitchFamily="49" charset="0"/>
              </a:rPr>
              <a:t>(), "mysound.wav");</a:t>
            </a:r>
          </a:p>
          <a:p>
            <a:pPr lvl="1">
              <a:buFontTx/>
              <a:buNone/>
            </a:pPr>
            <a:endParaRPr lang="en-US" sz="2000" b="1" dirty="0">
              <a:latin typeface="Courier New" pitchFamily="49" charset="0"/>
            </a:endParaRPr>
          </a:p>
          <a:p>
            <a:r>
              <a:rPr lang="en-US" sz="2400" dirty="0"/>
              <a:t>The </a:t>
            </a:r>
            <a:r>
              <a:rPr lang="en-US" sz="2400" dirty="0" err="1">
                <a:latin typeface="Courier New" pitchFamily="49" charset="0"/>
              </a:rPr>
              <a:t>getCodeBase</a:t>
            </a:r>
            <a:r>
              <a:rPr lang="en-US" sz="2400" dirty="0"/>
              <a:t> method returns a </a:t>
            </a:r>
            <a:r>
              <a:rPr lang="en-US" sz="2400" dirty="0">
                <a:latin typeface="Courier New" pitchFamily="49" charset="0"/>
              </a:rPr>
              <a:t>URL</a:t>
            </a:r>
            <a:r>
              <a:rPr lang="en-US" sz="2400" dirty="0"/>
              <a:t> object containing the location of the applet’s .class file.</a:t>
            </a:r>
          </a:p>
          <a:p>
            <a:pPr lvl="1">
              <a:buFontTx/>
              <a:buNone/>
            </a:pPr>
            <a:r>
              <a:rPr lang="en-US" sz="2000" b="1" dirty="0">
                <a:latin typeface="Courier New" pitchFamily="49" charset="0"/>
              </a:rPr>
              <a:t>play(</a:t>
            </a:r>
            <a:r>
              <a:rPr lang="en-US" sz="2000" b="1" dirty="0" err="1">
                <a:latin typeface="Courier New" pitchFamily="49" charset="0"/>
              </a:rPr>
              <a:t>getCodeBase</a:t>
            </a:r>
            <a:r>
              <a:rPr lang="en-US" sz="2000" b="1" dirty="0">
                <a:latin typeface="Courier New" pitchFamily="49" charset="0"/>
              </a:rPr>
              <a:t>(), "mysound.wav");</a:t>
            </a:r>
          </a:p>
          <a:p>
            <a:pPr lvl="1">
              <a:buFontTx/>
              <a:buNone/>
            </a:pPr>
            <a:endParaRPr lang="en-US" sz="2000" b="1" dirty="0">
              <a:latin typeface="Courier New" pitchFamily="49" charset="0"/>
            </a:endParaRPr>
          </a:p>
          <a:p>
            <a:r>
              <a:rPr lang="en-US" sz="2400" dirty="0"/>
              <a:t>If the sound file specified by the arguments to the play method cannot be found, no sound will be played.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1846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 </a:t>
            </a:r>
            <a:r>
              <a:rPr lang="en-US" dirty="0" err="1">
                <a:latin typeface="Courier New" pitchFamily="49" charset="0"/>
              </a:rPr>
              <a:t>AudioClip</a:t>
            </a:r>
            <a:r>
              <a:rPr lang="en-US" dirty="0"/>
              <a:t>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</a:t>
            </a:r>
            <a:r>
              <a:rPr lang="en-US" sz="2800" dirty="0">
                <a:latin typeface="Courier New" pitchFamily="49" charset="0"/>
              </a:rPr>
              <a:t>Applet</a:t>
            </a:r>
            <a:r>
              <a:rPr lang="en-US" sz="2800" dirty="0"/>
              <a:t> class’s play method:</a:t>
            </a:r>
          </a:p>
          <a:p>
            <a:pPr lvl="1"/>
            <a:r>
              <a:rPr lang="en-US" sz="2400" dirty="0"/>
              <a:t>loads a sound file, </a:t>
            </a:r>
          </a:p>
          <a:p>
            <a:pPr lvl="1"/>
            <a:r>
              <a:rPr lang="en-US" sz="2400" dirty="0"/>
              <a:t>plays it one time, and </a:t>
            </a:r>
          </a:p>
          <a:p>
            <a:pPr lvl="1"/>
            <a:r>
              <a:rPr lang="en-US" sz="2400" dirty="0"/>
              <a:t>releases it for garbage collection.</a:t>
            </a:r>
          </a:p>
          <a:p>
            <a:r>
              <a:rPr lang="en-US" sz="2800" dirty="0"/>
              <a:t>If you need to load a sound file to be played multiple times, use an </a:t>
            </a:r>
            <a:r>
              <a:rPr lang="en-US" sz="2800" dirty="0" err="1">
                <a:latin typeface="Courier New" pitchFamily="49" charset="0"/>
              </a:rPr>
              <a:t>AudioClip</a:t>
            </a:r>
            <a:r>
              <a:rPr lang="en-US" sz="2800" dirty="0"/>
              <a:t> object.</a:t>
            </a:r>
          </a:p>
          <a:p>
            <a:r>
              <a:rPr lang="en-US" sz="2800" dirty="0"/>
              <a:t>An </a:t>
            </a:r>
            <a:r>
              <a:rPr lang="en-US" sz="2800" dirty="0" err="1">
                <a:latin typeface="Courier New" pitchFamily="49" charset="0"/>
              </a:rPr>
              <a:t>AudioClip</a:t>
            </a:r>
            <a:r>
              <a:rPr lang="en-US" sz="2800" dirty="0"/>
              <a:t> object is an object that implements the </a:t>
            </a:r>
            <a:r>
              <a:rPr lang="en-US" sz="2800" dirty="0" err="1">
                <a:latin typeface="Courier New" pitchFamily="49" charset="0"/>
              </a:rPr>
              <a:t>AuidoClip</a:t>
            </a:r>
            <a:r>
              <a:rPr lang="en-US" sz="2800" dirty="0"/>
              <a:t> interface.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0758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 </a:t>
            </a:r>
            <a:r>
              <a:rPr lang="en-US" dirty="0" err="1">
                <a:latin typeface="Courier New" pitchFamily="49" charset="0"/>
              </a:rPr>
              <a:t>AudioClip</a:t>
            </a:r>
            <a:r>
              <a:rPr lang="en-US" dirty="0"/>
              <a:t>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</a:t>
            </a:r>
            <a:r>
              <a:rPr lang="en-US" sz="2400" dirty="0" err="1">
                <a:latin typeface="Courier New" pitchFamily="49" charset="0"/>
              </a:rPr>
              <a:t>AudioClip</a:t>
            </a:r>
            <a:r>
              <a:rPr lang="en-US" sz="2400" dirty="0"/>
              <a:t> interface specifies the following three methods: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ourier New" pitchFamily="49" charset="0"/>
              </a:rPr>
              <a:t>play</a:t>
            </a:r>
            <a:r>
              <a:rPr lang="en-US" sz="2000" dirty="0"/>
              <a:t> – plays a sound one time. 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ourier New" pitchFamily="49" charset="0"/>
              </a:rPr>
              <a:t>loop</a:t>
            </a:r>
            <a:r>
              <a:rPr lang="en-US" sz="2000" dirty="0"/>
              <a:t> – repeatedly plays a sound.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ourier New" pitchFamily="49" charset="0"/>
              </a:rPr>
              <a:t>stop</a:t>
            </a:r>
            <a:r>
              <a:rPr lang="en-US" sz="2000" dirty="0"/>
              <a:t> –  causes a sound to stop playing.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</a:t>
            </a:r>
            <a:r>
              <a:rPr lang="en-US" sz="2400" dirty="0">
                <a:latin typeface="Courier New" pitchFamily="49" charset="0"/>
              </a:rPr>
              <a:t>Applet</a:t>
            </a:r>
            <a:r>
              <a:rPr lang="en-US" sz="2400" dirty="0"/>
              <a:t> class’s </a:t>
            </a:r>
            <a:r>
              <a:rPr lang="en-US" sz="2400" dirty="0" err="1">
                <a:latin typeface="Courier New" pitchFamily="49" charset="0"/>
              </a:rPr>
              <a:t>getAudioClip</a:t>
            </a:r>
            <a:r>
              <a:rPr lang="en-US" sz="2400" dirty="0"/>
              <a:t> method can be used to create an </a:t>
            </a:r>
            <a:r>
              <a:rPr lang="en-US" sz="2400" dirty="0" err="1">
                <a:latin typeface="Courier New" pitchFamily="49" charset="0"/>
              </a:rPr>
              <a:t>AudioClip</a:t>
            </a:r>
            <a:r>
              <a:rPr lang="en-US" sz="2400" dirty="0"/>
              <a:t> object:</a:t>
            </a:r>
            <a:br>
              <a:rPr lang="en-US" sz="2400" dirty="0"/>
            </a:br>
            <a:endParaRPr lang="en-US" sz="24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 err="1">
                <a:latin typeface="Courier New" pitchFamily="49" charset="0"/>
              </a:rPr>
              <a:t>AudioClip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getAudioClip</a:t>
            </a:r>
            <a:r>
              <a:rPr lang="en-US" sz="2000" b="1" dirty="0">
                <a:latin typeface="Courier New" pitchFamily="49" charset="0"/>
              </a:rPr>
              <a:t>(URL </a:t>
            </a:r>
            <a:r>
              <a:rPr lang="en-US" sz="2000" b="1" i="1" dirty="0" err="1">
                <a:latin typeface="Courier New" pitchFamily="49" charset="0"/>
              </a:rPr>
              <a:t>baseLocation</a:t>
            </a:r>
            <a:r>
              <a:rPr lang="en-US" sz="2000" b="1" i="1" dirty="0">
                <a:latin typeface="Courier New" pitchFamily="49" charset="0"/>
              </a:rPr>
              <a:t>,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i="1" dirty="0">
                <a:latin typeface="Courier New" pitchFamily="49" charset="0"/>
              </a:rPr>
              <a:t>                       String </a:t>
            </a:r>
            <a:r>
              <a:rPr lang="en-US" sz="2000" b="1" i="1" dirty="0" err="1">
                <a:latin typeface="Courier New" pitchFamily="49" charset="0"/>
              </a:rPr>
              <a:t>fileName</a:t>
            </a:r>
            <a:r>
              <a:rPr lang="en-US" sz="2000" b="1" i="1" dirty="0">
                <a:latin typeface="Courier New" pitchFamily="49" charset="0"/>
              </a:rPr>
              <a:t>)</a:t>
            </a:r>
            <a:br>
              <a:rPr lang="en-US" sz="2000" b="1" i="1" dirty="0">
                <a:latin typeface="Courier New" pitchFamily="49" charset="0"/>
              </a:rPr>
            </a:br>
            <a:endParaRPr lang="en-US" sz="2000" b="1" i="1" dirty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The method returns an </a:t>
            </a:r>
            <a:r>
              <a:rPr lang="en-US" sz="2400" dirty="0" err="1">
                <a:latin typeface="Courier New" pitchFamily="49" charset="0"/>
              </a:rPr>
              <a:t>AudioClip</a:t>
            </a:r>
            <a:r>
              <a:rPr lang="en-US" sz="2400" dirty="0"/>
              <a:t> object that can be used to play the sound file.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Example: </a:t>
            </a:r>
            <a:r>
              <a:rPr lang="en-US" sz="2400" dirty="0">
                <a:hlinkClick r:id="rId2" action="ppaction://hlinkfile"/>
              </a:rPr>
              <a:t>AudioDemo2.java</a:t>
            </a:r>
            <a:r>
              <a:rPr lang="en-US" sz="2400" dirty="0"/>
              <a:t>, </a:t>
            </a:r>
            <a:r>
              <a:rPr lang="en-US" sz="2400" dirty="0">
                <a:hlinkClick r:id="rId3" action="ppaction://hlinkfile"/>
              </a:rPr>
              <a:t>AudioDemo2.html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1544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Audio in an Application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330200" y="1838325"/>
            <a:ext cx="8294688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/>
              <a:t>Playing audio in from a </a:t>
            </a:r>
            <a:r>
              <a:rPr lang="en-US" sz="2400">
                <a:latin typeface="Courier New" pitchFamily="49" charset="0"/>
              </a:rPr>
              <a:t>JFrame</a:t>
            </a:r>
            <a:r>
              <a:rPr lang="en-US" sz="2400"/>
              <a:t> is slightly different than playing audio from an applet.</a:t>
            </a:r>
            <a:br>
              <a:rPr lang="en-US" sz="2400"/>
            </a:br>
            <a:endParaRPr lang="en-US" sz="240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11200" y="2759075"/>
            <a:ext cx="80772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sz="1600">
                <a:latin typeface="Courier New" pitchFamily="49" charset="0"/>
              </a:rPr>
              <a:t>// Create a file object for the step.wav file.</a:t>
            </a:r>
          </a:p>
          <a:p>
            <a:pPr algn="l" eaLnBrk="1" hangingPunct="1"/>
            <a:r>
              <a:rPr lang="en-US" sz="1600">
                <a:latin typeface="Courier New" pitchFamily="49" charset="0"/>
              </a:rPr>
              <a:t>File file = new File("step.wav");</a:t>
            </a:r>
          </a:p>
          <a:p>
            <a:pPr algn="l" eaLnBrk="1" hangingPunct="1"/>
            <a:endParaRPr lang="en-US" sz="1600">
              <a:latin typeface="Courier New" pitchFamily="49" charset="0"/>
            </a:endParaRPr>
          </a:p>
          <a:p>
            <a:pPr algn="l" eaLnBrk="1" hangingPunct="1"/>
            <a:r>
              <a:rPr lang="en-US" sz="1600">
                <a:latin typeface="Courier New" pitchFamily="49" charset="0"/>
              </a:rPr>
              <a:t>// Get a URI object for the audio file.</a:t>
            </a:r>
          </a:p>
          <a:p>
            <a:pPr algn="l" eaLnBrk="1" hangingPunct="1"/>
            <a:r>
              <a:rPr lang="en-US" sz="1600">
                <a:latin typeface="Courier New" pitchFamily="49" charset="0"/>
              </a:rPr>
              <a:t>URI uri = file.toURI();</a:t>
            </a:r>
          </a:p>
          <a:p>
            <a:pPr algn="l" eaLnBrk="1" hangingPunct="1"/>
            <a:endParaRPr lang="en-US" sz="1600">
              <a:latin typeface="Courier New" pitchFamily="49" charset="0"/>
            </a:endParaRPr>
          </a:p>
          <a:p>
            <a:pPr algn="l" eaLnBrk="1" hangingPunct="1"/>
            <a:r>
              <a:rPr lang="en-US" sz="1600">
                <a:latin typeface="Courier New" pitchFamily="49" charset="0"/>
              </a:rPr>
              <a:t>// Get a URL for the audio file.</a:t>
            </a:r>
          </a:p>
          <a:p>
            <a:pPr algn="l" eaLnBrk="1" hangingPunct="1"/>
            <a:r>
              <a:rPr lang="en-US" sz="1600">
                <a:latin typeface="Courier New" pitchFamily="49" charset="0"/>
              </a:rPr>
              <a:t>URL url = uri.toURL();</a:t>
            </a:r>
          </a:p>
          <a:p>
            <a:pPr algn="l" eaLnBrk="1" hangingPunct="1"/>
            <a:endParaRPr lang="en-US" sz="1600">
              <a:latin typeface="Courier New" pitchFamily="49" charset="0"/>
            </a:endParaRPr>
          </a:p>
          <a:p>
            <a:pPr algn="l" eaLnBrk="1" hangingPunct="1"/>
            <a:r>
              <a:rPr lang="en-US" sz="1600">
                <a:latin typeface="Courier New" pitchFamily="49" charset="0"/>
              </a:rPr>
              <a:t>// Get an AudioClip object for the sound</a:t>
            </a:r>
          </a:p>
          <a:p>
            <a:pPr algn="l" eaLnBrk="1" hangingPunct="1"/>
            <a:r>
              <a:rPr lang="en-US" sz="1600">
                <a:latin typeface="Courier New" pitchFamily="49" charset="0"/>
              </a:rPr>
              <a:t>// file using the Applet class's static</a:t>
            </a:r>
          </a:p>
          <a:p>
            <a:pPr algn="l" eaLnBrk="1" hangingPunct="1"/>
            <a:r>
              <a:rPr lang="en-US" sz="1600">
                <a:latin typeface="Courier New" pitchFamily="49" charset="0"/>
              </a:rPr>
              <a:t>// newAudioClip method.</a:t>
            </a:r>
          </a:p>
          <a:p>
            <a:pPr algn="l" eaLnBrk="1" hangingPunct="1"/>
            <a:r>
              <a:rPr lang="en-US" sz="1600">
                <a:latin typeface="Courier New" pitchFamily="49" charset="0"/>
              </a:rPr>
              <a:t>sound = Applet.newAudioClip(url);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969000" y="3971925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Example: </a:t>
            </a:r>
            <a:r>
              <a:rPr lang="en-US">
                <a:hlinkClick r:id="rId2" action="ppaction://hlinkfile"/>
              </a:rPr>
              <a:t>AudioFrame.java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9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Retrieving Selected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code could be used to determine the selected item: 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index;</a:t>
            </a: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</a:rPr>
              <a:t>String </a:t>
            </a:r>
            <a:r>
              <a:rPr lang="en-US" sz="2000" b="1" dirty="0" err="1" smtClean="0">
                <a:latin typeface="Courier New" pitchFamily="49" charset="0"/>
              </a:rPr>
              <a:t>selectedName</a:t>
            </a:r>
            <a:r>
              <a:rPr lang="en-US" sz="2000" b="1" dirty="0" smtClean="0">
                <a:latin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</a:rPr>
              <a:t>index = </a:t>
            </a:r>
            <a:r>
              <a:rPr lang="en-US" sz="2000" b="1" dirty="0" err="1" smtClean="0">
                <a:latin typeface="Courier New" pitchFamily="49" charset="0"/>
              </a:rPr>
              <a:t>nameList.getSelectedIndex</a:t>
            </a:r>
            <a:r>
              <a:rPr lang="en-US" sz="2000" b="1" dirty="0" smtClean="0">
                <a:latin typeface="Courier New" pitchFamily="49" charset="0"/>
              </a:rPr>
              <a:t>();</a:t>
            </a: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</a:rPr>
              <a:t>if (index != -1)</a:t>
            </a: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selectedName</a:t>
            </a:r>
            <a:r>
              <a:rPr lang="en-US" sz="2000" b="1" dirty="0" smtClean="0">
                <a:latin typeface="Courier New" pitchFamily="49" charset="0"/>
              </a:rPr>
              <a:t> = names[index];</a:t>
            </a:r>
          </a:p>
          <a:p>
            <a:r>
              <a:rPr lang="en-US" dirty="0" smtClean="0"/>
              <a:t>Example: </a:t>
            </a:r>
            <a:r>
              <a:rPr lang="en-US" dirty="0" smtClean="0">
                <a:hlinkClick r:id="rId2" action="ppaction://hlinkfile"/>
              </a:rPr>
              <a:t>ListWindow.java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46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Bordered Lists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95300" y="1295400"/>
            <a:ext cx="8153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sz="2800" smtClean="0"/>
              <a:t>The </a:t>
            </a:r>
            <a:r>
              <a:rPr lang="en-US" sz="2800" smtClean="0">
                <a:latin typeface="Courier New" pitchFamily="49" charset="0"/>
              </a:rPr>
              <a:t>setBorder</a:t>
            </a:r>
            <a:r>
              <a:rPr lang="en-US" sz="2800" smtClean="0"/>
              <a:t> method can be used to draw a border around a </a:t>
            </a:r>
            <a:r>
              <a:rPr lang="en-US" sz="2800" smtClean="0">
                <a:latin typeface="Courier New" pitchFamily="49" charset="0"/>
              </a:rPr>
              <a:t>JList</a:t>
            </a:r>
            <a:r>
              <a:rPr lang="en-US" sz="2800" smtClean="0"/>
              <a:t>.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latin typeface="Courier New" pitchFamily="49" charset="0"/>
              </a:rPr>
              <a:t>monthList.setBorder(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latin typeface="Courier New" pitchFamily="49" charset="0"/>
              </a:rPr>
              <a:t>  BorderFactory.createLineBorder(Color.black,1));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048000"/>
            <a:ext cx="24384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2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Scroll Bar To a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By default, a list component is large enough to display all of the items it contains.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Sometimes a list component contains too many items to be displayed at once.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Most GUI applications display a scroll bar on list components that contain a large number of items.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List components do not automatically display a scroll bar.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1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Scroll Bar To a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38138" indent="-338138"/>
            <a:r>
              <a:rPr lang="en-US" sz="2800" dirty="0" smtClean="0"/>
              <a:t>To display a scroll bar on a list component,  follow these general steps.</a:t>
            </a:r>
          </a:p>
          <a:p>
            <a:pPr marL="741363" lvl="1">
              <a:buFontTx/>
              <a:buAutoNum type="arabicPeriod"/>
            </a:pPr>
            <a:r>
              <a:rPr lang="en-US" sz="2400" dirty="0" smtClean="0"/>
              <a:t>Set the number of visible rows for the list component.</a:t>
            </a:r>
          </a:p>
          <a:p>
            <a:pPr marL="741363" lvl="1">
              <a:buFontTx/>
              <a:buAutoNum type="arabicPeriod"/>
            </a:pPr>
            <a:r>
              <a:rPr lang="en-US" sz="2400" dirty="0" smtClean="0"/>
              <a:t>Create a scroll pane object and add the list component to it.</a:t>
            </a:r>
          </a:p>
          <a:p>
            <a:pPr marL="741363" lvl="1">
              <a:buFontTx/>
              <a:buAutoNum type="arabicPeriod"/>
            </a:pPr>
            <a:r>
              <a:rPr lang="en-US" sz="2400" dirty="0" smtClean="0"/>
              <a:t>Add the scroll pane object to any other containers, such as panels.</a:t>
            </a:r>
          </a:p>
          <a:p>
            <a:pPr marL="338138" indent="-338138"/>
            <a:r>
              <a:rPr lang="en-US" sz="2800" dirty="0" smtClean="0"/>
              <a:t>For this list:</a:t>
            </a:r>
          </a:p>
          <a:p>
            <a:pPr marL="741363" lvl="1">
              <a:buNone/>
            </a:pPr>
            <a:r>
              <a:rPr lang="en-US" sz="2000" b="1" dirty="0" smtClean="0">
                <a:latin typeface="Courier New" pitchFamily="49" charset="0"/>
              </a:rPr>
              <a:t>String[] names = { "Bill", "Geri", "Greg", "Jean", "Kirk", "Phillip", "Susan" };</a:t>
            </a:r>
          </a:p>
          <a:p>
            <a:pPr marL="741363" lvl="1">
              <a:buNone/>
            </a:pPr>
            <a:r>
              <a:rPr lang="en-US" sz="2000" b="1" dirty="0" err="1" smtClean="0">
                <a:latin typeface="Courier New" pitchFamily="49" charset="0"/>
              </a:rPr>
              <a:t>JList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nameList</a:t>
            </a:r>
            <a:r>
              <a:rPr lang="en-US" sz="2000" b="1" dirty="0" smtClean="0">
                <a:latin typeface="Courier New" pitchFamily="49" charset="0"/>
              </a:rPr>
              <a:t> = new </a:t>
            </a:r>
            <a:r>
              <a:rPr lang="en-US" sz="2000" b="1" dirty="0" err="1" smtClean="0">
                <a:latin typeface="Courier New" pitchFamily="49" charset="0"/>
              </a:rPr>
              <a:t>JList</a:t>
            </a:r>
            <a:r>
              <a:rPr lang="en-US" sz="2000" b="1" dirty="0" smtClean="0">
                <a:latin typeface="Courier New" pitchFamily="49" charset="0"/>
              </a:rPr>
              <a:t>(names);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95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Scroll Bar To a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Establish the size of the list component.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b="1" dirty="0" err="1" smtClean="0">
                <a:latin typeface="Courier New" pitchFamily="49" charset="0"/>
              </a:rPr>
              <a:t>nameList.setVisibleRowCount</a:t>
            </a:r>
            <a:r>
              <a:rPr lang="en-US" sz="2000" b="1" dirty="0" smtClean="0">
                <a:latin typeface="Courier New" pitchFamily="49" charset="0"/>
              </a:rPr>
              <a:t>(3);</a:t>
            </a:r>
            <a:br>
              <a:rPr lang="en-US" sz="2000" b="1" dirty="0" smtClean="0">
                <a:latin typeface="Courier New" pitchFamily="49" charset="0"/>
              </a:rPr>
            </a:b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/>
              <a:t>Create a scroll pane object and add the list component to it.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 </a:t>
            </a:r>
            <a:r>
              <a:rPr lang="en-US" sz="2400" i="1" dirty="0" smtClean="0"/>
              <a:t>scroll pane object </a:t>
            </a:r>
            <a:r>
              <a:rPr lang="en-US" sz="2400" dirty="0" smtClean="0"/>
              <a:t>is a container that displays scroll bars on any component it contains.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The </a:t>
            </a:r>
            <a:r>
              <a:rPr lang="en-US" sz="2400" dirty="0" err="1" smtClean="0">
                <a:latin typeface="Courier New" pitchFamily="49" charset="0"/>
              </a:rPr>
              <a:t>JScrollPane</a:t>
            </a:r>
            <a:r>
              <a:rPr lang="en-US" sz="2400" dirty="0" smtClean="0"/>
              <a:t> class to create a scroll pane object.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We pass the object that we wish to add to the scroll pane as an argument to the </a:t>
            </a:r>
            <a:r>
              <a:rPr lang="en-US" sz="2400" dirty="0" err="1" smtClean="0">
                <a:latin typeface="Courier New" pitchFamily="49" charset="0"/>
              </a:rPr>
              <a:t>JScrollPane</a:t>
            </a:r>
            <a:r>
              <a:rPr lang="en-US" sz="2400" dirty="0" smtClean="0"/>
              <a:t> constructor.</a:t>
            </a:r>
            <a:r>
              <a:rPr lang="en-US" sz="2400" dirty="0" smtClean="0">
                <a:latin typeface="Minion-Regular" charset="0"/>
              </a:rPr>
              <a:t> </a:t>
            </a:r>
            <a:br>
              <a:rPr lang="en-US" sz="2400" dirty="0" smtClean="0">
                <a:latin typeface="Minion-Regular" charset="0"/>
              </a:rPr>
            </a:br>
            <a:endParaRPr lang="en-US" sz="2400" dirty="0" smtClean="0">
              <a:latin typeface="Minion-Regular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2000" b="1" dirty="0" err="1" smtClean="0">
                <a:latin typeface="Courier New" pitchFamily="49" charset="0"/>
              </a:rPr>
              <a:t>JScrollPane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scrollPane</a:t>
            </a:r>
            <a:r>
              <a:rPr lang="en-US" sz="2000" b="1" dirty="0" smtClean="0">
                <a:latin typeface="Courier New" pitchFamily="49" charset="0"/>
              </a:rPr>
              <a:t> = new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     </a:t>
            </a:r>
            <a:r>
              <a:rPr lang="en-US" sz="2000" b="1" dirty="0" err="1" smtClean="0">
                <a:latin typeface="Courier New" pitchFamily="49" charset="0"/>
              </a:rPr>
              <a:t>JScrollPane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</a:rPr>
              <a:t>nameList</a:t>
            </a:r>
            <a:r>
              <a:rPr lang="en-US" sz="2000" b="1" dirty="0" smtClean="0">
                <a:latin typeface="Courier New" pitchFamily="49" charset="0"/>
              </a:rPr>
              <a:t>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71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Scroll Bar To a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Add the scroll pane object to any other containers that are necessary for our GUI.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JPanel</a:t>
            </a:r>
            <a:r>
              <a:rPr lang="en-US" sz="2000" b="1" dirty="0" smtClean="0">
                <a:latin typeface="Courier New" pitchFamily="49" charset="0"/>
              </a:rPr>
              <a:t> panel = new </a:t>
            </a:r>
            <a:r>
              <a:rPr lang="en-US" sz="2000" b="1" dirty="0" err="1" smtClean="0">
                <a:latin typeface="Courier New" pitchFamily="49" charset="0"/>
              </a:rPr>
              <a:t>JPanel</a:t>
            </a:r>
            <a:r>
              <a:rPr lang="en-US" sz="2000" b="1" dirty="0" smtClean="0">
                <a:latin typeface="Courier New" pitchFamily="49" charset="0"/>
              </a:rPr>
              <a:t>();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panel.add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</a:rPr>
              <a:t>scrollPane</a:t>
            </a:r>
            <a:r>
              <a:rPr lang="en-US" sz="2000" b="1" dirty="0" smtClean="0">
                <a:latin typeface="Courier New" pitchFamily="49" charset="0"/>
              </a:rPr>
              <a:t>);</a:t>
            </a: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</a:rPr>
              <a:t>add(panel);</a:t>
            </a:r>
          </a:p>
          <a:p>
            <a:r>
              <a:rPr lang="en-US" sz="2800" dirty="0" smtClean="0"/>
              <a:t>When the list component is displayed, it will appear with:</a:t>
            </a:r>
          </a:p>
          <a:p>
            <a:pPr lvl="1"/>
            <a:r>
              <a:rPr lang="en-US" sz="2400" dirty="0" smtClean="0"/>
              <a:t>Three items showing at a time and</a:t>
            </a:r>
          </a:p>
          <a:p>
            <a:pPr lvl="1"/>
            <a:r>
              <a:rPr lang="en-US" sz="2400" dirty="0" smtClean="0"/>
              <a:t>scroll bars: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63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Scroll Bar To a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default, </a:t>
            </a:r>
            <a:r>
              <a:rPr lang="en-US" dirty="0" err="1" smtClean="0">
                <a:latin typeface="Courier New" pitchFamily="49" charset="0"/>
              </a:rPr>
              <a:t>JList</a:t>
            </a:r>
            <a:r>
              <a:rPr lang="en-US" dirty="0" smtClean="0"/>
              <a:t> components added to a </a:t>
            </a:r>
            <a:r>
              <a:rPr lang="en-US" dirty="0" err="1" smtClean="0">
                <a:latin typeface="Courier New" pitchFamily="49" charset="0"/>
              </a:rPr>
              <a:t>JScrollPane</a:t>
            </a:r>
            <a:r>
              <a:rPr lang="en-US" dirty="0" smtClean="0"/>
              <a:t> object only display a scroll bar if there are more items in the list than there are visible rows.</a:t>
            </a:r>
          </a:p>
          <a:p>
            <a:r>
              <a:rPr lang="en-US" dirty="0" smtClean="0"/>
              <a:t>When a </a:t>
            </a:r>
            <a:r>
              <a:rPr lang="en-US" dirty="0" err="1" smtClean="0">
                <a:latin typeface="Courier New" pitchFamily="49" charset="0"/>
              </a:rPr>
              <a:t>JList</a:t>
            </a:r>
            <a:r>
              <a:rPr lang="en-US" dirty="0" smtClean="0"/>
              <a:t> component is added to a </a:t>
            </a:r>
            <a:r>
              <a:rPr lang="en-US" dirty="0" err="1" smtClean="0">
                <a:latin typeface="Courier New" pitchFamily="49" charset="0"/>
              </a:rPr>
              <a:t>JScrollPane</a:t>
            </a:r>
            <a:r>
              <a:rPr lang="en-US" dirty="0" smtClean="0"/>
              <a:t> object, a border will automatically appear around the list.</a:t>
            </a:r>
          </a:p>
          <a:p>
            <a:r>
              <a:rPr lang="en-US" dirty="0" smtClean="0"/>
              <a:t>Example: </a:t>
            </a:r>
            <a:r>
              <a:rPr lang="en-US" dirty="0" smtClean="0">
                <a:hlinkClick r:id="rId2" action="ppaction://hlinkfile"/>
              </a:rPr>
              <a:t>ListWindowWithScroll.java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26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Items to an Existing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err="1" smtClean="0">
                <a:latin typeface="Courier New" pitchFamily="49" charset="0"/>
              </a:rPr>
              <a:t>setListData</a:t>
            </a:r>
            <a:r>
              <a:rPr lang="en-US" sz="2800" dirty="0" smtClean="0"/>
              <a:t> method allows the adding of items in an existing </a:t>
            </a:r>
            <a:r>
              <a:rPr lang="en-US" sz="2800" dirty="0" err="1" smtClean="0">
                <a:latin typeface="Courier New" pitchFamily="49" charset="0"/>
              </a:rPr>
              <a:t>JList</a:t>
            </a:r>
            <a:r>
              <a:rPr lang="en-US" sz="2800" dirty="0" smtClean="0"/>
              <a:t> component.</a:t>
            </a:r>
            <a:br>
              <a:rPr lang="en-US" sz="2800" dirty="0" smtClean="0"/>
            </a:br>
            <a:endParaRPr lang="en-US" sz="2800" dirty="0" smtClean="0"/>
          </a:p>
          <a:p>
            <a:pPr lvl="1">
              <a:buNone/>
            </a:pPr>
            <a:r>
              <a:rPr lang="en-US" sz="2400" b="1" dirty="0" smtClean="0">
                <a:latin typeface="Courier New" pitchFamily="49" charset="0"/>
              </a:rPr>
              <a:t>void </a:t>
            </a:r>
            <a:r>
              <a:rPr lang="en-US" sz="2400" b="1" dirty="0" err="1" smtClean="0">
                <a:latin typeface="Courier New" pitchFamily="49" charset="0"/>
              </a:rPr>
              <a:t>setListData</a:t>
            </a:r>
            <a:r>
              <a:rPr lang="en-US" sz="2400" b="1" dirty="0" smtClean="0">
                <a:latin typeface="Courier New" pitchFamily="49" charset="0"/>
              </a:rPr>
              <a:t>(Object[] </a:t>
            </a:r>
            <a:r>
              <a:rPr lang="en-US" sz="2400" b="1" i="1" dirty="0" smtClean="0">
                <a:latin typeface="Courier New" pitchFamily="49" charset="0"/>
              </a:rPr>
              <a:t>data)</a:t>
            </a:r>
          </a:p>
          <a:p>
            <a:pPr lvl="1">
              <a:buNone/>
            </a:pPr>
            <a:endParaRPr lang="en-US" sz="2400" b="1" i="1" dirty="0" smtClean="0">
              <a:latin typeface="Courier New" pitchFamily="49" charset="0"/>
            </a:endParaRPr>
          </a:p>
          <a:p>
            <a:r>
              <a:rPr lang="en-US" sz="2800" dirty="0" smtClean="0"/>
              <a:t>This replaces any items that are currently displayed in the component.</a:t>
            </a:r>
          </a:p>
          <a:p>
            <a:r>
              <a:rPr lang="en-US" sz="2800" dirty="0" smtClean="0"/>
              <a:t>This can be used to add items to an empty list.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3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We’ll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File Choosers and Color Choosers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Menus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More about Text Components: Text Areas and Fonts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Sliders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Look and Feel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Drawing Text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Basic Graphics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54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Items to an Existing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You can create an empty list by using the </a:t>
            </a:r>
            <a:r>
              <a:rPr lang="en-US" sz="2800" dirty="0" err="1" smtClean="0">
                <a:latin typeface="Courier New" pitchFamily="49" charset="0"/>
              </a:rPr>
              <a:t>JList</a:t>
            </a:r>
            <a:r>
              <a:rPr lang="en-US" sz="2800" dirty="0" smtClean="0"/>
              <a:t> component’s no-parameter constructor:</a:t>
            </a:r>
            <a:r>
              <a:rPr lang="en-US" sz="2800" dirty="0" smtClean="0">
                <a:latin typeface="Minion-Regular" charset="0"/>
              </a:rPr>
              <a:t> </a:t>
            </a:r>
            <a:br>
              <a:rPr lang="en-US" sz="2800" dirty="0" smtClean="0">
                <a:latin typeface="Minion-Regular" charset="0"/>
              </a:rPr>
            </a:br>
            <a:endParaRPr lang="en-US" sz="2800" dirty="0" smtClean="0">
              <a:latin typeface="Minion-Regular" charset="0"/>
            </a:endParaRP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JList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nameList</a:t>
            </a:r>
            <a:r>
              <a:rPr lang="en-US" sz="2000" b="1" dirty="0" smtClean="0">
                <a:latin typeface="Courier New" pitchFamily="49" charset="0"/>
              </a:rPr>
              <a:t> = new </a:t>
            </a:r>
            <a:r>
              <a:rPr lang="en-US" sz="2000" b="1" dirty="0" err="1" smtClean="0">
                <a:latin typeface="Courier New" pitchFamily="49" charset="0"/>
              </a:rPr>
              <a:t>JList</a:t>
            </a:r>
            <a:r>
              <a:rPr lang="en-US" sz="2000" b="1" dirty="0" smtClean="0">
                <a:latin typeface="Courier New" pitchFamily="49" charset="0"/>
              </a:rPr>
              <a:t>();</a:t>
            </a:r>
          </a:p>
          <a:p>
            <a:pPr lvl="1"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r>
              <a:rPr lang="en-US" sz="2800" dirty="0" smtClean="0"/>
              <a:t>Items can be added to the list:</a:t>
            </a:r>
            <a:br>
              <a:rPr lang="en-US" sz="2800" dirty="0" smtClean="0"/>
            </a:br>
            <a:endParaRPr lang="en-US" sz="2800" dirty="0" smtClean="0"/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</a:rPr>
              <a:t>String[] names = { "Bill", "Geri", "Greg", "Jean", "Kirk", "Phillip", "Susan" };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nameList.setListData</a:t>
            </a:r>
            <a:r>
              <a:rPr lang="en-US" sz="2000" b="1" dirty="0" smtClean="0">
                <a:latin typeface="Courier New" pitchFamily="49" charset="0"/>
              </a:rPr>
              <a:t>(names);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91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Items to an Existing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 add a single item to a list:</a:t>
            </a:r>
          </a:p>
          <a:p>
            <a:pPr marL="0" lvl="1" indent="0">
              <a:buNone/>
            </a:pPr>
            <a:r>
              <a:rPr lang="en-US" b="1" dirty="0" err="1" smtClean="0">
                <a:latin typeface="Courier New" pitchFamily="49" charset="0"/>
              </a:rPr>
              <a:t>JList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nameList</a:t>
            </a:r>
            <a:r>
              <a:rPr lang="en-US" b="1" dirty="0" smtClean="0">
                <a:latin typeface="Courier New" pitchFamily="49" charset="0"/>
              </a:rPr>
              <a:t> = new </a:t>
            </a:r>
            <a:r>
              <a:rPr lang="en-US" b="1" dirty="0" err="1" smtClean="0">
                <a:latin typeface="Courier New" pitchFamily="49" charset="0"/>
              </a:rPr>
              <a:t>JList</a:t>
            </a:r>
            <a:r>
              <a:rPr lang="en-US" b="1" dirty="0" smtClean="0">
                <a:latin typeface="Courier New" pitchFamily="49" charset="0"/>
              </a:rPr>
              <a:t>();</a:t>
            </a:r>
            <a:endParaRPr lang="en-US" dirty="0" smtClean="0"/>
          </a:p>
          <a:p>
            <a:pPr marL="0" lvl="1" indent="0">
              <a:buNone/>
            </a:pPr>
            <a:r>
              <a:rPr lang="en-US" b="1" dirty="0" smtClean="0">
                <a:latin typeface="Courier New" pitchFamily="49" charset="0"/>
              </a:rPr>
              <a:t>private Vector&lt;String&gt; </a:t>
            </a:r>
            <a:r>
              <a:rPr lang="en-US" b="1" dirty="0" err="1" smtClean="0">
                <a:latin typeface="Courier New" pitchFamily="49" charset="0"/>
              </a:rPr>
              <a:t>nameData</a:t>
            </a:r>
            <a:r>
              <a:rPr lang="en-US" b="1" dirty="0" smtClean="0">
                <a:latin typeface="Courier New" pitchFamily="49" charset="0"/>
              </a:rPr>
              <a:t>;</a:t>
            </a:r>
          </a:p>
          <a:p>
            <a:pPr marL="0" lvl="1" indent="0">
              <a:buNone/>
            </a:pPr>
            <a:r>
              <a:rPr lang="en-US" b="1" dirty="0" smtClean="0">
                <a:latin typeface="Courier New" pitchFamily="49" charset="0"/>
              </a:rPr>
              <a:t>private String[] </a:t>
            </a:r>
            <a:r>
              <a:rPr lang="en-US" b="1" dirty="0" err="1" smtClean="0">
                <a:latin typeface="Courier New" pitchFamily="49" charset="0"/>
              </a:rPr>
              <a:t>nameList</a:t>
            </a:r>
            <a:r>
              <a:rPr lang="en-US" b="1" dirty="0" smtClean="0">
                <a:latin typeface="Courier New" pitchFamily="49" charset="0"/>
              </a:rPr>
              <a:t> = { “John", “</a:t>
            </a:r>
            <a:r>
              <a:rPr lang="en-US" b="1" dirty="0" err="1" smtClean="0">
                <a:latin typeface="Courier New" pitchFamily="49" charset="0"/>
              </a:rPr>
              <a:t>Susy</a:t>
            </a:r>
            <a:r>
              <a:rPr lang="en-US" b="1" dirty="0" smtClean="0">
                <a:latin typeface="Courier New" pitchFamily="49" charset="0"/>
              </a:rPr>
              <a:t>", “Bill};</a:t>
            </a:r>
          </a:p>
          <a:p>
            <a:pPr marL="0" lvl="1" indent="0">
              <a:buNone/>
            </a:pPr>
            <a:r>
              <a:rPr lang="en-US" b="1" dirty="0" smtClean="0">
                <a:latin typeface="Courier New" pitchFamily="49" charset="0"/>
              </a:rPr>
              <a:t> for (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ix=0; ix&lt;</a:t>
            </a:r>
            <a:r>
              <a:rPr lang="en-US" b="1" dirty="0" err="1" smtClean="0">
                <a:latin typeface="Courier New" pitchFamily="49" charset="0"/>
              </a:rPr>
              <a:t>nameList.length</a:t>
            </a:r>
            <a:r>
              <a:rPr lang="en-US" b="1" dirty="0" smtClean="0">
                <a:latin typeface="Courier New" pitchFamily="49" charset="0"/>
              </a:rPr>
              <a:t>; ix++)</a:t>
            </a:r>
          </a:p>
          <a:p>
            <a:pPr marL="0" lvl="1" indent="0">
              <a:buNone/>
            </a:pPr>
            <a:r>
              <a:rPr lang="en-US" b="1" dirty="0" smtClean="0">
                <a:latin typeface="Courier New" pitchFamily="49" charset="0"/>
              </a:rPr>
              <a:t>   {</a:t>
            </a:r>
          </a:p>
          <a:p>
            <a:pPr marL="0" lvl="1" indent="0">
              <a:buNone/>
            </a:pPr>
            <a:r>
              <a:rPr lang="en-US" b="1" dirty="0" smtClean="0">
                <a:latin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</a:rPr>
              <a:t>months.add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mlist</a:t>
            </a:r>
            <a:r>
              <a:rPr lang="en-US" b="1" dirty="0" smtClean="0">
                <a:latin typeface="Courier New" pitchFamily="49" charset="0"/>
              </a:rPr>
              <a:t>[ix]);</a:t>
            </a:r>
          </a:p>
          <a:p>
            <a:pPr marL="0" lvl="1" indent="0">
              <a:buNone/>
            </a:pPr>
            <a:r>
              <a:rPr lang="en-US" b="1" dirty="0" smtClean="0">
                <a:latin typeface="Courier New" pitchFamily="49" charset="0"/>
              </a:rPr>
              <a:t>   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88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Interval Selection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list is set to single interval selection mode by passing the constant</a:t>
            </a:r>
          </a:p>
          <a:p>
            <a:pPr marL="457200" lvl="1" indent="0">
              <a:buNone/>
            </a:pPr>
            <a:r>
              <a:rPr lang="en-US" sz="2000" b="1" dirty="0" err="1" smtClean="0">
                <a:latin typeface="Courier New" pitchFamily="49" charset="0"/>
              </a:rPr>
              <a:t>ListSelectionModel.SINGLE_INTERVAL_SELECTION</a:t>
            </a:r>
            <a:r>
              <a:rPr lang="en-US" sz="2400" dirty="0" smtClean="0">
                <a:latin typeface="Courier" pitchFamily="49" charset="0"/>
              </a:rPr>
              <a:t> </a:t>
            </a:r>
          </a:p>
          <a:p>
            <a:pPr marL="457200" lvl="1" indent="0">
              <a:buNone/>
            </a:pPr>
            <a:r>
              <a:rPr lang="en-US" sz="2400" dirty="0" smtClean="0"/>
              <a:t>to the component’s </a:t>
            </a:r>
            <a:r>
              <a:rPr lang="en-US" sz="2400" dirty="0" err="1" smtClean="0">
                <a:latin typeface="Courier New" pitchFamily="49" charset="0"/>
              </a:rPr>
              <a:t>setSelectionMode</a:t>
            </a:r>
            <a:r>
              <a:rPr lang="en-US" sz="2400" dirty="0" smtClean="0"/>
              <a:t> method.</a:t>
            </a:r>
          </a:p>
          <a:p>
            <a:r>
              <a:rPr lang="en-US" sz="2400" dirty="0" smtClean="0"/>
              <a:t>An interval is a set of contiguous items.</a:t>
            </a:r>
          </a:p>
          <a:p>
            <a:r>
              <a:rPr lang="en-US" sz="2400" dirty="0" smtClean="0"/>
              <a:t>The user selects:</a:t>
            </a:r>
          </a:p>
          <a:p>
            <a:pPr marL="457200" lvl="1" indent="0"/>
            <a:r>
              <a:rPr lang="en-US" sz="2000" dirty="0" smtClean="0"/>
              <a:t> the first item in the interval by clicking on it</a:t>
            </a:r>
          </a:p>
          <a:p>
            <a:pPr marL="457200" lvl="1" indent="0"/>
            <a:r>
              <a:rPr lang="en-US" sz="2000" dirty="0" smtClean="0"/>
              <a:t>the last item by holding the Shift key while clicking on it.</a:t>
            </a:r>
          </a:p>
          <a:p>
            <a:r>
              <a:rPr lang="en-US" sz="2400" dirty="0" smtClean="0"/>
              <a:t>All of the items that appear in the list from the first item through the last item are selected.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48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Interval Selection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 err="1" smtClean="0">
                <a:latin typeface="Courier New" pitchFamily="49" charset="0"/>
              </a:rPr>
              <a:t>getSelectedValue</a:t>
            </a:r>
            <a:r>
              <a:rPr lang="en-US" sz="2400" dirty="0" smtClean="0"/>
              <a:t> method returns the first item in the selected interval.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 err="1" smtClean="0">
                <a:latin typeface="Courier New" pitchFamily="49" charset="0"/>
              </a:rPr>
              <a:t>getSelectedIndex</a:t>
            </a:r>
            <a:r>
              <a:rPr lang="en-US" sz="2400" dirty="0" smtClean="0"/>
              <a:t> method returns the index of the first item in the selected interval.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To get the entire selected interval, use the </a:t>
            </a:r>
            <a:r>
              <a:rPr lang="en-US" sz="2400" dirty="0" err="1" smtClean="0">
                <a:latin typeface="Courier New" pitchFamily="49" charset="0"/>
              </a:rPr>
              <a:t>getSelectedValues</a:t>
            </a:r>
            <a:r>
              <a:rPr lang="en-US" sz="2400" dirty="0" smtClean="0"/>
              <a:t> method.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This method returns an array of objects, which are the items in the selected interval.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 err="1" smtClean="0">
                <a:latin typeface="Courier New" pitchFamily="49" charset="0"/>
              </a:rPr>
              <a:t>getSelectedIndices</a:t>
            </a:r>
            <a:r>
              <a:rPr lang="en-US" sz="2400" dirty="0" smtClean="0"/>
              <a:t> method returns an array of </a:t>
            </a:r>
            <a:r>
              <a:rPr lang="en-US" sz="2400" dirty="0" err="1" smtClean="0"/>
              <a:t>int</a:t>
            </a:r>
            <a:r>
              <a:rPr lang="en-US" sz="2400" dirty="0" smtClean="0"/>
              <a:t> values that are the indices of all the selected items in the list.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66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Interval Selection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Set multiple interval selection mode by passing the constant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ListSelectionModel.MULTIPLE_INTERVAL_SELECTION</a:t>
            </a:r>
            <a:r>
              <a:rPr lang="en-US" sz="2000" b="1" dirty="0" smtClean="0">
                <a:latin typeface="Courier New" pitchFamily="49" charset="0"/>
              </a:rPr>
              <a:t> </a:t>
            </a:r>
          </a:p>
          <a:p>
            <a:pPr lvl="1">
              <a:buNone/>
            </a:pPr>
            <a:r>
              <a:rPr lang="en-US" sz="2400" dirty="0" smtClean="0"/>
              <a:t>to the component’s </a:t>
            </a:r>
            <a:r>
              <a:rPr lang="en-US" sz="2400" dirty="0" err="1" smtClean="0">
                <a:latin typeface="Courier New" pitchFamily="49" charset="0"/>
              </a:rPr>
              <a:t>setSelectionMode</a:t>
            </a:r>
            <a:r>
              <a:rPr lang="en-US" sz="2400" dirty="0" smtClean="0"/>
              <a:t> method.</a:t>
            </a:r>
          </a:p>
          <a:p>
            <a:r>
              <a:rPr lang="en-US" sz="2400" dirty="0" smtClean="0"/>
              <a:t>In multiple interval selection mode:</a:t>
            </a:r>
          </a:p>
          <a:p>
            <a:pPr lvl="1"/>
            <a:r>
              <a:rPr lang="en-US" sz="2000" dirty="0" smtClean="0"/>
              <a:t>multiple items can be selected</a:t>
            </a:r>
          </a:p>
          <a:p>
            <a:pPr lvl="1"/>
            <a:r>
              <a:rPr lang="en-US" sz="2000" dirty="0" smtClean="0"/>
              <a:t>the items do not have to be in the same interval.</a:t>
            </a:r>
          </a:p>
          <a:p>
            <a:r>
              <a:rPr lang="en-US" sz="2400" dirty="0" smtClean="0"/>
              <a:t>In multiple interval selection mode the user can select single items or intervals.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95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Interval Selection Mode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25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92917" y="2011362"/>
            <a:ext cx="4356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Example:</a:t>
            </a:r>
            <a:br>
              <a:rPr lang="en-US"/>
            </a:br>
            <a:r>
              <a:rPr lang="en-US">
                <a:hlinkClick r:id="rId2" action="ppaction://hlinkfile"/>
              </a:rPr>
              <a:t>MultipleIntervalSelection.java</a:t>
            </a: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17" y="1935162"/>
            <a:ext cx="37385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982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Combo Boxes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238991" y="15240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sz="2400" smtClean="0"/>
              <a:t>A combo box presents a drop-down list of items that the user may select from.</a:t>
            </a:r>
          </a:p>
          <a:p>
            <a:pPr eaLnBrk="1" hangingPunct="1"/>
            <a:r>
              <a:rPr lang="en-US" sz="2400" smtClean="0"/>
              <a:t>The </a:t>
            </a:r>
            <a:r>
              <a:rPr lang="en-US" sz="2400" smtClean="0">
                <a:latin typeface="Courier New" pitchFamily="49" charset="0"/>
              </a:rPr>
              <a:t>JComboBox</a:t>
            </a:r>
            <a:r>
              <a:rPr lang="en-US" sz="2400" smtClean="0"/>
              <a:t> class is used to create a combo box.</a:t>
            </a:r>
          </a:p>
          <a:p>
            <a:pPr eaLnBrk="1" hangingPunct="1"/>
            <a:r>
              <a:rPr lang="en-US" sz="2400" smtClean="0"/>
              <a:t>Pass an array of objects that are to be displayed as the items in the drop-down list to the constructor.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latin typeface="Courier New" pitchFamily="49" charset="0"/>
              </a:rPr>
              <a:t>String[] names = { "Bill", "Geri", "Greg", "Jean", "Kirk", "Phillip", "Susan" };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latin typeface="Courier New" pitchFamily="49" charset="0"/>
              </a:rPr>
              <a:t>JComboBox nameBox = new JComboBox(names);</a:t>
            </a:r>
            <a:br>
              <a:rPr lang="en-US" sz="2000" b="1" smtClean="0">
                <a:latin typeface="Courier New" pitchFamily="49" charset="0"/>
              </a:rPr>
            </a:br>
            <a:endParaRPr lang="en-US" sz="2000" b="1" smtClean="0">
              <a:latin typeface="Courier New" pitchFamily="49" charset="0"/>
            </a:endParaRPr>
          </a:p>
          <a:p>
            <a:pPr eaLnBrk="1" hangingPunct="1"/>
            <a:r>
              <a:rPr lang="en-US" sz="2400" smtClean="0"/>
              <a:t>When displayed, the combo box created by this code will initially appear as the button: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91" y="5438775"/>
            <a:ext cx="12287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003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Combo Boxes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349827" y="1600200"/>
            <a:ext cx="73183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sz="2800" dirty="0" smtClean="0"/>
              <a:t>The button displays the item that is currently selected.</a:t>
            </a:r>
          </a:p>
          <a:p>
            <a:pPr eaLnBrk="1" hangingPunct="1"/>
            <a:r>
              <a:rPr lang="en-US" sz="2800" dirty="0" smtClean="0"/>
              <a:t>The first item in the list is automatically selected when the combo box is displayed.</a:t>
            </a:r>
          </a:p>
          <a:p>
            <a:pPr eaLnBrk="1" hangingPunct="1"/>
            <a:r>
              <a:rPr lang="en-US" sz="2800" dirty="0" smtClean="0"/>
              <a:t>When the user clicks on the button, the drop-down list appears and the user may select another item.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42" y="1981200"/>
            <a:ext cx="12096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203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Combo Box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When an item in a </a:t>
            </a:r>
            <a:r>
              <a:rPr lang="en-US" dirty="0" err="1" smtClean="0">
                <a:latin typeface="Courier New" pitchFamily="49" charset="0"/>
              </a:rPr>
              <a:t>JComboBox</a:t>
            </a:r>
            <a:r>
              <a:rPr lang="en-US" dirty="0" smtClean="0"/>
              <a:t> object is selected, it generates an action event.</a:t>
            </a:r>
          </a:p>
          <a:p>
            <a:r>
              <a:rPr lang="en-US" dirty="0" smtClean="0"/>
              <a:t>Handle action events with an action event listener class, which must have an </a:t>
            </a:r>
            <a:r>
              <a:rPr lang="en-US" dirty="0" err="1" smtClean="0">
                <a:latin typeface="Courier New" pitchFamily="49" charset="0"/>
              </a:rPr>
              <a:t>actionPerformed</a:t>
            </a:r>
            <a:r>
              <a:rPr lang="en-US" dirty="0" smtClean="0"/>
              <a:t> method.</a:t>
            </a:r>
          </a:p>
          <a:p>
            <a:r>
              <a:rPr lang="en-US" dirty="0" smtClean="0"/>
              <a:t>When the user selects an item in a combo box, the combo box executes its action event listener’s </a:t>
            </a:r>
            <a:r>
              <a:rPr lang="en-US" dirty="0" err="1" smtClean="0">
                <a:latin typeface="Courier New" pitchFamily="49" charset="0"/>
              </a:rPr>
              <a:t>actionPerformed</a:t>
            </a:r>
            <a:r>
              <a:rPr lang="en-US" dirty="0" smtClean="0"/>
              <a:t> method, passing an </a:t>
            </a:r>
            <a:r>
              <a:rPr lang="en-US" dirty="0" err="1" smtClean="0">
                <a:latin typeface="Courier New" pitchFamily="49" charset="0"/>
              </a:rPr>
              <a:t>ActionEvent</a:t>
            </a:r>
            <a:r>
              <a:rPr lang="en-US" dirty="0" smtClean="0"/>
              <a:t> object as an argument.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87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Retrieving Selected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There are two methods in the </a:t>
            </a:r>
            <a:r>
              <a:rPr lang="en-US" sz="2400" dirty="0" err="1" smtClean="0">
                <a:latin typeface="Courier New" pitchFamily="49" charset="0"/>
              </a:rPr>
              <a:t>JComboBox</a:t>
            </a:r>
            <a:r>
              <a:rPr lang="en-US" sz="2400" dirty="0" smtClean="0"/>
              <a:t> class that can be used to determine which item in a list is currently selected: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Courier New" pitchFamily="49" charset="0"/>
              </a:rPr>
              <a:t>getSelectedItem</a:t>
            </a:r>
            <a:endParaRPr lang="en-US" sz="2000" dirty="0" smtClean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Courier New" pitchFamily="49" charset="0"/>
              </a:rPr>
              <a:t>getSelectedIndex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 err="1" smtClean="0">
                <a:latin typeface="Courier New" pitchFamily="49" charset="0"/>
              </a:rPr>
              <a:t>getSelectedItem</a:t>
            </a:r>
            <a:r>
              <a:rPr lang="en-US" sz="2400" dirty="0" smtClean="0"/>
              <a:t> method returns a reference to the item that is currently selected.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>
                <a:latin typeface="Courier New" pitchFamily="49" charset="0"/>
              </a:rPr>
              <a:t>String </a:t>
            </a:r>
            <a:r>
              <a:rPr lang="en-US" sz="1800" dirty="0" err="1" smtClean="0">
                <a:latin typeface="Courier New" pitchFamily="49" charset="0"/>
              </a:rPr>
              <a:t>selectedName</a:t>
            </a:r>
            <a:r>
              <a:rPr lang="en-US" sz="1800" dirty="0" smtClean="0">
                <a:latin typeface="Courier New" pitchFamily="49" charset="0"/>
              </a:rPr>
              <a:t>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err="1" smtClean="0">
                <a:latin typeface="Courier New" pitchFamily="49" charset="0"/>
              </a:rPr>
              <a:t>selectedName</a:t>
            </a:r>
            <a:r>
              <a:rPr lang="en-US" sz="1800" dirty="0" smtClean="0">
                <a:latin typeface="Courier New" pitchFamily="49" charset="0"/>
              </a:rPr>
              <a:t> = (String) </a:t>
            </a:r>
            <a:r>
              <a:rPr lang="en-US" sz="1800" dirty="0" err="1" smtClean="0">
                <a:latin typeface="Courier New" pitchFamily="49" charset="0"/>
              </a:rPr>
              <a:t>nameBox.getSelectedItem</a:t>
            </a:r>
            <a:r>
              <a:rPr lang="en-US" sz="1800" dirty="0" smtClean="0">
                <a:latin typeface="Courier New" pitchFamily="49" charset="0"/>
              </a:rPr>
              <a:t>();</a:t>
            </a:r>
          </a:p>
          <a:p>
            <a:pPr lvl="1">
              <a:lnSpc>
                <a:spcPct val="90000"/>
              </a:lnSpc>
              <a:buNone/>
            </a:pPr>
            <a:endParaRPr lang="en-US" sz="1800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latin typeface="Courier New" pitchFamily="49" charset="0"/>
              </a:rPr>
              <a:t>getSelectedItem</a:t>
            </a:r>
            <a:r>
              <a:rPr lang="en-US" sz="2400" dirty="0" smtClean="0"/>
              <a:t> returns an </a:t>
            </a:r>
            <a:r>
              <a:rPr lang="en-US" sz="2400" dirty="0" smtClean="0">
                <a:latin typeface="Courier New" pitchFamily="49" charset="0"/>
              </a:rPr>
              <a:t>Object</a:t>
            </a:r>
            <a:r>
              <a:rPr lang="en-US" sz="2400" dirty="0" smtClean="0"/>
              <a:t> reference so we cast the return value to a </a:t>
            </a:r>
            <a:r>
              <a:rPr lang="en-US" sz="2400" dirty="0" smtClean="0">
                <a:latin typeface="Courier New" pitchFamily="49" charset="0"/>
              </a:rPr>
              <a:t>String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3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2925762"/>
          </a:xfrm>
        </p:spPr>
        <p:txBody>
          <a:bodyPr>
            <a:normAutofit/>
          </a:bodyPr>
          <a:lstStyle/>
          <a:p>
            <a:r>
              <a:rPr lang="en-US" dirty="0" smtClean="0"/>
              <a:t>AWT and Swing Class Hierarchy</a:t>
            </a:r>
            <a:endParaRPr lang="en-US" dirty="0"/>
          </a:p>
        </p:txBody>
      </p:sp>
      <p:pic>
        <p:nvPicPr>
          <p:cNvPr id="4" name="Picture 3" descr="Figure 1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304800"/>
            <a:ext cx="4381499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19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Retrieving Selected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dirty="0" err="1" smtClean="0">
                <a:latin typeface="Courier New" pitchFamily="49" charset="0"/>
              </a:rPr>
              <a:t>getSelectedIndex</a:t>
            </a:r>
            <a:r>
              <a:rPr lang="en-US" sz="2800" dirty="0" smtClean="0"/>
              <a:t> method returns the index of the selected item.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String[] names = { "Bill", "Geri", "Greg", "Jean", "Kirk", "Phillip", "Susan" };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err="1" smtClean="0">
                <a:latin typeface="Courier New" pitchFamily="49" charset="0"/>
              </a:rPr>
              <a:t>JComboBox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nameBox</a:t>
            </a:r>
            <a:r>
              <a:rPr lang="en-US" sz="2000" b="1" dirty="0" smtClean="0">
                <a:latin typeface="Courier New" pitchFamily="49" charset="0"/>
              </a:rPr>
              <a:t> = new </a:t>
            </a:r>
            <a:r>
              <a:rPr lang="en-US" sz="2000" b="1" dirty="0" err="1" smtClean="0">
                <a:latin typeface="Courier New" pitchFamily="49" charset="0"/>
              </a:rPr>
              <a:t>JComboBox</a:t>
            </a:r>
            <a:r>
              <a:rPr lang="en-US" sz="2000" b="1" dirty="0" smtClean="0">
                <a:latin typeface="Courier New" pitchFamily="49" charset="0"/>
              </a:rPr>
              <a:t>(names);</a:t>
            </a:r>
          </a:p>
          <a:p>
            <a:pPr lvl="1">
              <a:lnSpc>
                <a:spcPct val="90000"/>
              </a:lnSpc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/>
              <a:t>Get the selected item from the names array: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index;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String </a:t>
            </a:r>
            <a:r>
              <a:rPr lang="en-US" sz="2000" b="1" dirty="0" err="1" smtClean="0">
                <a:latin typeface="Courier New" pitchFamily="49" charset="0"/>
              </a:rPr>
              <a:t>selectedName</a:t>
            </a:r>
            <a:r>
              <a:rPr lang="en-US" sz="2000" b="1" dirty="0" smtClean="0">
                <a:latin typeface="Courier New" pitchFamily="49" charset="0"/>
              </a:rPr>
              <a:t>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index = </a:t>
            </a:r>
            <a:r>
              <a:rPr lang="en-US" sz="2000" b="1" dirty="0" err="1" smtClean="0">
                <a:latin typeface="Courier New" pitchFamily="49" charset="0"/>
              </a:rPr>
              <a:t>nameBox.getSelectedIndex</a:t>
            </a:r>
            <a:r>
              <a:rPr lang="en-US" sz="2000" b="1" dirty="0" smtClean="0">
                <a:latin typeface="Courier New" pitchFamily="49" charset="0"/>
              </a:rPr>
              <a:t>();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err="1" smtClean="0">
                <a:latin typeface="Courier New" pitchFamily="49" charset="0"/>
              </a:rPr>
              <a:t>selectedName</a:t>
            </a:r>
            <a:r>
              <a:rPr lang="en-US" sz="2000" b="1" dirty="0" smtClean="0">
                <a:latin typeface="Courier New" pitchFamily="49" charset="0"/>
              </a:rPr>
              <a:t> = names[index];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8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Retrieving Selected Items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31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06912" y="1759744"/>
            <a:ext cx="350837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10000"/>
              <a:buFontTx/>
              <a:buChar char="•"/>
            </a:pPr>
            <a:r>
              <a:rPr lang="en-US" sz="2800"/>
              <a:t>Example: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10000"/>
              <a:buFontTx/>
              <a:buChar char="•"/>
            </a:pPr>
            <a:r>
              <a:rPr lang="en-US">
                <a:hlinkClick r:id="rId2" action="ppaction://hlinkfile"/>
              </a:rPr>
              <a:t>ComboBoxWindow.java</a:t>
            </a: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" y="1732756"/>
            <a:ext cx="33543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" y="3713956"/>
            <a:ext cx="31242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3790156"/>
            <a:ext cx="3178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980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Editable Combo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are two types of combo boxes:</a:t>
            </a:r>
          </a:p>
          <a:p>
            <a:pPr lvl="1"/>
            <a:r>
              <a:rPr lang="en-US" sz="2000" dirty="0" err="1" smtClean="0"/>
              <a:t>uneditable</a:t>
            </a:r>
            <a:r>
              <a:rPr lang="en-US" sz="2000" dirty="0" smtClean="0"/>
              <a:t> – allows the user to only select items from its list. </a:t>
            </a:r>
          </a:p>
          <a:p>
            <a:pPr lvl="1"/>
            <a:r>
              <a:rPr lang="en-US" sz="2000" dirty="0" smtClean="0"/>
              <a:t>editable – combines a text field and a list.</a:t>
            </a:r>
          </a:p>
          <a:p>
            <a:pPr lvl="2"/>
            <a:r>
              <a:rPr lang="en-US" sz="1800" dirty="0" smtClean="0"/>
              <a:t>It allows the selection of items from the list</a:t>
            </a:r>
          </a:p>
          <a:p>
            <a:pPr lvl="2"/>
            <a:r>
              <a:rPr lang="en-US" sz="1800" dirty="0" smtClean="0"/>
              <a:t>allows the user to type input into the text field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>
                <a:latin typeface="Courier New" pitchFamily="49" charset="0"/>
              </a:rPr>
              <a:t>setEditable</a:t>
            </a:r>
            <a:r>
              <a:rPr lang="en-US" sz="2400" dirty="0" smtClean="0"/>
              <a:t> method sets the edit mode for the component.</a:t>
            </a: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</a:rPr>
              <a:t>String[] names = { "Bill", "Geri", "Greg", "Jean", "Kirk", "Phillip", "Susan" };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JComboBox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nameBox</a:t>
            </a:r>
            <a:r>
              <a:rPr lang="en-US" sz="2000" b="1" dirty="0" smtClean="0">
                <a:latin typeface="Courier New" pitchFamily="49" charset="0"/>
              </a:rPr>
              <a:t> = new </a:t>
            </a:r>
            <a:r>
              <a:rPr lang="en-US" sz="2000" b="1" dirty="0" err="1" smtClean="0">
                <a:latin typeface="Courier New" pitchFamily="49" charset="0"/>
              </a:rPr>
              <a:t>JComboBox</a:t>
            </a:r>
            <a:r>
              <a:rPr lang="en-US" sz="2000" b="1" dirty="0" smtClean="0">
                <a:latin typeface="Courier New" pitchFamily="49" charset="0"/>
              </a:rPr>
              <a:t>(names);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nameBox.setEditable</a:t>
            </a:r>
            <a:r>
              <a:rPr lang="en-US" sz="2000" b="1" dirty="0" smtClean="0">
                <a:latin typeface="Courier New" pitchFamily="49" charset="0"/>
              </a:rPr>
              <a:t>(true);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3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Editable Combo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An editable combo box appears as a text field with a small button displaying an arrow joining it.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When the user clicks on the button, the drop-down list appears as shown in the center of the figure.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user may: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select an item from the list.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type a value into the text field.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user is not restricted to the values that appear in the list, and may type any input into the text field.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43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Editable Combo Boxes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314699"/>
            <a:ext cx="16668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3314699"/>
            <a:ext cx="1752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314699"/>
            <a:ext cx="1638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62250" y="1866899"/>
            <a:ext cx="37338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/>
              <a:t>Note that Sharon is not in the list.</a:t>
            </a:r>
          </a:p>
        </p:txBody>
      </p:sp>
      <p:cxnSp>
        <p:nvCxnSpPr>
          <p:cNvPr id="10" name="AutoShape 7"/>
          <p:cNvCxnSpPr>
            <a:cxnSpLocks noChangeShapeType="1"/>
            <a:stCxn id="9" idx="2"/>
          </p:cNvCxnSpPr>
          <p:nvPr/>
        </p:nvCxnSpPr>
        <p:spPr bwMode="auto">
          <a:xfrm rot="5400000">
            <a:off x="4108450" y="2793999"/>
            <a:ext cx="10414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8"/>
          <p:cNvCxnSpPr>
            <a:cxnSpLocks noChangeShapeType="1"/>
            <a:stCxn id="9" idx="2"/>
          </p:cNvCxnSpPr>
          <p:nvPr/>
        </p:nvCxnSpPr>
        <p:spPr bwMode="auto">
          <a:xfrm rot="16200000" flipH="1">
            <a:off x="5260975" y="1641474"/>
            <a:ext cx="1041400" cy="23050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7720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Displaying Images in Labels and 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Labels can display text, an image, or both.</a:t>
            </a:r>
          </a:p>
          <a:p>
            <a:r>
              <a:rPr lang="en-US" sz="2400" dirty="0" smtClean="0"/>
              <a:t>To display an image, create an instance of the </a:t>
            </a:r>
            <a:r>
              <a:rPr lang="en-US" sz="2400" dirty="0" err="1" smtClean="0">
                <a:latin typeface="Courier New" pitchFamily="49" charset="0"/>
              </a:rPr>
              <a:t>ImageIcon</a:t>
            </a:r>
            <a:r>
              <a:rPr lang="en-US" sz="2400" dirty="0" smtClean="0"/>
              <a:t> class, which reads the image file.</a:t>
            </a:r>
          </a:p>
          <a:p>
            <a:r>
              <a:rPr lang="en-US" sz="2400" dirty="0" smtClean="0"/>
              <a:t>The constructor accepts the name of an image file.</a:t>
            </a:r>
          </a:p>
          <a:p>
            <a:r>
              <a:rPr lang="en-US" sz="2400" dirty="0" smtClean="0"/>
              <a:t>The supported file types are JPEG, GIF, and PNG.</a:t>
            </a:r>
          </a:p>
          <a:p>
            <a:r>
              <a:rPr lang="en-US" sz="2400" dirty="0" smtClean="0"/>
              <a:t>The name can also contain path information.</a:t>
            </a:r>
          </a:p>
          <a:p>
            <a:endParaRPr lang="en-US" sz="2400" dirty="0" smtClean="0"/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ImageIcon</a:t>
            </a:r>
            <a:r>
              <a:rPr lang="en-US" sz="2000" b="1" dirty="0" smtClean="0">
                <a:latin typeface="Courier New" pitchFamily="49" charset="0"/>
              </a:rPr>
              <a:t> image = new </a:t>
            </a:r>
            <a:r>
              <a:rPr lang="en-US" sz="2000" b="1" dirty="0" err="1" smtClean="0">
                <a:latin typeface="Courier New" pitchFamily="49" charset="0"/>
              </a:rPr>
              <a:t>ImageIcon</a:t>
            </a:r>
            <a:r>
              <a:rPr lang="en-US" sz="2000" b="1" dirty="0" smtClean="0">
                <a:latin typeface="Courier New" pitchFamily="49" charset="0"/>
              </a:rPr>
              <a:t>("Smiley.gif");</a:t>
            </a:r>
          </a:p>
          <a:p>
            <a:pPr lvl="1">
              <a:buNone/>
            </a:pPr>
            <a:r>
              <a:rPr lang="en-US" sz="2000" b="1" i="1" dirty="0" smtClean="0">
                <a:latin typeface="Arial" pitchFamily="34" charset="0"/>
              </a:rPr>
              <a:t>or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ImageIcon</a:t>
            </a:r>
            <a:r>
              <a:rPr lang="en-US" sz="2000" b="1" dirty="0" smtClean="0">
                <a:latin typeface="Courier New" pitchFamily="49" charset="0"/>
              </a:rPr>
              <a:t> image = new </a:t>
            </a:r>
            <a:r>
              <a:rPr lang="en-US" sz="2000" b="1" dirty="0" err="1" smtClean="0">
                <a:latin typeface="Courier New" pitchFamily="49" charset="0"/>
              </a:rPr>
              <a:t>ImageIcon</a:t>
            </a:r>
            <a:r>
              <a:rPr lang="en-US" sz="2000" b="1" dirty="0" smtClean="0">
                <a:latin typeface="Courier New" pitchFamily="49" charset="0"/>
              </a:rPr>
              <a:t>(</a:t>
            </a: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</a:rPr>
              <a:t>  "C:\\Workshop\\Images\\Smiley.gif");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51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Displaying Images in Labels and 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Display the image in a label by passing the </a:t>
            </a:r>
            <a:r>
              <a:rPr lang="en-US" sz="2400" dirty="0" err="1" smtClean="0">
                <a:latin typeface="Courier New" pitchFamily="49" charset="0"/>
              </a:rPr>
              <a:t>ImageIcon</a:t>
            </a:r>
            <a:r>
              <a:rPr lang="en-US" sz="2400" dirty="0" smtClean="0"/>
              <a:t> object as an argument to the </a:t>
            </a:r>
            <a:r>
              <a:rPr lang="en-US" sz="2400" dirty="0" err="1" smtClean="0">
                <a:latin typeface="Courier New" pitchFamily="49" charset="0"/>
              </a:rPr>
              <a:t>JLabel</a:t>
            </a:r>
            <a:r>
              <a:rPr lang="en-US" sz="2400" dirty="0" smtClean="0"/>
              <a:t> constructor.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JLabel</a:t>
            </a:r>
            <a:r>
              <a:rPr lang="en-US" sz="2000" b="1" dirty="0" smtClean="0">
                <a:latin typeface="Courier New" pitchFamily="49" charset="0"/>
              </a:rPr>
              <a:t>(Icon </a:t>
            </a:r>
            <a:r>
              <a:rPr lang="en-US" sz="2000" b="1" i="1" dirty="0" smtClean="0">
                <a:latin typeface="Courier New" pitchFamily="49" charset="0"/>
              </a:rPr>
              <a:t>image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 lvl="1"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r>
              <a:rPr lang="en-US" sz="2400" dirty="0" smtClean="0"/>
              <a:t>The argument passed can be an </a:t>
            </a:r>
            <a:r>
              <a:rPr lang="en-US" sz="2400" dirty="0" err="1" smtClean="0">
                <a:latin typeface="Courier New" pitchFamily="49" charset="0"/>
              </a:rPr>
              <a:t>ImageIcon</a:t>
            </a:r>
            <a:r>
              <a:rPr lang="en-US" sz="2400" dirty="0" smtClean="0"/>
              <a:t> object or any object that implements the </a:t>
            </a:r>
            <a:r>
              <a:rPr lang="en-US" sz="2400" dirty="0" smtClean="0">
                <a:latin typeface="Courier New" pitchFamily="49" charset="0"/>
              </a:rPr>
              <a:t>Icon</a:t>
            </a:r>
            <a:r>
              <a:rPr lang="en-US" sz="2400" dirty="0" smtClean="0"/>
              <a:t> interface.</a:t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ImageIcon</a:t>
            </a:r>
            <a:r>
              <a:rPr lang="en-US" sz="2000" b="1" dirty="0" smtClean="0">
                <a:latin typeface="Courier New" pitchFamily="49" charset="0"/>
              </a:rPr>
              <a:t> image = new </a:t>
            </a:r>
            <a:r>
              <a:rPr lang="en-US" sz="2000" b="1" dirty="0" err="1" smtClean="0">
                <a:latin typeface="Courier New" pitchFamily="49" charset="0"/>
              </a:rPr>
              <a:t>ImageIcon</a:t>
            </a:r>
            <a:r>
              <a:rPr lang="en-US" sz="2000" b="1" dirty="0" smtClean="0">
                <a:latin typeface="Courier New" pitchFamily="49" charset="0"/>
              </a:rPr>
              <a:t>("Smiley.gif");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JLabel</a:t>
            </a:r>
            <a:r>
              <a:rPr lang="en-US" sz="2000" b="1" dirty="0" smtClean="0">
                <a:latin typeface="Courier New" pitchFamily="49" charset="0"/>
              </a:rPr>
              <a:t> label = new </a:t>
            </a:r>
            <a:r>
              <a:rPr lang="en-US" sz="2000" b="1" dirty="0" err="1" smtClean="0">
                <a:latin typeface="Courier New" pitchFamily="49" charset="0"/>
              </a:rPr>
              <a:t>JLabel</a:t>
            </a:r>
            <a:r>
              <a:rPr lang="en-US" sz="2000" b="1" dirty="0" smtClean="0">
                <a:latin typeface="Courier New" pitchFamily="49" charset="0"/>
              </a:rPr>
              <a:t>(image);</a:t>
            </a:r>
          </a:p>
          <a:p>
            <a:pPr lvl="1">
              <a:buNone/>
            </a:pPr>
            <a:r>
              <a:rPr lang="en-US" sz="2000" b="1" i="1" dirty="0" smtClean="0"/>
              <a:t>or</a:t>
            </a:r>
            <a:endParaRPr lang="en-US" sz="2400" b="1" i="1" dirty="0" smtClean="0"/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JLabel</a:t>
            </a:r>
            <a:r>
              <a:rPr lang="en-US" sz="2000" b="1" dirty="0" smtClean="0">
                <a:latin typeface="Courier New" pitchFamily="49" charset="0"/>
              </a:rPr>
              <a:t> label = new </a:t>
            </a:r>
            <a:r>
              <a:rPr lang="en-US" sz="2000" b="1" dirty="0" err="1" smtClean="0">
                <a:latin typeface="Courier New" pitchFamily="49" charset="0"/>
              </a:rPr>
              <a:t>JLabel</a:t>
            </a:r>
            <a:r>
              <a:rPr lang="en-US" sz="2000" b="1" dirty="0" smtClean="0">
                <a:latin typeface="Courier New" pitchFamily="49" charset="0"/>
              </a:rPr>
              <a:t>("Have a nice day!");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label.setIcon</a:t>
            </a:r>
            <a:r>
              <a:rPr lang="en-US" sz="2000" b="1" dirty="0" smtClean="0">
                <a:latin typeface="Courier New" pitchFamily="49" charset="0"/>
              </a:rPr>
              <a:t>(image);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0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Displaying Images in Labels and 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Text is displayed to the right of images by default.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Text alignment can be modified by passing one of the following to an overloaded constructor: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Courier New" pitchFamily="49" charset="0"/>
              </a:rPr>
              <a:t>SwingConstants.LEFT</a:t>
            </a:r>
            <a:endParaRPr lang="en-US" sz="2000" dirty="0" smtClean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Courier New" pitchFamily="49" charset="0"/>
              </a:rPr>
              <a:t>SwingConstants.CENTER</a:t>
            </a:r>
            <a:endParaRPr lang="en-US" sz="2000" dirty="0" smtClean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Courier New" pitchFamily="49" charset="0"/>
              </a:rPr>
              <a:t>SwingConstants.RIGHT</a:t>
            </a:r>
            <a:endParaRPr lang="en-US" sz="2000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Example: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err="1" smtClean="0">
                <a:latin typeface="Courier New" pitchFamily="49" charset="0"/>
              </a:rPr>
              <a:t>ImageIcon</a:t>
            </a:r>
            <a:r>
              <a:rPr lang="en-US" sz="2000" b="1" dirty="0" smtClean="0">
                <a:latin typeface="Courier New" pitchFamily="49" charset="0"/>
              </a:rPr>
              <a:t> image = new </a:t>
            </a:r>
            <a:r>
              <a:rPr lang="en-US" sz="2000" b="1" dirty="0" err="1" smtClean="0">
                <a:latin typeface="Courier New" pitchFamily="49" charset="0"/>
              </a:rPr>
              <a:t>ImageIcon</a:t>
            </a:r>
            <a:r>
              <a:rPr lang="en-US" sz="2000" b="1" dirty="0" smtClean="0">
                <a:latin typeface="Courier New" pitchFamily="49" charset="0"/>
              </a:rPr>
              <a:t>("Smiley.gif");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err="1" smtClean="0">
                <a:latin typeface="Courier New" pitchFamily="49" charset="0"/>
              </a:rPr>
              <a:t>JLabel</a:t>
            </a:r>
            <a:r>
              <a:rPr lang="en-US" sz="2000" b="1" dirty="0" smtClean="0">
                <a:latin typeface="Courier New" pitchFamily="49" charset="0"/>
              </a:rPr>
              <a:t> label = new </a:t>
            </a:r>
            <a:r>
              <a:rPr lang="en-US" sz="2000" b="1" dirty="0" err="1" smtClean="0">
                <a:latin typeface="Courier New" pitchFamily="49" charset="0"/>
              </a:rPr>
              <a:t>JLabel</a:t>
            </a:r>
            <a:r>
              <a:rPr lang="en-US" sz="2000" b="1" dirty="0" smtClean="0">
                <a:latin typeface="Courier New" pitchFamily="49" charset="0"/>
              </a:rPr>
              <a:t>("Have a nice day!",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                        image,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                        </a:t>
            </a:r>
            <a:r>
              <a:rPr lang="en-US" sz="2000" b="1" dirty="0" err="1" smtClean="0">
                <a:latin typeface="Courier New" pitchFamily="49" charset="0"/>
              </a:rPr>
              <a:t>SwingConstants.RIGHT</a:t>
            </a:r>
            <a:r>
              <a:rPr lang="en-US" sz="2000" b="1" dirty="0" smtClean="0">
                <a:latin typeface="Courier New" pitchFamily="49" charset="0"/>
              </a:rPr>
              <a:t>);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53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Displaying Images in Labels and 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Creating a button with an image is similar to that of creating a label with an image.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ImageIcon</a:t>
            </a:r>
            <a:r>
              <a:rPr lang="en-US" sz="2000" b="1" dirty="0" smtClean="0">
                <a:latin typeface="Courier New" pitchFamily="49" charset="0"/>
              </a:rPr>
              <a:t> image = new </a:t>
            </a:r>
            <a:r>
              <a:rPr lang="en-US" sz="2000" b="1" dirty="0" err="1" smtClean="0">
                <a:latin typeface="Courier New" pitchFamily="49" charset="0"/>
              </a:rPr>
              <a:t>ImageIcon</a:t>
            </a:r>
            <a:r>
              <a:rPr lang="en-US" sz="2000" b="1" dirty="0" smtClean="0">
                <a:latin typeface="Courier New" pitchFamily="49" charset="0"/>
              </a:rPr>
              <a:t>("Smiley.gif");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JButton</a:t>
            </a:r>
            <a:r>
              <a:rPr lang="en-US" sz="2000" b="1" dirty="0" smtClean="0">
                <a:latin typeface="Courier New" pitchFamily="49" charset="0"/>
              </a:rPr>
              <a:t> button = new </a:t>
            </a:r>
            <a:r>
              <a:rPr lang="en-US" sz="2000" b="1" dirty="0" err="1" smtClean="0">
                <a:latin typeface="Courier New" pitchFamily="49" charset="0"/>
              </a:rPr>
              <a:t>JButton</a:t>
            </a:r>
            <a:r>
              <a:rPr lang="en-US" sz="2000" b="1" dirty="0" smtClean="0">
                <a:latin typeface="Courier New" pitchFamily="49" charset="0"/>
              </a:rPr>
              <a:t>(image);</a:t>
            </a:r>
          </a:p>
          <a:p>
            <a:pPr lvl="1"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r>
              <a:rPr lang="en-US" sz="2400" dirty="0" smtClean="0"/>
              <a:t>To create a button with an image and text: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ImageIcon</a:t>
            </a:r>
            <a:r>
              <a:rPr lang="en-US" sz="2000" b="1" dirty="0" smtClean="0">
                <a:latin typeface="Courier New" pitchFamily="49" charset="0"/>
              </a:rPr>
              <a:t> image = new </a:t>
            </a:r>
            <a:r>
              <a:rPr lang="en-US" sz="2000" b="1" dirty="0" err="1" smtClean="0">
                <a:latin typeface="Courier New" pitchFamily="49" charset="0"/>
              </a:rPr>
              <a:t>ImageIcon</a:t>
            </a:r>
            <a:r>
              <a:rPr lang="en-US" sz="2000" b="1" dirty="0" smtClean="0">
                <a:latin typeface="Courier New" pitchFamily="49" charset="0"/>
              </a:rPr>
              <a:t>("Smiley.gif");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JButton</a:t>
            </a:r>
            <a:r>
              <a:rPr lang="en-US" sz="2000" b="1" dirty="0" smtClean="0">
                <a:latin typeface="Courier New" pitchFamily="49" charset="0"/>
              </a:rPr>
              <a:t> button = new </a:t>
            </a:r>
            <a:r>
              <a:rPr lang="en-US" sz="2000" b="1" dirty="0" err="1" smtClean="0">
                <a:latin typeface="Courier New" pitchFamily="49" charset="0"/>
              </a:rPr>
              <a:t>JButton</a:t>
            </a:r>
            <a:r>
              <a:rPr lang="en-US" sz="2000" b="1" dirty="0" smtClean="0">
                <a:latin typeface="Courier New" pitchFamily="49" charset="0"/>
              </a:rPr>
              <a:t>(</a:t>
            </a: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</a:rPr>
              <a:t>                  "Have a nice day!", image);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button.setIcon</a:t>
            </a:r>
            <a:r>
              <a:rPr lang="en-US" sz="2000" b="1" dirty="0" smtClean="0">
                <a:latin typeface="Courier New" pitchFamily="49" charset="0"/>
              </a:rPr>
              <a:t>(image);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3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Displaying Images in Labels and 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 add an image to an existing button: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JButton</a:t>
            </a:r>
            <a:r>
              <a:rPr lang="en-US" sz="2000" b="1" dirty="0" smtClean="0">
                <a:latin typeface="Courier New" pitchFamily="49" charset="0"/>
              </a:rPr>
              <a:t> button = new </a:t>
            </a:r>
            <a:r>
              <a:rPr lang="en-US" sz="2000" b="1" dirty="0" err="1" smtClean="0">
                <a:latin typeface="Courier New" pitchFamily="49" charset="0"/>
              </a:rPr>
              <a:t>JButton</a:t>
            </a:r>
            <a:r>
              <a:rPr lang="en-US" sz="2000" b="1" dirty="0" smtClean="0">
                <a:latin typeface="Courier New" pitchFamily="49" charset="0"/>
              </a:rPr>
              <a:t>(</a:t>
            </a: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</a:rPr>
              <a:t>                  "Have a nice day!");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ImageIcon</a:t>
            </a:r>
            <a:r>
              <a:rPr lang="en-US" sz="2000" b="1" dirty="0" smtClean="0">
                <a:latin typeface="Courier New" pitchFamily="49" charset="0"/>
              </a:rPr>
              <a:t> image = new </a:t>
            </a:r>
            <a:r>
              <a:rPr lang="en-US" sz="2000" b="1" dirty="0" err="1" smtClean="0">
                <a:latin typeface="Courier New" pitchFamily="49" charset="0"/>
              </a:rPr>
              <a:t>ImageIcon</a:t>
            </a:r>
            <a:r>
              <a:rPr lang="en-US" sz="2000" b="1" dirty="0" smtClean="0">
                <a:latin typeface="Courier New" pitchFamily="49" charset="0"/>
              </a:rPr>
              <a:t>("Smiley.gif");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button.setIcon</a:t>
            </a:r>
            <a:r>
              <a:rPr lang="en-US" sz="2000" b="1" dirty="0" smtClean="0">
                <a:latin typeface="Courier New" pitchFamily="49" charset="0"/>
              </a:rPr>
              <a:t>(image);</a:t>
            </a:r>
          </a:p>
          <a:p>
            <a:pPr lvl="1"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r>
              <a:rPr lang="en-US" sz="2800" dirty="0" smtClean="0"/>
              <a:t>You are not limited to small graphical icons when placing images in labels or buttons.</a:t>
            </a:r>
          </a:p>
          <a:p>
            <a:r>
              <a:rPr lang="en-US" sz="2800" dirty="0" smtClean="0"/>
              <a:t>Example: </a:t>
            </a:r>
            <a:r>
              <a:rPr lang="en-US" sz="2800" dirty="0" smtClean="0">
                <a:hlinkClick r:id="rId2" action="ppaction://hlinkfile"/>
              </a:rPr>
              <a:t>MyCatImage.java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0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 </a:t>
            </a:r>
            <a:r>
              <a:rPr lang="en-US" sz="2800" i="1" dirty="0" smtClean="0"/>
              <a:t>list </a:t>
            </a:r>
            <a:r>
              <a:rPr lang="en-US" sz="2800" dirty="0" smtClean="0"/>
              <a:t>is a component that displays a list of items and allows the user to select items from the list.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dirty="0" err="1" smtClean="0">
                <a:latin typeface="Courier New" pitchFamily="49" charset="0"/>
              </a:rPr>
              <a:t>JList</a:t>
            </a:r>
            <a:r>
              <a:rPr lang="en-US" sz="2800" dirty="0" smtClean="0"/>
              <a:t> component is used for creating lists.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When an instance of the </a:t>
            </a:r>
            <a:r>
              <a:rPr lang="en-US" sz="2800" dirty="0" err="1" smtClean="0">
                <a:latin typeface="Courier New" pitchFamily="49" charset="0"/>
              </a:rPr>
              <a:t>JList</a:t>
            </a:r>
            <a:r>
              <a:rPr lang="en-US" sz="2800" dirty="0" smtClean="0"/>
              <a:t> class is created, an array of objects is passed to the constructor.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err="1" smtClean="0">
                <a:latin typeface="Courier New" pitchFamily="49" charset="0"/>
              </a:rPr>
              <a:t>JList</a:t>
            </a:r>
            <a:r>
              <a:rPr lang="en-US" sz="2000" b="1" dirty="0" smtClean="0">
                <a:latin typeface="Courier New" pitchFamily="49" charset="0"/>
              </a:rPr>
              <a:t> (Object[] </a:t>
            </a:r>
            <a:r>
              <a:rPr lang="en-US" sz="2000" b="1" i="1" dirty="0" smtClean="0">
                <a:latin typeface="Courier New" pitchFamily="49" charset="0"/>
              </a:rPr>
              <a:t>array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dirty="0" err="1" smtClean="0">
                <a:latin typeface="Courier New" pitchFamily="49" charset="0"/>
              </a:rPr>
              <a:t>JList</a:t>
            </a:r>
            <a:r>
              <a:rPr lang="en-US" sz="2800" dirty="0" smtClean="0"/>
              <a:t> component uses the array to create the list of items.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String[] names = { "Bill", "Geri", "Greg", "Jean", "Kirk", "Phillip", "Susan" };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err="1" smtClean="0">
                <a:latin typeface="Courier New" pitchFamily="49" charset="0"/>
              </a:rPr>
              <a:t>JList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nameList</a:t>
            </a:r>
            <a:r>
              <a:rPr lang="en-US" sz="2000" b="1" dirty="0" smtClean="0">
                <a:latin typeface="Courier New" pitchFamily="49" charset="0"/>
              </a:rPr>
              <a:t> = new </a:t>
            </a:r>
            <a:r>
              <a:rPr lang="en-US" sz="2000" b="1" dirty="0" err="1" smtClean="0">
                <a:latin typeface="Courier New" pitchFamily="49" charset="0"/>
              </a:rPr>
              <a:t>JList</a:t>
            </a:r>
            <a:r>
              <a:rPr lang="en-US" sz="2000" b="1" dirty="0" smtClean="0">
                <a:latin typeface="Courier New" pitchFamily="49" charset="0"/>
              </a:rPr>
              <a:t>(names);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740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Mnemonics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mnemonic </a:t>
            </a:r>
            <a:r>
              <a:rPr lang="en-US" dirty="0" smtClean="0"/>
              <a:t>is a key that you press in combination with the Alt key to quickly access a component. (The term is from the Greek word for memory.)</a:t>
            </a:r>
          </a:p>
          <a:p>
            <a:r>
              <a:rPr lang="en-US" dirty="0" smtClean="0"/>
              <a:t>These are sometimes referred to as hot keys.</a:t>
            </a:r>
          </a:p>
          <a:p>
            <a:r>
              <a:rPr lang="en-US" dirty="0" smtClean="0"/>
              <a:t>A hot key is assigned to a component through the component’s </a:t>
            </a:r>
            <a:r>
              <a:rPr lang="en-US" dirty="0" err="1" smtClean="0">
                <a:latin typeface="Courier New" pitchFamily="49" charset="0"/>
              </a:rPr>
              <a:t>setMnemonic</a:t>
            </a:r>
            <a:r>
              <a:rPr lang="en-US" dirty="0" smtClean="0"/>
              <a:t> method</a:t>
            </a:r>
          </a:p>
          <a:p>
            <a:r>
              <a:rPr lang="en-US" dirty="0" smtClean="0"/>
              <a:t>The argument passed to the method is an integer code that represents the key you wish to assign.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51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Mnemonics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key codes are predefined constants in the </a:t>
            </a:r>
            <a:r>
              <a:rPr lang="en-US" sz="2400" dirty="0" err="1" smtClean="0">
                <a:latin typeface="Courier New" pitchFamily="49" charset="0"/>
              </a:rPr>
              <a:t>KeyEvent</a:t>
            </a:r>
            <a:r>
              <a:rPr lang="en-US" sz="2400" dirty="0" smtClean="0"/>
              <a:t> class (</a:t>
            </a:r>
            <a:r>
              <a:rPr lang="en-US" sz="2400" dirty="0" err="1" smtClean="0">
                <a:latin typeface="Courier New" pitchFamily="49" charset="0"/>
              </a:rPr>
              <a:t>java.awt.event</a:t>
            </a:r>
            <a:r>
              <a:rPr lang="en-US" sz="2400" dirty="0" smtClean="0"/>
              <a:t> package). </a:t>
            </a:r>
          </a:p>
          <a:p>
            <a:r>
              <a:rPr lang="en-US" sz="2400" dirty="0" smtClean="0"/>
              <a:t>These constants take the form:</a:t>
            </a:r>
          </a:p>
          <a:p>
            <a:pPr lvl="1"/>
            <a:r>
              <a:rPr lang="en-US" sz="2000" dirty="0" err="1" smtClean="0">
                <a:latin typeface="Courier New" pitchFamily="49" charset="0"/>
              </a:rPr>
              <a:t>KeyEvent.VK_</a:t>
            </a:r>
            <a:r>
              <a:rPr lang="en-US" sz="2000" i="1" dirty="0" err="1" smtClean="0">
                <a:latin typeface="Courier New" pitchFamily="49" charset="0"/>
              </a:rPr>
              <a:t>x</a:t>
            </a:r>
            <a:r>
              <a:rPr lang="en-US" sz="2000" dirty="0" smtClean="0"/>
              <a:t>, where </a:t>
            </a:r>
            <a:r>
              <a:rPr lang="en-US" sz="2000" i="1" dirty="0" smtClean="0">
                <a:latin typeface="Courier New" pitchFamily="49" charset="0"/>
              </a:rPr>
              <a:t>x</a:t>
            </a:r>
            <a:r>
              <a:rPr lang="en-US" sz="2000" dirty="0" smtClean="0"/>
              <a:t> is a key on the keyboard.</a:t>
            </a:r>
          </a:p>
          <a:p>
            <a:pPr lvl="2"/>
            <a:r>
              <a:rPr lang="en-US" sz="1800" dirty="0" smtClean="0"/>
              <a:t>The letters VK in the constants stand for “virtual key”.</a:t>
            </a:r>
          </a:p>
          <a:p>
            <a:pPr lvl="1"/>
            <a:r>
              <a:rPr lang="en-US" sz="2000" dirty="0" smtClean="0"/>
              <a:t>To assign the </a:t>
            </a:r>
            <a:r>
              <a:rPr lang="en-US" sz="2000" dirty="0" smtClean="0">
                <a:latin typeface="Courier New" pitchFamily="49" charset="0"/>
              </a:rPr>
              <a:t>A</a:t>
            </a:r>
            <a:r>
              <a:rPr lang="en-US" sz="2000" dirty="0" smtClean="0"/>
              <a:t> key as a mnemonic, use </a:t>
            </a:r>
            <a:r>
              <a:rPr lang="en-US" sz="2000" dirty="0" err="1" smtClean="0">
                <a:latin typeface="Courier New" pitchFamily="49" charset="0"/>
              </a:rPr>
              <a:t>KeyEvent.VK_A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Example: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JButton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exitButton</a:t>
            </a:r>
            <a:r>
              <a:rPr lang="en-US" sz="2000" b="1" dirty="0" smtClean="0">
                <a:latin typeface="Courier New" pitchFamily="49" charset="0"/>
              </a:rPr>
              <a:t> = new </a:t>
            </a:r>
            <a:r>
              <a:rPr lang="en-US" sz="2000" b="1" dirty="0" err="1" smtClean="0">
                <a:latin typeface="Courier New" pitchFamily="49" charset="0"/>
              </a:rPr>
              <a:t>JButton</a:t>
            </a:r>
            <a:r>
              <a:rPr lang="en-US" sz="2000" b="1" dirty="0" smtClean="0">
                <a:latin typeface="Courier New" pitchFamily="49" charset="0"/>
              </a:rPr>
              <a:t>("Exit");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exitButton.setMnemonic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</a:rPr>
              <a:t>KeyEvent.VK_X</a:t>
            </a:r>
            <a:r>
              <a:rPr lang="en-US" sz="2000" b="1" dirty="0" smtClean="0">
                <a:latin typeface="Courier New" pitchFamily="49" charset="0"/>
              </a:rPr>
              <a:t>);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76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Mnemonics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letter is in the component’s text, the first occurrence of that letter will appear underlined.</a:t>
            </a:r>
          </a:p>
          <a:p>
            <a:r>
              <a:rPr lang="en-US" dirty="0" smtClean="0"/>
              <a:t>If the letter does not appear in the component’s text, then no letter will appear underlined.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504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Mnemonics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You can also assign mnemonics to radio buttons and check boxes:</a:t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JRadioButton</a:t>
            </a:r>
            <a:r>
              <a:rPr lang="en-US" sz="2000" b="1" dirty="0" smtClean="0">
                <a:latin typeface="Courier New" pitchFamily="49" charset="0"/>
              </a:rPr>
              <a:t> rb1 = new   </a:t>
            </a: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</a:rPr>
              <a:t>      </a:t>
            </a:r>
            <a:r>
              <a:rPr lang="en-US" sz="2000" b="1" dirty="0" err="1" smtClean="0">
                <a:latin typeface="Courier New" pitchFamily="49" charset="0"/>
              </a:rPr>
              <a:t>JRadioButton</a:t>
            </a:r>
            <a:r>
              <a:rPr lang="en-US" sz="2000" b="1" dirty="0" smtClean="0">
                <a:latin typeface="Courier New" pitchFamily="49" charset="0"/>
              </a:rPr>
              <a:t>("Breakfast");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FF3300"/>
                </a:solidFill>
                <a:latin typeface="Courier New" pitchFamily="49" charset="0"/>
              </a:rPr>
              <a:t>rb1.setMnemonic(</a:t>
            </a:r>
            <a:r>
              <a:rPr lang="en-US" sz="2000" b="1" dirty="0" err="1" smtClean="0">
                <a:solidFill>
                  <a:srgbClr val="FF3300"/>
                </a:solidFill>
                <a:latin typeface="Courier New" pitchFamily="49" charset="0"/>
              </a:rPr>
              <a:t>KeyEvent.VK_B</a:t>
            </a:r>
            <a:r>
              <a:rPr lang="en-US" sz="2000" b="1" dirty="0" smtClean="0">
                <a:solidFill>
                  <a:srgbClr val="FF3300"/>
                </a:solidFill>
                <a:latin typeface="Courier New" pitchFamily="49" charset="0"/>
              </a:rPr>
              <a:t>);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JRadioButton</a:t>
            </a:r>
            <a:r>
              <a:rPr lang="en-US" sz="2000" b="1" dirty="0" smtClean="0">
                <a:latin typeface="Courier New" pitchFamily="49" charset="0"/>
              </a:rPr>
              <a:t> rb2 = new </a:t>
            </a:r>
            <a:r>
              <a:rPr lang="en-US" sz="2000" b="1" dirty="0" err="1" smtClean="0">
                <a:latin typeface="Courier New" pitchFamily="49" charset="0"/>
              </a:rPr>
              <a:t>JRadioButton</a:t>
            </a:r>
            <a:r>
              <a:rPr lang="en-US" sz="2000" b="1" dirty="0" smtClean="0">
                <a:latin typeface="Courier New" pitchFamily="49" charset="0"/>
              </a:rPr>
              <a:t>("Lunch");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FF3300"/>
                </a:solidFill>
                <a:latin typeface="Courier New" pitchFamily="49" charset="0"/>
              </a:rPr>
              <a:t>rb2.setMnemonic(</a:t>
            </a:r>
            <a:r>
              <a:rPr lang="en-US" sz="2000" b="1" dirty="0" err="1" smtClean="0">
                <a:solidFill>
                  <a:srgbClr val="FF3300"/>
                </a:solidFill>
                <a:latin typeface="Courier New" pitchFamily="49" charset="0"/>
              </a:rPr>
              <a:t>KeyEvent.VK_L</a:t>
            </a:r>
            <a:r>
              <a:rPr lang="en-US" sz="2000" b="1" dirty="0" smtClean="0">
                <a:solidFill>
                  <a:srgbClr val="FF3300"/>
                </a:solidFill>
                <a:latin typeface="Courier New" pitchFamily="49" charset="0"/>
              </a:rPr>
              <a:t>);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JCheckBox</a:t>
            </a:r>
            <a:r>
              <a:rPr lang="en-US" sz="2000" b="1" dirty="0" smtClean="0">
                <a:latin typeface="Courier New" pitchFamily="49" charset="0"/>
              </a:rPr>
              <a:t> cb1 = new </a:t>
            </a:r>
            <a:r>
              <a:rPr lang="en-US" sz="2000" b="1" dirty="0" err="1" smtClean="0">
                <a:latin typeface="Courier New" pitchFamily="49" charset="0"/>
              </a:rPr>
              <a:t>JCheckBox</a:t>
            </a:r>
            <a:r>
              <a:rPr lang="en-US" sz="2000" b="1" dirty="0" smtClean="0">
                <a:latin typeface="Courier New" pitchFamily="49" charset="0"/>
              </a:rPr>
              <a:t>("Monday");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FF3300"/>
                </a:solidFill>
                <a:latin typeface="Courier New" pitchFamily="49" charset="0"/>
              </a:rPr>
              <a:t>cb1.setMnemonic(</a:t>
            </a:r>
            <a:r>
              <a:rPr lang="en-US" sz="2000" b="1" dirty="0" err="1" smtClean="0">
                <a:solidFill>
                  <a:srgbClr val="FF3300"/>
                </a:solidFill>
                <a:latin typeface="Courier New" pitchFamily="49" charset="0"/>
              </a:rPr>
              <a:t>KeyEvent.VK_M</a:t>
            </a:r>
            <a:r>
              <a:rPr lang="en-US" sz="2000" b="1" dirty="0" smtClean="0">
                <a:solidFill>
                  <a:srgbClr val="FF3300"/>
                </a:solidFill>
                <a:latin typeface="Courier New" pitchFamily="49" charset="0"/>
              </a:rPr>
              <a:t>);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JCheckBox</a:t>
            </a:r>
            <a:r>
              <a:rPr lang="en-US" sz="2000" b="1" dirty="0" smtClean="0">
                <a:latin typeface="Courier New" pitchFamily="49" charset="0"/>
              </a:rPr>
              <a:t> cb2 = new </a:t>
            </a:r>
            <a:r>
              <a:rPr lang="en-US" sz="2000" b="1" dirty="0" err="1" smtClean="0">
                <a:latin typeface="Courier New" pitchFamily="49" charset="0"/>
              </a:rPr>
              <a:t>JCheckBox</a:t>
            </a:r>
            <a:r>
              <a:rPr lang="en-US" sz="2000" b="1" dirty="0" smtClean="0">
                <a:latin typeface="Courier New" pitchFamily="49" charset="0"/>
              </a:rPr>
              <a:t>("Wednesday");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FF3300"/>
                </a:solidFill>
                <a:latin typeface="Courier New" pitchFamily="49" charset="0"/>
              </a:rPr>
              <a:t>cb2.setMnemonic(</a:t>
            </a:r>
            <a:r>
              <a:rPr lang="en-US" sz="2000" b="1" dirty="0" err="1" smtClean="0">
                <a:solidFill>
                  <a:srgbClr val="FF3300"/>
                </a:solidFill>
                <a:latin typeface="Courier New" pitchFamily="49" charset="0"/>
              </a:rPr>
              <a:t>KeyEvent.VK_W</a:t>
            </a:r>
            <a:r>
              <a:rPr lang="en-US" sz="2000" b="1" dirty="0" smtClean="0">
                <a:solidFill>
                  <a:srgbClr val="FF3300"/>
                </a:solidFill>
                <a:latin typeface="Courier New" pitchFamily="49" charset="0"/>
              </a:rPr>
              <a:t>);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471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i="1" dirty="0" smtClean="0"/>
              <a:t>tool tip </a:t>
            </a:r>
            <a:r>
              <a:rPr lang="en-US" dirty="0" smtClean="0"/>
              <a:t>is text that is displayed in a small box when the mouse is held over a component.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box usually gives a short description of what the component does.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Most GUI applications use tool tips as concise help to the user.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645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Tips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45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424656" y="1524000"/>
            <a:ext cx="82946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smtClean="0"/>
              <a:t>Assign a tool tip to a component with the </a:t>
            </a:r>
            <a:r>
              <a:rPr lang="en-US" smtClean="0">
                <a:latin typeface="Courier New" pitchFamily="49" charset="0"/>
              </a:rPr>
              <a:t>setToolTipText</a:t>
            </a:r>
            <a:r>
              <a:rPr lang="en-US" smtClean="0"/>
              <a:t> method.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latin typeface="Courier New" pitchFamily="49" charset="0"/>
              </a:rPr>
              <a:t>JButton exitButton = new JButton("Exit");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latin typeface="Courier New" pitchFamily="49" charset="0"/>
              </a:rPr>
              <a:t>exitButton.setMnemonic(KeyEvent.VK_X);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latin typeface="Courier New" pitchFamily="49" charset="0"/>
              </a:rPr>
              <a:t>exitButton.setToolTipText(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latin typeface="Courier New" pitchFamily="49" charset="0"/>
              </a:rPr>
              <a:t>  "Click here to exit.");</a:t>
            </a:r>
          </a:p>
          <a:p>
            <a:pPr eaLnBrk="1" hangingPunct="1"/>
            <a:endParaRPr lang="en-US" smtClean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405856" y="4191000"/>
            <a:ext cx="2486025" cy="1371600"/>
            <a:chOff x="2064" y="2736"/>
            <a:chExt cx="1566" cy="864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736"/>
              <a:ext cx="1566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832"/>
              <a:ext cx="276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758656" y="4038600"/>
            <a:ext cx="2905125" cy="469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Note the mnemonic x.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3091656" y="4267200"/>
            <a:ext cx="25908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758656" y="4800600"/>
            <a:ext cx="1169988" cy="469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Tool tip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4691856" y="5029200"/>
            <a:ext cx="10668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17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Choosers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441974" y="1600200"/>
            <a:ext cx="82946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smtClean="0"/>
              <a:t>A file chooser is a specialized dialog box that allows the user to browse for a file and select it.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74" y="2667000"/>
            <a:ext cx="50292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4763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Choosers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Create an instance of the </a:t>
            </a:r>
            <a:r>
              <a:rPr lang="en-US" sz="2400" dirty="0" err="1" smtClean="0">
                <a:latin typeface="Courier New" pitchFamily="49" charset="0"/>
              </a:rPr>
              <a:t>JFileChooser</a:t>
            </a:r>
            <a:r>
              <a:rPr lang="en-US" sz="2400" dirty="0" smtClean="0"/>
              <a:t> class to display a file chooser dialog box.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Two of the constructors have the form: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err="1" smtClean="0">
                <a:latin typeface="Courier New" pitchFamily="49" charset="0"/>
              </a:rPr>
              <a:t>JFileChooser</a:t>
            </a:r>
            <a:r>
              <a:rPr lang="en-US" sz="2000" b="1" dirty="0" smtClean="0">
                <a:latin typeface="Courier New" pitchFamily="49" charset="0"/>
              </a:rPr>
              <a:t>()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err="1" smtClean="0">
                <a:latin typeface="Courier New" pitchFamily="49" charset="0"/>
              </a:rPr>
              <a:t>JFileChooser</a:t>
            </a:r>
            <a:r>
              <a:rPr lang="en-US" sz="2000" b="1" dirty="0" smtClean="0">
                <a:latin typeface="Courier New" pitchFamily="49" charset="0"/>
              </a:rPr>
              <a:t>(String </a:t>
            </a:r>
            <a:r>
              <a:rPr lang="en-US" sz="2000" b="1" i="1" dirty="0" smtClean="0">
                <a:latin typeface="Courier New" pitchFamily="49" charset="0"/>
              </a:rPr>
              <a:t>path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 lvl="1">
              <a:lnSpc>
                <a:spcPct val="90000"/>
              </a:lnSpc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The first constructor shown takes no arguments and uses the default directory as the starting point for all of its dialog boxes.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second constructor takes a </a:t>
            </a:r>
            <a:r>
              <a:rPr lang="en-US" sz="2400" dirty="0" smtClean="0">
                <a:latin typeface="Courier New" pitchFamily="49" charset="0"/>
              </a:rPr>
              <a:t>String</a:t>
            </a:r>
            <a:r>
              <a:rPr lang="en-US" sz="2400" dirty="0" smtClean="0"/>
              <a:t> argument containing a valid path. This path will be the starting point for the object’s dialog boxes.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426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Choosers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dirty="0" err="1" smtClean="0">
                <a:latin typeface="Courier New" pitchFamily="49" charset="0"/>
              </a:rPr>
              <a:t>JFileChooser</a:t>
            </a:r>
            <a:r>
              <a:rPr lang="en-US" sz="2800" dirty="0" smtClean="0"/>
              <a:t> object can display two types of predefined dialog boxes:</a:t>
            </a:r>
          </a:p>
          <a:p>
            <a:pPr lvl="1"/>
            <a:r>
              <a:rPr lang="en-US" sz="2400" dirty="0" smtClean="0"/>
              <a:t>open file dialog box – lets the user browse for an existing file to open. </a:t>
            </a:r>
          </a:p>
          <a:p>
            <a:pPr lvl="1"/>
            <a:r>
              <a:rPr lang="en-US" sz="2400" dirty="0" smtClean="0"/>
              <a:t>a save file dialog box – lest the user browse to a location to save a file.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823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Choosers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To display an open file dialog box, use the </a:t>
            </a:r>
            <a:r>
              <a:rPr lang="en-US" sz="2400" dirty="0" err="1" smtClean="0">
                <a:latin typeface="Courier New" pitchFamily="49" charset="0"/>
              </a:rPr>
              <a:t>showOpenDialog</a:t>
            </a:r>
            <a:r>
              <a:rPr lang="en-US" sz="2400" dirty="0" smtClean="0"/>
              <a:t> method.</a:t>
            </a:r>
          </a:p>
          <a:p>
            <a:r>
              <a:rPr lang="en-US" sz="2400" dirty="0" smtClean="0"/>
              <a:t>General format: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showOpenDialog</a:t>
            </a:r>
            <a:r>
              <a:rPr lang="en-US" sz="2000" b="1" dirty="0" smtClean="0">
                <a:latin typeface="Courier New" pitchFamily="49" charset="0"/>
              </a:rPr>
              <a:t>(Component </a:t>
            </a:r>
            <a:r>
              <a:rPr lang="en-US" sz="2000" b="1" i="1" dirty="0" smtClean="0">
                <a:latin typeface="Courier New" pitchFamily="49" charset="0"/>
              </a:rPr>
              <a:t>parent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 lvl="1"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r>
              <a:rPr lang="en-US" sz="2400" dirty="0" smtClean="0"/>
              <a:t>The argument can be null or a reference to a component.</a:t>
            </a:r>
          </a:p>
          <a:p>
            <a:r>
              <a:rPr lang="en-US" sz="2400" dirty="0" smtClean="0"/>
              <a:t>If null is passed, the dialog box is normally centered in the screen.</a:t>
            </a:r>
          </a:p>
          <a:p>
            <a:r>
              <a:rPr lang="en-US" sz="2400" dirty="0" smtClean="0"/>
              <a:t>If you pass a reference to a component the dialog box is displayed over the component.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Selection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err="1" smtClean="0">
                <a:latin typeface="Courier New" pitchFamily="49" charset="0"/>
              </a:rPr>
              <a:t>JList</a:t>
            </a:r>
            <a:r>
              <a:rPr lang="en-US" sz="2800" dirty="0" smtClean="0"/>
              <a:t> component can operate in any of the following selection modes:</a:t>
            </a:r>
          </a:p>
          <a:p>
            <a:pPr lvl="1"/>
            <a:r>
              <a:rPr lang="en-US" sz="2400" b="1" dirty="0" smtClean="0">
                <a:solidFill>
                  <a:srgbClr val="FF3300"/>
                </a:solidFill>
              </a:rPr>
              <a:t>Single Selection Mode</a:t>
            </a:r>
            <a:r>
              <a:rPr lang="en-US" sz="2400" dirty="0" smtClean="0"/>
              <a:t> - Only one item can be selected at a time.</a:t>
            </a:r>
          </a:p>
          <a:p>
            <a:pPr lvl="1"/>
            <a:r>
              <a:rPr lang="en-US" sz="2400" b="1" dirty="0" smtClean="0">
                <a:solidFill>
                  <a:srgbClr val="FF3300"/>
                </a:solidFill>
              </a:rPr>
              <a:t>Single Interval Selection Mode</a:t>
            </a:r>
            <a:r>
              <a:rPr lang="en-US" sz="2400" dirty="0" smtClean="0"/>
              <a:t> - Multiple items can be selected, but they must be in a single interval. An interval is a set of contiguous items.</a:t>
            </a:r>
          </a:p>
          <a:p>
            <a:pPr lvl="1"/>
            <a:r>
              <a:rPr lang="en-US" sz="2400" b="1" dirty="0" smtClean="0">
                <a:solidFill>
                  <a:srgbClr val="FF3300"/>
                </a:solidFill>
              </a:rPr>
              <a:t>Multiple Interval Selection Mode</a:t>
            </a:r>
            <a:r>
              <a:rPr lang="en-US" sz="2400" dirty="0" smtClean="0"/>
              <a:t> - In this mode multiple items may be selected with no restrictions.</a:t>
            </a:r>
          </a:p>
          <a:p>
            <a:pPr lvl="2"/>
            <a:r>
              <a:rPr lang="en-US" sz="2000" dirty="0" smtClean="0"/>
              <a:t>This is the default selection mode.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56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Choosers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 display a save file dialog box, use the </a:t>
            </a:r>
            <a:r>
              <a:rPr lang="en-US" sz="2800" dirty="0" err="1" smtClean="0">
                <a:latin typeface="Courier New" pitchFamily="49" charset="0"/>
              </a:rPr>
              <a:t>showSaveDialog</a:t>
            </a:r>
            <a:r>
              <a:rPr lang="en-US" sz="2800" dirty="0" smtClean="0"/>
              <a:t> method.</a:t>
            </a:r>
          </a:p>
          <a:p>
            <a:r>
              <a:rPr lang="en-US" sz="2800" dirty="0" smtClean="0"/>
              <a:t>General format: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showSaveDialog</a:t>
            </a:r>
            <a:r>
              <a:rPr lang="en-US" sz="2000" b="1" dirty="0" smtClean="0">
                <a:latin typeface="Courier New" pitchFamily="49" charset="0"/>
              </a:rPr>
              <a:t>(Component </a:t>
            </a:r>
            <a:r>
              <a:rPr lang="en-US" sz="2000" b="1" i="1" dirty="0" smtClean="0">
                <a:latin typeface="Courier New" pitchFamily="49" charset="0"/>
              </a:rPr>
              <a:t>parent</a:t>
            </a:r>
            <a:r>
              <a:rPr lang="en-US" sz="2000" b="1" dirty="0" smtClean="0">
                <a:latin typeface="Courier New" pitchFamily="49" charset="0"/>
              </a:rPr>
              <a:t>)</a:t>
            </a:r>
            <a:br>
              <a:rPr lang="en-US" sz="2000" b="1" dirty="0" smtClean="0">
                <a:latin typeface="Courier New" pitchFamily="49" charset="0"/>
              </a:rPr>
            </a:br>
            <a:endParaRPr lang="en-US" sz="2000" b="1" dirty="0" smtClean="0">
              <a:latin typeface="Courier New" pitchFamily="49" charset="0"/>
            </a:endParaRPr>
          </a:p>
          <a:p>
            <a:r>
              <a:rPr lang="en-US" sz="2800" dirty="0" smtClean="0"/>
              <a:t>The argument can be either null or a reference to a component.</a:t>
            </a:r>
          </a:p>
          <a:p>
            <a:r>
              <a:rPr lang="en-US" sz="2800" dirty="0" smtClean="0"/>
              <a:t>Both methods return an integer that indicates the action taken by the user to close the dialog box.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799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Choosers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You can compare the return value to one of the following constants: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Courier New" pitchFamily="49" charset="0"/>
              </a:rPr>
              <a:t>JFileChooser.CANCEL_OPTION</a:t>
            </a:r>
            <a:r>
              <a:rPr lang="en-US" sz="2000" dirty="0" smtClean="0"/>
              <a:t> – indicates that the user clicked on the Cancel button.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Courier New" pitchFamily="49" charset="0"/>
              </a:rPr>
              <a:t>JFileChooser.APPROVE_OPTION</a:t>
            </a:r>
            <a:r>
              <a:rPr lang="en-US" sz="2000" dirty="0" smtClean="0"/>
              <a:t> – indicates that the user clicked on the OK button.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Courier New" pitchFamily="49" charset="0"/>
              </a:rPr>
              <a:t>JFileChooser.ERROR_OPTION</a:t>
            </a:r>
            <a:r>
              <a:rPr lang="en-US" sz="2000" dirty="0" smtClean="0"/>
              <a:t> – indicates that an error occurred, or the user clicked on the standard close button on the window to dismiss it.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If the user selected a file, use the </a:t>
            </a:r>
            <a:r>
              <a:rPr lang="en-US" sz="2400" dirty="0" err="1" smtClean="0">
                <a:latin typeface="Courier New" pitchFamily="49" charset="0"/>
              </a:rPr>
              <a:t>getSelectedFile</a:t>
            </a:r>
            <a:r>
              <a:rPr lang="en-US" sz="2400" dirty="0" smtClean="0"/>
              <a:t> method to determine the file that was selected.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 err="1" smtClean="0">
                <a:latin typeface="Courier New" pitchFamily="49" charset="0"/>
              </a:rPr>
              <a:t>getSelectedFile</a:t>
            </a:r>
            <a:r>
              <a:rPr lang="en-US" sz="2400" dirty="0" smtClean="0"/>
              <a:t> method returns a </a:t>
            </a:r>
            <a:r>
              <a:rPr lang="en-US" sz="2400" dirty="0" smtClean="0">
                <a:latin typeface="Courier New" pitchFamily="49" charset="0"/>
              </a:rPr>
              <a:t>File</a:t>
            </a:r>
            <a:r>
              <a:rPr lang="en-US" sz="2400" dirty="0" smtClean="0"/>
              <a:t> object, which contains data about the selected file.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33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Choosers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Use the </a:t>
            </a:r>
            <a:r>
              <a:rPr lang="en-US" sz="2800" dirty="0" smtClean="0">
                <a:latin typeface="Courier New" pitchFamily="49" charset="0"/>
              </a:rPr>
              <a:t>File</a:t>
            </a:r>
            <a:r>
              <a:rPr lang="en-US" sz="2800" dirty="0" smtClean="0"/>
              <a:t> object’s </a:t>
            </a:r>
            <a:r>
              <a:rPr lang="en-US" sz="2800" dirty="0" err="1" smtClean="0">
                <a:latin typeface="Courier New" pitchFamily="49" charset="0"/>
              </a:rPr>
              <a:t>getPath</a:t>
            </a:r>
            <a:r>
              <a:rPr lang="en-US" sz="2800" dirty="0" smtClean="0"/>
              <a:t> method to get the path and file name as a </a:t>
            </a:r>
            <a:r>
              <a:rPr lang="en-US" sz="2800" dirty="0" smtClean="0">
                <a:latin typeface="Courier New" pitchFamily="49" charset="0"/>
              </a:rPr>
              <a:t>String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2000" b="1" dirty="0" err="1" smtClean="0">
                <a:latin typeface="Courier New" pitchFamily="49" charset="0"/>
              </a:rPr>
              <a:t>JFileChooser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fileChooser</a:t>
            </a:r>
            <a:r>
              <a:rPr lang="en-US" sz="2000" b="1" dirty="0" smtClean="0">
                <a:latin typeface="Courier New" pitchFamily="49" charset="0"/>
              </a:rPr>
              <a:t> = new </a:t>
            </a:r>
            <a:r>
              <a:rPr lang="en-US" sz="2000" b="1" dirty="0" err="1" smtClean="0">
                <a:latin typeface="Courier New" pitchFamily="49" charset="0"/>
              </a:rPr>
              <a:t>JFileChooser</a:t>
            </a:r>
            <a:r>
              <a:rPr lang="en-US" sz="2000" b="1" dirty="0" smtClean="0">
                <a:latin typeface="Courier New" pitchFamily="49" charset="0"/>
              </a:rPr>
              <a:t>();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status = </a:t>
            </a:r>
            <a:r>
              <a:rPr lang="en-US" sz="2000" b="1" dirty="0" err="1" smtClean="0">
                <a:latin typeface="Courier New" pitchFamily="49" charset="0"/>
              </a:rPr>
              <a:t>fileChooser.showOpenDialog</a:t>
            </a:r>
            <a:r>
              <a:rPr lang="en-US" sz="2000" b="1" dirty="0" smtClean="0">
                <a:latin typeface="Courier New" pitchFamily="49" charset="0"/>
              </a:rPr>
              <a:t>(null);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if (status == </a:t>
            </a:r>
            <a:r>
              <a:rPr lang="en-US" sz="2000" b="1" dirty="0" err="1" smtClean="0">
                <a:latin typeface="Courier New" pitchFamily="49" charset="0"/>
              </a:rPr>
              <a:t>JFileChooser.APPROVE_OPTION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{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rgbClr val="FF3300"/>
                </a:solidFill>
                <a:latin typeface="Courier New" pitchFamily="49" charset="0"/>
              </a:rPr>
              <a:t>File </a:t>
            </a:r>
            <a:r>
              <a:rPr lang="en-US" sz="2000" b="1" dirty="0" err="1" smtClean="0">
                <a:solidFill>
                  <a:srgbClr val="FF3300"/>
                </a:solidFill>
                <a:latin typeface="Courier New" pitchFamily="49" charset="0"/>
              </a:rPr>
              <a:t>selectedFile</a:t>
            </a:r>
            <a:r>
              <a:rPr lang="en-US" sz="2000" b="1" dirty="0" smtClean="0">
                <a:solidFill>
                  <a:srgbClr val="FF3300"/>
                </a:solidFill>
                <a:latin typeface="Courier New" pitchFamily="49" charset="0"/>
              </a:rPr>
              <a:t> =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solidFill>
                  <a:srgbClr val="FF3300"/>
                </a:solidFill>
                <a:latin typeface="Courier New" pitchFamily="49" charset="0"/>
              </a:rPr>
              <a:t>          </a:t>
            </a:r>
            <a:r>
              <a:rPr lang="en-US" sz="2000" b="1" dirty="0" err="1" smtClean="0">
                <a:solidFill>
                  <a:srgbClr val="FF3300"/>
                </a:solidFill>
                <a:latin typeface="Courier New" pitchFamily="49" charset="0"/>
              </a:rPr>
              <a:t>fileChooser.getSelectedFile</a:t>
            </a:r>
            <a:r>
              <a:rPr lang="en-US" sz="2000" b="1" dirty="0" smtClean="0">
                <a:solidFill>
                  <a:srgbClr val="FF3300"/>
                </a:solidFill>
                <a:latin typeface="Courier New" pitchFamily="49" charset="0"/>
              </a:rPr>
              <a:t>();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solidFill>
                  <a:srgbClr val="FF3300"/>
                </a:solidFill>
                <a:latin typeface="Courier New" pitchFamily="49" charset="0"/>
              </a:rPr>
              <a:t>  String filename = </a:t>
            </a:r>
            <a:r>
              <a:rPr lang="en-US" sz="2000" b="1" dirty="0" err="1" smtClean="0">
                <a:solidFill>
                  <a:srgbClr val="FF3300"/>
                </a:solidFill>
                <a:latin typeface="Courier New" pitchFamily="49" charset="0"/>
              </a:rPr>
              <a:t>selectedFile.getPath</a:t>
            </a:r>
            <a:r>
              <a:rPr lang="en-US" sz="2000" b="1" dirty="0" smtClean="0">
                <a:solidFill>
                  <a:srgbClr val="FF3300"/>
                </a:solidFill>
                <a:latin typeface="Courier New" pitchFamily="49" charset="0"/>
              </a:rPr>
              <a:t>();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JOptionPane.showMessageDialog</a:t>
            </a:r>
            <a:r>
              <a:rPr lang="en-US" sz="2000" b="1" dirty="0" smtClean="0">
                <a:latin typeface="Courier New" pitchFamily="49" charset="0"/>
              </a:rPr>
              <a:t>(null,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                 "You selected " + filename);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582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Choosers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53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457200" y="1295400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smtClean="0"/>
              <a:t>A color chooser is a specialized dialog box that allows the user to select a color from a predefined palette of colors.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39624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4547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Choosers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By clicking the HSB tab you can select a color by specifying its hue, saturation, and brightness.</a:t>
            </a:r>
          </a:p>
          <a:p>
            <a:r>
              <a:rPr lang="en-US" sz="2400" dirty="0" smtClean="0"/>
              <a:t>By clicking the RGB tab you can select a color by specifying its red, green, and blue components.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>
                <a:latin typeface="Courier New" pitchFamily="49" charset="0"/>
              </a:rPr>
              <a:t>JColorChooser</a:t>
            </a:r>
            <a:r>
              <a:rPr lang="en-US" sz="2400" dirty="0" smtClean="0"/>
              <a:t> class has a static method named </a:t>
            </a:r>
            <a:r>
              <a:rPr lang="en-US" sz="2400" dirty="0" err="1" smtClean="0">
                <a:latin typeface="Courier New" pitchFamily="49" charset="0"/>
              </a:rPr>
              <a:t>showDialog</a:t>
            </a:r>
            <a:r>
              <a:rPr lang="en-US" sz="2400" dirty="0" smtClean="0"/>
              <a:t>, with the following general format:</a:t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</a:rPr>
              <a:t>Color </a:t>
            </a:r>
            <a:r>
              <a:rPr lang="en-US" sz="2000" b="1" dirty="0" err="1" smtClean="0">
                <a:latin typeface="Courier New" pitchFamily="49" charset="0"/>
              </a:rPr>
              <a:t>showDialog</a:t>
            </a:r>
            <a:r>
              <a:rPr lang="en-US" sz="2000" b="1" dirty="0" smtClean="0">
                <a:latin typeface="Courier New" pitchFamily="49" charset="0"/>
              </a:rPr>
              <a:t>(Component </a:t>
            </a:r>
            <a:r>
              <a:rPr lang="en-US" sz="2000" b="1" i="1" dirty="0" smtClean="0">
                <a:latin typeface="Courier New" pitchFamily="49" charset="0"/>
              </a:rPr>
              <a:t>parent,</a:t>
            </a:r>
          </a:p>
          <a:p>
            <a:pPr lvl="1">
              <a:buNone/>
            </a:pPr>
            <a:r>
              <a:rPr lang="en-US" sz="2000" b="1" i="1" dirty="0" smtClean="0">
                <a:latin typeface="Courier New" pitchFamily="49" charset="0"/>
              </a:rPr>
              <a:t>                </a:t>
            </a:r>
            <a:r>
              <a:rPr lang="en-US" sz="2000" b="1" dirty="0" smtClean="0">
                <a:latin typeface="Courier New" pitchFamily="49" charset="0"/>
              </a:rPr>
              <a:t>String </a:t>
            </a:r>
            <a:r>
              <a:rPr lang="en-US" sz="2000" b="1" i="1" dirty="0" smtClean="0">
                <a:latin typeface="Courier New" pitchFamily="49" charset="0"/>
              </a:rPr>
              <a:t>title</a:t>
            </a:r>
            <a:r>
              <a:rPr lang="en-US" sz="2000" b="1" dirty="0" smtClean="0">
                <a:latin typeface="Courier New" pitchFamily="49" charset="0"/>
              </a:rPr>
              <a:t>, Color </a:t>
            </a:r>
            <a:r>
              <a:rPr lang="en-US" sz="2000" b="1" i="1" dirty="0" smtClean="0">
                <a:latin typeface="Courier New" pitchFamily="49" charset="0"/>
              </a:rPr>
              <a:t>initial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637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Choosers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If the first argument is </a:t>
            </a:r>
            <a:r>
              <a:rPr lang="en-US" dirty="0" smtClean="0">
                <a:latin typeface="Courier New" pitchFamily="49" charset="0"/>
              </a:rPr>
              <a:t>null</a:t>
            </a:r>
            <a:r>
              <a:rPr lang="en-US" dirty="0" smtClean="0"/>
              <a:t>, the dialog box is normally centered in the screen.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If it is a reference to a component the dialog box is displayed over the component.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second argument is the dialog title.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third argument indicates the color that appears initially selected in the dialog box.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This method returns the color selected by the user.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044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Choosers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endParaRPr lang="en-US" dirty="0" smtClean="0"/>
          </a:p>
          <a:p>
            <a:pPr lvl="1">
              <a:buNone/>
            </a:pPr>
            <a:r>
              <a:rPr lang="en-US" sz="2400" b="1" dirty="0" err="1" smtClean="0">
                <a:latin typeface="Courier New" pitchFamily="49" charset="0"/>
              </a:rPr>
              <a:t>JPanel</a:t>
            </a:r>
            <a:r>
              <a:rPr lang="en-US" sz="2400" b="1" dirty="0" smtClean="0">
                <a:latin typeface="Courier New" pitchFamily="49" charset="0"/>
              </a:rPr>
              <a:t> panel = new </a:t>
            </a:r>
            <a:r>
              <a:rPr lang="en-US" sz="2400" b="1" dirty="0" err="1" smtClean="0">
                <a:latin typeface="Courier New" pitchFamily="49" charset="0"/>
              </a:rPr>
              <a:t>JPanel</a:t>
            </a:r>
            <a:r>
              <a:rPr lang="en-US" sz="2400" b="1" dirty="0" smtClean="0">
                <a:latin typeface="Courier New" pitchFamily="49" charset="0"/>
              </a:rPr>
              <a:t>();</a:t>
            </a:r>
          </a:p>
          <a:p>
            <a:pPr lvl="1">
              <a:buNone/>
            </a:pPr>
            <a:r>
              <a:rPr lang="en-US" sz="2400" b="1" dirty="0" smtClean="0">
                <a:latin typeface="Courier New" pitchFamily="49" charset="0"/>
              </a:rPr>
              <a:t>Color </a:t>
            </a:r>
            <a:r>
              <a:rPr lang="en-US" sz="2400" b="1" dirty="0" err="1" smtClean="0">
                <a:latin typeface="Courier New" pitchFamily="49" charset="0"/>
              </a:rPr>
              <a:t>selectedColor</a:t>
            </a:r>
            <a:r>
              <a:rPr lang="en-US" sz="2400" b="1" dirty="0" smtClean="0">
                <a:latin typeface="Courier New" pitchFamily="49" charset="0"/>
              </a:rPr>
              <a:t> =</a:t>
            </a:r>
          </a:p>
          <a:p>
            <a:pPr lvl="1">
              <a:buNone/>
            </a:pPr>
            <a:r>
              <a:rPr lang="en-US" sz="2400" b="1" dirty="0" smtClean="0">
                <a:latin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</a:rPr>
              <a:t>JColorChooser.showDialog</a:t>
            </a:r>
            <a:r>
              <a:rPr lang="en-US" sz="2400" b="1" dirty="0" smtClean="0">
                <a:latin typeface="Courier New" pitchFamily="49" charset="0"/>
              </a:rPr>
              <a:t>(null,</a:t>
            </a:r>
          </a:p>
          <a:p>
            <a:pPr lvl="1">
              <a:buNone/>
            </a:pPr>
            <a:r>
              <a:rPr lang="en-US" sz="2400" b="1" dirty="0" smtClean="0">
                <a:latin typeface="Courier New" pitchFamily="49" charset="0"/>
              </a:rPr>
              <a:t>         "Select a Background Color",</a:t>
            </a:r>
          </a:p>
          <a:p>
            <a:pPr lvl="1">
              <a:buNone/>
            </a:pPr>
            <a:r>
              <a:rPr lang="en-US" sz="2400" b="1" dirty="0" smtClean="0">
                <a:latin typeface="Courier New" pitchFamily="49" charset="0"/>
              </a:rPr>
              <a:t>         </a:t>
            </a:r>
            <a:r>
              <a:rPr lang="en-US" sz="2400" b="1" dirty="0" err="1" smtClean="0">
                <a:latin typeface="Courier New" pitchFamily="49" charset="0"/>
              </a:rPr>
              <a:t>Color.BLUE</a:t>
            </a:r>
            <a:r>
              <a:rPr lang="en-US" sz="2400" b="1" dirty="0" smtClean="0">
                <a:latin typeface="Courier New" pitchFamily="49" charset="0"/>
              </a:rPr>
              <a:t>);</a:t>
            </a:r>
          </a:p>
          <a:p>
            <a:pPr lvl="1">
              <a:buNone/>
            </a:pPr>
            <a:r>
              <a:rPr lang="en-US" sz="2400" b="1" dirty="0" err="1" smtClean="0">
                <a:latin typeface="Courier New" pitchFamily="49" charset="0"/>
              </a:rPr>
              <a:t>panel.setBackground</a:t>
            </a:r>
            <a:r>
              <a:rPr lang="en-US" sz="2400" b="1" dirty="0" smtClean="0">
                <a:latin typeface="Courier New" pitchFamily="49" charset="0"/>
              </a:rPr>
              <a:t>(</a:t>
            </a:r>
            <a:r>
              <a:rPr lang="en-US" sz="2400" b="1" dirty="0" err="1" smtClean="0">
                <a:latin typeface="Courier New" pitchFamily="49" charset="0"/>
              </a:rPr>
              <a:t>selectedColor</a:t>
            </a:r>
            <a:r>
              <a:rPr lang="en-US" sz="2400" b="1" dirty="0" smtClean="0">
                <a:latin typeface="Courier New" pitchFamily="49" charset="0"/>
              </a:rPr>
              <a:t>);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462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57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396081" y="1621342"/>
            <a:ext cx="829468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smtClean="0"/>
              <a:t>A </a:t>
            </a:r>
            <a:r>
              <a:rPr lang="en-US" sz="2800" i="1" smtClean="0"/>
              <a:t>menu system </a:t>
            </a:r>
            <a:r>
              <a:rPr lang="en-US" sz="2800" smtClean="0"/>
              <a:t>is a collection of commands organized in one or more drop-down menus.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" y="2688142"/>
            <a:ext cx="81994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0002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Menu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 menu system commonly consists of: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Menu Bar</a:t>
            </a:r>
            <a:r>
              <a:rPr lang="en-US" sz="2000" dirty="0" smtClean="0"/>
              <a:t> – A </a:t>
            </a:r>
            <a:r>
              <a:rPr lang="en-US" sz="2000" i="1" dirty="0" smtClean="0"/>
              <a:t>menu bar </a:t>
            </a:r>
            <a:r>
              <a:rPr lang="en-US" sz="2000" dirty="0" smtClean="0"/>
              <a:t>lists the names of one or menus.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Menu</a:t>
            </a:r>
            <a:r>
              <a:rPr lang="en-US" sz="2000" dirty="0" smtClean="0"/>
              <a:t> – A </a:t>
            </a:r>
            <a:r>
              <a:rPr lang="en-US" sz="2000" i="1" dirty="0" smtClean="0"/>
              <a:t>menu </a:t>
            </a:r>
            <a:r>
              <a:rPr lang="en-US" sz="2000" dirty="0" smtClean="0"/>
              <a:t>is a drop-down list of menu items.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Menu Item</a:t>
            </a:r>
            <a:r>
              <a:rPr lang="en-US" sz="2000" dirty="0" smtClean="0"/>
              <a:t> – A </a:t>
            </a:r>
            <a:r>
              <a:rPr lang="en-US" sz="2000" i="1" dirty="0" smtClean="0"/>
              <a:t>menu item </a:t>
            </a:r>
            <a:r>
              <a:rPr lang="en-US" sz="2000" dirty="0" smtClean="0"/>
              <a:t>can be selected by the user.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Check box menu item</a:t>
            </a:r>
            <a:r>
              <a:rPr lang="en-US" sz="2000" dirty="0" smtClean="0"/>
              <a:t> – A </a:t>
            </a:r>
            <a:r>
              <a:rPr lang="en-US" sz="2000" i="1" dirty="0" smtClean="0"/>
              <a:t>check box menu item </a:t>
            </a:r>
            <a:r>
              <a:rPr lang="en-US" sz="2000" dirty="0" smtClean="0"/>
              <a:t>appears with a small box beside it. 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The item may be selected or deselected.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 </a:t>
            </a:r>
            <a:r>
              <a:rPr lang="en-US" sz="2000" b="1" dirty="0" smtClean="0"/>
              <a:t>Radio button menu item</a:t>
            </a:r>
            <a:r>
              <a:rPr lang="en-US" sz="2000" dirty="0" smtClean="0"/>
              <a:t> – A </a:t>
            </a:r>
            <a:r>
              <a:rPr lang="en-US" sz="2000" i="1" dirty="0" smtClean="0"/>
              <a:t>radio button menu item </a:t>
            </a:r>
            <a:r>
              <a:rPr lang="en-US" sz="2000" dirty="0" smtClean="0"/>
              <a:t>may be selected or deselected.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Submen</a:t>
            </a:r>
            <a:r>
              <a:rPr lang="en-US" sz="2000" dirty="0" smtClean="0"/>
              <a:t>u – A menu within a menu is called a </a:t>
            </a:r>
            <a:r>
              <a:rPr lang="en-US" sz="2000" i="1" dirty="0" smtClean="0"/>
              <a:t>submenu</a:t>
            </a:r>
            <a:r>
              <a:rPr lang="en-US" sz="20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Separator bar</a:t>
            </a:r>
            <a:r>
              <a:rPr lang="en-US" sz="2000" dirty="0" smtClean="0"/>
              <a:t> – A separator bar is a horizontal bar used to separate groups of items on a menu.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811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400" dirty="0" smtClean="0"/>
              <a:t>A menu system is constructed with the following classes: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err="1" smtClean="0">
                <a:latin typeface="Courier New" pitchFamily="49" charset="0"/>
              </a:rPr>
              <a:t>JMenuBar</a:t>
            </a:r>
            <a:r>
              <a:rPr lang="en-US" sz="2000" dirty="0" smtClean="0"/>
              <a:t> – Used to create a menu bar.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sz="1800" dirty="0" smtClean="0"/>
              <a:t>A </a:t>
            </a:r>
            <a:r>
              <a:rPr lang="en-US" sz="1800" dirty="0" err="1" smtClean="0">
                <a:latin typeface="Courier New" pitchFamily="49" charset="0"/>
              </a:rPr>
              <a:t>JMenuBar</a:t>
            </a:r>
            <a:r>
              <a:rPr lang="en-US" sz="1800" dirty="0" smtClean="0"/>
              <a:t> object can contain </a:t>
            </a:r>
            <a:r>
              <a:rPr lang="en-US" sz="1800" dirty="0" err="1" smtClean="0"/>
              <a:t>JMenu</a:t>
            </a:r>
            <a:r>
              <a:rPr lang="en-US" sz="1800" dirty="0" smtClean="0"/>
              <a:t> components.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err="1" smtClean="0">
                <a:latin typeface="Courier New" pitchFamily="49" charset="0"/>
              </a:rPr>
              <a:t>JMenu</a:t>
            </a:r>
            <a:r>
              <a:rPr lang="en-US" sz="2000" dirty="0" smtClean="0"/>
              <a:t> – Used to create a menu. A </a:t>
            </a:r>
            <a:r>
              <a:rPr lang="en-US" sz="2000" dirty="0" err="1" smtClean="0">
                <a:latin typeface="Courier New" pitchFamily="49" charset="0"/>
              </a:rPr>
              <a:t>JMenu</a:t>
            </a:r>
            <a:r>
              <a:rPr lang="en-US" sz="2000" dirty="0" smtClean="0"/>
              <a:t> component can contain: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sz="1800" dirty="0" err="1" smtClean="0">
                <a:latin typeface="Courier New" pitchFamily="49" charset="0"/>
              </a:rPr>
              <a:t>JMenuItem</a:t>
            </a:r>
            <a:r>
              <a:rPr lang="en-US" sz="1800" dirty="0" smtClean="0"/>
              <a:t>, </a:t>
            </a:r>
            <a:r>
              <a:rPr lang="en-US" sz="1800" dirty="0" err="1" smtClean="0">
                <a:latin typeface="Courier New" pitchFamily="49" charset="0"/>
              </a:rPr>
              <a:t>JCheckBoxMenuItem</a:t>
            </a:r>
            <a:r>
              <a:rPr lang="en-US" sz="1800" dirty="0" smtClean="0"/>
              <a:t>, and </a:t>
            </a:r>
            <a:r>
              <a:rPr lang="en-US" sz="1800" dirty="0" err="1" smtClean="0">
                <a:latin typeface="Courier New" pitchFamily="49" charset="0"/>
              </a:rPr>
              <a:t>JRadioButtonMenuItem</a:t>
            </a:r>
            <a:r>
              <a:rPr lang="en-US" sz="1800" dirty="0" smtClean="0"/>
              <a:t> components, 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sz="1800" dirty="0" smtClean="0"/>
              <a:t>as well as other </a:t>
            </a:r>
            <a:r>
              <a:rPr lang="en-US" sz="1800" dirty="0" err="1" smtClean="0">
                <a:latin typeface="Courier New" pitchFamily="49" charset="0"/>
              </a:rPr>
              <a:t>JMenu</a:t>
            </a:r>
            <a:r>
              <a:rPr lang="en-US" sz="1800" dirty="0" smtClean="0"/>
              <a:t> components.</a:t>
            </a:r>
          </a:p>
          <a:p>
            <a:pPr marL="1714500" lvl="3" indent="-342900">
              <a:lnSpc>
                <a:spcPct val="90000"/>
              </a:lnSpc>
            </a:pPr>
            <a:r>
              <a:rPr lang="en-US" sz="1600" dirty="0" smtClean="0"/>
              <a:t>A submenu is a </a:t>
            </a:r>
            <a:r>
              <a:rPr lang="en-US" sz="1600" dirty="0" err="1" smtClean="0">
                <a:latin typeface="Courier New" pitchFamily="49" charset="0"/>
              </a:rPr>
              <a:t>JMenu</a:t>
            </a:r>
            <a:r>
              <a:rPr lang="en-US" sz="1600" dirty="0" smtClean="0"/>
              <a:t> component that is inside another </a:t>
            </a:r>
            <a:r>
              <a:rPr lang="en-US" sz="1600" dirty="0" err="1" smtClean="0">
                <a:latin typeface="Courier New" pitchFamily="49" charset="0"/>
              </a:rPr>
              <a:t>JMenu</a:t>
            </a:r>
            <a:r>
              <a:rPr lang="en-US" sz="1600" dirty="0" smtClean="0"/>
              <a:t> component.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/>
              <a:t> </a:t>
            </a:r>
            <a:r>
              <a:rPr lang="en-US" sz="2000" dirty="0" err="1" smtClean="0">
                <a:latin typeface="Courier New" pitchFamily="49" charset="0"/>
              </a:rPr>
              <a:t>JMenuItem</a:t>
            </a:r>
            <a:r>
              <a:rPr lang="en-US" sz="2000" dirty="0" smtClean="0"/>
              <a:t> – Used to create a regular menu item.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sz="1800" dirty="0" smtClean="0"/>
              <a:t>A </a:t>
            </a:r>
            <a:r>
              <a:rPr lang="en-US" sz="1800" dirty="0" err="1" smtClean="0">
                <a:latin typeface="Courier New" pitchFamily="49" charset="0"/>
              </a:rPr>
              <a:t>JMenuItem</a:t>
            </a:r>
            <a:r>
              <a:rPr lang="en-US" sz="1800" dirty="0" smtClean="0"/>
              <a:t> component generates an action event when selected.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3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Selection Modes</a:t>
            </a:r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419350" y="1646237"/>
            <a:ext cx="3505200" cy="10191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/>
              <a:t>Single selection mode allows</a:t>
            </a:r>
          </a:p>
          <a:p>
            <a:pPr algn="ctr" eaLnBrk="1" hangingPunct="1"/>
            <a:r>
              <a:rPr lang="en-US" sz="2000"/>
              <a:t>only one item to be selected</a:t>
            </a:r>
          </a:p>
          <a:p>
            <a:pPr algn="ctr" eaLnBrk="1" hangingPunct="1"/>
            <a:r>
              <a:rPr lang="en-US" sz="2000"/>
              <a:t>at a time.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47950" y="3398837"/>
            <a:ext cx="4038600" cy="10191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/>
              <a:t>Multiple interval selection mode allows multiple items to be selected with no restrictions.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339975" y="5078412"/>
            <a:ext cx="4005263" cy="10191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/>
              <a:t>Single interval selection mode allows</a:t>
            </a:r>
          </a:p>
          <a:p>
            <a:pPr algn="ctr" eaLnBrk="1" hangingPunct="1"/>
            <a:r>
              <a:rPr lang="en-US" sz="2000"/>
              <a:t>a single interval of contiguous items</a:t>
            </a:r>
          </a:p>
          <a:p>
            <a:pPr algn="ctr" eaLnBrk="1" hangingPunct="1"/>
            <a:r>
              <a:rPr lang="en-US" sz="2000"/>
              <a:t>to be selected.</a:t>
            </a:r>
          </a:p>
        </p:txBody>
      </p:sp>
      <p:cxnSp>
        <p:nvCxnSpPr>
          <p:cNvPr id="7" name="AutoShape 13"/>
          <p:cNvCxnSpPr>
            <a:cxnSpLocks noChangeShapeType="1"/>
            <a:stCxn id="6" idx="1"/>
          </p:cNvCxnSpPr>
          <p:nvPr/>
        </p:nvCxnSpPr>
        <p:spPr bwMode="auto">
          <a:xfrm rot="10800000">
            <a:off x="1797050" y="5268912"/>
            <a:ext cx="542925" cy="31908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14"/>
          <p:cNvCxnSpPr>
            <a:cxnSpLocks noChangeShapeType="1"/>
            <a:stCxn id="5" idx="3"/>
          </p:cNvCxnSpPr>
          <p:nvPr/>
        </p:nvCxnSpPr>
        <p:spPr bwMode="auto">
          <a:xfrm flipV="1">
            <a:off x="6686550" y="3741737"/>
            <a:ext cx="685800" cy="16668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5"/>
          <p:cNvCxnSpPr>
            <a:cxnSpLocks noChangeShapeType="1"/>
            <a:stCxn id="4" idx="1"/>
          </p:cNvCxnSpPr>
          <p:nvPr/>
        </p:nvCxnSpPr>
        <p:spPr bwMode="auto">
          <a:xfrm rot="10800000" flipV="1">
            <a:off x="1809750" y="2155825"/>
            <a:ext cx="609600" cy="44291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722437"/>
            <a:ext cx="11811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789237"/>
            <a:ext cx="11811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446587"/>
            <a:ext cx="11811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550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Courier New" pitchFamily="49" charset="0"/>
              </a:rPr>
              <a:t>JCheckBoxMenuItem</a:t>
            </a:r>
            <a:r>
              <a:rPr lang="en-US" sz="2000" dirty="0" smtClean="0"/>
              <a:t> – Used to create a check box menu item.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The class’s </a:t>
            </a:r>
            <a:r>
              <a:rPr lang="en-US" sz="1800" dirty="0" err="1" smtClean="0"/>
              <a:t>isSelected</a:t>
            </a:r>
            <a:r>
              <a:rPr lang="en-US" sz="1800" dirty="0" smtClean="0"/>
              <a:t> method returns true if the item is selected, or false otherwise.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A </a:t>
            </a:r>
            <a:r>
              <a:rPr lang="en-US" sz="1800" dirty="0" err="1" smtClean="0">
                <a:latin typeface="Courier New" pitchFamily="49" charset="0"/>
              </a:rPr>
              <a:t>JCheckBoxMenuItem</a:t>
            </a:r>
            <a:r>
              <a:rPr lang="en-US" sz="1800" dirty="0" smtClean="0"/>
              <a:t> component generates an action event when selected.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Courier New" pitchFamily="49" charset="0"/>
              </a:rPr>
              <a:t>JRadioButtonMenuItem</a:t>
            </a:r>
            <a:r>
              <a:rPr lang="en-US" sz="2000" dirty="0" smtClean="0"/>
              <a:t> – Used to create a radio button menu item.</a:t>
            </a:r>
          </a:p>
          <a:p>
            <a:pPr lvl="2">
              <a:lnSpc>
                <a:spcPct val="90000"/>
              </a:lnSpc>
            </a:pPr>
            <a:r>
              <a:rPr lang="en-US" sz="1800" dirty="0" err="1" smtClean="0">
                <a:latin typeface="Courier New" pitchFamily="49" charset="0"/>
              </a:rPr>
              <a:t>JRadioButtonMenuItem</a:t>
            </a:r>
            <a:r>
              <a:rPr lang="en-US" sz="1800" dirty="0" smtClean="0"/>
              <a:t> components can be grouped together in a </a:t>
            </a:r>
            <a:r>
              <a:rPr lang="en-US" sz="1800" dirty="0" err="1" smtClean="0">
                <a:latin typeface="Courier New" pitchFamily="49" charset="0"/>
              </a:rPr>
              <a:t>ButtonGroup</a:t>
            </a:r>
            <a:r>
              <a:rPr lang="en-US" sz="1800" dirty="0" smtClean="0"/>
              <a:t> object so that only one of them can be selected at a time.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The class’s </a:t>
            </a:r>
            <a:r>
              <a:rPr lang="en-US" sz="1800" dirty="0" err="1" smtClean="0">
                <a:latin typeface="Courier New" pitchFamily="49" charset="0"/>
              </a:rPr>
              <a:t>isSelected</a:t>
            </a:r>
            <a:r>
              <a:rPr lang="en-US" sz="1800" dirty="0" smtClean="0"/>
              <a:t> method returns true if the item is selected, or false otherwise.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A </a:t>
            </a:r>
            <a:r>
              <a:rPr lang="en-US" sz="1800" dirty="0" err="1" smtClean="0">
                <a:latin typeface="Courier New" pitchFamily="49" charset="0"/>
              </a:rPr>
              <a:t>JRadioButtonMenuItem</a:t>
            </a:r>
            <a:r>
              <a:rPr lang="en-US" sz="1800" dirty="0" smtClean="0"/>
              <a:t> component generates an action event when selected.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248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Menu Example: </a:t>
            </a:r>
            <a:r>
              <a:rPr lang="en-US" dirty="0" smtClean="0">
                <a:hlinkClick r:id="rId2" action="ppaction://hlinkfile"/>
              </a:rPr>
              <a:t>MenuWindow.java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275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 err="1" smtClean="0">
                <a:latin typeface="Courier New" pitchFamily="49" charset="0"/>
              </a:rPr>
              <a:t>JTextField</a:t>
            </a:r>
            <a:r>
              <a:rPr lang="en-US" sz="2400" dirty="0" smtClean="0"/>
              <a:t> class is used to create text fields.</a:t>
            </a:r>
          </a:p>
          <a:p>
            <a:r>
              <a:rPr lang="en-US" sz="2400" dirty="0" smtClean="0"/>
              <a:t>A text field is a component that allows the user to enter a single line of text.</a:t>
            </a:r>
          </a:p>
          <a:p>
            <a:r>
              <a:rPr lang="en-US" sz="2400" dirty="0" smtClean="0"/>
              <a:t>A text area is like a text field that can accept multiple lines of input.</a:t>
            </a:r>
          </a:p>
          <a:p>
            <a:r>
              <a:rPr lang="en-US" sz="2400" dirty="0" smtClean="0"/>
              <a:t>You use the </a:t>
            </a:r>
            <a:r>
              <a:rPr lang="en-US" sz="2400" dirty="0" err="1" smtClean="0">
                <a:latin typeface="Courier New" pitchFamily="49" charset="0"/>
              </a:rPr>
              <a:t>JTextArea</a:t>
            </a:r>
            <a:r>
              <a:rPr lang="en-US" sz="2400" dirty="0" smtClean="0"/>
              <a:t> class to create a text area.</a:t>
            </a:r>
          </a:p>
          <a:p>
            <a:r>
              <a:rPr lang="en-US" sz="2400" dirty="0" smtClean="0"/>
              <a:t>The general format of two of the class’s constructors: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JTextArea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i="1" dirty="0" smtClean="0">
                <a:latin typeface="Courier New" pitchFamily="49" charset="0"/>
              </a:rPr>
              <a:t>rows, </a:t>
            </a:r>
            <a:r>
              <a:rPr lang="en-US" sz="2000" b="1" i="1" dirty="0" err="1" smtClean="0">
                <a:latin typeface="Courier New" pitchFamily="49" charset="0"/>
              </a:rPr>
              <a:t>int</a:t>
            </a:r>
            <a:r>
              <a:rPr lang="en-US" sz="2000" b="1" i="1" dirty="0" smtClean="0">
                <a:latin typeface="Courier New" pitchFamily="49" charset="0"/>
              </a:rPr>
              <a:t> columns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JTextArea</a:t>
            </a:r>
            <a:r>
              <a:rPr lang="en-US" sz="2000" b="1" dirty="0" smtClean="0">
                <a:latin typeface="Courier New" pitchFamily="49" charset="0"/>
              </a:rPr>
              <a:t>(String </a:t>
            </a:r>
            <a:r>
              <a:rPr lang="en-US" sz="2000" b="1" i="1" dirty="0" smtClean="0">
                <a:latin typeface="Courier New" pitchFamily="49" charset="0"/>
              </a:rPr>
              <a:t>text, </a:t>
            </a:r>
            <a:r>
              <a:rPr lang="en-US" sz="2000" b="1" i="1" dirty="0" err="1" smtClean="0">
                <a:latin typeface="Courier New" pitchFamily="49" charset="0"/>
              </a:rPr>
              <a:t>int</a:t>
            </a:r>
            <a:r>
              <a:rPr lang="en-US" sz="2000" b="1" i="1" dirty="0" smtClean="0">
                <a:latin typeface="Courier New" pitchFamily="49" charset="0"/>
              </a:rPr>
              <a:t> rows</a:t>
            </a:r>
            <a:r>
              <a:rPr lang="en-US" sz="2000" b="1" dirty="0" smtClean="0">
                <a:latin typeface="Courier New" pitchFamily="49" charset="0"/>
              </a:rPr>
              <a:t>, </a:t>
            </a:r>
            <a:r>
              <a:rPr lang="en-US" sz="2000" b="1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i="1" dirty="0" smtClean="0">
                <a:latin typeface="Courier New" pitchFamily="49" charset="0"/>
              </a:rPr>
              <a:t>columns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918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 err="1" smtClean="0">
                <a:latin typeface="Courier New" pitchFamily="49" charset="0"/>
              </a:rPr>
              <a:t>JTextArea</a:t>
            </a:r>
            <a:r>
              <a:rPr lang="en-US" sz="2400" dirty="0" smtClean="0"/>
              <a:t> class provides the </a:t>
            </a:r>
            <a:r>
              <a:rPr lang="en-US" sz="2400" dirty="0" err="1" smtClean="0">
                <a:latin typeface="Courier New" pitchFamily="49" charset="0"/>
              </a:rPr>
              <a:t>getText</a:t>
            </a:r>
            <a:r>
              <a:rPr lang="en-US" sz="2400" dirty="0" smtClean="0"/>
              <a:t> and  </a:t>
            </a:r>
            <a:r>
              <a:rPr lang="en-US" sz="2400" dirty="0" err="1" smtClean="0">
                <a:latin typeface="Courier New" pitchFamily="49" charset="0"/>
              </a:rPr>
              <a:t>setText</a:t>
            </a:r>
            <a:r>
              <a:rPr lang="en-US" sz="2400" dirty="0" smtClean="0"/>
              <a:t> methods for getting and setting the text.</a:t>
            </a:r>
            <a:endParaRPr lang="en-US" sz="2000" b="1" dirty="0" smtClean="0"/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</a:rPr>
              <a:t>String </a:t>
            </a:r>
            <a:r>
              <a:rPr lang="en-US" sz="2000" b="1" dirty="0" err="1" smtClean="0">
                <a:latin typeface="Courier New" pitchFamily="49" charset="0"/>
              </a:rPr>
              <a:t>userText</a:t>
            </a:r>
            <a:r>
              <a:rPr lang="en-US" sz="2000" b="1" dirty="0" smtClean="0">
                <a:latin typeface="Courier New" pitchFamily="49" charset="0"/>
              </a:rPr>
              <a:t> = </a:t>
            </a:r>
            <a:r>
              <a:rPr lang="en-US" sz="2000" b="1" dirty="0" err="1" smtClean="0">
                <a:latin typeface="Courier New" pitchFamily="49" charset="0"/>
              </a:rPr>
              <a:t>textInput.getText</a:t>
            </a:r>
            <a:r>
              <a:rPr lang="en-US" sz="2000" b="1" dirty="0" smtClean="0">
                <a:latin typeface="Courier New" pitchFamily="49" charset="0"/>
              </a:rPr>
              <a:t>();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textInput.setText</a:t>
            </a:r>
            <a:r>
              <a:rPr lang="en-US" sz="2000" b="1" dirty="0" smtClean="0">
                <a:latin typeface="Courier New" pitchFamily="49" charset="0"/>
              </a:rPr>
              <a:t>("Modified: " + </a:t>
            </a:r>
            <a:r>
              <a:rPr lang="en-US" sz="2000" b="1" dirty="0" err="1" smtClean="0">
                <a:latin typeface="Courier New" pitchFamily="49" charset="0"/>
              </a:rPr>
              <a:t>userText</a:t>
            </a:r>
            <a:r>
              <a:rPr lang="en-US" sz="2000" b="1" dirty="0" smtClean="0">
                <a:latin typeface="Courier New" pitchFamily="49" charset="0"/>
              </a:rPr>
              <a:t>);</a:t>
            </a:r>
            <a:br>
              <a:rPr lang="en-US" sz="2000" b="1" dirty="0" smtClean="0">
                <a:latin typeface="Courier New" pitchFamily="49" charset="0"/>
              </a:rPr>
            </a:br>
            <a:endParaRPr lang="en-US" sz="2000" b="1" dirty="0" smtClean="0">
              <a:latin typeface="Courier New" pitchFamily="49" charset="0"/>
            </a:endParaRPr>
          </a:p>
          <a:p>
            <a:r>
              <a:rPr lang="en-US" sz="2400" dirty="0" err="1" smtClean="0">
                <a:latin typeface="Courier New" pitchFamily="49" charset="0"/>
              </a:rPr>
              <a:t>JTextArea</a:t>
            </a:r>
            <a:r>
              <a:rPr lang="en-US" sz="2400" dirty="0" smtClean="0"/>
              <a:t> components do not automatically display scroll bars.</a:t>
            </a:r>
          </a:p>
          <a:p>
            <a:r>
              <a:rPr lang="en-US" sz="2400" dirty="0" smtClean="0"/>
              <a:t>You must add a text area to a scroll pane.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JTextArea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textInput</a:t>
            </a:r>
            <a:r>
              <a:rPr lang="en-US" sz="2000" b="1" dirty="0" smtClean="0">
                <a:latin typeface="Courier New" pitchFamily="49" charset="0"/>
              </a:rPr>
              <a:t> = </a:t>
            </a:r>
            <a:r>
              <a:rPr lang="en-US" sz="2000" b="1" dirty="0" err="1" smtClean="0">
                <a:latin typeface="Courier New" pitchFamily="49" charset="0"/>
              </a:rPr>
              <a:t>JTextArea</a:t>
            </a:r>
            <a:r>
              <a:rPr lang="en-US" sz="2000" b="1" dirty="0" smtClean="0">
                <a:latin typeface="Courier New" pitchFamily="49" charset="0"/>
              </a:rPr>
              <a:t>(20, 40);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JScrollPane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scrollPane</a:t>
            </a:r>
            <a:r>
              <a:rPr lang="en-US" sz="2000" b="1" dirty="0" smtClean="0">
                <a:latin typeface="Courier New" pitchFamily="49" charset="0"/>
              </a:rPr>
              <a:t> = new  </a:t>
            </a: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</a:rPr>
              <a:t>     </a:t>
            </a:r>
            <a:r>
              <a:rPr lang="en-US" sz="2000" b="1" dirty="0" err="1" smtClean="0">
                <a:latin typeface="Courier New" pitchFamily="49" charset="0"/>
              </a:rPr>
              <a:t>JScrollPane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</a:rPr>
              <a:t>textInput</a:t>
            </a:r>
            <a:r>
              <a:rPr lang="en-US" sz="2000" b="1" dirty="0" smtClean="0">
                <a:latin typeface="Courier New" pitchFamily="49" charset="0"/>
              </a:rPr>
              <a:t>);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537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err="1" smtClean="0">
                <a:latin typeface="Courier New" pitchFamily="49" charset="0"/>
              </a:rPr>
              <a:t>JScrollPane</a:t>
            </a:r>
            <a:r>
              <a:rPr lang="en-US" sz="2800" dirty="0" smtClean="0"/>
              <a:t> object displays both vertical and horizontal scroll bars on a text area.</a:t>
            </a:r>
          </a:p>
          <a:p>
            <a:r>
              <a:rPr lang="en-US" sz="2800" dirty="0" smtClean="0"/>
              <a:t>By default, the scroll bars are not displayed until they are needed.</a:t>
            </a:r>
          </a:p>
          <a:p>
            <a:r>
              <a:rPr lang="en-US" sz="2800" dirty="0" smtClean="0"/>
              <a:t>This behavior can be altered: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scrollPane.setHorizontalScrollBarPolicy</a:t>
            </a:r>
            <a:r>
              <a:rPr lang="en-US" sz="2000" b="1" dirty="0" smtClean="0">
                <a:latin typeface="Courier New" pitchFamily="49" charset="0"/>
              </a:rPr>
              <a:t>(</a:t>
            </a: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JScrollPane.HORIZONTAL_SCROLLBAR_NEVER</a:t>
            </a:r>
            <a:r>
              <a:rPr lang="en-US" sz="2000" b="1" dirty="0" smtClean="0">
                <a:latin typeface="Courier New" pitchFamily="49" charset="0"/>
              </a:rPr>
              <a:t>);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scrollPane.setVerticalScrollBarPolicy</a:t>
            </a:r>
            <a:r>
              <a:rPr lang="en-US" sz="2000" b="1" dirty="0" smtClean="0">
                <a:latin typeface="Courier New" pitchFamily="49" charset="0"/>
              </a:rPr>
              <a:t>(</a:t>
            </a: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JScrollPane.VERTICAL_SCROLLBAR_ALWAYS</a:t>
            </a:r>
            <a:r>
              <a:rPr lang="en-US" sz="2000" b="1" dirty="0" smtClean="0">
                <a:latin typeface="Courier New" pitchFamily="49" charset="0"/>
              </a:rPr>
              <a:t>);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388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You can pass one of the following constants as an argument:</a:t>
            </a:r>
          </a:p>
          <a:p>
            <a:pPr lvl="1"/>
            <a:r>
              <a:rPr lang="en-US" dirty="0" err="1" smtClean="0">
                <a:solidFill>
                  <a:srgbClr val="FF3300"/>
                </a:solidFill>
                <a:latin typeface="Courier New" pitchFamily="49" charset="0"/>
              </a:rPr>
              <a:t>setHorizontalScrollBarPolicy</a:t>
            </a:r>
            <a:endParaRPr lang="en-US" dirty="0" smtClean="0">
              <a:solidFill>
                <a:srgbClr val="FFFF00"/>
              </a:solidFill>
              <a:latin typeface="Courier New" pitchFamily="49" charset="0"/>
            </a:endParaRPr>
          </a:p>
          <a:p>
            <a:pPr lvl="2"/>
            <a:r>
              <a:rPr lang="en-US" sz="2000" dirty="0" err="1" smtClean="0">
                <a:latin typeface="Courier New" pitchFamily="49" charset="0"/>
              </a:rPr>
              <a:t>JScrollPane.HORIZONTAL_SCROLLBAR_AS_NEEDED</a:t>
            </a:r>
            <a:r>
              <a:rPr lang="en-US" sz="2000" dirty="0" smtClean="0">
                <a:latin typeface="Courier New" pitchFamily="49" charset="0"/>
              </a:rPr>
              <a:t>.</a:t>
            </a:r>
            <a:endParaRPr lang="en-US" dirty="0" smtClean="0">
              <a:latin typeface="Courier New" pitchFamily="49" charset="0"/>
            </a:endParaRPr>
          </a:p>
          <a:p>
            <a:pPr lvl="2"/>
            <a:r>
              <a:rPr lang="en-US" sz="2000" dirty="0" err="1" smtClean="0">
                <a:latin typeface="Courier New" pitchFamily="49" charset="0"/>
              </a:rPr>
              <a:t>JScrollPane.HORIZONTAL_SCROLLBAR_NEVER</a:t>
            </a:r>
            <a:endParaRPr lang="en-US" sz="2000" dirty="0" smtClean="0">
              <a:latin typeface="Courier New" pitchFamily="49" charset="0"/>
            </a:endParaRPr>
          </a:p>
          <a:p>
            <a:pPr lvl="2"/>
            <a:r>
              <a:rPr lang="en-US" sz="2000" dirty="0" err="1" smtClean="0">
                <a:latin typeface="Courier New" pitchFamily="49" charset="0"/>
              </a:rPr>
              <a:t>JScrollPane.HORIZONTAL_SCROLLBAR_ALWAYS</a:t>
            </a:r>
            <a:endParaRPr lang="en-US" sz="2000" dirty="0" smtClean="0">
              <a:latin typeface="Courier New" pitchFamily="49" charset="0"/>
            </a:endParaRPr>
          </a:p>
          <a:p>
            <a:pPr lvl="1"/>
            <a:r>
              <a:rPr lang="en-US" dirty="0" err="1" smtClean="0">
                <a:solidFill>
                  <a:srgbClr val="FF3300"/>
                </a:solidFill>
                <a:latin typeface="Courier New" pitchFamily="49" charset="0"/>
              </a:rPr>
              <a:t>setVericalScrollBarPolicy</a:t>
            </a:r>
            <a:endParaRPr lang="en-US" dirty="0" smtClean="0">
              <a:solidFill>
                <a:srgbClr val="FFFF00"/>
              </a:solidFill>
              <a:latin typeface="Courier New" pitchFamily="49" charset="0"/>
            </a:endParaRPr>
          </a:p>
          <a:p>
            <a:pPr lvl="2"/>
            <a:r>
              <a:rPr lang="en-US" sz="1800" dirty="0" err="1" smtClean="0">
                <a:latin typeface="Courier New" pitchFamily="49" charset="0"/>
              </a:rPr>
              <a:t>JScrollPane.VERTICAL_SCROLLBAR_AS_NEEDED</a:t>
            </a:r>
            <a:endParaRPr lang="en-US" sz="1800" dirty="0" smtClean="0">
              <a:latin typeface="Courier New" pitchFamily="49" charset="0"/>
            </a:endParaRPr>
          </a:p>
          <a:p>
            <a:pPr lvl="2"/>
            <a:r>
              <a:rPr lang="en-US" sz="1800" dirty="0" err="1" smtClean="0">
                <a:latin typeface="Courier New" pitchFamily="49" charset="0"/>
              </a:rPr>
              <a:t>JScrollPane.VERTICAL_SCROLLBAR_NEVER</a:t>
            </a:r>
            <a:endParaRPr lang="en-US" sz="1800" dirty="0" smtClean="0">
              <a:latin typeface="Courier New" pitchFamily="49" charset="0"/>
            </a:endParaRPr>
          </a:p>
          <a:p>
            <a:pPr lvl="2"/>
            <a:r>
              <a:rPr lang="en-US" sz="1800" dirty="0" err="1" smtClean="0">
                <a:latin typeface="Courier New" pitchFamily="49" charset="0"/>
              </a:rPr>
              <a:t>JScrollPane.VERTICAL_SCROLLBAR_ALWAYS</a:t>
            </a:r>
            <a:endParaRPr lang="en-US" sz="1800" dirty="0" smtClean="0">
              <a:latin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34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Text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By default, </a:t>
            </a:r>
            <a:r>
              <a:rPr lang="en-US" sz="2400" dirty="0" err="1" smtClean="0">
                <a:latin typeface="Courier New" pitchFamily="49" charset="0"/>
              </a:rPr>
              <a:t>JTextArea</a:t>
            </a:r>
            <a:r>
              <a:rPr lang="en-US" sz="2400" dirty="0" smtClean="0"/>
              <a:t> components do not perform </a:t>
            </a:r>
            <a:r>
              <a:rPr lang="en-US" sz="2400" i="1" dirty="0" smtClean="0"/>
              <a:t>line wrapping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To enable line wrapping: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textInput.setLineWrap</a:t>
            </a:r>
            <a:r>
              <a:rPr lang="en-US" sz="2000" b="1" dirty="0" smtClean="0">
                <a:latin typeface="Courier New" pitchFamily="49" charset="0"/>
              </a:rPr>
              <a:t>(true);</a:t>
            </a:r>
          </a:p>
          <a:p>
            <a:pPr lvl="1"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r>
              <a:rPr lang="en-US" sz="2400" dirty="0" smtClean="0"/>
              <a:t>There are two different styles of line wrapping:</a:t>
            </a:r>
          </a:p>
          <a:p>
            <a:pPr lvl="1"/>
            <a:r>
              <a:rPr lang="en-US" sz="2000" dirty="0" smtClean="0"/>
              <a:t>word wrapping – the line breaks always occur between words.</a:t>
            </a:r>
            <a:endParaRPr lang="en-US" sz="2400" dirty="0" smtClean="0"/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</a:rPr>
              <a:t>	</a:t>
            </a:r>
            <a:r>
              <a:rPr lang="en-US" sz="2000" b="1" dirty="0" err="1" smtClean="0">
                <a:latin typeface="Courier New" pitchFamily="49" charset="0"/>
              </a:rPr>
              <a:t>textInput.setWrapStyleWord</a:t>
            </a:r>
            <a:r>
              <a:rPr lang="en-US" sz="2000" b="1" dirty="0" smtClean="0">
                <a:latin typeface="Courier New" pitchFamily="49" charset="0"/>
              </a:rPr>
              <a:t>(true);</a:t>
            </a:r>
            <a:br>
              <a:rPr lang="en-US" sz="2000" b="1" dirty="0" smtClean="0">
                <a:latin typeface="Courier New" pitchFamily="49" charset="0"/>
              </a:rPr>
            </a:br>
            <a:endParaRPr lang="en-US" sz="2400" dirty="0" smtClean="0">
              <a:latin typeface="Minion-Regular" charset="0"/>
            </a:endParaRPr>
          </a:p>
          <a:p>
            <a:pPr lvl="1"/>
            <a:r>
              <a:rPr lang="en-US" sz="2400" dirty="0" smtClean="0"/>
              <a:t>character wrapping – lines are broken between characters (default mode).</a:t>
            </a:r>
          </a:p>
          <a:p>
            <a:pPr lvl="1">
              <a:buNone/>
            </a:pPr>
            <a:endParaRPr lang="en-US" sz="2000" b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836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Components display according to their font characteristics:</a:t>
            </a:r>
          </a:p>
          <a:p>
            <a:pPr lvl="1"/>
            <a:r>
              <a:rPr lang="en-US" sz="2000" dirty="0" smtClean="0"/>
              <a:t>font – the name of the typeface</a:t>
            </a:r>
          </a:p>
          <a:p>
            <a:pPr lvl="1"/>
            <a:r>
              <a:rPr lang="en-US" sz="2000" dirty="0" smtClean="0"/>
              <a:t>style – can be plain, bold, and/or italic</a:t>
            </a:r>
          </a:p>
          <a:p>
            <a:pPr lvl="1"/>
            <a:r>
              <a:rPr lang="en-US" sz="2000" dirty="0" smtClean="0"/>
              <a:t>size – size of the text in points.</a:t>
            </a:r>
          </a:p>
          <a:p>
            <a:r>
              <a:rPr lang="en-US" sz="2400" dirty="0" smtClean="0"/>
              <a:t>A component’s </a:t>
            </a:r>
            <a:r>
              <a:rPr lang="en-US" sz="2400" dirty="0" err="1" smtClean="0">
                <a:latin typeface="Courier New" pitchFamily="49" charset="0"/>
              </a:rPr>
              <a:t>setFont</a:t>
            </a:r>
            <a:r>
              <a:rPr lang="en-US" sz="2400" dirty="0" smtClean="0"/>
              <a:t> method will change the appearance of the text in the component:</a:t>
            </a:r>
            <a:endParaRPr lang="en-US" sz="2800" dirty="0" smtClean="0"/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setFont</a:t>
            </a:r>
            <a:r>
              <a:rPr lang="en-US" sz="2000" b="1" dirty="0" smtClean="0">
                <a:latin typeface="Courier New" pitchFamily="49" charset="0"/>
              </a:rPr>
              <a:t> (Font </a:t>
            </a:r>
            <a:r>
              <a:rPr lang="en-US" sz="2000" b="1" i="1" dirty="0" smtClean="0">
                <a:latin typeface="Courier New" pitchFamily="49" charset="0"/>
              </a:rPr>
              <a:t>appearance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 lvl="1"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r>
              <a:rPr lang="en-US" sz="2400" dirty="0" smtClean="0">
                <a:latin typeface="Minion-Regular" charset="0"/>
              </a:rPr>
              <a:t>A </a:t>
            </a:r>
            <a:r>
              <a:rPr lang="en-US" sz="2400" dirty="0" smtClean="0">
                <a:latin typeface="Courier New" pitchFamily="49" charset="0"/>
              </a:rPr>
              <a:t>Font</a:t>
            </a:r>
            <a:r>
              <a:rPr lang="en-US" sz="2400" dirty="0" smtClean="0">
                <a:latin typeface="Minion-Regular" charset="0"/>
              </a:rPr>
              <a:t> constructor takes three parameters:</a:t>
            </a:r>
            <a:endParaRPr lang="en-US" sz="2800" dirty="0" smtClean="0">
              <a:latin typeface="Minion-Regular" charset="0"/>
            </a:endParaRP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</a:rPr>
              <a:t>Font(String </a:t>
            </a:r>
            <a:r>
              <a:rPr lang="en-US" sz="2000" b="1" i="1" dirty="0" err="1" smtClean="0">
                <a:latin typeface="Courier New" pitchFamily="49" charset="0"/>
              </a:rPr>
              <a:t>fontName</a:t>
            </a:r>
            <a:r>
              <a:rPr lang="en-US" sz="2000" b="1" dirty="0" smtClean="0">
                <a:latin typeface="Courier New" pitchFamily="49" charset="0"/>
              </a:rPr>
              <a:t>, </a:t>
            </a:r>
            <a:r>
              <a:rPr lang="en-US" sz="2000" b="1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i="1" dirty="0" smtClean="0">
                <a:latin typeface="Courier New" pitchFamily="49" charset="0"/>
              </a:rPr>
              <a:t>style</a:t>
            </a:r>
            <a:r>
              <a:rPr lang="en-US" sz="2000" b="1" dirty="0" smtClean="0">
                <a:latin typeface="Courier New" pitchFamily="49" charset="0"/>
              </a:rPr>
              <a:t>, </a:t>
            </a:r>
            <a:r>
              <a:rPr lang="en-US" sz="2000" b="1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i="1" dirty="0" smtClean="0">
                <a:latin typeface="Courier New" pitchFamily="49" charset="0"/>
              </a:rPr>
              <a:t>size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930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Java guarantees that you will have the fonts: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urier New" pitchFamily="49" charset="0"/>
              </a:rPr>
              <a:t>Dialog</a:t>
            </a:r>
            <a:r>
              <a:rPr lang="en-US" sz="2400" dirty="0" smtClean="0"/>
              <a:t>, </a:t>
            </a:r>
            <a:r>
              <a:rPr lang="en-US" sz="2400" dirty="0" err="1" smtClean="0">
                <a:latin typeface="Courier New" pitchFamily="49" charset="0"/>
              </a:rPr>
              <a:t>DialogInput</a:t>
            </a:r>
            <a:r>
              <a:rPr lang="en-US" sz="2400" dirty="0" smtClean="0"/>
              <a:t>, </a:t>
            </a:r>
            <a:r>
              <a:rPr lang="en-US" sz="2400" dirty="0" err="1" smtClean="0">
                <a:latin typeface="Courier New" pitchFamily="49" charset="0"/>
              </a:rPr>
              <a:t>Monospaced</a:t>
            </a:r>
            <a:r>
              <a:rPr lang="en-US" sz="2400" dirty="0" smtClean="0"/>
              <a:t>, </a:t>
            </a:r>
            <a:r>
              <a:rPr lang="en-US" sz="2400" dirty="0" err="1" smtClean="0">
                <a:latin typeface="Courier New" pitchFamily="49" charset="0"/>
              </a:rPr>
              <a:t>SansSerif</a:t>
            </a:r>
            <a:r>
              <a:rPr lang="en-US" sz="2400" dirty="0" smtClean="0"/>
              <a:t>, and </a:t>
            </a:r>
            <a:r>
              <a:rPr lang="en-US" sz="2400" dirty="0" smtClean="0">
                <a:latin typeface="Courier New" pitchFamily="49" charset="0"/>
              </a:rPr>
              <a:t>Serif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There are three font styles: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latin typeface="Courier New" pitchFamily="49" charset="0"/>
              </a:rPr>
              <a:t>Font.PLAIN</a:t>
            </a:r>
            <a:r>
              <a:rPr lang="en-US" sz="2400" dirty="0" smtClean="0"/>
              <a:t>, </a:t>
            </a:r>
            <a:r>
              <a:rPr lang="en-US" sz="2400" dirty="0" err="1" smtClean="0">
                <a:latin typeface="Courier New" pitchFamily="49" charset="0"/>
              </a:rPr>
              <a:t>Font.BOLD</a:t>
            </a:r>
            <a:r>
              <a:rPr lang="en-US" sz="2400" dirty="0" smtClean="0"/>
              <a:t>, and </a:t>
            </a:r>
            <a:r>
              <a:rPr lang="en-US" sz="2400" dirty="0" err="1" smtClean="0">
                <a:latin typeface="Courier New" pitchFamily="49" charset="0"/>
              </a:rPr>
              <a:t>Font.ITALIC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Example: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err="1" smtClean="0">
                <a:latin typeface="Courier New" pitchFamily="49" charset="0"/>
              </a:rPr>
              <a:t>label.setFont</a:t>
            </a:r>
            <a:r>
              <a:rPr lang="en-US" sz="2000" b="1" dirty="0" smtClean="0">
                <a:latin typeface="Courier New" pitchFamily="49" charset="0"/>
              </a:rPr>
              <a:t>(new Font(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                  "Serif", </a:t>
            </a:r>
            <a:r>
              <a:rPr lang="en-US" sz="2000" b="1" dirty="0" err="1" smtClean="0">
                <a:latin typeface="Courier New" pitchFamily="49" charset="0"/>
              </a:rPr>
              <a:t>Font.BOLD</a:t>
            </a:r>
            <a:r>
              <a:rPr lang="en-US" sz="2000" b="1" dirty="0" smtClean="0">
                <a:latin typeface="Courier New" pitchFamily="49" charset="0"/>
              </a:rPr>
              <a:t>, 24));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Font styles can be combined adding them.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err="1" smtClean="0">
                <a:latin typeface="Courier New" pitchFamily="49" charset="0"/>
              </a:rPr>
              <a:t>label.setFont</a:t>
            </a:r>
            <a:r>
              <a:rPr lang="en-US" sz="2000" b="1" dirty="0" smtClean="0">
                <a:latin typeface="Courier New" pitchFamily="49" charset="0"/>
              </a:rPr>
              <a:t>(new Font(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      "Serif", </a:t>
            </a:r>
            <a:r>
              <a:rPr lang="en-US" sz="2000" b="1" dirty="0" err="1" smtClean="0">
                <a:solidFill>
                  <a:srgbClr val="FF3300"/>
                </a:solidFill>
                <a:latin typeface="Courier New" pitchFamily="49" charset="0"/>
              </a:rPr>
              <a:t>Font.BOLD</a:t>
            </a:r>
            <a:r>
              <a:rPr lang="en-US" sz="2000" b="1" dirty="0" smtClean="0">
                <a:solidFill>
                  <a:srgbClr val="FF3300"/>
                </a:solidFill>
                <a:latin typeface="Courier New" pitchFamily="49" charset="0"/>
              </a:rPr>
              <a:t> + </a:t>
            </a:r>
            <a:r>
              <a:rPr lang="en-US" sz="2000" b="1" dirty="0" err="1" smtClean="0">
                <a:solidFill>
                  <a:srgbClr val="FF3300"/>
                </a:solidFill>
                <a:latin typeface="Courier New" pitchFamily="49" charset="0"/>
              </a:rPr>
              <a:t>Font.ITALIC</a:t>
            </a:r>
            <a:r>
              <a:rPr lang="en-US" sz="2000" b="1" dirty="0" smtClean="0">
                <a:latin typeface="Courier New" pitchFamily="49" charset="0"/>
              </a:rPr>
              <a:t>, 24));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806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69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358775" y="1828800"/>
            <a:ext cx="45720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000" smtClean="0"/>
              <a:t>A slider is a component that allows the user to graphically adjust a number within a range.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Sliders are created from the </a:t>
            </a:r>
            <a:r>
              <a:rPr lang="en-US" sz="3000" smtClean="0">
                <a:latin typeface="Courier New" pitchFamily="49" charset="0"/>
              </a:rPr>
              <a:t>JSlider</a:t>
            </a:r>
            <a:r>
              <a:rPr lang="en-US" sz="3000" smtClean="0"/>
              <a:t> class.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They display an image of a “slider knob” that can be dragged along a track.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1752600"/>
            <a:ext cx="31686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85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Selection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You change a </a:t>
            </a:r>
            <a:r>
              <a:rPr lang="en-US" sz="2800" dirty="0" err="1" smtClean="0">
                <a:latin typeface="Courier New" pitchFamily="49" charset="0"/>
              </a:rPr>
              <a:t>JList</a:t>
            </a:r>
            <a:r>
              <a:rPr lang="en-US" sz="2800" dirty="0" smtClean="0"/>
              <a:t> component’s selection mode with the </a:t>
            </a:r>
            <a:r>
              <a:rPr lang="en-US" sz="2800" dirty="0" err="1" smtClean="0">
                <a:latin typeface="Courier New" pitchFamily="49" charset="0"/>
              </a:rPr>
              <a:t>setSelectionMode</a:t>
            </a:r>
            <a:r>
              <a:rPr lang="en-US" sz="2800" dirty="0" smtClean="0"/>
              <a:t> method.</a:t>
            </a:r>
          </a:p>
          <a:p>
            <a:r>
              <a:rPr lang="en-US" sz="2800" dirty="0" smtClean="0"/>
              <a:t>The method accepts an </a:t>
            </a:r>
            <a:r>
              <a:rPr lang="en-US" sz="2800" dirty="0" err="1" smtClean="0">
                <a:latin typeface="Courier New" pitchFamily="49" charset="0"/>
              </a:rPr>
              <a:t>int</a:t>
            </a:r>
            <a:r>
              <a:rPr lang="en-US" sz="2800" dirty="0" smtClean="0"/>
              <a:t> argument that determines the selection mode:</a:t>
            </a:r>
          </a:p>
          <a:p>
            <a:pPr lvl="1"/>
            <a:r>
              <a:rPr lang="en-US" sz="2000" dirty="0" err="1" smtClean="0">
                <a:latin typeface="Courier New" pitchFamily="49" charset="0"/>
              </a:rPr>
              <a:t>ListSelectionModel.SINGLE_SELECTION</a:t>
            </a:r>
            <a:endParaRPr lang="en-US" sz="2000" dirty="0" smtClean="0">
              <a:latin typeface="Minion-Regular" charset="0"/>
            </a:endParaRPr>
          </a:p>
          <a:p>
            <a:pPr lvl="1"/>
            <a:r>
              <a:rPr lang="en-US" sz="2000" dirty="0" err="1" smtClean="0">
                <a:latin typeface="Courier New" pitchFamily="49" charset="0"/>
              </a:rPr>
              <a:t>ListSelectionModel.SINGLE_INTERVAL_SELECTION</a:t>
            </a:r>
            <a:endParaRPr lang="en-US" sz="2000" dirty="0" smtClean="0">
              <a:latin typeface="Minion-Regular" charset="0"/>
            </a:endParaRPr>
          </a:p>
          <a:p>
            <a:pPr lvl="1"/>
            <a:r>
              <a:rPr lang="en-US" sz="2000" dirty="0" err="1" smtClean="0">
                <a:latin typeface="Courier New" pitchFamily="49" charset="0"/>
              </a:rPr>
              <a:t>ListSelectionModel.MULTIPLE_INTERVAL_SELECTION</a:t>
            </a:r>
            <a:endParaRPr lang="en-US" sz="2000" dirty="0" smtClean="0">
              <a:latin typeface="Minion-Regular" charset="0"/>
            </a:endParaRPr>
          </a:p>
          <a:p>
            <a:r>
              <a:rPr lang="en-US" sz="2800" dirty="0" smtClean="0"/>
              <a:t>Example: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nameList.setSelectionMode</a:t>
            </a:r>
            <a:r>
              <a:rPr lang="en-US" sz="2000" b="1" dirty="0" smtClean="0">
                <a:latin typeface="Courier New" pitchFamily="49" charset="0"/>
              </a:rPr>
              <a:t>(</a:t>
            </a: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</a:rPr>
              <a:t>            </a:t>
            </a:r>
            <a:r>
              <a:rPr lang="en-US" sz="2000" b="1" dirty="0" err="1" smtClean="0">
                <a:latin typeface="Courier New" pitchFamily="49" charset="0"/>
              </a:rPr>
              <a:t>ListSelectionModel.SINGLE_SELECTION</a:t>
            </a:r>
            <a:r>
              <a:rPr lang="en-US" sz="2000" b="1" dirty="0" smtClean="0">
                <a:latin typeface="Courier New" pitchFamily="49" charset="0"/>
              </a:rPr>
              <a:t>);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159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 slider is designed to represent a range of numeric values.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As the user moves the knob along the track, the numeric value is adjusted accordingly.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Between the minimum and maximum values, major tick marks are displayed with a label indicating the value at that tick mark.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Between the major tick marks are minor tick marks.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714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err="1" smtClean="0">
                <a:latin typeface="Courier New" pitchFamily="49" charset="0"/>
              </a:rPr>
              <a:t>JSlider</a:t>
            </a:r>
            <a:r>
              <a:rPr lang="en-US" sz="2800" dirty="0" smtClean="0"/>
              <a:t> constructor has the general format:</a:t>
            </a:r>
          </a:p>
          <a:p>
            <a:pPr lvl="1">
              <a:buNone/>
            </a:pPr>
            <a:r>
              <a:rPr lang="en-US" sz="2000" b="1" dirty="0" err="1" smtClean="0">
                <a:latin typeface="Courier New" pitchFamily="49" charset="0"/>
              </a:rPr>
              <a:t>JSlider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i="1" dirty="0" smtClean="0">
                <a:latin typeface="Courier New" pitchFamily="49" charset="0"/>
              </a:rPr>
              <a:t>orientation</a:t>
            </a:r>
            <a:r>
              <a:rPr lang="en-US" sz="2000" b="1" dirty="0" smtClean="0">
                <a:latin typeface="Courier New" pitchFamily="49" charset="0"/>
              </a:rPr>
              <a:t>, </a:t>
            </a:r>
            <a:r>
              <a:rPr lang="en-US" sz="2000" b="1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i="1" dirty="0" err="1" smtClean="0">
                <a:latin typeface="Courier New" pitchFamily="49" charset="0"/>
              </a:rPr>
              <a:t>minValue</a:t>
            </a:r>
            <a:r>
              <a:rPr lang="en-US" sz="2000" b="1" dirty="0" smtClean="0">
                <a:latin typeface="Courier New" pitchFamily="49" charset="0"/>
              </a:rPr>
              <a:t>,</a:t>
            </a: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</a:rPr>
              <a:t>        </a:t>
            </a:r>
            <a:r>
              <a:rPr lang="en-US" sz="2000" b="1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i="1" dirty="0" err="1" smtClean="0">
                <a:latin typeface="Courier New" pitchFamily="49" charset="0"/>
              </a:rPr>
              <a:t>maxValue</a:t>
            </a:r>
            <a:r>
              <a:rPr lang="en-US" sz="2000" b="1" dirty="0" smtClean="0">
                <a:latin typeface="Courier New" pitchFamily="49" charset="0"/>
              </a:rPr>
              <a:t>, </a:t>
            </a:r>
            <a:r>
              <a:rPr lang="en-US" sz="2000" b="1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i="1" dirty="0" err="1" smtClean="0">
                <a:latin typeface="Courier New" pitchFamily="49" charset="0"/>
              </a:rPr>
              <a:t>initialValue</a:t>
            </a:r>
            <a:r>
              <a:rPr lang="en-US" sz="2000" b="1" dirty="0" smtClean="0">
                <a:latin typeface="Courier New" pitchFamily="49" charset="0"/>
              </a:rPr>
              <a:t>)</a:t>
            </a:r>
            <a:br>
              <a:rPr lang="en-US" sz="2000" b="1" dirty="0" smtClean="0">
                <a:latin typeface="Courier New" pitchFamily="49" charset="0"/>
              </a:rPr>
            </a:br>
            <a:endParaRPr lang="en-US" sz="2000" b="1" dirty="0" smtClean="0">
              <a:latin typeface="Courier New" pitchFamily="49" charset="0"/>
            </a:endParaRPr>
          </a:p>
          <a:p>
            <a:r>
              <a:rPr lang="en-US" sz="2800" dirty="0" smtClean="0"/>
              <a:t>For orientation, one of these constants should be used:</a:t>
            </a:r>
          </a:p>
          <a:p>
            <a:pPr lvl="1"/>
            <a:r>
              <a:rPr lang="en-US" sz="2400" dirty="0" err="1" smtClean="0">
                <a:latin typeface="Courier New" pitchFamily="49" charset="0"/>
              </a:rPr>
              <a:t>JSlider.HORIZONTAL</a:t>
            </a:r>
            <a:endParaRPr lang="en-US" sz="2400" dirty="0" smtClean="0">
              <a:latin typeface="Courier New" pitchFamily="49" charset="0"/>
            </a:endParaRPr>
          </a:p>
          <a:p>
            <a:pPr lvl="1"/>
            <a:r>
              <a:rPr lang="en-US" sz="2400" dirty="0" err="1" smtClean="0">
                <a:latin typeface="Courier New" pitchFamily="49" charset="0"/>
              </a:rPr>
              <a:t>JSlider.VERTICAL</a:t>
            </a:r>
            <a:endParaRPr lang="en-US" dirty="0" smtClean="0">
              <a:latin typeface="Minion-Regular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372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Example: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err="1" smtClean="0">
                <a:latin typeface="Courier New" pitchFamily="49" charset="0"/>
              </a:rPr>
              <a:t>JSlider</a:t>
            </a:r>
            <a:r>
              <a:rPr lang="en-US" sz="2000" b="1" dirty="0" smtClean="0">
                <a:latin typeface="Courier New" pitchFamily="49" charset="0"/>
              </a:rPr>
              <a:t> slider1 = new </a:t>
            </a:r>
            <a:r>
              <a:rPr lang="en-US" sz="2000" b="1" dirty="0" err="1" smtClean="0">
                <a:latin typeface="Courier New" pitchFamily="49" charset="0"/>
              </a:rPr>
              <a:t>JSlider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</a:rPr>
              <a:t>JSlider.HORIZONTAL</a:t>
            </a:r>
            <a:r>
              <a:rPr lang="en-US" sz="2000" b="1" dirty="0" smtClean="0">
                <a:latin typeface="Courier New" pitchFamily="49" charset="0"/>
              </a:rPr>
              <a:t>, 0, 50, 25);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err="1" smtClean="0">
                <a:latin typeface="Courier New" pitchFamily="49" charset="0"/>
              </a:rPr>
              <a:t>JSlider</a:t>
            </a:r>
            <a:r>
              <a:rPr lang="en-US" sz="2000" b="1" dirty="0" smtClean="0">
                <a:latin typeface="Courier New" pitchFamily="49" charset="0"/>
              </a:rPr>
              <a:t> slider2 = new </a:t>
            </a:r>
            <a:r>
              <a:rPr lang="en-US" sz="2000" b="1" dirty="0" err="1" smtClean="0">
                <a:latin typeface="Courier New" pitchFamily="49" charset="0"/>
              </a:rPr>
              <a:t>JSlider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</a:rPr>
              <a:t>JSlider.VERTICAL</a:t>
            </a:r>
            <a:r>
              <a:rPr lang="en-US" sz="2000" b="1" dirty="0" smtClean="0">
                <a:latin typeface="Courier New" pitchFamily="49" charset="0"/>
              </a:rPr>
              <a:t>, 0, 50, 25);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Set the major and minor tick mark spacing with: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Courier New" pitchFamily="49" charset="0"/>
              </a:rPr>
              <a:t>setMajorTickSpacing</a:t>
            </a:r>
            <a:endParaRPr lang="en-US" dirty="0" smtClean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Courier New" pitchFamily="49" charset="0"/>
              </a:rPr>
              <a:t>setMinorTickSpacing</a:t>
            </a:r>
            <a:endParaRPr lang="en-US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Example: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b="1" dirty="0" smtClean="0">
                <a:latin typeface="Courier New" pitchFamily="49" charset="0"/>
              </a:rPr>
              <a:t>slider1.setMajorTickSpacing(10);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b="1" dirty="0" smtClean="0">
                <a:latin typeface="Courier New" pitchFamily="49" charset="0"/>
              </a:rPr>
              <a:t>slider1.setMinorTickSpacing(2);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065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Display tick marks by calling: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latin typeface="Courier New" pitchFamily="49" charset="0"/>
              </a:rPr>
              <a:t>setPaintTickMarks</a:t>
            </a:r>
            <a:endParaRPr lang="en-US" sz="2400" dirty="0" smtClean="0">
              <a:latin typeface="Courier New" pitchFamily="49" charset="0"/>
            </a:endParaRPr>
          </a:p>
          <a:p>
            <a:pPr lvl="1">
              <a:lnSpc>
                <a:spcPct val="90000"/>
              </a:lnSpc>
              <a:buNone/>
            </a:pPr>
            <a:endParaRPr lang="en-US" sz="900" b="1" dirty="0" smtClean="0">
              <a:latin typeface="Courier New" pitchFamily="49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1800" b="1" dirty="0" smtClean="0">
                <a:latin typeface="Courier New" pitchFamily="49" charset="0"/>
              </a:rPr>
              <a:t>slider1.setPaintTickMarks(true);</a:t>
            </a:r>
          </a:p>
          <a:p>
            <a:pPr lvl="1">
              <a:lnSpc>
                <a:spcPct val="90000"/>
              </a:lnSpc>
              <a:buNone/>
            </a:pPr>
            <a:endParaRPr lang="en-US" sz="1800" b="1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Display numeric labels on the slider by calling: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latin typeface="Courier New" pitchFamily="49" charset="0"/>
              </a:rPr>
              <a:t>setPaintLabels</a:t>
            </a:r>
            <a:endParaRPr lang="en-US" sz="2400" dirty="0" smtClean="0">
              <a:latin typeface="Courier New" pitchFamily="49" charset="0"/>
            </a:endParaRPr>
          </a:p>
          <a:p>
            <a:pPr lvl="1">
              <a:lnSpc>
                <a:spcPct val="90000"/>
              </a:lnSpc>
              <a:buNone/>
            </a:pPr>
            <a:endParaRPr lang="en-US" sz="700" b="1" dirty="0" smtClean="0">
              <a:latin typeface="Courier New" pitchFamily="49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1800" b="1" dirty="0" smtClean="0">
                <a:latin typeface="Courier New" pitchFamily="49" charset="0"/>
              </a:rPr>
              <a:t>slider1.setPaintLabels(true);</a:t>
            </a:r>
          </a:p>
          <a:p>
            <a:pPr lvl="1">
              <a:lnSpc>
                <a:spcPct val="90000"/>
              </a:lnSpc>
              <a:buNone/>
            </a:pPr>
            <a:endParaRPr lang="en-US" sz="1800" b="1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When the knob’s position is moved, the slider component generates a </a:t>
            </a:r>
            <a:r>
              <a:rPr lang="en-US" sz="2400" i="1" dirty="0" smtClean="0"/>
              <a:t>change event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To handle the change event, write a </a:t>
            </a:r>
            <a:r>
              <a:rPr lang="en-US" sz="2400" i="1" dirty="0" smtClean="0"/>
              <a:t>change listener </a:t>
            </a:r>
            <a:r>
              <a:rPr lang="en-US" sz="2400" dirty="0" smtClean="0"/>
              <a:t>class.</a:t>
            </a:r>
            <a:endParaRPr lang="en-US" sz="1800" b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110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 change listener class must meet the following requirements: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It must implement the </a:t>
            </a:r>
            <a:r>
              <a:rPr lang="en-US" sz="2400" dirty="0" err="1" smtClean="0">
                <a:latin typeface="Courier New" pitchFamily="49" charset="0"/>
              </a:rPr>
              <a:t>ChangeListener</a:t>
            </a:r>
            <a:r>
              <a:rPr lang="en-US" sz="2400" dirty="0" smtClean="0"/>
              <a:t> interface.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It must have a method named </a:t>
            </a:r>
            <a:r>
              <a:rPr lang="en-US" sz="2400" dirty="0" err="1" smtClean="0">
                <a:latin typeface="Courier New" pitchFamily="49" charset="0"/>
              </a:rPr>
              <a:t>stateChanged</a:t>
            </a:r>
            <a:r>
              <a:rPr lang="en-US" sz="2400" dirty="0" smtClean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This method must take an argument of the </a:t>
            </a:r>
            <a:r>
              <a:rPr lang="en-US" sz="2000" dirty="0" err="1" smtClean="0">
                <a:latin typeface="Courier New" pitchFamily="49" charset="0"/>
              </a:rPr>
              <a:t>ChangeEvent</a:t>
            </a:r>
            <a:r>
              <a:rPr lang="en-US" sz="2000" dirty="0" smtClean="0"/>
              <a:t> type.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To retrieve the current value stored in a </a:t>
            </a:r>
            <a:r>
              <a:rPr lang="en-US" sz="2800" dirty="0" err="1" smtClean="0">
                <a:latin typeface="Courier New" pitchFamily="49" charset="0"/>
              </a:rPr>
              <a:t>JSlider</a:t>
            </a:r>
            <a:r>
              <a:rPr lang="en-US" sz="2800" dirty="0" smtClean="0"/>
              <a:t>, use the </a:t>
            </a:r>
            <a:r>
              <a:rPr lang="en-US" sz="2800" dirty="0" err="1" smtClean="0">
                <a:latin typeface="Courier New" pitchFamily="49" charset="0"/>
              </a:rPr>
              <a:t>getValue</a:t>
            </a:r>
            <a:r>
              <a:rPr lang="en-US" sz="2800" dirty="0" smtClean="0"/>
              <a:t> method.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err="1" smtClean="0">
                <a:latin typeface="Courier New" pitchFamily="49" charset="0"/>
              </a:rPr>
              <a:t>currentValue</a:t>
            </a:r>
            <a:r>
              <a:rPr lang="en-US" sz="2000" b="1" dirty="0" smtClean="0">
                <a:latin typeface="Courier New" pitchFamily="49" charset="0"/>
              </a:rPr>
              <a:t> = slider1.getValue();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Example: </a:t>
            </a:r>
            <a:r>
              <a:rPr lang="en-US" sz="2800" dirty="0" smtClean="0">
                <a:hlinkClick r:id="rId2" action="ppaction://hlinkfile"/>
              </a:rPr>
              <a:t>TempConverter.java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074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and Feel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appearance of a particular system’s GUI is known as its </a:t>
            </a:r>
            <a:r>
              <a:rPr lang="en-US" sz="2800" i="1" dirty="0" smtClean="0"/>
              <a:t>look and feel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Java allows you to select the look and feel of a GUI application.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On most systems, Java’s default look and feel is called </a:t>
            </a:r>
            <a:r>
              <a:rPr lang="en-US" sz="2800" i="1" dirty="0" smtClean="0"/>
              <a:t>Metal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There are also Motif and Windows look and feel classes for Java.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Motif is similar to a UNIX look and feel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Windows is the look and feel of the Windows operating system.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21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and Feel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change an application’s look and feel, call the </a:t>
            </a:r>
            <a:r>
              <a:rPr lang="en-US" dirty="0" err="1" smtClean="0">
                <a:latin typeface="Courier New" pitchFamily="49" charset="0"/>
              </a:rPr>
              <a:t>UIManager</a:t>
            </a:r>
            <a:r>
              <a:rPr lang="en-US" dirty="0" smtClean="0"/>
              <a:t> class’s static </a:t>
            </a:r>
            <a:r>
              <a:rPr lang="en-US" dirty="0" err="1" smtClean="0">
                <a:latin typeface="Courier New" pitchFamily="49" charset="0"/>
              </a:rPr>
              <a:t>setLookAndFeel</a:t>
            </a:r>
            <a:r>
              <a:rPr lang="en-US" dirty="0" smtClean="0"/>
              <a:t> method.</a:t>
            </a:r>
          </a:p>
          <a:p>
            <a:r>
              <a:rPr lang="en-US" dirty="0" smtClean="0"/>
              <a:t>Java has a class for each look and feel.</a:t>
            </a:r>
          </a:p>
          <a:p>
            <a:r>
              <a:rPr lang="en-US" dirty="0" smtClean="0"/>
              <a:t>The </a:t>
            </a:r>
            <a:r>
              <a:rPr lang="en-US" dirty="0" err="1" smtClean="0">
                <a:latin typeface="Courier New" pitchFamily="49" charset="0"/>
              </a:rPr>
              <a:t>setLookAndFeel</a:t>
            </a:r>
            <a:r>
              <a:rPr lang="en-US" dirty="0" smtClean="0"/>
              <a:t> method takes the fully qualified class name for the desired look and feel as its argument.</a:t>
            </a:r>
          </a:p>
          <a:p>
            <a:r>
              <a:rPr lang="en-US" dirty="0" smtClean="0"/>
              <a:t>The class name must be passed as a string.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304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and Feel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Metal look and feel: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</a:rPr>
              <a:t>"</a:t>
            </a:r>
            <a:r>
              <a:rPr lang="en-US" b="1" dirty="0" err="1" smtClean="0">
                <a:latin typeface="Courier New" pitchFamily="49" charset="0"/>
              </a:rPr>
              <a:t>javax.swing.plaf.metal.MetalLookAndFeel</a:t>
            </a:r>
            <a:r>
              <a:rPr lang="en-US" b="1" dirty="0" smtClean="0">
                <a:latin typeface="Courier New" pitchFamily="49" charset="0"/>
              </a:rPr>
              <a:t>"</a:t>
            </a:r>
          </a:p>
          <a:p>
            <a:pPr>
              <a:buNone/>
            </a:pPr>
            <a:endParaRPr lang="en-US" b="1" dirty="0" smtClean="0">
              <a:latin typeface="Courier New" pitchFamily="49" charset="0"/>
            </a:endParaRPr>
          </a:p>
          <a:p>
            <a:r>
              <a:rPr lang="en-US" dirty="0" smtClean="0"/>
              <a:t>Motif look and feel: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</a:rPr>
              <a:t>"</a:t>
            </a:r>
            <a:r>
              <a:rPr lang="en-US" b="1" dirty="0" err="1" smtClean="0">
                <a:latin typeface="Courier New" pitchFamily="49" charset="0"/>
              </a:rPr>
              <a:t>com.sun.java.swing.plaf.motif.MotifLookAndFeel</a:t>
            </a:r>
            <a:r>
              <a:rPr lang="en-US" b="1" dirty="0" smtClean="0">
                <a:latin typeface="Courier New" pitchFamily="49" charset="0"/>
              </a:rPr>
              <a:t>"</a:t>
            </a:r>
          </a:p>
          <a:p>
            <a:pPr>
              <a:buNone/>
            </a:pPr>
            <a:endParaRPr lang="en-US" b="1" dirty="0" smtClean="0">
              <a:latin typeface="Courier New" pitchFamily="49" charset="0"/>
            </a:endParaRPr>
          </a:p>
          <a:p>
            <a:r>
              <a:rPr lang="en-US" dirty="0" smtClean="0"/>
              <a:t>Windows look and feel: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</a:rPr>
              <a:t>"</a:t>
            </a:r>
            <a:r>
              <a:rPr lang="en-US" b="1" dirty="0" err="1" smtClean="0">
                <a:latin typeface="Courier New" pitchFamily="49" charset="0"/>
              </a:rPr>
              <a:t>com.sun.java.swing.plaf.windows.WindowsLookAndFeel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433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and Feel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78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163763"/>
            <a:ext cx="81534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0157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and Feel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Any components that have already been created need to be updated.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err="1" smtClean="0">
                <a:latin typeface="Courier New" pitchFamily="49" charset="0"/>
              </a:rPr>
              <a:t>SwingUtilities.updateComponentTreeUI</a:t>
            </a:r>
            <a:r>
              <a:rPr lang="en-US" sz="2000" b="1" dirty="0" smtClean="0">
                <a:latin typeface="Courier New" pitchFamily="49" charset="0"/>
              </a:rPr>
              <a:t>(…);</a:t>
            </a:r>
          </a:p>
          <a:p>
            <a:pPr lvl="1">
              <a:lnSpc>
                <a:spcPct val="90000"/>
              </a:lnSpc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This method takes a reference to the component that you want to update as an argument.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 err="1" smtClean="0">
                <a:latin typeface="Courier New" pitchFamily="49" charset="0"/>
              </a:rPr>
              <a:t>UIManager.setLookAndFeel</a:t>
            </a:r>
            <a:r>
              <a:rPr lang="en-US" sz="2400" dirty="0" smtClean="0"/>
              <a:t> method throws a number of exceptions: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Courier New" pitchFamily="49" charset="0"/>
              </a:rPr>
              <a:t>ClassNotFoundException</a:t>
            </a:r>
            <a:endParaRPr lang="en-US" sz="2000" dirty="0" smtClean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Courier New" pitchFamily="49" charset="0"/>
              </a:rPr>
              <a:t>InstantiationException</a:t>
            </a:r>
            <a:endParaRPr lang="en-US" sz="2000" dirty="0" smtClean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Courier New" pitchFamily="49" charset="0"/>
              </a:rPr>
              <a:t>IllegalAccessException</a:t>
            </a:r>
            <a:endParaRPr lang="en-US" sz="2000" dirty="0" smtClean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Courier New" pitchFamily="49" charset="0"/>
              </a:rPr>
              <a:t>UnsupportedLookAndFeelException</a:t>
            </a:r>
            <a:endParaRPr lang="en-US" sz="2000" dirty="0" smtClean="0">
              <a:latin typeface="Minion-Regular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When an item in a </a:t>
            </a:r>
            <a:r>
              <a:rPr lang="en-US" sz="2800" dirty="0" err="1" smtClean="0">
                <a:latin typeface="Courier New" pitchFamily="49" charset="0"/>
              </a:rPr>
              <a:t>JList</a:t>
            </a:r>
            <a:r>
              <a:rPr lang="en-US" sz="2800" dirty="0" smtClean="0"/>
              <a:t> object is selected it generates a </a:t>
            </a:r>
            <a:r>
              <a:rPr lang="en-US" sz="2800" i="1" dirty="0" smtClean="0"/>
              <a:t>list selection event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event is handled by an instance of a </a:t>
            </a:r>
            <a:r>
              <a:rPr lang="en-US" sz="2800" i="1" dirty="0" smtClean="0"/>
              <a:t>list selection listener </a:t>
            </a:r>
            <a:r>
              <a:rPr lang="en-US" sz="2800" dirty="0" smtClean="0"/>
              <a:t>class, which must meet the following requirements: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It must implement the </a:t>
            </a:r>
            <a:r>
              <a:rPr lang="en-US" sz="2000" dirty="0" err="1" smtClean="0">
                <a:latin typeface="Courier New" pitchFamily="49" charset="0"/>
              </a:rPr>
              <a:t>ListSelectionListener</a:t>
            </a:r>
            <a:r>
              <a:rPr lang="en-US" sz="2000" dirty="0" smtClean="0"/>
              <a:t> interface.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It must have a method named </a:t>
            </a:r>
            <a:r>
              <a:rPr lang="en-US" sz="2000" dirty="0" err="1" smtClean="0">
                <a:latin typeface="Courier New" pitchFamily="49" charset="0"/>
              </a:rPr>
              <a:t>valueChanged</a:t>
            </a:r>
            <a:r>
              <a:rPr lang="en-US" sz="2000" dirty="0" smtClean="0"/>
              <a:t>. This method must take an argument of the </a:t>
            </a:r>
            <a:r>
              <a:rPr lang="en-US" sz="2000" dirty="0" err="1" smtClean="0">
                <a:latin typeface="Courier New" pitchFamily="49" charset="0"/>
              </a:rPr>
              <a:t>ListSelectionEvent</a:t>
            </a:r>
            <a:r>
              <a:rPr lang="en-US" sz="2000" dirty="0" smtClean="0"/>
              <a:t> type.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Use the </a:t>
            </a:r>
            <a:r>
              <a:rPr lang="en-US" sz="2800" dirty="0" err="1" smtClean="0">
                <a:latin typeface="Courier New" pitchFamily="49" charset="0"/>
              </a:rPr>
              <a:t>addListSelectionListener</a:t>
            </a:r>
            <a:r>
              <a:rPr lang="en-US" sz="2800" dirty="0" smtClean="0"/>
              <a:t> method of the </a:t>
            </a:r>
            <a:r>
              <a:rPr lang="en-US" sz="2800" dirty="0" err="1" smtClean="0">
                <a:latin typeface="Courier New" pitchFamily="49" charset="0"/>
              </a:rPr>
              <a:t>JList</a:t>
            </a:r>
            <a:r>
              <a:rPr lang="en-US" sz="2800" dirty="0" smtClean="0"/>
              <a:t> class to register the instance of the list selection listener class with the list object.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888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and Feel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Example (Motif):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try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{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UIManager.setLookAndFeel</a:t>
            </a:r>
            <a:r>
              <a:rPr lang="en-US" sz="2000" b="1" dirty="0" smtClean="0">
                <a:latin typeface="Courier New" pitchFamily="49" charset="0"/>
              </a:rPr>
              <a:t>(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b="1" dirty="0" smtClean="0">
                <a:latin typeface="Courier New" pitchFamily="49" charset="0"/>
              </a:rPr>
              <a:t>  "</a:t>
            </a:r>
            <a:r>
              <a:rPr lang="en-US" sz="1800" b="1" dirty="0" err="1" smtClean="0">
                <a:latin typeface="Courier New" pitchFamily="49" charset="0"/>
              </a:rPr>
              <a:t>com.sun.java.swing.plaf.motif.MotifLookAndFeel</a:t>
            </a:r>
            <a:r>
              <a:rPr lang="en-US" sz="1800" b="1" dirty="0" smtClean="0">
                <a:latin typeface="Courier New" pitchFamily="49" charset="0"/>
              </a:rPr>
              <a:t>");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SwingUtilities.updateComponentTreeUI</a:t>
            </a:r>
            <a:r>
              <a:rPr lang="en-US" sz="2000" b="1" dirty="0" smtClean="0">
                <a:latin typeface="Courier New" pitchFamily="49" charset="0"/>
              </a:rPr>
              <a:t>(this);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}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catch (Exception e)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{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JOptionPane.showMessageDialog</a:t>
            </a:r>
            <a:r>
              <a:rPr lang="en-US" sz="2000" b="1" dirty="0" smtClean="0">
                <a:latin typeface="Courier New" pitchFamily="49" charset="0"/>
              </a:rPr>
              <a:t>(null,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     "Error setting the look and feel.");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System.exit</a:t>
            </a:r>
            <a:r>
              <a:rPr lang="en-US" sz="2000" b="1" dirty="0" smtClean="0">
                <a:latin typeface="Courier New" pitchFamily="49" charset="0"/>
              </a:rPr>
              <a:t>(0);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432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and Feel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Example (Windows):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try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{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UIManager.setLookAndFeel</a:t>
            </a:r>
            <a:r>
              <a:rPr lang="en-US" sz="2000" b="1" dirty="0" smtClean="0">
                <a:latin typeface="Courier New" pitchFamily="49" charset="0"/>
              </a:rPr>
              <a:t>(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b="1" dirty="0" smtClean="0">
                <a:latin typeface="Courier New" pitchFamily="49" charset="0"/>
              </a:rPr>
              <a:t>    "</a:t>
            </a:r>
            <a:r>
              <a:rPr lang="en-US" sz="1800" b="1" dirty="0" err="1" smtClean="0">
                <a:latin typeface="Courier New" pitchFamily="49" charset="0"/>
              </a:rPr>
              <a:t>com.sun.java.swing.plaf.windows.WindowsLookAndFeel</a:t>
            </a:r>
            <a:r>
              <a:rPr lang="en-US" sz="1800" b="1" dirty="0" smtClean="0">
                <a:latin typeface="Courier New" pitchFamily="49" charset="0"/>
              </a:rPr>
              <a:t>");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SwingUtilities.updateComponentTreeUI</a:t>
            </a:r>
            <a:r>
              <a:rPr lang="en-US" sz="2000" b="1" dirty="0" smtClean="0">
                <a:latin typeface="Courier New" pitchFamily="49" charset="0"/>
              </a:rPr>
              <a:t>(this);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}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catch (Exception e)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{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JOptionPane.showMessageDialog</a:t>
            </a:r>
            <a:r>
              <a:rPr lang="en-US" sz="2000" b="1" dirty="0" smtClean="0">
                <a:latin typeface="Courier New" pitchFamily="49" charset="0"/>
              </a:rPr>
              <a:t>(null,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       "Error setting the look and feel.");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System.exit</a:t>
            </a:r>
            <a:r>
              <a:rPr lang="en-US" sz="2000" b="1" dirty="0" smtClean="0">
                <a:latin typeface="Courier New" pitchFamily="49" charset="0"/>
              </a:rPr>
              <a:t>(0);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latin typeface="Courier New" pitchFamily="49" charset="0"/>
              </a:rPr>
              <a:t>}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001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Graphics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Draw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717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Shapes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Components have an associated </a:t>
            </a:r>
            <a:r>
              <a:rPr lang="en-US" dirty="0">
                <a:latin typeface="Courier New" pitchFamily="49" charset="0"/>
              </a:rPr>
              <a:t>Graphics</a:t>
            </a:r>
            <a:r>
              <a:rPr lang="en-US" dirty="0"/>
              <a:t> object that may be used to draw lines and shapes.</a:t>
            </a:r>
          </a:p>
          <a:p>
            <a:r>
              <a:rPr lang="en-US" dirty="0"/>
              <a:t>Java allows drawing of lines and graphical shapes such as rectangles, ovals, and arcs.</a:t>
            </a:r>
          </a:p>
          <a:p>
            <a:r>
              <a:rPr lang="en-US" dirty="0"/>
              <a:t>Frame or panels can become a canvas for your drawings.</a:t>
            </a:r>
          </a:p>
          <a:p>
            <a:r>
              <a:rPr lang="en-US" dirty="0" smtClean="0"/>
              <a:t>What I’m about to show you works pretty much the same in Swing and Android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52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XY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location of each pixel in a component is identified with an </a:t>
            </a:r>
            <a:r>
              <a:rPr lang="en-US" i="1" dirty="0"/>
              <a:t>X </a:t>
            </a:r>
            <a:r>
              <a:rPr lang="en-US" dirty="0"/>
              <a:t>coordinate and a </a:t>
            </a:r>
            <a:r>
              <a:rPr lang="en-US" i="1" dirty="0"/>
              <a:t>Y </a:t>
            </a:r>
            <a:r>
              <a:rPr lang="en-US" dirty="0"/>
              <a:t>coordinate.</a:t>
            </a:r>
          </a:p>
          <a:p>
            <a:r>
              <a:rPr lang="en-US" dirty="0"/>
              <a:t>The coordinates are usually written in the form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).</a:t>
            </a:r>
          </a:p>
          <a:p>
            <a:r>
              <a:rPr lang="en-US" dirty="0"/>
              <a:t>Unlike Cartesian coordinates, the upper-left corner of a drawing area (0, 0).</a:t>
            </a:r>
          </a:p>
          <a:p>
            <a:r>
              <a:rPr lang="en-US" dirty="0"/>
              <a:t>The </a:t>
            </a:r>
            <a:r>
              <a:rPr lang="en-US" i="1" dirty="0"/>
              <a:t>X </a:t>
            </a:r>
            <a:r>
              <a:rPr lang="en-US" dirty="0"/>
              <a:t>coordinates increase from left to right, and the </a:t>
            </a:r>
            <a:r>
              <a:rPr lang="en-US" i="1" dirty="0"/>
              <a:t>Y </a:t>
            </a:r>
            <a:r>
              <a:rPr lang="en-US" dirty="0"/>
              <a:t>coordinates increase from top to bottom.</a:t>
            </a:r>
          </a:p>
          <a:p>
            <a:r>
              <a:rPr lang="en-US" dirty="0"/>
              <a:t>When drawing a line or shape on a component, you must indicate its position using </a:t>
            </a:r>
            <a:r>
              <a:rPr lang="en-US" i="1" dirty="0"/>
              <a:t>X </a:t>
            </a:r>
            <a:r>
              <a:rPr lang="en-US" dirty="0"/>
              <a:t>and </a:t>
            </a:r>
            <a:r>
              <a:rPr lang="en-US" i="1" dirty="0"/>
              <a:t>Y </a:t>
            </a:r>
            <a:r>
              <a:rPr lang="en-US" dirty="0"/>
              <a:t>coordinates.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261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</a:rPr>
              <a:t>Graphics</a:t>
            </a:r>
            <a:r>
              <a:rPr lang="en-US" dirty="0"/>
              <a:t>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component has an internal object that is derived from the </a:t>
            </a:r>
            <a:r>
              <a:rPr lang="en-US" dirty="0">
                <a:latin typeface="Courier New" pitchFamily="49" charset="0"/>
              </a:rPr>
              <a:t>Graphics</a:t>
            </a:r>
            <a:r>
              <a:rPr lang="en-US" dirty="0"/>
              <a:t> class, which is part of the </a:t>
            </a:r>
            <a:r>
              <a:rPr lang="en-US" dirty="0" err="1">
                <a:latin typeface="Courier New" pitchFamily="49" charset="0"/>
              </a:rPr>
              <a:t>java.awt</a:t>
            </a:r>
            <a:r>
              <a:rPr lang="en-US" dirty="0"/>
              <a:t> package.</a:t>
            </a:r>
          </a:p>
          <a:p>
            <a:r>
              <a:rPr lang="en-US" dirty="0"/>
              <a:t>This object has numerous methods for drawing graphical shapes on the surface of the component.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401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</a:rPr>
              <a:t>Graphics</a:t>
            </a:r>
            <a:r>
              <a:rPr lang="en-US" dirty="0"/>
              <a:t>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Some of the methods of the </a:t>
            </a:r>
            <a:r>
              <a:rPr lang="en-US" sz="2800" dirty="0">
                <a:latin typeface="Courier New" pitchFamily="49" charset="0"/>
              </a:rPr>
              <a:t>Graphics</a:t>
            </a:r>
            <a:r>
              <a:rPr lang="en-US" sz="2800" dirty="0"/>
              <a:t> class:</a:t>
            </a:r>
          </a:p>
          <a:p>
            <a:pPr lvl="1">
              <a:lnSpc>
                <a:spcPct val="90000"/>
              </a:lnSpc>
            </a:pPr>
            <a:r>
              <a:rPr lang="en-US" sz="2000" dirty="0" err="1">
                <a:latin typeface="Courier New" pitchFamily="49" charset="0"/>
              </a:rPr>
              <a:t>setColor</a:t>
            </a:r>
            <a:r>
              <a:rPr lang="en-US" sz="2000" dirty="0">
                <a:latin typeface="Courier New" pitchFamily="49" charset="0"/>
              </a:rPr>
              <a:t>(Color </a:t>
            </a:r>
            <a:r>
              <a:rPr lang="en-US" sz="2000" i="1" dirty="0">
                <a:latin typeface="Courier New" pitchFamily="49" charset="0"/>
              </a:rPr>
              <a:t>c</a:t>
            </a:r>
            <a:r>
              <a:rPr lang="en-US" sz="2000" dirty="0">
                <a:latin typeface="Courier New" pitchFamily="49" charset="0"/>
              </a:rPr>
              <a:t>)</a:t>
            </a:r>
            <a:r>
              <a:rPr lang="en-US" sz="2000" dirty="0"/>
              <a:t> – Sets the drawing color for this object.</a:t>
            </a:r>
          </a:p>
          <a:p>
            <a:pPr lvl="1">
              <a:lnSpc>
                <a:spcPct val="90000"/>
              </a:lnSpc>
            </a:pPr>
            <a:r>
              <a:rPr lang="en-US" sz="2000" dirty="0" err="1">
                <a:latin typeface="Courier New" pitchFamily="49" charset="0"/>
              </a:rPr>
              <a:t>getColor</a:t>
            </a:r>
            <a:r>
              <a:rPr lang="en-US" sz="2000" dirty="0">
                <a:latin typeface="Courier New" pitchFamily="49" charset="0"/>
              </a:rPr>
              <a:t>()</a:t>
            </a:r>
            <a:r>
              <a:rPr lang="en-US" sz="2000" dirty="0"/>
              <a:t> – Returns the current drawing color for this object.</a:t>
            </a:r>
          </a:p>
          <a:p>
            <a:pPr lvl="1">
              <a:lnSpc>
                <a:spcPct val="90000"/>
              </a:lnSpc>
            </a:pPr>
            <a:r>
              <a:rPr lang="en-US" sz="2000" dirty="0" err="1">
                <a:latin typeface="Courier New" pitchFamily="49" charset="0"/>
              </a:rPr>
              <a:t>drawLine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i="1" dirty="0">
                <a:latin typeface="Courier New" pitchFamily="49" charset="0"/>
              </a:rPr>
              <a:t>x1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i="1" dirty="0">
                <a:latin typeface="Courier New" pitchFamily="49" charset="0"/>
              </a:rPr>
              <a:t>y1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i="1" dirty="0">
                <a:latin typeface="Courier New" pitchFamily="49" charset="0"/>
              </a:rPr>
              <a:t>x2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i="1" dirty="0">
                <a:latin typeface="Courier New" pitchFamily="49" charset="0"/>
              </a:rPr>
              <a:t>y2</a:t>
            </a:r>
            <a:r>
              <a:rPr lang="en-US" sz="2000" dirty="0">
                <a:latin typeface="Courier New" pitchFamily="49" charset="0"/>
              </a:rPr>
              <a:t>)</a:t>
            </a:r>
            <a:r>
              <a:rPr lang="en-US" sz="2000" dirty="0"/>
              <a:t> – Draws a line on the component</a:t>
            </a:r>
          </a:p>
          <a:p>
            <a:pPr lvl="1">
              <a:lnSpc>
                <a:spcPct val="90000"/>
              </a:lnSpc>
            </a:pPr>
            <a:r>
              <a:rPr lang="en-US" sz="2000" dirty="0" err="1">
                <a:latin typeface="Courier New" pitchFamily="49" charset="0"/>
              </a:rPr>
              <a:t>drawRect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i="1" dirty="0">
                <a:latin typeface="Courier New" pitchFamily="49" charset="0"/>
              </a:rPr>
              <a:t>x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i="1" dirty="0">
                <a:latin typeface="Courier New" pitchFamily="49" charset="0"/>
              </a:rPr>
              <a:t>y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i="1" dirty="0">
                <a:latin typeface="Courier New" pitchFamily="49" charset="0"/>
              </a:rPr>
              <a:t>width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i="1" dirty="0">
                <a:latin typeface="Courier New" pitchFamily="49" charset="0"/>
              </a:rPr>
              <a:t>height</a:t>
            </a:r>
            <a:r>
              <a:rPr lang="en-US" sz="2000" dirty="0">
                <a:latin typeface="Courier New" pitchFamily="49" charset="0"/>
              </a:rPr>
              <a:t>)</a:t>
            </a:r>
            <a:r>
              <a:rPr lang="en-US" sz="2000" dirty="0"/>
              <a:t> – Draws the outline of a rectangle on the component.</a:t>
            </a:r>
          </a:p>
          <a:p>
            <a:pPr lvl="1">
              <a:lnSpc>
                <a:spcPct val="90000"/>
              </a:lnSpc>
            </a:pPr>
            <a:r>
              <a:rPr lang="en-US" sz="2000" dirty="0" err="1">
                <a:latin typeface="Courier New" pitchFamily="49" charset="0"/>
              </a:rPr>
              <a:t>fillOval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i="1" dirty="0">
                <a:latin typeface="Courier New" pitchFamily="49" charset="0"/>
              </a:rPr>
              <a:t>x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i="1" dirty="0">
                <a:latin typeface="Courier New" pitchFamily="49" charset="0"/>
              </a:rPr>
              <a:t>y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i="1" dirty="0">
                <a:latin typeface="Courier New" pitchFamily="49" charset="0"/>
              </a:rPr>
              <a:t>width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i="1" dirty="0">
                <a:latin typeface="Courier New" pitchFamily="49" charset="0"/>
              </a:rPr>
              <a:t>height</a:t>
            </a:r>
            <a:r>
              <a:rPr lang="en-US" sz="2000" dirty="0">
                <a:latin typeface="Courier New" pitchFamily="49" charset="0"/>
              </a:rPr>
              <a:t>)</a:t>
            </a:r>
            <a:r>
              <a:rPr lang="en-US" sz="2000" dirty="0"/>
              <a:t> – Draws a filled oval.</a:t>
            </a:r>
          </a:p>
          <a:p>
            <a:pPr lvl="1">
              <a:lnSpc>
                <a:spcPct val="90000"/>
              </a:lnSpc>
            </a:pPr>
            <a:r>
              <a:rPr lang="en-US" sz="2000" dirty="0" err="1">
                <a:latin typeface="Courier New" pitchFamily="49" charset="0"/>
              </a:rPr>
              <a:t>drawString</a:t>
            </a:r>
            <a:r>
              <a:rPr lang="en-US" sz="2000" dirty="0">
                <a:latin typeface="Courier New" pitchFamily="49" charset="0"/>
              </a:rPr>
              <a:t>(String </a:t>
            </a:r>
            <a:r>
              <a:rPr lang="en-US" sz="2000" dirty="0" err="1">
                <a:latin typeface="Courier New" pitchFamily="49" charset="0"/>
              </a:rPr>
              <a:t>str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x,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y)</a:t>
            </a:r>
            <a:r>
              <a:rPr lang="en-US" sz="2000" dirty="0"/>
              <a:t> – Draws the string passed into </a:t>
            </a:r>
            <a:r>
              <a:rPr lang="en-US" sz="2000" i="1" dirty="0" err="1"/>
              <a:t>str</a:t>
            </a:r>
            <a:r>
              <a:rPr lang="en-US" sz="2000" i="1" dirty="0"/>
              <a:t> </a:t>
            </a:r>
            <a:r>
              <a:rPr lang="en-US" sz="2000" dirty="0"/>
              <a:t>using the current font.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4845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</a:rPr>
              <a:t>Graphics</a:t>
            </a:r>
            <a:r>
              <a:rPr lang="en-US" dirty="0"/>
              <a:t>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order to call these methods, you must get a reference to a component’s </a:t>
            </a:r>
            <a:r>
              <a:rPr lang="en-US" sz="2400" dirty="0">
                <a:latin typeface="Courier New" pitchFamily="49" charset="0"/>
              </a:rPr>
              <a:t>Graphics</a:t>
            </a:r>
            <a:r>
              <a:rPr lang="en-US" sz="2400" dirty="0"/>
              <a:t> object.</a:t>
            </a:r>
          </a:p>
          <a:p>
            <a:r>
              <a:rPr lang="en-US" sz="2400" dirty="0"/>
              <a:t>One way to do this is to override the </a:t>
            </a:r>
            <a:r>
              <a:rPr lang="en-US" sz="2400" dirty="0">
                <a:latin typeface="Courier New" pitchFamily="49" charset="0"/>
              </a:rPr>
              <a:t>paint</a:t>
            </a:r>
            <a:r>
              <a:rPr lang="en-US" sz="2400" dirty="0"/>
              <a:t> method.</a:t>
            </a:r>
          </a:p>
          <a:p>
            <a:r>
              <a:rPr lang="en-US" sz="2400" dirty="0"/>
              <a:t>You can override the </a:t>
            </a:r>
            <a:r>
              <a:rPr lang="en-US" sz="2400" dirty="0">
                <a:latin typeface="Courier New" pitchFamily="49" charset="0"/>
              </a:rPr>
              <a:t>paint</a:t>
            </a:r>
            <a:r>
              <a:rPr lang="en-US" sz="2400" dirty="0"/>
              <a:t> method in any class that is derived from: </a:t>
            </a:r>
          </a:p>
          <a:p>
            <a:pPr lvl="1"/>
            <a:r>
              <a:rPr lang="en-US" sz="2000" dirty="0" err="1">
                <a:latin typeface="Courier New" pitchFamily="49" charset="0"/>
              </a:rPr>
              <a:t>JApplet</a:t>
            </a:r>
            <a:endParaRPr lang="en-US" sz="2000" dirty="0">
              <a:latin typeface="Courier New" pitchFamily="49" charset="0"/>
            </a:endParaRPr>
          </a:p>
          <a:p>
            <a:pPr lvl="1"/>
            <a:r>
              <a:rPr lang="en-US" sz="2000" dirty="0" err="1">
                <a:latin typeface="Courier New" pitchFamily="49" charset="0"/>
              </a:rPr>
              <a:t>JFrame</a:t>
            </a:r>
            <a:endParaRPr lang="en-US" sz="2000" dirty="0">
              <a:latin typeface="Courier New" pitchFamily="49" charset="0"/>
            </a:endParaRPr>
          </a:p>
          <a:p>
            <a:pPr lvl="1"/>
            <a:r>
              <a:rPr lang="en-US" sz="2000" dirty="0"/>
              <a:t>Any AWT class</a:t>
            </a:r>
          </a:p>
          <a:p>
            <a:r>
              <a:rPr lang="en-US" sz="2400" dirty="0"/>
              <a:t>The </a:t>
            </a:r>
            <a:r>
              <a:rPr lang="en-US" sz="2400" dirty="0">
                <a:latin typeface="Courier New" pitchFamily="49" charset="0"/>
              </a:rPr>
              <a:t>paint</a:t>
            </a:r>
            <a:r>
              <a:rPr lang="en-US" sz="2400" dirty="0"/>
              <a:t> method is responsible for displaying, or “painting,” a component on the screen.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652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</a:rPr>
              <a:t>Graphics</a:t>
            </a:r>
            <a:r>
              <a:rPr lang="en-US" dirty="0"/>
              <a:t>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latin typeface="Courier New" pitchFamily="49" charset="0"/>
              </a:rPr>
              <a:t>paint</a:t>
            </a:r>
            <a:r>
              <a:rPr lang="en-US" sz="2400" dirty="0"/>
              <a:t> method is automatically called</a:t>
            </a:r>
          </a:p>
          <a:p>
            <a:pPr lvl="1"/>
            <a:r>
              <a:rPr lang="en-US" sz="2400" dirty="0"/>
              <a:t>when the component is first displayed and</a:t>
            </a:r>
          </a:p>
          <a:p>
            <a:pPr lvl="1"/>
            <a:r>
              <a:rPr lang="en-US" sz="2400" dirty="0"/>
              <a:t>any time the component needs to be redisplayed.</a:t>
            </a:r>
          </a:p>
          <a:p>
            <a:r>
              <a:rPr lang="en-US" sz="2400" dirty="0"/>
              <a:t>The header for the </a:t>
            </a:r>
            <a:r>
              <a:rPr lang="en-US" sz="2400" dirty="0">
                <a:latin typeface="Courier New" pitchFamily="49" charset="0"/>
              </a:rPr>
              <a:t>paint</a:t>
            </a:r>
            <a:r>
              <a:rPr lang="en-US" sz="2400" dirty="0"/>
              <a:t> method is:</a:t>
            </a:r>
          </a:p>
          <a:p>
            <a:pPr lvl="1">
              <a:buFontTx/>
              <a:buNone/>
            </a:pPr>
            <a:r>
              <a:rPr lang="en-US" sz="2000" b="1" dirty="0">
                <a:latin typeface="Courier New" pitchFamily="49" charset="0"/>
              </a:rPr>
              <a:t>public void paint(Graphics g)</a:t>
            </a:r>
          </a:p>
          <a:p>
            <a:pPr lvl="1">
              <a:buFontTx/>
              <a:buNone/>
            </a:pPr>
            <a:endParaRPr lang="en-US" sz="2000" b="1" dirty="0">
              <a:latin typeface="Courier New" pitchFamily="49" charset="0"/>
            </a:endParaRPr>
          </a:p>
          <a:p>
            <a:r>
              <a:rPr lang="en-US" sz="2400" dirty="0"/>
              <a:t>The method’s argument is a </a:t>
            </a:r>
            <a:r>
              <a:rPr lang="en-US" sz="2400" dirty="0">
                <a:latin typeface="Courier New" pitchFamily="49" charset="0"/>
              </a:rPr>
              <a:t>Graphics</a:t>
            </a:r>
            <a:r>
              <a:rPr lang="en-US" sz="2400" dirty="0"/>
              <a:t> object, which is automatically passed by the calling component.</a:t>
            </a:r>
          </a:p>
          <a:p>
            <a:r>
              <a:rPr lang="en-US" sz="2400" dirty="0"/>
              <a:t>Overriding the </a:t>
            </a:r>
            <a:r>
              <a:rPr lang="en-US" sz="2400" dirty="0">
                <a:latin typeface="Courier New" pitchFamily="49" charset="0"/>
              </a:rPr>
              <a:t>paint</a:t>
            </a:r>
            <a:r>
              <a:rPr lang="en-US" sz="2400" dirty="0"/>
              <a:t> method, allows drawing of graphics on the </a:t>
            </a:r>
            <a:r>
              <a:rPr lang="en-US" sz="2400" dirty="0">
                <a:latin typeface="Courier New" pitchFamily="49" charset="0"/>
              </a:rPr>
              <a:t>Graphics</a:t>
            </a:r>
            <a:r>
              <a:rPr lang="en-US" sz="2400" dirty="0"/>
              <a:t> object argument.</a:t>
            </a:r>
            <a:br>
              <a:rPr lang="en-US" sz="2400" dirty="0"/>
            </a:br>
            <a:r>
              <a:rPr lang="en-US" sz="2800" dirty="0"/>
              <a:t>Example: </a:t>
            </a:r>
            <a:r>
              <a:rPr lang="en-US" sz="2800" dirty="0">
                <a:hlinkClick r:id="rId2" action="ppaction://hlinkfile"/>
              </a:rPr>
              <a:t>LineDemo.java</a:t>
            </a:r>
            <a:r>
              <a:rPr lang="en-US" sz="2800" dirty="0"/>
              <a:t>, </a:t>
            </a:r>
            <a:r>
              <a:rPr lang="en-US" sz="2800" dirty="0">
                <a:hlinkClick r:id="rId3" action="ppaction://hlinkfile"/>
              </a:rPr>
              <a:t>LineDemo.html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2049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</a:rPr>
              <a:t>Graphics</a:t>
            </a:r>
            <a:r>
              <a:rPr lang="en-US" dirty="0"/>
              <a:t>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</a:t>
            </a:r>
            <a:r>
              <a:rPr lang="en-US" sz="2400" dirty="0">
                <a:latin typeface="Courier New" pitchFamily="49" charset="0"/>
              </a:rPr>
              <a:t>Graphics</a:t>
            </a:r>
            <a:r>
              <a:rPr lang="en-US" sz="2400" dirty="0"/>
              <a:t> object argument is responsible for drawing the entire applet window.</a:t>
            </a:r>
          </a:p>
          <a:p>
            <a:r>
              <a:rPr lang="en-US" sz="2400" dirty="0"/>
              <a:t>It is advisable to call the base class paint method passing the </a:t>
            </a:r>
            <a:r>
              <a:rPr lang="en-US" sz="2400" dirty="0">
                <a:latin typeface="Courier New" pitchFamily="49" charset="0"/>
              </a:rPr>
              <a:t>Graphics</a:t>
            </a:r>
            <a:r>
              <a:rPr lang="en-US" sz="2400" dirty="0"/>
              <a:t> object, </a:t>
            </a:r>
            <a:r>
              <a:rPr lang="en-US" sz="2400" dirty="0">
                <a:latin typeface="Courier New" pitchFamily="49" charset="0"/>
              </a:rPr>
              <a:t>g</a:t>
            </a:r>
            <a:r>
              <a:rPr lang="en-US" sz="2400" dirty="0"/>
              <a:t>, as an argument:</a:t>
            </a:r>
            <a:br>
              <a:rPr lang="en-US" sz="2400" dirty="0"/>
            </a:br>
            <a:endParaRPr lang="en-US" sz="2400" dirty="0"/>
          </a:p>
          <a:p>
            <a:pPr lvl="1">
              <a:buFontTx/>
              <a:buNone/>
            </a:pPr>
            <a:r>
              <a:rPr lang="en-US" sz="2000" b="1" dirty="0" err="1">
                <a:latin typeface="Courier New" pitchFamily="49" charset="0"/>
              </a:rPr>
              <a:t>super.paint</a:t>
            </a:r>
            <a:r>
              <a:rPr lang="en-US" sz="2000" b="1" dirty="0">
                <a:latin typeface="Courier New" pitchFamily="49" charset="0"/>
              </a:rPr>
              <a:t>(g);</a:t>
            </a:r>
          </a:p>
          <a:p>
            <a:pPr lvl="1">
              <a:buFontTx/>
              <a:buNone/>
            </a:pPr>
            <a:r>
              <a:rPr lang="en-US" sz="2000" b="1" dirty="0" err="1">
                <a:latin typeface="Courier New" pitchFamily="49" charset="0"/>
              </a:rPr>
              <a:t>g.setColor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Color.red</a:t>
            </a:r>
            <a:r>
              <a:rPr lang="en-US" sz="2000" b="1" dirty="0">
                <a:latin typeface="Courier New" pitchFamily="49" charset="0"/>
              </a:rPr>
              <a:t>);</a:t>
            </a:r>
          </a:p>
          <a:p>
            <a:pPr lvl="1">
              <a:buFontTx/>
              <a:buNone/>
            </a:pPr>
            <a:r>
              <a:rPr lang="en-US" sz="2000" b="1" dirty="0" err="1">
                <a:latin typeface="Courier New" pitchFamily="49" charset="0"/>
              </a:rPr>
              <a:t>g.drawLine</a:t>
            </a:r>
            <a:r>
              <a:rPr lang="en-US" sz="2000" b="1" dirty="0">
                <a:latin typeface="Courier New" pitchFamily="49" charset="0"/>
              </a:rPr>
              <a:t>(20, 20, 280, 280);</a:t>
            </a:r>
          </a:p>
          <a:p>
            <a:pPr lvl="1">
              <a:buFontTx/>
              <a:buNone/>
            </a:pPr>
            <a:endParaRPr lang="en-US" sz="2000" b="1" dirty="0">
              <a:latin typeface="Courier New" pitchFamily="49" charset="0"/>
            </a:endParaRPr>
          </a:p>
          <a:p>
            <a:r>
              <a:rPr lang="en-US" sz="2400" dirty="0"/>
              <a:t>This is a red diagonal line drawn from the top-left area of the applet window to the bottom-right area.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6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</a:t>
            </a:r>
            <a:r>
              <a:rPr lang="en-US" dirty="0" err="1" smtClean="0">
                <a:latin typeface="Courier New" pitchFamily="49" charset="0"/>
              </a:rPr>
              <a:t>JList</a:t>
            </a:r>
            <a:r>
              <a:rPr lang="en-US" dirty="0" smtClean="0"/>
              <a:t> component generates an event:</a:t>
            </a:r>
          </a:p>
          <a:p>
            <a:pPr lvl="1"/>
            <a:r>
              <a:rPr lang="en-US" dirty="0" smtClean="0"/>
              <a:t>it automatically executes the </a:t>
            </a:r>
            <a:r>
              <a:rPr lang="en-US" dirty="0" err="1" smtClean="0">
                <a:latin typeface="Courier New" pitchFamily="49" charset="0"/>
              </a:rPr>
              <a:t>valueChanged</a:t>
            </a:r>
            <a:r>
              <a:rPr lang="en-US" dirty="0" smtClean="0"/>
              <a:t> method of the list selection listener object</a:t>
            </a:r>
          </a:p>
          <a:p>
            <a:pPr lvl="1"/>
            <a:r>
              <a:rPr lang="en-US" dirty="0" smtClean="0"/>
              <a:t>It passes the event object as an argument.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143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Rectangles can be drawn or filled.</a:t>
            </a:r>
            <a:br>
              <a:rPr lang="en-US" sz="2400" dirty="0"/>
            </a:br>
            <a:endParaRPr lang="en-US" sz="2400" dirty="0"/>
          </a:p>
          <a:p>
            <a:pPr lvl="2">
              <a:buFontTx/>
              <a:buNone/>
            </a:pPr>
            <a:r>
              <a:rPr lang="en-US" sz="2000" b="1" dirty="0" err="1">
                <a:latin typeface="Courier New" pitchFamily="49" charset="0"/>
              </a:rPr>
              <a:t>g.drawRect</a:t>
            </a:r>
            <a:r>
              <a:rPr lang="en-US" sz="2000" b="1" dirty="0">
                <a:latin typeface="Courier New" pitchFamily="49" charset="0"/>
              </a:rPr>
              <a:t>(10, 10, 50, 50);</a:t>
            </a:r>
          </a:p>
          <a:p>
            <a:pPr lvl="2">
              <a:buFontTx/>
              <a:buNone/>
            </a:pPr>
            <a:r>
              <a:rPr lang="en-US" sz="2000" b="1" dirty="0" err="1">
                <a:latin typeface="Courier New" pitchFamily="49" charset="0"/>
              </a:rPr>
              <a:t>g.fillRect</a:t>
            </a:r>
            <a:r>
              <a:rPr lang="en-US" sz="2000" b="1" dirty="0">
                <a:latin typeface="Courier New" pitchFamily="49" charset="0"/>
              </a:rPr>
              <a:t>(10, 10, 50, 50);</a:t>
            </a:r>
          </a:p>
          <a:p>
            <a:pPr lvl="2">
              <a:buFontTx/>
              <a:buNone/>
            </a:pPr>
            <a:endParaRPr lang="en-US" sz="2000" b="1" dirty="0">
              <a:latin typeface="Courier New" pitchFamily="49" charset="0"/>
            </a:endParaRPr>
          </a:p>
          <a:p>
            <a:r>
              <a:rPr lang="en-US" sz="2400" dirty="0"/>
              <a:t>The </a:t>
            </a:r>
            <a:r>
              <a:rPr lang="en-US" sz="2400" dirty="0" err="1">
                <a:latin typeface="Courier New" pitchFamily="49" charset="0"/>
              </a:rPr>
              <a:t>fillRect</a:t>
            </a:r>
            <a:r>
              <a:rPr lang="en-US" sz="2400" dirty="0"/>
              <a:t> and </a:t>
            </a:r>
            <a:r>
              <a:rPr lang="en-US" sz="2400" dirty="0" err="1">
                <a:latin typeface="Courier New" pitchFamily="49" charset="0"/>
              </a:rPr>
              <a:t>drawRect</a:t>
            </a:r>
            <a:r>
              <a:rPr lang="en-US" sz="2400" dirty="0"/>
              <a:t> take four integers as parameters:</a:t>
            </a:r>
          </a:p>
          <a:p>
            <a:pPr lvl="1">
              <a:buFontTx/>
              <a:buNone/>
            </a:pPr>
            <a:r>
              <a:rPr lang="en-US" sz="2000" b="1" dirty="0" err="1">
                <a:latin typeface="Courier New" pitchFamily="49" charset="0"/>
              </a:rPr>
              <a:t>drawRect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x,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y,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width,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height)</a:t>
            </a:r>
          </a:p>
          <a:p>
            <a:pPr lvl="1">
              <a:buFontTx/>
              <a:buNone/>
            </a:pPr>
            <a:endParaRPr lang="en-US" sz="2000" b="1" dirty="0">
              <a:latin typeface="Courier New" pitchFamily="49" charset="0"/>
            </a:endParaRPr>
          </a:p>
          <a:p>
            <a:r>
              <a:rPr lang="en-US" sz="2400" dirty="0"/>
              <a:t>Example:</a:t>
            </a:r>
          </a:p>
          <a:p>
            <a:pPr lvl="1"/>
            <a:r>
              <a:rPr lang="en-US" sz="2000" dirty="0">
                <a:hlinkClick r:id="rId2" action="ppaction://hlinkfile"/>
              </a:rPr>
              <a:t>RectangleDemo.java</a:t>
            </a:r>
            <a:endParaRPr lang="en-US" sz="2000" dirty="0"/>
          </a:p>
          <a:p>
            <a:pPr lvl="1"/>
            <a:r>
              <a:rPr lang="en-US" sz="2000" dirty="0">
                <a:hlinkClick r:id="rId3" action="ppaction://hlinkfile"/>
              </a:rPr>
              <a:t>RectangleDemo.html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507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Ovals and Bounding Rectangles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91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462755" y="1447800"/>
            <a:ext cx="8294688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/>
              <a:t>Ovals are created by drawing the oval inside of a “bounding rectangle”.</a:t>
            </a:r>
          </a:p>
          <a:p>
            <a:pPr>
              <a:lnSpc>
                <a:spcPct val="90000"/>
              </a:lnSpc>
            </a:pPr>
            <a:r>
              <a:rPr lang="en-US" sz="2400"/>
              <a:t>This rectangle is invisible to the viewer of the </a:t>
            </a:r>
            <a:r>
              <a:rPr lang="en-US" sz="2400">
                <a:latin typeface="Courier New" pitchFamily="49" charset="0"/>
              </a:rPr>
              <a:t>Graphics</a:t>
            </a:r>
            <a:r>
              <a:rPr lang="en-US" sz="2400"/>
              <a:t> object.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>
                <a:latin typeface="Courier New" pitchFamily="49" charset="0"/>
              </a:rPr>
              <a:t>g.fillOval(x, y, width, height);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977355" y="3429000"/>
            <a:ext cx="5759450" cy="2590800"/>
            <a:chOff x="624" y="2304"/>
            <a:chExt cx="3628" cy="1632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344" y="2640"/>
              <a:ext cx="2256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344" y="2640"/>
              <a:ext cx="2256" cy="12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624" y="2736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/>
                <a:t>(x,y)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1104" y="2640"/>
              <a:ext cx="240" cy="2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1344" y="2544"/>
              <a:ext cx="225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2256" y="2304"/>
              <a:ext cx="4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800"/>
                <a:t>Width</a:t>
              </a: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3696" y="2640"/>
              <a:ext cx="0" cy="12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744" y="3120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800"/>
                <a:t>Height</a:t>
              </a:r>
            </a:p>
          </p:txBody>
        </p:sp>
      </p:grp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45280" y="3886200"/>
            <a:ext cx="2633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/>
              <a:t>Example:</a:t>
            </a:r>
            <a:br>
              <a:rPr lang="en-US"/>
            </a:br>
            <a:r>
              <a:rPr lang="en-US">
                <a:hlinkClick r:id="rId2" action="ppaction://hlinkfile"/>
              </a:rPr>
              <a:t>OvalDemo.java</a:t>
            </a:r>
            <a:r>
              <a:rPr lang="en-US"/>
              <a:t/>
            </a:r>
            <a:br>
              <a:rPr lang="en-US"/>
            </a:br>
            <a:r>
              <a:rPr lang="en-US">
                <a:hlinkClick r:id="rId3" action="ppaction://hlinkfile"/>
              </a:rPr>
              <a:t>OvalDemo.html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540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92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415636" y="1414463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/>
              <a:t>Arcs are drawn from the 90 degree position counterclockwise and can be filled or unfilled</a:t>
            </a:r>
          </a:p>
          <a:p>
            <a:pPr lvl="2">
              <a:buFontTx/>
              <a:buNone/>
            </a:pPr>
            <a:r>
              <a:rPr lang="en-US" sz="2000" b="1">
                <a:latin typeface="Courier New" pitchFamily="49" charset="0"/>
              </a:rPr>
              <a:t>g.drawArc(0, 20, 120, 120, 0, 90);</a:t>
            </a:r>
          </a:p>
          <a:p>
            <a:pPr lvl="2">
              <a:buFontTx/>
              <a:buNone/>
            </a:pPr>
            <a:r>
              <a:rPr lang="en-US" sz="2000" b="1">
                <a:latin typeface="Courier New" pitchFamily="49" charset="0"/>
              </a:rPr>
              <a:t>g.fillArc(0, 20, 120, 120, 0, 90);</a:t>
            </a:r>
          </a:p>
          <a:p>
            <a:r>
              <a:rPr lang="en-US" sz="2400"/>
              <a:t>The </a:t>
            </a:r>
            <a:r>
              <a:rPr lang="en-US" sz="2400">
                <a:latin typeface="Courier New" pitchFamily="49" charset="0"/>
              </a:rPr>
              <a:t>fillArc</a:t>
            </a:r>
            <a:r>
              <a:rPr lang="en-US" sz="2400"/>
              <a:t> and </a:t>
            </a:r>
            <a:r>
              <a:rPr lang="en-US" sz="2400">
                <a:latin typeface="Courier New" pitchFamily="49" charset="0"/>
              </a:rPr>
              <a:t>drawArc</a:t>
            </a:r>
            <a:r>
              <a:rPr lang="en-US" sz="2400"/>
              <a:t> take six integers as parameters:</a:t>
            </a:r>
          </a:p>
          <a:p>
            <a:pPr lvl="1">
              <a:buFontTx/>
              <a:buNone/>
            </a:pPr>
            <a:r>
              <a:rPr lang="en-US" sz="2000" b="1">
                <a:latin typeface="Courier New" pitchFamily="49" charset="0"/>
              </a:rPr>
              <a:t>drawArc(int x, int y, int width, int height, int start, int end)</a:t>
            </a:r>
          </a:p>
          <a:p>
            <a:r>
              <a:rPr lang="en-US" sz="2400"/>
              <a:t>Example:</a:t>
            </a:r>
          </a:p>
          <a:p>
            <a:pPr lvl="1"/>
            <a:r>
              <a:rPr lang="en-US" sz="2400">
                <a:hlinkClick r:id="rId2" action="ppaction://hlinkfile"/>
              </a:rPr>
              <a:t>ArcDemo.java</a:t>
            </a:r>
            <a:endParaRPr lang="en-US" sz="2400"/>
          </a:p>
          <a:p>
            <a:pPr lvl="1"/>
            <a:r>
              <a:rPr lang="en-US" sz="2400">
                <a:hlinkClick r:id="rId3" action="ppaction://hlinkfile"/>
              </a:rPr>
              <a:t>ArcDemo.html</a:t>
            </a:r>
            <a:endParaRPr lang="en-US" sz="2600"/>
          </a:p>
        </p:txBody>
      </p:sp>
      <p:pic>
        <p:nvPicPr>
          <p:cNvPr id="7" name="Picture 6" descr="Figure 14-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36" y="4419600"/>
            <a:ext cx="30353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9957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Polygons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93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685800" y="14478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/>
              <a:t>Polygons are drawn using arrays of integers representing x, y coordinates</a:t>
            </a:r>
          </a:p>
          <a:p>
            <a:pPr>
              <a:buFontTx/>
              <a:buNone/>
            </a:pPr>
            <a:r>
              <a:rPr lang="en-US" sz="2400">
                <a:latin typeface="Courier New" pitchFamily="49" charset="0"/>
              </a:rPr>
              <a:t>	</a:t>
            </a:r>
            <a:r>
              <a:rPr lang="en-US" sz="2000">
                <a:latin typeface="Courier New" pitchFamily="49" charset="0"/>
              </a:rPr>
              <a:t>int[]xCoords={60,100,140,140,100,60,20,20};</a:t>
            </a:r>
          </a:p>
          <a:p>
            <a:pPr>
              <a:buFontTx/>
              <a:buNone/>
            </a:pPr>
            <a:r>
              <a:rPr lang="en-US" sz="2000">
                <a:latin typeface="Courier New" pitchFamily="49" charset="0"/>
              </a:rPr>
              <a:t>	int[]yCoords={20,20,60,100,140,140,100,60};</a:t>
            </a:r>
          </a:p>
        </p:txBody>
      </p:sp>
      <p:pic>
        <p:nvPicPr>
          <p:cNvPr id="7" name="Picture 6" descr="Figure 14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64008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6772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</a:t>
            </a:r>
            <a:r>
              <a:rPr lang="en-US" sz="2800" dirty="0" err="1">
                <a:latin typeface="Courier New" pitchFamily="49" charset="0"/>
              </a:rPr>
              <a:t>fillPolygon</a:t>
            </a:r>
            <a:r>
              <a:rPr lang="en-US" sz="2800" dirty="0"/>
              <a:t> and </a:t>
            </a:r>
            <a:r>
              <a:rPr lang="en-US" sz="2800" dirty="0" err="1">
                <a:latin typeface="Courier New" pitchFamily="49" charset="0"/>
              </a:rPr>
              <a:t>drawPolygon</a:t>
            </a:r>
            <a:r>
              <a:rPr lang="en-US" sz="2800" dirty="0"/>
              <a:t> use the arrays as parameters:</a:t>
            </a:r>
          </a:p>
          <a:p>
            <a:r>
              <a:rPr lang="en-US" sz="2800" dirty="0"/>
              <a:t>Example:</a:t>
            </a:r>
          </a:p>
          <a:p>
            <a:pPr lvl="1"/>
            <a:r>
              <a:rPr lang="en-US" sz="2400" dirty="0">
                <a:hlinkClick r:id="rId2" action="ppaction://hlinkfile"/>
              </a:rPr>
              <a:t>PolygonDemo.java</a:t>
            </a:r>
            <a:endParaRPr lang="en-US" sz="2400" dirty="0"/>
          </a:p>
          <a:p>
            <a:pPr lvl="1"/>
            <a:r>
              <a:rPr lang="en-US" sz="2400" dirty="0">
                <a:hlinkClick r:id="rId3" action="ppaction://hlinkfile"/>
              </a:rPr>
              <a:t>PolygonDemo.html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907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Graphics object, you can change the font: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  </a:t>
            </a:r>
            <a:r>
              <a:rPr lang="en-US" dirty="0" smtClean="0">
                <a:latin typeface="Courier"/>
              </a:rPr>
              <a:t> Font </a:t>
            </a:r>
            <a:r>
              <a:rPr lang="en-US" dirty="0">
                <a:latin typeface="Courier"/>
              </a:rPr>
              <a:t>f = new Font("Serif", </a:t>
            </a:r>
            <a:r>
              <a:rPr lang="en-US" dirty="0" err="1">
                <a:latin typeface="Courier"/>
              </a:rPr>
              <a:t>Font.PLAIN</a:t>
            </a:r>
            <a:r>
              <a:rPr lang="en-US" dirty="0">
                <a:latin typeface="Courier"/>
              </a:rPr>
              <a:t>, 18);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    </a:t>
            </a:r>
            <a:r>
              <a:rPr lang="en-US" dirty="0" err="1">
                <a:latin typeface="Courier"/>
              </a:rPr>
              <a:t>g.setFont</a:t>
            </a:r>
            <a:r>
              <a:rPr lang="en-US" dirty="0">
                <a:latin typeface="Courier"/>
              </a:rPr>
              <a:t>(f);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    </a:t>
            </a:r>
            <a:r>
              <a:rPr lang="en-US" dirty="0" err="1">
                <a:latin typeface="Courier"/>
              </a:rPr>
              <a:t>g.drawString</a:t>
            </a:r>
            <a:r>
              <a:rPr lang="en-US" dirty="0">
                <a:latin typeface="Courier"/>
              </a:rPr>
              <a:t>("test", 0, 18);</a:t>
            </a:r>
            <a:endParaRPr lang="en-US" dirty="0" smtClean="0">
              <a:latin typeface="Couri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73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>
                <a:latin typeface="Courier"/>
              </a:rPr>
              <a:t>FontMetrics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FontMetrics</a:t>
            </a:r>
            <a:r>
              <a:rPr lang="en-US" dirty="0" smtClean="0"/>
              <a:t> is an abstract class, but you can get a concrete implementation for any font.  This then provides you with methods for that font.  For example: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 </a:t>
            </a:r>
            <a:r>
              <a:rPr lang="en-US" dirty="0" err="1">
                <a:latin typeface="Courier"/>
              </a:rPr>
              <a:t>FontMetrics</a:t>
            </a:r>
            <a:r>
              <a:rPr lang="en-US" dirty="0">
                <a:latin typeface="Courier"/>
              </a:rPr>
              <a:t> </a:t>
            </a:r>
            <a:r>
              <a:rPr lang="en-US" dirty="0" err="1">
                <a:latin typeface="Courier"/>
              </a:rPr>
              <a:t>fm</a:t>
            </a:r>
            <a:r>
              <a:rPr lang="en-US" dirty="0">
                <a:latin typeface="Courier"/>
              </a:rPr>
              <a:t> = </a:t>
            </a:r>
            <a:r>
              <a:rPr lang="en-US" dirty="0" err="1">
                <a:latin typeface="Courier"/>
              </a:rPr>
              <a:t>getFontMetrics</a:t>
            </a:r>
            <a:r>
              <a:rPr lang="en-US" dirty="0">
                <a:latin typeface="Courier"/>
              </a:rPr>
              <a:t>(f</a:t>
            </a:r>
            <a:r>
              <a:rPr lang="en-US" dirty="0" smtClean="0">
                <a:latin typeface="Courier"/>
              </a:rPr>
              <a:t>); 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</a:rPr>
              <a:t> </a:t>
            </a:r>
            <a:r>
              <a:rPr lang="en-US" dirty="0" err="1" smtClean="0">
                <a:latin typeface="Courier"/>
              </a:rPr>
              <a:t>int</a:t>
            </a:r>
            <a:r>
              <a:rPr lang="en-US" dirty="0" smtClean="0">
                <a:latin typeface="Courier"/>
              </a:rPr>
              <a:t> width = </a:t>
            </a:r>
            <a:r>
              <a:rPr lang="en-US" dirty="0" err="1" smtClean="0">
                <a:latin typeface="Courier"/>
              </a:rPr>
              <a:t>fm.stringWidth</a:t>
            </a:r>
            <a:r>
              <a:rPr lang="en-US" dirty="0">
                <a:latin typeface="Courier"/>
              </a:rPr>
              <a:t>("Test</a:t>
            </a:r>
            <a:r>
              <a:rPr lang="en-US" dirty="0" smtClean="0">
                <a:latin typeface="Courier"/>
              </a:rPr>
              <a:t>");</a:t>
            </a:r>
          </a:p>
          <a:p>
            <a:r>
              <a:rPr lang="en-US" dirty="0" smtClean="0"/>
              <a:t>Gets the width of the string “Test” in pixels.  This can be used to right-justify or center text.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0459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 err="1">
                <a:latin typeface="Courier"/>
              </a:rPr>
              <a:t>FontMetrics</a:t>
            </a:r>
            <a:r>
              <a:rPr lang="en-US" dirty="0"/>
              <a:t>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Similarly, this gets the height of the font, which can be useful for vertical </a:t>
            </a:r>
            <a:r>
              <a:rPr lang="en-US" smtClean="0"/>
              <a:t>centering, etc.</a:t>
            </a:r>
            <a:endParaRPr lang="en-US" dirty="0" smtClean="0"/>
          </a:p>
          <a:p>
            <a:pPr marL="0" indent="0">
              <a:buNone/>
            </a:pPr>
            <a:r>
              <a:rPr lang="en-US" dirty="0" err="1">
                <a:latin typeface="Courier"/>
              </a:rPr>
              <a:t>int</a:t>
            </a:r>
            <a:r>
              <a:rPr lang="en-US" dirty="0">
                <a:latin typeface="Courier"/>
              </a:rPr>
              <a:t> height = </a:t>
            </a:r>
            <a:r>
              <a:rPr lang="en-US" dirty="0" err="1">
                <a:latin typeface="Courier"/>
              </a:rPr>
              <a:t>fm.getHeight</a:t>
            </a:r>
            <a:r>
              <a:rPr lang="en-US" dirty="0" smtClean="0">
                <a:latin typeface="Courier"/>
              </a:rPr>
              <a:t>();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3056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repaint</a:t>
            </a:r>
            <a:r>
              <a:rPr lang="en-US" dirty="0"/>
              <a:t>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We do not call a component’s </a:t>
            </a:r>
            <a:r>
              <a:rPr lang="en-US" sz="2800" dirty="0">
                <a:latin typeface="Courier New" pitchFamily="49" charset="0"/>
              </a:rPr>
              <a:t>paint</a:t>
            </a:r>
            <a:r>
              <a:rPr lang="en-US" sz="2800" dirty="0"/>
              <a:t> method.</a:t>
            </a:r>
          </a:p>
          <a:p>
            <a:r>
              <a:rPr lang="en-US" sz="2800" dirty="0"/>
              <a:t>It is automatically called when the component must be redisplayed.</a:t>
            </a:r>
          </a:p>
          <a:p>
            <a:r>
              <a:rPr lang="en-US" sz="2800" dirty="0"/>
              <a:t>We can force the application or applet to call the </a:t>
            </a:r>
            <a:r>
              <a:rPr lang="en-US" sz="2800" dirty="0">
                <a:latin typeface="Courier New" pitchFamily="49" charset="0"/>
              </a:rPr>
              <a:t>paint</a:t>
            </a:r>
            <a:r>
              <a:rPr lang="en-US" sz="2800" dirty="0"/>
              <a:t> method.</a:t>
            </a:r>
            <a:br>
              <a:rPr lang="en-US" sz="2800" dirty="0"/>
            </a:br>
            <a:endParaRPr lang="en-US" sz="2800" dirty="0"/>
          </a:p>
          <a:p>
            <a:pPr lvl="1">
              <a:buFontTx/>
              <a:buNone/>
            </a:pPr>
            <a:r>
              <a:rPr lang="en-US" sz="2400" b="1" dirty="0">
                <a:latin typeface="Courier New" pitchFamily="49" charset="0"/>
              </a:rPr>
              <a:t>repaint</a:t>
            </a:r>
            <a:r>
              <a:rPr lang="en-US" sz="2400" b="1" dirty="0" smtClean="0">
                <a:latin typeface="Courier New" pitchFamily="49" charset="0"/>
              </a:rPr>
              <a:t>();</a:t>
            </a:r>
          </a:p>
          <a:p>
            <a:pPr lvl="1"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in Android, this is invalidate();</a:t>
            </a:r>
            <a:endParaRPr lang="en-US" sz="2400" b="1" dirty="0">
              <a:latin typeface="Courier New" pitchFamily="49" charset="0"/>
            </a:endParaRPr>
          </a:p>
          <a:p>
            <a:pPr lvl="1"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r>
              <a:rPr lang="en-US" sz="2800" dirty="0"/>
              <a:t>The </a:t>
            </a:r>
            <a:r>
              <a:rPr lang="en-US" sz="2800" dirty="0">
                <a:latin typeface="Courier New" pitchFamily="49" charset="0"/>
              </a:rPr>
              <a:t>repaint</a:t>
            </a:r>
            <a:r>
              <a:rPr lang="en-US" sz="2800" dirty="0"/>
              <a:t> method clears the surface of the component and then calls the </a:t>
            </a:r>
            <a:r>
              <a:rPr lang="en-US" sz="2800" dirty="0">
                <a:latin typeface="Courier New" pitchFamily="49" charset="0"/>
              </a:rPr>
              <a:t>paint</a:t>
            </a:r>
            <a:r>
              <a:rPr lang="en-US" sz="2800" dirty="0"/>
              <a:t> method.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1821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on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To draw on a panel, get a reference to the panel’s </a:t>
            </a:r>
            <a:r>
              <a:rPr lang="en-US" dirty="0">
                <a:latin typeface="Courier New" pitchFamily="49" charset="0"/>
              </a:rPr>
              <a:t>Graphics</a:t>
            </a:r>
            <a:r>
              <a:rPr lang="en-US" dirty="0"/>
              <a:t> object and use that object’s methods.</a:t>
            </a:r>
          </a:p>
          <a:p>
            <a:r>
              <a:rPr lang="en-US" dirty="0"/>
              <a:t>The resulting graphics are drawn only on the panel.</a:t>
            </a:r>
          </a:p>
          <a:p>
            <a:r>
              <a:rPr lang="en-US" dirty="0"/>
              <a:t>Getting a reference to a </a:t>
            </a:r>
            <a:r>
              <a:rPr lang="en-US" dirty="0" err="1">
                <a:latin typeface="Courier New" pitchFamily="49" charset="0"/>
              </a:rPr>
              <a:t>JPanel</a:t>
            </a:r>
            <a:r>
              <a:rPr lang="en-US" dirty="0"/>
              <a:t> component’s </a:t>
            </a:r>
            <a:r>
              <a:rPr lang="en-US" dirty="0">
                <a:latin typeface="Courier New" pitchFamily="49" charset="0"/>
              </a:rPr>
              <a:t>Graphics</a:t>
            </a:r>
            <a:r>
              <a:rPr lang="en-US" dirty="0"/>
              <a:t> object is similar to previous examples.</a:t>
            </a:r>
          </a:p>
          <a:p>
            <a:r>
              <a:rPr lang="en-US" dirty="0"/>
              <a:t>Instead of overriding the </a:t>
            </a:r>
            <a:r>
              <a:rPr lang="en-US" dirty="0" err="1">
                <a:latin typeface="Courier New" pitchFamily="49" charset="0"/>
              </a:rPr>
              <a:t>JPanel</a:t>
            </a:r>
            <a:r>
              <a:rPr lang="en-US" dirty="0"/>
              <a:t> object’s </a:t>
            </a:r>
            <a:r>
              <a:rPr lang="en-US" dirty="0">
                <a:latin typeface="Courier New" pitchFamily="49" charset="0"/>
              </a:rPr>
              <a:t>paint</a:t>
            </a:r>
            <a:r>
              <a:rPr lang="en-US" dirty="0"/>
              <a:t> method, override its </a:t>
            </a:r>
            <a:r>
              <a:rPr lang="en-US" dirty="0" err="1">
                <a:latin typeface="Courier New" pitchFamily="49" charset="0"/>
              </a:rPr>
              <a:t>paintComponent</a:t>
            </a:r>
            <a:r>
              <a:rPr lang="en-US" dirty="0"/>
              <a:t> method.</a:t>
            </a:r>
          </a:p>
          <a:p>
            <a:r>
              <a:rPr lang="en-US" dirty="0"/>
              <a:t>This is true for all Swing components except </a:t>
            </a:r>
            <a:r>
              <a:rPr lang="en-US" dirty="0" err="1">
                <a:latin typeface="Courier New" pitchFamily="49" charset="0"/>
              </a:rPr>
              <a:t>JApplet</a:t>
            </a:r>
            <a:r>
              <a:rPr lang="en-US" dirty="0"/>
              <a:t> and </a:t>
            </a:r>
            <a:r>
              <a:rPr lang="en-US" dirty="0" err="1">
                <a:latin typeface="Courier New" pitchFamily="49" charset="0"/>
              </a:rPr>
              <a:t>JFrame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More GUI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FB6A-1751-41E6-B635-4681EF9DA1B1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9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6606</Words>
  <Application>Microsoft Office PowerPoint</Application>
  <PresentationFormat>On-screen Show (4:3)</PresentationFormat>
  <Paragraphs>1091</Paragraphs>
  <Slides>119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0" baseType="lpstr">
      <vt:lpstr>Office Theme</vt:lpstr>
      <vt:lpstr>Advanced Java and Android Programming</vt:lpstr>
      <vt:lpstr>What We’ll Cover</vt:lpstr>
      <vt:lpstr>AWT and Swing Class Hierarchy</vt:lpstr>
      <vt:lpstr>Lists</vt:lpstr>
      <vt:lpstr>List Selection Modes</vt:lpstr>
      <vt:lpstr>List Selection Modes</vt:lpstr>
      <vt:lpstr>List Selection Modes</vt:lpstr>
      <vt:lpstr>List Events</vt:lpstr>
      <vt:lpstr>List Events</vt:lpstr>
      <vt:lpstr>Retrieving Selected Items</vt:lpstr>
      <vt:lpstr>Retrieving Selected Items</vt:lpstr>
      <vt:lpstr>Retrieving Selected Items</vt:lpstr>
      <vt:lpstr>Bordered Lists</vt:lpstr>
      <vt:lpstr>Adding A Scroll Bar To a List</vt:lpstr>
      <vt:lpstr>Adding A Scroll Bar To a List</vt:lpstr>
      <vt:lpstr>Adding A Scroll Bar To a List</vt:lpstr>
      <vt:lpstr>Adding A Scroll Bar To a List</vt:lpstr>
      <vt:lpstr>Adding A Scroll Bar To a List</vt:lpstr>
      <vt:lpstr>Adding Items to an Existing List</vt:lpstr>
      <vt:lpstr>Adding Items to an Existing List</vt:lpstr>
      <vt:lpstr>Adding Items to an Existing List</vt:lpstr>
      <vt:lpstr>Single Interval Selection Mode</vt:lpstr>
      <vt:lpstr>Single Interval Selection Mode</vt:lpstr>
      <vt:lpstr>Multiple Interval Selection Mode</vt:lpstr>
      <vt:lpstr>Multiple Interval Selection Mode</vt:lpstr>
      <vt:lpstr>Combo Boxes</vt:lpstr>
      <vt:lpstr>Combo Boxes</vt:lpstr>
      <vt:lpstr>Combo Box Events</vt:lpstr>
      <vt:lpstr>Retrieving Selected Items</vt:lpstr>
      <vt:lpstr>Retrieving Selected Items</vt:lpstr>
      <vt:lpstr>Retrieving Selected Items</vt:lpstr>
      <vt:lpstr>Editable Combo Boxes</vt:lpstr>
      <vt:lpstr>Editable Combo Boxes</vt:lpstr>
      <vt:lpstr>Editable Combo Boxes</vt:lpstr>
      <vt:lpstr>Displaying Images in Labels and Buttons</vt:lpstr>
      <vt:lpstr>Displaying Images in Labels and Buttons</vt:lpstr>
      <vt:lpstr>Displaying Images in Labels and Buttons</vt:lpstr>
      <vt:lpstr>Displaying Images in Labels and Buttons</vt:lpstr>
      <vt:lpstr>Displaying Images in Labels and Buttons</vt:lpstr>
      <vt:lpstr>Mnemonics</vt:lpstr>
      <vt:lpstr>Mnemonics</vt:lpstr>
      <vt:lpstr>Mnemonics</vt:lpstr>
      <vt:lpstr>Mnemonics</vt:lpstr>
      <vt:lpstr>Tool Tips</vt:lpstr>
      <vt:lpstr>Tool Tips</vt:lpstr>
      <vt:lpstr>File Choosers</vt:lpstr>
      <vt:lpstr>File Choosers</vt:lpstr>
      <vt:lpstr>File Choosers</vt:lpstr>
      <vt:lpstr>File Choosers</vt:lpstr>
      <vt:lpstr>File Choosers</vt:lpstr>
      <vt:lpstr>File Choosers</vt:lpstr>
      <vt:lpstr>File Choosers</vt:lpstr>
      <vt:lpstr>Color Choosers</vt:lpstr>
      <vt:lpstr>Color Choosers</vt:lpstr>
      <vt:lpstr>Color Choosers</vt:lpstr>
      <vt:lpstr>Color Choosers</vt:lpstr>
      <vt:lpstr>Menus</vt:lpstr>
      <vt:lpstr>Components of A Menu System</vt:lpstr>
      <vt:lpstr>Menu Classes</vt:lpstr>
      <vt:lpstr>Menu Classes</vt:lpstr>
      <vt:lpstr>Menu Example</vt:lpstr>
      <vt:lpstr>Text Areas</vt:lpstr>
      <vt:lpstr>Text Areas</vt:lpstr>
      <vt:lpstr>Text Areas</vt:lpstr>
      <vt:lpstr>Text Areas</vt:lpstr>
      <vt:lpstr>Text Areas</vt:lpstr>
      <vt:lpstr>Fonts</vt:lpstr>
      <vt:lpstr>Fonts</vt:lpstr>
      <vt:lpstr>Sliders</vt:lpstr>
      <vt:lpstr>Sliders</vt:lpstr>
      <vt:lpstr>Sliders</vt:lpstr>
      <vt:lpstr>Sliders</vt:lpstr>
      <vt:lpstr>Sliders</vt:lpstr>
      <vt:lpstr>Sliders</vt:lpstr>
      <vt:lpstr>Look and Feel</vt:lpstr>
      <vt:lpstr>Look and Feel</vt:lpstr>
      <vt:lpstr>Look and Feel</vt:lpstr>
      <vt:lpstr>Look and Feel</vt:lpstr>
      <vt:lpstr>Look and Feel</vt:lpstr>
      <vt:lpstr>Look and Feel</vt:lpstr>
      <vt:lpstr>Look and Feel</vt:lpstr>
      <vt:lpstr>Introduction to Graphics</vt:lpstr>
      <vt:lpstr>Drawing Shapes</vt:lpstr>
      <vt:lpstr>XY Coordinates</vt:lpstr>
      <vt:lpstr>Graphics Objects</vt:lpstr>
      <vt:lpstr>Graphics Objects</vt:lpstr>
      <vt:lpstr>Graphics Objects</vt:lpstr>
      <vt:lpstr>Graphics Objects</vt:lpstr>
      <vt:lpstr>Graphics Objects</vt:lpstr>
      <vt:lpstr>Rectangles</vt:lpstr>
      <vt:lpstr>Ovals and Bounding Rectangles</vt:lpstr>
      <vt:lpstr>Arcs</vt:lpstr>
      <vt:lpstr>Polygons</vt:lpstr>
      <vt:lpstr>Polygons</vt:lpstr>
      <vt:lpstr>Drawing Text</vt:lpstr>
      <vt:lpstr>Using the FontMetrics Class</vt:lpstr>
      <vt:lpstr>Using the FontMetrics Class</vt:lpstr>
      <vt:lpstr>The repaint Method</vt:lpstr>
      <vt:lpstr>Drawing on Panels</vt:lpstr>
      <vt:lpstr>Drawing on Panels</vt:lpstr>
      <vt:lpstr>Drawing on Panels</vt:lpstr>
      <vt:lpstr>Handling Mouse Events</vt:lpstr>
      <vt:lpstr>Handling Mouse Events</vt:lpstr>
      <vt:lpstr>Mouse Events</vt:lpstr>
      <vt:lpstr>Mouse Listener Methods</vt:lpstr>
      <vt:lpstr>Mouse Events</vt:lpstr>
      <vt:lpstr>Mouse Motion Events</vt:lpstr>
      <vt:lpstr>Mouse Motion Listener Methods</vt:lpstr>
      <vt:lpstr>Using Adapter Classes</vt:lpstr>
      <vt:lpstr>Timer Objects</vt:lpstr>
      <vt:lpstr>Timer Objects</vt:lpstr>
      <vt:lpstr>Timer Object Methods</vt:lpstr>
      <vt:lpstr>Timer Object Methods</vt:lpstr>
      <vt:lpstr>Playing Audio</vt:lpstr>
      <vt:lpstr>Playing Audio</vt:lpstr>
      <vt:lpstr>Playing Audio</vt:lpstr>
      <vt:lpstr>Using an AudioClip Object</vt:lpstr>
      <vt:lpstr>Using an AudioClip Object</vt:lpstr>
      <vt:lpstr>Playing Audio in an Application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Java and Android Programming</dc:title>
  <dc:creator>jcole</dc:creator>
  <cp:lastModifiedBy>jcole</cp:lastModifiedBy>
  <cp:revision>37</cp:revision>
  <dcterms:created xsi:type="dcterms:W3CDTF">2013-07-17T11:51:13Z</dcterms:created>
  <dcterms:modified xsi:type="dcterms:W3CDTF">2013-07-21T21:26:08Z</dcterms:modified>
</cp:coreProperties>
</file>