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DCA40-C626-4B82-B784-1286C87A3622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F8C6A-BE32-46F7-A614-A5A192839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3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To-Do </a:t>
            </a:r>
            <a:r>
              <a:rPr lang="en-US" smtClean="0"/>
              <a:t>List sample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F8C6A-BE32-46F7-A614-A5A192839E3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51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667FA-B4DC-4A8F-9962-7BC1B4B68873}" type="datetime1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2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0716-C8FA-4E76-B410-AACE75EF5E0F}" type="datetime1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5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DA180-3135-4D98-A38D-C9392EA32A06}" type="datetime1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9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7FEC3-6B7C-44B0-9748-5DBB87C5EE02}" type="datetime1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8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FB80-384A-4B75-A599-A607F13E71A0}" type="datetime1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4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CA3C-9B68-47E1-A771-8ADC97E5277C}" type="datetime1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A351F-D8D3-468F-9D41-E1FD5D578284}" type="datetime1">
              <a:rPr lang="en-US" smtClean="0"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7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9B3A-1136-4172-9771-19FDC3375CAE}" type="datetime1">
              <a:rPr lang="en-US" smtClean="0"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0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8C5D-3B42-4416-924A-5FB5B7130159}" type="datetime1">
              <a:rPr lang="en-US" smtClean="0"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1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03C90-B6CA-40D5-9CE8-D36720FEC560}" type="datetime1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8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5273-E09A-4BBD-A399-04A27E2A78D4}" type="datetime1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2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7778E-EC15-4E1A-98B1-A9505AFC0EAA}" type="datetime1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BA022-4148-4A83-9E2F-CC800472D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1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About Android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Android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91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activity_main.xml is the screen design for your app.  Like Swing, it has a layout manager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TextView</a:t>
            </a:r>
            <a:r>
              <a:rPr lang="en-US" dirty="0" smtClean="0"/>
              <a:t> contains a reference to a string in the resource file: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80"/>
                </a:solidFill>
                <a:latin typeface="Consolas"/>
              </a:rPr>
              <a:t>&lt;</a:t>
            </a:r>
            <a:r>
              <a:rPr lang="en-US" dirty="0" err="1" smtClean="0">
                <a:solidFill>
                  <a:srgbClr val="3F7F7F"/>
                </a:solidFill>
                <a:latin typeface="Consolas"/>
              </a:rPr>
              <a:t>TextView</a:t>
            </a:r>
            <a:endParaRPr lang="en-US" dirty="0" smtClean="0">
              <a:solidFill>
                <a:srgbClr val="3F7F7F"/>
              </a:solidFill>
              <a:latin typeface="Consolas"/>
            </a:endParaRPr>
          </a:p>
          <a:p>
            <a:pPr marL="0" indent="0">
              <a:buNone/>
            </a:pPr>
            <a:r>
              <a:rPr lang="en-US" dirty="0" smtClean="0">
                <a:latin typeface="Consolas"/>
              </a:rPr>
              <a:t>  </a:t>
            </a:r>
            <a:r>
              <a:rPr lang="en-US" dirty="0" err="1" smtClean="0">
                <a:solidFill>
                  <a:srgbClr val="7F007F"/>
                </a:solidFill>
                <a:latin typeface="Consolas"/>
              </a:rPr>
              <a:t>android:layout_width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i="1" dirty="0" err="1" smtClean="0">
                <a:solidFill>
                  <a:srgbClr val="2A00FF"/>
                </a:solidFill>
                <a:latin typeface="Consolas"/>
              </a:rPr>
              <a:t>wrap_content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</a:rPr>
              <a:t>  </a:t>
            </a:r>
            <a:r>
              <a:rPr lang="en-US" dirty="0" err="1" smtClean="0">
                <a:solidFill>
                  <a:srgbClr val="7F007F"/>
                </a:solidFill>
                <a:latin typeface="Consolas"/>
              </a:rPr>
              <a:t>android:layout_height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</a:t>
            </a:r>
            <a:r>
              <a:rPr lang="en-US" i="1" dirty="0" err="1" smtClean="0">
                <a:solidFill>
                  <a:srgbClr val="2A00FF"/>
                </a:solidFill>
                <a:latin typeface="Consolas"/>
              </a:rPr>
              <a:t>wrap_content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F007F"/>
                </a:solidFill>
                <a:latin typeface="Consolas"/>
              </a:rPr>
              <a:t>  </a:t>
            </a:r>
            <a:r>
              <a:rPr lang="en-US" dirty="0" err="1" smtClean="0">
                <a:solidFill>
                  <a:srgbClr val="7F007F"/>
                </a:solidFill>
                <a:latin typeface="Consolas"/>
              </a:rPr>
              <a:t>android:text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=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"@string/</a:t>
            </a:r>
            <a:r>
              <a:rPr lang="en-US" i="1" dirty="0" err="1" smtClean="0">
                <a:solidFill>
                  <a:srgbClr val="2A00FF"/>
                </a:solidFill>
                <a:latin typeface="Consolas"/>
              </a:rPr>
              <a:t>hello_world</a:t>
            </a:r>
            <a:r>
              <a:rPr lang="en-US" i="1" dirty="0" smtClean="0">
                <a:solidFill>
                  <a:srgbClr val="2A00FF"/>
                </a:solidFill>
                <a:latin typeface="Consolas"/>
              </a:rPr>
              <a:t>" </a:t>
            </a:r>
            <a:r>
              <a:rPr lang="en-US" i="1" dirty="0" smtClean="0">
                <a:solidFill>
                  <a:srgbClr val="008080"/>
                </a:solidFill>
                <a:latin typeface="Consolas"/>
              </a:rPr>
              <a:t>/&gt;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Interface Design -- Android Part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13B5-95EB-431E-BAD5-A976F11CFE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88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Have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res\values you have a file called strings.xml</a:t>
            </a:r>
          </a:p>
          <a:p>
            <a:r>
              <a:rPr lang="en-US" dirty="0" smtClean="0"/>
              <a:t>Clicking on one of the string designators shows you its value and allows you to change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Interface Design -- Android Part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13B5-95EB-431E-BAD5-A976F11CFE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0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main class, but no main method.  Your class is: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MainActivity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extends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Activity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in Android, every screen is an activity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Interface Design -- Android Part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13B5-95EB-431E-BAD5-A976F11CFE2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24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Activity class contains various methods.  This example overrides the </a:t>
            </a:r>
            <a:r>
              <a:rPr lang="en-US" dirty="0" err="1" smtClean="0"/>
              <a:t>OnCreate</a:t>
            </a:r>
            <a:r>
              <a:rPr lang="en-US" dirty="0" smtClean="0"/>
              <a:t> message: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646464"/>
                </a:solidFill>
                <a:latin typeface="Consolas"/>
              </a:rPr>
              <a:t>@</a:t>
            </a:r>
            <a:r>
              <a:rPr lang="en-US" dirty="0" smtClean="0">
                <a:solidFill>
                  <a:srgbClr val="646464"/>
                </a:solidFill>
                <a:highlight>
                  <a:srgbClr val="D4D4D4"/>
                </a:highlight>
                <a:latin typeface="Consolas"/>
              </a:rPr>
              <a:t>Override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F0055"/>
                </a:solidFill>
                <a:latin typeface="Consolas"/>
              </a:rPr>
              <a:t>protected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onCreate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(Bundle 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savedInstanceState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7F0055"/>
                </a:solidFill>
                <a:latin typeface="Consolas"/>
              </a:rPr>
              <a:t>super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.onCreate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nsolas"/>
              </a:rPr>
              <a:t>savedInstanceState</a:t>
            </a:r>
            <a:r>
              <a:rPr lang="en-US" b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setContentView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R.layout.</a:t>
            </a:r>
            <a:r>
              <a:rPr lang="en-US" i="1" dirty="0" err="1" smtClean="0">
                <a:solidFill>
                  <a:srgbClr val="0000C0"/>
                </a:solidFill>
                <a:latin typeface="Consolas"/>
              </a:rPr>
              <a:t>activity_main</a:t>
            </a:r>
            <a:r>
              <a:rPr lang="en-US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Interface Design -- Android Part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13B5-95EB-431E-BAD5-A976F11CFE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74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Application Manifest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Android project includes a manifest file, AndroidManifest.xml, stored in the root of its project file.</a:t>
            </a:r>
          </a:p>
          <a:p>
            <a:r>
              <a:rPr lang="en-US" dirty="0" smtClean="0"/>
              <a:t>This defines the structure and metadata for your app, its components, and hardware and other requirements.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2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Useful Overrides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onPause</a:t>
            </a:r>
            <a:r>
              <a:rPr lang="en-US" dirty="0" smtClean="0"/>
              <a:t> – called when the activity is paused</a:t>
            </a:r>
          </a:p>
          <a:p>
            <a:r>
              <a:rPr lang="en-US" dirty="0" err="1" smtClean="0"/>
              <a:t>onResume</a:t>
            </a:r>
            <a:r>
              <a:rPr lang="en-US" dirty="0" smtClean="0"/>
              <a:t> – called when the activity becomes visible (active) again</a:t>
            </a:r>
          </a:p>
          <a:p>
            <a:r>
              <a:rPr lang="en-US" dirty="0" err="1" smtClean="0"/>
              <a:t>onStop</a:t>
            </a:r>
            <a:r>
              <a:rPr lang="en-US" dirty="0" smtClean="0"/>
              <a:t> – called before the activity stops</a:t>
            </a:r>
          </a:p>
          <a:p>
            <a:r>
              <a:rPr lang="en-US" dirty="0" smtClean="0"/>
              <a:t>This may look somewhat familiar if you have written </a:t>
            </a:r>
            <a:r>
              <a:rPr lang="en-US" smtClean="0"/>
              <a:t>java applets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Interface Design -- Android Part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13B5-95EB-431E-BAD5-A976F11CFE2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73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an Android App?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Activities – These are the presentation layer for your app.  You create extensions to this class for your different UI components.</a:t>
            </a:r>
          </a:p>
          <a:p>
            <a:r>
              <a:rPr lang="en-US" dirty="0" smtClean="0"/>
              <a:t>Services – These run without a UI, updating data sources and activities, etc.</a:t>
            </a:r>
          </a:p>
          <a:p>
            <a:r>
              <a:rPr lang="en-US" dirty="0" smtClean="0"/>
              <a:t>Content Providers – Shareable persistent storage such as the SQLite database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98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an Android App?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Intents – A powerful </a:t>
            </a:r>
            <a:r>
              <a:rPr lang="en-US" dirty="0" err="1" smtClean="0"/>
              <a:t>interapplication</a:t>
            </a:r>
            <a:r>
              <a:rPr lang="en-US" dirty="0" smtClean="0"/>
              <a:t> message-passing framework.  You can use them to start and stop services and pass information to different activities.</a:t>
            </a:r>
          </a:p>
          <a:p>
            <a:r>
              <a:rPr lang="en-US" dirty="0" smtClean="0"/>
              <a:t>Broadcast Receivers – Intent listeners. (Subscribers, in the publish-subscribe design pattern)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36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an Android App?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Widgets – Visual application components that are typically added to the device home screen.</a:t>
            </a:r>
          </a:p>
          <a:p>
            <a:r>
              <a:rPr lang="en-US" dirty="0" smtClean="0"/>
              <a:t>Notifications – These enable you to alert users to application events without stealing focus or interrupting their current Activity.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31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Android Application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apps have limited control over their lifecycle</a:t>
            </a:r>
          </a:p>
          <a:p>
            <a:r>
              <a:rPr lang="en-US" dirty="0" smtClean="0"/>
              <a:t>Android manages resources to ensure a smooth and stable user experience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6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“These aren’t the droids we’re looking for.”  Obi-wan Kenobi</a:t>
            </a:r>
          </a:p>
          <a:p>
            <a:pPr marL="0" indent="0">
              <a:buNone/>
            </a:pPr>
            <a:r>
              <a:rPr lang="en-US" dirty="0" smtClean="0"/>
              <a:t>1. Bring up Eclipse.</a:t>
            </a:r>
          </a:p>
          <a:p>
            <a:pPr marL="0" indent="0">
              <a:buNone/>
            </a:pPr>
            <a:r>
              <a:rPr lang="en-US" dirty="0" smtClean="0"/>
              <a:t>2. Click on File-&gt;New-&gt;Android Application Project</a:t>
            </a:r>
          </a:p>
          <a:p>
            <a:pPr marL="0" indent="0">
              <a:buNone/>
            </a:pPr>
            <a:r>
              <a:rPr lang="en-US" dirty="0" smtClean="0"/>
              <a:t>3. Enter an application name, such as </a:t>
            </a:r>
            <a:r>
              <a:rPr lang="en-US" dirty="0" err="1" smtClean="0"/>
              <a:t>HelloWorld</a:t>
            </a:r>
            <a:r>
              <a:rPr lang="en-US" dirty="0" smtClean="0"/>
              <a:t>.  This is how your app will show on your device.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442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processes – foreground processes with which the user is interacting.  These are killed only as a last resort</a:t>
            </a:r>
          </a:p>
          <a:p>
            <a:r>
              <a:rPr lang="en-US" dirty="0" smtClean="0"/>
              <a:t>Visible processes – these are inactive processes hosting visible Activities that are not in the foreground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76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Service processes – Hosting Services that have started.  Since they don’t interact with the user, they have slightly lower priority.</a:t>
            </a:r>
          </a:p>
          <a:p>
            <a:r>
              <a:rPr lang="en-US" dirty="0" smtClean="0"/>
              <a:t>Background Processes – These host Activities that aren’t visible and have no running Services.</a:t>
            </a:r>
          </a:p>
          <a:p>
            <a:r>
              <a:rPr lang="en-US" dirty="0" smtClean="0"/>
              <a:t>Empty Processes – Android will often retain an application in memory after it ends.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85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Android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Application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app’s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Application</a:t>
            </a:r>
            <a:r>
              <a:rPr lang="en-US" dirty="0" smtClean="0"/>
              <a:t> object remains instantiated whenever your app runs. 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Application</a:t>
            </a:r>
            <a:r>
              <a:rPr lang="en-US" dirty="0" smtClean="0"/>
              <a:t> is not restarted as a result of configuration changes.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65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Event Overrides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onCreate</a:t>
            </a:r>
            <a:r>
              <a:rPr lang="en-US" dirty="0" smtClean="0"/>
              <a:t> – Called when the application is created.  Create the application singleton and initialize state variables.</a:t>
            </a:r>
          </a:p>
          <a:p>
            <a:r>
              <a:rPr lang="en-US" dirty="0" err="1" smtClean="0"/>
              <a:t>onLowMemory</a:t>
            </a:r>
            <a:r>
              <a:rPr lang="en-US" dirty="0" smtClean="0"/>
              <a:t> – Lets a well-behaved app free memory when the system is low on resources.</a:t>
            </a:r>
          </a:p>
          <a:p>
            <a:r>
              <a:rPr lang="en-US" dirty="0" err="1" smtClean="0"/>
              <a:t>onTrimMemory</a:t>
            </a:r>
            <a:r>
              <a:rPr lang="en-US" dirty="0" smtClean="0"/>
              <a:t> – Called when the runtime wants the app to reduce its memory.</a:t>
            </a:r>
          </a:p>
          <a:p>
            <a:r>
              <a:rPr lang="en-US" dirty="0" err="1" smtClean="0"/>
              <a:t>onConfigurationChanged</a:t>
            </a:r>
            <a:r>
              <a:rPr lang="en-US" dirty="0" smtClean="0"/>
              <a:t> – Applications are not restarted when the configuration changes, so this must be handled in this method.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22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in Swing, Android uses layouts to define the user interface</a:t>
            </a:r>
          </a:p>
          <a:p>
            <a:r>
              <a:rPr lang="en-US" dirty="0" smtClean="0"/>
              <a:t>It is better to use XML to lay out your screen, but you can do it in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Android has three layouts: Linear, Relative, and Grid</a:t>
            </a:r>
          </a:p>
          <a:p>
            <a:r>
              <a:rPr lang="en-US" dirty="0" smtClean="0"/>
              <a:t>You can nest layouts within layouts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72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you to create a simple UI that aligns a sequence of child views (controls, etc.) in either a vertical or horizontal line.</a:t>
            </a:r>
          </a:p>
          <a:p>
            <a:r>
              <a:rPr lang="en-US" dirty="0" smtClean="0"/>
              <a:t>Simplest and least flexible of the layout managers.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94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define the position of each element in terms of its parent and the other Views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73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 grid to organize other Views.</a:t>
            </a:r>
          </a:p>
          <a:p>
            <a:r>
              <a:rPr lang="en-US" dirty="0" smtClean="0"/>
              <a:t>Useful for screens that require alignment in 2 directions.</a:t>
            </a:r>
          </a:p>
          <a:p>
            <a:r>
              <a:rPr lang="en-US" dirty="0" smtClean="0"/>
              <a:t>Supports row and column spanning.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885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redundancy</a:t>
            </a:r>
          </a:p>
          <a:p>
            <a:r>
              <a:rPr lang="en-US" dirty="0" smtClean="0"/>
              <a:t>Don’t nest them too deep</a:t>
            </a:r>
          </a:p>
          <a:p>
            <a:r>
              <a:rPr lang="en-US" dirty="0" smtClean="0"/>
              <a:t>Limit the number of views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76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App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4. The Project Name and Package name will default.  No reason to change them.</a:t>
            </a:r>
          </a:p>
          <a:p>
            <a:pPr marL="0" indent="0">
              <a:buNone/>
            </a:pPr>
            <a:r>
              <a:rPr lang="en-US" dirty="0" smtClean="0"/>
              <a:t>5. On the next page, you can leave everything as defaults unless you want your projects in a specific location.</a:t>
            </a:r>
          </a:p>
          <a:p>
            <a:pPr marL="0" indent="0">
              <a:buNone/>
            </a:pPr>
            <a:r>
              <a:rPr lang="en-US" dirty="0" smtClean="0"/>
              <a:t>6. You can change the icon or use the defaults.</a:t>
            </a:r>
          </a:p>
          <a:p>
            <a:pPr marL="0" indent="0">
              <a:buNone/>
            </a:pPr>
            <a:r>
              <a:rPr lang="en-US" dirty="0" smtClean="0"/>
              <a:t>7. On the next screen, choose Blank Activity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5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App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8. On the final screen, change the name of the activity to something about your project, such as </a:t>
            </a:r>
            <a:r>
              <a:rPr lang="en-US" dirty="0" err="1" smtClean="0"/>
              <a:t>HelloWorldActivity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9. Click Finish and you’re done.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6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Just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now have a .java file with the name of your activity as a class name and file name that extends Activity</a:t>
            </a:r>
          </a:p>
          <a:p>
            <a:r>
              <a:rPr lang="en-US" dirty="0" smtClean="0"/>
              <a:t>Your </a:t>
            </a:r>
            <a:r>
              <a:rPr lang="en-US" smtClean="0"/>
              <a:t>file will have </a:t>
            </a:r>
            <a:r>
              <a:rPr lang="en-US" dirty="0" smtClean="0"/>
              <a:t>an </a:t>
            </a:r>
            <a:r>
              <a:rPr lang="en-US" dirty="0" err="1" smtClean="0"/>
              <a:t>OnCreate</a:t>
            </a:r>
            <a:r>
              <a:rPr lang="en-US" dirty="0" smtClean="0"/>
              <a:t> method, which is equivalent to calling the “main” method in a standard Java program.  This is the constructor of your application.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93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Configure your device for USB Debugging (this is different for every device)</a:t>
            </a:r>
          </a:p>
          <a:p>
            <a:r>
              <a:rPr lang="en-US" dirty="0" smtClean="0"/>
              <a:t>Connect your Android device to your computer with the USB cable</a:t>
            </a:r>
          </a:p>
          <a:p>
            <a:r>
              <a:rPr lang="en-US" dirty="0" smtClean="0"/>
              <a:t>Do not select anything when Windows pops up and asks how to connect, or (strangely), set it up as a camera.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30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Right-click on the project name on the left and select Run As-&gt;Android Application from the context menu</a:t>
            </a:r>
          </a:p>
          <a:p>
            <a:r>
              <a:rPr lang="en-US" dirty="0" smtClean="0"/>
              <a:t>Eclipse should now have downloaded the app to your device and started it.  If you have done this correctly, the app is running.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Android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BA022-4148-4A83-9E2F-CC800472D0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14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You should get a screen that looks like this: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Interface Design -- Android Part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13B5-95EB-431E-BAD5-A976F11CFE22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65532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21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device is connected properly, it will show in the top box.  You see my Samsung Galaxy S3 phone.</a:t>
            </a:r>
          </a:p>
          <a:p>
            <a:r>
              <a:rPr lang="en-US" dirty="0" smtClean="0"/>
              <a:t>You can also run in the emulator, which is slow and doesn’t provide the same interface.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User Interface Design -- Android Part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613B5-95EB-431E-BAD5-A976F11CFE2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7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1251</Words>
  <Application>Microsoft Office PowerPoint</Application>
  <PresentationFormat>On-screen Show (4:3)</PresentationFormat>
  <Paragraphs>164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All About Android</vt:lpstr>
      <vt:lpstr>Creating a New App</vt:lpstr>
      <vt:lpstr>Creating a New App (continued)</vt:lpstr>
      <vt:lpstr>Creating a New App (continued)</vt:lpstr>
      <vt:lpstr>What Just Happened</vt:lpstr>
      <vt:lpstr>Running The App</vt:lpstr>
      <vt:lpstr>Running The App</vt:lpstr>
      <vt:lpstr>Running the App</vt:lpstr>
      <vt:lpstr>Running the App</vt:lpstr>
      <vt:lpstr>What You Have</vt:lpstr>
      <vt:lpstr>What You Have</vt:lpstr>
      <vt:lpstr>The Program</vt:lpstr>
      <vt:lpstr>The Program</vt:lpstr>
      <vt:lpstr>The Application Manifest</vt:lpstr>
      <vt:lpstr>Other Useful Overrides</vt:lpstr>
      <vt:lpstr>What Makes an Android App?</vt:lpstr>
      <vt:lpstr>What Makes an Android App?</vt:lpstr>
      <vt:lpstr>What Makes an Android App?</vt:lpstr>
      <vt:lpstr>The Android Application Lifecycle</vt:lpstr>
      <vt:lpstr>Android Processes</vt:lpstr>
      <vt:lpstr>Android Processes</vt:lpstr>
      <vt:lpstr>The Android Application Class</vt:lpstr>
      <vt:lpstr>Application Event Overrides</vt:lpstr>
      <vt:lpstr>Layouts</vt:lpstr>
      <vt:lpstr>Linear Layout</vt:lpstr>
      <vt:lpstr>Relative Layout</vt:lpstr>
      <vt:lpstr>Grid Layout</vt:lpstr>
      <vt:lpstr>Layout Guidelines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Android</dc:title>
  <dc:creator>jcole</dc:creator>
  <cp:lastModifiedBy>jcole</cp:lastModifiedBy>
  <cp:revision>21</cp:revision>
  <dcterms:created xsi:type="dcterms:W3CDTF">2013-07-21T22:28:30Z</dcterms:created>
  <dcterms:modified xsi:type="dcterms:W3CDTF">2014-05-19T12:25:43Z</dcterms:modified>
</cp:coreProperties>
</file>