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8" r:id="rId2"/>
    <p:sldId id="320" r:id="rId3"/>
    <p:sldId id="339" r:id="rId4"/>
    <p:sldId id="343" r:id="rId5"/>
    <p:sldId id="345" r:id="rId6"/>
    <p:sldId id="346" r:id="rId7"/>
  </p:sldIdLst>
  <p:sldSz cx="9144000" cy="6858000" type="screen4x3"/>
  <p:notesSz cx="69977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SzPct val="110000"/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SzPct val="110000"/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SzPct val="110000"/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SzPct val="110000"/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SzPct val="110000"/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66CCFF"/>
    <a:srgbClr val="FF9900"/>
    <a:srgbClr val="00CC00"/>
    <a:srgbClr val="008000"/>
    <a:srgbClr val="CC00CC"/>
    <a:srgbClr val="33CC33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52" autoAdjust="0"/>
    <p:restoredTop sz="91477" autoAdjust="0"/>
  </p:normalViewPr>
  <p:slideViewPr>
    <p:cSldViewPr snapToGrid="0">
      <p:cViewPr varScale="1">
        <p:scale>
          <a:sx n="124" d="100"/>
          <a:sy n="124" d="100"/>
        </p:scale>
        <p:origin x="-126" y="-90"/>
      </p:cViewPr>
      <p:guideLst>
        <p:guide orient="horz"/>
        <p:guide orient="horz" pos="243"/>
        <p:guide pos="5602"/>
        <p:guide pos="4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474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defTabSz="930372">
              <a:spcBef>
                <a:spcPct val="0"/>
              </a:spcBef>
              <a:buClrTx/>
              <a:buSzTx/>
              <a:defRPr sz="1200" b="1"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r" defTabSz="930275">
              <a:buClrTx/>
              <a:buSzTx/>
              <a:defRPr sz="1200"/>
            </a:lvl1pPr>
          </a:lstStyle>
          <a:p>
            <a:fld id="{B6C71498-6CAB-4D08-814D-8A8B9EE44964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defTabSz="930372">
              <a:spcBef>
                <a:spcPct val="0"/>
              </a:spcBef>
              <a:buClrTx/>
              <a:buSzTx/>
              <a:defRPr sz="1200" b="1"/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2015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buClrTx/>
              <a:buSzTx/>
              <a:defRPr sz="1200"/>
            </a:lvl1pPr>
          </a:lstStyle>
          <a:p>
            <a:fld id="{2928FA2A-5117-4E38-B9F4-E46ACA752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24388" cy="347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8488"/>
            <a:ext cx="5129213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280" tIns="46832" rIns="95280" bIns="46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defTabSz="930372">
              <a:spcBef>
                <a:spcPct val="0"/>
              </a:spcBef>
              <a:buClrTx/>
              <a:buSzTx/>
              <a:defRPr sz="1000" b="1"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r" defTabSz="930275">
              <a:buClrTx/>
              <a:buSzTx/>
              <a:defRPr sz="1000"/>
            </a:lvl1pPr>
          </a:lstStyle>
          <a:p>
            <a:fld id="{DD947381-79BB-44D9-BB1B-26A5D9DA204D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defTabSz="930372">
              <a:spcBef>
                <a:spcPct val="0"/>
              </a:spcBef>
              <a:buClrTx/>
              <a:buSzTx/>
              <a:defRPr sz="1000" b="1"/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2015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buClrTx/>
              <a:buSzTx/>
              <a:defRPr sz="1000"/>
            </a:lvl1pPr>
          </a:lstStyle>
          <a:p>
            <a:fld id="{F000A33B-C14A-44CD-B87D-4C95DF1E93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233363" indent="-2333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indent="-2047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B80B596-6DAC-4512-AD43-BAC5B54EEDE0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0830A-1211-49D8-9EF7-F7DF2232786D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ED77F27-34EC-471F-A720-2D9A498B87C3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70423-C67A-4773-A22D-579E4467C6BE}" type="slidenum">
              <a:rPr lang="en-US"/>
              <a:pPr/>
              <a:t>2</a:t>
            </a:fld>
            <a:endParaRPr 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24388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29213" cy="4178300"/>
          </a:xfrm>
          <a:noFill/>
          <a:ln w="9525"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4C7778-F2ED-4FAA-ADAC-D21E3960A8CC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F0CFE-06B7-4E91-95DB-AD124B0C479B}" type="slidenum">
              <a:rPr lang="en-US"/>
              <a:pPr/>
              <a:t>3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FD8F4B-6479-4E3C-8F25-95F09C402E87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B151C-5B20-4553-8249-550256FB3B86}" type="slidenum">
              <a:rPr lang="en-US"/>
              <a:pPr/>
              <a:t>4</a:t>
            </a:fld>
            <a:endParaRPr lang="en-US"/>
          </a:p>
        </p:txBody>
      </p:sp>
      <p:sp>
        <p:nvSpPr>
          <p:cNvPr id="13318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Presentation Title</a:t>
            </a:r>
          </a:p>
        </p:txBody>
      </p:sp>
      <p:sp>
        <p:nvSpPr>
          <p:cNvPr id="13319" name="Rectangle 5"/>
          <p:cNvSpPr txBox="1">
            <a:spLocks noGrp="1" noChangeArrowheads="1"/>
          </p:cNvSpPr>
          <p:nvPr/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algn="r" defTabSz="930275">
              <a:buClrTx/>
              <a:buSzTx/>
            </a:pPr>
            <a:fld id="{CADE5F7B-0D50-4BE4-BC0E-BC97262BE690}" type="datetime4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October 7, 2010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3320" name="Rectangle 6"/>
          <p:cNvSpPr txBox="1">
            <a:spLocks noGrp="1" noChangeArrowheads="1"/>
          </p:cNvSpPr>
          <p:nvPr/>
        </p:nvSpPr>
        <p:spPr bwMode="auto">
          <a:xfrm>
            <a:off x="0" y="882015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Speaker Name</a:t>
            </a:r>
          </a:p>
        </p:txBody>
      </p:sp>
      <p:sp>
        <p:nvSpPr>
          <p:cNvPr id="13321" name="Rectangle 7"/>
          <p:cNvSpPr txBox="1">
            <a:spLocks noGrp="1" noChangeArrowheads="1"/>
          </p:cNvSpPr>
          <p:nvPr/>
        </p:nvSpPr>
        <p:spPr bwMode="auto">
          <a:xfrm>
            <a:off x="3963988" y="882015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algn="r" defTabSz="930275">
              <a:buClrTx/>
              <a:buSzTx/>
            </a:pPr>
            <a:fld id="{4A44D38B-EA2C-4183-9474-D9F4DDCE5DDC}" type="slidenum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4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3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D81933-5EEE-4FF5-8836-3B7F874F9ACB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E547-4153-4544-AF1B-C4CC1A0EDF41}" type="slidenum">
              <a:rPr lang="en-US"/>
              <a:pPr/>
              <a:t>5</a:t>
            </a:fld>
            <a:endParaRPr lang="en-US"/>
          </a:p>
        </p:txBody>
      </p:sp>
      <p:sp>
        <p:nvSpPr>
          <p:cNvPr id="14342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Presentation Title</a:t>
            </a:r>
          </a:p>
        </p:txBody>
      </p:sp>
      <p:sp>
        <p:nvSpPr>
          <p:cNvPr id="14343" name="Rectangle 5"/>
          <p:cNvSpPr txBox="1">
            <a:spLocks noGrp="1" noChangeArrowheads="1"/>
          </p:cNvSpPr>
          <p:nvPr/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algn="r" defTabSz="930275">
              <a:buClrTx/>
              <a:buSzTx/>
            </a:pPr>
            <a:fld id="{88450CA9-C5F0-4D4B-8E36-F75E48C9A049}" type="datetime4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October 7, 2010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4344" name="Rectangle 6"/>
          <p:cNvSpPr txBox="1">
            <a:spLocks noGrp="1" noChangeArrowheads="1"/>
          </p:cNvSpPr>
          <p:nvPr/>
        </p:nvSpPr>
        <p:spPr bwMode="auto">
          <a:xfrm>
            <a:off x="0" y="882015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Speaker Name</a:t>
            </a:r>
          </a:p>
        </p:txBody>
      </p:sp>
      <p:sp>
        <p:nvSpPr>
          <p:cNvPr id="14345" name="Rectangle 7"/>
          <p:cNvSpPr txBox="1">
            <a:spLocks noGrp="1" noChangeArrowheads="1"/>
          </p:cNvSpPr>
          <p:nvPr/>
        </p:nvSpPr>
        <p:spPr bwMode="auto">
          <a:xfrm>
            <a:off x="3963988" y="882015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algn="r" defTabSz="930275">
              <a:buClrTx/>
              <a:buSzTx/>
            </a:pPr>
            <a:fld id="{8BF3DAE9-FBF9-426E-BEAC-FF59C81FB2A0}" type="slidenum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5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4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Presentation Title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EEE80F0-9000-4D37-B71E-B25C7E99E791}" type="datetime4">
              <a:rPr lang="en-US"/>
              <a:pPr/>
              <a:t>October 7, 2010</a:t>
            </a:fld>
            <a:endParaRPr lang="en-US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0275"/>
            <a:r>
              <a:rPr lang="en-US" smtClean="0"/>
              <a:t>Speaker Name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6FA4A-09C1-4A79-94B1-22809487BFD7}" type="slidenum">
              <a:rPr lang="en-US"/>
              <a:pPr/>
              <a:t>6</a:t>
            </a:fld>
            <a:endParaRPr lang="en-US"/>
          </a:p>
        </p:txBody>
      </p:sp>
      <p:sp>
        <p:nvSpPr>
          <p:cNvPr id="15366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Presentation Title</a:t>
            </a:r>
          </a:p>
        </p:txBody>
      </p:sp>
      <p:sp>
        <p:nvSpPr>
          <p:cNvPr id="15367" name="Rectangle 5"/>
          <p:cNvSpPr txBox="1">
            <a:spLocks noGrp="1" noChangeArrowheads="1"/>
          </p:cNvSpPr>
          <p:nvPr/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/>
          <a:lstStyle/>
          <a:p>
            <a:pPr algn="r" defTabSz="930275">
              <a:buClrTx/>
              <a:buSzTx/>
            </a:pPr>
            <a:fld id="{B8129B76-9039-44E9-AE59-FDF8EFDF7536}" type="datetime4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October 7, 2010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5368" name="Rectangle 6"/>
          <p:cNvSpPr txBox="1">
            <a:spLocks noGrp="1" noChangeArrowheads="1"/>
          </p:cNvSpPr>
          <p:nvPr/>
        </p:nvSpPr>
        <p:spPr bwMode="auto">
          <a:xfrm>
            <a:off x="0" y="8820150"/>
            <a:ext cx="3033713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defTabSz="930275">
              <a:buClrTx/>
              <a:buSzTx/>
            </a:pPr>
            <a:r>
              <a:rPr lang="en-US" sz="1000">
                <a:ea typeface="ＭＳ Ｐゴシック" pitchFamily="34" charset="-128"/>
              </a:rPr>
              <a:t>Speaker Name</a:t>
            </a:r>
          </a:p>
        </p:txBody>
      </p:sp>
      <p:sp>
        <p:nvSpPr>
          <p:cNvPr id="15369" name="Rectangle 7"/>
          <p:cNvSpPr txBox="1">
            <a:spLocks noGrp="1" noChangeArrowheads="1"/>
          </p:cNvSpPr>
          <p:nvPr/>
        </p:nvSpPr>
        <p:spPr bwMode="auto">
          <a:xfrm>
            <a:off x="3963988" y="8820150"/>
            <a:ext cx="3033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020" tIns="46509" rIns="93020" bIns="46509" anchor="b"/>
          <a:lstStyle/>
          <a:p>
            <a:pPr algn="r" defTabSz="930275">
              <a:buClrTx/>
              <a:buSzTx/>
            </a:pPr>
            <a:fld id="{84912340-1C61-410C-B34A-D23369E390A2}" type="slidenum">
              <a:rPr lang="en-US" sz="1000">
                <a:ea typeface="ＭＳ Ｐゴシック" pitchFamily="34" charset="-128"/>
              </a:rPr>
              <a:pPr algn="r" defTabSz="930275">
                <a:buClrTx/>
                <a:buSzTx/>
              </a:pPr>
              <a:t>6</a:t>
            </a:fld>
            <a:endParaRPr lang="en-US" sz="1000">
              <a:ea typeface="ＭＳ Ｐゴシック" pitchFamily="34" charset="-128"/>
            </a:endParaRPr>
          </a:p>
        </p:txBody>
      </p:sp>
      <p:sp>
        <p:nvSpPr>
          <p:cNvPr id="15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IUCRC Logo 1 - Rev 3 - 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7850" y="0"/>
            <a:ext cx="19113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9975" y="3429000"/>
            <a:ext cx="7402513" cy="1400175"/>
          </a:xfrm>
          <a:ln w="12700"/>
        </p:spPr>
        <p:txBody>
          <a:bodyPr tIns="44450" rIns="90487" bIns="44450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5213" y="2119313"/>
            <a:ext cx="7407275" cy="919162"/>
          </a:xfrm>
        </p:spPr>
        <p:txBody>
          <a:bodyPr anchor="t"/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B6C81-83D1-425E-A3CE-92AE482737BB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4D7BF-8E45-4281-90B3-D6098FCD0339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095375"/>
            <a:ext cx="8534400" cy="4787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73F67-83C0-427A-8277-12695310DF4D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E41F5-D300-45B9-85E2-6A2A360EF138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43126-13D8-433D-B63C-9D46BFAA6819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032C0-F3B1-4FE8-8C75-2F434265F033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D1C70-3A2D-472A-900D-3427CEEA7086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0E83B-46B2-4133-82C9-2C9553A8510D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3283E-EAD0-4437-8313-97D4E095EC9D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3736-F2AA-4DD4-AA17-ED1B7CF8234B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A7BE1-6D40-4240-AFDD-9A1B39D6F7F9}" type="datetime1">
              <a:rPr lang="en-US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IUCRC Logo 1 - Rev 3 - FINA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0"/>
            <a:ext cx="19113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US" sz="2400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000" b="0"/>
            </a:lvl1pPr>
          </a:lstStyle>
          <a:p>
            <a:fld id="{6F530D1A-4A7C-421C-8EAD-3B9CCF4B882F}" type="datetime1">
              <a:rPr lang="en-US"/>
              <a:pPr/>
              <a:t>10/7/2010</a:t>
            </a:fld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buClrTx/>
              <a:buSzTx/>
            </a:pPr>
            <a:r>
              <a:rPr lang="en-US" sz="1000" b="0"/>
              <a:t>Page </a:t>
            </a:r>
            <a:fld id="{1B7F34E4-62BA-4486-B040-BB79BDB63DF6}" type="slidenum">
              <a:rPr lang="en-US" sz="1000" b="0"/>
              <a:pPr>
                <a:buClrTx/>
                <a:buSzTx/>
              </a:pPr>
              <a:t>‹#›</a:t>
            </a:fld>
            <a:endParaRPr lang="en-US" sz="1000" b="0"/>
          </a:p>
        </p:txBody>
      </p:sp>
      <p:sp>
        <p:nvSpPr>
          <p:cNvPr id="1052" name="Line 28"/>
          <p:cNvSpPr>
            <a:spLocks noChangeShapeType="1"/>
          </p:cNvSpPr>
          <p:nvPr userDrawn="1"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US" sz="2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</a:defRPr>
      </a:lvl2pPr>
      <a:lvl3pPr marL="679450" indent="-2095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00125" y="1217613"/>
            <a:ext cx="7858125" cy="2759075"/>
          </a:xfrm>
          <a:noFill/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Net-Centric Software and Systems I/UCRC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0000CC"/>
                </a:solidFill>
              </a:rPr>
              <a:t/>
            </a:r>
            <a:br>
              <a:rPr lang="en-US" sz="3600" dirty="0" smtClean="0">
                <a:solidFill>
                  <a:srgbClr val="0000CC"/>
                </a:solidFill>
              </a:rPr>
            </a:b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Self-Detection of Abnormal Event Sequences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01713" y="4683125"/>
            <a:ext cx="7402512" cy="1162050"/>
          </a:xfrm>
          <a:noFill/>
          <a:ln w="9525"/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Project Lead: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Farokh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Bastani, I-Ling Yen,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Latifur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Khan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Date:  October 21, 2010</a:t>
            </a:r>
          </a:p>
        </p:txBody>
      </p:sp>
      <p:pic>
        <p:nvPicPr>
          <p:cNvPr id="3077" name="Picture 29" descr="NSF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8713" y="69850"/>
            <a:ext cx="842962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6729448" y="6497638"/>
            <a:ext cx="2130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r"/>
            <a:r>
              <a:rPr lang="en-US" sz="900" b="0" dirty="0">
                <a:latin typeface="Times New Roman" pitchFamily="18" charset="0"/>
                <a:cs typeface="Times New Roman" pitchFamily="18" charset="0"/>
              </a:rPr>
              <a:t>Copyright © 2010 NSF Net-Centric I/UCRC. </a:t>
            </a:r>
          </a:p>
          <a:p>
            <a:pPr marL="230188" indent="-230188" algn="r"/>
            <a:r>
              <a:rPr lang="en-US" sz="900" b="0" dirty="0">
                <a:latin typeface="Times New Roman" pitchFamily="18" charset="0"/>
                <a:cs typeface="Times New Roman" pitchFamily="18" charset="0"/>
              </a:rPr>
              <a:t>All Rights Reserved..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18298F-1B8D-4E1F-8B1A-C8771732A21D}" type="datetime1">
              <a:rPr lang="en-US">
                <a:latin typeface="Times New Roman" pitchFamily="18" charset="0"/>
                <a:cs typeface="Times New Roman" pitchFamily="18" charset="0"/>
              </a:rPr>
              <a:pPr/>
              <a:t>10/7/2010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161925" y="3719513"/>
            <a:ext cx="8839200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643438" y="3895725"/>
            <a:ext cx="42449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spcBef>
                <a:spcPct val="1000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Deliverables:			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Anomaly detection algorithms with real-time on-the-fly anomaly detection capability</a:t>
            </a:r>
          </a:p>
          <a:p>
            <a:pPr marL="171450" indent="-171450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Anomaly detection results</a:t>
            </a: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4572000" y="1095375"/>
            <a:ext cx="0" cy="5441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101600"/>
            <a:ext cx="7573963" cy="831850"/>
          </a:xfrm>
          <a:noFill/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2010/Current Project Overview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Self-Detection of Abnormal Event Sequences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4643438" y="5056188"/>
            <a:ext cx="4383087" cy="760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indent="-225425">
              <a:spcBef>
                <a:spcPct val="1000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Success Criteria:</a:t>
            </a:r>
          </a:p>
          <a:p>
            <a:pPr marL="225425" indent="-225425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Identify injected anomalies with high precision and recall</a:t>
            </a:r>
          </a:p>
        </p:txBody>
      </p:sp>
      <p:sp>
        <p:nvSpPr>
          <p:cNvPr id="4104" name="Text Box 41"/>
          <p:cNvSpPr txBox="1">
            <a:spLocks noChangeArrowheads="1"/>
          </p:cNvSpPr>
          <p:nvPr/>
        </p:nvSpPr>
        <p:spPr bwMode="auto">
          <a:xfrm>
            <a:off x="4670425" y="992188"/>
            <a:ext cx="44735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indent="-225425">
              <a:spcBef>
                <a:spcPct val="1000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Project Schedule:</a:t>
            </a:r>
            <a:endParaRPr lang="en-US" sz="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5" name="Group 36"/>
          <p:cNvGrpSpPr>
            <a:grpSpLocks/>
          </p:cNvGrpSpPr>
          <p:nvPr/>
        </p:nvGrpSpPr>
        <p:grpSpPr bwMode="auto">
          <a:xfrm>
            <a:off x="4876800" y="2847977"/>
            <a:ext cx="3857625" cy="673101"/>
            <a:chOff x="3072" y="2052"/>
            <a:chExt cx="2430" cy="424"/>
          </a:xfrm>
        </p:grpSpPr>
        <p:sp>
          <p:nvSpPr>
            <p:cNvPr id="4116" name="Line 37"/>
            <p:cNvSpPr>
              <a:spLocks noChangeShapeType="1"/>
            </p:cNvSpPr>
            <p:nvPr/>
          </p:nvSpPr>
          <p:spPr bwMode="auto">
            <a:xfrm>
              <a:off x="3072" y="2142"/>
              <a:ext cx="24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7" name="Text Box 38"/>
            <p:cNvSpPr txBox="1">
              <a:spLocks noChangeArrowheads="1"/>
            </p:cNvSpPr>
            <p:nvPr/>
          </p:nvSpPr>
          <p:spPr bwMode="auto">
            <a:xfrm>
              <a:off x="3096" y="2203"/>
              <a:ext cx="2404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30188" indent="-230188">
                <a:spcBef>
                  <a:spcPct val="20000"/>
                </a:spcBef>
              </a:pPr>
              <a:r>
                <a:rPr lang="en-US" sz="1600" b="0" dirty="0"/>
                <a:t>A   M   J   </a:t>
              </a:r>
              <a:r>
                <a:rPr lang="en-US" sz="1600" b="0" dirty="0" err="1"/>
                <a:t>J</a:t>
              </a:r>
              <a:r>
                <a:rPr lang="en-US" sz="1600" b="0" dirty="0"/>
                <a:t>   A   S   O   N   D   J   F   M   A</a:t>
              </a:r>
            </a:p>
          </p:txBody>
        </p:sp>
        <p:sp>
          <p:nvSpPr>
            <p:cNvPr id="4118" name="Line 39"/>
            <p:cNvSpPr>
              <a:spLocks noChangeShapeType="1"/>
            </p:cNvSpPr>
            <p:nvPr/>
          </p:nvSpPr>
          <p:spPr bwMode="auto">
            <a:xfrm>
              <a:off x="3126" y="205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9" name="Line 40"/>
            <p:cNvSpPr>
              <a:spLocks noChangeShapeType="1"/>
            </p:cNvSpPr>
            <p:nvPr/>
          </p:nvSpPr>
          <p:spPr bwMode="auto">
            <a:xfrm>
              <a:off x="3324" y="205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0" name="Line 41"/>
            <p:cNvSpPr>
              <a:spLocks noChangeShapeType="1"/>
            </p:cNvSpPr>
            <p:nvPr/>
          </p:nvSpPr>
          <p:spPr bwMode="auto">
            <a:xfrm>
              <a:off x="3534" y="205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1" name="Line 42"/>
            <p:cNvSpPr>
              <a:spLocks noChangeShapeType="1"/>
            </p:cNvSpPr>
            <p:nvPr/>
          </p:nvSpPr>
          <p:spPr bwMode="auto">
            <a:xfrm>
              <a:off x="3708" y="205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2" name="Line 43"/>
            <p:cNvSpPr>
              <a:spLocks noChangeShapeType="1"/>
            </p:cNvSpPr>
            <p:nvPr/>
          </p:nvSpPr>
          <p:spPr bwMode="auto">
            <a:xfrm>
              <a:off x="3882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>
              <a:off x="4080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4" name="Line 45"/>
            <p:cNvSpPr>
              <a:spLocks noChangeShapeType="1"/>
            </p:cNvSpPr>
            <p:nvPr/>
          </p:nvSpPr>
          <p:spPr bwMode="auto">
            <a:xfrm>
              <a:off x="4290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5" name="Line 46"/>
            <p:cNvSpPr>
              <a:spLocks noChangeShapeType="1"/>
            </p:cNvSpPr>
            <p:nvPr/>
          </p:nvSpPr>
          <p:spPr bwMode="auto">
            <a:xfrm>
              <a:off x="4464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6" name="Line 47"/>
            <p:cNvSpPr>
              <a:spLocks noChangeShapeType="1"/>
            </p:cNvSpPr>
            <p:nvPr/>
          </p:nvSpPr>
          <p:spPr bwMode="auto">
            <a:xfrm>
              <a:off x="4674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7" name="Line 48"/>
            <p:cNvSpPr>
              <a:spLocks noChangeShapeType="1"/>
            </p:cNvSpPr>
            <p:nvPr/>
          </p:nvSpPr>
          <p:spPr bwMode="auto">
            <a:xfrm>
              <a:off x="4872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8" name="Line 49"/>
            <p:cNvSpPr>
              <a:spLocks noChangeShapeType="1"/>
            </p:cNvSpPr>
            <p:nvPr/>
          </p:nvSpPr>
          <p:spPr bwMode="auto">
            <a:xfrm>
              <a:off x="5082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29" name="Line 50"/>
            <p:cNvSpPr>
              <a:spLocks noChangeShapeType="1"/>
            </p:cNvSpPr>
            <p:nvPr/>
          </p:nvSpPr>
          <p:spPr bwMode="auto">
            <a:xfrm>
              <a:off x="5256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30" name="Line 51"/>
            <p:cNvSpPr>
              <a:spLocks noChangeShapeType="1"/>
            </p:cNvSpPr>
            <p:nvPr/>
          </p:nvSpPr>
          <p:spPr bwMode="auto">
            <a:xfrm>
              <a:off x="5454" y="205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31" name="Text Box 52"/>
            <p:cNvSpPr txBox="1">
              <a:spLocks noChangeArrowheads="1"/>
            </p:cNvSpPr>
            <p:nvPr/>
          </p:nvSpPr>
          <p:spPr bwMode="auto">
            <a:xfrm>
              <a:off x="3084" y="2360"/>
              <a:ext cx="97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30188" indent="-230188">
                <a:spcBef>
                  <a:spcPct val="20000"/>
                </a:spcBef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132" name="Text Box 53"/>
            <p:cNvSpPr txBox="1">
              <a:spLocks noChangeArrowheads="1"/>
            </p:cNvSpPr>
            <p:nvPr/>
          </p:nvSpPr>
          <p:spPr bwMode="auto">
            <a:xfrm>
              <a:off x="4824" y="2360"/>
              <a:ext cx="92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230188" indent="-230188">
                <a:spcBef>
                  <a:spcPct val="20000"/>
                </a:spcBef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</p:grpSp>
      <p:sp>
        <p:nvSpPr>
          <p:cNvPr id="4106" name="Line 42"/>
          <p:cNvSpPr>
            <a:spLocks noChangeShapeType="1"/>
          </p:cNvSpPr>
          <p:nvPr/>
        </p:nvSpPr>
        <p:spPr bwMode="auto">
          <a:xfrm flipH="1">
            <a:off x="6478588" y="2511425"/>
            <a:ext cx="4762" cy="2921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lg" len="lg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4107" name="Text Box 40"/>
          <p:cNvSpPr txBox="1">
            <a:spLocks noChangeArrowheads="1"/>
          </p:cNvSpPr>
          <p:nvPr/>
        </p:nvSpPr>
        <p:spPr bwMode="auto">
          <a:xfrm>
            <a:off x="5076825" y="2139950"/>
            <a:ext cx="2192338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 1.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fly processing</a:t>
            </a:r>
          </a:p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 2.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Prefix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tree integration</a:t>
            </a:r>
          </a:p>
        </p:txBody>
      </p:sp>
      <p:sp>
        <p:nvSpPr>
          <p:cNvPr id="4108" name="Line 46"/>
          <p:cNvSpPr>
            <a:spLocks noChangeShapeType="1"/>
          </p:cNvSpPr>
          <p:nvPr/>
        </p:nvSpPr>
        <p:spPr bwMode="auto">
          <a:xfrm>
            <a:off x="7424738" y="1992313"/>
            <a:ext cx="3175" cy="7969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lg" len="lg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4109" name="Text Box 40"/>
          <p:cNvSpPr txBox="1">
            <a:spLocks noChangeArrowheads="1"/>
          </p:cNvSpPr>
          <p:nvPr/>
        </p:nvSpPr>
        <p:spPr bwMode="auto">
          <a:xfrm>
            <a:off x="6394450" y="1620838"/>
            <a:ext cx="14779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 3. Experiment and refinement</a:t>
            </a:r>
          </a:p>
        </p:txBody>
      </p:sp>
      <p:sp>
        <p:nvSpPr>
          <p:cNvPr id="4110" name="Line 48"/>
          <p:cNvSpPr>
            <a:spLocks noChangeShapeType="1"/>
          </p:cNvSpPr>
          <p:nvPr/>
        </p:nvSpPr>
        <p:spPr bwMode="auto">
          <a:xfrm>
            <a:off x="8653463" y="2306638"/>
            <a:ext cx="3175" cy="4968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lg" len="lg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4111" name="Text Box 40"/>
          <p:cNvSpPr txBox="1">
            <a:spLocks noChangeArrowheads="1"/>
          </p:cNvSpPr>
          <p:nvPr/>
        </p:nvSpPr>
        <p:spPr bwMode="auto">
          <a:xfrm>
            <a:off x="8264525" y="1749425"/>
            <a:ext cx="811213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</a:p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datasets</a:t>
            </a:r>
          </a:p>
        </p:txBody>
      </p:sp>
      <p:sp>
        <p:nvSpPr>
          <p:cNvPr id="4112" name="Rectangle 32"/>
          <p:cNvSpPr>
            <a:spLocks noChangeArrowheads="1"/>
          </p:cNvSpPr>
          <p:nvPr/>
        </p:nvSpPr>
        <p:spPr bwMode="auto">
          <a:xfrm>
            <a:off x="160338" y="3887788"/>
            <a:ext cx="4291012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1000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Tasks:</a:t>
            </a:r>
          </a:p>
          <a:p>
            <a:pPr marL="288925" indent="-288925">
              <a:spcBef>
                <a:spcPct val="10000"/>
              </a:spcBef>
              <a:buClrTx/>
              <a:buSzTx/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Modify the anomaly detections tools for on-the-fly anomaly detection </a:t>
            </a:r>
          </a:p>
          <a:p>
            <a:pPr marL="288925" indent="-288925">
              <a:spcBef>
                <a:spcPct val="10000"/>
              </a:spcBef>
              <a:buClrTx/>
              <a:buSzTx/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Enhance the anomaly detection techniques using knowledge in prefix tree</a:t>
            </a:r>
          </a:p>
          <a:p>
            <a:pPr marL="288925" indent="-288925">
              <a:spcBef>
                <a:spcPct val="10000"/>
              </a:spcBef>
              <a:buClrTx/>
              <a:buSzTx/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Continue to </a:t>
            </a:r>
          </a:p>
          <a:p>
            <a:pPr marL="625475" lvl="1" indent="-222250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Refine the preprocessor</a:t>
            </a:r>
          </a:p>
          <a:p>
            <a:pPr marL="625475" lvl="1" indent="-222250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Apply the techniques to the datasets</a:t>
            </a:r>
          </a:p>
          <a:p>
            <a:pPr marL="625475" lvl="1" indent="-222250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Compare the results (time/precision)</a:t>
            </a:r>
          </a:p>
          <a:p>
            <a:pPr marL="288925" indent="-288925">
              <a:spcBef>
                <a:spcPct val="10000"/>
              </a:spcBef>
              <a:buClrTx/>
              <a:buSzTx/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Develop visualization tool for PFSA</a:t>
            </a:r>
          </a:p>
          <a:p>
            <a:pPr marL="288925" indent="-288925">
              <a:spcBef>
                <a:spcPct val="10000"/>
              </a:spcBef>
              <a:buClrTx/>
              <a:buSzTx/>
              <a:buFontTx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Adapt the tools for different datasets</a:t>
            </a:r>
          </a:p>
        </p:txBody>
      </p:sp>
      <p:sp>
        <p:nvSpPr>
          <p:cNvPr id="4113" name="Text Box 2"/>
          <p:cNvSpPr txBox="1">
            <a:spLocks noChangeArrowheads="1"/>
          </p:cNvSpPr>
          <p:nvPr/>
        </p:nvSpPr>
        <p:spPr bwMode="auto">
          <a:xfrm>
            <a:off x="77788" y="1060450"/>
            <a:ext cx="4473575" cy="2527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indent="-225425">
              <a:spcBef>
                <a:spcPct val="1000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Project Scope:</a:t>
            </a:r>
          </a:p>
          <a:p>
            <a:pPr marL="225425" indent="-225425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of event sequences, determine the normal and abnormal transitions using data mining and automata techniques</a:t>
            </a:r>
          </a:p>
          <a:p>
            <a:pPr marL="225425" indent="-225425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Develop techniques for problem-specific anomaly detection, including data collection and extraction, a suite of techniques for detecting abnormal event sequences</a:t>
            </a:r>
          </a:p>
          <a:p>
            <a:pPr marL="225425" indent="-225425">
              <a:spcBef>
                <a:spcPct val="1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industry members can share the techniques for abnormal event sequence detection to achieve high quality systems</a:t>
            </a:r>
          </a:p>
        </p:txBody>
      </p:sp>
      <p:sp>
        <p:nvSpPr>
          <p:cNvPr id="4114" name="Line 46"/>
          <p:cNvSpPr>
            <a:spLocks noChangeShapeType="1"/>
          </p:cNvSpPr>
          <p:nvPr/>
        </p:nvSpPr>
        <p:spPr bwMode="auto">
          <a:xfrm>
            <a:off x="8066088" y="1433513"/>
            <a:ext cx="4762" cy="134461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lg" len="lg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4115" name="Text Box 40"/>
          <p:cNvSpPr txBox="1">
            <a:spLocks noChangeArrowheads="1"/>
          </p:cNvSpPr>
          <p:nvPr/>
        </p:nvSpPr>
        <p:spPr bwMode="auto">
          <a:xfrm>
            <a:off x="7310438" y="1185863"/>
            <a:ext cx="1477962" cy="185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/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isualization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A26323B-A83B-4049-BDA1-6692D71A349B}" type="datetime1">
              <a:rPr lang="en-US">
                <a:latin typeface="Times New Roman" pitchFamily="18" charset="0"/>
                <a:cs typeface="Times New Roman" pitchFamily="18" charset="0"/>
              </a:rPr>
              <a:pPr/>
              <a:t>10/7/2010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01600"/>
            <a:ext cx="3576638" cy="831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2010 Project Results</a:t>
            </a:r>
          </a:p>
        </p:txBody>
      </p:sp>
      <p:graphicFrame>
        <p:nvGraphicFramePr>
          <p:cNvPr id="5223" name="Group 103"/>
          <p:cNvGraphicFramePr>
            <a:graphicFrameLocks noGrp="1"/>
          </p:cNvGraphicFramePr>
          <p:nvPr/>
        </p:nvGraphicFramePr>
        <p:xfrm>
          <a:off x="304800" y="1076325"/>
          <a:ext cx="8496300" cy="4271010"/>
        </p:xfrm>
        <a:graphic>
          <a:graphicData uri="http://schemas.openxmlformats.org/drawingml/2006/table">
            <a:tbl>
              <a:tblPr/>
              <a:tblGrid>
                <a:gridCol w="3514725"/>
                <a:gridCol w="523875"/>
                <a:gridCol w="44577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TASK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PROGRESS and ACCOMPLISHMENT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Modify the anomaly detection tools to enable real-time on-the-fly anomaly detection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sym typeface="Webdings" pitchFamily="18" charset="2"/>
                        </a:rPr>
                        <a:t>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Completed MDI (minimal divergence inference) approach to detect anomalies on-the-fly.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Enhance the anomaly detection techniques based on the knowledge in the prefix tree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ebdings" pitchFamily="18" charset="2"/>
                        </a:rPr>
                        <a:t>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Completed the program.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 to apply the technique to Cisco dataset.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168275" marR="0" lvl="0" indent="-222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Continue to refine the program and apply the techniques to the datasets and compare the results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sym typeface="Webdings" pitchFamily="18" charset="2"/>
                        </a:rPr>
                        <a:t>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 to explore different parameter settings in the approaches (such as alpha in MDI) and consider further improvements.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Develop visualization tools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ebdings" pitchFamily="18" charset="2"/>
                        </a:rPr>
                        <a:t>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Adapt the tools for different datasets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sym typeface="Webdings" pitchFamily="18" charset="2"/>
                        </a:rPr>
                        <a:t>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Preparing datasets from “Software-artifact repository” for testing.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4" name="Oval 92"/>
          <p:cNvSpPr>
            <a:spLocks noChangeArrowheads="1"/>
          </p:cNvSpPr>
          <p:nvPr/>
        </p:nvSpPr>
        <p:spPr bwMode="auto">
          <a:xfrm>
            <a:off x="4848225" y="314325"/>
            <a:ext cx="142875" cy="142875"/>
          </a:xfrm>
          <a:prstGeom prst="ellipse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n-US" sz="2400" b="0"/>
          </a:p>
        </p:txBody>
      </p:sp>
      <p:sp>
        <p:nvSpPr>
          <p:cNvPr id="5155" name="Oval 93"/>
          <p:cNvSpPr>
            <a:spLocks noChangeArrowheads="1"/>
          </p:cNvSpPr>
          <p:nvPr/>
        </p:nvSpPr>
        <p:spPr bwMode="auto">
          <a:xfrm>
            <a:off x="4848225" y="519113"/>
            <a:ext cx="142875" cy="142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n-US" sz="2400" b="0"/>
          </a:p>
        </p:txBody>
      </p:sp>
      <p:sp>
        <p:nvSpPr>
          <p:cNvPr id="5156" name="Oval 94"/>
          <p:cNvSpPr>
            <a:spLocks noChangeArrowheads="1"/>
          </p:cNvSpPr>
          <p:nvPr/>
        </p:nvSpPr>
        <p:spPr bwMode="auto">
          <a:xfrm>
            <a:off x="4848225" y="723900"/>
            <a:ext cx="142875" cy="1428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n-US" sz="2400" b="0"/>
          </a:p>
        </p:txBody>
      </p:sp>
      <p:sp>
        <p:nvSpPr>
          <p:cNvPr id="5157" name="Text Box 95"/>
          <p:cNvSpPr txBox="1">
            <a:spLocks noChangeArrowheads="1"/>
          </p:cNvSpPr>
          <p:nvPr/>
        </p:nvSpPr>
        <p:spPr bwMode="auto">
          <a:xfrm>
            <a:off x="5057775" y="295275"/>
            <a:ext cx="498534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000" b="0" dirty="0">
                <a:latin typeface="Times New Roman" pitchFamily="18" charset="0"/>
                <a:cs typeface="Times New Roman" pitchFamily="18" charset="0"/>
              </a:rPr>
              <a:t>Complete</a:t>
            </a:r>
          </a:p>
        </p:txBody>
      </p:sp>
      <p:sp>
        <p:nvSpPr>
          <p:cNvPr id="5158" name="Text Box 96"/>
          <p:cNvSpPr txBox="1">
            <a:spLocks noChangeArrowheads="1"/>
          </p:cNvSpPr>
          <p:nvPr/>
        </p:nvSpPr>
        <p:spPr bwMode="auto">
          <a:xfrm>
            <a:off x="5057775" y="514350"/>
            <a:ext cx="965008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000" b="0" dirty="0">
                <a:latin typeface="Times New Roman" pitchFamily="18" charset="0"/>
                <a:cs typeface="Times New Roman" pitchFamily="18" charset="0"/>
              </a:rPr>
              <a:t>Partially Complete</a:t>
            </a:r>
          </a:p>
        </p:txBody>
      </p:sp>
      <p:sp>
        <p:nvSpPr>
          <p:cNvPr id="5159" name="Text Box 97"/>
          <p:cNvSpPr txBox="1">
            <a:spLocks noChangeArrowheads="1"/>
          </p:cNvSpPr>
          <p:nvPr/>
        </p:nvSpPr>
        <p:spPr bwMode="auto">
          <a:xfrm>
            <a:off x="5057775" y="723900"/>
            <a:ext cx="588303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000" b="0" dirty="0">
                <a:latin typeface="Times New Roman" pitchFamily="18" charset="0"/>
                <a:cs typeface="Times New Roman" pitchFamily="18" charset="0"/>
              </a:rPr>
              <a:t>Not Started</a:t>
            </a:r>
          </a:p>
        </p:txBody>
      </p:sp>
      <p:sp>
        <p:nvSpPr>
          <p:cNvPr id="5160" name="Oval 98"/>
          <p:cNvSpPr>
            <a:spLocks noChangeArrowheads="1"/>
          </p:cNvSpPr>
          <p:nvPr/>
        </p:nvSpPr>
        <p:spPr bwMode="auto">
          <a:xfrm>
            <a:off x="4848225" y="95250"/>
            <a:ext cx="142875" cy="142875"/>
          </a:xfrm>
          <a:prstGeom prst="ellipse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n-US" sz="2400" b="0"/>
          </a:p>
        </p:txBody>
      </p:sp>
      <p:sp>
        <p:nvSpPr>
          <p:cNvPr id="5161" name="Text Box 99"/>
          <p:cNvSpPr txBox="1">
            <a:spLocks noChangeArrowheads="1"/>
          </p:cNvSpPr>
          <p:nvPr/>
        </p:nvSpPr>
        <p:spPr bwMode="auto">
          <a:xfrm>
            <a:off x="5057775" y="85725"/>
            <a:ext cx="1939634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000" b="0" dirty="0">
                <a:latin typeface="Times New Roman" pitchFamily="18" charset="0"/>
                <a:cs typeface="Times New Roman" pitchFamily="18" charset="0"/>
              </a:rPr>
              <a:t>Significant Finding/Accomplishment</a:t>
            </a:r>
            <a:r>
              <a:rPr lang="en-US" sz="1000" b="0" dirty="0"/>
              <a:t>!</a:t>
            </a:r>
          </a:p>
        </p:txBody>
      </p:sp>
      <p:sp>
        <p:nvSpPr>
          <p:cNvPr id="5162" name="Rectangle 109"/>
          <p:cNvSpPr>
            <a:spLocks noChangeArrowheads="1"/>
          </p:cNvSpPr>
          <p:nvPr/>
        </p:nvSpPr>
        <p:spPr bwMode="auto">
          <a:xfrm>
            <a:off x="304800" y="5810250"/>
            <a:ext cx="8486775" cy="78105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n-US" sz="2400" b="0"/>
          </a:p>
        </p:txBody>
      </p:sp>
      <p:sp>
        <p:nvSpPr>
          <p:cNvPr id="5163" name="Text Box 110"/>
          <p:cNvSpPr txBox="1">
            <a:spLocks noChangeArrowheads="1"/>
          </p:cNvSpPr>
          <p:nvPr/>
        </p:nvSpPr>
        <p:spPr bwMode="auto">
          <a:xfrm>
            <a:off x="576263" y="5983994"/>
            <a:ext cx="804545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Tools have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detected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100% of all injected anomalies!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0C6E34B-18D3-4AE0-96CF-29517944BC63}" type="datetime1">
              <a:rPr lang="en-US">
                <a:latin typeface="Times New Roman" pitchFamily="18" charset="0"/>
                <a:cs typeface="Times New Roman" pitchFamily="18" charset="0"/>
              </a:rPr>
              <a:pPr/>
              <a:t>10/7/2010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938" y="101600"/>
            <a:ext cx="7024687" cy="831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Accomplishments, Discoveries and Surprises</a:t>
            </a: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246063" y="1292225"/>
            <a:ext cx="7772400" cy="361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 </a:t>
            </a:r>
            <a:r>
              <a:rPr lang="en-US" sz="2000" b="0" u="sng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prefix tree</a:t>
            </a: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 greatly enhance the efficiency of the algorithms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Event sequences can be built into a prefix tree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Prefix tree can be used to group event sequences</a:t>
            </a:r>
          </a:p>
          <a:p>
            <a:pPr marL="800100" lvl="1" indent="-342900">
              <a:buFont typeface="Arial" charset="0"/>
              <a:buNone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at different levels of granularity (this is especially </a:t>
            </a:r>
          </a:p>
          <a:p>
            <a:pPr marL="800100" lvl="1" indent="-342900">
              <a:buFont typeface="Arial" charset="0"/>
              <a:buNone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the case for 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datasets containing execution traces)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Prefix tree can provide some distance information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On-the-fly anomaly detection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Collect data in time T to build</a:t>
            </a:r>
          </a:p>
          <a:p>
            <a:pPr marL="800100" lvl="1" indent="-342900">
              <a:buFont typeface="Arial" charset="0"/>
              <a:buNone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the anomaly detection model, </a:t>
            </a:r>
          </a:p>
          <a:p>
            <a:pPr marL="800100" lvl="1" indent="-342900">
              <a:spcBef>
                <a:spcPts val="8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Detect anomalies as soon as an event is generated</a:t>
            </a:r>
          </a:p>
        </p:txBody>
      </p:sp>
      <p:sp>
        <p:nvSpPr>
          <p:cNvPr id="6150" name="Oval 10"/>
          <p:cNvSpPr>
            <a:spLocks noChangeArrowheads="1"/>
          </p:cNvSpPr>
          <p:nvPr/>
        </p:nvSpPr>
        <p:spPr bwMode="auto">
          <a:xfrm>
            <a:off x="7399338" y="233997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51" name="Oval 12"/>
          <p:cNvSpPr>
            <a:spLocks noChangeArrowheads="1"/>
          </p:cNvSpPr>
          <p:nvPr/>
        </p:nvSpPr>
        <p:spPr bwMode="auto">
          <a:xfrm>
            <a:off x="8261350" y="2852738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52" name="Oval 13"/>
          <p:cNvSpPr>
            <a:spLocks noChangeArrowheads="1"/>
          </p:cNvSpPr>
          <p:nvPr/>
        </p:nvSpPr>
        <p:spPr bwMode="auto">
          <a:xfrm>
            <a:off x="6681788" y="288607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53" name="AutoShape 14"/>
          <p:cNvCxnSpPr>
            <a:cxnSpLocks noChangeShapeType="1"/>
            <a:stCxn id="6150" idx="4"/>
            <a:endCxn id="6152" idx="0"/>
          </p:cNvCxnSpPr>
          <p:nvPr/>
        </p:nvCxnSpPr>
        <p:spPr bwMode="auto">
          <a:xfrm flipH="1">
            <a:off x="6772275" y="2520950"/>
            <a:ext cx="7175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4" name="AutoShape 15"/>
          <p:cNvCxnSpPr>
            <a:cxnSpLocks noChangeShapeType="1"/>
            <a:stCxn id="6150" idx="4"/>
            <a:endCxn id="6165" idx="0"/>
          </p:cNvCxnSpPr>
          <p:nvPr/>
        </p:nvCxnSpPr>
        <p:spPr bwMode="auto">
          <a:xfrm>
            <a:off x="7489825" y="2520950"/>
            <a:ext cx="1588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5" name="AutoShape 16"/>
          <p:cNvCxnSpPr>
            <a:cxnSpLocks noChangeShapeType="1"/>
            <a:stCxn id="6150" idx="4"/>
            <a:endCxn id="6151" idx="0"/>
          </p:cNvCxnSpPr>
          <p:nvPr/>
        </p:nvCxnSpPr>
        <p:spPr bwMode="auto">
          <a:xfrm>
            <a:off x="7489825" y="2520950"/>
            <a:ext cx="862013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56" name="Oval 18"/>
          <p:cNvSpPr>
            <a:spLocks noChangeArrowheads="1"/>
          </p:cNvSpPr>
          <p:nvPr/>
        </p:nvSpPr>
        <p:spPr bwMode="auto">
          <a:xfrm>
            <a:off x="6823075" y="3487738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57" name="AutoShape 21"/>
          <p:cNvCxnSpPr>
            <a:cxnSpLocks noChangeShapeType="1"/>
            <a:stCxn id="6152" idx="4"/>
            <a:endCxn id="6169" idx="0"/>
          </p:cNvCxnSpPr>
          <p:nvPr/>
        </p:nvCxnSpPr>
        <p:spPr bwMode="auto">
          <a:xfrm flipH="1">
            <a:off x="6557963" y="3067050"/>
            <a:ext cx="21431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8" name="AutoShape 22"/>
          <p:cNvCxnSpPr>
            <a:cxnSpLocks noChangeShapeType="1"/>
            <a:stCxn id="6152" idx="4"/>
            <a:endCxn id="6156" idx="0"/>
          </p:cNvCxnSpPr>
          <p:nvPr/>
        </p:nvCxnSpPr>
        <p:spPr bwMode="auto">
          <a:xfrm>
            <a:off x="6772275" y="3067050"/>
            <a:ext cx="141288" cy="420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59" name="Oval 23"/>
          <p:cNvSpPr>
            <a:spLocks noChangeArrowheads="1"/>
          </p:cNvSpPr>
          <p:nvPr/>
        </p:nvSpPr>
        <p:spPr bwMode="auto">
          <a:xfrm>
            <a:off x="8272463" y="3486150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60" name="Oval 24"/>
          <p:cNvSpPr>
            <a:spLocks noChangeArrowheads="1"/>
          </p:cNvSpPr>
          <p:nvPr/>
        </p:nvSpPr>
        <p:spPr bwMode="auto">
          <a:xfrm>
            <a:off x="8604250" y="3478213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61" name="Oval 25"/>
          <p:cNvSpPr>
            <a:spLocks noChangeArrowheads="1"/>
          </p:cNvSpPr>
          <p:nvPr/>
        </p:nvSpPr>
        <p:spPr bwMode="auto">
          <a:xfrm>
            <a:off x="7948613" y="3492500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62" name="AutoShape 26"/>
          <p:cNvCxnSpPr>
            <a:cxnSpLocks noChangeShapeType="1"/>
            <a:stCxn id="6151" idx="4"/>
            <a:endCxn id="6161" idx="0"/>
          </p:cNvCxnSpPr>
          <p:nvPr/>
        </p:nvCxnSpPr>
        <p:spPr bwMode="auto">
          <a:xfrm flipH="1">
            <a:off x="8039100" y="3033713"/>
            <a:ext cx="312738" cy="458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3" name="AutoShape 27"/>
          <p:cNvCxnSpPr>
            <a:cxnSpLocks noChangeShapeType="1"/>
            <a:stCxn id="6151" idx="4"/>
            <a:endCxn id="6159" idx="0"/>
          </p:cNvCxnSpPr>
          <p:nvPr/>
        </p:nvCxnSpPr>
        <p:spPr bwMode="auto">
          <a:xfrm>
            <a:off x="8351838" y="3033713"/>
            <a:ext cx="11112" cy="452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4" name="AutoShape 28"/>
          <p:cNvCxnSpPr>
            <a:cxnSpLocks noChangeShapeType="1"/>
            <a:stCxn id="6151" idx="4"/>
            <a:endCxn id="6160" idx="0"/>
          </p:cNvCxnSpPr>
          <p:nvPr/>
        </p:nvCxnSpPr>
        <p:spPr bwMode="auto">
          <a:xfrm>
            <a:off x="8351838" y="3033713"/>
            <a:ext cx="34290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5" name="Oval 29"/>
          <p:cNvSpPr>
            <a:spLocks noChangeArrowheads="1"/>
          </p:cNvSpPr>
          <p:nvPr/>
        </p:nvSpPr>
        <p:spPr bwMode="auto">
          <a:xfrm>
            <a:off x="7400925" y="289877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66" name="Oval 30"/>
          <p:cNvSpPr>
            <a:spLocks noChangeArrowheads="1"/>
          </p:cNvSpPr>
          <p:nvPr/>
        </p:nvSpPr>
        <p:spPr bwMode="auto">
          <a:xfrm>
            <a:off x="7234238" y="348932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67" name="AutoShape 32"/>
          <p:cNvCxnSpPr>
            <a:cxnSpLocks noChangeShapeType="1"/>
            <a:stCxn id="6165" idx="4"/>
            <a:endCxn id="6166" idx="0"/>
          </p:cNvCxnSpPr>
          <p:nvPr/>
        </p:nvCxnSpPr>
        <p:spPr bwMode="auto">
          <a:xfrm flipH="1">
            <a:off x="7324725" y="3079750"/>
            <a:ext cx="166688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8" name="AutoShape 33"/>
          <p:cNvCxnSpPr>
            <a:cxnSpLocks noChangeShapeType="1"/>
            <a:stCxn id="6165" idx="4"/>
            <a:endCxn id="6176" idx="0"/>
          </p:cNvCxnSpPr>
          <p:nvPr/>
        </p:nvCxnSpPr>
        <p:spPr bwMode="auto">
          <a:xfrm>
            <a:off x="7491413" y="3079750"/>
            <a:ext cx="153987" cy="404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9" name="Oval 34"/>
          <p:cNvSpPr>
            <a:spLocks noChangeArrowheads="1"/>
          </p:cNvSpPr>
          <p:nvPr/>
        </p:nvSpPr>
        <p:spPr bwMode="auto">
          <a:xfrm>
            <a:off x="6467475" y="3500438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70" name="Oval 35"/>
          <p:cNvSpPr>
            <a:spLocks noChangeArrowheads="1"/>
          </p:cNvSpPr>
          <p:nvPr/>
        </p:nvSpPr>
        <p:spPr bwMode="auto">
          <a:xfrm>
            <a:off x="6262688" y="4033838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71" name="Oval 36"/>
          <p:cNvSpPr>
            <a:spLocks noChangeArrowheads="1"/>
          </p:cNvSpPr>
          <p:nvPr/>
        </p:nvSpPr>
        <p:spPr bwMode="auto">
          <a:xfrm>
            <a:off x="6532563" y="403542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72" name="AutoShape 37"/>
          <p:cNvCxnSpPr>
            <a:cxnSpLocks noChangeShapeType="1"/>
            <a:stCxn id="6169" idx="4"/>
            <a:endCxn id="6170" idx="0"/>
          </p:cNvCxnSpPr>
          <p:nvPr/>
        </p:nvCxnSpPr>
        <p:spPr bwMode="auto">
          <a:xfrm flipH="1">
            <a:off x="6353175" y="3681413"/>
            <a:ext cx="204788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3" name="AutoShape 38"/>
          <p:cNvCxnSpPr>
            <a:cxnSpLocks noChangeShapeType="1"/>
            <a:stCxn id="6169" idx="4"/>
            <a:endCxn id="6171" idx="0"/>
          </p:cNvCxnSpPr>
          <p:nvPr/>
        </p:nvCxnSpPr>
        <p:spPr bwMode="auto">
          <a:xfrm>
            <a:off x="6557963" y="3681413"/>
            <a:ext cx="65087" cy="354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74" name="Oval 39"/>
          <p:cNvSpPr>
            <a:spLocks noChangeArrowheads="1"/>
          </p:cNvSpPr>
          <p:nvPr/>
        </p:nvSpPr>
        <p:spPr bwMode="auto">
          <a:xfrm>
            <a:off x="6826250" y="404812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75" name="AutoShape 40"/>
          <p:cNvCxnSpPr>
            <a:cxnSpLocks noChangeShapeType="1"/>
            <a:stCxn id="6156" idx="4"/>
            <a:endCxn id="6174" idx="0"/>
          </p:cNvCxnSpPr>
          <p:nvPr/>
        </p:nvCxnSpPr>
        <p:spPr bwMode="auto">
          <a:xfrm>
            <a:off x="6913563" y="3668713"/>
            <a:ext cx="3175" cy="379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76" name="Oval 41"/>
          <p:cNvSpPr>
            <a:spLocks noChangeArrowheads="1"/>
          </p:cNvSpPr>
          <p:nvPr/>
        </p:nvSpPr>
        <p:spPr bwMode="auto">
          <a:xfrm>
            <a:off x="7554913" y="3484563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77" name="Oval 42"/>
          <p:cNvSpPr>
            <a:spLocks noChangeArrowheads="1"/>
          </p:cNvSpPr>
          <p:nvPr/>
        </p:nvSpPr>
        <p:spPr bwMode="auto">
          <a:xfrm>
            <a:off x="7426325" y="4037013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78" name="Oval 43"/>
          <p:cNvSpPr>
            <a:spLocks noChangeArrowheads="1"/>
          </p:cNvSpPr>
          <p:nvPr/>
        </p:nvSpPr>
        <p:spPr bwMode="auto">
          <a:xfrm>
            <a:off x="7696200" y="4038600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79" name="AutoShape 44"/>
          <p:cNvCxnSpPr>
            <a:cxnSpLocks noChangeShapeType="1"/>
            <a:stCxn id="6176" idx="4"/>
            <a:endCxn id="6177" idx="0"/>
          </p:cNvCxnSpPr>
          <p:nvPr/>
        </p:nvCxnSpPr>
        <p:spPr bwMode="auto">
          <a:xfrm flipH="1">
            <a:off x="7516813" y="3665538"/>
            <a:ext cx="128587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80" name="AutoShape 45"/>
          <p:cNvCxnSpPr>
            <a:cxnSpLocks noChangeShapeType="1"/>
            <a:stCxn id="6176" idx="4"/>
            <a:endCxn id="6178" idx="0"/>
          </p:cNvCxnSpPr>
          <p:nvPr/>
        </p:nvCxnSpPr>
        <p:spPr bwMode="auto">
          <a:xfrm>
            <a:off x="7645400" y="3665538"/>
            <a:ext cx="141288" cy="373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81" name="Oval 46"/>
          <p:cNvSpPr>
            <a:spLocks noChangeArrowheads="1"/>
          </p:cNvSpPr>
          <p:nvPr/>
        </p:nvSpPr>
        <p:spPr bwMode="auto">
          <a:xfrm>
            <a:off x="8088313" y="4038600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182" name="Oval 47"/>
          <p:cNvSpPr>
            <a:spLocks noChangeArrowheads="1"/>
          </p:cNvSpPr>
          <p:nvPr/>
        </p:nvSpPr>
        <p:spPr bwMode="auto">
          <a:xfrm>
            <a:off x="8358188" y="4040188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83" name="AutoShape 48"/>
          <p:cNvCxnSpPr>
            <a:cxnSpLocks noChangeShapeType="1"/>
            <a:stCxn id="6159" idx="4"/>
            <a:endCxn id="6181" idx="0"/>
          </p:cNvCxnSpPr>
          <p:nvPr/>
        </p:nvCxnSpPr>
        <p:spPr bwMode="auto">
          <a:xfrm flipH="1">
            <a:off x="8178800" y="3667125"/>
            <a:ext cx="184150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84" name="AutoShape 49"/>
          <p:cNvCxnSpPr>
            <a:cxnSpLocks noChangeShapeType="1"/>
            <a:stCxn id="6159" idx="4"/>
            <a:endCxn id="6182" idx="0"/>
          </p:cNvCxnSpPr>
          <p:nvPr/>
        </p:nvCxnSpPr>
        <p:spPr bwMode="auto">
          <a:xfrm>
            <a:off x="8362950" y="3667125"/>
            <a:ext cx="85725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85" name="Oval 50"/>
          <p:cNvSpPr>
            <a:spLocks noChangeArrowheads="1"/>
          </p:cNvSpPr>
          <p:nvPr/>
        </p:nvSpPr>
        <p:spPr bwMode="auto">
          <a:xfrm>
            <a:off x="8628063" y="4041775"/>
            <a:ext cx="180975" cy="180975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6186" name="AutoShape 51"/>
          <p:cNvCxnSpPr>
            <a:cxnSpLocks noChangeShapeType="1"/>
            <a:stCxn id="6160" idx="4"/>
            <a:endCxn id="6185" idx="0"/>
          </p:cNvCxnSpPr>
          <p:nvPr/>
        </p:nvCxnSpPr>
        <p:spPr bwMode="auto">
          <a:xfrm>
            <a:off x="8694738" y="3659188"/>
            <a:ext cx="23812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232" name="Freeform 64"/>
          <p:cNvSpPr>
            <a:spLocks/>
          </p:cNvSpPr>
          <p:nvPr/>
        </p:nvSpPr>
        <p:spPr bwMode="auto">
          <a:xfrm>
            <a:off x="6057900" y="2114550"/>
            <a:ext cx="1758950" cy="2393950"/>
          </a:xfrm>
          <a:custGeom>
            <a:avLst/>
            <a:gdLst>
              <a:gd name="T0" fmla="*/ 2147483647 w 1108"/>
              <a:gd name="T1" fmla="*/ 2147483647 h 1508"/>
              <a:gd name="T2" fmla="*/ 2147483647 w 1108"/>
              <a:gd name="T3" fmla="*/ 2147483647 h 1508"/>
              <a:gd name="T4" fmla="*/ 2147483647 w 1108"/>
              <a:gd name="T5" fmla="*/ 2147483647 h 1508"/>
              <a:gd name="T6" fmla="*/ 2147483647 w 1108"/>
              <a:gd name="T7" fmla="*/ 2147483647 h 1508"/>
              <a:gd name="T8" fmla="*/ 2147483647 w 1108"/>
              <a:gd name="T9" fmla="*/ 2147483647 h 1508"/>
              <a:gd name="T10" fmla="*/ 2147483647 w 1108"/>
              <a:gd name="T11" fmla="*/ 2147483647 h 1508"/>
              <a:gd name="T12" fmla="*/ 2147483647 w 1108"/>
              <a:gd name="T13" fmla="*/ 2147483647 h 15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8"/>
              <a:gd name="T22" fmla="*/ 0 h 1508"/>
              <a:gd name="T23" fmla="*/ 1108 w 1108"/>
              <a:gd name="T24" fmla="*/ 1508 h 15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8" h="1508">
                <a:moveTo>
                  <a:pt x="900" y="39"/>
                </a:moveTo>
                <a:cubicBezTo>
                  <a:pt x="779" y="78"/>
                  <a:pt x="469" y="234"/>
                  <a:pt x="330" y="453"/>
                </a:cubicBezTo>
                <a:cubicBezTo>
                  <a:pt x="191" y="672"/>
                  <a:pt x="0" y="1200"/>
                  <a:pt x="67" y="1354"/>
                </a:cubicBezTo>
                <a:cubicBezTo>
                  <a:pt x="134" y="1508"/>
                  <a:pt x="644" y="1498"/>
                  <a:pt x="731" y="1379"/>
                </a:cubicBezTo>
                <a:cubicBezTo>
                  <a:pt x="818" y="1260"/>
                  <a:pt x="533" y="833"/>
                  <a:pt x="587" y="640"/>
                </a:cubicBezTo>
                <a:cubicBezTo>
                  <a:pt x="641" y="447"/>
                  <a:pt x="1006" y="320"/>
                  <a:pt x="1057" y="221"/>
                </a:cubicBezTo>
                <a:cubicBezTo>
                  <a:pt x="1108" y="122"/>
                  <a:pt x="1021" y="0"/>
                  <a:pt x="900" y="39"/>
                </a:cubicBezTo>
                <a:close/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>
            <a:off x="7191375" y="2178050"/>
            <a:ext cx="1787525" cy="2351088"/>
          </a:xfrm>
          <a:custGeom>
            <a:avLst/>
            <a:gdLst>
              <a:gd name="T0" fmla="*/ 2147483647 w 1126"/>
              <a:gd name="T1" fmla="*/ 2147483647 h 1481"/>
              <a:gd name="T2" fmla="*/ 2147483647 w 1126"/>
              <a:gd name="T3" fmla="*/ 2147483647 h 1481"/>
              <a:gd name="T4" fmla="*/ 2147483647 w 1126"/>
              <a:gd name="T5" fmla="*/ 2147483647 h 1481"/>
              <a:gd name="T6" fmla="*/ 2147483647 w 1126"/>
              <a:gd name="T7" fmla="*/ 2147483647 h 1481"/>
              <a:gd name="T8" fmla="*/ 2147483647 w 1126"/>
              <a:gd name="T9" fmla="*/ 2147483647 h 1481"/>
              <a:gd name="T10" fmla="*/ 2147483647 w 1126"/>
              <a:gd name="T11" fmla="*/ 2147483647 h 1481"/>
              <a:gd name="T12" fmla="*/ 2147483647 w 1126"/>
              <a:gd name="T13" fmla="*/ 2147483647 h 1481"/>
              <a:gd name="T14" fmla="*/ 2147483647 w 1126"/>
              <a:gd name="T15" fmla="*/ 2147483647 h 1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26"/>
              <a:gd name="T25" fmla="*/ 0 h 1481"/>
              <a:gd name="T26" fmla="*/ 1126 w 1126"/>
              <a:gd name="T27" fmla="*/ 1481 h 14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26" h="1481">
                <a:moveTo>
                  <a:pt x="255" y="24"/>
                </a:moveTo>
                <a:cubicBezTo>
                  <a:pt x="385" y="48"/>
                  <a:pt x="692" y="229"/>
                  <a:pt x="825" y="375"/>
                </a:cubicBezTo>
                <a:cubicBezTo>
                  <a:pt x="958" y="521"/>
                  <a:pt x="1022" y="734"/>
                  <a:pt x="1056" y="901"/>
                </a:cubicBezTo>
                <a:cubicBezTo>
                  <a:pt x="1090" y="1068"/>
                  <a:pt x="1126" y="1301"/>
                  <a:pt x="1031" y="1377"/>
                </a:cubicBezTo>
                <a:cubicBezTo>
                  <a:pt x="936" y="1453"/>
                  <a:pt x="579" y="1481"/>
                  <a:pt x="487" y="1358"/>
                </a:cubicBezTo>
                <a:cubicBezTo>
                  <a:pt x="395" y="1235"/>
                  <a:pt x="554" y="826"/>
                  <a:pt x="480" y="638"/>
                </a:cubicBezTo>
                <a:cubicBezTo>
                  <a:pt x="406" y="450"/>
                  <a:pt x="84" y="334"/>
                  <a:pt x="42" y="231"/>
                </a:cubicBezTo>
                <a:cubicBezTo>
                  <a:pt x="0" y="128"/>
                  <a:pt x="125" y="0"/>
                  <a:pt x="255" y="24"/>
                </a:cubicBezTo>
                <a:close/>
              </a:path>
            </a:pathLst>
          </a:custGeom>
          <a:noFill/>
          <a:ln w="19050" cap="flat" cmpd="sng">
            <a:solidFill>
              <a:srgbClr val="3333FF"/>
            </a:solidFill>
            <a:prstDash val="solid"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7129463" y="1998663"/>
            <a:ext cx="842962" cy="2573337"/>
          </a:xfrm>
          <a:custGeom>
            <a:avLst/>
            <a:gdLst>
              <a:gd name="T0" fmla="*/ 2147483647 w 531"/>
              <a:gd name="T1" fmla="*/ 2147483647 h 1621"/>
              <a:gd name="T2" fmla="*/ 2147483647 w 531"/>
              <a:gd name="T3" fmla="*/ 2147483647 h 1621"/>
              <a:gd name="T4" fmla="*/ 2147483647 w 531"/>
              <a:gd name="T5" fmla="*/ 2147483647 h 1621"/>
              <a:gd name="T6" fmla="*/ 2147483647 w 531"/>
              <a:gd name="T7" fmla="*/ 2147483647 h 1621"/>
              <a:gd name="T8" fmla="*/ 2147483647 w 531"/>
              <a:gd name="T9" fmla="*/ 2147483647 h 1621"/>
              <a:gd name="T10" fmla="*/ 2147483647 w 531"/>
              <a:gd name="T11" fmla="*/ 2147483647 h 16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1"/>
              <a:gd name="T19" fmla="*/ 0 h 1621"/>
              <a:gd name="T20" fmla="*/ 531 w 531"/>
              <a:gd name="T21" fmla="*/ 1621 h 16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1" h="1621">
                <a:moveTo>
                  <a:pt x="119" y="256"/>
                </a:moveTo>
                <a:cubicBezTo>
                  <a:pt x="72" y="389"/>
                  <a:pt x="0" y="769"/>
                  <a:pt x="12" y="983"/>
                </a:cubicBezTo>
                <a:cubicBezTo>
                  <a:pt x="24" y="1197"/>
                  <a:pt x="105" y="1471"/>
                  <a:pt x="188" y="1540"/>
                </a:cubicBezTo>
                <a:cubicBezTo>
                  <a:pt x="271" y="1609"/>
                  <a:pt x="495" y="1621"/>
                  <a:pt x="513" y="1396"/>
                </a:cubicBezTo>
                <a:cubicBezTo>
                  <a:pt x="531" y="1171"/>
                  <a:pt x="361" y="374"/>
                  <a:pt x="294" y="187"/>
                </a:cubicBezTo>
                <a:cubicBezTo>
                  <a:pt x="227" y="0"/>
                  <a:pt x="166" y="123"/>
                  <a:pt x="119" y="256"/>
                </a:cubicBezTo>
                <a:close/>
              </a:path>
            </a:pathLst>
          </a:custGeom>
          <a:noFill/>
          <a:ln w="19050" cap="flat" cmpd="sng">
            <a:solidFill>
              <a:srgbClr val="00CC00"/>
            </a:solidFill>
            <a:prstDash val="solid"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238" name="AutoShape 70"/>
          <p:cNvSpPr>
            <a:spLocks noChangeArrowheads="1"/>
          </p:cNvSpPr>
          <p:nvPr/>
        </p:nvSpPr>
        <p:spPr bwMode="auto">
          <a:xfrm>
            <a:off x="6334125" y="4252913"/>
            <a:ext cx="636588" cy="517525"/>
          </a:xfrm>
          <a:prstGeom prst="curvedUpArrow">
            <a:avLst>
              <a:gd name="adj1" fmla="val 24601"/>
              <a:gd name="adj2" fmla="val 49202"/>
              <a:gd name="adj3" fmla="val 33333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115050" y="4737300"/>
            <a:ext cx="1635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closest neighbor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2" grpId="0" animBg="1"/>
      <p:bldP spid="7235" grpId="0" animBg="1"/>
      <p:bldP spid="7236" grpId="0" animBg="1"/>
      <p:bldP spid="7238" grpId="0" animBg="1"/>
      <p:bldP spid="72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938" y="101600"/>
            <a:ext cx="7024687" cy="831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Solution</a:t>
            </a:r>
          </a:p>
        </p:txBody>
      </p:sp>
      <p:sp>
        <p:nvSpPr>
          <p:cNvPr id="7172" name="Date Placeholder 3"/>
          <p:cNvSpPr txBox="1">
            <a:spLocks noGrp="1"/>
          </p:cNvSpPr>
          <p:nvPr/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buClrTx/>
              <a:buSzTx/>
            </a:pPr>
            <a:fld id="{B8108D62-09D2-404C-9185-43E8DBFA97FB}" type="datetime1">
              <a:rPr lang="en-US" sz="1000" b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 algn="r">
                <a:buClrTx/>
                <a:buSzTx/>
              </a:pPr>
              <a:t>10/7/2010</a:t>
            </a:fld>
            <a:endParaRPr lang="en-US" sz="1000" b="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685800" y="1277938"/>
            <a:ext cx="77724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Enhance existing tools using information provided by prefix tree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Clustering-based approaches: Use prefix tree to determine the sequence groups at different granularity levels (object level, method level, exact sequence level); clustering algorithms can then be used to merge these groups into clusters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Density-based approaches: Use prefix tree to help determine the k-</a:t>
            </a:r>
            <a:r>
              <a:rPr lang="en-US" sz="1800" b="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nearest neighbor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PFSA-based approaches: Always start from prefix tree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Enhance existing tools for 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on-the-fly</a:t>
            </a: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anomaly detection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Collect data </a:t>
            </a:r>
            <a:r>
              <a:rPr lang="en-US" sz="1800" b="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 in (t, </a:t>
            </a:r>
            <a:r>
              <a:rPr lang="en-US" sz="1800" b="0" dirty="0" err="1">
                <a:latin typeface="Times New Roman" pitchFamily="18" charset="0"/>
                <a:cs typeface="Times New Roman" pitchFamily="18" charset="0"/>
              </a:rPr>
              <a:t>t+T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], use </a:t>
            </a:r>
            <a:r>
              <a:rPr lang="en-US" sz="1800" b="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 to build the anomaly detection model A</a:t>
            </a:r>
            <a:r>
              <a:rPr lang="en-US" sz="1800" b="0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 in (</a:t>
            </a:r>
            <a:r>
              <a:rPr lang="en-US" sz="1800" b="0" dirty="0" err="1">
                <a:latin typeface="Times New Roman" pitchFamily="18" charset="0"/>
                <a:cs typeface="Times New Roman" pitchFamily="18" charset="0"/>
              </a:rPr>
              <a:t>t+T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, t+2T], use A</a:t>
            </a:r>
            <a:r>
              <a:rPr lang="en-US" sz="1800" b="0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 for anomaly detection in (t+2T, t+3T]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Experimentally</a:t>
            </a:r>
          </a:p>
          <a:p>
            <a:pPr marL="800100" lvl="1" indent="-342900">
              <a:buFont typeface="Arial" charset="0"/>
              <a:buNone/>
            </a:pP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	determine </a:t>
            </a:r>
          </a:p>
          <a:p>
            <a:pPr marL="800100" lvl="1" indent="-342900">
              <a:buFont typeface="Arial" charset="0"/>
              <a:buNone/>
            </a:pP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an optimal T</a:t>
            </a:r>
            <a:endParaRPr lang="en-US" sz="1800" b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1800" b="0" dirty="0"/>
          </a:p>
          <a:p>
            <a:pPr marL="342900" indent="-342900">
              <a:buFont typeface="Arial" charset="0"/>
              <a:buChar char="•"/>
            </a:pPr>
            <a:endParaRPr lang="en-US" sz="1800" b="0" dirty="0">
              <a:ea typeface="ＭＳ Ｐゴシック" pitchFamily="34" charset="-128"/>
            </a:endParaRPr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3249613" y="6011863"/>
            <a:ext cx="523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175" name="Oval 10"/>
          <p:cNvSpPr>
            <a:spLocks noChangeArrowheads="1"/>
          </p:cNvSpPr>
          <p:nvPr/>
        </p:nvSpPr>
        <p:spPr bwMode="auto">
          <a:xfrm>
            <a:off x="3667125" y="5943600"/>
            <a:ext cx="128588" cy="12858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5024438" y="5943600"/>
            <a:ext cx="128587" cy="12858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7177" name="Oval 12"/>
          <p:cNvSpPr>
            <a:spLocks noChangeArrowheads="1"/>
          </p:cNvSpPr>
          <p:nvPr/>
        </p:nvSpPr>
        <p:spPr bwMode="auto">
          <a:xfrm>
            <a:off x="6426200" y="5946775"/>
            <a:ext cx="128588" cy="12858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3646488" y="6049963"/>
            <a:ext cx="571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4984750" y="6043613"/>
            <a:ext cx="3000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600" b="0" dirty="0" err="1">
                <a:latin typeface="Times New Roman" pitchFamily="18" charset="0"/>
                <a:cs typeface="Times New Roman" pitchFamily="18" charset="0"/>
              </a:rPr>
              <a:t>t+T</a:t>
            </a: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5254625" y="5195888"/>
            <a:ext cx="1041054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Collect </a:t>
            </a:r>
            <a:r>
              <a:rPr lang="en-US" sz="1600" b="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b="0" baseline="-25000" dirty="0" err="1">
                <a:latin typeface="Times New Roman" pitchFamily="18" charset="0"/>
                <a:cs typeface="Times New Roman" pitchFamily="18" charset="0"/>
              </a:rPr>
              <a:t>t+T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Build A</a:t>
            </a:r>
            <a:r>
              <a:rPr lang="en-US" sz="1600" baseline="-25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Apply A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t–T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6335713" y="6027738"/>
            <a:ext cx="4127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t+2T</a:t>
            </a:r>
          </a:p>
        </p:txBody>
      </p:sp>
      <p:sp>
        <p:nvSpPr>
          <p:cNvPr id="7182" name="Text Box 17"/>
          <p:cNvSpPr txBox="1">
            <a:spLocks noChangeArrowheads="1"/>
          </p:cNvSpPr>
          <p:nvPr/>
        </p:nvSpPr>
        <p:spPr bwMode="auto">
          <a:xfrm>
            <a:off x="3894138" y="5202238"/>
            <a:ext cx="1035050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r>
              <a:rPr lang="en-US" sz="1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Collect </a:t>
            </a:r>
            <a:r>
              <a:rPr lang="en-US" sz="16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baseline="-250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Build A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t–T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Apply A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t–2T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4840288" y="5346700"/>
            <a:ext cx="415925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>
            <a:off x="5095875" y="5262563"/>
            <a:ext cx="0" cy="6064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185" name="Line 21"/>
          <p:cNvSpPr>
            <a:spLocks noChangeShapeType="1"/>
          </p:cNvSpPr>
          <p:nvPr/>
        </p:nvSpPr>
        <p:spPr bwMode="auto">
          <a:xfrm>
            <a:off x="3727450" y="5256213"/>
            <a:ext cx="0" cy="6064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>
            <a:off x="6492875" y="5280025"/>
            <a:ext cx="0" cy="6064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/>
        </p:nvSpPr>
        <p:spPr bwMode="auto">
          <a:xfrm>
            <a:off x="7843838" y="5940425"/>
            <a:ext cx="128587" cy="12858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7188" name="Text Box 24"/>
          <p:cNvSpPr txBox="1">
            <a:spLocks noChangeArrowheads="1"/>
          </p:cNvSpPr>
          <p:nvPr/>
        </p:nvSpPr>
        <p:spPr bwMode="auto">
          <a:xfrm>
            <a:off x="7753350" y="6021388"/>
            <a:ext cx="4127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t+3T</a:t>
            </a:r>
          </a:p>
        </p:txBody>
      </p:sp>
      <p:sp>
        <p:nvSpPr>
          <p:cNvPr id="7189" name="Line 25"/>
          <p:cNvSpPr>
            <a:spLocks noChangeShapeType="1"/>
          </p:cNvSpPr>
          <p:nvPr/>
        </p:nvSpPr>
        <p:spPr bwMode="auto">
          <a:xfrm>
            <a:off x="7910513" y="5273675"/>
            <a:ext cx="0" cy="6064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6659563" y="5200650"/>
            <a:ext cx="1109984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Collect D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t+2T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Build </a:t>
            </a:r>
            <a:r>
              <a:rPr lang="en-US" sz="1600" b="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0" baseline="-25000" dirty="0" err="1">
                <a:latin typeface="Times New Roman" pitchFamily="18" charset="0"/>
                <a:cs typeface="Times New Roman" pitchFamily="18" charset="0"/>
              </a:rPr>
              <a:t>t+T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30188" indent="-230188"/>
            <a:r>
              <a:rPr lang="en-US" sz="1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Apply A</a:t>
            </a:r>
            <a:r>
              <a:rPr lang="en-US" sz="1600" baseline="-25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3116263" y="4906963"/>
            <a:ext cx="35560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endParaRPr lang="en-US" sz="2800" b="0" dirty="0"/>
          </a:p>
          <a:p>
            <a:pPr marL="230188" indent="-230188"/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7192" name="Text Box 28"/>
          <p:cNvSpPr txBox="1">
            <a:spLocks noChangeArrowheads="1"/>
          </p:cNvSpPr>
          <p:nvPr/>
        </p:nvSpPr>
        <p:spPr bwMode="auto">
          <a:xfrm>
            <a:off x="8039100" y="4891088"/>
            <a:ext cx="35560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/>
            <a:endParaRPr lang="en-US" sz="2800" b="0"/>
          </a:p>
          <a:p>
            <a:pPr marL="230188" indent="-230188"/>
            <a:r>
              <a:rPr lang="en-US" sz="2800" b="0"/>
              <a:t>…</a:t>
            </a:r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6054725" y="5586413"/>
            <a:ext cx="606425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938" y="101600"/>
            <a:ext cx="7024687" cy="831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Problems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669925" y="1182688"/>
            <a:ext cx="77724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How to detect anomalies as soon as an event is generated?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 data is collected, use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MDI (minimal divergence inference) algorithm to build 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PFSA (</a:t>
            </a:r>
            <a:r>
              <a:rPr lang="en-US" sz="18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probabilistic 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finite state automata)</a:t>
            </a:r>
          </a:p>
          <a:p>
            <a:pPr marL="12573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Has transition probability for each event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 new sequence: </a:t>
            </a:r>
            <a:r>
              <a:rPr lang="en-US" sz="18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Start 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 the root of the tree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Each new event in the sequence: </a:t>
            </a:r>
          </a:p>
          <a:p>
            <a:pPr marL="12573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Check whether the transition is anomalous</a:t>
            </a:r>
          </a:p>
          <a:p>
            <a:pPr marL="12573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Mark the new location for the sequence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 </a:t>
            </a:r>
            <a:r>
              <a:rPr lang="en-US" sz="20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“end </a:t>
            </a: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 </a:t>
            </a:r>
            <a:r>
              <a:rPr lang="en-US" sz="20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sequence” </a:t>
            </a:r>
            <a:r>
              <a:rPr lang="en-US" sz="20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mark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 never know whether a sequence ends 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  <a:sym typeface="Symbol" pitchFamily="18" charset="2"/>
              </a:rPr>
              <a:t> Need to keep track of t</a:t>
            </a: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 many marks in the tree for all concurrent sequences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18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Solution: Keep the sequences in a priority queue in the order of the timestamp of the last event of the sequence, delete the mark when a sequence has an outdated timestamp</a:t>
            </a:r>
          </a:p>
          <a:p>
            <a:pPr marL="12573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sequence is considered </a:t>
            </a:r>
            <a:r>
              <a:rPr lang="en-US" sz="16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 be terminated </a:t>
            </a: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 no new </a:t>
            </a:r>
            <a:r>
              <a:rPr lang="en-US" sz="1600" b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events come </a:t>
            </a:r>
            <a:r>
              <a:rPr lang="en-US" sz="1600" b="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after a specified time period</a:t>
            </a:r>
          </a:p>
        </p:txBody>
      </p:sp>
      <p:sp>
        <p:nvSpPr>
          <p:cNvPr id="8197" name="Date Placeholder 3"/>
          <p:cNvSpPr txBox="1">
            <a:spLocks noGrp="1"/>
          </p:cNvSpPr>
          <p:nvPr/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buClrTx/>
              <a:buSzTx/>
            </a:pPr>
            <a:fld id="{4DB0EA99-D1B2-4C5D-A20E-7E5A54D79CF7}" type="datetime1">
              <a:rPr lang="en-US" sz="1000" b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 algn="r">
                <a:buClrTx/>
                <a:buSzTx/>
              </a:pPr>
              <a:t>10/7/2010</a:t>
            </a:fld>
            <a:endParaRPr lang="en-US" sz="1000" b="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yppt03">
  <a:themeElements>
    <a:clrScheme name="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10000"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10000"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C:\DOCUME~1\schlamc\LOCALS~1\Temp\rayppt03.pot</Template>
  <TotalTime>23851</TotalTime>
  <Pages>28</Pages>
  <Words>739</Words>
  <Application>Microsoft Office PowerPoint</Application>
  <PresentationFormat>On-screen Show (4:3)</PresentationFormat>
  <Paragraphs>151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rayppt03</vt:lpstr>
      <vt:lpstr>Net-Centric Software and Systems I/UCRC  Self-Detection of Abnormal Event Sequences </vt:lpstr>
      <vt:lpstr>2010/Current Project Overview Self-Detection of Abnormal Event Sequences </vt:lpstr>
      <vt:lpstr>2010 Project Results</vt:lpstr>
      <vt:lpstr>Major Accomplishments, Discoveries and Surprises</vt:lpstr>
      <vt:lpstr>Our Solution</vt:lpstr>
      <vt:lpstr>New Problems</vt:lpstr>
    </vt:vector>
  </TitlesOfParts>
  <Company>Raytheon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 to allow  for 3 lines</dc:title>
  <dc:creator>yen</dc:creator>
  <cp:lastModifiedBy>Bastani</cp:lastModifiedBy>
  <cp:revision>396</cp:revision>
  <cp:lastPrinted>2009-04-22T19:24:48Z</cp:lastPrinted>
  <dcterms:created xsi:type="dcterms:W3CDTF">2002-04-25T17:46:14Z</dcterms:created>
  <dcterms:modified xsi:type="dcterms:W3CDTF">2010-10-07T14:09:50Z</dcterms:modified>
</cp:coreProperties>
</file>