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256" r:id="rId2"/>
    <p:sldId id="426" r:id="rId3"/>
    <p:sldId id="355" r:id="rId4"/>
    <p:sldId id="347" r:id="rId5"/>
    <p:sldId id="352" r:id="rId6"/>
    <p:sldId id="360" r:id="rId7"/>
    <p:sldId id="354" r:id="rId8"/>
    <p:sldId id="422" r:id="rId9"/>
    <p:sldId id="424" r:id="rId10"/>
    <p:sldId id="403" r:id="rId11"/>
    <p:sldId id="363" r:id="rId12"/>
    <p:sldId id="405" r:id="rId13"/>
    <p:sldId id="364" r:id="rId14"/>
    <p:sldId id="365" r:id="rId15"/>
    <p:sldId id="368" r:id="rId16"/>
    <p:sldId id="407" r:id="rId17"/>
    <p:sldId id="370" r:id="rId18"/>
    <p:sldId id="409" r:id="rId19"/>
    <p:sldId id="369" r:id="rId20"/>
    <p:sldId id="371" r:id="rId21"/>
    <p:sldId id="372" r:id="rId22"/>
    <p:sldId id="373" r:id="rId23"/>
    <p:sldId id="420" r:id="rId24"/>
    <p:sldId id="374" r:id="rId25"/>
    <p:sldId id="376" r:id="rId26"/>
    <p:sldId id="377" r:id="rId27"/>
    <p:sldId id="413" r:id="rId28"/>
    <p:sldId id="414" r:id="rId29"/>
    <p:sldId id="415" r:id="rId30"/>
    <p:sldId id="416" r:id="rId31"/>
    <p:sldId id="417" r:id="rId32"/>
    <p:sldId id="383" r:id="rId33"/>
    <p:sldId id="384" r:id="rId34"/>
    <p:sldId id="386" r:id="rId35"/>
    <p:sldId id="418" r:id="rId36"/>
    <p:sldId id="391" r:id="rId37"/>
    <p:sldId id="398" r:id="rId38"/>
    <p:sldId id="399" r:id="rId39"/>
    <p:sldId id="423" r:id="rId40"/>
    <p:sldId id="427" r:id="rId41"/>
    <p:sldId id="425" r:id="rId42"/>
    <p:sldId id="411" r:id="rId43"/>
    <p:sldId id="359" r:id="rId44"/>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5" autoAdjust="0"/>
    <p:restoredTop sz="94668" autoAdjust="0"/>
  </p:normalViewPr>
  <p:slideViewPr>
    <p:cSldViewPr snapToGrid="0">
      <p:cViewPr varScale="1">
        <p:scale>
          <a:sx n="107" d="100"/>
          <a:sy n="107" d="100"/>
        </p:scale>
        <p:origin x="-5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766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pPr>
              <a:defRPr/>
            </a:pPr>
            <a:endParaRPr lang="en-US"/>
          </a:p>
        </p:txBody>
      </p:sp>
      <p:sp>
        <p:nvSpPr>
          <p:cNvPr id="57348" name="Rectangle 4"/>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vl1pPr>
          </a:lstStyle>
          <a:p>
            <a:pPr>
              <a:defRPr/>
            </a:pPr>
            <a:fld id="{517ACBA9-E399-41CA-B9F5-CD9129EAC3D7}" type="slidenum">
              <a:rPr lang="en-US"/>
              <a:pPr>
                <a:defRPr/>
              </a:pPr>
              <a:t>‹#›</a:t>
            </a:fld>
            <a:endParaRPr lang="en-US"/>
          </a:p>
        </p:txBody>
      </p:sp>
    </p:spTree>
    <p:extLst>
      <p:ext uri="{BB962C8B-B14F-4D97-AF65-F5344CB8AC3E}">
        <p14:creationId xmlns:p14="http://schemas.microsoft.com/office/powerpoint/2010/main" val="2109141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22EF81E3-6B2B-4979-800F-EA6520200FCF}" type="slidenum">
              <a:rPr lang="en-US" altLang="en-US" sz="1000" smtClean="0"/>
              <a:pPr/>
              <a:t>1</a:t>
            </a:fld>
            <a:endParaRPr lang="en-US" altLang="en-US" sz="1000" smtClean="0"/>
          </a:p>
        </p:txBody>
      </p:sp>
      <p:sp>
        <p:nvSpPr>
          <p:cNvPr id="58371" name="Rectangle 2"/>
          <p:cNvSpPr>
            <a:spLocks noChangeArrowheads="1" noTextEdit="1"/>
          </p:cNvSpPr>
          <p:nvPr>
            <p:ph type="sldImg"/>
          </p:nvPr>
        </p:nvSpPr>
        <p:spPr>
          <a:xfrm>
            <a:off x="1150938" y="692150"/>
            <a:ext cx="4556125" cy="34163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E7F7A881-6428-443A-A4E4-50DA220E78C7}" type="slidenum">
              <a:rPr lang="en-US" altLang="en-US" sz="1000" smtClean="0"/>
              <a:pPr/>
              <a:t>12</a:t>
            </a:fld>
            <a:endParaRPr lang="en-US" altLang="en-US" sz="1000" smtClean="0"/>
          </a:p>
        </p:txBody>
      </p:sp>
      <p:sp>
        <p:nvSpPr>
          <p:cNvPr id="67587" name="Rectangle 2"/>
          <p:cNvSpPr>
            <a:spLocks noChangeArrowheads="1" noTextEdit="1"/>
          </p:cNvSpPr>
          <p:nvPr>
            <p:ph type="sldImg"/>
          </p:nvPr>
        </p:nvSpPr>
        <p:spPr>
          <a:xfrm>
            <a:off x="1150938" y="692150"/>
            <a:ext cx="4556125" cy="341630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23D3739D-69DE-4B97-8F8D-3E314522CE01}" type="slidenum">
              <a:rPr lang="en-US" altLang="en-US" sz="1000" smtClean="0"/>
              <a:pPr/>
              <a:t>13</a:t>
            </a:fld>
            <a:endParaRPr lang="en-US" altLang="en-US" sz="1000" smtClean="0"/>
          </a:p>
        </p:txBody>
      </p:sp>
      <p:sp>
        <p:nvSpPr>
          <p:cNvPr id="68611" name="Rectangle 2"/>
          <p:cNvSpPr>
            <a:spLocks noChangeArrowheads="1" noTextEdit="1"/>
          </p:cNvSpPr>
          <p:nvPr>
            <p:ph type="sldImg"/>
          </p:nvPr>
        </p:nvSpPr>
        <p:spPr>
          <a:xfrm>
            <a:off x="1150938" y="692150"/>
            <a:ext cx="4556125" cy="3416300"/>
          </a:xfrm>
          <a:ln cap="flat"/>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2" tIns="48469" rIns="93812" bIns="48469"/>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B3E64E8E-385A-4014-88D6-DAE8994247AE}" type="slidenum">
              <a:rPr lang="en-US" altLang="en-US" sz="1000" smtClean="0"/>
              <a:pPr/>
              <a:t>14</a:t>
            </a:fld>
            <a:endParaRPr lang="en-US" altLang="en-US" sz="1000" smtClean="0"/>
          </a:p>
        </p:txBody>
      </p:sp>
      <p:sp>
        <p:nvSpPr>
          <p:cNvPr id="70659" name="Rectangle 2"/>
          <p:cNvSpPr>
            <a:spLocks noChangeArrowheads="1" noTextEdit="1"/>
          </p:cNvSpPr>
          <p:nvPr>
            <p:ph type="sldImg"/>
          </p:nvPr>
        </p:nvSpPr>
        <p:spPr>
          <a:xfrm>
            <a:off x="1150938" y="692150"/>
            <a:ext cx="4556125" cy="3416300"/>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DCD93E75-B4CD-433F-BBA1-97681E357350}" type="slidenum">
              <a:rPr lang="en-US" altLang="en-US" sz="1000" smtClean="0"/>
              <a:pPr/>
              <a:t>15</a:t>
            </a:fld>
            <a:endParaRPr lang="en-US" altLang="en-US" sz="1000" smtClean="0"/>
          </a:p>
        </p:txBody>
      </p:sp>
      <p:sp>
        <p:nvSpPr>
          <p:cNvPr id="73731" name="Rectangle 2"/>
          <p:cNvSpPr>
            <a:spLocks noChangeArrowheads="1" noTextEdit="1"/>
          </p:cNvSpPr>
          <p:nvPr>
            <p:ph type="sldImg"/>
          </p:nvPr>
        </p:nvSpPr>
        <p:spPr>
          <a:xfrm>
            <a:off x="1150938" y="692150"/>
            <a:ext cx="4556125" cy="3416300"/>
          </a:xfrm>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07BDB86D-2C62-4E53-A52C-B60B7360392A}" type="slidenum">
              <a:rPr lang="en-US" altLang="en-US" sz="1000" smtClean="0"/>
              <a:pPr/>
              <a:t>17</a:t>
            </a:fld>
            <a:endParaRPr lang="en-US" altLang="en-US" sz="1000" smtClean="0"/>
          </a:p>
        </p:txBody>
      </p:sp>
      <p:sp>
        <p:nvSpPr>
          <p:cNvPr id="75779" name="Rectangle 2"/>
          <p:cNvSpPr>
            <a:spLocks noChangeArrowheads="1" noTextEdit="1"/>
          </p:cNvSpPr>
          <p:nvPr>
            <p:ph type="sldImg"/>
          </p:nvPr>
        </p:nvSpPr>
        <p:spPr>
          <a:xfrm>
            <a:off x="1150938" y="692150"/>
            <a:ext cx="4556125" cy="3416300"/>
          </a:xfrm>
          <a:ln cap="flat"/>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2" tIns="48469" rIns="93812" bIns="48469"/>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7CFDB4AD-CC43-47FA-B16C-BA77529D988B}" type="slidenum">
              <a:rPr lang="en-US" altLang="en-US" sz="1000" smtClean="0"/>
              <a:pPr/>
              <a:t>19</a:t>
            </a:fld>
            <a:endParaRPr lang="en-US" altLang="en-US" sz="1000" smtClean="0"/>
          </a:p>
        </p:txBody>
      </p:sp>
      <p:sp>
        <p:nvSpPr>
          <p:cNvPr id="74755" name="Rectangle 2"/>
          <p:cNvSpPr>
            <a:spLocks noChangeArrowheads="1" noTextEdit="1"/>
          </p:cNvSpPr>
          <p:nvPr>
            <p:ph type="sldImg"/>
          </p:nvPr>
        </p:nvSpPr>
        <p:spPr>
          <a:xfrm>
            <a:off x="1150938" y="692150"/>
            <a:ext cx="4556125" cy="3416300"/>
          </a:xfrm>
          <a:ln cap="flat"/>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2" tIns="48469" rIns="93812" bIns="48469"/>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C77BB648-3685-4454-94FE-DA45D3EE8208}" type="slidenum">
              <a:rPr lang="en-US" altLang="en-US" sz="1000" smtClean="0"/>
              <a:pPr/>
              <a:t>20</a:t>
            </a:fld>
            <a:endParaRPr lang="en-US" altLang="en-US" sz="1000" smtClean="0"/>
          </a:p>
        </p:txBody>
      </p:sp>
      <p:sp>
        <p:nvSpPr>
          <p:cNvPr id="76803" name="Rectangle 2"/>
          <p:cNvSpPr>
            <a:spLocks noChangeArrowheads="1" noTextEdit="1"/>
          </p:cNvSpPr>
          <p:nvPr>
            <p:ph type="sldImg"/>
          </p:nvPr>
        </p:nvSpPr>
        <p:spPr>
          <a:xfrm>
            <a:off x="1150938" y="692150"/>
            <a:ext cx="4556125" cy="3416300"/>
          </a:xfrm>
          <a:ln cap="flat"/>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2" tIns="48469" rIns="93812" bIns="48469"/>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F01FE5AB-AECE-4671-AFC5-3A7381C835BB}" type="slidenum">
              <a:rPr lang="en-US" altLang="en-US" sz="1000" smtClean="0"/>
              <a:pPr/>
              <a:t>21</a:t>
            </a:fld>
            <a:endParaRPr lang="en-US" altLang="en-US" sz="1000" smtClean="0"/>
          </a:p>
        </p:txBody>
      </p:sp>
      <p:sp>
        <p:nvSpPr>
          <p:cNvPr id="77827" name="Rectangle 2"/>
          <p:cNvSpPr>
            <a:spLocks noChangeArrowheads="1" noTextEdit="1"/>
          </p:cNvSpPr>
          <p:nvPr>
            <p:ph type="sldImg"/>
          </p:nvPr>
        </p:nvSpPr>
        <p:spPr>
          <a:xfrm>
            <a:off x="1150938" y="692150"/>
            <a:ext cx="4556125" cy="3416300"/>
          </a:xfrm>
          <a:ln cap="flat"/>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2" tIns="48469" rIns="93812" bIns="48469"/>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A8B4930C-2A1F-4C36-803D-8494314FBDED}" type="slidenum">
              <a:rPr lang="en-US" altLang="en-US" sz="1000" smtClean="0"/>
              <a:pPr/>
              <a:t>22</a:t>
            </a:fld>
            <a:endParaRPr lang="en-US" altLang="en-US" sz="1000" smtClean="0"/>
          </a:p>
        </p:txBody>
      </p:sp>
      <p:sp>
        <p:nvSpPr>
          <p:cNvPr id="78851" name="Rectangle 2"/>
          <p:cNvSpPr>
            <a:spLocks noChangeArrowheads="1" noTextEdit="1"/>
          </p:cNvSpPr>
          <p:nvPr>
            <p:ph type="sldImg"/>
          </p:nvPr>
        </p:nvSpPr>
        <p:spPr>
          <a:xfrm>
            <a:off x="1150938" y="692150"/>
            <a:ext cx="4556125" cy="341630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A8B4930C-2A1F-4C36-803D-8494314FBDED}" type="slidenum">
              <a:rPr lang="en-US" altLang="en-US" sz="1000" smtClean="0"/>
              <a:pPr/>
              <a:t>23</a:t>
            </a:fld>
            <a:endParaRPr lang="en-US" altLang="en-US" sz="1000" smtClean="0"/>
          </a:p>
        </p:txBody>
      </p:sp>
      <p:sp>
        <p:nvSpPr>
          <p:cNvPr id="78851" name="Rectangle 2"/>
          <p:cNvSpPr>
            <a:spLocks noChangeArrowheads="1" noTextEdit="1"/>
          </p:cNvSpPr>
          <p:nvPr>
            <p:ph type="sldImg"/>
          </p:nvPr>
        </p:nvSpPr>
        <p:spPr>
          <a:xfrm>
            <a:off x="1150938" y="692150"/>
            <a:ext cx="4556125" cy="341630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B595ACBA-A82B-40A7-9DF9-B290F19D34E8}" type="slidenum">
              <a:rPr lang="en-US" altLang="en-US" sz="1000" smtClean="0"/>
              <a:pPr/>
              <a:t>3</a:t>
            </a:fld>
            <a:endParaRPr lang="en-US" altLang="en-US" sz="1000" smtClean="0"/>
          </a:p>
        </p:txBody>
      </p:sp>
      <p:sp>
        <p:nvSpPr>
          <p:cNvPr id="59395" name="Rectangle 2"/>
          <p:cNvSpPr>
            <a:spLocks noChangeArrowheads="1" noTextEdit="1"/>
          </p:cNvSpPr>
          <p:nvPr>
            <p:ph type="sldImg"/>
          </p:nvPr>
        </p:nvSpPr>
        <p:spPr>
          <a:xfrm>
            <a:off x="1150938" y="692150"/>
            <a:ext cx="4556125" cy="34163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A53B5692-69B1-4D4F-826A-D644A867B86E}" type="slidenum">
              <a:rPr lang="en-US" altLang="en-US" sz="1000" smtClean="0"/>
              <a:pPr/>
              <a:t>24</a:t>
            </a:fld>
            <a:endParaRPr lang="en-US" altLang="en-US" sz="1000" smtClean="0"/>
          </a:p>
        </p:txBody>
      </p:sp>
      <p:sp>
        <p:nvSpPr>
          <p:cNvPr id="79875" name="Rectangle 2"/>
          <p:cNvSpPr>
            <a:spLocks noChangeArrowheads="1" noTextEdit="1"/>
          </p:cNvSpPr>
          <p:nvPr>
            <p:ph type="sldImg"/>
          </p:nvPr>
        </p:nvSpPr>
        <p:spPr>
          <a:xfrm>
            <a:off x="1150938" y="692150"/>
            <a:ext cx="4556125" cy="341630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57289011-169E-4578-959E-B0D3A64533C3}" type="slidenum">
              <a:rPr lang="en-US" altLang="en-US" sz="1000" smtClean="0"/>
              <a:pPr/>
              <a:t>25</a:t>
            </a:fld>
            <a:endParaRPr lang="en-US" altLang="en-US" sz="1000" smtClean="0"/>
          </a:p>
        </p:txBody>
      </p:sp>
      <p:sp>
        <p:nvSpPr>
          <p:cNvPr id="81923" name="Rectangle 2"/>
          <p:cNvSpPr>
            <a:spLocks noChangeArrowheads="1" noTextEdit="1"/>
          </p:cNvSpPr>
          <p:nvPr>
            <p:ph type="sldImg"/>
          </p:nvPr>
        </p:nvSpPr>
        <p:spPr>
          <a:xfrm>
            <a:off x="1150938" y="692150"/>
            <a:ext cx="4556125" cy="3416300"/>
          </a:xfrm>
          <a:ln cap="flat"/>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2" tIns="48469" rIns="93812" bIns="48469"/>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10FEE1B5-231F-4777-9E14-59C2B185B8D7}" type="slidenum">
              <a:rPr lang="en-US" altLang="en-US" sz="1000" smtClean="0"/>
              <a:pPr/>
              <a:t>26</a:t>
            </a:fld>
            <a:endParaRPr lang="en-US" altLang="en-US" sz="1000" smtClean="0"/>
          </a:p>
        </p:txBody>
      </p:sp>
      <p:sp>
        <p:nvSpPr>
          <p:cNvPr id="82947" name="Rectangle 2"/>
          <p:cNvSpPr>
            <a:spLocks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0D24AE12-2A2C-4118-A5D9-3B0282DF18F5}" type="slidenum">
              <a:rPr lang="en-US" altLang="en-US" sz="1000" smtClean="0"/>
              <a:pPr/>
              <a:t>29</a:t>
            </a:fld>
            <a:endParaRPr lang="en-US" altLang="en-US" sz="1000" smtClean="0"/>
          </a:p>
        </p:txBody>
      </p:sp>
      <p:sp>
        <p:nvSpPr>
          <p:cNvPr id="88067" name="Rectangle 2"/>
          <p:cNvSpPr>
            <a:spLocks noChangeArrowheads="1" noTextEdit="1"/>
          </p:cNvSpPr>
          <p:nvPr>
            <p:ph type="sldImg"/>
          </p:nvPr>
        </p:nvSpPr>
        <p:spPr>
          <a:xfrm>
            <a:off x="1150938" y="692150"/>
            <a:ext cx="4556125" cy="3416300"/>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0E30648F-EB20-456F-833F-A0D13B648887}" type="slidenum">
              <a:rPr lang="en-US" altLang="en-US" sz="1000" smtClean="0"/>
              <a:pPr/>
              <a:t>32</a:t>
            </a:fld>
            <a:endParaRPr lang="en-US" altLang="en-US" sz="1000" smtClean="0"/>
          </a:p>
        </p:txBody>
      </p:sp>
      <p:sp>
        <p:nvSpPr>
          <p:cNvPr id="89091" name="Rectangle 2"/>
          <p:cNvSpPr>
            <a:spLocks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AB3C4213-E304-4AC1-BB2B-9248254979BA}" type="slidenum">
              <a:rPr lang="en-US" altLang="en-US" sz="1000" smtClean="0"/>
              <a:pPr/>
              <a:t>33</a:t>
            </a:fld>
            <a:endParaRPr lang="en-US" altLang="en-US" sz="1000" smtClean="0"/>
          </a:p>
        </p:txBody>
      </p:sp>
      <p:sp>
        <p:nvSpPr>
          <p:cNvPr id="90115" name="Rectangle 2"/>
          <p:cNvSpPr>
            <a:spLocks noChangeArrowheads="1" noTextEdit="1"/>
          </p:cNvSpPr>
          <p:nvPr>
            <p:ph type="sldImg"/>
          </p:nvPr>
        </p:nvSpPr>
        <p:spPr>
          <a:xfrm>
            <a:off x="1150938" y="692150"/>
            <a:ext cx="4556125" cy="3416300"/>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AD63CC78-33F9-4FAC-9A02-A61BA6F7A41C}" type="slidenum">
              <a:rPr lang="en-US" altLang="en-US" sz="1000" smtClean="0"/>
              <a:pPr/>
              <a:t>34</a:t>
            </a:fld>
            <a:endParaRPr lang="en-US" altLang="en-US" sz="1000" smtClean="0"/>
          </a:p>
        </p:txBody>
      </p:sp>
      <p:sp>
        <p:nvSpPr>
          <p:cNvPr id="92163" name="Rectangle 2"/>
          <p:cNvSpPr>
            <a:spLocks noChangeArrowheads="1" noTextEdit="1"/>
          </p:cNvSpPr>
          <p:nvPr>
            <p:ph type="sldImg"/>
          </p:nvPr>
        </p:nvSpPr>
        <p:spPr>
          <a:xfrm>
            <a:off x="1150938" y="692150"/>
            <a:ext cx="4556125" cy="34163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5E4D0769-16D4-4A5F-BA17-D50C3036623B}" type="slidenum">
              <a:rPr lang="en-US" altLang="en-US" sz="1000" smtClean="0"/>
              <a:pPr/>
              <a:t>36</a:t>
            </a:fld>
            <a:endParaRPr lang="en-US" altLang="en-US" sz="1000" smtClean="0"/>
          </a:p>
        </p:txBody>
      </p:sp>
      <p:sp>
        <p:nvSpPr>
          <p:cNvPr id="97283" name="Rectangle 2"/>
          <p:cNvSpPr>
            <a:spLocks noChangeArrowheads="1" noTextEdit="1"/>
          </p:cNvSpPr>
          <p:nvPr>
            <p:ph type="sldImg"/>
          </p:nvPr>
        </p:nvSpPr>
        <p:spPr>
          <a:xfrm>
            <a:off x="1150938" y="692150"/>
            <a:ext cx="4556125" cy="3416300"/>
          </a:xfrm>
          <a:ln cap="flat"/>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2" tIns="48469" rIns="93812" bIns="48469"/>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E8B53DD8-4CC4-482F-8D93-85A8B34C1F3A}" type="slidenum">
              <a:rPr lang="en-US" altLang="en-US" sz="1000" smtClean="0"/>
              <a:pPr/>
              <a:t>37</a:t>
            </a:fld>
            <a:endParaRPr lang="en-US" altLang="en-US" sz="1000" smtClean="0"/>
          </a:p>
        </p:txBody>
      </p:sp>
      <p:sp>
        <p:nvSpPr>
          <p:cNvPr id="104451" name="Rectangle 2"/>
          <p:cNvSpPr>
            <a:spLocks noChangeArrowheads="1" noTextEdit="1"/>
          </p:cNvSpPr>
          <p:nvPr>
            <p:ph type="sldImg"/>
          </p:nvPr>
        </p:nvSpPr>
        <p:spPr>
          <a:xfrm>
            <a:off x="1150938" y="692150"/>
            <a:ext cx="4556125" cy="3416300"/>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0BBFAE4B-24BD-48BB-966B-3F27B08D06E7}" type="slidenum">
              <a:rPr lang="en-US" altLang="en-US" sz="1000" smtClean="0"/>
              <a:pPr/>
              <a:t>38</a:t>
            </a:fld>
            <a:endParaRPr lang="en-US" altLang="en-US" sz="1000" smtClean="0"/>
          </a:p>
        </p:txBody>
      </p:sp>
      <p:sp>
        <p:nvSpPr>
          <p:cNvPr id="105475" name="Rectangle 2"/>
          <p:cNvSpPr>
            <a:spLocks noChangeArrowheads="1" noTextEdit="1"/>
          </p:cNvSpPr>
          <p:nvPr>
            <p:ph type="sldImg"/>
          </p:nvPr>
        </p:nvSpPr>
        <p:spPr>
          <a:xfrm>
            <a:off x="1154113" y="696913"/>
            <a:ext cx="4549775" cy="3413125"/>
          </a:xfrm>
          <a:no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6" name="Rectangle 3"/>
          <p:cNvSpPr>
            <a:spLocks noChangeArrowheads="1"/>
          </p:cNvSpPr>
          <p:nvPr>
            <p:ph type="body" idx="1"/>
          </p:nvPr>
        </p:nvSpPr>
        <p:spPr>
          <a:xfrm>
            <a:off x="915988"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812" tIns="48469" rIns="93812" bIns="48469"/>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417FF002-52F8-4D94-A950-F2DAE0DB11CB}" type="slidenum">
              <a:rPr lang="en-US" altLang="en-US" sz="1000" smtClean="0"/>
              <a:pPr/>
              <a:t>4</a:t>
            </a:fld>
            <a:endParaRPr lang="en-US" altLang="en-US" sz="1000" smtClean="0"/>
          </a:p>
        </p:txBody>
      </p:sp>
      <p:sp>
        <p:nvSpPr>
          <p:cNvPr id="60419" name="Rectangle 2"/>
          <p:cNvSpPr>
            <a:spLocks noChangeArrowheads="1" noTextEdit="1"/>
          </p:cNvSpPr>
          <p:nvPr>
            <p:ph type="sldImg"/>
          </p:nvPr>
        </p:nvSpPr>
        <p:spPr>
          <a:xfrm>
            <a:off x="1108075" y="673100"/>
            <a:ext cx="4573588" cy="3430588"/>
          </a:xfrm>
          <a:ln cap="flat"/>
        </p:spPr>
      </p:sp>
      <p:sp>
        <p:nvSpPr>
          <p:cNvPr id="60420" name="Rectangle 3"/>
          <p:cNvSpPr>
            <a:spLocks noGrp="1" noChangeArrowheads="1"/>
          </p:cNvSpPr>
          <p:nvPr>
            <p:ph type="body" idx="1"/>
          </p:nvPr>
        </p:nvSpPr>
        <p:spPr>
          <a:xfrm>
            <a:off x="947738" y="4327525"/>
            <a:ext cx="4975225"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rIns="90488"/>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E70BE664-6DE1-47D0-A76D-71F216472182}" type="slidenum">
              <a:rPr lang="en-US" altLang="en-US" sz="1000" smtClean="0"/>
              <a:pPr/>
              <a:t>40</a:t>
            </a:fld>
            <a:endParaRPr lang="en-US" altLang="en-US" sz="1000" smtClean="0"/>
          </a:p>
        </p:txBody>
      </p:sp>
      <p:sp>
        <p:nvSpPr>
          <p:cNvPr id="114691" name="Rectangle 2"/>
          <p:cNvSpPr>
            <a:spLocks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75BB5BDE-FEBA-4C46-89B0-8FB03F5EEBA2}" type="slidenum">
              <a:rPr lang="en-US" altLang="en-US" sz="1000" smtClean="0"/>
              <a:pPr/>
              <a:t>41</a:t>
            </a:fld>
            <a:endParaRPr lang="en-US" altLang="en-US" sz="1000" smtClean="0"/>
          </a:p>
        </p:txBody>
      </p:sp>
      <p:sp>
        <p:nvSpPr>
          <p:cNvPr id="63491" name="Rectangle 2"/>
          <p:cNvSpPr>
            <a:spLocks noChangeArrowheads="1" noTextEdit="1"/>
          </p:cNvSpPr>
          <p:nvPr>
            <p:ph type="sldImg"/>
          </p:nvPr>
        </p:nvSpPr>
        <p:spPr>
          <a:xfrm>
            <a:off x="1150938" y="692150"/>
            <a:ext cx="4556125" cy="3416300"/>
          </a:xfrm>
          <a:ln cap="flat"/>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2" tIns="48469" rIns="93812" bIns="48469"/>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058C3DE3-0625-47B9-B435-7DE15616A69D}" type="slidenum">
              <a:rPr lang="en-US" altLang="en-US" sz="1000" smtClean="0"/>
              <a:pPr/>
              <a:t>5</a:t>
            </a:fld>
            <a:endParaRPr lang="en-US" altLang="en-US" sz="1000" smtClean="0"/>
          </a:p>
        </p:txBody>
      </p:sp>
      <p:sp>
        <p:nvSpPr>
          <p:cNvPr id="61443" name="Rectangle 2"/>
          <p:cNvSpPr>
            <a:spLocks noChangeArrowheads="1" noTextEdit="1"/>
          </p:cNvSpPr>
          <p:nvPr>
            <p:ph type="sldImg"/>
          </p:nvPr>
        </p:nvSpPr>
        <p:spPr>
          <a:xfrm>
            <a:off x="1150938" y="690563"/>
            <a:ext cx="4557712" cy="3417887"/>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CCC1125F-DEF3-4840-95C7-CCA461176A1D}" type="slidenum">
              <a:rPr lang="en-US" altLang="en-US" sz="1000" smtClean="0"/>
              <a:pPr/>
              <a:t>7</a:t>
            </a:fld>
            <a:endParaRPr lang="en-US" altLang="en-US" sz="1000" smtClean="0"/>
          </a:p>
        </p:txBody>
      </p:sp>
      <p:sp>
        <p:nvSpPr>
          <p:cNvPr id="62467" name="Rectangle 2"/>
          <p:cNvSpPr>
            <a:spLocks noChangeArrowheads="1" noTextEdit="1"/>
          </p:cNvSpPr>
          <p:nvPr>
            <p:ph type="sldImg"/>
          </p:nvPr>
        </p:nvSpPr>
        <p:spPr>
          <a:xfrm>
            <a:off x="1150938" y="692150"/>
            <a:ext cx="4556125" cy="34163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22EF81E3-6B2B-4979-800F-EA6520200FCF}" type="slidenum">
              <a:rPr lang="en-US" altLang="en-US" sz="1000" smtClean="0"/>
              <a:pPr/>
              <a:t>8</a:t>
            </a:fld>
            <a:endParaRPr lang="en-US" altLang="en-US" sz="1000" smtClean="0"/>
          </a:p>
        </p:txBody>
      </p:sp>
      <p:sp>
        <p:nvSpPr>
          <p:cNvPr id="58371" name="Rectangle 2"/>
          <p:cNvSpPr>
            <a:spLocks noChangeArrowheads="1" noTextEdit="1"/>
          </p:cNvSpPr>
          <p:nvPr>
            <p:ph type="sldImg"/>
          </p:nvPr>
        </p:nvSpPr>
        <p:spPr>
          <a:xfrm>
            <a:off x="1150938" y="692150"/>
            <a:ext cx="4556125" cy="34163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75BB5BDE-FEBA-4C46-89B0-8FB03F5EEBA2}" type="slidenum">
              <a:rPr lang="en-US" altLang="en-US" sz="1000" smtClean="0"/>
              <a:pPr/>
              <a:t>9</a:t>
            </a:fld>
            <a:endParaRPr lang="en-US" altLang="en-US" sz="1000" smtClean="0"/>
          </a:p>
        </p:txBody>
      </p:sp>
      <p:sp>
        <p:nvSpPr>
          <p:cNvPr id="63491" name="Rectangle 2"/>
          <p:cNvSpPr>
            <a:spLocks noChangeArrowheads="1" noTextEdit="1"/>
          </p:cNvSpPr>
          <p:nvPr>
            <p:ph type="sldImg"/>
          </p:nvPr>
        </p:nvSpPr>
        <p:spPr>
          <a:xfrm>
            <a:off x="1150938" y="692150"/>
            <a:ext cx="4556125" cy="3416300"/>
          </a:xfrm>
          <a:ln cap="flat"/>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2" tIns="48469" rIns="93812" bIns="48469"/>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518D6ED6-4C60-441B-9E07-0DCB885D8CA5}" type="slidenum">
              <a:rPr lang="en-US" altLang="en-US" sz="1000" smtClean="0"/>
              <a:pPr/>
              <a:t>10</a:t>
            </a:fld>
            <a:endParaRPr lang="en-US" altLang="en-US" sz="1000" smtClean="0"/>
          </a:p>
        </p:txBody>
      </p:sp>
      <p:sp>
        <p:nvSpPr>
          <p:cNvPr id="64515" name="Rectangle 2"/>
          <p:cNvSpPr>
            <a:spLocks noChangeArrowheads="1" noTextEdit="1"/>
          </p:cNvSpPr>
          <p:nvPr>
            <p:ph type="sldImg"/>
          </p:nvPr>
        </p:nvSpPr>
        <p:spPr>
          <a:xfrm>
            <a:off x="1150938" y="692150"/>
            <a:ext cx="4556125" cy="3416300"/>
          </a:xfrm>
          <a:ln cap="flat"/>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2" tIns="48469" rIns="93812" bIns="48469"/>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45027F71-E6E6-44A0-95EE-544FF276FFFE}" type="slidenum">
              <a:rPr lang="en-US" altLang="en-US" sz="1000" smtClean="0"/>
              <a:pPr/>
              <a:t>11</a:t>
            </a:fld>
            <a:endParaRPr lang="en-US" altLang="en-US" sz="1000" smtClean="0"/>
          </a:p>
        </p:txBody>
      </p:sp>
      <p:sp>
        <p:nvSpPr>
          <p:cNvPr id="66563" name="Rectangle 2"/>
          <p:cNvSpPr>
            <a:spLocks noChangeArrowheads="1" noTextEdit="1"/>
          </p:cNvSpPr>
          <p:nvPr>
            <p:ph type="sldImg"/>
          </p:nvPr>
        </p:nvSpPr>
        <p:spPr>
          <a:xfrm>
            <a:off x="1150938" y="692150"/>
            <a:ext cx="4556125" cy="34163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1D52CD51-FA40-4420-8F8D-9D03802D0AD3}" type="slidenum">
              <a:rPr lang="en-US"/>
              <a:pPr>
                <a:defRPr/>
              </a:pPr>
              <a:t>‹#›</a:t>
            </a:fld>
            <a:endParaRPr lang="en-US"/>
          </a:p>
        </p:txBody>
      </p:sp>
    </p:spTree>
    <p:extLst>
      <p:ext uri="{BB962C8B-B14F-4D97-AF65-F5344CB8AC3E}">
        <p14:creationId xmlns:p14="http://schemas.microsoft.com/office/powerpoint/2010/main" val="2272142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28A91CC2-9AD9-4895-BFD9-1DEA49778ECF}" type="slidenum">
              <a:rPr lang="en-US"/>
              <a:pPr>
                <a:defRPr/>
              </a:pPr>
              <a:t>‹#›</a:t>
            </a:fld>
            <a:endParaRPr lang="en-US"/>
          </a:p>
        </p:txBody>
      </p:sp>
    </p:spTree>
    <p:extLst>
      <p:ext uri="{BB962C8B-B14F-4D97-AF65-F5344CB8AC3E}">
        <p14:creationId xmlns:p14="http://schemas.microsoft.com/office/powerpoint/2010/main" val="155596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573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57350"/>
            <a:ext cx="3810000" cy="4114800"/>
          </a:xfrm>
        </p:spPr>
        <p:txBody>
          <a:bodyPr/>
          <a:lstStyle/>
          <a:p>
            <a:pPr lvl="0"/>
            <a:endParaRPr lang="en-US" noProof="0" smtClean="0"/>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28F05AB3-28F3-42AE-AE9A-55FA4A27DF97}" type="slidenum">
              <a:rPr lang="en-US"/>
              <a:pPr>
                <a:defRPr/>
              </a:pPr>
              <a:t>‹#›</a:t>
            </a:fld>
            <a:endParaRPr lang="en-US"/>
          </a:p>
        </p:txBody>
      </p:sp>
    </p:spTree>
    <p:extLst>
      <p:ext uri="{BB962C8B-B14F-4D97-AF65-F5344CB8AC3E}">
        <p14:creationId xmlns:p14="http://schemas.microsoft.com/office/powerpoint/2010/main" val="3543755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657350"/>
            <a:ext cx="7772400" cy="4114800"/>
          </a:xfrm>
        </p:spPr>
        <p:txBody>
          <a:bodyPr/>
          <a:lstStyle/>
          <a:p>
            <a:pPr lvl="0"/>
            <a:endParaRPr lang="en-US" noProof="0" smtClean="0"/>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281499C2-C85F-4DEB-B5FF-AA5477178C81}" type="slidenum">
              <a:rPr lang="en-US"/>
              <a:pPr>
                <a:defRPr/>
              </a:pPr>
              <a:t>‹#›</a:t>
            </a:fld>
            <a:endParaRPr lang="en-US"/>
          </a:p>
        </p:txBody>
      </p:sp>
    </p:spTree>
    <p:extLst>
      <p:ext uri="{BB962C8B-B14F-4D97-AF65-F5344CB8AC3E}">
        <p14:creationId xmlns:p14="http://schemas.microsoft.com/office/powerpoint/2010/main" val="599831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pPr>
              <a:defRPr/>
            </a:pPr>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pPr>
              <a:defRPr/>
            </a:pPr>
            <a:fld id="{9C3C5131-5D29-46DE-A9D8-069206BA7CBE}" type="slidenum">
              <a:rPr lang="en-US" altLang="en-US"/>
              <a:pPr>
                <a:defRPr/>
              </a:pPr>
              <a:t>‹#›</a:t>
            </a:fld>
            <a:endParaRPr lang="en-US" altLang="en-US"/>
          </a:p>
        </p:txBody>
      </p:sp>
    </p:spTree>
    <p:extLst>
      <p:ext uri="{BB962C8B-B14F-4D97-AF65-F5344CB8AC3E}">
        <p14:creationId xmlns:p14="http://schemas.microsoft.com/office/powerpoint/2010/main" val="1930378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39CB44EA-4A54-48FA-98E4-B3ACF73FA6A9}" type="slidenum">
              <a:rPr lang="en-US" altLang="en-US"/>
              <a:pPr>
                <a:defRPr/>
              </a:pPr>
              <a:t>‹#›</a:t>
            </a:fld>
            <a:endParaRPr lang="en-US" altLang="en-US"/>
          </a:p>
        </p:txBody>
      </p:sp>
    </p:spTree>
    <p:extLst>
      <p:ext uri="{BB962C8B-B14F-4D97-AF65-F5344CB8AC3E}">
        <p14:creationId xmlns:p14="http://schemas.microsoft.com/office/powerpoint/2010/main" val="361600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B8791045-C164-4400-9688-F5FEDB59935C}" type="slidenum">
              <a:rPr lang="en-US"/>
              <a:pPr>
                <a:defRPr/>
              </a:pPr>
              <a:t>‹#›</a:t>
            </a:fld>
            <a:endParaRPr lang="en-US"/>
          </a:p>
        </p:txBody>
      </p:sp>
    </p:spTree>
    <p:extLst>
      <p:ext uri="{BB962C8B-B14F-4D97-AF65-F5344CB8AC3E}">
        <p14:creationId xmlns:p14="http://schemas.microsoft.com/office/powerpoint/2010/main" val="1322853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573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573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0AAA8D28-6874-47AD-A7B2-D9DFE2501BAD}" type="slidenum">
              <a:rPr lang="en-US"/>
              <a:pPr>
                <a:defRPr/>
              </a:pPr>
              <a:t>‹#›</a:t>
            </a:fld>
            <a:endParaRPr lang="en-US"/>
          </a:p>
        </p:txBody>
      </p:sp>
    </p:spTree>
    <p:extLst>
      <p:ext uri="{BB962C8B-B14F-4D97-AF65-F5344CB8AC3E}">
        <p14:creationId xmlns:p14="http://schemas.microsoft.com/office/powerpoint/2010/main" val="4170453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2"/>
          <p:cNvSpPr>
            <a:spLocks noGrp="1" noChangeArrowheads="1"/>
          </p:cNvSpPr>
          <p:nvPr>
            <p:ph type="dt" sz="half" idx="10"/>
          </p:nvPr>
        </p:nvSpPr>
        <p:spPr>
          <a:ln/>
        </p:spPr>
        <p:txBody>
          <a:bodyPr/>
          <a:lstStyle>
            <a:lvl1pPr>
              <a:defRPr/>
            </a:lvl1pPr>
          </a:lstStyle>
          <a:p>
            <a:pPr>
              <a:defRPr/>
            </a:pPr>
            <a:endParaRPr lang="en-US"/>
          </a:p>
        </p:txBody>
      </p:sp>
      <p:sp>
        <p:nvSpPr>
          <p:cNvPr id="8" name="Rectangle 33"/>
          <p:cNvSpPr>
            <a:spLocks noGrp="1" noChangeArrowheads="1"/>
          </p:cNvSpPr>
          <p:nvPr>
            <p:ph type="ftr" sz="quarter" idx="11"/>
          </p:nvPr>
        </p:nvSpPr>
        <p:spPr>
          <a:ln/>
        </p:spPr>
        <p:txBody>
          <a:bodyPr/>
          <a:lstStyle>
            <a:lvl1pPr>
              <a:defRPr/>
            </a:lvl1pPr>
          </a:lstStyle>
          <a:p>
            <a:pPr>
              <a:defRPr/>
            </a:pPr>
            <a:endParaRPr lang="en-US"/>
          </a:p>
        </p:txBody>
      </p:sp>
      <p:sp>
        <p:nvSpPr>
          <p:cNvPr id="9" name="Rectangle 34"/>
          <p:cNvSpPr>
            <a:spLocks noGrp="1" noChangeArrowheads="1"/>
          </p:cNvSpPr>
          <p:nvPr>
            <p:ph type="sldNum" sz="quarter" idx="12"/>
          </p:nvPr>
        </p:nvSpPr>
        <p:spPr>
          <a:ln/>
        </p:spPr>
        <p:txBody>
          <a:bodyPr/>
          <a:lstStyle>
            <a:lvl1pPr>
              <a:defRPr/>
            </a:lvl1pPr>
          </a:lstStyle>
          <a:p>
            <a:pPr>
              <a:defRPr/>
            </a:pPr>
            <a:fld id="{7E98C756-9441-4231-894A-C6C4EB7B5715}" type="slidenum">
              <a:rPr lang="en-US"/>
              <a:pPr>
                <a:defRPr/>
              </a:pPr>
              <a:t>‹#›</a:t>
            </a:fld>
            <a:endParaRPr lang="en-US"/>
          </a:p>
        </p:txBody>
      </p:sp>
    </p:spTree>
    <p:extLst>
      <p:ext uri="{BB962C8B-B14F-4D97-AF65-F5344CB8AC3E}">
        <p14:creationId xmlns:p14="http://schemas.microsoft.com/office/powerpoint/2010/main" val="782065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2"/>
          <p:cNvSpPr>
            <a:spLocks noGrp="1" noChangeArrowheads="1"/>
          </p:cNvSpPr>
          <p:nvPr>
            <p:ph type="dt" sz="half" idx="10"/>
          </p:nvPr>
        </p:nvSpPr>
        <p:spPr>
          <a:ln/>
        </p:spPr>
        <p:txBody>
          <a:bodyPr/>
          <a:lstStyle>
            <a:lvl1pPr>
              <a:defRPr/>
            </a:lvl1pPr>
          </a:lstStyle>
          <a:p>
            <a:pPr>
              <a:defRPr/>
            </a:pPr>
            <a:endParaRPr lang="en-US"/>
          </a:p>
        </p:txBody>
      </p:sp>
      <p:sp>
        <p:nvSpPr>
          <p:cNvPr id="4" name="Rectangle 33"/>
          <p:cNvSpPr>
            <a:spLocks noGrp="1" noChangeArrowheads="1"/>
          </p:cNvSpPr>
          <p:nvPr>
            <p:ph type="ftr" sz="quarter" idx="11"/>
          </p:nvPr>
        </p:nvSpPr>
        <p:spPr>
          <a:ln/>
        </p:spPr>
        <p:txBody>
          <a:bodyPr/>
          <a:lstStyle>
            <a:lvl1pPr>
              <a:defRPr/>
            </a:lvl1pPr>
          </a:lstStyle>
          <a:p>
            <a:pPr>
              <a:defRPr/>
            </a:pPr>
            <a:endParaRPr lang="en-US"/>
          </a:p>
        </p:txBody>
      </p:sp>
      <p:sp>
        <p:nvSpPr>
          <p:cNvPr id="5" name="Rectangle 34"/>
          <p:cNvSpPr>
            <a:spLocks noGrp="1" noChangeArrowheads="1"/>
          </p:cNvSpPr>
          <p:nvPr>
            <p:ph type="sldNum" sz="quarter" idx="12"/>
          </p:nvPr>
        </p:nvSpPr>
        <p:spPr>
          <a:ln/>
        </p:spPr>
        <p:txBody>
          <a:bodyPr/>
          <a:lstStyle>
            <a:lvl1pPr>
              <a:defRPr/>
            </a:lvl1pPr>
          </a:lstStyle>
          <a:p>
            <a:pPr>
              <a:defRPr/>
            </a:pPr>
            <a:fld id="{626E3766-C26B-4766-BDFA-837A0BE58B2D}" type="slidenum">
              <a:rPr lang="en-US"/>
              <a:pPr>
                <a:defRPr/>
              </a:pPr>
              <a:t>‹#›</a:t>
            </a:fld>
            <a:endParaRPr lang="en-US"/>
          </a:p>
        </p:txBody>
      </p:sp>
    </p:spTree>
    <p:extLst>
      <p:ext uri="{BB962C8B-B14F-4D97-AF65-F5344CB8AC3E}">
        <p14:creationId xmlns:p14="http://schemas.microsoft.com/office/powerpoint/2010/main" val="189210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US"/>
          </a:p>
        </p:txBody>
      </p:sp>
      <p:sp>
        <p:nvSpPr>
          <p:cNvPr id="3" name="Rectangle 33"/>
          <p:cNvSpPr>
            <a:spLocks noGrp="1" noChangeArrowheads="1"/>
          </p:cNvSpPr>
          <p:nvPr>
            <p:ph type="ftr" sz="quarter" idx="11"/>
          </p:nvPr>
        </p:nvSpPr>
        <p:spPr>
          <a:ln/>
        </p:spPr>
        <p:txBody>
          <a:bodyPr/>
          <a:lstStyle>
            <a:lvl1pPr>
              <a:defRPr/>
            </a:lvl1pPr>
          </a:lstStyle>
          <a:p>
            <a:pPr>
              <a:defRPr/>
            </a:pPr>
            <a:endParaRPr lang="en-US"/>
          </a:p>
        </p:txBody>
      </p:sp>
      <p:sp>
        <p:nvSpPr>
          <p:cNvPr id="4" name="Rectangle 34"/>
          <p:cNvSpPr>
            <a:spLocks noGrp="1" noChangeArrowheads="1"/>
          </p:cNvSpPr>
          <p:nvPr>
            <p:ph type="sldNum" sz="quarter" idx="12"/>
          </p:nvPr>
        </p:nvSpPr>
        <p:spPr>
          <a:ln/>
        </p:spPr>
        <p:txBody>
          <a:bodyPr/>
          <a:lstStyle>
            <a:lvl1pPr>
              <a:defRPr/>
            </a:lvl1pPr>
          </a:lstStyle>
          <a:p>
            <a:pPr>
              <a:defRPr/>
            </a:pPr>
            <a:fld id="{3E2577B8-B8CC-439A-9363-7C45F2004DA7}" type="slidenum">
              <a:rPr lang="en-US"/>
              <a:pPr>
                <a:defRPr/>
              </a:pPr>
              <a:t>‹#›</a:t>
            </a:fld>
            <a:endParaRPr lang="en-US"/>
          </a:p>
        </p:txBody>
      </p:sp>
    </p:spTree>
    <p:extLst>
      <p:ext uri="{BB962C8B-B14F-4D97-AF65-F5344CB8AC3E}">
        <p14:creationId xmlns:p14="http://schemas.microsoft.com/office/powerpoint/2010/main" val="113838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63FCFB3E-B984-4795-8696-B9A5BCE922AB}" type="slidenum">
              <a:rPr lang="en-US"/>
              <a:pPr>
                <a:defRPr/>
              </a:pPr>
              <a:t>‹#›</a:t>
            </a:fld>
            <a:endParaRPr lang="en-US"/>
          </a:p>
        </p:txBody>
      </p:sp>
    </p:spTree>
    <p:extLst>
      <p:ext uri="{BB962C8B-B14F-4D97-AF65-F5344CB8AC3E}">
        <p14:creationId xmlns:p14="http://schemas.microsoft.com/office/powerpoint/2010/main" val="46057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C12D147D-89C9-4194-AF97-C1B4662DCC30}" type="slidenum">
              <a:rPr lang="en-US"/>
              <a:pPr>
                <a:defRPr/>
              </a:pPr>
              <a:t>‹#›</a:t>
            </a:fld>
            <a:endParaRPr lang="en-US"/>
          </a:p>
        </p:txBody>
      </p:sp>
    </p:spTree>
    <p:extLst>
      <p:ext uri="{BB962C8B-B14F-4D97-AF65-F5344CB8AC3E}">
        <p14:creationId xmlns:p14="http://schemas.microsoft.com/office/powerpoint/2010/main" val="341987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D6423D22-0770-4359-98FA-3350267EF758}" type="slidenum">
              <a:rPr lang="en-US"/>
              <a:pPr>
                <a:defRPr/>
              </a:pPr>
              <a:t>‹#›</a:t>
            </a:fld>
            <a:endParaRPr lang="en-US"/>
          </a:p>
        </p:txBody>
      </p:sp>
    </p:spTree>
    <p:extLst>
      <p:ext uri="{BB962C8B-B14F-4D97-AF65-F5344CB8AC3E}">
        <p14:creationId xmlns:p14="http://schemas.microsoft.com/office/powerpoint/2010/main" val="1750327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path path="rect">
            <a:fillToRect r="100000" b="100000"/>
          </a:path>
        </a:gradFill>
        <a:effectLst/>
      </p:bgPr>
    </p:bg>
    <p:spTree>
      <p:nvGrpSpPr>
        <p:cNvPr id="1" name=""/>
        <p:cNvGrpSpPr/>
        <p:nvPr/>
      </p:nvGrpSpPr>
      <p:grpSpPr>
        <a:xfrm>
          <a:off x="0" y="0"/>
          <a:ext cx="0" cy="0"/>
          <a:chOff x="0" y="0"/>
          <a:chExt cx="0" cy="0"/>
        </a:xfrm>
      </p:grpSpPr>
      <p:grpSp>
        <p:nvGrpSpPr>
          <p:cNvPr id="1026" name="Group 29"/>
          <p:cNvGrpSpPr>
            <a:grpSpLocks/>
          </p:cNvGrpSpPr>
          <p:nvPr/>
        </p:nvGrpSpPr>
        <p:grpSpPr bwMode="auto">
          <a:xfrm>
            <a:off x="0" y="4367213"/>
            <a:ext cx="9131300" cy="2478087"/>
            <a:chOff x="0" y="2751"/>
            <a:chExt cx="5752" cy="1561"/>
          </a:xfrm>
        </p:grpSpPr>
        <p:sp>
          <p:nvSpPr>
            <p:cNvPr id="1032" name="Rectangle 2"/>
            <p:cNvSpPr>
              <a:spLocks noChangeArrowheads="1"/>
            </p:cNvSpPr>
            <p:nvPr/>
          </p:nvSpPr>
          <p:spPr bwMode="hidden">
            <a:xfrm>
              <a:off x="0" y="4080"/>
              <a:ext cx="5752" cy="232"/>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defRPr/>
              </a:pPr>
              <a:endParaRPr lang="en-US" altLang="en-US" smtClean="0"/>
            </a:p>
          </p:txBody>
        </p:sp>
        <p:grpSp>
          <p:nvGrpSpPr>
            <p:cNvPr id="1033" name="Group 28"/>
            <p:cNvGrpSpPr>
              <a:grpSpLocks/>
            </p:cNvGrpSpPr>
            <p:nvPr/>
          </p:nvGrpSpPr>
          <p:grpSpPr bwMode="auto">
            <a:xfrm>
              <a:off x="4458" y="2751"/>
              <a:ext cx="1190" cy="1426"/>
              <a:chOff x="4458" y="2751"/>
              <a:chExt cx="1190" cy="1426"/>
            </a:xfrm>
          </p:grpSpPr>
          <p:sp>
            <p:nvSpPr>
              <p:cNvPr id="1034" name="Freeform 3"/>
              <p:cNvSpPr>
                <a:spLocks/>
              </p:cNvSpPr>
              <p:nvPr/>
            </p:nvSpPr>
            <p:spPr bwMode="ltGray">
              <a:xfrm>
                <a:off x="4614" y="2790"/>
                <a:ext cx="1034" cy="1273"/>
              </a:xfrm>
              <a:custGeom>
                <a:avLst/>
                <a:gdLst>
                  <a:gd name="T0" fmla="*/ 646 w 1034"/>
                  <a:gd name="T1" fmla="*/ 23 h 1273"/>
                  <a:gd name="T2" fmla="*/ 765 w 1034"/>
                  <a:gd name="T3" fmla="*/ 92 h 1273"/>
                  <a:gd name="T4" fmla="*/ 866 w 1034"/>
                  <a:gd name="T5" fmla="*/ 184 h 1273"/>
                  <a:gd name="T6" fmla="*/ 944 w 1034"/>
                  <a:gd name="T7" fmla="*/ 294 h 1273"/>
                  <a:gd name="T8" fmla="*/ 1000 w 1034"/>
                  <a:gd name="T9" fmla="*/ 417 h 1273"/>
                  <a:gd name="T10" fmla="*/ 1030 w 1034"/>
                  <a:gd name="T11" fmla="*/ 550 h 1273"/>
                  <a:gd name="T12" fmla="*/ 1030 w 1034"/>
                  <a:gd name="T13" fmla="*/ 688 h 1273"/>
                  <a:gd name="T14" fmla="*/ 1000 w 1034"/>
                  <a:gd name="T15" fmla="*/ 821 h 1273"/>
                  <a:gd name="T16" fmla="*/ 944 w 1034"/>
                  <a:gd name="T17" fmla="*/ 944 h 1273"/>
                  <a:gd name="T18" fmla="*/ 866 w 1034"/>
                  <a:gd name="T19" fmla="*/ 1055 h 1273"/>
                  <a:gd name="T20" fmla="*/ 765 w 1034"/>
                  <a:gd name="T21" fmla="*/ 1148 h 1273"/>
                  <a:gd name="T22" fmla="*/ 646 w 1034"/>
                  <a:gd name="T23" fmla="*/ 1215 h 1273"/>
                  <a:gd name="T24" fmla="*/ 517 w 1034"/>
                  <a:gd name="T25" fmla="*/ 1257 h 1273"/>
                  <a:gd name="T26" fmla="*/ 382 w 1034"/>
                  <a:gd name="T27" fmla="*/ 1272 h 1273"/>
                  <a:gd name="T28" fmla="*/ 246 w 1034"/>
                  <a:gd name="T29" fmla="*/ 1257 h 1273"/>
                  <a:gd name="T30" fmla="*/ 118 w 1034"/>
                  <a:gd name="T31" fmla="*/ 1215 h 1273"/>
                  <a:gd name="T32" fmla="*/ 0 w 1034"/>
                  <a:gd name="T33" fmla="*/ 1148 h 1273"/>
                  <a:gd name="T34" fmla="*/ 89 w 1034"/>
                  <a:gd name="T35" fmla="*/ 1129 h 1273"/>
                  <a:gd name="T36" fmla="*/ 201 w 1034"/>
                  <a:gd name="T37" fmla="*/ 1179 h 1273"/>
                  <a:gd name="T38" fmla="*/ 320 w 1034"/>
                  <a:gd name="T39" fmla="*/ 1204 h 1273"/>
                  <a:gd name="T40" fmla="*/ 443 w 1034"/>
                  <a:gd name="T41" fmla="*/ 1204 h 1273"/>
                  <a:gd name="T42" fmla="*/ 563 w 1034"/>
                  <a:gd name="T43" fmla="*/ 1179 h 1273"/>
                  <a:gd name="T44" fmla="*/ 675 w 1034"/>
                  <a:gd name="T45" fmla="*/ 1129 h 1273"/>
                  <a:gd name="T46" fmla="*/ 775 w 1034"/>
                  <a:gd name="T47" fmla="*/ 1057 h 1273"/>
                  <a:gd name="T48" fmla="*/ 857 w 1034"/>
                  <a:gd name="T49" fmla="*/ 965 h 1273"/>
                  <a:gd name="T50" fmla="*/ 919 w 1034"/>
                  <a:gd name="T51" fmla="*/ 858 h 1273"/>
                  <a:gd name="T52" fmla="*/ 956 w 1034"/>
                  <a:gd name="T53" fmla="*/ 742 h 1273"/>
                  <a:gd name="T54" fmla="*/ 969 w 1034"/>
                  <a:gd name="T55" fmla="*/ 619 h 1273"/>
                  <a:gd name="T56" fmla="*/ 956 w 1034"/>
                  <a:gd name="T57" fmla="*/ 496 h 1273"/>
                  <a:gd name="T58" fmla="*/ 919 w 1034"/>
                  <a:gd name="T59" fmla="*/ 381 h 1273"/>
                  <a:gd name="T60" fmla="*/ 857 w 1034"/>
                  <a:gd name="T61" fmla="*/ 273 h 1273"/>
                  <a:gd name="T62" fmla="*/ 775 w 1034"/>
                  <a:gd name="T63" fmla="*/ 182 h 1273"/>
                  <a:gd name="T64" fmla="*/ 675 w 1034"/>
                  <a:gd name="T65" fmla="*/ 110 h 1273"/>
                  <a:gd name="T66" fmla="*/ 563 w 1034"/>
                  <a:gd name="T67" fmla="*/ 61 h 1273"/>
                  <a:gd name="T68" fmla="*/ 582 w 1034"/>
                  <a:gd name="T69" fmla="*/ 0 h 1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34" h="1273">
                    <a:moveTo>
                      <a:pt x="582" y="0"/>
                    </a:moveTo>
                    <a:lnTo>
                      <a:pt x="646" y="23"/>
                    </a:lnTo>
                    <a:lnTo>
                      <a:pt x="707" y="56"/>
                    </a:lnTo>
                    <a:lnTo>
                      <a:pt x="765" y="92"/>
                    </a:lnTo>
                    <a:lnTo>
                      <a:pt x="818" y="134"/>
                    </a:lnTo>
                    <a:lnTo>
                      <a:pt x="866" y="184"/>
                    </a:lnTo>
                    <a:lnTo>
                      <a:pt x="908" y="237"/>
                    </a:lnTo>
                    <a:lnTo>
                      <a:pt x="944" y="294"/>
                    </a:lnTo>
                    <a:lnTo>
                      <a:pt x="977" y="353"/>
                    </a:lnTo>
                    <a:lnTo>
                      <a:pt x="1000" y="417"/>
                    </a:lnTo>
                    <a:lnTo>
                      <a:pt x="1018" y="483"/>
                    </a:lnTo>
                    <a:lnTo>
                      <a:pt x="1030" y="550"/>
                    </a:lnTo>
                    <a:lnTo>
                      <a:pt x="1033" y="619"/>
                    </a:lnTo>
                    <a:lnTo>
                      <a:pt x="1030" y="688"/>
                    </a:lnTo>
                    <a:lnTo>
                      <a:pt x="1018" y="756"/>
                    </a:lnTo>
                    <a:lnTo>
                      <a:pt x="1000" y="821"/>
                    </a:lnTo>
                    <a:lnTo>
                      <a:pt x="977" y="884"/>
                    </a:lnTo>
                    <a:lnTo>
                      <a:pt x="944" y="944"/>
                    </a:lnTo>
                    <a:lnTo>
                      <a:pt x="908" y="1003"/>
                    </a:lnTo>
                    <a:lnTo>
                      <a:pt x="866" y="1055"/>
                    </a:lnTo>
                    <a:lnTo>
                      <a:pt x="818" y="1105"/>
                    </a:lnTo>
                    <a:lnTo>
                      <a:pt x="765" y="1148"/>
                    </a:lnTo>
                    <a:lnTo>
                      <a:pt x="707" y="1183"/>
                    </a:lnTo>
                    <a:lnTo>
                      <a:pt x="646" y="1215"/>
                    </a:lnTo>
                    <a:lnTo>
                      <a:pt x="582" y="1239"/>
                    </a:lnTo>
                    <a:lnTo>
                      <a:pt x="517" y="1257"/>
                    </a:lnTo>
                    <a:lnTo>
                      <a:pt x="450" y="1269"/>
                    </a:lnTo>
                    <a:lnTo>
                      <a:pt x="382" y="1272"/>
                    </a:lnTo>
                    <a:lnTo>
                      <a:pt x="313" y="1269"/>
                    </a:lnTo>
                    <a:lnTo>
                      <a:pt x="246" y="1257"/>
                    </a:lnTo>
                    <a:lnTo>
                      <a:pt x="180" y="1239"/>
                    </a:lnTo>
                    <a:lnTo>
                      <a:pt x="118" y="1215"/>
                    </a:lnTo>
                    <a:lnTo>
                      <a:pt x="57" y="1183"/>
                    </a:lnTo>
                    <a:lnTo>
                      <a:pt x="0" y="1148"/>
                    </a:lnTo>
                    <a:lnTo>
                      <a:pt x="36" y="1095"/>
                    </a:lnTo>
                    <a:lnTo>
                      <a:pt x="89" y="1129"/>
                    </a:lnTo>
                    <a:lnTo>
                      <a:pt x="144" y="1156"/>
                    </a:lnTo>
                    <a:lnTo>
                      <a:pt x="201" y="1179"/>
                    </a:lnTo>
                    <a:lnTo>
                      <a:pt x="261" y="1195"/>
                    </a:lnTo>
                    <a:lnTo>
                      <a:pt x="320" y="1204"/>
                    </a:lnTo>
                    <a:lnTo>
                      <a:pt x="382" y="1208"/>
                    </a:lnTo>
                    <a:lnTo>
                      <a:pt x="443" y="1204"/>
                    </a:lnTo>
                    <a:lnTo>
                      <a:pt x="504" y="1195"/>
                    </a:lnTo>
                    <a:lnTo>
                      <a:pt x="563" y="1179"/>
                    </a:lnTo>
                    <a:lnTo>
                      <a:pt x="621" y="1156"/>
                    </a:lnTo>
                    <a:lnTo>
                      <a:pt x="675" y="1129"/>
                    </a:lnTo>
                    <a:lnTo>
                      <a:pt x="727" y="1095"/>
                    </a:lnTo>
                    <a:lnTo>
                      <a:pt x="775" y="1057"/>
                    </a:lnTo>
                    <a:lnTo>
                      <a:pt x="818" y="1013"/>
                    </a:lnTo>
                    <a:lnTo>
                      <a:pt x="857" y="965"/>
                    </a:lnTo>
                    <a:lnTo>
                      <a:pt x="890" y="913"/>
                    </a:lnTo>
                    <a:lnTo>
                      <a:pt x="919" y="858"/>
                    </a:lnTo>
                    <a:lnTo>
                      <a:pt x="941" y="802"/>
                    </a:lnTo>
                    <a:lnTo>
                      <a:pt x="956" y="742"/>
                    </a:lnTo>
                    <a:lnTo>
                      <a:pt x="965" y="680"/>
                    </a:lnTo>
                    <a:lnTo>
                      <a:pt x="969" y="619"/>
                    </a:lnTo>
                    <a:lnTo>
                      <a:pt x="965" y="557"/>
                    </a:lnTo>
                    <a:lnTo>
                      <a:pt x="956" y="496"/>
                    </a:lnTo>
                    <a:lnTo>
                      <a:pt x="941" y="437"/>
                    </a:lnTo>
                    <a:lnTo>
                      <a:pt x="919" y="381"/>
                    </a:lnTo>
                    <a:lnTo>
                      <a:pt x="890" y="325"/>
                    </a:lnTo>
                    <a:lnTo>
                      <a:pt x="857" y="273"/>
                    </a:lnTo>
                    <a:lnTo>
                      <a:pt x="818" y="225"/>
                    </a:lnTo>
                    <a:lnTo>
                      <a:pt x="775" y="182"/>
                    </a:lnTo>
                    <a:lnTo>
                      <a:pt x="727" y="144"/>
                    </a:lnTo>
                    <a:lnTo>
                      <a:pt x="675" y="110"/>
                    </a:lnTo>
                    <a:lnTo>
                      <a:pt x="621" y="81"/>
                    </a:lnTo>
                    <a:lnTo>
                      <a:pt x="563" y="61"/>
                    </a:lnTo>
                    <a:lnTo>
                      <a:pt x="565" y="56"/>
                    </a:lnTo>
                    <a:lnTo>
                      <a:pt x="582" y="0"/>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35" name="Line 4"/>
              <p:cNvSpPr>
                <a:spLocks noChangeShapeType="1"/>
              </p:cNvSpPr>
              <p:nvPr/>
            </p:nvSpPr>
            <p:spPr bwMode="ltGray">
              <a:xfrm flipV="1">
                <a:off x="4639" y="3863"/>
                <a:ext cx="103" cy="186"/>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6" name="Line 5"/>
              <p:cNvSpPr>
                <a:spLocks noChangeShapeType="1"/>
              </p:cNvSpPr>
              <p:nvPr/>
            </p:nvSpPr>
            <p:spPr bwMode="ltGray">
              <a:xfrm flipV="1">
                <a:off x="5210" y="2874"/>
                <a:ext cx="36" cy="71"/>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7" name="Line 6"/>
              <p:cNvSpPr>
                <a:spLocks noChangeShapeType="1"/>
              </p:cNvSpPr>
              <p:nvPr/>
            </p:nvSpPr>
            <p:spPr bwMode="ltGray">
              <a:xfrm flipV="1">
                <a:off x="5270" y="2751"/>
                <a:ext cx="36" cy="71"/>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8" name="Freeform 7"/>
              <p:cNvSpPr>
                <a:spLocks/>
              </p:cNvSpPr>
              <p:nvPr/>
            </p:nvSpPr>
            <p:spPr bwMode="ltGray">
              <a:xfrm>
                <a:off x="4753" y="4067"/>
                <a:ext cx="604" cy="110"/>
              </a:xfrm>
              <a:custGeom>
                <a:avLst/>
                <a:gdLst>
                  <a:gd name="T0" fmla="*/ 2 w 604"/>
                  <a:gd name="T1" fmla="*/ 70 h 110"/>
                  <a:gd name="T2" fmla="*/ 14 w 604"/>
                  <a:gd name="T3" fmla="*/ 57 h 110"/>
                  <a:gd name="T4" fmla="*/ 31 w 604"/>
                  <a:gd name="T5" fmla="*/ 46 h 110"/>
                  <a:gd name="T6" fmla="*/ 63 w 604"/>
                  <a:gd name="T7" fmla="*/ 30 h 110"/>
                  <a:gd name="T8" fmla="*/ 100 w 604"/>
                  <a:gd name="T9" fmla="*/ 21 h 110"/>
                  <a:gd name="T10" fmla="*/ 134 w 604"/>
                  <a:gd name="T11" fmla="*/ 13 h 110"/>
                  <a:gd name="T12" fmla="*/ 181 w 604"/>
                  <a:gd name="T13" fmla="*/ 6 h 110"/>
                  <a:gd name="T14" fmla="*/ 225 w 604"/>
                  <a:gd name="T15" fmla="*/ 2 h 110"/>
                  <a:gd name="T16" fmla="*/ 277 w 604"/>
                  <a:gd name="T17" fmla="*/ 0 h 110"/>
                  <a:gd name="T18" fmla="*/ 340 w 604"/>
                  <a:gd name="T19" fmla="*/ 0 h 110"/>
                  <a:gd name="T20" fmla="*/ 407 w 604"/>
                  <a:gd name="T21" fmla="*/ 4 h 110"/>
                  <a:gd name="T22" fmla="*/ 453 w 604"/>
                  <a:gd name="T23" fmla="*/ 10 h 110"/>
                  <a:gd name="T24" fmla="*/ 502 w 604"/>
                  <a:gd name="T25" fmla="*/ 19 h 110"/>
                  <a:gd name="T26" fmla="*/ 549 w 604"/>
                  <a:gd name="T27" fmla="*/ 33 h 110"/>
                  <a:gd name="T28" fmla="*/ 573 w 604"/>
                  <a:gd name="T29" fmla="*/ 47 h 110"/>
                  <a:gd name="T30" fmla="*/ 588 w 604"/>
                  <a:gd name="T31" fmla="*/ 58 h 110"/>
                  <a:gd name="T32" fmla="*/ 603 w 604"/>
                  <a:gd name="T33" fmla="*/ 77 h 110"/>
                  <a:gd name="T34" fmla="*/ 578 w 604"/>
                  <a:gd name="T35" fmla="*/ 87 h 110"/>
                  <a:gd name="T36" fmla="*/ 536 w 604"/>
                  <a:gd name="T37" fmla="*/ 95 h 110"/>
                  <a:gd name="T38" fmla="*/ 485 w 604"/>
                  <a:gd name="T39" fmla="*/ 101 h 110"/>
                  <a:gd name="T40" fmla="*/ 436 w 604"/>
                  <a:gd name="T41" fmla="*/ 106 h 110"/>
                  <a:gd name="T42" fmla="*/ 377 w 604"/>
                  <a:gd name="T43" fmla="*/ 108 h 110"/>
                  <a:gd name="T44" fmla="*/ 313 w 604"/>
                  <a:gd name="T45" fmla="*/ 109 h 110"/>
                  <a:gd name="T46" fmla="*/ 252 w 604"/>
                  <a:gd name="T47" fmla="*/ 109 h 110"/>
                  <a:gd name="T48" fmla="*/ 188 w 604"/>
                  <a:gd name="T49" fmla="*/ 108 h 110"/>
                  <a:gd name="T50" fmla="*/ 117 w 604"/>
                  <a:gd name="T51" fmla="*/ 102 h 110"/>
                  <a:gd name="T52" fmla="*/ 61 w 604"/>
                  <a:gd name="T53" fmla="*/ 96 h 110"/>
                  <a:gd name="T54" fmla="*/ 14 w 604"/>
                  <a:gd name="T55" fmla="*/ 86 h 110"/>
                  <a:gd name="T56" fmla="*/ 0 w 604"/>
                  <a:gd name="T57" fmla="*/ 78 h 110"/>
                  <a:gd name="T58" fmla="*/ 2 w 604"/>
                  <a:gd name="T59" fmla="*/ 7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4" h="110">
                    <a:moveTo>
                      <a:pt x="2" y="70"/>
                    </a:moveTo>
                    <a:lnTo>
                      <a:pt x="14" y="57"/>
                    </a:lnTo>
                    <a:lnTo>
                      <a:pt x="31" y="46"/>
                    </a:lnTo>
                    <a:lnTo>
                      <a:pt x="63" y="30"/>
                    </a:lnTo>
                    <a:lnTo>
                      <a:pt x="100" y="21"/>
                    </a:lnTo>
                    <a:lnTo>
                      <a:pt x="134" y="13"/>
                    </a:lnTo>
                    <a:lnTo>
                      <a:pt x="181" y="6"/>
                    </a:lnTo>
                    <a:lnTo>
                      <a:pt x="225" y="2"/>
                    </a:lnTo>
                    <a:lnTo>
                      <a:pt x="277" y="0"/>
                    </a:lnTo>
                    <a:lnTo>
                      <a:pt x="340" y="0"/>
                    </a:lnTo>
                    <a:lnTo>
                      <a:pt x="407" y="4"/>
                    </a:lnTo>
                    <a:lnTo>
                      <a:pt x="453" y="10"/>
                    </a:lnTo>
                    <a:lnTo>
                      <a:pt x="502" y="19"/>
                    </a:lnTo>
                    <a:lnTo>
                      <a:pt x="549" y="33"/>
                    </a:lnTo>
                    <a:lnTo>
                      <a:pt x="573" y="47"/>
                    </a:lnTo>
                    <a:lnTo>
                      <a:pt x="588" y="58"/>
                    </a:lnTo>
                    <a:lnTo>
                      <a:pt x="603" y="77"/>
                    </a:lnTo>
                    <a:lnTo>
                      <a:pt x="578" y="87"/>
                    </a:lnTo>
                    <a:lnTo>
                      <a:pt x="536" y="95"/>
                    </a:lnTo>
                    <a:lnTo>
                      <a:pt x="485" y="101"/>
                    </a:lnTo>
                    <a:lnTo>
                      <a:pt x="436" y="106"/>
                    </a:lnTo>
                    <a:lnTo>
                      <a:pt x="377" y="108"/>
                    </a:lnTo>
                    <a:lnTo>
                      <a:pt x="313" y="109"/>
                    </a:lnTo>
                    <a:lnTo>
                      <a:pt x="252" y="109"/>
                    </a:lnTo>
                    <a:lnTo>
                      <a:pt x="188" y="108"/>
                    </a:lnTo>
                    <a:lnTo>
                      <a:pt x="117" y="102"/>
                    </a:lnTo>
                    <a:lnTo>
                      <a:pt x="61" y="96"/>
                    </a:lnTo>
                    <a:lnTo>
                      <a:pt x="14" y="86"/>
                    </a:lnTo>
                    <a:lnTo>
                      <a:pt x="0" y="78"/>
                    </a:lnTo>
                    <a:lnTo>
                      <a:pt x="2" y="70"/>
                    </a:lnTo>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39" name="Oval 8"/>
              <p:cNvSpPr>
                <a:spLocks noChangeArrowheads="1"/>
              </p:cNvSpPr>
              <p:nvPr/>
            </p:nvSpPr>
            <p:spPr bwMode="grayWhite">
              <a:xfrm>
                <a:off x="4458" y="2879"/>
                <a:ext cx="1074" cy="1073"/>
              </a:xfrm>
              <a:prstGeom prst="ellipse">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defRPr/>
                </a:pPr>
                <a:endParaRPr lang="en-US" altLang="en-US" smtClean="0"/>
              </a:p>
            </p:txBody>
          </p:sp>
          <p:grpSp>
            <p:nvGrpSpPr>
              <p:cNvPr id="1040" name="Group 27"/>
              <p:cNvGrpSpPr>
                <a:grpSpLocks/>
              </p:cNvGrpSpPr>
              <p:nvPr/>
            </p:nvGrpSpPr>
            <p:grpSpPr bwMode="auto">
              <a:xfrm>
                <a:off x="4458" y="2991"/>
                <a:ext cx="999" cy="797"/>
                <a:chOff x="4458" y="2991"/>
                <a:chExt cx="999" cy="797"/>
              </a:xfrm>
            </p:grpSpPr>
            <p:sp>
              <p:nvSpPr>
                <p:cNvPr id="1041" name="Freeform 9"/>
                <p:cNvSpPr>
                  <a:spLocks/>
                </p:cNvSpPr>
                <p:nvPr/>
              </p:nvSpPr>
              <p:spPr bwMode="grayWhite">
                <a:xfrm>
                  <a:off x="4599" y="3283"/>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42" name="Freeform 10"/>
                <p:cNvSpPr>
                  <a:spLocks/>
                </p:cNvSpPr>
                <p:nvPr/>
              </p:nvSpPr>
              <p:spPr bwMode="grayWhite">
                <a:xfrm>
                  <a:off x="4616" y="3305"/>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43" name="Freeform 11"/>
                <p:cNvSpPr>
                  <a:spLocks/>
                </p:cNvSpPr>
                <p:nvPr/>
              </p:nvSpPr>
              <p:spPr bwMode="grayWhite">
                <a:xfrm>
                  <a:off x="4674" y="3275"/>
                  <a:ext cx="37" cy="35"/>
                </a:xfrm>
                <a:custGeom>
                  <a:avLst/>
                  <a:gdLst>
                    <a:gd name="T0" fmla="*/ 36 w 37"/>
                    <a:gd name="T1" fmla="*/ 0 h 35"/>
                    <a:gd name="T2" fmla="*/ 22 w 37"/>
                    <a:gd name="T3" fmla="*/ 0 h 35"/>
                    <a:gd name="T4" fmla="*/ 14 w 37"/>
                    <a:gd name="T5" fmla="*/ 9 h 35"/>
                    <a:gd name="T6" fmla="*/ 9 w 37"/>
                    <a:gd name="T7" fmla="*/ 9 h 35"/>
                    <a:gd name="T8" fmla="*/ 5 w 37"/>
                    <a:gd name="T9" fmla="*/ 13 h 35"/>
                    <a:gd name="T10" fmla="*/ 0 w 37"/>
                    <a:gd name="T11" fmla="*/ 13 h 35"/>
                    <a:gd name="T12" fmla="*/ 0 w 37"/>
                    <a:gd name="T13" fmla="*/ 25 h 35"/>
                    <a:gd name="T14" fmla="*/ 8 w 37"/>
                    <a:gd name="T15" fmla="*/ 34 h 35"/>
                    <a:gd name="T16" fmla="*/ 29 w 37"/>
                    <a:gd name="T17" fmla="*/ 34 h 35"/>
                    <a:gd name="T18" fmla="*/ 36 w 37"/>
                    <a:gd name="T19" fmla="*/ 25 h 35"/>
                    <a:gd name="T20" fmla="*/ 36 w 37"/>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35">
                      <a:moveTo>
                        <a:pt x="36" y="0"/>
                      </a:moveTo>
                      <a:lnTo>
                        <a:pt x="22" y="0"/>
                      </a:lnTo>
                      <a:lnTo>
                        <a:pt x="14" y="9"/>
                      </a:lnTo>
                      <a:lnTo>
                        <a:pt x="9" y="9"/>
                      </a:lnTo>
                      <a:lnTo>
                        <a:pt x="5" y="13"/>
                      </a:lnTo>
                      <a:lnTo>
                        <a:pt x="0" y="13"/>
                      </a:lnTo>
                      <a:lnTo>
                        <a:pt x="0" y="25"/>
                      </a:lnTo>
                      <a:lnTo>
                        <a:pt x="8" y="34"/>
                      </a:lnTo>
                      <a:lnTo>
                        <a:pt x="29" y="34"/>
                      </a:lnTo>
                      <a:lnTo>
                        <a:pt x="36" y="25"/>
                      </a:lnTo>
                      <a:lnTo>
                        <a:pt x="36"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44" name="Freeform 12"/>
                <p:cNvSpPr>
                  <a:spLocks/>
                </p:cNvSpPr>
                <p:nvPr/>
              </p:nvSpPr>
              <p:spPr bwMode="grayWhite">
                <a:xfrm>
                  <a:off x="4458" y="3303"/>
                  <a:ext cx="324" cy="422"/>
                </a:xfrm>
                <a:custGeom>
                  <a:avLst/>
                  <a:gdLst>
                    <a:gd name="T0" fmla="*/ 76 w 324"/>
                    <a:gd name="T1" fmla="*/ 0 h 422"/>
                    <a:gd name="T2" fmla="*/ 71 w 324"/>
                    <a:gd name="T3" fmla="*/ 11 h 422"/>
                    <a:gd name="T4" fmla="*/ 45 w 324"/>
                    <a:gd name="T5" fmla="*/ 33 h 422"/>
                    <a:gd name="T6" fmla="*/ 40 w 324"/>
                    <a:gd name="T7" fmla="*/ 53 h 422"/>
                    <a:gd name="T8" fmla="*/ 21 w 324"/>
                    <a:gd name="T9" fmla="*/ 68 h 422"/>
                    <a:gd name="T10" fmla="*/ 8 w 324"/>
                    <a:gd name="T11" fmla="*/ 96 h 422"/>
                    <a:gd name="T12" fmla="*/ 8 w 324"/>
                    <a:gd name="T13" fmla="*/ 114 h 422"/>
                    <a:gd name="T14" fmla="*/ 0 w 324"/>
                    <a:gd name="T15" fmla="*/ 144 h 422"/>
                    <a:gd name="T16" fmla="*/ 11 w 324"/>
                    <a:gd name="T17" fmla="*/ 157 h 422"/>
                    <a:gd name="T18" fmla="*/ 40 w 324"/>
                    <a:gd name="T19" fmla="*/ 195 h 422"/>
                    <a:gd name="T20" fmla="*/ 48 w 324"/>
                    <a:gd name="T21" fmla="*/ 190 h 422"/>
                    <a:gd name="T22" fmla="*/ 99 w 324"/>
                    <a:gd name="T23" fmla="*/ 190 h 422"/>
                    <a:gd name="T24" fmla="*/ 123 w 324"/>
                    <a:gd name="T25" fmla="*/ 199 h 422"/>
                    <a:gd name="T26" fmla="*/ 121 w 324"/>
                    <a:gd name="T27" fmla="*/ 229 h 422"/>
                    <a:gd name="T28" fmla="*/ 138 w 324"/>
                    <a:gd name="T29" fmla="*/ 268 h 422"/>
                    <a:gd name="T30" fmla="*/ 137 w 324"/>
                    <a:gd name="T31" fmla="*/ 279 h 422"/>
                    <a:gd name="T32" fmla="*/ 144 w 324"/>
                    <a:gd name="T33" fmla="*/ 291 h 422"/>
                    <a:gd name="T34" fmla="*/ 133 w 324"/>
                    <a:gd name="T35" fmla="*/ 319 h 422"/>
                    <a:gd name="T36" fmla="*/ 146 w 324"/>
                    <a:gd name="T37" fmla="*/ 354 h 422"/>
                    <a:gd name="T38" fmla="*/ 153 w 324"/>
                    <a:gd name="T39" fmla="*/ 382 h 422"/>
                    <a:gd name="T40" fmla="*/ 162 w 324"/>
                    <a:gd name="T41" fmla="*/ 399 h 422"/>
                    <a:gd name="T42" fmla="*/ 171 w 324"/>
                    <a:gd name="T43" fmla="*/ 421 h 422"/>
                    <a:gd name="T44" fmla="*/ 188 w 324"/>
                    <a:gd name="T45" fmla="*/ 418 h 422"/>
                    <a:gd name="T46" fmla="*/ 216 w 324"/>
                    <a:gd name="T47" fmla="*/ 402 h 422"/>
                    <a:gd name="T48" fmla="*/ 229 w 324"/>
                    <a:gd name="T49" fmla="*/ 382 h 422"/>
                    <a:gd name="T50" fmla="*/ 228 w 324"/>
                    <a:gd name="T51" fmla="*/ 369 h 422"/>
                    <a:gd name="T52" fmla="*/ 245 w 324"/>
                    <a:gd name="T53" fmla="*/ 359 h 422"/>
                    <a:gd name="T54" fmla="*/ 242 w 324"/>
                    <a:gd name="T55" fmla="*/ 340 h 422"/>
                    <a:gd name="T56" fmla="*/ 267 w 324"/>
                    <a:gd name="T57" fmla="*/ 310 h 422"/>
                    <a:gd name="T58" fmla="*/ 271 w 324"/>
                    <a:gd name="T59" fmla="*/ 285 h 422"/>
                    <a:gd name="T60" fmla="*/ 264 w 324"/>
                    <a:gd name="T61" fmla="*/ 277 h 422"/>
                    <a:gd name="T62" fmla="*/ 267 w 324"/>
                    <a:gd name="T63" fmla="*/ 267 h 422"/>
                    <a:gd name="T64" fmla="*/ 261 w 324"/>
                    <a:gd name="T65" fmla="*/ 258 h 422"/>
                    <a:gd name="T66" fmla="*/ 280 w 324"/>
                    <a:gd name="T67" fmla="*/ 234 h 422"/>
                    <a:gd name="T68" fmla="*/ 280 w 324"/>
                    <a:gd name="T69" fmla="*/ 222 h 422"/>
                    <a:gd name="T70" fmla="*/ 306 w 324"/>
                    <a:gd name="T71" fmla="*/ 202 h 422"/>
                    <a:gd name="T72" fmla="*/ 323 w 324"/>
                    <a:gd name="T73" fmla="*/ 148 h 422"/>
                    <a:gd name="T74" fmla="*/ 299 w 324"/>
                    <a:gd name="T75" fmla="*/ 162 h 422"/>
                    <a:gd name="T76" fmla="*/ 278 w 324"/>
                    <a:gd name="T77" fmla="*/ 156 h 422"/>
                    <a:gd name="T78" fmla="*/ 281 w 324"/>
                    <a:gd name="T79" fmla="*/ 143 h 422"/>
                    <a:gd name="T80" fmla="*/ 260 w 324"/>
                    <a:gd name="T81" fmla="*/ 129 h 422"/>
                    <a:gd name="T82" fmla="*/ 250 w 324"/>
                    <a:gd name="T83" fmla="*/ 94 h 422"/>
                    <a:gd name="T84" fmla="*/ 230 w 324"/>
                    <a:gd name="T85" fmla="*/ 66 h 422"/>
                    <a:gd name="T86" fmla="*/ 230 w 324"/>
                    <a:gd name="T87" fmla="*/ 47 h 422"/>
                    <a:gd name="T88" fmla="*/ 219 w 324"/>
                    <a:gd name="T89" fmla="*/ 46 h 422"/>
                    <a:gd name="T90" fmla="*/ 212 w 324"/>
                    <a:gd name="T91" fmla="*/ 49 h 422"/>
                    <a:gd name="T92" fmla="*/ 182 w 324"/>
                    <a:gd name="T93" fmla="*/ 38 h 422"/>
                    <a:gd name="T94" fmla="*/ 174 w 324"/>
                    <a:gd name="T95" fmla="*/ 46 h 422"/>
                    <a:gd name="T96" fmla="*/ 167 w 324"/>
                    <a:gd name="T97" fmla="*/ 56 h 422"/>
                    <a:gd name="T98" fmla="*/ 151 w 324"/>
                    <a:gd name="T99" fmla="*/ 38 h 422"/>
                    <a:gd name="T100" fmla="*/ 135 w 324"/>
                    <a:gd name="T101" fmla="*/ 33 h 422"/>
                    <a:gd name="T102" fmla="*/ 134 w 324"/>
                    <a:gd name="T103" fmla="*/ 10 h 422"/>
                    <a:gd name="T104" fmla="*/ 111 w 324"/>
                    <a:gd name="T105" fmla="*/ 14 h 422"/>
                    <a:gd name="T106" fmla="*/ 96 w 324"/>
                    <a:gd name="T107" fmla="*/ 9 h 422"/>
                    <a:gd name="T108" fmla="*/ 76 w 324"/>
                    <a:gd name="T109" fmla="*/ 0 h 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24" h="422">
                      <a:moveTo>
                        <a:pt x="76" y="0"/>
                      </a:moveTo>
                      <a:lnTo>
                        <a:pt x="71" y="11"/>
                      </a:lnTo>
                      <a:lnTo>
                        <a:pt x="45" y="33"/>
                      </a:lnTo>
                      <a:lnTo>
                        <a:pt x="40" y="53"/>
                      </a:lnTo>
                      <a:lnTo>
                        <a:pt x="21" y="68"/>
                      </a:lnTo>
                      <a:lnTo>
                        <a:pt x="8" y="96"/>
                      </a:lnTo>
                      <a:lnTo>
                        <a:pt x="8" y="114"/>
                      </a:lnTo>
                      <a:lnTo>
                        <a:pt x="0" y="144"/>
                      </a:lnTo>
                      <a:lnTo>
                        <a:pt x="11" y="157"/>
                      </a:lnTo>
                      <a:lnTo>
                        <a:pt x="40" y="195"/>
                      </a:lnTo>
                      <a:lnTo>
                        <a:pt x="48" y="190"/>
                      </a:lnTo>
                      <a:lnTo>
                        <a:pt x="99" y="190"/>
                      </a:lnTo>
                      <a:lnTo>
                        <a:pt x="123" y="199"/>
                      </a:lnTo>
                      <a:lnTo>
                        <a:pt x="121" y="229"/>
                      </a:lnTo>
                      <a:lnTo>
                        <a:pt x="138" y="268"/>
                      </a:lnTo>
                      <a:lnTo>
                        <a:pt x="137" y="279"/>
                      </a:lnTo>
                      <a:lnTo>
                        <a:pt x="144" y="291"/>
                      </a:lnTo>
                      <a:lnTo>
                        <a:pt x="133" y="319"/>
                      </a:lnTo>
                      <a:lnTo>
                        <a:pt x="146" y="354"/>
                      </a:lnTo>
                      <a:lnTo>
                        <a:pt x="153" y="382"/>
                      </a:lnTo>
                      <a:lnTo>
                        <a:pt x="162" y="399"/>
                      </a:lnTo>
                      <a:lnTo>
                        <a:pt x="171" y="421"/>
                      </a:lnTo>
                      <a:lnTo>
                        <a:pt x="188" y="418"/>
                      </a:lnTo>
                      <a:lnTo>
                        <a:pt x="216" y="402"/>
                      </a:lnTo>
                      <a:lnTo>
                        <a:pt x="229" y="382"/>
                      </a:lnTo>
                      <a:lnTo>
                        <a:pt x="228" y="369"/>
                      </a:lnTo>
                      <a:lnTo>
                        <a:pt x="245" y="359"/>
                      </a:lnTo>
                      <a:lnTo>
                        <a:pt x="242" y="340"/>
                      </a:lnTo>
                      <a:lnTo>
                        <a:pt x="267" y="310"/>
                      </a:lnTo>
                      <a:lnTo>
                        <a:pt x="271" y="285"/>
                      </a:lnTo>
                      <a:lnTo>
                        <a:pt x="264" y="277"/>
                      </a:lnTo>
                      <a:lnTo>
                        <a:pt x="267" y="267"/>
                      </a:lnTo>
                      <a:lnTo>
                        <a:pt x="261" y="258"/>
                      </a:lnTo>
                      <a:lnTo>
                        <a:pt x="280" y="234"/>
                      </a:lnTo>
                      <a:lnTo>
                        <a:pt x="280" y="222"/>
                      </a:lnTo>
                      <a:lnTo>
                        <a:pt x="306" y="202"/>
                      </a:lnTo>
                      <a:lnTo>
                        <a:pt x="323" y="148"/>
                      </a:lnTo>
                      <a:lnTo>
                        <a:pt x="299" y="162"/>
                      </a:lnTo>
                      <a:lnTo>
                        <a:pt x="278" y="156"/>
                      </a:lnTo>
                      <a:lnTo>
                        <a:pt x="281" y="143"/>
                      </a:lnTo>
                      <a:lnTo>
                        <a:pt x="260" y="129"/>
                      </a:lnTo>
                      <a:lnTo>
                        <a:pt x="250" y="94"/>
                      </a:lnTo>
                      <a:lnTo>
                        <a:pt x="230" y="66"/>
                      </a:lnTo>
                      <a:lnTo>
                        <a:pt x="230" y="47"/>
                      </a:lnTo>
                      <a:lnTo>
                        <a:pt x="219" y="46"/>
                      </a:lnTo>
                      <a:lnTo>
                        <a:pt x="212" y="49"/>
                      </a:lnTo>
                      <a:lnTo>
                        <a:pt x="182" y="38"/>
                      </a:lnTo>
                      <a:lnTo>
                        <a:pt x="174" y="46"/>
                      </a:lnTo>
                      <a:lnTo>
                        <a:pt x="167" y="56"/>
                      </a:lnTo>
                      <a:lnTo>
                        <a:pt x="151" y="38"/>
                      </a:lnTo>
                      <a:lnTo>
                        <a:pt x="135" y="33"/>
                      </a:lnTo>
                      <a:lnTo>
                        <a:pt x="134" y="10"/>
                      </a:lnTo>
                      <a:lnTo>
                        <a:pt x="111" y="14"/>
                      </a:lnTo>
                      <a:lnTo>
                        <a:pt x="96" y="9"/>
                      </a:lnTo>
                      <a:lnTo>
                        <a:pt x="76"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45" name="Freeform 13"/>
                <p:cNvSpPr>
                  <a:spLocks/>
                </p:cNvSpPr>
                <p:nvPr/>
              </p:nvSpPr>
              <p:spPr bwMode="grayWhite">
                <a:xfrm>
                  <a:off x="5205" y="3408"/>
                  <a:ext cx="17" cy="21"/>
                </a:xfrm>
                <a:custGeom>
                  <a:avLst/>
                  <a:gdLst>
                    <a:gd name="T0" fmla="*/ 7 w 17"/>
                    <a:gd name="T1" fmla="*/ 0 h 21"/>
                    <a:gd name="T2" fmla="*/ 9 w 17"/>
                    <a:gd name="T3" fmla="*/ 5 h 21"/>
                    <a:gd name="T4" fmla="*/ 7 w 17"/>
                    <a:gd name="T5" fmla="*/ 10 h 21"/>
                    <a:gd name="T6" fmla="*/ 7 w 17"/>
                    <a:gd name="T7" fmla="*/ 14 h 21"/>
                    <a:gd name="T8" fmla="*/ 16 w 17"/>
                    <a:gd name="T9" fmla="*/ 17 h 21"/>
                    <a:gd name="T10" fmla="*/ 16 w 17"/>
                    <a:gd name="T11" fmla="*/ 20 h 21"/>
                    <a:gd name="T12" fmla="*/ 9 w 17"/>
                    <a:gd name="T13" fmla="*/ 17 h 21"/>
                    <a:gd name="T14" fmla="*/ 3 w 17"/>
                    <a:gd name="T15" fmla="*/ 20 h 21"/>
                    <a:gd name="T16" fmla="*/ 0 w 17"/>
                    <a:gd name="T17" fmla="*/ 17 h 21"/>
                    <a:gd name="T18" fmla="*/ 3 w 17"/>
                    <a:gd name="T19" fmla="*/ 14 h 21"/>
                    <a:gd name="T20" fmla="*/ 0 w 17"/>
                    <a:gd name="T21" fmla="*/ 10 h 21"/>
                    <a:gd name="T22" fmla="*/ 3 w 17"/>
                    <a:gd name="T23" fmla="*/ 2 h 21"/>
                    <a:gd name="T24" fmla="*/ 7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1">
                      <a:moveTo>
                        <a:pt x="7" y="0"/>
                      </a:moveTo>
                      <a:lnTo>
                        <a:pt x="9" y="5"/>
                      </a:lnTo>
                      <a:lnTo>
                        <a:pt x="7" y="10"/>
                      </a:lnTo>
                      <a:lnTo>
                        <a:pt x="7" y="14"/>
                      </a:lnTo>
                      <a:lnTo>
                        <a:pt x="16" y="17"/>
                      </a:lnTo>
                      <a:lnTo>
                        <a:pt x="16" y="20"/>
                      </a:lnTo>
                      <a:lnTo>
                        <a:pt x="9" y="17"/>
                      </a:lnTo>
                      <a:lnTo>
                        <a:pt x="3" y="20"/>
                      </a:lnTo>
                      <a:lnTo>
                        <a:pt x="0" y="17"/>
                      </a:lnTo>
                      <a:lnTo>
                        <a:pt x="3" y="14"/>
                      </a:lnTo>
                      <a:lnTo>
                        <a:pt x="0" y="10"/>
                      </a:lnTo>
                      <a:lnTo>
                        <a:pt x="3" y="2"/>
                      </a:lnTo>
                      <a:lnTo>
                        <a:pt x="7"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46" name="Freeform 14"/>
                <p:cNvSpPr>
                  <a:spLocks/>
                </p:cNvSpPr>
                <p:nvPr/>
              </p:nvSpPr>
              <p:spPr bwMode="grayWhite">
                <a:xfrm>
                  <a:off x="5144" y="3496"/>
                  <a:ext cx="49" cy="70"/>
                </a:xfrm>
                <a:custGeom>
                  <a:avLst/>
                  <a:gdLst>
                    <a:gd name="T0" fmla="*/ 0 w 49"/>
                    <a:gd name="T1" fmla="*/ 34 h 70"/>
                    <a:gd name="T2" fmla="*/ 17 w 49"/>
                    <a:gd name="T3" fmla="*/ 34 h 70"/>
                    <a:gd name="T4" fmla="*/ 37 w 49"/>
                    <a:gd name="T5" fmla="*/ 0 h 70"/>
                    <a:gd name="T6" fmla="*/ 48 w 49"/>
                    <a:gd name="T7" fmla="*/ 20 h 70"/>
                    <a:gd name="T8" fmla="*/ 39 w 49"/>
                    <a:gd name="T9" fmla="*/ 69 h 70"/>
                    <a:gd name="T10" fmla="*/ 3 w 49"/>
                    <a:gd name="T11" fmla="*/ 57 h 70"/>
                    <a:gd name="T12" fmla="*/ 0 w 49"/>
                    <a:gd name="T13" fmla="*/ 3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70">
                      <a:moveTo>
                        <a:pt x="0" y="34"/>
                      </a:moveTo>
                      <a:lnTo>
                        <a:pt x="17" y="34"/>
                      </a:lnTo>
                      <a:lnTo>
                        <a:pt x="37" y="0"/>
                      </a:lnTo>
                      <a:lnTo>
                        <a:pt x="48" y="20"/>
                      </a:lnTo>
                      <a:lnTo>
                        <a:pt x="39" y="69"/>
                      </a:lnTo>
                      <a:lnTo>
                        <a:pt x="3" y="57"/>
                      </a:lnTo>
                      <a:lnTo>
                        <a:pt x="0" y="34"/>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47" name="Freeform 15"/>
                <p:cNvSpPr>
                  <a:spLocks/>
                </p:cNvSpPr>
                <p:nvPr/>
              </p:nvSpPr>
              <p:spPr bwMode="grayWhite">
                <a:xfrm>
                  <a:off x="5241" y="3523"/>
                  <a:ext cx="84" cy="67"/>
                </a:xfrm>
                <a:custGeom>
                  <a:avLst/>
                  <a:gdLst>
                    <a:gd name="T0" fmla="*/ 5 w 84"/>
                    <a:gd name="T1" fmla="*/ 15 h 67"/>
                    <a:gd name="T2" fmla="*/ 0 w 84"/>
                    <a:gd name="T3" fmla="*/ 0 h 67"/>
                    <a:gd name="T4" fmla="*/ 27 w 84"/>
                    <a:gd name="T5" fmla="*/ 6 h 67"/>
                    <a:gd name="T6" fmla="*/ 67 w 84"/>
                    <a:gd name="T7" fmla="*/ 22 h 67"/>
                    <a:gd name="T8" fmla="*/ 67 w 84"/>
                    <a:gd name="T9" fmla="*/ 34 h 67"/>
                    <a:gd name="T10" fmla="*/ 83 w 84"/>
                    <a:gd name="T11" fmla="*/ 66 h 67"/>
                    <a:gd name="T12" fmla="*/ 52 w 84"/>
                    <a:gd name="T13" fmla="*/ 36 h 67"/>
                    <a:gd name="T14" fmla="*/ 31 w 84"/>
                    <a:gd name="T15" fmla="*/ 38 h 67"/>
                    <a:gd name="T16" fmla="*/ 5 w 84"/>
                    <a:gd name="T17" fmla="*/ 15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67">
                      <a:moveTo>
                        <a:pt x="5" y="15"/>
                      </a:moveTo>
                      <a:lnTo>
                        <a:pt x="0" y="0"/>
                      </a:lnTo>
                      <a:lnTo>
                        <a:pt x="27" y="6"/>
                      </a:lnTo>
                      <a:lnTo>
                        <a:pt x="67" y="22"/>
                      </a:lnTo>
                      <a:lnTo>
                        <a:pt x="67" y="34"/>
                      </a:lnTo>
                      <a:lnTo>
                        <a:pt x="83" y="66"/>
                      </a:lnTo>
                      <a:lnTo>
                        <a:pt x="52" y="36"/>
                      </a:lnTo>
                      <a:lnTo>
                        <a:pt x="31" y="38"/>
                      </a:lnTo>
                      <a:lnTo>
                        <a:pt x="5" y="15"/>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48" name="Freeform 16"/>
                <p:cNvSpPr>
                  <a:spLocks/>
                </p:cNvSpPr>
                <p:nvPr/>
              </p:nvSpPr>
              <p:spPr bwMode="grayWhite">
                <a:xfrm>
                  <a:off x="5400" y="3660"/>
                  <a:ext cx="57" cy="73"/>
                </a:xfrm>
                <a:custGeom>
                  <a:avLst/>
                  <a:gdLst>
                    <a:gd name="T0" fmla="*/ 34 w 57"/>
                    <a:gd name="T1" fmla="*/ 0 h 73"/>
                    <a:gd name="T2" fmla="*/ 56 w 57"/>
                    <a:gd name="T3" fmla="*/ 21 h 73"/>
                    <a:gd name="T4" fmla="*/ 11 w 57"/>
                    <a:gd name="T5" fmla="*/ 72 h 73"/>
                    <a:gd name="T6" fmla="*/ 0 w 57"/>
                    <a:gd name="T7" fmla="*/ 60 h 73"/>
                    <a:gd name="T8" fmla="*/ 32 w 57"/>
                    <a:gd name="T9" fmla="*/ 28 h 73"/>
                    <a:gd name="T10" fmla="*/ 34 w 57"/>
                    <a:gd name="T11" fmla="*/ 0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73">
                      <a:moveTo>
                        <a:pt x="34" y="0"/>
                      </a:moveTo>
                      <a:lnTo>
                        <a:pt x="56" y="21"/>
                      </a:lnTo>
                      <a:lnTo>
                        <a:pt x="11" y="72"/>
                      </a:lnTo>
                      <a:lnTo>
                        <a:pt x="0" y="60"/>
                      </a:lnTo>
                      <a:lnTo>
                        <a:pt x="32" y="28"/>
                      </a:lnTo>
                      <a:lnTo>
                        <a:pt x="3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49" name="Freeform 17"/>
                <p:cNvSpPr>
                  <a:spLocks/>
                </p:cNvSpPr>
                <p:nvPr/>
              </p:nvSpPr>
              <p:spPr bwMode="grayWhite">
                <a:xfrm>
                  <a:off x="4558" y="3167"/>
                  <a:ext cx="29" cy="48"/>
                </a:xfrm>
                <a:custGeom>
                  <a:avLst/>
                  <a:gdLst>
                    <a:gd name="T0" fmla="*/ 28 w 29"/>
                    <a:gd name="T1" fmla="*/ 36 h 48"/>
                    <a:gd name="T2" fmla="*/ 20 w 29"/>
                    <a:gd name="T3" fmla="*/ 31 h 48"/>
                    <a:gd name="T4" fmla="*/ 20 w 29"/>
                    <a:gd name="T5" fmla="*/ 10 h 48"/>
                    <a:gd name="T6" fmla="*/ 24 w 29"/>
                    <a:gd name="T7" fmla="*/ 5 h 48"/>
                    <a:gd name="T8" fmla="*/ 17 w 29"/>
                    <a:gd name="T9" fmla="*/ 5 h 48"/>
                    <a:gd name="T10" fmla="*/ 21 w 29"/>
                    <a:gd name="T11" fmla="*/ 0 h 48"/>
                    <a:gd name="T12" fmla="*/ 16 w 29"/>
                    <a:gd name="T13" fmla="*/ 0 h 48"/>
                    <a:gd name="T14" fmla="*/ 10 w 29"/>
                    <a:gd name="T15" fmla="*/ 6 h 48"/>
                    <a:gd name="T16" fmla="*/ 10 w 29"/>
                    <a:gd name="T17" fmla="*/ 19 h 48"/>
                    <a:gd name="T18" fmla="*/ 13 w 29"/>
                    <a:gd name="T19" fmla="*/ 22 h 48"/>
                    <a:gd name="T20" fmla="*/ 13 w 29"/>
                    <a:gd name="T21" fmla="*/ 28 h 48"/>
                    <a:gd name="T22" fmla="*/ 11 w 29"/>
                    <a:gd name="T23" fmla="*/ 28 h 48"/>
                    <a:gd name="T24" fmla="*/ 6 w 29"/>
                    <a:gd name="T25" fmla="*/ 33 h 48"/>
                    <a:gd name="T26" fmla="*/ 6 w 29"/>
                    <a:gd name="T27" fmla="*/ 38 h 48"/>
                    <a:gd name="T28" fmla="*/ 0 w 29"/>
                    <a:gd name="T29" fmla="*/ 47 h 48"/>
                    <a:gd name="T30" fmla="*/ 21 w 29"/>
                    <a:gd name="T31" fmla="*/ 47 h 48"/>
                    <a:gd name="T32" fmla="*/ 28 w 29"/>
                    <a:gd name="T33" fmla="*/ 3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8">
                      <a:moveTo>
                        <a:pt x="28" y="36"/>
                      </a:moveTo>
                      <a:lnTo>
                        <a:pt x="20" y="31"/>
                      </a:lnTo>
                      <a:lnTo>
                        <a:pt x="20" y="10"/>
                      </a:lnTo>
                      <a:lnTo>
                        <a:pt x="24" y="5"/>
                      </a:lnTo>
                      <a:lnTo>
                        <a:pt x="17" y="5"/>
                      </a:lnTo>
                      <a:lnTo>
                        <a:pt x="21" y="0"/>
                      </a:lnTo>
                      <a:lnTo>
                        <a:pt x="16" y="0"/>
                      </a:lnTo>
                      <a:lnTo>
                        <a:pt x="10" y="6"/>
                      </a:lnTo>
                      <a:lnTo>
                        <a:pt x="10" y="19"/>
                      </a:lnTo>
                      <a:lnTo>
                        <a:pt x="13" y="22"/>
                      </a:lnTo>
                      <a:lnTo>
                        <a:pt x="13" y="28"/>
                      </a:lnTo>
                      <a:lnTo>
                        <a:pt x="11" y="28"/>
                      </a:lnTo>
                      <a:lnTo>
                        <a:pt x="6" y="33"/>
                      </a:lnTo>
                      <a:lnTo>
                        <a:pt x="6" y="38"/>
                      </a:lnTo>
                      <a:lnTo>
                        <a:pt x="0" y="47"/>
                      </a:lnTo>
                      <a:lnTo>
                        <a:pt x="21" y="47"/>
                      </a:lnTo>
                      <a:lnTo>
                        <a:pt x="28" y="36"/>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0" name="Freeform 18"/>
                <p:cNvSpPr>
                  <a:spLocks/>
                </p:cNvSpPr>
                <p:nvPr/>
              </p:nvSpPr>
              <p:spPr bwMode="grayWhite">
                <a:xfrm>
                  <a:off x="4549" y="3183"/>
                  <a:ext cx="17" cy="17"/>
                </a:xfrm>
                <a:custGeom>
                  <a:avLst/>
                  <a:gdLst>
                    <a:gd name="T0" fmla="*/ 13 w 17"/>
                    <a:gd name="T1" fmla="*/ 5 h 17"/>
                    <a:gd name="T2" fmla="*/ 16 w 17"/>
                    <a:gd name="T3" fmla="*/ 5 h 17"/>
                    <a:gd name="T4" fmla="*/ 16 w 17"/>
                    <a:gd name="T5" fmla="*/ 0 h 17"/>
                    <a:gd name="T6" fmla="*/ 10 w 17"/>
                    <a:gd name="T7" fmla="*/ 0 h 17"/>
                    <a:gd name="T8" fmla="*/ 0 w 17"/>
                    <a:gd name="T9" fmla="*/ 10 h 17"/>
                    <a:gd name="T10" fmla="*/ 0 w 17"/>
                    <a:gd name="T11" fmla="*/ 16 h 17"/>
                    <a:gd name="T12" fmla="*/ 9 w 17"/>
                    <a:gd name="T13" fmla="*/ 16 h 17"/>
                    <a:gd name="T14" fmla="*/ 13 w 17"/>
                    <a:gd name="T15" fmla="*/ 11 h 17"/>
                    <a:gd name="T16" fmla="*/ 13 w 17"/>
                    <a:gd name="T17" fmla="*/ 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3" y="5"/>
                      </a:moveTo>
                      <a:lnTo>
                        <a:pt x="16" y="5"/>
                      </a:lnTo>
                      <a:lnTo>
                        <a:pt x="16" y="0"/>
                      </a:lnTo>
                      <a:lnTo>
                        <a:pt x="10" y="0"/>
                      </a:lnTo>
                      <a:lnTo>
                        <a:pt x="0" y="10"/>
                      </a:lnTo>
                      <a:lnTo>
                        <a:pt x="0" y="16"/>
                      </a:lnTo>
                      <a:lnTo>
                        <a:pt x="9" y="16"/>
                      </a:lnTo>
                      <a:lnTo>
                        <a:pt x="13" y="11"/>
                      </a:lnTo>
                      <a:lnTo>
                        <a:pt x="13" y="5"/>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1" name="Freeform 19"/>
                <p:cNvSpPr>
                  <a:spLocks/>
                </p:cNvSpPr>
                <p:nvPr/>
              </p:nvSpPr>
              <p:spPr bwMode="grayWhite">
                <a:xfrm>
                  <a:off x="4527" y="3155"/>
                  <a:ext cx="184" cy="155"/>
                </a:xfrm>
                <a:custGeom>
                  <a:avLst/>
                  <a:gdLst>
                    <a:gd name="T0" fmla="*/ 120 w 184"/>
                    <a:gd name="T1" fmla="*/ 10 h 155"/>
                    <a:gd name="T2" fmla="*/ 144 w 184"/>
                    <a:gd name="T3" fmla="*/ 14 h 155"/>
                    <a:gd name="T4" fmla="*/ 129 w 184"/>
                    <a:gd name="T5" fmla="*/ 20 h 155"/>
                    <a:gd name="T6" fmla="*/ 123 w 184"/>
                    <a:gd name="T7" fmla="*/ 29 h 155"/>
                    <a:gd name="T8" fmla="*/ 114 w 184"/>
                    <a:gd name="T9" fmla="*/ 50 h 155"/>
                    <a:gd name="T10" fmla="*/ 100 w 184"/>
                    <a:gd name="T11" fmla="*/ 51 h 155"/>
                    <a:gd name="T12" fmla="*/ 88 w 184"/>
                    <a:gd name="T13" fmla="*/ 49 h 155"/>
                    <a:gd name="T14" fmla="*/ 94 w 184"/>
                    <a:gd name="T15" fmla="*/ 39 h 155"/>
                    <a:gd name="T16" fmla="*/ 88 w 184"/>
                    <a:gd name="T17" fmla="*/ 26 h 155"/>
                    <a:gd name="T18" fmla="*/ 81 w 184"/>
                    <a:gd name="T19" fmla="*/ 49 h 155"/>
                    <a:gd name="T20" fmla="*/ 62 w 184"/>
                    <a:gd name="T21" fmla="*/ 60 h 155"/>
                    <a:gd name="T22" fmla="*/ 52 w 184"/>
                    <a:gd name="T23" fmla="*/ 67 h 155"/>
                    <a:gd name="T24" fmla="*/ 38 w 184"/>
                    <a:gd name="T25" fmla="*/ 77 h 155"/>
                    <a:gd name="T26" fmla="*/ 30 w 184"/>
                    <a:gd name="T27" fmla="*/ 102 h 155"/>
                    <a:gd name="T28" fmla="*/ 5 w 184"/>
                    <a:gd name="T29" fmla="*/ 93 h 155"/>
                    <a:gd name="T30" fmla="*/ 0 w 184"/>
                    <a:gd name="T31" fmla="*/ 111 h 155"/>
                    <a:gd name="T32" fmla="*/ 10 w 184"/>
                    <a:gd name="T33" fmla="*/ 138 h 155"/>
                    <a:gd name="T34" fmla="*/ 50 w 184"/>
                    <a:gd name="T35" fmla="*/ 109 h 155"/>
                    <a:gd name="T36" fmla="*/ 75 w 184"/>
                    <a:gd name="T37" fmla="*/ 103 h 155"/>
                    <a:gd name="T38" fmla="*/ 79 w 184"/>
                    <a:gd name="T39" fmla="*/ 115 h 155"/>
                    <a:gd name="T40" fmla="*/ 99 w 184"/>
                    <a:gd name="T41" fmla="*/ 143 h 155"/>
                    <a:gd name="T42" fmla="*/ 101 w 184"/>
                    <a:gd name="T43" fmla="*/ 135 h 155"/>
                    <a:gd name="T44" fmla="*/ 107 w 184"/>
                    <a:gd name="T45" fmla="*/ 135 h 155"/>
                    <a:gd name="T46" fmla="*/ 88 w 184"/>
                    <a:gd name="T47" fmla="*/ 108 h 155"/>
                    <a:gd name="T48" fmla="*/ 94 w 184"/>
                    <a:gd name="T49" fmla="*/ 99 h 155"/>
                    <a:gd name="T50" fmla="*/ 114 w 184"/>
                    <a:gd name="T51" fmla="*/ 127 h 155"/>
                    <a:gd name="T52" fmla="*/ 123 w 184"/>
                    <a:gd name="T53" fmla="*/ 144 h 155"/>
                    <a:gd name="T54" fmla="*/ 127 w 184"/>
                    <a:gd name="T55" fmla="*/ 154 h 155"/>
                    <a:gd name="T56" fmla="*/ 131 w 184"/>
                    <a:gd name="T57" fmla="*/ 136 h 155"/>
                    <a:gd name="T58" fmla="*/ 144 w 184"/>
                    <a:gd name="T59" fmla="*/ 130 h 155"/>
                    <a:gd name="T60" fmla="*/ 153 w 184"/>
                    <a:gd name="T61" fmla="*/ 126 h 155"/>
                    <a:gd name="T62" fmla="*/ 150 w 184"/>
                    <a:gd name="T63" fmla="*/ 113 h 155"/>
                    <a:gd name="T64" fmla="*/ 157 w 184"/>
                    <a:gd name="T65" fmla="*/ 90 h 155"/>
                    <a:gd name="T66" fmla="*/ 166 w 184"/>
                    <a:gd name="T67" fmla="*/ 93 h 155"/>
                    <a:gd name="T68" fmla="*/ 169 w 184"/>
                    <a:gd name="T69" fmla="*/ 103 h 155"/>
                    <a:gd name="T70" fmla="*/ 177 w 184"/>
                    <a:gd name="T71" fmla="*/ 98 h 155"/>
                    <a:gd name="T72" fmla="*/ 175 w 184"/>
                    <a:gd name="T73" fmla="*/ 95 h 155"/>
                    <a:gd name="T74" fmla="*/ 180 w 184"/>
                    <a:gd name="T75" fmla="*/ 81 h 155"/>
                    <a:gd name="T76" fmla="*/ 183 w 184"/>
                    <a:gd name="T77" fmla="*/ 98 h 155"/>
                    <a:gd name="T78" fmla="*/ 120 w 184"/>
                    <a:gd name="T79" fmla="*/ 0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4" h="155">
                      <a:moveTo>
                        <a:pt x="120" y="0"/>
                      </a:moveTo>
                      <a:lnTo>
                        <a:pt x="120" y="10"/>
                      </a:lnTo>
                      <a:lnTo>
                        <a:pt x="124" y="14"/>
                      </a:lnTo>
                      <a:lnTo>
                        <a:pt x="144" y="14"/>
                      </a:lnTo>
                      <a:lnTo>
                        <a:pt x="144" y="20"/>
                      </a:lnTo>
                      <a:lnTo>
                        <a:pt x="129" y="20"/>
                      </a:lnTo>
                      <a:lnTo>
                        <a:pt x="129" y="37"/>
                      </a:lnTo>
                      <a:lnTo>
                        <a:pt x="123" y="29"/>
                      </a:lnTo>
                      <a:lnTo>
                        <a:pt x="123" y="40"/>
                      </a:lnTo>
                      <a:lnTo>
                        <a:pt x="114" y="50"/>
                      </a:lnTo>
                      <a:lnTo>
                        <a:pt x="109" y="44"/>
                      </a:lnTo>
                      <a:lnTo>
                        <a:pt x="100" y="51"/>
                      </a:lnTo>
                      <a:lnTo>
                        <a:pt x="99" y="49"/>
                      </a:lnTo>
                      <a:lnTo>
                        <a:pt x="88" y="49"/>
                      </a:lnTo>
                      <a:lnTo>
                        <a:pt x="94" y="42"/>
                      </a:lnTo>
                      <a:lnTo>
                        <a:pt x="94" y="39"/>
                      </a:lnTo>
                      <a:lnTo>
                        <a:pt x="88" y="34"/>
                      </a:lnTo>
                      <a:lnTo>
                        <a:pt x="88" y="26"/>
                      </a:lnTo>
                      <a:lnTo>
                        <a:pt x="81" y="34"/>
                      </a:lnTo>
                      <a:lnTo>
                        <a:pt x="81" y="49"/>
                      </a:lnTo>
                      <a:lnTo>
                        <a:pt x="73" y="49"/>
                      </a:lnTo>
                      <a:lnTo>
                        <a:pt x="62" y="60"/>
                      </a:lnTo>
                      <a:lnTo>
                        <a:pt x="58" y="60"/>
                      </a:lnTo>
                      <a:lnTo>
                        <a:pt x="52" y="67"/>
                      </a:lnTo>
                      <a:lnTo>
                        <a:pt x="30" y="67"/>
                      </a:lnTo>
                      <a:lnTo>
                        <a:pt x="38" y="77"/>
                      </a:lnTo>
                      <a:lnTo>
                        <a:pt x="38" y="93"/>
                      </a:lnTo>
                      <a:lnTo>
                        <a:pt x="30" y="102"/>
                      </a:lnTo>
                      <a:lnTo>
                        <a:pt x="22" y="93"/>
                      </a:lnTo>
                      <a:lnTo>
                        <a:pt x="5" y="93"/>
                      </a:lnTo>
                      <a:lnTo>
                        <a:pt x="5" y="104"/>
                      </a:lnTo>
                      <a:lnTo>
                        <a:pt x="0" y="111"/>
                      </a:lnTo>
                      <a:lnTo>
                        <a:pt x="0" y="126"/>
                      </a:lnTo>
                      <a:lnTo>
                        <a:pt x="10" y="138"/>
                      </a:lnTo>
                      <a:lnTo>
                        <a:pt x="26" y="138"/>
                      </a:lnTo>
                      <a:lnTo>
                        <a:pt x="50" y="109"/>
                      </a:lnTo>
                      <a:lnTo>
                        <a:pt x="72" y="109"/>
                      </a:lnTo>
                      <a:lnTo>
                        <a:pt x="75" y="103"/>
                      </a:lnTo>
                      <a:lnTo>
                        <a:pt x="80" y="109"/>
                      </a:lnTo>
                      <a:lnTo>
                        <a:pt x="79" y="115"/>
                      </a:lnTo>
                      <a:lnTo>
                        <a:pt x="99" y="135"/>
                      </a:lnTo>
                      <a:lnTo>
                        <a:pt x="99" y="143"/>
                      </a:lnTo>
                      <a:lnTo>
                        <a:pt x="104" y="140"/>
                      </a:lnTo>
                      <a:lnTo>
                        <a:pt x="101" y="135"/>
                      </a:lnTo>
                      <a:lnTo>
                        <a:pt x="104" y="132"/>
                      </a:lnTo>
                      <a:lnTo>
                        <a:pt x="107" y="135"/>
                      </a:lnTo>
                      <a:lnTo>
                        <a:pt x="109" y="134"/>
                      </a:lnTo>
                      <a:lnTo>
                        <a:pt x="88" y="108"/>
                      </a:lnTo>
                      <a:lnTo>
                        <a:pt x="88" y="99"/>
                      </a:lnTo>
                      <a:lnTo>
                        <a:pt x="94" y="99"/>
                      </a:lnTo>
                      <a:lnTo>
                        <a:pt x="94" y="104"/>
                      </a:lnTo>
                      <a:lnTo>
                        <a:pt x="114" y="127"/>
                      </a:lnTo>
                      <a:lnTo>
                        <a:pt x="114" y="134"/>
                      </a:lnTo>
                      <a:lnTo>
                        <a:pt x="123" y="144"/>
                      </a:lnTo>
                      <a:lnTo>
                        <a:pt x="121" y="146"/>
                      </a:lnTo>
                      <a:lnTo>
                        <a:pt x="127" y="154"/>
                      </a:lnTo>
                      <a:lnTo>
                        <a:pt x="137" y="143"/>
                      </a:lnTo>
                      <a:lnTo>
                        <a:pt x="131" y="136"/>
                      </a:lnTo>
                      <a:lnTo>
                        <a:pt x="137" y="130"/>
                      </a:lnTo>
                      <a:lnTo>
                        <a:pt x="144" y="130"/>
                      </a:lnTo>
                      <a:lnTo>
                        <a:pt x="148" y="126"/>
                      </a:lnTo>
                      <a:lnTo>
                        <a:pt x="153" y="126"/>
                      </a:lnTo>
                      <a:lnTo>
                        <a:pt x="147" y="117"/>
                      </a:lnTo>
                      <a:lnTo>
                        <a:pt x="150" y="113"/>
                      </a:lnTo>
                      <a:lnTo>
                        <a:pt x="150" y="98"/>
                      </a:lnTo>
                      <a:lnTo>
                        <a:pt x="157" y="90"/>
                      </a:lnTo>
                      <a:lnTo>
                        <a:pt x="160" y="93"/>
                      </a:lnTo>
                      <a:lnTo>
                        <a:pt x="166" y="93"/>
                      </a:lnTo>
                      <a:lnTo>
                        <a:pt x="163" y="97"/>
                      </a:lnTo>
                      <a:lnTo>
                        <a:pt x="169" y="103"/>
                      </a:lnTo>
                      <a:lnTo>
                        <a:pt x="172" y="98"/>
                      </a:lnTo>
                      <a:lnTo>
                        <a:pt x="177" y="98"/>
                      </a:lnTo>
                      <a:lnTo>
                        <a:pt x="177" y="95"/>
                      </a:lnTo>
                      <a:lnTo>
                        <a:pt x="175" y="95"/>
                      </a:lnTo>
                      <a:lnTo>
                        <a:pt x="171" y="93"/>
                      </a:lnTo>
                      <a:lnTo>
                        <a:pt x="180" y="81"/>
                      </a:lnTo>
                      <a:lnTo>
                        <a:pt x="180" y="98"/>
                      </a:lnTo>
                      <a:lnTo>
                        <a:pt x="183" y="98"/>
                      </a:lnTo>
                      <a:lnTo>
                        <a:pt x="183" y="0"/>
                      </a:lnTo>
                      <a:lnTo>
                        <a:pt x="12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2" name="Freeform 20"/>
                <p:cNvSpPr>
                  <a:spLocks/>
                </p:cNvSpPr>
                <p:nvPr/>
              </p:nvSpPr>
              <p:spPr bwMode="grayWhite">
                <a:xfrm>
                  <a:off x="4605" y="2991"/>
                  <a:ext cx="782" cy="553"/>
                </a:xfrm>
                <a:custGeom>
                  <a:avLst/>
                  <a:gdLst>
                    <a:gd name="T0" fmla="*/ 22 w 782"/>
                    <a:gd name="T1" fmla="*/ 145 h 553"/>
                    <a:gd name="T2" fmla="*/ 71 w 782"/>
                    <a:gd name="T3" fmla="*/ 96 h 553"/>
                    <a:gd name="T4" fmla="*/ 101 w 782"/>
                    <a:gd name="T5" fmla="*/ 130 h 553"/>
                    <a:gd name="T6" fmla="*/ 84 w 782"/>
                    <a:gd name="T7" fmla="*/ 128 h 553"/>
                    <a:gd name="T8" fmla="*/ 155 w 782"/>
                    <a:gd name="T9" fmla="*/ 123 h 553"/>
                    <a:gd name="T10" fmla="*/ 172 w 782"/>
                    <a:gd name="T11" fmla="*/ 79 h 553"/>
                    <a:gd name="T12" fmla="*/ 172 w 782"/>
                    <a:gd name="T13" fmla="*/ 89 h 553"/>
                    <a:gd name="T14" fmla="*/ 160 w 782"/>
                    <a:gd name="T15" fmla="*/ 123 h 553"/>
                    <a:gd name="T16" fmla="*/ 216 w 782"/>
                    <a:gd name="T17" fmla="*/ 95 h 553"/>
                    <a:gd name="T18" fmla="*/ 330 w 782"/>
                    <a:gd name="T19" fmla="*/ 16 h 553"/>
                    <a:gd name="T20" fmla="*/ 412 w 782"/>
                    <a:gd name="T21" fmla="*/ 20 h 553"/>
                    <a:gd name="T22" fmla="*/ 503 w 782"/>
                    <a:gd name="T23" fmla="*/ 10 h 553"/>
                    <a:gd name="T24" fmla="*/ 602 w 782"/>
                    <a:gd name="T25" fmla="*/ 51 h 553"/>
                    <a:gd name="T26" fmla="*/ 718 w 782"/>
                    <a:gd name="T27" fmla="*/ 65 h 553"/>
                    <a:gd name="T28" fmla="*/ 775 w 782"/>
                    <a:gd name="T29" fmla="*/ 112 h 553"/>
                    <a:gd name="T30" fmla="*/ 731 w 782"/>
                    <a:gd name="T31" fmla="*/ 148 h 553"/>
                    <a:gd name="T32" fmla="*/ 707 w 782"/>
                    <a:gd name="T33" fmla="*/ 194 h 553"/>
                    <a:gd name="T34" fmla="*/ 678 w 782"/>
                    <a:gd name="T35" fmla="*/ 196 h 553"/>
                    <a:gd name="T36" fmla="*/ 687 w 782"/>
                    <a:gd name="T37" fmla="*/ 132 h 553"/>
                    <a:gd name="T38" fmla="*/ 650 w 782"/>
                    <a:gd name="T39" fmla="*/ 166 h 553"/>
                    <a:gd name="T40" fmla="*/ 623 w 782"/>
                    <a:gd name="T41" fmla="*/ 196 h 553"/>
                    <a:gd name="T42" fmla="*/ 632 w 782"/>
                    <a:gd name="T43" fmla="*/ 228 h 553"/>
                    <a:gd name="T44" fmla="*/ 600 w 782"/>
                    <a:gd name="T45" fmla="*/ 276 h 553"/>
                    <a:gd name="T46" fmla="*/ 605 w 782"/>
                    <a:gd name="T47" fmla="*/ 315 h 553"/>
                    <a:gd name="T48" fmla="*/ 602 w 782"/>
                    <a:gd name="T49" fmla="*/ 296 h 553"/>
                    <a:gd name="T50" fmla="*/ 572 w 782"/>
                    <a:gd name="T51" fmla="*/ 299 h 553"/>
                    <a:gd name="T52" fmla="*/ 594 w 782"/>
                    <a:gd name="T53" fmla="*/ 356 h 553"/>
                    <a:gd name="T54" fmla="*/ 539 w 782"/>
                    <a:gd name="T55" fmla="*/ 423 h 553"/>
                    <a:gd name="T56" fmla="*/ 524 w 782"/>
                    <a:gd name="T57" fmla="*/ 442 h 553"/>
                    <a:gd name="T58" fmla="*/ 504 w 782"/>
                    <a:gd name="T59" fmla="*/ 507 h 553"/>
                    <a:gd name="T60" fmla="*/ 477 w 782"/>
                    <a:gd name="T61" fmla="*/ 508 h 553"/>
                    <a:gd name="T62" fmla="*/ 510 w 782"/>
                    <a:gd name="T63" fmla="*/ 552 h 553"/>
                    <a:gd name="T64" fmla="*/ 455 w 782"/>
                    <a:gd name="T65" fmla="*/ 449 h 553"/>
                    <a:gd name="T66" fmla="*/ 391 w 782"/>
                    <a:gd name="T67" fmla="*/ 428 h 553"/>
                    <a:gd name="T68" fmla="*/ 361 w 782"/>
                    <a:gd name="T69" fmla="*/ 495 h 553"/>
                    <a:gd name="T70" fmla="*/ 338 w 782"/>
                    <a:gd name="T71" fmla="*/ 530 h 553"/>
                    <a:gd name="T72" fmla="*/ 298 w 782"/>
                    <a:gd name="T73" fmla="*/ 425 h 553"/>
                    <a:gd name="T74" fmla="*/ 267 w 782"/>
                    <a:gd name="T75" fmla="*/ 436 h 553"/>
                    <a:gd name="T76" fmla="*/ 241 w 782"/>
                    <a:gd name="T77" fmla="*/ 391 h 553"/>
                    <a:gd name="T78" fmla="*/ 160 w 782"/>
                    <a:gd name="T79" fmla="*/ 366 h 553"/>
                    <a:gd name="T80" fmla="*/ 188 w 782"/>
                    <a:gd name="T81" fmla="*/ 414 h 553"/>
                    <a:gd name="T82" fmla="*/ 167 w 782"/>
                    <a:gd name="T83" fmla="*/ 445 h 553"/>
                    <a:gd name="T84" fmla="*/ 136 w 782"/>
                    <a:gd name="T85" fmla="*/ 434 h 553"/>
                    <a:gd name="T86" fmla="*/ 85 w 782"/>
                    <a:gd name="T87" fmla="*/ 355 h 553"/>
                    <a:gd name="T88" fmla="*/ 106 w 782"/>
                    <a:gd name="T89" fmla="*/ 310 h 553"/>
                    <a:gd name="T90" fmla="*/ 119 w 782"/>
                    <a:gd name="T91" fmla="*/ 276 h 553"/>
                    <a:gd name="T92" fmla="*/ 106 w 782"/>
                    <a:gd name="T93" fmla="*/ 162 h 553"/>
                    <a:gd name="T94" fmla="*/ 61 w 782"/>
                    <a:gd name="T95" fmla="*/ 138 h 553"/>
                    <a:gd name="T96" fmla="*/ 39 w 782"/>
                    <a:gd name="T97" fmla="*/ 150 h 553"/>
                    <a:gd name="T98" fmla="*/ 0 w 782"/>
                    <a:gd name="T99" fmla="*/ 162 h 5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82" h="553">
                      <a:moveTo>
                        <a:pt x="0" y="162"/>
                      </a:moveTo>
                      <a:lnTo>
                        <a:pt x="22" y="145"/>
                      </a:lnTo>
                      <a:lnTo>
                        <a:pt x="44" y="112"/>
                      </a:lnTo>
                      <a:lnTo>
                        <a:pt x="71" y="96"/>
                      </a:lnTo>
                      <a:lnTo>
                        <a:pt x="98" y="115"/>
                      </a:lnTo>
                      <a:lnTo>
                        <a:pt x="101" y="130"/>
                      </a:lnTo>
                      <a:lnTo>
                        <a:pt x="95" y="130"/>
                      </a:lnTo>
                      <a:lnTo>
                        <a:pt x="84" y="128"/>
                      </a:lnTo>
                      <a:lnTo>
                        <a:pt x="98" y="145"/>
                      </a:lnTo>
                      <a:lnTo>
                        <a:pt x="155" y="123"/>
                      </a:lnTo>
                      <a:lnTo>
                        <a:pt x="147" y="107"/>
                      </a:lnTo>
                      <a:lnTo>
                        <a:pt x="172" y="79"/>
                      </a:lnTo>
                      <a:lnTo>
                        <a:pt x="188" y="79"/>
                      </a:lnTo>
                      <a:lnTo>
                        <a:pt x="172" y="89"/>
                      </a:lnTo>
                      <a:lnTo>
                        <a:pt x="160" y="109"/>
                      </a:lnTo>
                      <a:lnTo>
                        <a:pt x="160" y="123"/>
                      </a:lnTo>
                      <a:lnTo>
                        <a:pt x="183" y="138"/>
                      </a:lnTo>
                      <a:lnTo>
                        <a:pt x="216" y="95"/>
                      </a:lnTo>
                      <a:lnTo>
                        <a:pt x="330" y="45"/>
                      </a:lnTo>
                      <a:lnTo>
                        <a:pt x="330" y="16"/>
                      </a:lnTo>
                      <a:lnTo>
                        <a:pt x="382" y="5"/>
                      </a:lnTo>
                      <a:lnTo>
                        <a:pt x="412" y="20"/>
                      </a:lnTo>
                      <a:lnTo>
                        <a:pt x="481" y="0"/>
                      </a:lnTo>
                      <a:lnTo>
                        <a:pt x="503" y="10"/>
                      </a:lnTo>
                      <a:lnTo>
                        <a:pt x="549" y="61"/>
                      </a:lnTo>
                      <a:lnTo>
                        <a:pt x="602" y="51"/>
                      </a:lnTo>
                      <a:lnTo>
                        <a:pt x="635" y="69"/>
                      </a:lnTo>
                      <a:lnTo>
                        <a:pt x="718" y="65"/>
                      </a:lnTo>
                      <a:lnTo>
                        <a:pt x="781" y="84"/>
                      </a:lnTo>
                      <a:lnTo>
                        <a:pt x="775" y="112"/>
                      </a:lnTo>
                      <a:lnTo>
                        <a:pt x="722" y="130"/>
                      </a:lnTo>
                      <a:lnTo>
                        <a:pt x="731" y="148"/>
                      </a:lnTo>
                      <a:lnTo>
                        <a:pt x="708" y="158"/>
                      </a:lnTo>
                      <a:lnTo>
                        <a:pt x="707" y="194"/>
                      </a:lnTo>
                      <a:lnTo>
                        <a:pt x="686" y="218"/>
                      </a:lnTo>
                      <a:lnTo>
                        <a:pt x="678" y="196"/>
                      </a:lnTo>
                      <a:lnTo>
                        <a:pt x="689" y="175"/>
                      </a:lnTo>
                      <a:lnTo>
                        <a:pt x="687" y="132"/>
                      </a:lnTo>
                      <a:lnTo>
                        <a:pt x="666" y="154"/>
                      </a:lnTo>
                      <a:lnTo>
                        <a:pt x="650" y="166"/>
                      </a:lnTo>
                      <a:lnTo>
                        <a:pt x="634" y="147"/>
                      </a:lnTo>
                      <a:lnTo>
                        <a:pt x="623" y="196"/>
                      </a:lnTo>
                      <a:lnTo>
                        <a:pt x="635" y="196"/>
                      </a:lnTo>
                      <a:lnTo>
                        <a:pt x="632" y="228"/>
                      </a:lnTo>
                      <a:lnTo>
                        <a:pt x="618" y="263"/>
                      </a:lnTo>
                      <a:lnTo>
                        <a:pt x="600" y="276"/>
                      </a:lnTo>
                      <a:lnTo>
                        <a:pt x="615" y="299"/>
                      </a:lnTo>
                      <a:lnTo>
                        <a:pt x="605" y="315"/>
                      </a:lnTo>
                      <a:lnTo>
                        <a:pt x="602" y="301"/>
                      </a:lnTo>
                      <a:lnTo>
                        <a:pt x="602" y="296"/>
                      </a:lnTo>
                      <a:lnTo>
                        <a:pt x="590" y="288"/>
                      </a:lnTo>
                      <a:lnTo>
                        <a:pt x="572" y="299"/>
                      </a:lnTo>
                      <a:lnTo>
                        <a:pt x="588" y="337"/>
                      </a:lnTo>
                      <a:lnTo>
                        <a:pt x="594" y="356"/>
                      </a:lnTo>
                      <a:lnTo>
                        <a:pt x="574" y="408"/>
                      </a:lnTo>
                      <a:lnTo>
                        <a:pt x="539" y="423"/>
                      </a:lnTo>
                      <a:lnTo>
                        <a:pt x="509" y="420"/>
                      </a:lnTo>
                      <a:lnTo>
                        <a:pt x="524" y="442"/>
                      </a:lnTo>
                      <a:lnTo>
                        <a:pt x="525" y="472"/>
                      </a:lnTo>
                      <a:lnTo>
                        <a:pt x="504" y="507"/>
                      </a:lnTo>
                      <a:lnTo>
                        <a:pt x="480" y="488"/>
                      </a:lnTo>
                      <a:lnTo>
                        <a:pt x="477" y="508"/>
                      </a:lnTo>
                      <a:lnTo>
                        <a:pt x="495" y="526"/>
                      </a:lnTo>
                      <a:lnTo>
                        <a:pt x="510" y="552"/>
                      </a:lnTo>
                      <a:lnTo>
                        <a:pt x="485" y="536"/>
                      </a:lnTo>
                      <a:lnTo>
                        <a:pt x="455" y="449"/>
                      </a:lnTo>
                      <a:lnTo>
                        <a:pt x="418" y="426"/>
                      </a:lnTo>
                      <a:lnTo>
                        <a:pt x="391" y="428"/>
                      </a:lnTo>
                      <a:lnTo>
                        <a:pt x="356" y="477"/>
                      </a:lnTo>
                      <a:lnTo>
                        <a:pt x="361" y="495"/>
                      </a:lnTo>
                      <a:lnTo>
                        <a:pt x="349" y="530"/>
                      </a:lnTo>
                      <a:lnTo>
                        <a:pt x="338" y="530"/>
                      </a:lnTo>
                      <a:lnTo>
                        <a:pt x="298" y="457"/>
                      </a:lnTo>
                      <a:lnTo>
                        <a:pt x="298" y="425"/>
                      </a:lnTo>
                      <a:lnTo>
                        <a:pt x="290" y="437"/>
                      </a:lnTo>
                      <a:lnTo>
                        <a:pt x="267" y="436"/>
                      </a:lnTo>
                      <a:lnTo>
                        <a:pt x="276" y="416"/>
                      </a:lnTo>
                      <a:lnTo>
                        <a:pt x="241" y="391"/>
                      </a:lnTo>
                      <a:lnTo>
                        <a:pt x="197" y="391"/>
                      </a:lnTo>
                      <a:lnTo>
                        <a:pt x="160" y="366"/>
                      </a:lnTo>
                      <a:lnTo>
                        <a:pt x="157" y="391"/>
                      </a:lnTo>
                      <a:lnTo>
                        <a:pt x="188" y="414"/>
                      </a:lnTo>
                      <a:lnTo>
                        <a:pt x="199" y="414"/>
                      </a:lnTo>
                      <a:lnTo>
                        <a:pt x="167" y="445"/>
                      </a:lnTo>
                      <a:lnTo>
                        <a:pt x="136" y="452"/>
                      </a:lnTo>
                      <a:lnTo>
                        <a:pt x="136" y="434"/>
                      </a:lnTo>
                      <a:lnTo>
                        <a:pt x="91" y="372"/>
                      </a:lnTo>
                      <a:lnTo>
                        <a:pt x="85" y="355"/>
                      </a:lnTo>
                      <a:lnTo>
                        <a:pt x="109" y="335"/>
                      </a:lnTo>
                      <a:lnTo>
                        <a:pt x="106" y="310"/>
                      </a:lnTo>
                      <a:lnTo>
                        <a:pt x="106" y="282"/>
                      </a:lnTo>
                      <a:lnTo>
                        <a:pt x="119" y="276"/>
                      </a:lnTo>
                      <a:lnTo>
                        <a:pt x="106" y="263"/>
                      </a:lnTo>
                      <a:lnTo>
                        <a:pt x="106" y="162"/>
                      </a:lnTo>
                      <a:lnTo>
                        <a:pt x="43" y="162"/>
                      </a:lnTo>
                      <a:lnTo>
                        <a:pt x="61" y="138"/>
                      </a:lnTo>
                      <a:lnTo>
                        <a:pt x="60" y="130"/>
                      </a:lnTo>
                      <a:lnTo>
                        <a:pt x="39" y="150"/>
                      </a:lnTo>
                      <a:lnTo>
                        <a:pt x="32" y="162"/>
                      </a:lnTo>
                      <a:lnTo>
                        <a:pt x="0" y="162"/>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3" name="Freeform 21"/>
                <p:cNvSpPr>
                  <a:spLocks/>
                </p:cNvSpPr>
                <p:nvPr/>
              </p:nvSpPr>
              <p:spPr bwMode="grayWhite">
                <a:xfrm>
                  <a:off x="5221" y="3217"/>
                  <a:ext cx="68" cy="113"/>
                </a:xfrm>
                <a:custGeom>
                  <a:avLst/>
                  <a:gdLst>
                    <a:gd name="T0" fmla="*/ 45 w 68"/>
                    <a:gd name="T1" fmla="*/ 0 h 113"/>
                    <a:gd name="T2" fmla="*/ 45 w 68"/>
                    <a:gd name="T3" fmla="*/ 14 h 113"/>
                    <a:gd name="T4" fmla="*/ 39 w 68"/>
                    <a:gd name="T5" fmla="*/ 23 h 113"/>
                    <a:gd name="T6" fmla="*/ 41 w 68"/>
                    <a:gd name="T7" fmla="*/ 38 h 113"/>
                    <a:gd name="T8" fmla="*/ 33 w 68"/>
                    <a:gd name="T9" fmla="*/ 58 h 113"/>
                    <a:gd name="T10" fmla="*/ 22 w 68"/>
                    <a:gd name="T11" fmla="*/ 77 h 113"/>
                    <a:gd name="T12" fmla="*/ 5 w 68"/>
                    <a:gd name="T13" fmla="*/ 89 h 113"/>
                    <a:gd name="T14" fmla="*/ 0 w 68"/>
                    <a:gd name="T15" fmla="*/ 110 h 113"/>
                    <a:gd name="T16" fmla="*/ 7 w 68"/>
                    <a:gd name="T17" fmla="*/ 112 h 113"/>
                    <a:gd name="T18" fmla="*/ 7 w 68"/>
                    <a:gd name="T19" fmla="*/ 92 h 113"/>
                    <a:gd name="T20" fmla="*/ 31 w 68"/>
                    <a:gd name="T21" fmla="*/ 91 h 113"/>
                    <a:gd name="T22" fmla="*/ 49 w 68"/>
                    <a:gd name="T23" fmla="*/ 78 h 113"/>
                    <a:gd name="T24" fmla="*/ 49 w 68"/>
                    <a:gd name="T25" fmla="*/ 51 h 113"/>
                    <a:gd name="T26" fmla="*/ 55 w 68"/>
                    <a:gd name="T27" fmla="*/ 41 h 113"/>
                    <a:gd name="T28" fmla="*/ 46 w 68"/>
                    <a:gd name="T29" fmla="*/ 24 h 113"/>
                    <a:gd name="T30" fmla="*/ 59 w 68"/>
                    <a:gd name="T31" fmla="*/ 19 h 113"/>
                    <a:gd name="T32" fmla="*/ 67 w 68"/>
                    <a:gd name="T33" fmla="*/ 5 h 113"/>
                    <a:gd name="T34" fmla="*/ 49 w 68"/>
                    <a:gd name="T35" fmla="*/ 7 h 113"/>
                    <a:gd name="T36" fmla="*/ 45 w 68"/>
                    <a:gd name="T37" fmla="*/ 0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113">
                      <a:moveTo>
                        <a:pt x="45" y="0"/>
                      </a:moveTo>
                      <a:lnTo>
                        <a:pt x="45" y="14"/>
                      </a:lnTo>
                      <a:lnTo>
                        <a:pt x="39" y="23"/>
                      </a:lnTo>
                      <a:lnTo>
                        <a:pt x="41" y="38"/>
                      </a:lnTo>
                      <a:lnTo>
                        <a:pt x="33" y="58"/>
                      </a:lnTo>
                      <a:lnTo>
                        <a:pt x="22" y="77"/>
                      </a:lnTo>
                      <a:lnTo>
                        <a:pt x="5" y="89"/>
                      </a:lnTo>
                      <a:lnTo>
                        <a:pt x="0" y="110"/>
                      </a:lnTo>
                      <a:lnTo>
                        <a:pt x="7" y="112"/>
                      </a:lnTo>
                      <a:lnTo>
                        <a:pt x="7" y="92"/>
                      </a:lnTo>
                      <a:lnTo>
                        <a:pt x="31" y="91"/>
                      </a:lnTo>
                      <a:lnTo>
                        <a:pt x="49" y="78"/>
                      </a:lnTo>
                      <a:lnTo>
                        <a:pt x="49" y="51"/>
                      </a:lnTo>
                      <a:lnTo>
                        <a:pt x="55" y="41"/>
                      </a:lnTo>
                      <a:lnTo>
                        <a:pt x="46" y="24"/>
                      </a:lnTo>
                      <a:lnTo>
                        <a:pt x="59" y="19"/>
                      </a:lnTo>
                      <a:lnTo>
                        <a:pt x="67" y="5"/>
                      </a:lnTo>
                      <a:lnTo>
                        <a:pt x="49" y="7"/>
                      </a:lnTo>
                      <a:lnTo>
                        <a:pt x="45"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4" name="Freeform 22"/>
                <p:cNvSpPr>
                  <a:spLocks/>
                </p:cNvSpPr>
                <p:nvPr/>
              </p:nvSpPr>
              <p:spPr bwMode="grayWhite">
                <a:xfrm>
                  <a:off x="4967" y="3518"/>
                  <a:ext cx="17" cy="26"/>
                </a:xfrm>
                <a:custGeom>
                  <a:avLst/>
                  <a:gdLst>
                    <a:gd name="T0" fmla="*/ 8 w 17"/>
                    <a:gd name="T1" fmla="*/ 0 h 26"/>
                    <a:gd name="T2" fmla="*/ 0 w 17"/>
                    <a:gd name="T3" fmla="*/ 11 h 26"/>
                    <a:gd name="T4" fmla="*/ 5 w 17"/>
                    <a:gd name="T5" fmla="*/ 25 h 26"/>
                    <a:gd name="T6" fmla="*/ 16 w 17"/>
                    <a:gd name="T7" fmla="*/ 15 h 26"/>
                    <a:gd name="T8" fmla="*/ 8 w 17"/>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8" y="0"/>
                      </a:moveTo>
                      <a:lnTo>
                        <a:pt x="0" y="11"/>
                      </a:lnTo>
                      <a:lnTo>
                        <a:pt x="5" y="25"/>
                      </a:lnTo>
                      <a:lnTo>
                        <a:pt x="16" y="15"/>
                      </a:lnTo>
                      <a:lnTo>
                        <a:pt x="8"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5" name="Freeform 23"/>
                <p:cNvSpPr>
                  <a:spLocks/>
                </p:cNvSpPr>
                <p:nvPr/>
              </p:nvSpPr>
              <p:spPr bwMode="grayWhite">
                <a:xfrm>
                  <a:off x="5069" y="3545"/>
                  <a:ext cx="158" cy="68"/>
                </a:xfrm>
                <a:custGeom>
                  <a:avLst/>
                  <a:gdLst>
                    <a:gd name="T0" fmla="*/ 0 w 158"/>
                    <a:gd name="T1" fmla="*/ 0 h 68"/>
                    <a:gd name="T2" fmla="*/ 23 w 158"/>
                    <a:gd name="T3" fmla="*/ 5 h 68"/>
                    <a:gd name="T4" fmla="*/ 58 w 158"/>
                    <a:gd name="T5" fmla="*/ 29 h 68"/>
                    <a:gd name="T6" fmla="*/ 53 w 158"/>
                    <a:gd name="T7" fmla="*/ 43 h 68"/>
                    <a:gd name="T8" fmla="*/ 82 w 158"/>
                    <a:gd name="T9" fmla="*/ 55 h 68"/>
                    <a:gd name="T10" fmla="*/ 157 w 158"/>
                    <a:gd name="T11" fmla="*/ 55 h 68"/>
                    <a:gd name="T12" fmla="*/ 75 w 158"/>
                    <a:gd name="T13" fmla="*/ 67 h 68"/>
                    <a:gd name="T14" fmla="*/ 53 w 158"/>
                    <a:gd name="T15" fmla="*/ 43 h 68"/>
                    <a:gd name="T16" fmla="*/ 32 w 158"/>
                    <a:gd name="T17" fmla="*/ 38 h 68"/>
                    <a:gd name="T18" fmla="*/ 0 w 158"/>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68">
                      <a:moveTo>
                        <a:pt x="0" y="0"/>
                      </a:moveTo>
                      <a:lnTo>
                        <a:pt x="23" y="5"/>
                      </a:lnTo>
                      <a:lnTo>
                        <a:pt x="58" y="29"/>
                      </a:lnTo>
                      <a:lnTo>
                        <a:pt x="53" y="43"/>
                      </a:lnTo>
                      <a:lnTo>
                        <a:pt x="82" y="55"/>
                      </a:lnTo>
                      <a:lnTo>
                        <a:pt x="157" y="55"/>
                      </a:lnTo>
                      <a:lnTo>
                        <a:pt x="75" y="67"/>
                      </a:lnTo>
                      <a:lnTo>
                        <a:pt x="53" y="43"/>
                      </a:lnTo>
                      <a:lnTo>
                        <a:pt x="32" y="38"/>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 name="Freeform 24"/>
                <p:cNvSpPr>
                  <a:spLocks/>
                </p:cNvSpPr>
                <p:nvPr/>
              </p:nvSpPr>
              <p:spPr bwMode="grayWhite">
                <a:xfrm>
                  <a:off x="5195" y="3601"/>
                  <a:ext cx="169" cy="159"/>
                </a:xfrm>
                <a:custGeom>
                  <a:avLst/>
                  <a:gdLst>
                    <a:gd name="T0" fmla="*/ 135 w 169"/>
                    <a:gd name="T1" fmla="*/ 155 h 159"/>
                    <a:gd name="T2" fmla="*/ 127 w 169"/>
                    <a:gd name="T3" fmla="*/ 152 h 159"/>
                    <a:gd name="T4" fmla="*/ 110 w 169"/>
                    <a:gd name="T5" fmla="*/ 134 h 159"/>
                    <a:gd name="T6" fmla="*/ 92 w 169"/>
                    <a:gd name="T7" fmla="*/ 130 h 159"/>
                    <a:gd name="T8" fmla="*/ 88 w 169"/>
                    <a:gd name="T9" fmla="*/ 119 h 159"/>
                    <a:gd name="T10" fmla="*/ 78 w 169"/>
                    <a:gd name="T11" fmla="*/ 111 h 159"/>
                    <a:gd name="T12" fmla="*/ 62 w 169"/>
                    <a:gd name="T13" fmla="*/ 111 h 159"/>
                    <a:gd name="T14" fmla="*/ 44 w 169"/>
                    <a:gd name="T15" fmla="*/ 118 h 159"/>
                    <a:gd name="T16" fmla="*/ 28 w 169"/>
                    <a:gd name="T17" fmla="*/ 121 h 159"/>
                    <a:gd name="T18" fmla="*/ 10 w 169"/>
                    <a:gd name="T19" fmla="*/ 121 h 159"/>
                    <a:gd name="T20" fmla="*/ 10 w 169"/>
                    <a:gd name="T21" fmla="*/ 109 h 159"/>
                    <a:gd name="T22" fmla="*/ 3 w 169"/>
                    <a:gd name="T23" fmla="*/ 91 h 159"/>
                    <a:gd name="T24" fmla="*/ 2 w 169"/>
                    <a:gd name="T25" fmla="*/ 81 h 159"/>
                    <a:gd name="T26" fmla="*/ 2 w 169"/>
                    <a:gd name="T27" fmla="*/ 56 h 159"/>
                    <a:gd name="T28" fmla="*/ 31 w 169"/>
                    <a:gd name="T29" fmla="*/ 43 h 159"/>
                    <a:gd name="T30" fmla="*/ 34 w 169"/>
                    <a:gd name="T31" fmla="*/ 29 h 159"/>
                    <a:gd name="T32" fmla="*/ 40 w 169"/>
                    <a:gd name="T33" fmla="*/ 30 h 159"/>
                    <a:gd name="T34" fmla="*/ 55 w 169"/>
                    <a:gd name="T35" fmla="*/ 15 h 159"/>
                    <a:gd name="T36" fmla="*/ 70 w 169"/>
                    <a:gd name="T37" fmla="*/ 17 h 159"/>
                    <a:gd name="T38" fmla="*/ 80 w 169"/>
                    <a:gd name="T39" fmla="*/ 7 h 159"/>
                    <a:gd name="T40" fmla="*/ 89 w 169"/>
                    <a:gd name="T41" fmla="*/ 5 h 159"/>
                    <a:gd name="T42" fmla="*/ 103 w 169"/>
                    <a:gd name="T43" fmla="*/ 24 h 159"/>
                    <a:gd name="T44" fmla="*/ 116 w 169"/>
                    <a:gd name="T45" fmla="*/ 30 h 159"/>
                    <a:gd name="T46" fmla="*/ 117 w 169"/>
                    <a:gd name="T47" fmla="*/ 11 h 159"/>
                    <a:gd name="T48" fmla="*/ 122 w 169"/>
                    <a:gd name="T49" fmla="*/ 0 h 159"/>
                    <a:gd name="T50" fmla="*/ 132 w 169"/>
                    <a:gd name="T51" fmla="*/ 15 h 159"/>
                    <a:gd name="T52" fmla="*/ 140 w 169"/>
                    <a:gd name="T53" fmla="*/ 43 h 159"/>
                    <a:gd name="T54" fmla="*/ 156 w 169"/>
                    <a:gd name="T55" fmla="*/ 59 h 159"/>
                    <a:gd name="T56" fmla="*/ 165 w 169"/>
                    <a:gd name="T57" fmla="*/ 72 h 159"/>
                    <a:gd name="T58" fmla="*/ 168 w 169"/>
                    <a:gd name="T59" fmla="*/ 95 h 159"/>
                    <a:gd name="T60" fmla="*/ 157 w 169"/>
                    <a:gd name="T61" fmla="*/ 121 h 159"/>
                    <a:gd name="T62" fmla="*/ 155 w 169"/>
                    <a:gd name="T63" fmla="*/ 145 h 159"/>
                    <a:gd name="T64" fmla="*/ 140 w 169"/>
                    <a:gd name="T65" fmla="*/ 154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59">
                      <a:moveTo>
                        <a:pt x="140" y="154"/>
                      </a:moveTo>
                      <a:lnTo>
                        <a:pt x="135" y="155"/>
                      </a:lnTo>
                      <a:lnTo>
                        <a:pt x="132" y="158"/>
                      </a:lnTo>
                      <a:lnTo>
                        <a:pt x="127" y="152"/>
                      </a:lnTo>
                      <a:lnTo>
                        <a:pt x="112" y="145"/>
                      </a:lnTo>
                      <a:lnTo>
                        <a:pt x="110" y="134"/>
                      </a:lnTo>
                      <a:lnTo>
                        <a:pt x="105" y="130"/>
                      </a:lnTo>
                      <a:lnTo>
                        <a:pt x="92" y="130"/>
                      </a:lnTo>
                      <a:lnTo>
                        <a:pt x="92" y="122"/>
                      </a:lnTo>
                      <a:lnTo>
                        <a:pt x="88" y="119"/>
                      </a:lnTo>
                      <a:lnTo>
                        <a:pt x="87" y="112"/>
                      </a:lnTo>
                      <a:lnTo>
                        <a:pt x="78" y="111"/>
                      </a:lnTo>
                      <a:lnTo>
                        <a:pt x="70" y="109"/>
                      </a:lnTo>
                      <a:lnTo>
                        <a:pt x="62" y="111"/>
                      </a:lnTo>
                      <a:lnTo>
                        <a:pt x="62" y="112"/>
                      </a:lnTo>
                      <a:lnTo>
                        <a:pt x="44" y="118"/>
                      </a:lnTo>
                      <a:lnTo>
                        <a:pt x="44" y="121"/>
                      </a:lnTo>
                      <a:lnTo>
                        <a:pt x="28" y="121"/>
                      </a:lnTo>
                      <a:lnTo>
                        <a:pt x="20" y="126"/>
                      </a:lnTo>
                      <a:lnTo>
                        <a:pt x="10" y="121"/>
                      </a:lnTo>
                      <a:lnTo>
                        <a:pt x="10" y="119"/>
                      </a:lnTo>
                      <a:lnTo>
                        <a:pt x="10" y="109"/>
                      </a:lnTo>
                      <a:lnTo>
                        <a:pt x="7" y="99"/>
                      </a:lnTo>
                      <a:lnTo>
                        <a:pt x="3" y="91"/>
                      </a:lnTo>
                      <a:lnTo>
                        <a:pt x="5" y="84"/>
                      </a:lnTo>
                      <a:lnTo>
                        <a:pt x="2" y="81"/>
                      </a:lnTo>
                      <a:lnTo>
                        <a:pt x="0" y="66"/>
                      </a:lnTo>
                      <a:lnTo>
                        <a:pt x="2" y="56"/>
                      </a:lnTo>
                      <a:lnTo>
                        <a:pt x="11" y="48"/>
                      </a:lnTo>
                      <a:lnTo>
                        <a:pt x="31" y="43"/>
                      </a:lnTo>
                      <a:lnTo>
                        <a:pt x="36" y="36"/>
                      </a:lnTo>
                      <a:lnTo>
                        <a:pt x="34" y="29"/>
                      </a:lnTo>
                      <a:lnTo>
                        <a:pt x="39" y="27"/>
                      </a:lnTo>
                      <a:lnTo>
                        <a:pt x="40" y="30"/>
                      </a:lnTo>
                      <a:lnTo>
                        <a:pt x="42" y="25"/>
                      </a:lnTo>
                      <a:lnTo>
                        <a:pt x="55" y="15"/>
                      </a:lnTo>
                      <a:lnTo>
                        <a:pt x="62" y="20"/>
                      </a:lnTo>
                      <a:lnTo>
                        <a:pt x="70" y="17"/>
                      </a:lnTo>
                      <a:lnTo>
                        <a:pt x="72" y="9"/>
                      </a:lnTo>
                      <a:lnTo>
                        <a:pt x="80" y="7"/>
                      </a:lnTo>
                      <a:lnTo>
                        <a:pt x="78" y="1"/>
                      </a:lnTo>
                      <a:lnTo>
                        <a:pt x="89" y="5"/>
                      </a:lnTo>
                      <a:lnTo>
                        <a:pt x="98" y="3"/>
                      </a:lnTo>
                      <a:lnTo>
                        <a:pt x="103" y="24"/>
                      </a:lnTo>
                      <a:lnTo>
                        <a:pt x="110" y="30"/>
                      </a:lnTo>
                      <a:lnTo>
                        <a:pt x="116" y="30"/>
                      </a:lnTo>
                      <a:lnTo>
                        <a:pt x="119" y="17"/>
                      </a:lnTo>
                      <a:lnTo>
                        <a:pt x="117" y="11"/>
                      </a:lnTo>
                      <a:lnTo>
                        <a:pt x="119" y="1"/>
                      </a:lnTo>
                      <a:lnTo>
                        <a:pt x="122" y="0"/>
                      </a:lnTo>
                      <a:lnTo>
                        <a:pt x="127" y="12"/>
                      </a:lnTo>
                      <a:lnTo>
                        <a:pt x="132" y="15"/>
                      </a:lnTo>
                      <a:lnTo>
                        <a:pt x="135" y="27"/>
                      </a:lnTo>
                      <a:lnTo>
                        <a:pt x="140" y="43"/>
                      </a:lnTo>
                      <a:lnTo>
                        <a:pt x="147" y="47"/>
                      </a:lnTo>
                      <a:lnTo>
                        <a:pt x="156" y="59"/>
                      </a:lnTo>
                      <a:lnTo>
                        <a:pt x="157" y="65"/>
                      </a:lnTo>
                      <a:lnTo>
                        <a:pt x="165" y="72"/>
                      </a:lnTo>
                      <a:lnTo>
                        <a:pt x="168" y="85"/>
                      </a:lnTo>
                      <a:lnTo>
                        <a:pt x="168" y="95"/>
                      </a:lnTo>
                      <a:lnTo>
                        <a:pt x="165" y="111"/>
                      </a:lnTo>
                      <a:lnTo>
                        <a:pt x="157" y="121"/>
                      </a:lnTo>
                      <a:lnTo>
                        <a:pt x="155" y="134"/>
                      </a:lnTo>
                      <a:lnTo>
                        <a:pt x="155" y="145"/>
                      </a:lnTo>
                      <a:lnTo>
                        <a:pt x="147" y="147"/>
                      </a:lnTo>
                      <a:lnTo>
                        <a:pt x="140" y="154"/>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 name="Freeform 25"/>
                <p:cNvSpPr>
                  <a:spLocks/>
                </p:cNvSpPr>
                <p:nvPr/>
              </p:nvSpPr>
              <p:spPr bwMode="grayWhite">
                <a:xfrm>
                  <a:off x="5330" y="3768"/>
                  <a:ext cx="17" cy="20"/>
                </a:xfrm>
                <a:custGeom>
                  <a:avLst/>
                  <a:gdLst>
                    <a:gd name="T0" fmla="*/ 8 w 17"/>
                    <a:gd name="T1" fmla="*/ 16 h 20"/>
                    <a:gd name="T2" fmla="*/ 2 w 17"/>
                    <a:gd name="T3" fmla="*/ 13 h 20"/>
                    <a:gd name="T4" fmla="*/ 2 w 17"/>
                    <a:gd name="T5" fmla="*/ 10 h 20"/>
                    <a:gd name="T6" fmla="*/ 2 w 17"/>
                    <a:gd name="T7" fmla="*/ 8 h 20"/>
                    <a:gd name="T8" fmla="*/ 1 w 17"/>
                    <a:gd name="T9" fmla="*/ 5 h 20"/>
                    <a:gd name="T10" fmla="*/ 0 w 17"/>
                    <a:gd name="T11" fmla="*/ 0 h 20"/>
                    <a:gd name="T12" fmla="*/ 2 w 17"/>
                    <a:gd name="T13" fmla="*/ 0 h 20"/>
                    <a:gd name="T14" fmla="*/ 8 w 17"/>
                    <a:gd name="T15" fmla="*/ 2 h 20"/>
                    <a:gd name="T16" fmla="*/ 11 w 17"/>
                    <a:gd name="T17" fmla="*/ 2 h 20"/>
                    <a:gd name="T18" fmla="*/ 12 w 17"/>
                    <a:gd name="T19" fmla="*/ 2 h 20"/>
                    <a:gd name="T20" fmla="*/ 16 w 17"/>
                    <a:gd name="T21" fmla="*/ 0 h 20"/>
                    <a:gd name="T22" fmla="*/ 16 w 17"/>
                    <a:gd name="T23" fmla="*/ 8 h 20"/>
                    <a:gd name="T24" fmla="*/ 14 w 17"/>
                    <a:gd name="T25" fmla="*/ 10 h 20"/>
                    <a:gd name="T26" fmla="*/ 12 w 17"/>
                    <a:gd name="T27" fmla="*/ 13 h 20"/>
                    <a:gd name="T28" fmla="*/ 12 w 17"/>
                    <a:gd name="T29" fmla="*/ 16 h 20"/>
                    <a:gd name="T30" fmla="*/ 11 w 17"/>
                    <a:gd name="T31" fmla="*/ 16 h 20"/>
                    <a:gd name="T32" fmla="*/ 11 w 17"/>
                    <a:gd name="T33" fmla="*/ 19 h 20"/>
                    <a:gd name="T34" fmla="*/ 8 w 17"/>
                    <a:gd name="T35" fmla="*/ 16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20">
                      <a:moveTo>
                        <a:pt x="8" y="16"/>
                      </a:moveTo>
                      <a:lnTo>
                        <a:pt x="2" y="13"/>
                      </a:lnTo>
                      <a:lnTo>
                        <a:pt x="2" y="10"/>
                      </a:lnTo>
                      <a:lnTo>
                        <a:pt x="2" y="8"/>
                      </a:lnTo>
                      <a:lnTo>
                        <a:pt x="1" y="5"/>
                      </a:lnTo>
                      <a:lnTo>
                        <a:pt x="0" y="0"/>
                      </a:lnTo>
                      <a:lnTo>
                        <a:pt x="2" y="0"/>
                      </a:lnTo>
                      <a:lnTo>
                        <a:pt x="8" y="2"/>
                      </a:lnTo>
                      <a:lnTo>
                        <a:pt x="11" y="2"/>
                      </a:lnTo>
                      <a:lnTo>
                        <a:pt x="12" y="2"/>
                      </a:lnTo>
                      <a:lnTo>
                        <a:pt x="16" y="0"/>
                      </a:lnTo>
                      <a:lnTo>
                        <a:pt x="16" y="8"/>
                      </a:lnTo>
                      <a:lnTo>
                        <a:pt x="14" y="10"/>
                      </a:lnTo>
                      <a:lnTo>
                        <a:pt x="12" y="13"/>
                      </a:lnTo>
                      <a:lnTo>
                        <a:pt x="12" y="16"/>
                      </a:lnTo>
                      <a:lnTo>
                        <a:pt x="11" y="16"/>
                      </a:lnTo>
                      <a:lnTo>
                        <a:pt x="11" y="19"/>
                      </a:lnTo>
                      <a:lnTo>
                        <a:pt x="8" y="16"/>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 name="Freeform 26"/>
                <p:cNvSpPr>
                  <a:spLocks/>
                </p:cNvSpPr>
                <p:nvPr/>
              </p:nvSpPr>
              <p:spPr bwMode="grayWhite">
                <a:xfrm>
                  <a:off x="4739" y="3587"/>
                  <a:ext cx="19" cy="76"/>
                </a:xfrm>
                <a:custGeom>
                  <a:avLst/>
                  <a:gdLst>
                    <a:gd name="T0" fmla="*/ 2 w 19"/>
                    <a:gd name="T1" fmla="*/ 26 h 76"/>
                    <a:gd name="T2" fmla="*/ 9 w 19"/>
                    <a:gd name="T3" fmla="*/ 20 h 76"/>
                    <a:gd name="T4" fmla="*/ 14 w 19"/>
                    <a:gd name="T5" fmla="*/ 0 h 76"/>
                    <a:gd name="T6" fmla="*/ 18 w 19"/>
                    <a:gd name="T7" fmla="*/ 30 h 76"/>
                    <a:gd name="T8" fmla="*/ 12 w 19"/>
                    <a:gd name="T9" fmla="*/ 67 h 76"/>
                    <a:gd name="T10" fmla="*/ 0 w 19"/>
                    <a:gd name="T11" fmla="*/ 75 h 76"/>
                    <a:gd name="T12" fmla="*/ 0 w 19"/>
                    <a:gd name="T13" fmla="*/ 57 h 76"/>
                    <a:gd name="T14" fmla="*/ 3 w 19"/>
                    <a:gd name="T15" fmla="*/ 45 h 76"/>
                    <a:gd name="T16" fmla="*/ 2 w 19"/>
                    <a:gd name="T17" fmla="*/ 2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76">
                      <a:moveTo>
                        <a:pt x="2" y="26"/>
                      </a:moveTo>
                      <a:lnTo>
                        <a:pt x="9" y="20"/>
                      </a:lnTo>
                      <a:lnTo>
                        <a:pt x="14" y="0"/>
                      </a:lnTo>
                      <a:lnTo>
                        <a:pt x="18" y="30"/>
                      </a:lnTo>
                      <a:lnTo>
                        <a:pt x="12" y="67"/>
                      </a:lnTo>
                      <a:lnTo>
                        <a:pt x="0" y="75"/>
                      </a:lnTo>
                      <a:lnTo>
                        <a:pt x="0" y="57"/>
                      </a:lnTo>
                      <a:lnTo>
                        <a:pt x="3" y="45"/>
                      </a:lnTo>
                      <a:lnTo>
                        <a:pt x="2" y="26"/>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sp>
        <p:nvSpPr>
          <p:cNvPr id="1027" name="Rectangle 30"/>
          <p:cNvSpPr>
            <a:spLocks noGrp="1" noChangeArrowheads="1"/>
          </p:cNvSpPr>
          <p:nvPr>
            <p:ph type="title"/>
          </p:nvPr>
        </p:nvSpPr>
        <p:spPr bwMode="auto">
          <a:xfrm>
            <a:off x="685800" y="2857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31"/>
          <p:cNvSpPr>
            <a:spLocks noGrp="1" noChangeArrowheads="1"/>
          </p:cNvSpPr>
          <p:nvPr>
            <p:ph type="body" idx="1"/>
          </p:nvPr>
        </p:nvSpPr>
        <p:spPr bwMode="auto">
          <a:xfrm>
            <a:off x="685800" y="16573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56" name="Rectangle 32"/>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1057" name="Rectangle 33"/>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a:p>
        </p:txBody>
      </p:sp>
      <p:sp>
        <p:nvSpPr>
          <p:cNvPr id="1058" name="Rectangle 34"/>
          <p:cNvSpPr>
            <a:spLocks noGrp="1" noChangeArrowheads="1"/>
          </p:cNvSpPr>
          <p:nvPr>
            <p:ph type="sldNum" sz="quarter" idx="4"/>
          </p:nvPr>
        </p:nvSpPr>
        <p:spPr bwMode="auto">
          <a:xfrm>
            <a:off x="65532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35881940-1EDB-410A-8033-885BCF61F20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1.xml"/><Relationship Id="rId4" Type="http://schemas.openxmlformats.org/officeDocument/2006/relationships/image" Target="../media/image29.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ngs.noaa.gov/GEOID/GEOID12A"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38.png"/><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935038" y="739775"/>
            <a:ext cx="7523162" cy="2819400"/>
          </a:xfrm>
          <a:noFill/>
        </p:spPr>
        <p:txBody>
          <a:bodyPr/>
          <a:lstStyle/>
          <a:p>
            <a:r>
              <a:rPr lang="en-US" altLang="en-US" sz="5400" i="1" smtClean="0"/>
              <a:t>Datums, Spheroids and Projections.</a:t>
            </a:r>
            <a:br>
              <a:rPr lang="en-US" altLang="en-US" sz="5400" i="1" smtClean="0"/>
            </a:br>
            <a:r>
              <a:rPr lang="en-US" altLang="en-US" sz="5400" smtClean="0"/>
              <a:t>What in the world are these all about?</a:t>
            </a:r>
            <a:endParaRPr lang="en-US" altLang="en-US" sz="8000" smtClean="0"/>
          </a:p>
        </p:txBody>
      </p:sp>
      <p:sp>
        <p:nvSpPr>
          <p:cNvPr id="4099" name="Rectangle 3"/>
          <p:cNvSpPr>
            <a:spLocks noGrp="1" noChangeArrowheads="1"/>
          </p:cNvSpPr>
          <p:nvPr>
            <p:ph type="subTitle" idx="4294967295"/>
          </p:nvPr>
        </p:nvSpPr>
        <p:spPr>
          <a:xfrm>
            <a:off x="947738" y="4846638"/>
            <a:ext cx="7408862" cy="1406525"/>
          </a:xfrm>
          <a:noFill/>
        </p:spPr>
        <p:txBody>
          <a:bodyPr anchor="ctr"/>
          <a:lstStyle/>
          <a:p>
            <a:pPr marL="0" indent="0" algn="ctr">
              <a:buFont typeface="Monotype Sorts" pitchFamily="2" charset="2"/>
              <a:buNone/>
            </a:pPr>
            <a:r>
              <a:rPr lang="en-US" altLang="en-US" smtClean="0"/>
              <a:t>Dr. Ronald Briggs</a:t>
            </a:r>
          </a:p>
          <a:p>
            <a:pPr marL="0" indent="0" algn="ctr">
              <a:buFont typeface="Monotype Sorts" pitchFamily="2" charset="2"/>
              <a:buNone/>
            </a:pPr>
            <a:r>
              <a:rPr lang="en-US" altLang="en-US" sz="2000" smtClean="0"/>
              <a:t>Professor Emeritus</a:t>
            </a:r>
          </a:p>
          <a:p>
            <a:pPr marL="0" indent="0" algn="ctr">
              <a:buFont typeface="Monotype Sorts" pitchFamily="2" charset="2"/>
              <a:buNone/>
            </a:pPr>
            <a:r>
              <a:rPr lang="en-US" altLang="en-US" sz="1800" smtClean="0"/>
              <a:t>The University of Texas at Dallas</a:t>
            </a:r>
          </a:p>
          <a:p>
            <a:pPr marL="0" indent="0" algn="ctr">
              <a:buFont typeface="Monotype Sorts" pitchFamily="2" charset="2"/>
              <a:buNone/>
            </a:pPr>
            <a:r>
              <a:rPr lang="en-US" altLang="en-US" sz="1800" smtClean="0"/>
              <a:t>Program in Geospatial Information Sciences</a:t>
            </a:r>
          </a:p>
          <a:p>
            <a:pPr marL="0" indent="0" algn="ctr">
              <a:buFont typeface="Monotype Sorts" pitchFamily="2" charset="2"/>
              <a:buNone/>
            </a:pPr>
            <a:r>
              <a:rPr lang="en-US" altLang="en-US" sz="3600" smtClean="0"/>
              <a:t>briggs@utdallas.edu</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84275" y="133350"/>
            <a:ext cx="6248400" cy="914400"/>
          </a:xfrm>
          <a:noFill/>
        </p:spPr>
        <p:txBody>
          <a:bodyPr/>
          <a:lstStyle/>
          <a:p>
            <a:r>
              <a:rPr lang="en-US" altLang="en-US" sz="3600" smtClean="0"/>
              <a:t>The Shape of the Earth</a:t>
            </a:r>
            <a:r>
              <a:rPr lang="en-US" altLang="en-US" smtClean="0"/>
              <a:t/>
            </a:r>
            <a:br>
              <a:rPr lang="en-US" altLang="en-US" smtClean="0"/>
            </a:br>
            <a:r>
              <a:rPr lang="en-US" altLang="en-US" sz="3200" i="1" smtClean="0"/>
              <a:t>3 concepts</a:t>
            </a:r>
          </a:p>
        </p:txBody>
      </p:sp>
      <p:sp>
        <p:nvSpPr>
          <p:cNvPr id="11267" name="Rectangle 3"/>
          <p:cNvSpPr>
            <a:spLocks noGrp="1" noChangeArrowheads="1"/>
          </p:cNvSpPr>
          <p:nvPr>
            <p:ph type="body" idx="1"/>
          </p:nvPr>
        </p:nvSpPr>
        <p:spPr>
          <a:xfrm>
            <a:off x="93663" y="1117600"/>
            <a:ext cx="8956675" cy="4114800"/>
          </a:xfrm>
          <a:noFill/>
        </p:spPr>
        <p:txBody>
          <a:bodyPr/>
          <a:lstStyle/>
          <a:p>
            <a:r>
              <a:rPr lang="en-US" altLang="en-US" sz="2800" b="1" dirty="0" smtClean="0"/>
              <a:t>Topographic or land surface</a:t>
            </a:r>
          </a:p>
          <a:p>
            <a:pPr lvl="1"/>
            <a:r>
              <a:rPr lang="en-US" altLang="en-US" sz="2000" dirty="0" smtClean="0"/>
              <a:t>the land/air interface</a:t>
            </a:r>
          </a:p>
          <a:p>
            <a:pPr lvl="1"/>
            <a:r>
              <a:rPr lang="en-US" altLang="en-US" sz="2000" dirty="0" smtClean="0"/>
              <a:t>complex (rivers, valleys, plains, </a:t>
            </a:r>
            <a:r>
              <a:rPr lang="en-US" altLang="en-US" sz="2000" dirty="0" err="1" smtClean="0"/>
              <a:t>plateaues</a:t>
            </a:r>
            <a:r>
              <a:rPr lang="en-US" altLang="en-US" sz="2000" dirty="0" smtClean="0"/>
              <a:t>,  </a:t>
            </a:r>
            <a:r>
              <a:rPr lang="en-US" altLang="en-US" sz="2000" dirty="0" err="1" smtClean="0"/>
              <a:t>etc</a:t>
            </a:r>
            <a:r>
              <a:rPr lang="en-US" altLang="en-US" sz="2000" dirty="0" smtClean="0"/>
              <a:t>) </a:t>
            </a:r>
          </a:p>
          <a:p>
            <a:r>
              <a:rPr lang="en-US" altLang="en-US" sz="2800" b="1" dirty="0" smtClean="0"/>
              <a:t>Geoid</a:t>
            </a:r>
          </a:p>
          <a:p>
            <a:pPr lvl="1"/>
            <a:r>
              <a:rPr lang="en-US" altLang="en-US" sz="2000" dirty="0" smtClean="0"/>
              <a:t>surface of equal gravity</a:t>
            </a:r>
          </a:p>
          <a:p>
            <a:pPr lvl="1">
              <a:buFontTx/>
              <a:buNone/>
            </a:pPr>
            <a:r>
              <a:rPr lang="en-US" altLang="en-US" sz="2000" dirty="0" smtClean="0"/>
              <a:t>		 ---surface to which a plumb line is perpendicular (or a level is level)</a:t>
            </a:r>
          </a:p>
          <a:p>
            <a:pPr lvl="1"/>
            <a:r>
              <a:rPr lang="en-US" altLang="en-US" sz="2000" dirty="0" smtClean="0"/>
              <a:t>“that surface to which the oceans would conform over the entire earth if free to adjust to the combined effect of the earth's mass attraction and the centrifugal force of the earth's rotation.” </a:t>
            </a:r>
            <a:r>
              <a:rPr lang="en-US" altLang="en-US" sz="2000" i="1" dirty="0" err="1" smtClean="0"/>
              <a:t>Burkhard</a:t>
            </a:r>
            <a:r>
              <a:rPr lang="en-US" altLang="en-US" sz="2000" i="1" dirty="0" smtClean="0"/>
              <a:t> 1959/84</a:t>
            </a:r>
            <a:endParaRPr lang="en-US" altLang="en-US" sz="2000" dirty="0" smtClean="0"/>
          </a:p>
          <a:p>
            <a:r>
              <a:rPr lang="en-US" altLang="en-US" sz="2800" b="1" dirty="0" smtClean="0"/>
              <a:t>Spheres and spheroids </a:t>
            </a:r>
            <a:r>
              <a:rPr lang="en-US" altLang="en-US" sz="2000" b="1" dirty="0" smtClean="0"/>
              <a:t>(3-dimensional circles and ellipses)</a:t>
            </a:r>
          </a:p>
          <a:p>
            <a:pPr lvl="1"/>
            <a:r>
              <a:rPr lang="en-US" altLang="en-US" sz="2000" dirty="0" smtClean="0"/>
              <a:t>mathematical </a:t>
            </a:r>
            <a:r>
              <a:rPr lang="en-US" altLang="en-US" sz="2000" b="1" dirty="0" smtClean="0"/>
              <a:t>model</a:t>
            </a:r>
            <a:r>
              <a:rPr lang="en-US" altLang="en-US" sz="2000" dirty="0" smtClean="0"/>
              <a:t> used to represent the geoid  </a:t>
            </a:r>
          </a:p>
          <a:p>
            <a:pPr lvl="1"/>
            <a:r>
              <a:rPr lang="en-US" altLang="en-US" sz="2000" dirty="0" smtClean="0"/>
              <a:t>provides the basis for accurate location (horizontal) and elevation (vertical) measurement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152400"/>
            <a:ext cx="8686800" cy="609600"/>
          </a:xfrm>
          <a:noFill/>
        </p:spPr>
        <p:txBody>
          <a:bodyPr/>
          <a:lstStyle/>
          <a:p>
            <a:r>
              <a:rPr lang="en-US" altLang="en-US" sz="3600" dirty="0" smtClean="0"/>
              <a:t>Land Surface,  Geoid   and   Spheroid</a:t>
            </a:r>
          </a:p>
        </p:txBody>
      </p:sp>
      <p:sp>
        <p:nvSpPr>
          <p:cNvPr id="13315" name="Arc 3"/>
          <p:cNvSpPr>
            <a:spLocks/>
          </p:cNvSpPr>
          <p:nvPr/>
        </p:nvSpPr>
        <p:spPr bwMode="auto">
          <a:xfrm rot="-2700000">
            <a:off x="1804988" y="2179638"/>
            <a:ext cx="4010025" cy="3806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5" y="0"/>
                  <a:pt x="21595" y="9665"/>
                  <a:pt x="21599" y="21591"/>
                </a:cubicBezTo>
              </a:path>
              <a:path w="21600" h="21600" stroke="0" extrusionOk="0">
                <a:moveTo>
                  <a:pt x="0" y="0"/>
                </a:moveTo>
                <a:cubicBezTo>
                  <a:pt x="11925" y="0"/>
                  <a:pt x="21595" y="9665"/>
                  <a:pt x="21599" y="21591"/>
                </a:cubicBezTo>
                <a:lnTo>
                  <a:pt x="0" y="21600"/>
                </a:lnTo>
                <a:lnTo>
                  <a:pt x="0" y="0"/>
                </a:lnTo>
                <a:close/>
              </a:path>
            </a:pathLst>
          </a:custGeom>
          <a:noFill/>
          <a:ln w="25400" cap="rnd">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 name="Freeform 4"/>
          <p:cNvSpPr>
            <a:spLocks/>
          </p:cNvSpPr>
          <p:nvPr/>
        </p:nvSpPr>
        <p:spPr bwMode="auto">
          <a:xfrm>
            <a:off x="998538" y="2414588"/>
            <a:ext cx="5603875" cy="1890712"/>
          </a:xfrm>
          <a:custGeom>
            <a:avLst/>
            <a:gdLst>
              <a:gd name="T0" fmla="*/ 2147483647 w 3530"/>
              <a:gd name="T1" fmla="*/ 2147483647 h 1191"/>
              <a:gd name="T2" fmla="*/ 2147483647 w 3530"/>
              <a:gd name="T3" fmla="*/ 2147483647 h 1191"/>
              <a:gd name="T4" fmla="*/ 2147483647 w 3530"/>
              <a:gd name="T5" fmla="*/ 2147483647 h 1191"/>
              <a:gd name="T6" fmla="*/ 2147483647 w 3530"/>
              <a:gd name="T7" fmla="*/ 2147483647 h 1191"/>
              <a:gd name="T8" fmla="*/ 2147483647 w 3530"/>
              <a:gd name="T9" fmla="*/ 2147483647 h 1191"/>
              <a:gd name="T10" fmla="*/ 2147483647 w 3530"/>
              <a:gd name="T11" fmla="*/ 2147483647 h 1191"/>
              <a:gd name="T12" fmla="*/ 2147483647 w 3530"/>
              <a:gd name="T13" fmla="*/ 2147483647 h 1191"/>
              <a:gd name="T14" fmla="*/ 2147483647 w 3530"/>
              <a:gd name="T15" fmla="*/ 2147483647 h 1191"/>
              <a:gd name="T16" fmla="*/ 2147483647 w 3530"/>
              <a:gd name="T17" fmla="*/ 2147483647 h 1191"/>
              <a:gd name="T18" fmla="*/ 2147483647 w 3530"/>
              <a:gd name="T19" fmla="*/ 2147483647 h 1191"/>
              <a:gd name="T20" fmla="*/ 2147483647 w 3530"/>
              <a:gd name="T21" fmla="*/ 2147483647 h 1191"/>
              <a:gd name="T22" fmla="*/ 2147483647 w 3530"/>
              <a:gd name="T23" fmla="*/ 2147483647 h 1191"/>
              <a:gd name="T24" fmla="*/ 2147483647 w 3530"/>
              <a:gd name="T25" fmla="*/ 2147483647 h 1191"/>
              <a:gd name="T26" fmla="*/ 2147483647 w 3530"/>
              <a:gd name="T27" fmla="*/ 2147483647 h 1191"/>
              <a:gd name="T28" fmla="*/ 2147483647 w 3530"/>
              <a:gd name="T29" fmla="*/ 2147483647 h 1191"/>
              <a:gd name="T30" fmla="*/ 2147483647 w 3530"/>
              <a:gd name="T31" fmla="*/ 2147483647 h 1191"/>
              <a:gd name="T32" fmla="*/ 2147483647 w 3530"/>
              <a:gd name="T33" fmla="*/ 2147483647 h 1191"/>
              <a:gd name="T34" fmla="*/ 2147483647 w 3530"/>
              <a:gd name="T35" fmla="*/ 2147483647 h 1191"/>
              <a:gd name="T36" fmla="*/ 2147483647 w 3530"/>
              <a:gd name="T37" fmla="*/ 2147483647 h 1191"/>
              <a:gd name="T38" fmla="*/ 2147483647 w 3530"/>
              <a:gd name="T39" fmla="*/ 2147483647 h 1191"/>
              <a:gd name="T40" fmla="*/ 2147483647 w 3530"/>
              <a:gd name="T41" fmla="*/ 2147483647 h 1191"/>
              <a:gd name="T42" fmla="*/ 2147483647 w 3530"/>
              <a:gd name="T43" fmla="*/ 2147483647 h 1191"/>
              <a:gd name="T44" fmla="*/ 2147483647 w 3530"/>
              <a:gd name="T45" fmla="*/ 2147483647 h 1191"/>
              <a:gd name="T46" fmla="*/ 2147483647 w 3530"/>
              <a:gd name="T47" fmla="*/ 2147483647 h 1191"/>
              <a:gd name="T48" fmla="*/ 2147483647 w 3530"/>
              <a:gd name="T49" fmla="*/ 2147483647 h 1191"/>
              <a:gd name="T50" fmla="*/ 2147483647 w 3530"/>
              <a:gd name="T51" fmla="*/ 2147483647 h 1191"/>
              <a:gd name="T52" fmla="*/ 2147483647 w 3530"/>
              <a:gd name="T53" fmla="*/ 2147483647 h 1191"/>
              <a:gd name="T54" fmla="*/ 2147483647 w 3530"/>
              <a:gd name="T55" fmla="*/ 2147483647 h 1191"/>
              <a:gd name="T56" fmla="*/ 2147483647 w 3530"/>
              <a:gd name="T57" fmla="*/ 2147483647 h 1191"/>
              <a:gd name="T58" fmla="*/ 2147483647 w 3530"/>
              <a:gd name="T59" fmla="*/ 0 h 1191"/>
              <a:gd name="T60" fmla="*/ 2147483647 w 3530"/>
              <a:gd name="T61" fmla="*/ 0 h 1191"/>
              <a:gd name="T62" fmla="*/ 2147483647 w 3530"/>
              <a:gd name="T63" fmla="*/ 2147483647 h 1191"/>
              <a:gd name="T64" fmla="*/ 2147483647 w 3530"/>
              <a:gd name="T65" fmla="*/ 2147483647 h 1191"/>
              <a:gd name="T66" fmla="*/ 2147483647 w 3530"/>
              <a:gd name="T67" fmla="*/ 2147483647 h 1191"/>
              <a:gd name="T68" fmla="*/ 2147483647 w 3530"/>
              <a:gd name="T69" fmla="*/ 2147483647 h 1191"/>
              <a:gd name="T70" fmla="*/ 2147483647 w 3530"/>
              <a:gd name="T71" fmla="*/ 2147483647 h 1191"/>
              <a:gd name="T72" fmla="*/ 2147483647 w 3530"/>
              <a:gd name="T73" fmla="*/ 2147483647 h 1191"/>
              <a:gd name="T74" fmla="*/ 2147483647 w 3530"/>
              <a:gd name="T75" fmla="*/ 2147483647 h 1191"/>
              <a:gd name="T76" fmla="*/ 2147483647 w 3530"/>
              <a:gd name="T77" fmla="*/ 2147483647 h 1191"/>
              <a:gd name="T78" fmla="*/ 2147483647 w 3530"/>
              <a:gd name="T79" fmla="*/ 2147483647 h 1191"/>
              <a:gd name="T80" fmla="*/ 2147483647 w 3530"/>
              <a:gd name="T81" fmla="*/ 2147483647 h 1191"/>
              <a:gd name="T82" fmla="*/ 2147483647 w 3530"/>
              <a:gd name="T83" fmla="*/ 2147483647 h 1191"/>
              <a:gd name="T84" fmla="*/ 2147483647 w 3530"/>
              <a:gd name="T85" fmla="*/ 2147483647 h 1191"/>
              <a:gd name="T86" fmla="*/ 2147483647 w 3530"/>
              <a:gd name="T87" fmla="*/ 2147483647 h 1191"/>
              <a:gd name="T88" fmla="*/ 2147483647 w 3530"/>
              <a:gd name="T89" fmla="*/ 2147483647 h 1191"/>
              <a:gd name="T90" fmla="*/ 2147483647 w 3530"/>
              <a:gd name="T91" fmla="*/ 2147483647 h 1191"/>
              <a:gd name="T92" fmla="*/ 2147483647 w 3530"/>
              <a:gd name="T93" fmla="*/ 2147483647 h 1191"/>
              <a:gd name="T94" fmla="*/ 2147483647 w 3530"/>
              <a:gd name="T95" fmla="*/ 2147483647 h 1191"/>
              <a:gd name="T96" fmla="*/ 2147483647 w 3530"/>
              <a:gd name="T97" fmla="*/ 2147483647 h 1191"/>
              <a:gd name="T98" fmla="*/ 2147483647 w 3530"/>
              <a:gd name="T99" fmla="*/ 2147483647 h 1191"/>
              <a:gd name="T100" fmla="*/ 2147483647 w 3530"/>
              <a:gd name="T101" fmla="*/ 2147483647 h 1191"/>
              <a:gd name="T102" fmla="*/ 2147483647 w 3530"/>
              <a:gd name="T103" fmla="*/ 2147483647 h 1191"/>
              <a:gd name="T104" fmla="*/ 2147483647 w 3530"/>
              <a:gd name="T105" fmla="*/ 2147483647 h 1191"/>
              <a:gd name="T106" fmla="*/ 2147483647 w 3530"/>
              <a:gd name="T107" fmla="*/ 2147483647 h 1191"/>
              <a:gd name="T108" fmla="*/ 2147483647 w 3530"/>
              <a:gd name="T109" fmla="*/ 2147483647 h 1191"/>
              <a:gd name="T110" fmla="*/ 2147483647 w 3530"/>
              <a:gd name="T111" fmla="*/ 2147483647 h 1191"/>
              <a:gd name="T112" fmla="*/ 2147483647 w 3530"/>
              <a:gd name="T113" fmla="*/ 2147483647 h 1191"/>
              <a:gd name="T114" fmla="*/ 2147483647 w 3530"/>
              <a:gd name="T115" fmla="*/ 2147483647 h 1191"/>
              <a:gd name="T116" fmla="*/ 2147483647 w 3530"/>
              <a:gd name="T117" fmla="*/ 2147483647 h 1191"/>
              <a:gd name="T118" fmla="*/ 2147483647 w 3530"/>
              <a:gd name="T119" fmla="*/ 2147483647 h 11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30" h="1191">
                <a:moveTo>
                  <a:pt x="0" y="972"/>
                </a:moveTo>
                <a:lnTo>
                  <a:pt x="74" y="972"/>
                </a:lnTo>
                <a:lnTo>
                  <a:pt x="130" y="972"/>
                </a:lnTo>
                <a:lnTo>
                  <a:pt x="185" y="962"/>
                </a:lnTo>
                <a:lnTo>
                  <a:pt x="258" y="954"/>
                </a:lnTo>
                <a:lnTo>
                  <a:pt x="313" y="954"/>
                </a:lnTo>
                <a:lnTo>
                  <a:pt x="387" y="945"/>
                </a:lnTo>
                <a:lnTo>
                  <a:pt x="415" y="936"/>
                </a:lnTo>
                <a:lnTo>
                  <a:pt x="442" y="918"/>
                </a:lnTo>
                <a:lnTo>
                  <a:pt x="470" y="910"/>
                </a:lnTo>
                <a:lnTo>
                  <a:pt x="498" y="892"/>
                </a:lnTo>
                <a:lnTo>
                  <a:pt x="526" y="875"/>
                </a:lnTo>
                <a:lnTo>
                  <a:pt x="553" y="866"/>
                </a:lnTo>
                <a:lnTo>
                  <a:pt x="581" y="848"/>
                </a:lnTo>
                <a:lnTo>
                  <a:pt x="636" y="840"/>
                </a:lnTo>
                <a:lnTo>
                  <a:pt x="691" y="822"/>
                </a:lnTo>
                <a:lnTo>
                  <a:pt x="765" y="805"/>
                </a:lnTo>
                <a:lnTo>
                  <a:pt x="821" y="796"/>
                </a:lnTo>
                <a:lnTo>
                  <a:pt x="857" y="778"/>
                </a:lnTo>
                <a:lnTo>
                  <a:pt x="884" y="762"/>
                </a:lnTo>
                <a:lnTo>
                  <a:pt x="922" y="744"/>
                </a:lnTo>
                <a:lnTo>
                  <a:pt x="949" y="718"/>
                </a:lnTo>
                <a:lnTo>
                  <a:pt x="986" y="682"/>
                </a:lnTo>
                <a:lnTo>
                  <a:pt x="1023" y="656"/>
                </a:lnTo>
                <a:lnTo>
                  <a:pt x="1059" y="630"/>
                </a:lnTo>
                <a:lnTo>
                  <a:pt x="1088" y="612"/>
                </a:lnTo>
                <a:lnTo>
                  <a:pt x="1124" y="586"/>
                </a:lnTo>
                <a:lnTo>
                  <a:pt x="1179" y="568"/>
                </a:lnTo>
                <a:lnTo>
                  <a:pt x="1235" y="516"/>
                </a:lnTo>
                <a:lnTo>
                  <a:pt x="1290" y="498"/>
                </a:lnTo>
                <a:lnTo>
                  <a:pt x="1364" y="464"/>
                </a:lnTo>
                <a:lnTo>
                  <a:pt x="1392" y="438"/>
                </a:lnTo>
                <a:lnTo>
                  <a:pt x="1419" y="420"/>
                </a:lnTo>
                <a:lnTo>
                  <a:pt x="1447" y="394"/>
                </a:lnTo>
                <a:lnTo>
                  <a:pt x="1474" y="376"/>
                </a:lnTo>
                <a:lnTo>
                  <a:pt x="1502" y="368"/>
                </a:lnTo>
                <a:lnTo>
                  <a:pt x="1539" y="350"/>
                </a:lnTo>
                <a:lnTo>
                  <a:pt x="1566" y="342"/>
                </a:lnTo>
                <a:lnTo>
                  <a:pt x="1604" y="315"/>
                </a:lnTo>
                <a:lnTo>
                  <a:pt x="1659" y="298"/>
                </a:lnTo>
                <a:lnTo>
                  <a:pt x="1686" y="288"/>
                </a:lnTo>
                <a:lnTo>
                  <a:pt x="1714" y="272"/>
                </a:lnTo>
                <a:lnTo>
                  <a:pt x="1741" y="254"/>
                </a:lnTo>
                <a:lnTo>
                  <a:pt x="1769" y="245"/>
                </a:lnTo>
                <a:lnTo>
                  <a:pt x="1843" y="218"/>
                </a:lnTo>
                <a:lnTo>
                  <a:pt x="1899" y="202"/>
                </a:lnTo>
                <a:lnTo>
                  <a:pt x="1926" y="184"/>
                </a:lnTo>
                <a:lnTo>
                  <a:pt x="1954" y="175"/>
                </a:lnTo>
                <a:lnTo>
                  <a:pt x="1981" y="148"/>
                </a:lnTo>
                <a:lnTo>
                  <a:pt x="2009" y="140"/>
                </a:lnTo>
                <a:lnTo>
                  <a:pt x="2036" y="114"/>
                </a:lnTo>
                <a:lnTo>
                  <a:pt x="2064" y="96"/>
                </a:lnTo>
                <a:lnTo>
                  <a:pt x="2091" y="78"/>
                </a:lnTo>
                <a:lnTo>
                  <a:pt x="2120" y="62"/>
                </a:lnTo>
                <a:lnTo>
                  <a:pt x="2147" y="44"/>
                </a:lnTo>
                <a:lnTo>
                  <a:pt x="2175" y="35"/>
                </a:lnTo>
                <a:lnTo>
                  <a:pt x="2202" y="18"/>
                </a:lnTo>
                <a:lnTo>
                  <a:pt x="2230" y="8"/>
                </a:lnTo>
                <a:lnTo>
                  <a:pt x="2257" y="0"/>
                </a:lnTo>
                <a:lnTo>
                  <a:pt x="2285" y="0"/>
                </a:lnTo>
                <a:lnTo>
                  <a:pt x="2313" y="0"/>
                </a:lnTo>
                <a:lnTo>
                  <a:pt x="2341" y="0"/>
                </a:lnTo>
                <a:lnTo>
                  <a:pt x="2368" y="0"/>
                </a:lnTo>
                <a:lnTo>
                  <a:pt x="2396" y="8"/>
                </a:lnTo>
                <a:lnTo>
                  <a:pt x="2423" y="18"/>
                </a:lnTo>
                <a:lnTo>
                  <a:pt x="2451" y="26"/>
                </a:lnTo>
                <a:lnTo>
                  <a:pt x="2488" y="44"/>
                </a:lnTo>
                <a:lnTo>
                  <a:pt x="2516" y="62"/>
                </a:lnTo>
                <a:lnTo>
                  <a:pt x="2534" y="88"/>
                </a:lnTo>
                <a:lnTo>
                  <a:pt x="2552" y="114"/>
                </a:lnTo>
                <a:lnTo>
                  <a:pt x="2571" y="140"/>
                </a:lnTo>
                <a:lnTo>
                  <a:pt x="2590" y="166"/>
                </a:lnTo>
                <a:lnTo>
                  <a:pt x="2598" y="202"/>
                </a:lnTo>
                <a:lnTo>
                  <a:pt x="2617" y="236"/>
                </a:lnTo>
                <a:lnTo>
                  <a:pt x="2636" y="262"/>
                </a:lnTo>
                <a:lnTo>
                  <a:pt x="2653" y="288"/>
                </a:lnTo>
                <a:lnTo>
                  <a:pt x="2672" y="315"/>
                </a:lnTo>
                <a:lnTo>
                  <a:pt x="2691" y="342"/>
                </a:lnTo>
                <a:lnTo>
                  <a:pt x="2718" y="358"/>
                </a:lnTo>
                <a:lnTo>
                  <a:pt x="2746" y="385"/>
                </a:lnTo>
                <a:lnTo>
                  <a:pt x="2773" y="402"/>
                </a:lnTo>
                <a:lnTo>
                  <a:pt x="2801" y="420"/>
                </a:lnTo>
                <a:lnTo>
                  <a:pt x="2829" y="428"/>
                </a:lnTo>
                <a:lnTo>
                  <a:pt x="2857" y="438"/>
                </a:lnTo>
                <a:lnTo>
                  <a:pt x="2893" y="438"/>
                </a:lnTo>
                <a:lnTo>
                  <a:pt x="2921" y="446"/>
                </a:lnTo>
                <a:lnTo>
                  <a:pt x="2948" y="446"/>
                </a:lnTo>
                <a:lnTo>
                  <a:pt x="2977" y="446"/>
                </a:lnTo>
                <a:lnTo>
                  <a:pt x="3004" y="446"/>
                </a:lnTo>
                <a:lnTo>
                  <a:pt x="3032" y="446"/>
                </a:lnTo>
                <a:lnTo>
                  <a:pt x="3059" y="455"/>
                </a:lnTo>
                <a:lnTo>
                  <a:pt x="3087" y="472"/>
                </a:lnTo>
                <a:lnTo>
                  <a:pt x="3114" y="490"/>
                </a:lnTo>
                <a:lnTo>
                  <a:pt x="3142" y="508"/>
                </a:lnTo>
                <a:lnTo>
                  <a:pt x="3152" y="534"/>
                </a:lnTo>
                <a:lnTo>
                  <a:pt x="3169" y="560"/>
                </a:lnTo>
                <a:lnTo>
                  <a:pt x="3188" y="586"/>
                </a:lnTo>
                <a:lnTo>
                  <a:pt x="3207" y="612"/>
                </a:lnTo>
                <a:lnTo>
                  <a:pt x="3216" y="638"/>
                </a:lnTo>
                <a:lnTo>
                  <a:pt x="3243" y="665"/>
                </a:lnTo>
                <a:lnTo>
                  <a:pt x="3262" y="692"/>
                </a:lnTo>
                <a:lnTo>
                  <a:pt x="3280" y="718"/>
                </a:lnTo>
                <a:lnTo>
                  <a:pt x="3289" y="744"/>
                </a:lnTo>
                <a:lnTo>
                  <a:pt x="3308" y="770"/>
                </a:lnTo>
                <a:lnTo>
                  <a:pt x="3317" y="796"/>
                </a:lnTo>
                <a:lnTo>
                  <a:pt x="3335" y="822"/>
                </a:lnTo>
                <a:lnTo>
                  <a:pt x="3345" y="848"/>
                </a:lnTo>
                <a:lnTo>
                  <a:pt x="3354" y="875"/>
                </a:lnTo>
                <a:lnTo>
                  <a:pt x="3373" y="902"/>
                </a:lnTo>
                <a:lnTo>
                  <a:pt x="3382" y="928"/>
                </a:lnTo>
                <a:lnTo>
                  <a:pt x="3400" y="954"/>
                </a:lnTo>
                <a:lnTo>
                  <a:pt x="3419" y="980"/>
                </a:lnTo>
                <a:lnTo>
                  <a:pt x="3428" y="1006"/>
                </a:lnTo>
                <a:lnTo>
                  <a:pt x="3437" y="1032"/>
                </a:lnTo>
                <a:lnTo>
                  <a:pt x="3455" y="1058"/>
                </a:lnTo>
                <a:lnTo>
                  <a:pt x="3464" y="1085"/>
                </a:lnTo>
                <a:lnTo>
                  <a:pt x="3483" y="1112"/>
                </a:lnTo>
                <a:lnTo>
                  <a:pt x="3493" y="1138"/>
                </a:lnTo>
                <a:lnTo>
                  <a:pt x="3510" y="1164"/>
                </a:lnTo>
                <a:lnTo>
                  <a:pt x="3529" y="1190"/>
                </a:lnTo>
              </a:path>
            </a:pathLst>
          </a:custGeom>
          <a:noFill/>
          <a:ln w="63500" cap="rnd" cmpd="sng">
            <a:solidFill>
              <a:srgbClr val="3333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317" name="Group 1"/>
          <p:cNvGrpSpPr>
            <a:grpSpLocks/>
          </p:cNvGrpSpPr>
          <p:nvPr/>
        </p:nvGrpSpPr>
        <p:grpSpPr bwMode="auto">
          <a:xfrm>
            <a:off x="1130300" y="1447800"/>
            <a:ext cx="5824538" cy="3232150"/>
            <a:chOff x="1130300" y="1447800"/>
            <a:chExt cx="5824538" cy="3232150"/>
          </a:xfrm>
        </p:grpSpPr>
        <p:sp>
          <p:nvSpPr>
            <p:cNvPr id="13340" name="Freeform 5"/>
            <p:cNvSpPr>
              <a:spLocks/>
            </p:cNvSpPr>
            <p:nvPr/>
          </p:nvSpPr>
          <p:spPr bwMode="auto">
            <a:xfrm>
              <a:off x="1130300" y="2914650"/>
              <a:ext cx="5824538" cy="1765300"/>
            </a:xfrm>
            <a:custGeom>
              <a:avLst/>
              <a:gdLst>
                <a:gd name="T0" fmla="*/ 0 w 3669"/>
                <a:gd name="T1" fmla="*/ 2147483647 h 1112"/>
                <a:gd name="T2" fmla="*/ 2147483647 w 3669"/>
                <a:gd name="T3" fmla="*/ 2147483647 h 1112"/>
                <a:gd name="T4" fmla="*/ 2147483647 w 3669"/>
                <a:gd name="T5" fmla="*/ 2147483647 h 1112"/>
                <a:gd name="T6" fmla="*/ 2147483647 w 3669"/>
                <a:gd name="T7" fmla="*/ 0 h 1112"/>
                <a:gd name="T8" fmla="*/ 2147483647 w 3669"/>
                <a:gd name="T9" fmla="*/ 2147483647 h 1112"/>
                <a:gd name="T10" fmla="*/ 2147483647 w 3669"/>
                <a:gd name="T11" fmla="*/ 2147483647 h 1112"/>
                <a:gd name="T12" fmla="*/ 2147483647 w 3669"/>
                <a:gd name="T13" fmla="*/ 2147483647 h 1112"/>
                <a:gd name="T14" fmla="*/ 2147483647 w 3669"/>
                <a:gd name="T15" fmla="*/ 2147483647 h 1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69" h="1112">
                  <a:moveTo>
                    <a:pt x="0" y="657"/>
                  </a:moveTo>
                  <a:lnTo>
                    <a:pt x="663" y="341"/>
                  </a:lnTo>
                  <a:lnTo>
                    <a:pt x="1410" y="53"/>
                  </a:lnTo>
                  <a:lnTo>
                    <a:pt x="2331" y="0"/>
                  </a:lnTo>
                  <a:lnTo>
                    <a:pt x="2857" y="201"/>
                  </a:lnTo>
                  <a:lnTo>
                    <a:pt x="3216" y="473"/>
                  </a:lnTo>
                  <a:lnTo>
                    <a:pt x="3327" y="595"/>
                  </a:lnTo>
                  <a:lnTo>
                    <a:pt x="3668" y="1111"/>
                  </a:lnTo>
                </a:path>
              </a:pathLst>
            </a:custGeom>
            <a:noFill/>
            <a:ln w="38100" cap="rnd" cmpd="sng">
              <a:solidFill>
                <a:srgbClr val="C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Line 6"/>
            <p:cNvSpPr>
              <a:spLocks noChangeShapeType="1"/>
            </p:cNvSpPr>
            <p:nvPr/>
          </p:nvSpPr>
          <p:spPr bwMode="auto">
            <a:xfrm>
              <a:off x="3962400" y="1447800"/>
              <a:ext cx="228600" cy="2216150"/>
            </a:xfrm>
            <a:prstGeom prst="line">
              <a:avLst/>
            </a:prstGeom>
            <a:noFill/>
            <a:ln w="38100">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18" name="Freeform 8"/>
          <p:cNvSpPr>
            <a:spLocks/>
          </p:cNvSpPr>
          <p:nvPr/>
        </p:nvSpPr>
        <p:spPr bwMode="auto">
          <a:xfrm>
            <a:off x="1133475" y="3027363"/>
            <a:ext cx="2205038" cy="923925"/>
          </a:xfrm>
          <a:custGeom>
            <a:avLst/>
            <a:gdLst>
              <a:gd name="T0" fmla="*/ 0 w 1389"/>
              <a:gd name="T1" fmla="*/ 2147483647 h 582"/>
              <a:gd name="T2" fmla="*/ 2147483647 w 1389"/>
              <a:gd name="T3" fmla="*/ 2147483647 h 582"/>
              <a:gd name="T4" fmla="*/ 2147483647 w 1389"/>
              <a:gd name="T5" fmla="*/ 0 h 582"/>
              <a:gd name="T6" fmla="*/ 2147483647 w 1389"/>
              <a:gd name="T7" fmla="*/ 0 h 582"/>
              <a:gd name="T8" fmla="*/ 2147483647 w 1389"/>
              <a:gd name="T9" fmla="*/ 2147483647 h 582"/>
              <a:gd name="T10" fmla="*/ 2147483647 w 1389"/>
              <a:gd name="T11" fmla="*/ 2147483647 h 582"/>
              <a:gd name="T12" fmla="*/ 2147483647 w 1389"/>
              <a:gd name="T13" fmla="*/ 2147483647 h 582"/>
              <a:gd name="T14" fmla="*/ 2147483647 w 1389"/>
              <a:gd name="T15" fmla="*/ 2147483647 h 582"/>
              <a:gd name="T16" fmla="*/ 2147483647 w 1389"/>
              <a:gd name="T17" fmla="*/ 2147483647 h 582"/>
              <a:gd name="T18" fmla="*/ 2147483647 w 1389"/>
              <a:gd name="T19" fmla="*/ 2147483647 h 582"/>
              <a:gd name="T20" fmla="*/ 2147483647 w 1389"/>
              <a:gd name="T21" fmla="*/ 2147483647 h 582"/>
              <a:gd name="T22" fmla="*/ 2147483647 w 1389"/>
              <a:gd name="T23" fmla="*/ 2147483647 h 582"/>
              <a:gd name="T24" fmla="*/ 2147483647 w 1389"/>
              <a:gd name="T25" fmla="*/ 2147483647 h 582"/>
              <a:gd name="T26" fmla="*/ 2147483647 w 1389"/>
              <a:gd name="T27" fmla="*/ 2147483647 h 582"/>
              <a:gd name="T28" fmla="*/ 2147483647 w 1389"/>
              <a:gd name="T29" fmla="*/ 2147483647 h 582"/>
              <a:gd name="T30" fmla="*/ 2147483647 w 1389"/>
              <a:gd name="T31" fmla="*/ 2147483647 h 582"/>
              <a:gd name="T32" fmla="*/ 2147483647 w 1389"/>
              <a:gd name="T33" fmla="*/ 2147483647 h 582"/>
              <a:gd name="T34" fmla="*/ 2147483647 w 1389"/>
              <a:gd name="T35" fmla="*/ 2147483647 h 582"/>
              <a:gd name="T36" fmla="*/ 2147483647 w 1389"/>
              <a:gd name="T37" fmla="*/ 2147483647 h 582"/>
              <a:gd name="T38" fmla="*/ 2147483647 w 1389"/>
              <a:gd name="T39" fmla="*/ 2147483647 h 582"/>
              <a:gd name="T40" fmla="*/ 2147483647 w 1389"/>
              <a:gd name="T41" fmla="*/ 2147483647 h 582"/>
              <a:gd name="T42" fmla="*/ 2147483647 w 1389"/>
              <a:gd name="T43" fmla="*/ 2147483647 h 582"/>
              <a:gd name="T44" fmla="*/ 2147483647 w 1389"/>
              <a:gd name="T45" fmla="*/ 2147483647 h 582"/>
              <a:gd name="T46" fmla="*/ 2147483647 w 1389"/>
              <a:gd name="T47" fmla="*/ 2147483647 h 582"/>
              <a:gd name="T48" fmla="*/ 2147483647 w 1389"/>
              <a:gd name="T49" fmla="*/ 2147483647 h 582"/>
              <a:gd name="T50" fmla="*/ 2147483647 w 1389"/>
              <a:gd name="T51" fmla="*/ 2147483647 h 582"/>
              <a:gd name="T52" fmla="*/ 2147483647 w 1389"/>
              <a:gd name="T53" fmla="*/ 2147483647 h 582"/>
              <a:gd name="T54" fmla="*/ 2147483647 w 1389"/>
              <a:gd name="T55" fmla="*/ 2147483647 h 582"/>
              <a:gd name="T56" fmla="*/ 2147483647 w 1389"/>
              <a:gd name="T57" fmla="*/ 2147483647 h 582"/>
              <a:gd name="T58" fmla="*/ 2147483647 w 1389"/>
              <a:gd name="T59" fmla="*/ 2147483647 h 582"/>
              <a:gd name="T60" fmla="*/ 2147483647 w 1389"/>
              <a:gd name="T61" fmla="*/ 2147483647 h 582"/>
              <a:gd name="T62" fmla="*/ 2147483647 w 1389"/>
              <a:gd name="T63" fmla="*/ 2147483647 h 582"/>
              <a:gd name="T64" fmla="*/ 2147483647 w 1389"/>
              <a:gd name="T65" fmla="*/ 2147483647 h 582"/>
              <a:gd name="T66" fmla="*/ 2147483647 w 1389"/>
              <a:gd name="T67" fmla="*/ 2147483647 h 582"/>
              <a:gd name="T68" fmla="*/ 2147483647 w 1389"/>
              <a:gd name="T69" fmla="*/ 2147483647 h 582"/>
              <a:gd name="T70" fmla="*/ 2147483647 w 1389"/>
              <a:gd name="T71" fmla="*/ 2147483647 h 582"/>
              <a:gd name="T72" fmla="*/ 2147483647 w 1389"/>
              <a:gd name="T73" fmla="*/ 2147483647 h 582"/>
              <a:gd name="T74" fmla="*/ 2147483647 w 1389"/>
              <a:gd name="T75" fmla="*/ 2147483647 h 582"/>
              <a:gd name="T76" fmla="*/ 2147483647 w 1389"/>
              <a:gd name="T77" fmla="*/ 2147483647 h 582"/>
              <a:gd name="T78" fmla="*/ 2147483647 w 1389"/>
              <a:gd name="T79" fmla="*/ 2147483647 h 582"/>
              <a:gd name="T80" fmla="*/ 2147483647 w 1389"/>
              <a:gd name="T81" fmla="*/ 2147483647 h 582"/>
              <a:gd name="T82" fmla="*/ 2147483647 w 1389"/>
              <a:gd name="T83" fmla="*/ 2147483647 h 582"/>
              <a:gd name="T84" fmla="*/ 2147483647 w 1389"/>
              <a:gd name="T85" fmla="*/ 2147483647 h 582"/>
              <a:gd name="T86" fmla="*/ 2147483647 w 1389"/>
              <a:gd name="T87" fmla="*/ 2147483647 h 582"/>
              <a:gd name="T88" fmla="*/ 2147483647 w 1389"/>
              <a:gd name="T89" fmla="*/ 2147483647 h 582"/>
              <a:gd name="T90" fmla="*/ 2147483647 w 1389"/>
              <a:gd name="T91" fmla="*/ 2147483647 h 582"/>
              <a:gd name="T92" fmla="*/ 2147483647 w 1389"/>
              <a:gd name="T93" fmla="*/ 2147483647 h 582"/>
              <a:gd name="T94" fmla="*/ 2147483647 w 1389"/>
              <a:gd name="T95" fmla="*/ 2147483647 h 582"/>
              <a:gd name="T96" fmla="*/ 2147483647 w 1389"/>
              <a:gd name="T97" fmla="*/ 2147483647 h 582"/>
              <a:gd name="T98" fmla="*/ 2147483647 w 1389"/>
              <a:gd name="T99" fmla="*/ 2147483647 h 582"/>
              <a:gd name="T100" fmla="*/ 2147483647 w 1389"/>
              <a:gd name="T101" fmla="*/ 2147483647 h 5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89" h="582">
                <a:moveTo>
                  <a:pt x="0" y="581"/>
                </a:moveTo>
                <a:lnTo>
                  <a:pt x="741" y="253"/>
                </a:lnTo>
                <a:lnTo>
                  <a:pt x="1388" y="0"/>
                </a:lnTo>
                <a:lnTo>
                  <a:pt x="1350" y="0"/>
                </a:lnTo>
                <a:lnTo>
                  <a:pt x="1322" y="19"/>
                </a:lnTo>
                <a:lnTo>
                  <a:pt x="1303" y="47"/>
                </a:lnTo>
                <a:lnTo>
                  <a:pt x="1275" y="56"/>
                </a:lnTo>
                <a:lnTo>
                  <a:pt x="1247" y="75"/>
                </a:lnTo>
                <a:lnTo>
                  <a:pt x="1228" y="103"/>
                </a:lnTo>
                <a:lnTo>
                  <a:pt x="1200" y="103"/>
                </a:lnTo>
                <a:lnTo>
                  <a:pt x="1172" y="112"/>
                </a:lnTo>
                <a:lnTo>
                  <a:pt x="1144" y="131"/>
                </a:lnTo>
                <a:lnTo>
                  <a:pt x="1116" y="150"/>
                </a:lnTo>
                <a:lnTo>
                  <a:pt x="1097" y="178"/>
                </a:lnTo>
                <a:lnTo>
                  <a:pt x="1069" y="187"/>
                </a:lnTo>
                <a:lnTo>
                  <a:pt x="1041" y="206"/>
                </a:lnTo>
                <a:lnTo>
                  <a:pt x="1013" y="225"/>
                </a:lnTo>
                <a:lnTo>
                  <a:pt x="985" y="244"/>
                </a:lnTo>
                <a:lnTo>
                  <a:pt x="957" y="262"/>
                </a:lnTo>
                <a:lnTo>
                  <a:pt x="928" y="281"/>
                </a:lnTo>
                <a:lnTo>
                  <a:pt x="900" y="291"/>
                </a:lnTo>
                <a:lnTo>
                  <a:pt x="872" y="309"/>
                </a:lnTo>
                <a:lnTo>
                  <a:pt x="853" y="337"/>
                </a:lnTo>
                <a:lnTo>
                  <a:pt x="825" y="347"/>
                </a:lnTo>
                <a:lnTo>
                  <a:pt x="797" y="366"/>
                </a:lnTo>
                <a:lnTo>
                  <a:pt x="769" y="384"/>
                </a:lnTo>
                <a:lnTo>
                  <a:pt x="741" y="403"/>
                </a:lnTo>
                <a:lnTo>
                  <a:pt x="713" y="422"/>
                </a:lnTo>
                <a:lnTo>
                  <a:pt x="685" y="431"/>
                </a:lnTo>
                <a:lnTo>
                  <a:pt x="657" y="441"/>
                </a:lnTo>
                <a:lnTo>
                  <a:pt x="628" y="450"/>
                </a:lnTo>
                <a:lnTo>
                  <a:pt x="600" y="459"/>
                </a:lnTo>
                <a:lnTo>
                  <a:pt x="572" y="459"/>
                </a:lnTo>
                <a:lnTo>
                  <a:pt x="544" y="469"/>
                </a:lnTo>
                <a:lnTo>
                  <a:pt x="516" y="478"/>
                </a:lnTo>
                <a:lnTo>
                  <a:pt x="488" y="487"/>
                </a:lnTo>
                <a:lnTo>
                  <a:pt x="460" y="497"/>
                </a:lnTo>
                <a:lnTo>
                  <a:pt x="432" y="506"/>
                </a:lnTo>
                <a:lnTo>
                  <a:pt x="403" y="516"/>
                </a:lnTo>
                <a:lnTo>
                  <a:pt x="375" y="534"/>
                </a:lnTo>
                <a:lnTo>
                  <a:pt x="347" y="544"/>
                </a:lnTo>
                <a:lnTo>
                  <a:pt x="319" y="544"/>
                </a:lnTo>
                <a:lnTo>
                  <a:pt x="291" y="553"/>
                </a:lnTo>
                <a:lnTo>
                  <a:pt x="263" y="562"/>
                </a:lnTo>
                <a:lnTo>
                  <a:pt x="235" y="562"/>
                </a:lnTo>
                <a:lnTo>
                  <a:pt x="207" y="562"/>
                </a:lnTo>
                <a:lnTo>
                  <a:pt x="178" y="562"/>
                </a:lnTo>
                <a:lnTo>
                  <a:pt x="150" y="562"/>
                </a:lnTo>
                <a:lnTo>
                  <a:pt x="122" y="562"/>
                </a:lnTo>
                <a:lnTo>
                  <a:pt x="94" y="572"/>
                </a:lnTo>
                <a:lnTo>
                  <a:pt x="85" y="572"/>
                </a:lnTo>
              </a:path>
            </a:pathLst>
          </a:custGeom>
          <a:solidFill>
            <a:schemeClr val="accent1"/>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Rectangle 9"/>
          <p:cNvSpPr>
            <a:spLocks noChangeArrowheads="1"/>
          </p:cNvSpPr>
          <p:nvPr/>
        </p:nvSpPr>
        <p:spPr bwMode="auto">
          <a:xfrm rot="-1440000">
            <a:off x="2082800" y="3559175"/>
            <a:ext cx="71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800"/>
              <a:t>ocean</a:t>
            </a:r>
          </a:p>
        </p:txBody>
      </p:sp>
      <p:sp>
        <p:nvSpPr>
          <p:cNvPr id="13320" name="Rectangle 10"/>
          <p:cNvSpPr>
            <a:spLocks noChangeArrowheads="1"/>
          </p:cNvSpPr>
          <p:nvPr/>
        </p:nvSpPr>
        <p:spPr bwMode="auto">
          <a:xfrm>
            <a:off x="4191000" y="1173163"/>
            <a:ext cx="186213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4000" b="1" i="1" dirty="0">
                <a:solidFill>
                  <a:srgbClr val="333300"/>
                </a:solidFill>
              </a:rPr>
              <a:t>Land surface</a:t>
            </a:r>
          </a:p>
        </p:txBody>
      </p:sp>
      <p:sp>
        <p:nvSpPr>
          <p:cNvPr id="13321" name="Freeform 12"/>
          <p:cNvSpPr>
            <a:spLocks/>
          </p:cNvSpPr>
          <p:nvPr/>
        </p:nvSpPr>
        <p:spPr bwMode="auto">
          <a:xfrm>
            <a:off x="6565900" y="4010025"/>
            <a:ext cx="449263" cy="506413"/>
          </a:xfrm>
          <a:custGeom>
            <a:avLst/>
            <a:gdLst>
              <a:gd name="T0" fmla="*/ 0 w 283"/>
              <a:gd name="T1" fmla="*/ 0 h 319"/>
              <a:gd name="T2" fmla="*/ 2147483647 w 283"/>
              <a:gd name="T3" fmla="*/ 2147483647 h 319"/>
              <a:gd name="T4" fmla="*/ 0 w 283"/>
              <a:gd name="T5" fmla="*/ 2147483647 h 319"/>
              <a:gd name="T6" fmla="*/ 2147483647 w 283"/>
              <a:gd name="T7" fmla="*/ 2147483647 h 3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3" h="319">
                <a:moveTo>
                  <a:pt x="0" y="0"/>
                </a:moveTo>
                <a:lnTo>
                  <a:pt x="28" y="9"/>
                </a:lnTo>
                <a:lnTo>
                  <a:pt x="0" y="18"/>
                </a:lnTo>
                <a:lnTo>
                  <a:pt x="282" y="318"/>
                </a:lnTo>
              </a:path>
            </a:pathLst>
          </a:custGeom>
          <a:noFill/>
          <a:ln w="25400" cap="rnd" cmpd="sng">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Rectangle 13"/>
          <p:cNvSpPr>
            <a:spLocks noChangeArrowheads="1"/>
          </p:cNvSpPr>
          <p:nvPr/>
        </p:nvSpPr>
        <p:spPr bwMode="auto">
          <a:xfrm>
            <a:off x="7015163" y="3879850"/>
            <a:ext cx="21463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800"/>
              <a:t>Spheroid: </a:t>
            </a:r>
          </a:p>
          <a:p>
            <a:pPr>
              <a:spcBef>
                <a:spcPct val="0"/>
              </a:spcBef>
              <a:buClrTx/>
              <a:buSzTx/>
              <a:buFontTx/>
              <a:buNone/>
            </a:pPr>
            <a:r>
              <a:rPr lang="en-US" altLang="en-US" sz="2800"/>
              <a:t>Mathematical model</a:t>
            </a:r>
            <a:endParaRPr lang="en-US" altLang="en-US" sz="1600"/>
          </a:p>
        </p:txBody>
      </p:sp>
      <p:sp>
        <p:nvSpPr>
          <p:cNvPr id="13323" name="Rectangle 14"/>
          <p:cNvSpPr>
            <a:spLocks noChangeArrowheads="1"/>
          </p:cNvSpPr>
          <p:nvPr/>
        </p:nvSpPr>
        <p:spPr bwMode="auto">
          <a:xfrm>
            <a:off x="263525" y="1600200"/>
            <a:ext cx="22098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a:solidFill>
                  <a:srgbClr val="FF0000"/>
                </a:solidFill>
              </a:rPr>
              <a:t>mean sea surface (</a:t>
            </a:r>
            <a:r>
              <a:rPr lang="en-US" altLang="en-US" sz="3600" i="1">
                <a:solidFill>
                  <a:srgbClr val="FF0000"/>
                </a:solidFill>
              </a:rPr>
              <a:t>geoid</a:t>
            </a:r>
            <a:r>
              <a:rPr lang="en-US" altLang="en-US">
                <a:solidFill>
                  <a:srgbClr val="FF0000"/>
                </a:solidFill>
              </a:rPr>
              <a:t>)</a:t>
            </a:r>
          </a:p>
        </p:txBody>
      </p:sp>
      <p:sp>
        <p:nvSpPr>
          <p:cNvPr id="13324" name="Line 15"/>
          <p:cNvSpPr>
            <a:spLocks noChangeShapeType="1"/>
          </p:cNvSpPr>
          <p:nvPr/>
        </p:nvSpPr>
        <p:spPr bwMode="auto">
          <a:xfrm>
            <a:off x="1660525" y="2497138"/>
            <a:ext cx="758825" cy="844550"/>
          </a:xfrm>
          <a:prstGeom prst="line">
            <a:avLst/>
          </a:prstGeom>
          <a:noFill/>
          <a:ln w="381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Rectangle 16"/>
          <p:cNvSpPr>
            <a:spLocks noChangeArrowheads="1"/>
          </p:cNvSpPr>
          <p:nvPr/>
        </p:nvSpPr>
        <p:spPr bwMode="auto">
          <a:xfrm>
            <a:off x="3040063" y="3516313"/>
            <a:ext cx="3098800"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b="1" i="1">
                <a:solidFill>
                  <a:srgbClr val="FF0000"/>
                </a:solidFill>
              </a:rPr>
              <a:t>Plumbline</a:t>
            </a:r>
            <a:r>
              <a:rPr lang="en-US" altLang="en-US" b="1">
                <a:solidFill>
                  <a:srgbClr val="FF0000"/>
                </a:solidFill>
              </a:rPr>
              <a:t> </a:t>
            </a:r>
          </a:p>
          <a:p>
            <a:pPr>
              <a:spcBef>
                <a:spcPct val="0"/>
              </a:spcBef>
              <a:buClrTx/>
              <a:buSzTx/>
              <a:buFontTx/>
              <a:buNone/>
            </a:pPr>
            <a:r>
              <a:rPr lang="en-US" altLang="en-US" b="1">
                <a:solidFill>
                  <a:srgbClr val="FF0000"/>
                </a:solidFill>
              </a:rPr>
              <a:t>perpendicular</a:t>
            </a:r>
          </a:p>
          <a:p>
            <a:pPr>
              <a:spcBef>
                <a:spcPct val="0"/>
              </a:spcBef>
              <a:buClrTx/>
              <a:buSzTx/>
              <a:buFontTx/>
              <a:buNone/>
            </a:pPr>
            <a:r>
              <a:rPr lang="en-US" altLang="en-US" b="1">
                <a:solidFill>
                  <a:srgbClr val="FF0000"/>
                </a:solidFill>
              </a:rPr>
              <a:t>to Geoid</a:t>
            </a:r>
          </a:p>
          <a:p>
            <a:pPr>
              <a:spcBef>
                <a:spcPct val="0"/>
              </a:spcBef>
              <a:buClrTx/>
              <a:buSzTx/>
              <a:buFontTx/>
              <a:buNone/>
            </a:pPr>
            <a:r>
              <a:rPr lang="en-US" altLang="en-US" b="1">
                <a:solidFill>
                  <a:srgbClr val="FF0000"/>
                </a:solidFill>
              </a:rPr>
              <a:t>--undulates due to gravity</a:t>
            </a:r>
          </a:p>
        </p:txBody>
      </p:sp>
      <p:sp>
        <p:nvSpPr>
          <p:cNvPr id="13326" name="Rectangle 23"/>
          <p:cNvSpPr>
            <a:spLocks noChangeArrowheads="1"/>
          </p:cNvSpPr>
          <p:nvPr/>
        </p:nvSpPr>
        <p:spPr bwMode="auto">
          <a:xfrm>
            <a:off x="152400" y="685800"/>
            <a:ext cx="690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800" i="1"/>
              <a:t>GPS</a:t>
            </a:r>
            <a:r>
              <a:rPr lang="en-US" altLang="en-US" sz="1800"/>
              <a:t> (global positioning system) measures elevation relative to </a:t>
            </a:r>
            <a:r>
              <a:rPr lang="en-US" altLang="en-US" sz="1800" b="1"/>
              <a:t>spheroid.</a:t>
            </a:r>
          </a:p>
          <a:p>
            <a:pPr>
              <a:spcBef>
                <a:spcPct val="0"/>
              </a:spcBef>
              <a:buClrTx/>
              <a:buSzTx/>
              <a:buFontTx/>
              <a:buNone/>
            </a:pPr>
            <a:r>
              <a:rPr lang="en-US" altLang="en-US" sz="1800" i="1"/>
              <a:t>Traditional surveying</a:t>
            </a:r>
            <a:r>
              <a:rPr lang="en-US" altLang="en-US" sz="1800"/>
              <a:t> via leveling measures elevation relative to </a:t>
            </a:r>
            <a:r>
              <a:rPr lang="en-US" altLang="en-US" sz="1800" b="1"/>
              <a:t>geoid.</a:t>
            </a:r>
          </a:p>
        </p:txBody>
      </p:sp>
      <p:grpSp>
        <p:nvGrpSpPr>
          <p:cNvPr id="13327" name="Group 47"/>
          <p:cNvGrpSpPr>
            <a:grpSpLocks/>
          </p:cNvGrpSpPr>
          <p:nvPr/>
        </p:nvGrpSpPr>
        <p:grpSpPr bwMode="auto">
          <a:xfrm>
            <a:off x="6233319" y="1212850"/>
            <a:ext cx="2608262" cy="2520950"/>
            <a:chOff x="240" y="1366"/>
            <a:chExt cx="1643" cy="1588"/>
          </a:xfrm>
        </p:grpSpPr>
        <p:sp>
          <p:nvSpPr>
            <p:cNvPr id="13330" name="Oval 48"/>
            <p:cNvSpPr>
              <a:spLocks noChangeArrowheads="1"/>
            </p:cNvSpPr>
            <p:nvPr/>
          </p:nvSpPr>
          <p:spPr bwMode="auto">
            <a:xfrm>
              <a:off x="352" y="1680"/>
              <a:ext cx="1528" cy="127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13331" name="Line 49"/>
            <p:cNvSpPr>
              <a:spLocks noChangeShapeType="1"/>
            </p:cNvSpPr>
            <p:nvPr/>
          </p:nvSpPr>
          <p:spPr bwMode="auto">
            <a:xfrm>
              <a:off x="1116" y="1517"/>
              <a:ext cx="5" cy="14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2" name="Line 50"/>
            <p:cNvSpPr>
              <a:spLocks noChangeShapeType="1"/>
            </p:cNvSpPr>
            <p:nvPr/>
          </p:nvSpPr>
          <p:spPr bwMode="auto">
            <a:xfrm>
              <a:off x="350" y="2252"/>
              <a:ext cx="153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3" name="Rectangle 51"/>
            <p:cNvSpPr>
              <a:spLocks noChangeArrowheads="1"/>
            </p:cNvSpPr>
            <p:nvPr/>
          </p:nvSpPr>
          <p:spPr bwMode="auto">
            <a:xfrm>
              <a:off x="240" y="2352"/>
              <a:ext cx="8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200" b="1"/>
                <a:t>a</a:t>
              </a:r>
              <a:r>
                <a:rPr lang="en-US" altLang="en-US" sz="1200"/>
                <a:t>-- semi-major axis</a:t>
              </a:r>
            </a:p>
          </p:txBody>
        </p:sp>
        <p:sp>
          <p:nvSpPr>
            <p:cNvPr id="13334" name="Rectangle 52"/>
            <p:cNvSpPr>
              <a:spLocks noChangeArrowheads="1"/>
            </p:cNvSpPr>
            <p:nvPr/>
          </p:nvSpPr>
          <p:spPr bwMode="auto">
            <a:xfrm rot="-5400000">
              <a:off x="580" y="1731"/>
              <a:ext cx="9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200" b="1"/>
                <a:t>b</a:t>
              </a:r>
              <a:r>
                <a:rPr lang="en-US" altLang="en-US" sz="1200"/>
                <a:t> -- semi-minor axis</a:t>
              </a:r>
            </a:p>
          </p:txBody>
        </p:sp>
        <p:sp>
          <p:nvSpPr>
            <p:cNvPr id="13335" name="Rectangle 53"/>
            <p:cNvSpPr>
              <a:spLocks noChangeArrowheads="1"/>
            </p:cNvSpPr>
            <p:nvPr/>
          </p:nvSpPr>
          <p:spPr bwMode="auto">
            <a:xfrm>
              <a:off x="384" y="1948"/>
              <a:ext cx="6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800"/>
                <a:t>Spheroid</a:t>
              </a:r>
            </a:p>
          </p:txBody>
        </p:sp>
        <p:sp>
          <p:nvSpPr>
            <p:cNvPr id="13338" name="Text Box 56"/>
            <p:cNvSpPr txBox="1">
              <a:spLocks noChangeArrowheads="1"/>
            </p:cNvSpPr>
            <p:nvPr/>
          </p:nvSpPr>
          <p:spPr bwMode="auto">
            <a:xfrm>
              <a:off x="336" y="2235"/>
              <a:ext cx="1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200"/>
                <a:t>&lt;</a:t>
              </a:r>
            </a:p>
          </p:txBody>
        </p:sp>
        <p:sp>
          <p:nvSpPr>
            <p:cNvPr id="13339" name="Text Box 57"/>
            <p:cNvSpPr txBox="1">
              <a:spLocks noChangeArrowheads="1"/>
            </p:cNvSpPr>
            <p:nvPr/>
          </p:nvSpPr>
          <p:spPr bwMode="auto">
            <a:xfrm>
              <a:off x="1028" y="2219"/>
              <a:ext cx="1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200"/>
                <a:t>&gt;</a:t>
              </a:r>
            </a:p>
          </p:txBody>
        </p:sp>
      </p:grpSp>
      <p:sp>
        <p:nvSpPr>
          <p:cNvPr id="13328" name="Line 58"/>
          <p:cNvSpPr>
            <a:spLocks noChangeShapeType="1"/>
          </p:cNvSpPr>
          <p:nvPr/>
        </p:nvSpPr>
        <p:spPr bwMode="auto">
          <a:xfrm flipH="1">
            <a:off x="6858000" y="4114800"/>
            <a:ext cx="304800" cy="1524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Line 59"/>
          <p:cNvSpPr>
            <a:spLocks noChangeShapeType="1"/>
          </p:cNvSpPr>
          <p:nvPr/>
        </p:nvSpPr>
        <p:spPr bwMode="auto">
          <a:xfrm flipH="1" flipV="1">
            <a:off x="7696200" y="3733800"/>
            <a:ext cx="152400" cy="228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7772400" y="2933762"/>
            <a:ext cx="699230" cy="400110"/>
          </a:xfrm>
          <a:prstGeom prst="rect">
            <a:avLst/>
          </a:prstGeom>
          <a:noFill/>
        </p:spPr>
        <p:txBody>
          <a:bodyPr wrap="none" rtlCol="0">
            <a:spAutoFit/>
          </a:bodyPr>
          <a:lstStyle/>
          <a:p>
            <a:r>
              <a:rPr lang="en-US" dirty="0" smtClean="0"/>
              <a:t>a &gt; b</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105400" y="255588"/>
            <a:ext cx="3135313" cy="885825"/>
          </a:xfrm>
          <a:noFill/>
        </p:spPr>
        <p:txBody>
          <a:bodyPr/>
          <a:lstStyle/>
          <a:p>
            <a:r>
              <a:rPr lang="en-US" altLang="en-US" sz="5400" smtClean="0"/>
              <a:t>Spheroid</a:t>
            </a:r>
          </a:p>
        </p:txBody>
      </p:sp>
      <p:sp>
        <p:nvSpPr>
          <p:cNvPr id="14339" name="Rectangle 53"/>
          <p:cNvSpPr>
            <a:spLocks noChangeArrowheads="1"/>
          </p:cNvSpPr>
          <p:nvPr/>
        </p:nvSpPr>
        <p:spPr bwMode="auto">
          <a:xfrm>
            <a:off x="317500" y="219075"/>
            <a:ext cx="407352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b="1"/>
              <a:t>Spheroid (or ellipsoid)</a:t>
            </a:r>
          </a:p>
        </p:txBody>
      </p:sp>
      <p:grpSp>
        <p:nvGrpSpPr>
          <p:cNvPr id="14340" name="Group 3"/>
          <p:cNvGrpSpPr>
            <a:grpSpLocks/>
          </p:cNvGrpSpPr>
          <p:nvPr/>
        </p:nvGrpSpPr>
        <p:grpSpPr bwMode="auto">
          <a:xfrm>
            <a:off x="382588" y="836613"/>
            <a:ext cx="4419600" cy="4483100"/>
            <a:chOff x="497393" y="2228257"/>
            <a:chExt cx="4418197" cy="4484605"/>
          </a:xfrm>
        </p:grpSpPr>
        <p:sp>
          <p:nvSpPr>
            <p:cNvPr id="14343" name="Oval 48"/>
            <p:cNvSpPr>
              <a:spLocks noChangeArrowheads="1"/>
            </p:cNvSpPr>
            <p:nvPr/>
          </p:nvSpPr>
          <p:spPr bwMode="auto">
            <a:xfrm>
              <a:off x="904508" y="2595301"/>
              <a:ext cx="3362556" cy="286879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14344" name="Line 49"/>
            <p:cNvSpPr>
              <a:spLocks noChangeShapeType="1"/>
            </p:cNvSpPr>
            <p:nvPr/>
          </p:nvSpPr>
          <p:spPr bwMode="auto">
            <a:xfrm>
              <a:off x="2585786" y="2228257"/>
              <a:ext cx="11003" cy="323584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 name="Line 50"/>
            <p:cNvSpPr>
              <a:spLocks noChangeShapeType="1"/>
            </p:cNvSpPr>
            <p:nvPr/>
          </p:nvSpPr>
          <p:spPr bwMode="auto">
            <a:xfrm>
              <a:off x="900107" y="3883332"/>
              <a:ext cx="337355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6" name="Rectangle 51"/>
            <p:cNvSpPr>
              <a:spLocks noChangeArrowheads="1"/>
            </p:cNvSpPr>
            <p:nvPr/>
          </p:nvSpPr>
          <p:spPr bwMode="auto">
            <a:xfrm>
              <a:off x="497393" y="4218851"/>
              <a:ext cx="1993767"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800" b="1"/>
                <a:t>a</a:t>
              </a:r>
              <a:r>
                <a:rPr lang="en-US" altLang="en-US" sz="1800"/>
                <a:t>-- semi-major axis</a:t>
              </a:r>
            </a:p>
          </p:txBody>
        </p:sp>
        <p:sp>
          <p:nvSpPr>
            <p:cNvPr id="14347" name="Rectangle 52"/>
            <p:cNvSpPr>
              <a:spLocks noChangeArrowheads="1"/>
            </p:cNvSpPr>
            <p:nvPr/>
          </p:nvSpPr>
          <p:spPr bwMode="auto">
            <a:xfrm rot="-5400000">
              <a:off x="1241537" y="2762702"/>
              <a:ext cx="1713622" cy="64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800" b="1"/>
                <a:t>b</a:t>
              </a:r>
              <a:r>
                <a:rPr lang="en-US" altLang="en-US" sz="1800"/>
                <a:t> -- semi-minor</a:t>
              </a:r>
            </a:p>
            <a:p>
              <a:pPr>
                <a:spcBef>
                  <a:spcPct val="0"/>
                </a:spcBef>
                <a:buClrTx/>
                <a:buSzTx/>
                <a:buFontTx/>
                <a:buNone/>
              </a:pPr>
              <a:r>
                <a:rPr lang="en-US" altLang="en-US" sz="1800"/>
                <a:t>         axis</a:t>
              </a:r>
            </a:p>
          </p:txBody>
        </p:sp>
        <p:sp>
          <p:nvSpPr>
            <p:cNvPr id="14348" name="Rectangle 54"/>
            <p:cNvSpPr>
              <a:spLocks noChangeArrowheads="1"/>
            </p:cNvSpPr>
            <p:nvPr/>
          </p:nvSpPr>
          <p:spPr bwMode="auto">
            <a:xfrm>
              <a:off x="1443520" y="5479119"/>
              <a:ext cx="2442976"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000"/>
                <a:t>f  =  flattening  =   </a:t>
              </a:r>
              <a:r>
                <a:rPr lang="en-US" altLang="en-US" sz="2000" u="sng"/>
                <a:t>a-b</a:t>
              </a:r>
            </a:p>
            <a:p>
              <a:pPr>
                <a:spcBef>
                  <a:spcPct val="0"/>
                </a:spcBef>
                <a:buClrTx/>
                <a:buSzTx/>
                <a:buFontTx/>
                <a:buNone/>
              </a:pPr>
              <a:r>
                <a:rPr lang="en-US" altLang="en-US" sz="2000"/>
                <a:t>                                a</a:t>
              </a:r>
            </a:p>
          </p:txBody>
        </p:sp>
        <p:sp>
          <p:nvSpPr>
            <p:cNvPr id="14349" name="Text Box 55"/>
            <p:cNvSpPr txBox="1">
              <a:spLocks noChangeArrowheads="1"/>
            </p:cNvSpPr>
            <p:nvPr/>
          </p:nvSpPr>
          <p:spPr bwMode="auto">
            <a:xfrm>
              <a:off x="497393" y="6004976"/>
              <a:ext cx="44181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000" dirty="0"/>
                <a:t>a = b = sphere (3D circle)</a:t>
              </a:r>
            </a:p>
            <a:p>
              <a:pPr>
                <a:spcBef>
                  <a:spcPct val="0"/>
                </a:spcBef>
                <a:buClrTx/>
                <a:buSzTx/>
                <a:buFontTx/>
                <a:buNone/>
              </a:pPr>
              <a:r>
                <a:rPr lang="en-US" altLang="en-US" sz="2000" dirty="0"/>
                <a:t>a &gt; b = spheroid or ellipsoid  (3D ellipse)</a:t>
              </a:r>
            </a:p>
          </p:txBody>
        </p:sp>
        <p:sp>
          <p:nvSpPr>
            <p:cNvPr id="14350" name="Text Box 56"/>
            <p:cNvSpPr txBox="1">
              <a:spLocks noChangeArrowheads="1"/>
            </p:cNvSpPr>
            <p:nvPr/>
          </p:nvSpPr>
          <p:spPr bwMode="auto">
            <a:xfrm>
              <a:off x="869298" y="3845052"/>
              <a:ext cx="358702" cy="46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400" b="1"/>
                <a:t>&lt;</a:t>
              </a:r>
            </a:p>
          </p:txBody>
        </p:sp>
        <p:sp>
          <p:nvSpPr>
            <p:cNvPr id="14351" name="Text Box 57"/>
            <p:cNvSpPr txBox="1">
              <a:spLocks noChangeArrowheads="1"/>
            </p:cNvSpPr>
            <p:nvPr/>
          </p:nvSpPr>
          <p:spPr bwMode="auto">
            <a:xfrm>
              <a:off x="2297504" y="3829289"/>
              <a:ext cx="327893" cy="4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000" b="1"/>
                <a:t>&gt;</a:t>
              </a:r>
            </a:p>
          </p:txBody>
        </p:sp>
        <p:sp>
          <p:nvSpPr>
            <p:cNvPr id="14352" name="Text Box 57"/>
            <p:cNvSpPr txBox="1">
              <a:spLocks noChangeArrowheads="1"/>
            </p:cNvSpPr>
            <p:nvPr/>
          </p:nvSpPr>
          <p:spPr bwMode="auto">
            <a:xfrm rot="5400000">
              <a:off x="2232151" y="3446636"/>
              <a:ext cx="328763" cy="400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000" b="1"/>
                <a:t>&gt;</a:t>
              </a:r>
            </a:p>
          </p:txBody>
        </p:sp>
        <p:sp>
          <p:nvSpPr>
            <p:cNvPr id="14353" name="Text Box 57"/>
            <p:cNvSpPr txBox="1">
              <a:spLocks noChangeArrowheads="1"/>
            </p:cNvSpPr>
            <p:nvPr/>
          </p:nvSpPr>
          <p:spPr bwMode="auto">
            <a:xfrm rot="-5400000">
              <a:off x="2300370" y="2581944"/>
              <a:ext cx="328763" cy="400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000" b="1"/>
                <a:t>&gt;</a:t>
              </a:r>
            </a:p>
          </p:txBody>
        </p:sp>
      </p:grpSp>
      <p:sp>
        <p:nvSpPr>
          <p:cNvPr id="21" name="Content Placeholder 5"/>
          <p:cNvSpPr txBox="1">
            <a:spLocks/>
          </p:cNvSpPr>
          <p:nvPr/>
        </p:nvSpPr>
        <p:spPr>
          <a:xfrm>
            <a:off x="4598633" y="1368425"/>
            <a:ext cx="4545367" cy="3951288"/>
          </a:xfrm>
          <a:prstGeom prst="rect">
            <a:avLst/>
          </a:prstGeom>
        </p:spPr>
        <p:txBody>
          <a:bodyPr/>
          <a:lst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r>
              <a:rPr lang="en-US" kern="0" dirty="0" smtClean="0"/>
              <a:t>Our </a:t>
            </a:r>
            <a:r>
              <a:rPr lang="en-US" b="1" kern="0" dirty="0" smtClean="0"/>
              <a:t>mathematical model </a:t>
            </a:r>
            <a:r>
              <a:rPr lang="en-US" kern="0" dirty="0" smtClean="0"/>
              <a:t>of the geoid (or “the earth”)</a:t>
            </a:r>
          </a:p>
          <a:p>
            <a:pPr>
              <a:defRPr/>
            </a:pPr>
            <a:r>
              <a:rPr lang="en-US" kern="0" dirty="0" smtClean="0"/>
              <a:t>All measurement (latitude and longitude) is relative to a spheroid</a:t>
            </a:r>
          </a:p>
          <a:p>
            <a:pPr>
              <a:defRPr/>
            </a:pPr>
            <a:r>
              <a:rPr lang="en-US" kern="0" dirty="0" smtClean="0"/>
              <a:t>The question is… </a:t>
            </a:r>
            <a:endParaRPr lang="en-US" kern="0" dirty="0" smtClean="0"/>
          </a:p>
          <a:p>
            <a:pPr marL="0" indent="0">
              <a:buNone/>
              <a:defRPr/>
            </a:pPr>
            <a:r>
              <a:rPr lang="en-US" kern="0" dirty="0"/>
              <a:t> </a:t>
            </a:r>
            <a:r>
              <a:rPr lang="en-US" kern="0" dirty="0" smtClean="0"/>
              <a:t>     </a:t>
            </a:r>
            <a:r>
              <a:rPr lang="en-US" sz="2400" u="sng" kern="0" dirty="0" smtClean="0"/>
              <a:t>which</a:t>
            </a:r>
            <a:r>
              <a:rPr lang="en-US" sz="2400" kern="0" dirty="0" smtClean="0"/>
              <a:t> </a:t>
            </a:r>
            <a:r>
              <a:rPr lang="en-US" sz="2400" kern="0" dirty="0" smtClean="0"/>
              <a:t>spheroid</a:t>
            </a:r>
            <a:r>
              <a:rPr lang="en-US" sz="2400" kern="0" dirty="0" smtClean="0"/>
              <a:t>?</a:t>
            </a:r>
          </a:p>
          <a:p>
            <a:pPr marL="0" indent="0">
              <a:buNone/>
              <a:defRPr/>
            </a:pPr>
            <a:r>
              <a:rPr lang="en-US" sz="2400" kern="0" dirty="0" smtClean="0"/>
              <a:t>        </a:t>
            </a:r>
            <a:r>
              <a:rPr lang="en-US" sz="2400" u="sng" kern="0" dirty="0" smtClean="0"/>
              <a:t>exact</a:t>
            </a:r>
            <a:r>
              <a:rPr lang="en-US" sz="2400" kern="0" dirty="0" smtClean="0"/>
              <a:t> earth measurements</a:t>
            </a:r>
            <a:endParaRPr lang="en-US" sz="2400" kern="0" dirty="0"/>
          </a:p>
        </p:txBody>
      </p:sp>
      <p:sp>
        <p:nvSpPr>
          <p:cNvPr id="14342" name="TextBox 1"/>
          <p:cNvSpPr txBox="1">
            <a:spLocks noChangeArrowheads="1"/>
          </p:cNvSpPr>
          <p:nvPr/>
        </p:nvSpPr>
        <p:spPr bwMode="auto">
          <a:xfrm>
            <a:off x="400050" y="5319713"/>
            <a:ext cx="441659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000" b="1" u="sng" dirty="0" smtClean="0"/>
              <a:t>Approximate</a:t>
            </a:r>
            <a:r>
              <a:rPr lang="en-US" altLang="en-US" sz="2000" b="1" dirty="0" smtClean="0"/>
              <a:t> Earth measurements:</a:t>
            </a:r>
            <a:endParaRPr lang="en-US" altLang="en-US" sz="2000" dirty="0"/>
          </a:p>
          <a:p>
            <a:pPr>
              <a:spcBef>
                <a:spcPct val="0"/>
              </a:spcBef>
              <a:buClrTx/>
              <a:buSzTx/>
              <a:buFontTx/>
              <a:buNone/>
            </a:pPr>
            <a:r>
              <a:rPr lang="en-US" altLang="en-US" sz="2000" dirty="0"/>
              <a:t>equatorial radius (a) : 6,378km   3,963mi</a:t>
            </a:r>
          </a:p>
          <a:p>
            <a:pPr>
              <a:spcBef>
                <a:spcPct val="0"/>
              </a:spcBef>
              <a:buClrTx/>
              <a:buSzTx/>
              <a:buFontTx/>
              <a:buNone/>
            </a:pPr>
            <a:r>
              <a:rPr lang="en-US" altLang="en-US" sz="2000" dirty="0"/>
              <a:t>polar radius (b):         6,357km    3,950mi</a:t>
            </a:r>
          </a:p>
          <a:p>
            <a:pPr>
              <a:spcBef>
                <a:spcPct val="0"/>
              </a:spcBef>
              <a:buClrTx/>
              <a:buSzTx/>
              <a:buFontTx/>
              <a:buNone/>
            </a:pPr>
            <a:r>
              <a:rPr lang="en-US" altLang="en-US" sz="2000" dirty="0"/>
              <a:t>(flattened about 13 miles at  poles)</a:t>
            </a:r>
          </a:p>
          <a:p>
            <a:pPr>
              <a:spcBef>
                <a:spcPct val="0"/>
              </a:spcBef>
              <a:buClrTx/>
              <a:buSzTx/>
              <a:buFontTx/>
              <a:buNone/>
            </a:pPr>
            <a:endParaRPr lang="en-US" alt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00088" y="0"/>
            <a:ext cx="7772400" cy="1143000"/>
          </a:xfrm>
          <a:noFill/>
        </p:spPr>
        <p:txBody>
          <a:bodyPr/>
          <a:lstStyle/>
          <a:p>
            <a:r>
              <a:rPr lang="en-US" altLang="en-US" smtClean="0"/>
              <a:t>Which Spheroid?</a:t>
            </a:r>
          </a:p>
        </p:txBody>
      </p:sp>
      <p:sp>
        <p:nvSpPr>
          <p:cNvPr id="16387" name="Rectangle 3"/>
          <p:cNvSpPr>
            <a:spLocks noGrp="1" noChangeArrowheads="1"/>
          </p:cNvSpPr>
          <p:nvPr>
            <p:ph type="body" sz="half" idx="1"/>
          </p:nvPr>
        </p:nvSpPr>
        <p:spPr>
          <a:xfrm>
            <a:off x="120650" y="909638"/>
            <a:ext cx="4448175" cy="5726112"/>
          </a:xfrm>
        </p:spPr>
        <p:txBody>
          <a:bodyPr/>
          <a:lstStyle/>
          <a:p>
            <a:pPr>
              <a:buFontTx/>
              <a:buNone/>
              <a:defRPr/>
            </a:pPr>
            <a:r>
              <a:rPr lang="en-US" altLang="en-US" sz="2400" b="1" dirty="0" smtClean="0"/>
              <a:t>Hundreds have been defined  depending upon: </a:t>
            </a:r>
            <a:endParaRPr lang="en-US" altLang="en-US" sz="2000" dirty="0" smtClean="0"/>
          </a:p>
          <a:p>
            <a:pPr lvl="1">
              <a:defRPr/>
            </a:pPr>
            <a:r>
              <a:rPr lang="en-US" altLang="en-US" sz="1800" dirty="0" smtClean="0"/>
              <a:t>available measurement technology</a:t>
            </a:r>
          </a:p>
          <a:p>
            <a:pPr lvl="1">
              <a:defRPr/>
            </a:pPr>
            <a:r>
              <a:rPr lang="en-US" altLang="en-US" sz="1800" dirty="0" smtClean="0"/>
              <a:t>area of the globe (</a:t>
            </a:r>
            <a:r>
              <a:rPr lang="en-US" altLang="en-US" sz="1800" dirty="0" err="1" smtClean="0"/>
              <a:t>e.g</a:t>
            </a:r>
            <a:r>
              <a:rPr lang="en-US" altLang="en-US" sz="1800" dirty="0" smtClean="0"/>
              <a:t> North America, Africa)</a:t>
            </a:r>
          </a:p>
          <a:p>
            <a:pPr lvl="1">
              <a:defRPr/>
            </a:pPr>
            <a:r>
              <a:rPr lang="en-US" altLang="en-US" sz="1800" dirty="0" smtClean="0"/>
              <a:t>map extent (country, continent or global)</a:t>
            </a:r>
          </a:p>
          <a:p>
            <a:pPr lvl="1">
              <a:defRPr/>
            </a:pPr>
            <a:r>
              <a:rPr lang="en-US" altLang="en-US" sz="1800" dirty="0" smtClean="0"/>
              <a:t>political issues (</a:t>
            </a:r>
            <a:r>
              <a:rPr lang="en-US" altLang="en-US" sz="1800" dirty="0" err="1" smtClean="0"/>
              <a:t>e.g</a:t>
            </a:r>
            <a:r>
              <a:rPr lang="en-US" altLang="en-US" sz="1800" dirty="0" smtClean="0"/>
              <a:t> Warsaw pact versus NATO)</a:t>
            </a:r>
            <a:endParaRPr lang="en-US" altLang="en-US" sz="2000" dirty="0" smtClean="0"/>
          </a:p>
          <a:p>
            <a:pPr marL="0" indent="0">
              <a:buFont typeface="Monotype Sorts" pitchFamily="2" charset="2"/>
              <a:buNone/>
              <a:defRPr/>
            </a:pPr>
            <a:endParaRPr lang="en-US" altLang="en-US" sz="2000" dirty="0" smtClean="0"/>
          </a:p>
          <a:p>
            <a:pPr marL="0" indent="0">
              <a:buFont typeface="Monotype Sorts" pitchFamily="2" charset="2"/>
              <a:buNone/>
              <a:defRPr/>
            </a:pPr>
            <a:r>
              <a:rPr lang="en-US" altLang="en-US" sz="2000" dirty="0" smtClean="0"/>
              <a:t>ArcGIS </a:t>
            </a:r>
            <a:r>
              <a:rPr lang="en-US" altLang="en-US" sz="2000" dirty="0" smtClean="0"/>
              <a:t>supports </a:t>
            </a:r>
            <a:r>
              <a:rPr lang="en-US" altLang="en-US" sz="2000" dirty="0" smtClean="0"/>
              <a:t>over 25 </a:t>
            </a:r>
            <a:r>
              <a:rPr lang="en-US" altLang="en-US" sz="2000" dirty="0" smtClean="0"/>
              <a:t>different spheroids! </a:t>
            </a:r>
          </a:p>
          <a:p>
            <a:pPr lvl="1">
              <a:defRPr/>
            </a:pPr>
            <a:r>
              <a:rPr lang="en-US" altLang="en-US" sz="1800" dirty="0" smtClean="0"/>
              <a:t>conversions via math. formulae</a:t>
            </a:r>
          </a:p>
        </p:txBody>
      </p:sp>
      <p:sp>
        <p:nvSpPr>
          <p:cNvPr id="15364" name="Rectangle 4"/>
          <p:cNvSpPr>
            <a:spLocks noGrp="1" noChangeArrowheads="1"/>
          </p:cNvSpPr>
          <p:nvPr>
            <p:ph type="body" sz="half" idx="2"/>
          </p:nvPr>
        </p:nvSpPr>
        <p:spPr>
          <a:xfrm>
            <a:off x="4424363" y="865188"/>
            <a:ext cx="4583112" cy="4114800"/>
          </a:xfrm>
          <a:noFill/>
        </p:spPr>
        <p:txBody>
          <a:bodyPr/>
          <a:lstStyle/>
          <a:p>
            <a:pPr>
              <a:buFontTx/>
              <a:buNone/>
            </a:pPr>
            <a:r>
              <a:rPr lang="en-US" altLang="en-US" sz="2400" b="1" dirty="0" smtClean="0"/>
              <a:t>Most commonly encountered are:</a:t>
            </a:r>
          </a:p>
          <a:p>
            <a:r>
              <a:rPr lang="en-US" altLang="en-US" sz="1800" dirty="0" smtClean="0"/>
              <a:t>Everest (Sir George) 1830</a:t>
            </a:r>
          </a:p>
          <a:p>
            <a:pPr lvl="1"/>
            <a:r>
              <a:rPr lang="en-US" altLang="en-US" sz="1600" dirty="0" smtClean="0"/>
              <a:t>one of the earliest spheroids; India</a:t>
            </a:r>
          </a:p>
          <a:p>
            <a:pPr lvl="1"/>
            <a:r>
              <a:rPr lang="en-US" altLang="en-US" sz="1600" dirty="0" smtClean="0"/>
              <a:t>a=6,377,276m  b=6,356,075m  f=1/300.8</a:t>
            </a:r>
          </a:p>
          <a:p>
            <a:r>
              <a:rPr lang="en-US" altLang="en-US" sz="1800" dirty="0" smtClean="0"/>
              <a:t>Clarke  1886  for North America</a:t>
            </a:r>
          </a:p>
          <a:p>
            <a:pPr lvl="1"/>
            <a:r>
              <a:rPr lang="en-US" altLang="en-US" sz="1600" dirty="0" smtClean="0"/>
              <a:t>basis for USGS 7.5 Quads</a:t>
            </a:r>
          </a:p>
          <a:p>
            <a:pPr lvl="1"/>
            <a:r>
              <a:rPr lang="en-US" altLang="en-US" sz="1600" dirty="0" smtClean="0"/>
              <a:t>a=6,378,206.4m  b=6,356,583.8m  f=1/295</a:t>
            </a:r>
          </a:p>
          <a:p>
            <a:r>
              <a:rPr lang="en-US" altLang="en-US" sz="1800" dirty="0" smtClean="0"/>
              <a:t>GRS80 (Geodetic Ref.  System, 1980)</a:t>
            </a:r>
          </a:p>
          <a:p>
            <a:pPr lvl="1"/>
            <a:r>
              <a:rPr lang="en-US" altLang="en-US" sz="1600" dirty="0" smtClean="0"/>
              <a:t>current North America mapping</a:t>
            </a:r>
          </a:p>
          <a:p>
            <a:pPr lvl="1"/>
            <a:r>
              <a:rPr lang="en-US" altLang="en-US" sz="1600" dirty="0" smtClean="0"/>
              <a:t>a=6,378,137m   b=6,356,752.31414m  f=1/298</a:t>
            </a:r>
          </a:p>
          <a:p>
            <a:r>
              <a:rPr lang="en-US" altLang="en-US" sz="1800" dirty="0" err="1" smtClean="0"/>
              <a:t>Hayford</a:t>
            </a:r>
            <a:r>
              <a:rPr lang="en-US" altLang="en-US" sz="1800" dirty="0" smtClean="0"/>
              <a:t> or International (1909/1924)</a:t>
            </a:r>
          </a:p>
          <a:p>
            <a:pPr lvl="1"/>
            <a:r>
              <a:rPr lang="en-US" altLang="en-US" sz="1600" dirty="0" smtClean="0"/>
              <a:t>early global choice</a:t>
            </a:r>
          </a:p>
          <a:p>
            <a:pPr lvl="1"/>
            <a:r>
              <a:rPr lang="en-US" altLang="en-US" sz="1600" dirty="0" smtClean="0"/>
              <a:t>a=6,378,388   b=6,356,911.9m  f=</a:t>
            </a:r>
          </a:p>
          <a:p>
            <a:r>
              <a:rPr lang="en-US" altLang="en-US" sz="1800" dirty="0" smtClean="0"/>
              <a:t>WGS84 (World Geodetic Survey, 1984)</a:t>
            </a:r>
          </a:p>
          <a:p>
            <a:pPr lvl="1"/>
            <a:r>
              <a:rPr lang="en-US" altLang="en-US" sz="1600" dirty="0" smtClean="0"/>
              <a:t>current global </a:t>
            </a:r>
            <a:r>
              <a:rPr lang="en-US" altLang="en-US" sz="1600" dirty="0" smtClean="0"/>
              <a:t>choice</a:t>
            </a:r>
          </a:p>
          <a:p>
            <a:pPr lvl="1"/>
            <a:r>
              <a:rPr lang="en-US" altLang="en-US" sz="1600" dirty="0" smtClean="0"/>
              <a:t>functionally same as GRS80</a:t>
            </a:r>
            <a:endParaRPr lang="en-US" altLang="en-US" sz="1600" dirty="0" smtClean="0"/>
          </a:p>
          <a:p>
            <a:pPr lvl="1"/>
            <a:r>
              <a:rPr lang="en-US" altLang="en-US" sz="1600" dirty="0" smtClean="0"/>
              <a:t>a=6,378,137  b=6,356,752.31m   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364">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364">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364">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364">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36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364">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364">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364">
                                            <p:txEl>
                                              <p:pRg st="9" end="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364">
                                            <p:txEl>
                                              <p:pRg st="10" end="10"/>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5364">
                                            <p:txEl>
                                              <p:pRg st="11" end="11"/>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364">
                                            <p:txEl>
                                              <p:pRg st="12" end="1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364">
                                            <p:txEl>
                                              <p:pRg st="13" end="13"/>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364">
                                            <p:txEl>
                                              <p:pRg st="14" end="14"/>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5364">
                                            <p:txEl>
                                              <p:pRg st="15" end="15"/>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536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200"/>
            <a:ext cx="8305800" cy="609600"/>
          </a:xfrm>
          <a:noFill/>
        </p:spPr>
        <p:txBody>
          <a:bodyPr/>
          <a:lstStyle/>
          <a:p>
            <a:r>
              <a:rPr lang="en-US" altLang="en-US" sz="3200" dirty="0" smtClean="0"/>
              <a:t>Latitude and Longitude: </a:t>
            </a:r>
            <a:r>
              <a:rPr lang="en-US" altLang="en-US" sz="3200" i="1" dirty="0" smtClean="0"/>
              <a:t>location on the spheroid</a:t>
            </a:r>
          </a:p>
        </p:txBody>
      </p:sp>
      <p:sp>
        <p:nvSpPr>
          <p:cNvPr id="17411" name="Rectangle 3"/>
          <p:cNvSpPr>
            <a:spLocks noChangeArrowheads="1"/>
          </p:cNvSpPr>
          <p:nvPr/>
        </p:nvSpPr>
        <p:spPr bwMode="auto">
          <a:xfrm>
            <a:off x="195710" y="3898238"/>
            <a:ext cx="4343400" cy="258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800" dirty="0"/>
              <a:t>Longitude </a:t>
            </a:r>
            <a:r>
              <a:rPr lang="en-US" altLang="en-US" sz="1800" b="1" dirty="0"/>
              <a:t>meridians</a:t>
            </a:r>
          </a:p>
          <a:p>
            <a:pPr>
              <a:spcBef>
                <a:spcPct val="0"/>
              </a:spcBef>
              <a:buClrTx/>
              <a:buSzTx/>
              <a:buFontTx/>
              <a:buNone/>
            </a:pPr>
            <a:r>
              <a:rPr lang="en-US" altLang="en-US" sz="1800" dirty="0"/>
              <a:t>Prime meridian is zero: Greenwich, U.K.</a:t>
            </a:r>
          </a:p>
          <a:p>
            <a:pPr>
              <a:spcBef>
                <a:spcPct val="0"/>
              </a:spcBef>
              <a:buClrTx/>
              <a:buSzTx/>
              <a:buFontTx/>
              <a:buNone/>
            </a:pPr>
            <a:r>
              <a:rPr lang="en-US" altLang="en-US" sz="1800" dirty="0"/>
              <a:t>International Date Line is 180° E&amp;W </a:t>
            </a:r>
          </a:p>
          <a:p>
            <a:pPr>
              <a:spcBef>
                <a:spcPct val="0"/>
              </a:spcBef>
              <a:buClrTx/>
              <a:buSzTx/>
              <a:buFontTx/>
              <a:buNone/>
            </a:pPr>
            <a:r>
              <a:rPr lang="en-US" altLang="en-US" sz="1800" dirty="0" smtClean="0"/>
              <a:t>circumference: </a:t>
            </a:r>
            <a:r>
              <a:rPr lang="en-US" altLang="en-US" sz="1800" dirty="0"/>
              <a:t>40,008km   =  24,860mi</a:t>
            </a:r>
          </a:p>
          <a:p>
            <a:pPr>
              <a:spcBef>
                <a:spcPct val="0"/>
              </a:spcBef>
              <a:buClrTx/>
              <a:buSzTx/>
              <a:buFontTx/>
              <a:buNone/>
            </a:pPr>
            <a:r>
              <a:rPr lang="en-US" altLang="en-US" sz="1800" dirty="0"/>
              <a:t>(equator to pole approx. 10,000,000 meters, </a:t>
            </a:r>
            <a:r>
              <a:rPr lang="en-US" altLang="en-US" sz="1800" dirty="0" smtClean="0"/>
              <a:t>  actually </a:t>
            </a:r>
            <a:r>
              <a:rPr lang="en-US" altLang="en-US" sz="1800" dirty="0"/>
              <a:t>10,001,965.7 meters )</a:t>
            </a:r>
          </a:p>
          <a:p>
            <a:pPr>
              <a:spcBef>
                <a:spcPct val="0"/>
              </a:spcBef>
              <a:buClrTx/>
              <a:buSzTx/>
              <a:buFontTx/>
              <a:buNone/>
            </a:pPr>
            <a:r>
              <a:rPr lang="en-US" altLang="en-US" sz="1800" dirty="0"/>
              <a:t>1 degree=69.17 mi at Equator</a:t>
            </a:r>
          </a:p>
          <a:p>
            <a:pPr>
              <a:spcBef>
                <a:spcPct val="0"/>
              </a:spcBef>
              <a:buClrTx/>
              <a:buSzTx/>
              <a:buFontTx/>
              <a:buNone/>
            </a:pPr>
            <a:r>
              <a:rPr lang="en-US" altLang="en-US" sz="1800" dirty="0"/>
              <a:t>                48.99 mi at 45N/S </a:t>
            </a:r>
          </a:p>
          <a:p>
            <a:pPr>
              <a:spcBef>
                <a:spcPct val="0"/>
              </a:spcBef>
              <a:buClrTx/>
              <a:buSzTx/>
              <a:buFontTx/>
              <a:buNone/>
            </a:pPr>
            <a:r>
              <a:rPr lang="en-US" altLang="en-US" sz="1800" dirty="0"/>
              <a:t>                   0     mi at </a:t>
            </a:r>
            <a:r>
              <a:rPr lang="en-US" altLang="en-US" sz="1800" dirty="0" smtClean="0"/>
              <a:t>90N/S</a:t>
            </a:r>
            <a:endParaRPr lang="en-US" altLang="en-US" sz="1800" dirty="0"/>
          </a:p>
        </p:txBody>
      </p:sp>
      <p:grpSp>
        <p:nvGrpSpPr>
          <p:cNvPr id="17412" name="Group 14"/>
          <p:cNvGrpSpPr>
            <a:grpSpLocks/>
          </p:cNvGrpSpPr>
          <p:nvPr/>
        </p:nvGrpSpPr>
        <p:grpSpPr bwMode="auto">
          <a:xfrm>
            <a:off x="228600" y="762000"/>
            <a:ext cx="2900363" cy="2703513"/>
            <a:chOff x="141" y="581"/>
            <a:chExt cx="1827" cy="1703"/>
          </a:xfrm>
        </p:grpSpPr>
        <p:grpSp>
          <p:nvGrpSpPr>
            <p:cNvPr id="17437" name="Group 11"/>
            <p:cNvGrpSpPr>
              <a:grpSpLocks/>
            </p:cNvGrpSpPr>
            <p:nvPr/>
          </p:nvGrpSpPr>
          <p:grpSpPr bwMode="auto">
            <a:xfrm>
              <a:off x="203" y="779"/>
              <a:ext cx="1755" cy="1505"/>
              <a:chOff x="203" y="779"/>
              <a:chExt cx="1755" cy="1505"/>
            </a:xfrm>
          </p:grpSpPr>
          <p:sp>
            <p:nvSpPr>
              <p:cNvPr id="17440" name="Oval 4"/>
              <p:cNvSpPr>
                <a:spLocks noChangeArrowheads="1"/>
              </p:cNvSpPr>
              <p:nvPr/>
            </p:nvSpPr>
            <p:spPr bwMode="auto">
              <a:xfrm>
                <a:off x="203" y="797"/>
                <a:ext cx="1755" cy="145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17441" name="Oval 5"/>
              <p:cNvSpPr>
                <a:spLocks noChangeArrowheads="1"/>
              </p:cNvSpPr>
              <p:nvPr/>
            </p:nvSpPr>
            <p:spPr bwMode="auto">
              <a:xfrm>
                <a:off x="934" y="806"/>
                <a:ext cx="284" cy="144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17442" name="Oval 6"/>
              <p:cNvSpPr>
                <a:spLocks noChangeArrowheads="1"/>
              </p:cNvSpPr>
              <p:nvPr/>
            </p:nvSpPr>
            <p:spPr bwMode="auto">
              <a:xfrm>
                <a:off x="793" y="806"/>
                <a:ext cx="566" cy="144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17443" name="Oval 7"/>
              <p:cNvSpPr>
                <a:spLocks noChangeArrowheads="1"/>
              </p:cNvSpPr>
              <p:nvPr/>
            </p:nvSpPr>
            <p:spPr bwMode="auto">
              <a:xfrm>
                <a:off x="624" y="779"/>
                <a:ext cx="897" cy="14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17444" name="Oval 8"/>
              <p:cNvSpPr>
                <a:spLocks noChangeArrowheads="1"/>
              </p:cNvSpPr>
              <p:nvPr/>
            </p:nvSpPr>
            <p:spPr bwMode="auto">
              <a:xfrm>
                <a:off x="494" y="807"/>
                <a:ext cx="1180" cy="142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17445" name="Oval 9"/>
              <p:cNvSpPr>
                <a:spLocks noChangeArrowheads="1"/>
              </p:cNvSpPr>
              <p:nvPr/>
            </p:nvSpPr>
            <p:spPr bwMode="auto">
              <a:xfrm>
                <a:off x="325" y="779"/>
                <a:ext cx="1481" cy="150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17446" name="Line 10"/>
              <p:cNvSpPr>
                <a:spLocks noChangeShapeType="1"/>
              </p:cNvSpPr>
              <p:nvPr/>
            </p:nvSpPr>
            <p:spPr bwMode="auto">
              <a:xfrm>
                <a:off x="1070" y="802"/>
                <a:ext cx="0" cy="1467"/>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38" name="Rectangle 12"/>
            <p:cNvSpPr>
              <a:spLocks noChangeArrowheads="1"/>
            </p:cNvSpPr>
            <p:nvPr/>
          </p:nvSpPr>
          <p:spPr bwMode="auto">
            <a:xfrm>
              <a:off x="141" y="590"/>
              <a:ext cx="7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400"/>
                <a:t>W 180° </a:t>
              </a:r>
            </a:p>
          </p:txBody>
        </p:sp>
        <p:sp>
          <p:nvSpPr>
            <p:cNvPr id="17439" name="Rectangle 13"/>
            <p:cNvSpPr>
              <a:spLocks noChangeArrowheads="1"/>
            </p:cNvSpPr>
            <p:nvPr/>
          </p:nvSpPr>
          <p:spPr bwMode="auto">
            <a:xfrm>
              <a:off x="1322" y="581"/>
              <a:ext cx="6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400"/>
                <a:t>180° E</a:t>
              </a:r>
            </a:p>
          </p:txBody>
        </p:sp>
      </p:grpSp>
      <p:sp>
        <p:nvSpPr>
          <p:cNvPr id="17413" name="Rectangle 25"/>
          <p:cNvSpPr>
            <a:spLocks noChangeArrowheads="1"/>
          </p:cNvSpPr>
          <p:nvPr/>
        </p:nvSpPr>
        <p:spPr bwMode="auto">
          <a:xfrm>
            <a:off x="4829175" y="3889375"/>
            <a:ext cx="4116388"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800" dirty="0"/>
              <a:t>Latitude</a:t>
            </a:r>
            <a:r>
              <a:rPr lang="en-US" altLang="en-US" sz="1800" b="1" dirty="0"/>
              <a:t> parallels  </a:t>
            </a:r>
            <a:endParaRPr lang="en-US" altLang="en-US" sz="1800" dirty="0"/>
          </a:p>
          <a:p>
            <a:pPr>
              <a:spcBef>
                <a:spcPct val="0"/>
              </a:spcBef>
              <a:buClrTx/>
              <a:buSzTx/>
              <a:buFontTx/>
              <a:buNone/>
            </a:pPr>
            <a:r>
              <a:rPr lang="en-US" altLang="en-US" sz="1800" dirty="0"/>
              <a:t>equator is zero</a:t>
            </a:r>
          </a:p>
          <a:p>
            <a:pPr>
              <a:spcBef>
                <a:spcPct val="0"/>
              </a:spcBef>
              <a:buClrTx/>
              <a:buSzTx/>
              <a:buFontTx/>
              <a:buNone/>
            </a:pPr>
            <a:r>
              <a:rPr lang="en-US" altLang="en-US" sz="1800" dirty="0"/>
              <a:t>circ.: 40,076km  24,902mi</a:t>
            </a:r>
          </a:p>
          <a:p>
            <a:pPr>
              <a:spcBef>
                <a:spcPct val="0"/>
              </a:spcBef>
              <a:buClrTx/>
              <a:buSzTx/>
              <a:buFontTx/>
              <a:buNone/>
            </a:pPr>
            <a:r>
              <a:rPr lang="en-US" altLang="en-US" sz="1800" dirty="0"/>
              <a:t>1 degree=68.71 mi at equator  (110,567m.)</a:t>
            </a:r>
          </a:p>
          <a:p>
            <a:pPr>
              <a:spcBef>
                <a:spcPct val="0"/>
              </a:spcBef>
              <a:buClrTx/>
              <a:buSzTx/>
              <a:buFontTx/>
              <a:buNone/>
            </a:pPr>
            <a:r>
              <a:rPr lang="en-US" altLang="en-US" sz="1800" dirty="0"/>
              <a:t>                69.40 mi at poles</a:t>
            </a:r>
          </a:p>
          <a:p>
            <a:pPr>
              <a:spcBef>
                <a:spcPct val="0"/>
              </a:spcBef>
              <a:buClrTx/>
              <a:buSzTx/>
              <a:buFontTx/>
              <a:buNone/>
            </a:pPr>
            <a:r>
              <a:rPr lang="en-US" altLang="en-US" sz="1800" dirty="0"/>
              <a:t>(1 mile=1.60934km=5280 feet)</a:t>
            </a:r>
          </a:p>
          <a:p>
            <a:pPr>
              <a:spcBef>
                <a:spcPct val="0"/>
              </a:spcBef>
              <a:buClrTx/>
              <a:buSzTx/>
              <a:buFontTx/>
              <a:buNone/>
            </a:pPr>
            <a:r>
              <a:rPr lang="en-US" altLang="en-US" sz="1800" dirty="0"/>
              <a:t>1 nautical mile=length of 1 minute</a:t>
            </a:r>
          </a:p>
          <a:p>
            <a:pPr>
              <a:spcBef>
                <a:spcPct val="0"/>
              </a:spcBef>
              <a:buClrTx/>
              <a:buSzTx/>
              <a:buFontTx/>
              <a:buNone/>
            </a:pPr>
            <a:r>
              <a:rPr lang="en-US" altLang="en-US" sz="1800" dirty="0"/>
              <a:t>    6080 </a:t>
            </a:r>
            <a:r>
              <a:rPr lang="en-US" altLang="en-US" sz="1800" dirty="0" err="1" smtClean="0"/>
              <a:t>ft</a:t>
            </a:r>
            <a:r>
              <a:rPr lang="en-US" altLang="en-US" sz="1800" dirty="0" smtClean="0"/>
              <a:t> = 1853.248m </a:t>
            </a:r>
            <a:r>
              <a:rPr lang="en-US" altLang="en-US" sz="1800" dirty="0"/>
              <a:t>(Admiralty)</a:t>
            </a:r>
          </a:p>
          <a:p>
            <a:pPr>
              <a:spcBef>
                <a:spcPct val="0"/>
              </a:spcBef>
              <a:buClrTx/>
              <a:buSzTx/>
              <a:buFontTx/>
              <a:buNone/>
            </a:pPr>
            <a:r>
              <a:rPr lang="en-US" altLang="en-US" sz="1800" dirty="0"/>
              <a:t>    </a:t>
            </a:r>
            <a:r>
              <a:rPr lang="en-US" altLang="en-US" sz="1800" dirty="0" smtClean="0"/>
              <a:t>6076.115ft = 1852m </a:t>
            </a:r>
            <a:r>
              <a:rPr lang="en-US" altLang="en-US" sz="1800" dirty="0"/>
              <a:t>(international)</a:t>
            </a:r>
          </a:p>
          <a:p>
            <a:pPr>
              <a:spcBef>
                <a:spcPct val="0"/>
              </a:spcBef>
              <a:buClrTx/>
              <a:buSzTx/>
              <a:buFontTx/>
              <a:buNone/>
            </a:pPr>
            <a:r>
              <a:rPr lang="en-US" altLang="en-US" sz="1800" dirty="0"/>
              <a:t>  </a:t>
            </a:r>
          </a:p>
        </p:txBody>
      </p:sp>
      <p:sp>
        <p:nvSpPr>
          <p:cNvPr id="17415" name="Rectangle 29"/>
          <p:cNvSpPr>
            <a:spLocks noChangeArrowheads="1"/>
          </p:cNvSpPr>
          <p:nvPr/>
        </p:nvSpPr>
        <p:spPr bwMode="auto">
          <a:xfrm>
            <a:off x="212725" y="7762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grpSp>
        <p:nvGrpSpPr>
          <p:cNvPr id="17416" name="Group 2"/>
          <p:cNvGrpSpPr>
            <a:grpSpLocks/>
          </p:cNvGrpSpPr>
          <p:nvPr/>
        </p:nvGrpSpPr>
        <p:grpSpPr bwMode="auto">
          <a:xfrm>
            <a:off x="4070350" y="652463"/>
            <a:ext cx="4535488" cy="3249612"/>
            <a:chOff x="4064000" y="849313"/>
            <a:chExt cx="4535488" cy="3249612"/>
          </a:xfrm>
        </p:grpSpPr>
        <p:grpSp>
          <p:nvGrpSpPr>
            <p:cNvPr id="17421" name="Group 24"/>
            <p:cNvGrpSpPr>
              <a:grpSpLocks/>
            </p:cNvGrpSpPr>
            <p:nvPr/>
          </p:nvGrpSpPr>
          <p:grpSpPr bwMode="auto">
            <a:xfrm>
              <a:off x="4064000" y="1295400"/>
              <a:ext cx="2798763" cy="2316163"/>
              <a:chOff x="2560" y="816"/>
              <a:chExt cx="1763" cy="1459"/>
            </a:xfrm>
          </p:grpSpPr>
          <p:sp>
            <p:nvSpPr>
              <p:cNvPr id="17426" name="Line 15"/>
              <p:cNvSpPr>
                <a:spLocks noChangeShapeType="1"/>
              </p:cNvSpPr>
              <p:nvPr/>
            </p:nvSpPr>
            <p:spPr bwMode="auto">
              <a:xfrm>
                <a:off x="2560" y="1543"/>
                <a:ext cx="1763"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427" name="Group 23"/>
              <p:cNvGrpSpPr>
                <a:grpSpLocks/>
              </p:cNvGrpSpPr>
              <p:nvPr/>
            </p:nvGrpSpPr>
            <p:grpSpPr bwMode="auto">
              <a:xfrm>
                <a:off x="2564" y="816"/>
                <a:ext cx="1755" cy="1459"/>
                <a:chOff x="2564" y="816"/>
                <a:chExt cx="1755" cy="1459"/>
              </a:xfrm>
            </p:grpSpPr>
            <p:sp>
              <p:nvSpPr>
                <p:cNvPr id="17428" name="Oval 16"/>
                <p:cNvSpPr>
                  <a:spLocks noChangeArrowheads="1"/>
                </p:cNvSpPr>
                <p:nvPr/>
              </p:nvSpPr>
              <p:spPr bwMode="auto">
                <a:xfrm>
                  <a:off x="2564" y="816"/>
                  <a:ext cx="1755" cy="145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17429" name="Line 17"/>
                <p:cNvSpPr>
                  <a:spLocks noChangeShapeType="1"/>
                </p:cNvSpPr>
                <p:nvPr/>
              </p:nvSpPr>
              <p:spPr bwMode="auto">
                <a:xfrm>
                  <a:off x="2588" y="1328"/>
                  <a:ext cx="169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0" name="Line 18"/>
                <p:cNvSpPr>
                  <a:spLocks noChangeShapeType="1"/>
                </p:cNvSpPr>
                <p:nvPr/>
              </p:nvSpPr>
              <p:spPr bwMode="auto">
                <a:xfrm>
                  <a:off x="2729" y="1112"/>
                  <a:ext cx="141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1" name="Line 19"/>
                <p:cNvSpPr>
                  <a:spLocks noChangeShapeType="1"/>
                </p:cNvSpPr>
                <p:nvPr/>
              </p:nvSpPr>
              <p:spPr bwMode="auto">
                <a:xfrm>
                  <a:off x="2992" y="906"/>
                  <a:ext cx="88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2" name="Line 20"/>
                <p:cNvSpPr>
                  <a:spLocks noChangeShapeType="1"/>
                </p:cNvSpPr>
                <p:nvPr/>
              </p:nvSpPr>
              <p:spPr bwMode="auto">
                <a:xfrm>
                  <a:off x="2607" y="1797"/>
                  <a:ext cx="166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3" name="Line 21"/>
                <p:cNvSpPr>
                  <a:spLocks noChangeShapeType="1"/>
                </p:cNvSpPr>
                <p:nvPr/>
              </p:nvSpPr>
              <p:spPr bwMode="auto">
                <a:xfrm>
                  <a:off x="2748" y="1994"/>
                  <a:ext cx="139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4" name="Line 22"/>
                <p:cNvSpPr>
                  <a:spLocks noChangeShapeType="1"/>
                </p:cNvSpPr>
                <p:nvPr/>
              </p:nvSpPr>
              <p:spPr bwMode="auto">
                <a:xfrm>
                  <a:off x="3038" y="2200"/>
                  <a:ext cx="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7422" name="Rectangle 26"/>
            <p:cNvSpPr>
              <a:spLocks noChangeArrowheads="1"/>
            </p:cNvSpPr>
            <p:nvPr/>
          </p:nvSpPr>
          <p:spPr bwMode="auto">
            <a:xfrm>
              <a:off x="4965700" y="849313"/>
              <a:ext cx="908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400"/>
                <a:t>90° N</a:t>
              </a:r>
            </a:p>
          </p:txBody>
        </p:sp>
        <p:sp>
          <p:nvSpPr>
            <p:cNvPr id="17423" name="Rectangle 30"/>
            <p:cNvSpPr>
              <a:spLocks noChangeArrowheads="1"/>
            </p:cNvSpPr>
            <p:nvPr/>
          </p:nvSpPr>
          <p:spPr bwMode="auto">
            <a:xfrm>
              <a:off x="6553200" y="2224088"/>
              <a:ext cx="121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lvl="1">
                <a:spcBef>
                  <a:spcPct val="0"/>
                </a:spcBef>
                <a:buClrTx/>
                <a:buFontTx/>
                <a:buNone/>
              </a:pPr>
              <a:r>
                <a:rPr lang="en-US" altLang="en-US" sz="2400" dirty="0"/>
                <a:t>0</a:t>
              </a:r>
              <a:r>
                <a:rPr lang="en-US" altLang="en-US" dirty="0"/>
                <a:t>°</a:t>
              </a:r>
            </a:p>
          </p:txBody>
        </p:sp>
        <p:sp>
          <p:nvSpPr>
            <p:cNvPr id="17424" name="Rectangle 31"/>
            <p:cNvSpPr>
              <a:spLocks noChangeArrowheads="1"/>
            </p:cNvSpPr>
            <p:nvPr/>
          </p:nvSpPr>
          <p:spPr bwMode="auto">
            <a:xfrm>
              <a:off x="5013325" y="3641725"/>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400"/>
                <a:t>90° </a:t>
              </a:r>
              <a:r>
                <a:rPr lang="en-US" altLang="en-US" sz="2000"/>
                <a:t>S</a:t>
              </a:r>
            </a:p>
          </p:txBody>
        </p:sp>
        <p:sp>
          <p:nvSpPr>
            <p:cNvPr id="17425" name="Rectangle 32"/>
            <p:cNvSpPr>
              <a:spLocks noChangeArrowheads="1"/>
            </p:cNvSpPr>
            <p:nvPr/>
          </p:nvSpPr>
          <p:spPr bwMode="auto">
            <a:xfrm>
              <a:off x="7451725" y="2193925"/>
              <a:ext cx="1147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400"/>
                <a:t>Equator</a:t>
              </a:r>
            </a:p>
          </p:txBody>
        </p:sp>
      </p:grpSp>
      <p:sp>
        <p:nvSpPr>
          <p:cNvPr id="17417" name="Rectangle 33"/>
          <p:cNvSpPr>
            <a:spLocks noChangeArrowheads="1"/>
          </p:cNvSpPr>
          <p:nvPr/>
        </p:nvSpPr>
        <p:spPr bwMode="auto">
          <a:xfrm>
            <a:off x="1295400" y="533400"/>
            <a:ext cx="8366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400"/>
              <a:t>Prime</a:t>
            </a:r>
          </a:p>
          <a:p>
            <a:pPr>
              <a:spcBef>
                <a:spcPct val="0"/>
              </a:spcBef>
              <a:buClrTx/>
              <a:buSzTx/>
              <a:buFontTx/>
              <a:buNone/>
            </a:pPr>
            <a:r>
              <a:rPr lang="en-US" altLang="en-US" sz="1400"/>
              <a:t>Meridian</a:t>
            </a:r>
          </a:p>
        </p:txBody>
      </p:sp>
      <p:sp>
        <p:nvSpPr>
          <p:cNvPr id="17418" name="Line 34"/>
          <p:cNvSpPr>
            <a:spLocks noChangeShapeType="1"/>
          </p:cNvSpPr>
          <p:nvPr/>
        </p:nvSpPr>
        <p:spPr bwMode="auto">
          <a:xfrm>
            <a:off x="1676400" y="1066800"/>
            <a:ext cx="0" cy="1524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0" name="Text Box 38"/>
          <p:cNvSpPr txBox="1">
            <a:spLocks noChangeArrowheads="1"/>
          </p:cNvSpPr>
          <p:nvPr/>
        </p:nvSpPr>
        <p:spPr bwMode="auto">
          <a:xfrm>
            <a:off x="2497931" y="6507640"/>
            <a:ext cx="35793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600" dirty="0" smtClean="0"/>
              <a:t>(all distances </a:t>
            </a:r>
            <a:r>
              <a:rPr lang="en-US" altLang="en-US" sz="1600" dirty="0"/>
              <a:t>based on WGS84 spheroid)</a:t>
            </a:r>
          </a:p>
        </p:txBody>
      </p:sp>
      <p:sp>
        <p:nvSpPr>
          <p:cNvPr id="2" name="TextBox 1"/>
          <p:cNvSpPr txBox="1"/>
          <p:nvPr/>
        </p:nvSpPr>
        <p:spPr>
          <a:xfrm>
            <a:off x="3154193" y="932339"/>
            <a:ext cx="1447832" cy="3447098"/>
          </a:xfrm>
          <a:prstGeom prst="rect">
            <a:avLst/>
          </a:prstGeom>
          <a:noFill/>
        </p:spPr>
        <p:txBody>
          <a:bodyPr wrap="none" rtlCol="0">
            <a:spAutoFit/>
          </a:bodyPr>
          <a:lstStyle/>
          <a:p>
            <a:pPr marL="0" lvl="1"/>
            <a:r>
              <a:rPr lang="en-US" altLang="en-US" sz="1800" dirty="0" smtClean="0"/>
              <a:t>Measured in  </a:t>
            </a:r>
          </a:p>
          <a:p>
            <a:pPr marL="0" lvl="1"/>
            <a:r>
              <a:rPr lang="en-US" altLang="en-US" sz="1800" dirty="0" smtClean="0"/>
              <a:t>degrees°  </a:t>
            </a:r>
          </a:p>
          <a:p>
            <a:pPr marL="0" lvl="1"/>
            <a:r>
              <a:rPr lang="en-US" altLang="en-US" sz="1800" dirty="0" smtClean="0"/>
              <a:t> minutes”   </a:t>
            </a:r>
          </a:p>
          <a:p>
            <a:pPr marL="0" lvl="1"/>
            <a:r>
              <a:rPr lang="en-US" altLang="en-US" sz="1800" dirty="0" smtClean="0"/>
              <a:t>seconds’</a:t>
            </a:r>
          </a:p>
          <a:p>
            <a:pPr marL="0" lvl="1"/>
            <a:r>
              <a:rPr lang="en-US" altLang="en-US" sz="1800" dirty="0" smtClean="0"/>
              <a:t>or</a:t>
            </a:r>
          </a:p>
          <a:p>
            <a:pPr marL="0" lvl="1"/>
            <a:r>
              <a:rPr lang="en-US" altLang="en-US" sz="1800" i="1" dirty="0"/>
              <a:t>d</a:t>
            </a:r>
            <a:r>
              <a:rPr lang="en-US" altLang="en-US" sz="1800" i="1" dirty="0" smtClean="0"/>
              <a:t>ecimal </a:t>
            </a:r>
          </a:p>
          <a:p>
            <a:pPr marL="0" lvl="1"/>
            <a:r>
              <a:rPr lang="en-US" altLang="en-US" sz="1800" i="1" dirty="0" smtClean="0"/>
              <a:t>degrees</a:t>
            </a:r>
          </a:p>
          <a:p>
            <a:pPr marL="0" lvl="1"/>
            <a:r>
              <a:rPr lang="en-US" altLang="en-US" sz="1800" dirty="0" err="1" smtClean="0"/>
              <a:t>dd</a:t>
            </a:r>
            <a:r>
              <a:rPr lang="en-US" altLang="en-US" sz="1800" dirty="0" smtClean="0"/>
              <a:t>= d° </a:t>
            </a:r>
          </a:p>
          <a:p>
            <a:pPr marL="0" lvl="1"/>
            <a:r>
              <a:rPr lang="en-US" altLang="en-US" sz="1800" dirty="0"/>
              <a:t> </a:t>
            </a:r>
            <a:r>
              <a:rPr lang="en-US" altLang="en-US" sz="1800" dirty="0" smtClean="0"/>
              <a:t>    </a:t>
            </a:r>
            <a:r>
              <a:rPr lang="en-US" altLang="en-US" sz="1800" dirty="0" smtClean="0"/>
              <a:t>+ m”/60</a:t>
            </a:r>
          </a:p>
          <a:p>
            <a:pPr marL="0" lvl="1"/>
            <a:r>
              <a:rPr lang="en-US" altLang="en-US" sz="1800" dirty="0"/>
              <a:t> </a:t>
            </a:r>
            <a:r>
              <a:rPr lang="en-US" altLang="en-US" sz="1800" dirty="0" smtClean="0"/>
              <a:t>  </a:t>
            </a:r>
            <a:r>
              <a:rPr lang="en-US" altLang="en-US" sz="1800" dirty="0" smtClean="0"/>
              <a:t>  +  s’/3600</a:t>
            </a:r>
          </a:p>
          <a:p>
            <a:pPr marL="0" lvl="1"/>
            <a:endParaRPr lang="en-US" altLang="en-US" sz="1800" dirty="0" smtClean="0"/>
          </a:p>
          <a:p>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3321050"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609600"/>
            <a:ext cx="3209925"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362200"/>
            <a:ext cx="230028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Text Box 6"/>
          <p:cNvSpPr txBox="1">
            <a:spLocks noChangeArrowheads="1"/>
          </p:cNvSpPr>
          <p:nvPr/>
        </p:nvSpPr>
        <p:spPr bwMode="auto">
          <a:xfrm>
            <a:off x="990600" y="5181600"/>
            <a:ext cx="463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000">
                <a:solidFill>
                  <a:srgbClr val="FF0000"/>
                </a:solidFill>
              </a:rPr>
              <a:t>E</a:t>
            </a:r>
          </a:p>
        </p:txBody>
      </p:sp>
      <p:sp>
        <p:nvSpPr>
          <p:cNvPr id="20486" name="Text Box 7"/>
          <p:cNvSpPr txBox="1">
            <a:spLocks noChangeArrowheads="1"/>
          </p:cNvSpPr>
          <p:nvPr/>
        </p:nvSpPr>
        <p:spPr bwMode="auto">
          <a:xfrm>
            <a:off x="2514600" y="5257800"/>
            <a:ext cx="615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000">
                <a:solidFill>
                  <a:srgbClr val="FF0000"/>
                </a:solidFill>
              </a:rPr>
              <a:t>W</a:t>
            </a:r>
          </a:p>
        </p:txBody>
      </p:sp>
      <p:sp>
        <p:nvSpPr>
          <p:cNvPr id="20487" name="Line 8"/>
          <p:cNvSpPr>
            <a:spLocks noChangeShapeType="1"/>
          </p:cNvSpPr>
          <p:nvPr/>
        </p:nvSpPr>
        <p:spPr bwMode="auto">
          <a:xfrm flipV="1">
            <a:off x="3124200" y="4648200"/>
            <a:ext cx="0" cy="609600"/>
          </a:xfrm>
          <a:prstGeom prst="line">
            <a:avLst/>
          </a:prstGeom>
          <a:noFill/>
          <a:ln w="57150">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Text Box 9"/>
          <p:cNvSpPr txBox="1">
            <a:spLocks noChangeArrowheads="1"/>
          </p:cNvSpPr>
          <p:nvPr/>
        </p:nvSpPr>
        <p:spPr bwMode="auto">
          <a:xfrm>
            <a:off x="7772400" y="914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000">
                <a:solidFill>
                  <a:srgbClr val="FF0000"/>
                </a:solidFill>
              </a:rPr>
              <a:t>N</a:t>
            </a:r>
          </a:p>
        </p:txBody>
      </p:sp>
      <p:sp>
        <p:nvSpPr>
          <p:cNvPr id="20489" name="Line 10"/>
          <p:cNvSpPr>
            <a:spLocks noChangeShapeType="1"/>
          </p:cNvSpPr>
          <p:nvPr/>
        </p:nvSpPr>
        <p:spPr bwMode="auto">
          <a:xfrm flipV="1">
            <a:off x="7924800" y="1295400"/>
            <a:ext cx="0" cy="609600"/>
          </a:xfrm>
          <a:prstGeom prst="line">
            <a:avLst/>
          </a:prstGeom>
          <a:noFill/>
          <a:ln w="57150">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0" name="Text Box 11"/>
          <p:cNvSpPr txBox="1">
            <a:spLocks noChangeArrowheads="1"/>
          </p:cNvSpPr>
          <p:nvPr/>
        </p:nvSpPr>
        <p:spPr bwMode="auto">
          <a:xfrm>
            <a:off x="7772400" y="1831975"/>
            <a:ext cx="458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400"/>
              <a:t>0°</a:t>
            </a:r>
          </a:p>
        </p:txBody>
      </p:sp>
      <p:sp>
        <p:nvSpPr>
          <p:cNvPr id="20491" name="Text Box 12"/>
          <p:cNvSpPr txBox="1">
            <a:spLocks noChangeArrowheads="1"/>
          </p:cNvSpPr>
          <p:nvPr/>
        </p:nvSpPr>
        <p:spPr bwMode="auto">
          <a:xfrm>
            <a:off x="2971800" y="41910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000">
                <a:solidFill>
                  <a:srgbClr val="FF0000"/>
                </a:solidFill>
              </a:rPr>
              <a:t>S</a:t>
            </a:r>
          </a:p>
        </p:txBody>
      </p:sp>
      <p:sp>
        <p:nvSpPr>
          <p:cNvPr id="20492" name="Text Box 13"/>
          <p:cNvSpPr txBox="1">
            <a:spLocks noChangeArrowheads="1"/>
          </p:cNvSpPr>
          <p:nvPr/>
        </p:nvSpPr>
        <p:spPr bwMode="auto">
          <a:xfrm>
            <a:off x="381000" y="6019800"/>
            <a:ext cx="2867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000"/>
              <a:t>Bisected by a hemisphere!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045" y="88776"/>
            <a:ext cx="7772400" cy="807313"/>
          </a:xfrm>
        </p:spPr>
        <p:txBody>
          <a:bodyPr/>
          <a:lstStyle/>
          <a:p>
            <a:r>
              <a:rPr lang="en-US" altLang="en-US" dirty="0" smtClean="0"/>
              <a:t>Geodesy &amp; Surveying</a:t>
            </a:r>
            <a:endParaRPr lang="en-US" dirty="0"/>
          </a:p>
        </p:txBody>
      </p:sp>
      <p:sp>
        <p:nvSpPr>
          <p:cNvPr id="3" name="Content Placeholder 2"/>
          <p:cNvSpPr>
            <a:spLocks noGrp="1"/>
          </p:cNvSpPr>
          <p:nvPr>
            <p:ph idx="1"/>
          </p:nvPr>
        </p:nvSpPr>
        <p:spPr>
          <a:xfrm>
            <a:off x="337352" y="893871"/>
            <a:ext cx="8646851" cy="4114800"/>
          </a:xfrm>
        </p:spPr>
        <p:txBody>
          <a:bodyPr/>
          <a:lstStyle/>
          <a:p>
            <a:r>
              <a:rPr lang="en-US" altLang="en-US" dirty="0" smtClean="0"/>
              <a:t>Process of measuring position (horizontal control) and elevation (vertical control) of points on earth’s surface</a:t>
            </a:r>
          </a:p>
          <a:p>
            <a:r>
              <a:rPr lang="en-US" dirty="0" smtClean="0"/>
              <a:t>Measuring the latitude and longitude (or other) coordinates of points</a:t>
            </a:r>
          </a:p>
          <a:p>
            <a:endParaRPr lang="en-US" sz="500" dirty="0" smtClean="0"/>
          </a:p>
          <a:p>
            <a:pPr marL="800100" lvl="3" indent="-342900">
              <a:buClr>
                <a:schemeClr val="tx2"/>
              </a:buClr>
              <a:buSzPct val="75000"/>
              <a:buFont typeface="Monotype Sorts" pitchFamily="2" charset="2"/>
              <a:buChar char="F"/>
            </a:pPr>
            <a:r>
              <a:rPr lang="en-US" sz="2400" dirty="0" smtClean="0"/>
              <a:t>Traditionally, used </a:t>
            </a:r>
            <a:r>
              <a:rPr lang="en-US" sz="2400" dirty="0"/>
              <a:t>i</a:t>
            </a:r>
            <a:r>
              <a:rPr lang="en-US" altLang="en-US" sz="2400" dirty="0" smtClean="0"/>
              <a:t>nvar-tape, theodolites, and levels </a:t>
            </a:r>
          </a:p>
          <a:p>
            <a:pPr marL="800100" lvl="3" indent="-342900">
              <a:buClr>
                <a:schemeClr val="tx2"/>
              </a:buClr>
              <a:buSzPct val="75000"/>
              <a:buFont typeface="Monotype Sorts" pitchFamily="2" charset="2"/>
              <a:buChar char="F"/>
            </a:pPr>
            <a:r>
              <a:rPr lang="en-US" altLang="en-US" sz="2400" dirty="0" smtClean="0"/>
              <a:t>Now  use lasers (for distance) and </a:t>
            </a:r>
            <a:r>
              <a:rPr lang="en-US" altLang="en-US" sz="2400" dirty="0" err="1" smtClean="0"/>
              <a:t>gps</a:t>
            </a:r>
            <a:endParaRPr lang="en-US" altLang="en-US" sz="2400" dirty="0" smtClean="0"/>
          </a:p>
          <a:p>
            <a:pPr marL="342900" lvl="2" indent="-342900">
              <a:buClr>
                <a:schemeClr val="tx2"/>
              </a:buClr>
              <a:buSzPct val="75000"/>
              <a:buFont typeface="Monotype Sorts" pitchFamily="2" charset="2"/>
              <a:buChar char="F"/>
            </a:pPr>
            <a:endParaRPr lang="en-US" altLang="en-US" sz="1800" dirty="0" smtClean="0"/>
          </a:p>
          <a:p>
            <a:pPr marL="342900" lvl="2" indent="-342900">
              <a:buClr>
                <a:schemeClr val="tx2"/>
              </a:buClr>
              <a:buSzPct val="75000"/>
              <a:buFont typeface="Monotype Sorts" pitchFamily="2" charset="2"/>
              <a:buChar char="F"/>
            </a:pPr>
            <a:r>
              <a:rPr lang="en-US" altLang="en-US" sz="3200" u="sng" dirty="0" smtClean="0"/>
              <a:t>All</a:t>
            </a:r>
            <a:r>
              <a:rPr lang="en-US" altLang="en-US" sz="3200" dirty="0" smtClean="0"/>
              <a:t> measurements (horizontal and vertical)</a:t>
            </a:r>
          </a:p>
          <a:p>
            <a:pPr marL="0" lvl="2" indent="0">
              <a:buClr>
                <a:schemeClr val="tx2"/>
              </a:buClr>
              <a:buSzPct val="75000"/>
              <a:buNone/>
            </a:pPr>
            <a:r>
              <a:rPr lang="en-US" altLang="en-US" sz="3200" dirty="0"/>
              <a:t> </a:t>
            </a:r>
            <a:r>
              <a:rPr lang="en-US" altLang="en-US" sz="3200" dirty="0" smtClean="0"/>
              <a:t>             </a:t>
            </a:r>
            <a:r>
              <a:rPr lang="en-US" altLang="en-US" sz="3200" dirty="0" smtClean="0"/>
              <a:t> are relative to a </a:t>
            </a:r>
            <a:r>
              <a:rPr lang="en-US" altLang="en-US" sz="3200" b="1" u="sng" dirty="0" smtClean="0"/>
              <a:t>datum</a:t>
            </a:r>
            <a:r>
              <a:rPr lang="en-US" altLang="en-US" sz="2800" dirty="0"/>
              <a:t>	</a:t>
            </a:r>
            <a:endParaRPr lang="en-US" altLang="en-US" sz="2800" dirty="0" smtClean="0"/>
          </a:p>
          <a:p>
            <a:pPr marL="800100" lvl="3" indent="-342900">
              <a:buClr>
                <a:schemeClr val="tx2"/>
              </a:buClr>
              <a:buSzPct val="75000"/>
              <a:buFont typeface="Monotype Sorts" pitchFamily="2" charset="2"/>
              <a:buChar char="F"/>
            </a:pPr>
            <a:endParaRPr lang="en-US" altLang="en-US" sz="2400" dirty="0" smtClean="0"/>
          </a:p>
          <a:p>
            <a:endParaRPr lang="en-US" dirty="0" smtClean="0"/>
          </a:p>
          <a:p>
            <a:endParaRPr lang="en-US" dirty="0" smtClean="0"/>
          </a:p>
          <a:p>
            <a:endParaRPr lang="en-US" dirty="0"/>
          </a:p>
        </p:txBody>
      </p:sp>
      <p:pic>
        <p:nvPicPr>
          <p:cNvPr id="4" name="Picture 4" descr="C:\Users\randj_000\AppData\Local\Microsoft\Windows\Temporary Internet Files\Content.IE5\15O2S9PA\MC9003127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240" y="3199961"/>
            <a:ext cx="805129" cy="8993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randj_000\AppData\Local\Microsoft\Windows\Temporary Internet Files\Content.IE5\FSK7FC9H\MC9003841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1060" y="4037129"/>
            <a:ext cx="1605488" cy="888365"/>
          </a:xfrm>
          <a:prstGeom prst="rect">
            <a:avLst/>
          </a:prstGeom>
          <a:noFill/>
          <a:extLst>
            <a:ext uri="{909E8E84-426E-40DD-AFC4-6F175D3DCCD1}">
              <a14:hiddenFill xmlns:a14="http://schemas.microsoft.com/office/drawing/2010/main">
                <a:solidFill>
                  <a:srgbClr val="FFFFFF"/>
                </a:solidFill>
              </a14:hiddenFill>
            </a:ext>
          </a:extLst>
        </p:spPr>
      </p:pic>
      <p:pic>
        <p:nvPicPr>
          <p:cNvPr id="124930" name="Picture 2" descr="C:\Users\randj_000\AppData\Local\Microsoft\Windows\Temporary Internet Files\Content.IE5\H6G1WXRQ\MC9003835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998727">
            <a:off x="6815492" y="4966097"/>
            <a:ext cx="931137" cy="2050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40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4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415031"/>
            <a:ext cx="8610600" cy="1143000"/>
          </a:xfrm>
          <a:noFill/>
        </p:spPr>
        <p:txBody>
          <a:bodyPr/>
          <a:lstStyle/>
          <a:p>
            <a:r>
              <a:rPr lang="en-US" altLang="en-US" sz="4000" b="1" dirty="0" err="1" smtClean="0"/>
              <a:t>Datums</a:t>
            </a:r>
            <a:r>
              <a:rPr lang="en-US" altLang="en-US" sz="4000" b="1" dirty="0" smtClean="0"/>
              <a:t>:</a:t>
            </a:r>
            <a:r>
              <a:rPr lang="en-US" altLang="en-US" sz="4000" dirty="0" smtClean="0"/>
              <a:t/>
            </a:r>
            <a:br>
              <a:rPr lang="en-US" altLang="en-US" sz="4000" dirty="0" smtClean="0"/>
            </a:br>
            <a:r>
              <a:rPr lang="en-US" altLang="en-US" sz="2800" dirty="0" smtClean="0"/>
              <a:t>--</a:t>
            </a:r>
            <a:r>
              <a:rPr lang="en-US" altLang="en-US" sz="2400" i="1" dirty="0" smtClean="0"/>
              <a:t>any numerical or geometrical quantity or set of such quantities which serve as a reference or base for other quantities</a:t>
            </a:r>
            <a:r>
              <a:rPr lang="en-US" altLang="en-US" dirty="0" smtClean="0"/>
              <a:t/>
            </a:r>
            <a:br>
              <a:rPr lang="en-US" altLang="en-US" dirty="0" smtClean="0"/>
            </a:br>
            <a:endParaRPr lang="en-US" altLang="en-US" sz="2400" i="1" dirty="0" smtClean="0"/>
          </a:p>
        </p:txBody>
      </p:sp>
      <p:sp>
        <p:nvSpPr>
          <p:cNvPr id="22531" name="Rectangle 3"/>
          <p:cNvSpPr>
            <a:spLocks noGrp="1" noChangeArrowheads="1"/>
          </p:cNvSpPr>
          <p:nvPr>
            <p:ph type="body" idx="1"/>
          </p:nvPr>
        </p:nvSpPr>
        <p:spPr>
          <a:xfrm>
            <a:off x="125767" y="1578746"/>
            <a:ext cx="8839200" cy="4876800"/>
          </a:xfrm>
          <a:noFill/>
        </p:spPr>
        <p:txBody>
          <a:bodyPr/>
          <a:lstStyle/>
          <a:p>
            <a:pPr marL="0" indent="0">
              <a:lnSpc>
                <a:spcPct val="90000"/>
              </a:lnSpc>
              <a:buNone/>
            </a:pPr>
            <a:r>
              <a:rPr lang="en-US" altLang="en-US" sz="2800" b="1" dirty="0" smtClean="0">
                <a:solidFill>
                  <a:srgbClr val="FFFF00"/>
                </a:solidFill>
              </a:rPr>
              <a:t>Horizontal datum</a:t>
            </a:r>
          </a:p>
          <a:p>
            <a:pPr>
              <a:lnSpc>
                <a:spcPct val="90000"/>
              </a:lnSpc>
            </a:pPr>
            <a:r>
              <a:rPr lang="en-US" altLang="en-US" sz="2400" dirty="0" smtClean="0"/>
              <a:t>a </a:t>
            </a:r>
            <a:r>
              <a:rPr lang="en-US" altLang="en-US" sz="2400" dirty="0" smtClean="0"/>
              <a:t>set of parameters defining a coordinate system, including:</a:t>
            </a:r>
          </a:p>
          <a:p>
            <a:pPr lvl="1">
              <a:lnSpc>
                <a:spcPct val="90000"/>
              </a:lnSpc>
            </a:pPr>
            <a:r>
              <a:rPr lang="en-US" altLang="en-US" sz="2400" dirty="0" smtClean="0"/>
              <a:t>the spheroid (earth model)</a:t>
            </a:r>
          </a:p>
          <a:p>
            <a:pPr lvl="1">
              <a:lnSpc>
                <a:spcPct val="90000"/>
              </a:lnSpc>
            </a:pPr>
            <a:r>
              <a:rPr lang="en-US" altLang="en-US" sz="2400" dirty="0" smtClean="0"/>
              <a:t>a point of origin and an orientation relative to earth’s axis of rotation </a:t>
            </a:r>
            <a:endParaRPr lang="en-US" altLang="en-US" sz="2400" dirty="0"/>
          </a:p>
          <a:p>
            <a:pPr lvl="2">
              <a:lnSpc>
                <a:spcPct val="90000"/>
              </a:lnSpc>
            </a:pPr>
            <a:r>
              <a:rPr lang="en-US" altLang="en-US" sz="2000" dirty="0" smtClean="0"/>
              <a:t>Called the </a:t>
            </a:r>
            <a:r>
              <a:rPr lang="en-US" altLang="en-US" sz="2000" i="1" dirty="0" smtClean="0"/>
              <a:t>tie point</a:t>
            </a:r>
            <a:endParaRPr lang="en-US" altLang="en-US" sz="2000" i="1" dirty="0" smtClean="0"/>
          </a:p>
          <a:p>
            <a:pPr marL="0" indent="0">
              <a:lnSpc>
                <a:spcPct val="90000"/>
              </a:lnSpc>
              <a:buNone/>
            </a:pPr>
            <a:r>
              <a:rPr lang="en-US" altLang="en-US" sz="2400" dirty="0" smtClean="0"/>
              <a:t>All latitude and longitude measurements will be relative to a datum. You need to know it!</a:t>
            </a:r>
          </a:p>
          <a:p>
            <a:pPr marL="0" indent="0">
              <a:lnSpc>
                <a:spcPct val="90000"/>
              </a:lnSpc>
              <a:buNone/>
            </a:pPr>
            <a:r>
              <a:rPr lang="en-US" altLang="en-US" sz="2800" b="1" dirty="0" smtClean="0">
                <a:solidFill>
                  <a:srgbClr val="FFFF00"/>
                </a:solidFill>
              </a:rPr>
              <a:t>Vertical datum</a:t>
            </a:r>
          </a:p>
          <a:p>
            <a:pPr>
              <a:lnSpc>
                <a:spcPct val="90000"/>
              </a:lnSpc>
            </a:pPr>
            <a:r>
              <a:rPr lang="en-US" altLang="en-US" sz="2400" dirty="0" smtClean="0"/>
              <a:t>a </a:t>
            </a:r>
            <a:r>
              <a:rPr lang="en-US" altLang="en-US" sz="2400" dirty="0" smtClean="0"/>
              <a:t>surface to which elevations are referenced </a:t>
            </a:r>
            <a:endParaRPr lang="en-US" altLang="en-US" sz="2400" dirty="0" smtClean="0"/>
          </a:p>
          <a:p>
            <a:pPr lvl="1">
              <a:lnSpc>
                <a:spcPct val="90000"/>
              </a:lnSpc>
            </a:pPr>
            <a:r>
              <a:rPr lang="en-US" altLang="en-US" sz="2400" dirty="0" smtClean="0"/>
              <a:t>Mean sea level  (</a:t>
            </a:r>
            <a:r>
              <a:rPr lang="en-US" altLang="en-US" sz="2400" dirty="0" err="1" smtClean="0"/>
              <a:t>orthometric</a:t>
            </a:r>
            <a:r>
              <a:rPr lang="en-US" altLang="en-US" sz="2400" dirty="0" smtClean="0"/>
              <a:t> height)</a:t>
            </a:r>
          </a:p>
          <a:p>
            <a:pPr lvl="1">
              <a:lnSpc>
                <a:spcPct val="90000"/>
              </a:lnSpc>
            </a:pPr>
            <a:r>
              <a:rPr lang="en-US" altLang="en-US" sz="2400" dirty="0" smtClean="0"/>
              <a:t>Spheroid  (ellipsoid height)</a:t>
            </a:r>
          </a:p>
          <a:p>
            <a:pPr marL="0" indent="0">
              <a:lnSpc>
                <a:spcPct val="90000"/>
              </a:lnSpc>
              <a:buNone/>
            </a:pPr>
            <a:r>
              <a:rPr lang="en-US" altLang="en-US" sz="2400" dirty="0" smtClean="0"/>
              <a:t>Not necessarily the same. Again, you need to know it!</a:t>
            </a:r>
            <a:endParaRPr lang="en-US" altLang="en-US" sz="2400" dirty="0" smtClean="0"/>
          </a:p>
          <a:p>
            <a:pPr>
              <a:lnSpc>
                <a:spcPct val="90000"/>
              </a:lnSpc>
              <a:buFontTx/>
              <a:buNone/>
            </a:pPr>
            <a:endParaRPr lang="en-US" altLang="en-US" sz="2000" i="1" dirty="0" smtClean="0"/>
          </a:p>
          <a:p>
            <a:pPr>
              <a:lnSpc>
                <a:spcPct val="90000"/>
              </a:lnSpc>
              <a:buFontTx/>
              <a:buNone/>
            </a:pPr>
            <a:endParaRPr lang="en-US" altLang="en-US" sz="2000" i="1" dirty="0"/>
          </a:p>
          <a:p>
            <a:pPr>
              <a:lnSpc>
                <a:spcPct val="90000"/>
              </a:lnSpc>
              <a:buFontTx/>
              <a:buNone/>
            </a:pPr>
            <a:endParaRPr lang="en-US" altLang="en-US" sz="2000" i="1" dirty="0" smtClean="0"/>
          </a:p>
          <a:p>
            <a:pPr>
              <a:lnSpc>
                <a:spcPct val="90000"/>
              </a:lnSpc>
              <a:buFontTx/>
              <a:buNone/>
            </a:pPr>
            <a:endParaRPr lang="en-US" altLang="en-US" sz="2000" i="1" dirty="0"/>
          </a:p>
          <a:p>
            <a:pPr>
              <a:lnSpc>
                <a:spcPct val="90000"/>
              </a:lnSpc>
              <a:buFontTx/>
              <a:buNone/>
            </a:pPr>
            <a:r>
              <a:rPr lang="en-US" altLang="en-US" sz="2000" i="1" dirty="0" smtClean="0"/>
              <a:t>There </a:t>
            </a:r>
            <a:r>
              <a:rPr lang="en-US" altLang="en-US" sz="2000" i="1" dirty="0" smtClean="0"/>
              <a:t>is not necessarily a </a:t>
            </a:r>
            <a:r>
              <a:rPr lang="en-US" altLang="en-US" sz="2000" i="1" dirty="0" smtClean="0"/>
              <a:t>mathematical  </a:t>
            </a:r>
            <a:r>
              <a:rPr lang="en-US" altLang="en-US" sz="2000" i="1" dirty="0" smtClean="0"/>
              <a:t>formulae for conversion between </a:t>
            </a:r>
            <a:r>
              <a:rPr lang="en-US" altLang="en-US" sz="2000" i="1" dirty="0" err="1" smtClean="0"/>
              <a:t>datums</a:t>
            </a:r>
            <a:r>
              <a:rPr lang="en-US" altLang="en-US" sz="2000" i="1" dirty="0" smtClean="0"/>
              <a:t>, although ‘equivalency tables’ may be available</a:t>
            </a:r>
          </a:p>
          <a:p>
            <a:pPr>
              <a:lnSpc>
                <a:spcPct val="90000"/>
              </a:lnSpc>
              <a:buFontTx/>
              <a:buNone/>
            </a:pPr>
            <a:endParaRPr lang="en-US" altLang="en-US" sz="2400" i="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3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3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3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643" y="106531"/>
            <a:ext cx="7772400" cy="741224"/>
          </a:xfrm>
        </p:spPr>
        <p:txBody>
          <a:bodyPr/>
          <a:lstStyle/>
          <a:p>
            <a:r>
              <a:rPr lang="en-US" altLang="en-US" dirty="0" smtClean="0"/>
              <a:t>The significance of the datum</a:t>
            </a:r>
            <a:endParaRPr lang="en-US" sz="4000" dirty="0"/>
          </a:p>
        </p:txBody>
      </p:sp>
      <p:sp>
        <p:nvSpPr>
          <p:cNvPr id="3" name="Content Placeholder 2"/>
          <p:cNvSpPr>
            <a:spLocks noGrp="1"/>
          </p:cNvSpPr>
          <p:nvPr>
            <p:ph idx="1"/>
          </p:nvPr>
        </p:nvSpPr>
        <p:spPr>
          <a:xfrm>
            <a:off x="416810" y="824602"/>
            <a:ext cx="8096956" cy="2877386"/>
          </a:xfrm>
        </p:spPr>
        <p:txBody>
          <a:bodyPr/>
          <a:lstStyle/>
          <a:p>
            <a:r>
              <a:rPr lang="en-US" dirty="0" smtClean="0"/>
              <a:t>latitude/longitude coordinates for a location will change depending on the datum!</a:t>
            </a:r>
          </a:p>
          <a:p>
            <a:pPr lvl="1"/>
            <a:r>
              <a:rPr lang="en-US" dirty="0" smtClean="0"/>
              <a:t>Use a different spheroid</a:t>
            </a:r>
          </a:p>
          <a:p>
            <a:pPr lvl="2"/>
            <a:r>
              <a:rPr lang="en-US" dirty="0" smtClean="0"/>
              <a:t>Latitude/longitude coordinates change</a:t>
            </a:r>
          </a:p>
          <a:p>
            <a:pPr lvl="1"/>
            <a:r>
              <a:rPr lang="en-US" dirty="0" smtClean="0"/>
              <a:t>Use a different tie point to earth</a:t>
            </a:r>
          </a:p>
          <a:p>
            <a:pPr lvl="2"/>
            <a:r>
              <a:rPr lang="en-US" dirty="0" smtClean="0"/>
              <a:t>Latitude/longitude coordinates change</a:t>
            </a:r>
          </a:p>
          <a:p>
            <a:pPr lvl="1"/>
            <a:endParaRPr lang="en-US" dirty="0" smtClean="0"/>
          </a:p>
          <a:p>
            <a:endParaRPr lang="en-US" dirty="0"/>
          </a:p>
        </p:txBody>
      </p:sp>
      <p:pic>
        <p:nvPicPr>
          <p:cNvPr id="8" name="Picture 2" descr="http://www.colorado.edu/geography/gcraft/notes/coordsys/gif/difsys.gif"/>
          <p:cNvPicPr>
            <a:picLocks noChangeAspect="1" noChangeArrowheads="1"/>
          </p:cNvPicPr>
          <p:nvPr/>
        </p:nvPicPr>
        <p:blipFill rotWithShape="1">
          <a:blip r:embed="rId2">
            <a:extLst>
              <a:ext uri="{28A0092B-C50C-407E-A947-70E740481C1C}">
                <a14:useLocalDpi xmlns:a14="http://schemas.microsoft.com/office/drawing/2010/main" val="0"/>
              </a:ext>
            </a:extLst>
          </a:blip>
          <a:srcRect b="67612"/>
          <a:stretch/>
        </p:blipFill>
        <p:spPr bwMode="auto">
          <a:xfrm>
            <a:off x="1894125" y="3843998"/>
            <a:ext cx="6990743" cy="12219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colorado.edu/geography/gcraft/notes/coordsys/gif/capito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07" y="3843998"/>
            <a:ext cx="1096050" cy="13494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12711" y="5193437"/>
            <a:ext cx="5378332" cy="523220"/>
          </a:xfrm>
          <a:prstGeom prst="rect">
            <a:avLst/>
          </a:prstGeom>
          <a:noFill/>
        </p:spPr>
        <p:txBody>
          <a:bodyPr wrap="none" rtlCol="0">
            <a:spAutoFit/>
          </a:bodyPr>
          <a:lstStyle/>
          <a:p>
            <a:r>
              <a:rPr lang="en-US" sz="2800" dirty="0" smtClean="0"/>
              <a:t>One location under different </a:t>
            </a:r>
            <a:r>
              <a:rPr lang="en-US" sz="2800" dirty="0" err="1" smtClean="0"/>
              <a:t>datums</a:t>
            </a:r>
            <a:endParaRPr lang="en-US" sz="2800" dirty="0"/>
          </a:p>
        </p:txBody>
      </p:sp>
      <p:sp>
        <p:nvSpPr>
          <p:cNvPr id="10" name="TextBox 9"/>
          <p:cNvSpPr txBox="1"/>
          <p:nvPr/>
        </p:nvSpPr>
        <p:spPr>
          <a:xfrm>
            <a:off x="3575401" y="5062632"/>
            <a:ext cx="5309467" cy="261610"/>
          </a:xfrm>
          <a:prstGeom prst="rect">
            <a:avLst/>
          </a:prstGeom>
          <a:noFill/>
        </p:spPr>
        <p:txBody>
          <a:bodyPr wrap="none" rtlCol="0">
            <a:spAutoFit/>
          </a:bodyPr>
          <a:lstStyle/>
          <a:p>
            <a:r>
              <a:rPr lang="en-US" sz="1100" dirty="0" smtClean="0"/>
              <a:t>Source:  Peter Dana: </a:t>
            </a:r>
            <a:r>
              <a:rPr lang="en-US" sz="1100" dirty="0" smtClean="0"/>
              <a:t>http://www.colorado.edu/geography/gcraft/notes/datum/datum_f.html</a:t>
            </a:r>
          </a:p>
        </p:txBody>
      </p:sp>
      <p:sp>
        <p:nvSpPr>
          <p:cNvPr id="11" name="TextBox 10"/>
          <p:cNvSpPr txBox="1"/>
          <p:nvPr/>
        </p:nvSpPr>
        <p:spPr>
          <a:xfrm>
            <a:off x="1203161" y="6010182"/>
            <a:ext cx="6278257" cy="584775"/>
          </a:xfrm>
          <a:prstGeom prst="rect">
            <a:avLst/>
          </a:prstGeom>
          <a:noFill/>
        </p:spPr>
        <p:txBody>
          <a:bodyPr wrap="none" rtlCol="0">
            <a:spAutoFit/>
          </a:bodyPr>
          <a:lstStyle/>
          <a:p>
            <a:r>
              <a:rPr lang="en-US" sz="3200" i="1" dirty="0" smtClean="0"/>
              <a:t>You always need to know the datum!</a:t>
            </a:r>
            <a:endParaRPr lang="en-US" sz="3200" i="1" dirty="0"/>
          </a:p>
        </p:txBody>
      </p:sp>
    </p:spTree>
    <p:extLst>
      <p:ext uri="{BB962C8B-B14F-4D97-AF65-F5344CB8AC3E}">
        <p14:creationId xmlns:p14="http://schemas.microsoft.com/office/powerpoint/2010/main" val="189947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66700" y="225425"/>
            <a:ext cx="8610600" cy="1143000"/>
          </a:xfrm>
          <a:noFill/>
        </p:spPr>
        <p:txBody>
          <a:bodyPr/>
          <a:lstStyle/>
          <a:p>
            <a:r>
              <a:rPr lang="en-US" altLang="en-US" dirty="0" smtClean="0"/>
              <a:t>Geodesy &amp; </a:t>
            </a:r>
            <a:r>
              <a:rPr lang="en-US" altLang="en-US" dirty="0" smtClean="0"/>
              <a:t>Surveying and </a:t>
            </a:r>
            <a:r>
              <a:rPr lang="en-US" altLang="en-US" dirty="0" err="1" smtClean="0"/>
              <a:t>Datums</a:t>
            </a:r>
            <a:r>
              <a:rPr lang="en-US" altLang="en-US" dirty="0" smtClean="0"/>
              <a:t>:</a:t>
            </a:r>
            <a:r>
              <a:rPr lang="en-US" altLang="en-US" dirty="0" smtClean="0"/>
              <a:t/>
            </a:r>
            <a:br>
              <a:rPr lang="en-US" altLang="en-US" dirty="0" smtClean="0"/>
            </a:br>
            <a:r>
              <a:rPr lang="en-US" altLang="en-US" i="1" dirty="0" smtClean="0"/>
              <a:t>the differences</a:t>
            </a:r>
            <a:endParaRPr lang="en-US" altLang="en-US" sz="2400" i="1" dirty="0" smtClean="0"/>
          </a:p>
        </p:txBody>
      </p:sp>
      <p:sp>
        <p:nvSpPr>
          <p:cNvPr id="21507" name="Rectangle 3"/>
          <p:cNvSpPr>
            <a:spLocks noGrp="1" noChangeArrowheads="1"/>
          </p:cNvSpPr>
          <p:nvPr>
            <p:ph type="body" idx="1"/>
          </p:nvPr>
        </p:nvSpPr>
        <p:spPr>
          <a:xfrm>
            <a:off x="289280" y="1464816"/>
            <a:ext cx="8705850" cy="4114800"/>
          </a:xfrm>
          <a:noFill/>
        </p:spPr>
        <p:txBody>
          <a:bodyPr/>
          <a:lstStyle/>
          <a:p>
            <a:r>
              <a:rPr lang="en-US" altLang="en-US" sz="2400" b="1" i="1" dirty="0" smtClean="0"/>
              <a:t>Geodetic</a:t>
            </a:r>
            <a:r>
              <a:rPr lang="en-US" altLang="en-US" sz="2400" b="1" dirty="0" smtClean="0"/>
              <a:t> </a:t>
            </a:r>
            <a:r>
              <a:rPr lang="en-US" altLang="en-US" sz="2400" b="1" dirty="0" smtClean="0"/>
              <a:t>Surveying (by geodesists): </a:t>
            </a:r>
          </a:p>
          <a:p>
            <a:pPr lvl="1"/>
            <a:r>
              <a:rPr lang="en-US" altLang="en-US" sz="1800" dirty="0"/>
              <a:t>c</a:t>
            </a:r>
            <a:r>
              <a:rPr lang="en-US" altLang="en-US" sz="1800" dirty="0" smtClean="0"/>
              <a:t>oncerned with accurate measurement from global to local scale</a:t>
            </a:r>
            <a:endParaRPr lang="en-US" altLang="en-US" sz="4000" b="1" dirty="0" smtClean="0"/>
          </a:p>
          <a:p>
            <a:pPr lvl="1"/>
            <a:r>
              <a:rPr lang="en-US" altLang="en-US" sz="1800" dirty="0" smtClean="0"/>
              <a:t>incorporates </a:t>
            </a:r>
            <a:r>
              <a:rPr lang="en-US" altLang="en-US" sz="1800" dirty="0" smtClean="0"/>
              <a:t>earth’s shape and </a:t>
            </a:r>
            <a:r>
              <a:rPr lang="en-US" altLang="en-US" sz="1800" dirty="0" smtClean="0"/>
              <a:t>curvature</a:t>
            </a:r>
          </a:p>
          <a:p>
            <a:pPr lvl="1"/>
            <a:r>
              <a:rPr lang="en-US" altLang="en-US" sz="1800" u="sng" dirty="0" smtClean="0"/>
              <a:t>Create</a:t>
            </a:r>
            <a:r>
              <a:rPr lang="en-US" altLang="en-US" sz="1800" dirty="0" smtClean="0"/>
              <a:t> </a:t>
            </a:r>
            <a:r>
              <a:rPr lang="en-US" altLang="en-US" sz="1800" dirty="0" err="1" smtClean="0"/>
              <a:t>datums</a:t>
            </a:r>
            <a:endParaRPr lang="en-US" altLang="en-US" sz="1800" dirty="0" smtClean="0"/>
          </a:p>
          <a:p>
            <a:pPr lvl="1"/>
            <a:r>
              <a:rPr lang="en-US" altLang="en-US" sz="2000" dirty="0" smtClean="0"/>
              <a:t>establish location </a:t>
            </a:r>
            <a:r>
              <a:rPr lang="en-US" altLang="en-US" sz="2000" dirty="0" smtClean="0"/>
              <a:t>of </a:t>
            </a:r>
            <a:r>
              <a:rPr lang="en-US" altLang="en-US" sz="2000" i="1" dirty="0" smtClean="0"/>
              <a:t>survey </a:t>
            </a:r>
            <a:r>
              <a:rPr lang="en-US" altLang="en-US" sz="2000" i="1" dirty="0" smtClean="0"/>
              <a:t>monuments </a:t>
            </a:r>
            <a:r>
              <a:rPr lang="en-US" altLang="en-US" sz="2000" dirty="0" smtClean="0"/>
              <a:t>based on </a:t>
            </a:r>
            <a:r>
              <a:rPr lang="en-US" altLang="en-US" sz="2000" dirty="0" err="1" smtClean="0"/>
              <a:t>datums</a:t>
            </a:r>
            <a:endParaRPr lang="en-US" altLang="en-US" sz="2000" dirty="0" smtClean="0"/>
          </a:p>
          <a:p>
            <a:pPr lvl="1"/>
            <a:r>
              <a:rPr lang="en-US" altLang="en-US" sz="1800" dirty="0" smtClean="0"/>
              <a:t>conducted in US by the National Geodetic Service (previously the US Coast and Geodetic Survey) in the Dept. of </a:t>
            </a:r>
            <a:r>
              <a:rPr lang="en-US" altLang="en-US" sz="1800" dirty="0" smtClean="0"/>
              <a:t>Commerce</a:t>
            </a:r>
          </a:p>
          <a:p>
            <a:r>
              <a:rPr lang="en-US" altLang="en-US" sz="2400" b="1" i="1" dirty="0" smtClean="0"/>
              <a:t>Plane</a:t>
            </a:r>
            <a:r>
              <a:rPr lang="en-US" altLang="en-US" sz="2400" b="1" dirty="0" smtClean="0"/>
              <a:t> Surveying (by surveyors): </a:t>
            </a:r>
          </a:p>
          <a:p>
            <a:pPr lvl="1"/>
            <a:r>
              <a:rPr lang="en-US" altLang="en-US" sz="1800" dirty="0"/>
              <a:t>p</a:t>
            </a:r>
            <a:r>
              <a:rPr lang="en-US" altLang="en-US" sz="1800" dirty="0" smtClean="0"/>
              <a:t>rimarily operates at local scale  </a:t>
            </a:r>
            <a:r>
              <a:rPr lang="en-US" altLang="en-US" sz="1800" dirty="0" smtClean="0"/>
              <a:t>(building site, sub-division, etc.)  </a:t>
            </a:r>
            <a:endParaRPr lang="en-US" altLang="en-US" sz="1800" dirty="0" smtClean="0"/>
          </a:p>
          <a:p>
            <a:pPr lvl="1"/>
            <a:r>
              <a:rPr lang="en-US" altLang="en-US" sz="1800" dirty="0" smtClean="0"/>
              <a:t>assume </a:t>
            </a:r>
            <a:r>
              <a:rPr lang="en-US" altLang="en-US" sz="1800" dirty="0" smtClean="0"/>
              <a:t>earth is flat</a:t>
            </a:r>
          </a:p>
          <a:p>
            <a:pPr lvl="1"/>
            <a:r>
              <a:rPr lang="en-US" altLang="en-US" sz="1800" u="sng" dirty="0" smtClean="0"/>
              <a:t>Use</a:t>
            </a:r>
            <a:r>
              <a:rPr lang="en-US" altLang="en-US" sz="1800" dirty="0" smtClean="0"/>
              <a:t> </a:t>
            </a:r>
            <a:r>
              <a:rPr lang="en-US" altLang="en-US" sz="1800" dirty="0" err="1" smtClean="0"/>
              <a:t>datums</a:t>
            </a:r>
            <a:endParaRPr lang="en-US" altLang="en-US" sz="1800" dirty="0" smtClean="0"/>
          </a:p>
          <a:p>
            <a:pPr lvl="1"/>
            <a:r>
              <a:rPr lang="en-US" altLang="en-US" sz="2000" dirty="0" smtClean="0"/>
              <a:t>use </a:t>
            </a:r>
            <a:r>
              <a:rPr lang="en-US" altLang="en-US" sz="2000" i="1" dirty="0" smtClean="0"/>
              <a:t>survey </a:t>
            </a:r>
            <a:r>
              <a:rPr lang="en-US" altLang="en-US" sz="2000" i="1" dirty="0" smtClean="0"/>
              <a:t>monuments </a:t>
            </a:r>
            <a:r>
              <a:rPr lang="en-US" altLang="en-US" sz="2000" dirty="0" smtClean="0"/>
              <a:t>established by geodesists as </a:t>
            </a:r>
            <a:r>
              <a:rPr lang="en-US" altLang="en-US" sz="2000" dirty="0" smtClean="0"/>
              <a:t>starting point</a:t>
            </a:r>
            <a:r>
              <a:rPr lang="en-US" altLang="en-US" sz="2400" dirty="0" smtClean="0"/>
              <a:t>.</a:t>
            </a:r>
          </a:p>
          <a:p>
            <a:pPr lvl="1"/>
            <a:r>
              <a:rPr lang="en-US" altLang="en-US" sz="1800" dirty="0" smtClean="0"/>
              <a:t>Conducted in US by State licensed surveyors (RPLS)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50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50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0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42" y="2585066"/>
            <a:ext cx="8236258" cy="1143000"/>
          </a:xfrm>
        </p:spPr>
        <p:txBody>
          <a:bodyPr/>
          <a:lstStyle/>
          <a:p>
            <a:r>
              <a:rPr lang="en-US" i="1" dirty="0" smtClean="0"/>
              <a:t>Geographic</a:t>
            </a:r>
            <a:r>
              <a:rPr lang="en-US" dirty="0" smtClean="0"/>
              <a:t> Information Systems</a:t>
            </a:r>
            <a:br>
              <a:rPr lang="en-US" dirty="0" smtClean="0"/>
            </a:br>
            <a:r>
              <a:rPr lang="en-US" dirty="0" smtClean="0"/>
              <a:t>and</a:t>
            </a:r>
            <a:br>
              <a:rPr lang="en-US" dirty="0" smtClean="0"/>
            </a:br>
            <a:r>
              <a:rPr lang="en-US" i="1" dirty="0" smtClean="0"/>
              <a:t>Management</a:t>
            </a:r>
            <a:r>
              <a:rPr lang="en-US" dirty="0" smtClean="0"/>
              <a:t> Information Systems</a:t>
            </a:r>
            <a:br>
              <a:rPr lang="en-US" dirty="0" smtClean="0"/>
            </a:br>
            <a:r>
              <a:rPr lang="en-US" dirty="0"/>
              <a:t/>
            </a:r>
            <a:br>
              <a:rPr lang="en-US" dirty="0"/>
            </a:br>
            <a:r>
              <a:rPr lang="en-US" dirty="0" smtClean="0"/>
              <a:t>What’s the difference?</a:t>
            </a:r>
            <a:endParaRPr lang="en-US" dirty="0"/>
          </a:p>
        </p:txBody>
      </p:sp>
    </p:spTree>
    <p:extLst>
      <p:ext uri="{BB962C8B-B14F-4D97-AF65-F5344CB8AC3E}">
        <p14:creationId xmlns:p14="http://schemas.microsoft.com/office/powerpoint/2010/main" val="1091534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0"/>
            <a:ext cx="7772400" cy="774700"/>
          </a:xfrm>
          <a:noFill/>
        </p:spPr>
        <p:txBody>
          <a:bodyPr/>
          <a:lstStyle/>
          <a:p>
            <a:r>
              <a:rPr lang="en-US" altLang="en-US" smtClean="0"/>
              <a:t>Original North American Datums</a:t>
            </a:r>
          </a:p>
        </p:txBody>
      </p:sp>
      <p:sp>
        <p:nvSpPr>
          <p:cNvPr id="23555" name="Rectangle 3"/>
          <p:cNvSpPr>
            <a:spLocks noGrp="1" noChangeArrowheads="1"/>
          </p:cNvSpPr>
          <p:nvPr>
            <p:ph type="body" sz="half" idx="1"/>
          </p:nvPr>
        </p:nvSpPr>
        <p:spPr>
          <a:xfrm>
            <a:off x="304800" y="762000"/>
            <a:ext cx="3962400" cy="4114800"/>
          </a:xfrm>
          <a:noFill/>
        </p:spPr>
        <p:txBody>
          <a:bodyPr/>
          <a:lstStyle/>
          <a:p>
            <a:pPr>
              <a:lnSpc>
                <a:spcPct val="90000"/>
              </a:lnSpc>
            </a:pPr>
            <a:r>
              <a:rPr lang="en-US" altLang="en-US" sz="1800" dirty="0" smtClean="0"/>
              <a:t>1900 US Standard Datum</a:t>
            </a:r>
          </a:p>
          <a:p>
            <a:pPr lvl="1">
              <a:lnSpc>
                <a:spcPct val="90000"/>
              </a:lnSpc>
            </a:pPr>
            <a:r>
              <a:rPr lang="en-US" altLang="en-US" sz="1600" dirty="0" smtClean="0"/>
              <a:t>Clark </a:t>
            </a:r>
            <a:r>
              <a:rPr lang="en-US" altLang="en-US" sz="1600" dirty="0" smtClean="0"/>
              <a:t>1866 spheroid </a:t>
            </a:r>
          </a:p>
          <a:p>
            <a:pPr lvl="1">
              <a:lnSpc>
                <a:spcPct val="90000"/>
              </a:lnSpc>
            </a:pPr>
            <a:r>
              <a:rPr lang="en-US" altLang="en-US" sz="1600" dirty="0" smtClean="0"/>
              <a:t>origin </a:t>
            </a:r>
            <a:r>
              <a:rPr lang="en-US" altLang="en-US" sz="1600" dirty="0" err="1" smtClean="0"/>
              <a:t>Meades</a:t>
            </a:r>
            <a:r>
              <a:rPr lang="en-US" altLang="en-US" sz="1600" dirty="0" smtClean="0"/>
              <a:t> Ranch, </a:t>
            </a:r>
            <a:br>
              <a:rPr lang="en-US" altLang="en-US" sz="1600" dirty="0" smtClean="0"/>
            </a:br>
            <a:r>
              <a:rPr lang="en-US" altLang="en-US" sz="1600" dirty="0" smtClean="0"/>
              <a:t>Osborne </a:t>
            </a:r>
            <a:r>
              <a:rPr lang="en-US" altLang="en-US" sz="1600" dirty="0" err="1" smtClean="0"/>
              <a:t>Cnty</a:t>
            </a:r>
            <a:r>
              <a:rPr lang="en-US" altLang="en-US" sz="1600" dirty="0" smtClean="0"/>
              <a:t>,  KS </a:t>
            </a:r>
            <a:br>
              <a:rPr lang="en-US" altLang="en-US" sz="1600" dirty="0" smtClean="0"/>
            </a:br>
            <a:r>
              <a:rPr lang="en-US" altLang="en-US" sz="1600" dirty="0" smtClean="0"/>
              <a:t>(39-13-26.686N    98-32-30.506W)</a:t>
            </a:r>
            <a:endParaRPr lang="en-US" altLang="en-US" sz="2000" dirty="0" smtClean="0"/>
          </a:p>
          <a:p>
            <a:pPr lvl="1">
              <a:lnSpc>
                <a:spcPct val="90000"/>
              </a:lnSpc>
            </a:pPr>
            <a:r>
              <a:rPr lang="en-US" altLang="en-US" sz="1600" dirty="0" smtClean="0"/>
              <a:t>created </a:t>
            </a:r>
            <a:r>
              <a:rPr lang="en-US" altLang="en-US" sz="1600" dirty="0" smtClean="0"/>
              <a:t>by visual triangulation</a:t>
            </a:r>
          </a:p>
          <a:p>
            <a:pPr lvl="1">
              <a:lnSpc>
                <a:spcPct val="90000"/>
              </a:lnSpc>
            </a:pPr>
            <a:endParaRPr lang="en-US" altLang="en-US" sz="1600" dirty="0" smtClean="0"/>
          </a:p>
          <a:p>
            <a:pPr>
              <a:lnSpc>
                <a:spcPct val="90000"/>
              </a:lnSpc>
            </a:pPr>
            <a:r>
              <a:rPr lang="en-US" altLang="en-US" sz="1800" dirty="0" smtClean="0"/>
              <a:t>NAD27</a:t>
            </a:r>
          </a:p>
          <a:p>
            <a:pPr lvl="1">
              <a:lnSpc>
                <a:spcPct val="90000"/>
              </a:lnSpc>
            </a:pPr>
            <a:r>
              <a:rPr lang="en-US" altLang="en-US" sz="1600" dirty="0" smtClean="0"/>
              <a:t>Clark </a:t>
            </a:r>
            <a:r>
              <a:rPr lang="en-US" altLang="en-US" sz="1600" dirty="0" smtClean="0"/>
              <a:t>1866 spheroid</a:t>
            </a:r>
          </a:p>
          <a:p>
            <a:pPr lvl="1">
              <a:lnSpc>
                <a:spcPct val="90000"/>
              </a:lnSpc>
            </a:pPr>
            <a:r>
              <a:rPr lang="en-US" altLang="en-US" sz="1600" dirty="0" smtClean="0"/>
              <a:t>Origin: </a:t>
            </a:r>
            <a:r>
              <a:rPr lang="en-US" altLang="en-US" sz="1600" dirty="0" err="1" smtClean="0"/>
              <a:t>Meades</a:t>
            </a:r>
            <a:r>
              <a:rPr lang="en-US" altLang="en-US" sz="1600" dirty="0" smtClean="0"/>
              <a:t> </a:t>
            </a:r>
            <a:r>
              <a:rPr lang="en-US" altLang="en-US" sz="1600" dirty="0" smtClean="0"/>
              <a:t>Ranch </a:t>
            </a:r>
            <a:endParaRPr lang="en-US" altLang="en-US" sz="1600" dirty="0" smtClean="0"/>
          </a:p>
          <a:p>
            <a:pPr lvl="1">
              <a:lnSpc>
                <a:spcPct val="90000"/>
              </a:lnSpc>
            </a:pPr>
            <a:r>
              <a:rPr lang="en-US" altLang="en-US" sz="1600" dirty="0"/>
              <a:t>c</a:t>
            </a:r>
            <a:r>
              <a:rPr lang="en-US" altLang="en-US" sz="1600" dirty="0" smtClean="0"/>
              <a:t>reated by new visual </a:t>
            </a:r>
            <a:r>
              <a:rPr lang="en-US" altLang="en-US" sz="1600" dirty="0" smtClean="0"/>
              <a:t>triangulation</a:t>
            </a:r>
            <a:endParaRPr lang="en-US" altLang="en-US" sz="2800" dirty="0" smtClean="0"/>
          </a:p>
          <a:p>
            <a:pPr lvl="1">
              <a:lnSpc>
                <a:spcPct val="90000"/>
              </a:lnSpc>
            </a:pPr>
            <a:r>
              <a:rPr lang="en-US" altLang="en-US" sz="1600" dirty="0" smtClean="0"/>
              <a:t>NAVD29 </a:t>
            </a:r>
            <a:r>
              <a:rPr lang="en-US" altLang="en-US" sz="1600" dirty="0" smtClean="0"/>
              <a:t>(North American Vertical Datum, 1929) </a:t>
            </a:r>
            <a:r>
              <a:rPr lang="en-US" altLang="en-US" sz="1600" dirty="0" smtClean="0"/>
              <a:t>provides </a:t>
            </a:r>
            <a:r>
              <a:rPr lang="en-US" altLang="en-US" sz="1600" dirty="0" smtClean="0"/>
              <a:t>elevation</a:t>
            </a:r>
          </a:p>
          <a:p>
            <a:pPr lvl="1">
              <a:lnSpc>
                <a:spcPct val="90000"/>
              </a:lnSpc>
            </a:pPr>
            <a:r>
              <a:rPr lang="en-US" altLang="en-US" sz="1600" dirty="0" smtClean="0"/>
              <a:t>basis for most USGS 7.5 minute quads </a:t>
            </a:r>
          </a:p>
        </p:txBody>
      </p:sp>
      <p:sp>
        <p:nvSpPr>
          <p:cNvPr id="23556" name="Rectangle 4"/>
          <p:cNvSpPr>
            <a:spLocks noGrp="1" noChangeArrowheads="1"/>
          </p:cNvSpPr>
          <p:nvPr>
            <p:ph type="body" sz="half" idx="2"/>
          </p:nvPr>
        </p:nvSpPr>
        <p:spPr>
          <a:xfrm>
            <a:off x="3818878" y="787153"/>
            <a:ext cx="5105400" cy="4114800"/>
          </a:xfrm>
          <a:noFill/>
        </p:spPr>
        <p:txBody>
          <a:bodyPr/>
          <a:lstStyle/>
          <a:p>
            <a:pPr>
              <a:lnSpc>
                <a:spcPct val="90000"/>
              </a:lnSpc>
              <a:buFontTx/>
              <a:buNone/>
            </a:pPr>
            <a:r>
              <a:rPr lang="en-US" altLang="en-US" sz="1800" dirty="0" smtClean="0"/>
              <a:t>NAD83</a:t>
            </a:r>
          </a:p>
          <a:p>
            <a:pPr lvl="1">
              <a:lnSpc>
                <a:spcPct val="90000"/>
              </a:lnSpc>
            </a:pPr>
            <a:r>
              <a:rPr lang="en-US" altLang="en-US" sz="1600" dirty="0" smtClean="0"/>
              <a:t>satellite  (since 1957) and laser distance  data showed inaccuracy of NAD27</a:t>
            </a:r>
          </a:p>
          <a:p>
            <a:pPr lvl="1">
              <a:lnSpc>
                <a:spcPct val="90000"/>
              </a:lnSpc>
            </a:pPr>
            <a:r>
              <a:rPr lang="en-US" altLang="en-US" sz="1600" dirty="0" smtClean="0"/>
              <a:t>1971 National Academy of Sciences report recommended new datum</a:t>
            </a:r>
          </a:p>
          <a:p>
            <a:pPr lvl="1">
              <a:lnSpc>
                <a:spcPct val="90000"/>
              </a:lnSpc>
            </a:pPr>
            <a:r>
              <a:rPr lang="en-US" altLang="en-US" sz="1600" dirty="0" smtClean="0"/>
              <a:t>GRS80 </a:t>
            </a:r>
            <a:r>
              <a:rPr lang="en-US" altLang="en-US" sz="1600" dirty="0" smtClean="0"/>
              <a:t>spheroid </a:t>
            </a:r>
            <a:endParaRPr lang="en-US" altLang="en-US" sz="1600" dirty="0" smtClean="0"/>
          </a:p>
          <a:p>
            <a:pPr lvl="1">
              <a:lnSpc>
                <a:spcPct val="90000"/>
              </a:lnSpc>
            </a:pPr>
            <a:r>
              <a:rPr lang="en-US" altLang="en-US" sz="1600" dirty="0" smtClean="0"/>
              <a:t>origin</a:t>
            </a:r>
            <a:r>
              <a:rPr lang="en-US" altLang="en-US" sz="1600" dirty="0" smtClean="0"/>
              <a:t>: Mass-center of Earth</a:t>
            </a:r>
          </a:p>
          <a:p>
            <a:pPr lvl="1">
              <a:lnSpc>
                <a:spcPct val="90000"/>
              </a:lnSpc>
            </a:pPr>
            <a:r>
              <a:rPr lang="en-US" altLang="en-US" sz="1600" dirty="0" smtClean="0"/>
              <a:t>points </a:t>
            </a:r>
            <a:r>
              <a:rPr lang="en-US" altLang="en-US" sz="1600" dirty="0" smtClean="0"/>
              <a:t>can differ up to 160m from NAD27, but seldom more than </a:t>
            </a:r>
            <a:r>
              <a:rPr lang="en-US" altLang="en-US" sz="1600" dirty="0" smtClean="0"/>
              <a:t>30m</a:t>
            </a:r>
          </a:p>
          <a:p>
            <a:pPr lvl="1">
              <a:lnSpc>
                <a:spcPct val="90000"/>
              </a:lnSpc>
            </a:pPr>
            <a:r>
              <a:rPr lang="en-US" altLang="en-US" sz="1600" dirty="0" smtClean="0"/>
              <a:t>(note: data </a:t>
            </a:r>
            <a:r>
              <a:rPr lang="en-US" altLang="en-US" sz="1600" dirty="0" smtClean="0"/>
              <a:t>from a digitized </a:t>
            </a:r>
            <a:r>
              <a:rPr lang="en-US" altLang="en-US" sz="1600" dirty="0" smtClean="0"/>
              <a:t>paper map </a:t>
            </a:r>
            <a:r>
              <a:rPr lang="en-US" altLang="en-US" sz="1600" dirty="0" smtClean="0"/>
              <a:t>more inaccurate than datum difference)</a:t>
            </a:r>
          </a:p>
          <a:p>
            <a:pPr lvl="1">
              <a:lnSpc>
                <a:spcPct val="90000"/>
              </a:lnSpc>
            </a:pPr>
            <a:r>
              <a:rPr lang="en-US" altLang="en-US" sz="1600" dirty="0" smtClean="0"/>
              <a:t>NAVD88 provides vertical datum</a:t>
            </a:r>
          </a:p>
          <a:p>
            <a:pPr lvl="1">
              <a:lnSpc>
                <a:spcPct val="90000"/>
              </a:lnSpc>
            </a:pPr>
            <a:r>
              <a:rPr lang="en-US" altLang="en-US" sz="1600" dirty="0" smtClean="0"/>
              <a:t>completed </a:t>
            </a:r>
            <a:r>
              <a:rPr lang="en-US" altLang="en-US" sz="1600" dirty="0" smtClean="0"/>
              <a:t>in 1986 therefore called </a:t>
            </a:r>
            <a:r>
              <a:rPr lang="en-US" altLang="en-US" sz="1600" dirty="0" smtClean="0"/>
              <a:t>NAD83(1986)</a:t>
            </a:r>
            <a:endParaRPr lang="en-US" altLang="en-US" sz="1600" dirty="0" smtClean="0"/>
          </a:p>
          <a:p>
            <a:pPr lvl="1">
              <a:lnSpc>
                <a:spcPct val="90000"/>
              </a:lnSpc>
            </a:pPr>
            <a:r>
              <a:rPr lang="en-US" altLang="en-US" sz="1600" dirty="0" smtClean="0"/>
              <a:t>but new data coming from </a:t>
            </a:r>
            <a:r>
              <a:rPr lang="en-US" altLang="en-US" sz="1600" dirty="0" err="1" smtClean="0"/>
              <a:t>gps</a:t>
            </a:r>
            <a:r>
              <a:rPr lang="en-US" altLang="en-US" sz="1600" dirty="0" smtClean="0"/>
              <a:t> was more accurate!  </a:t>
            </a:r>
          </a:p>
        </p:txBody>
      </p:sp>
      <p:sp>
        <p:nvSpPr>
          <p:cNvPr id="3" name="TextBox 2"/>
          <p:cNvSpPr txBox="1"/>
          <p:nvPr/>
        </p:nvSpPr>
        <p:spPr>
          <a:xfrm>
            <a:off x="1749167" y="5414777"/>
            <a:ext cx="5402441" cy="1077218"/>
          </a:xfrm>
          <a:prstGeom prst="rect">
            <a:avLst/>
          </a:prstGeom>
          <a:noFill/>
          <a:ln>
            <a:solidFill>
              <a:schemeClr val="tx1"/>
            </a:solidFill>
          </a:ln>
        </p:spPr>
        <p:txBody>
          <a:bodyPr wrap="none" rtlCol="0">
            <a:spAutoFit/>
          </a:bodyPr>
          <a:lstStyle/>
          <a:p>
            <a:pPr marL="0" lvl="1"/>
            <a:r>
              <a:rPr lang="en-US" altLang="en-US" sz="1600" dirty="0"/>
              <a:t>N</a:t>
            </a:r>
            <a:r>
              <a:rPr lang="en-US" altLang="en-US" sz="1600" dirty="0" smtClean="0"/>
              <a:t>o single mathematical formulae converts NAD27 to NAD83: </a:t>
            </a:r>
          </a:p>
          <a:p>
            <a:pPr marL="0" lvl="1"/>
            <a:r>
              <a:rPr lang="en-US" altLang="en-US" sz="1600" dirty="0" smtClean="0"/>
              <a:t>USGS Survey Bulletin # 1875 provides conversion tables </a:t>
            </a:r>
          </a:p>
          <a:p>
            <a:pPr marL="0" lvl="1"/>
            <a:r>
              <a:rPr lang="en-US" altLang="en-US" sz="1600" dirty="0" smtClean="0"/>
              <a:t>or use NADCON software</a:t>
            </a:r>
            <a:endParaRPr lang="en-US" altLang="en-US" sz="1600" dirty="0" smtClean="0"/>
          </a:p>
          <a:p>
            <a:pPr marL="0" lvl="1"/>
            <a:r>
              <a:rPr lang="en-US" altLang="en-US" sz="1600" dirty="0" smtClean="0"/>
              <a:t>These are incorporated in ArcGIS.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5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55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56">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556">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556">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556">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556">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556">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556">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556">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556">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556">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71513" y="44450"/>
            <a:ext cx="7772400" cy="1143000"/>
          </a:xfrm>
          <a:noFill/>
        </p:spPr>
        <p:txBody>
          <a:bodyPr/>
          <a:lstStyle/>
          <a:p>
            <a:r>
              <a:rPr lang="en-US" altLang="en-US" sz="2400" dirty="0" smtClean="0"/>
              <a:t>Current US Datum Programs:</a:t>
            </a:r>
            <a:r>
              <a:rPr lang="en-US" altLang="en-US" dirty="0" smtClean="0"/>
              <a:t/>
            </a:r>
            <a:br>
              <a:rPr lang="en-US" altLang="en-US" dirty="0" smtClean="0"/>
            </a:br>
            <a:r>
              <a:rPr lang="en-US" altLang="en-US" sz="2800" dirty="0" smtClean="0"/>
              <a:t>National Geodetic Reference System(NGRS)/ National Spatial Reference System(NSRS)</a:t>
            </a:r>
          </a:p>
        </p:txBody>
      </p:sp>
      <p:sp>
        <p:nvSpPr>
          <p:cNvPr id="24579" name="Rectangle 3"/>
          <p:cNvSpPr>
            <a:spLocks noGrp="1" noChangeArrowheads="1"/>
          </p:cNvSpPr>
          <p:nvPr>
            <p:ph type="body" sz="half" idx="1"/>
          </p:nvPr>
        </p:nvSpPr>
        <p:spPr>
          <a:xfrm>
            <a:off x="195310" y="1470026"/>
            <a:ext cx="4135391" cy="3622770"/>
          </a:xfrm>
          <a:noFill/>
        </p:spPr>
        <p:txBody>
          <a:bodyPr/>
          <a:lstStyle/>
          <a:p>
            <a:pPr>
              <a:lnSpc>
                <a:spcPct val="90000"/>
              </a:lnSpc>
              <a:buFontTx/>
              <a:buNone/>
            </a:pPr>
            <a:r>
              <a:rPr lang="en-US" altLang="en-US" sz="2000" b="1" dirty="0" smtClean="0"/>
              <a:t>High Accuracy Reference Network  (HARN)</a:t>
            </a:r>
            <a:endParaRPr lang="en-US" altLang="en-US" sz="2000" dirty="0" smtClean="0"/>
          </a:p>
          <a:p>
            <a:pPr>
              <a:lnSpc>
                <a:spcPct val="90000"/>
              </a:lnSpc>
            </a:pPr>
            <a:r>
              <a:rPr lang="en-US" altLang="en-US" sz="1800" dirty="0" smtClean="0"/>
              <a:t>Even before it was complete, </a:t>
            </a:r>
            <a:r>
              <a:rPr lang="en-US" altLang="en-US" sz="1800" dirty="0" err="1" smtClean="0"/>
              <a:t>gps</a:t>
            </a:r>
            <a:r>
              <a:rPr lang="en-US" altLang="en-US" sz="1800" dirty="0" smtClean="0"/>
              <a:t> showed NAD83 not sufficiently accurate</a:t>
            </a:r>
          </a:p>
          <a:p>
            <a:pPr>
              <a:lnSpc>
                <a:spcPct val="90000"/>
              </a:lnSpc>
            </a:pPr>
            <a:r>
              <a:rPr lang="en-US" altLang="en-US" sz="1800" dirty="0" smtClean="0"/>
              <a:t>Fewer number of more easily accessible survey monuments established</a:t>
            </a:r>
          </a:p>
          <a:p>
            <a:pPr>
              <a:lnSpc>
                <a:spcPct val="90000"/>
              </a:lnSpc>
            </a:pPr>
            <a:r>
              <a:rPr lang="en-US" altLang="en-US" sz="1800" dirty="0" smtClean="0"/>
              <a:t>Coordinates derived  using </a:t>
            </a:r>
            <a:r>
              <a:rPr lang="en-US" altLang="en-US" sz="1800" dirty="0" err="1" smtClean="0"/>
              <a:t>gps</a:t>
            </a:r>
            <a:endParaRPr lang="en-US" altLang="en-US" sz="1400" dirty="0" smtClean="0"/>
          </a:p>
          <a:p>
            <a:pPr>
              <a:lnSpc>
                <a:spcPct val="90000"/>
              </a:lnSpc>
            </a:pPr>
            <a:r>
              <a:rPr lang="en-US" altLang="en-US" sz="1800" dirty="0" smtClean="0"/>
              <a:t>Revision known as NAD83(HARN)</a:t>
            </a:r>
          </a:p>
          <a:p>
            <a:pPr lvl="1">
              <a:lnSpc>
                <a:spcPct val="90000"/>
              </a:lnSpc>
            </a:pPr>
            <a:r>
              <a:rPr lang="en-US" altLang="en-US" sz="1600" dirty="0" smtClean="0"/>
              <a:t>Issued on a regional basis from 1989 thru 1997</a:t>
            </a:r>
          </a:p>
          <a:p>
            <a:pPr lvl="1">
              <a:lnSpc>
                <a:spcPct val="90000"/>
              </a:lnSpc>
            </a:pPr>
            <a:r>
              <a:rPr lang="en-US" altLang="en-US" sz="1600" dirty="0" smtClean="0"/>
              <a:t>Differs from NAD83 (1986) by &lt;=1m (horizon.)</a:t>
            </a:r>
          </a:p>
        </p:txBody>
      </p:sp>
      <p:sp>
        <p:nvSpPr>
          <p:cNvPr id="24580" name="Rectangle 4"/>
          <p:cNvSpPr>
            <a:spLocks noGrp="1" noChangeArrowheads="1"/>
          </p:cNvSpPr>
          <p:nvPr>
            <p:ph type="body" sz="half" idx="2"/>
          </p:nvPr>
        </p:nvSpPr>
        <p:spPr>
          <a:xfrm>
            <a:off x="4954017" y="1469070"/>
            <a:ext cx="3914775" cy="4114800"/>
          </a:xfrm>
          <a:noFill/>
        </p:spPr>
        <p:txBody>
          <a:bodyPr/>
          <a:lstStyle/>
          <a:p>
            <a:pPr>
              <a:lnSpc>
                <a:spcPct val="90000"/>
              </a:lnSpc>
              <a:buFontTx/>
              <a:buNone/>
            </a:pPr>
            <a:r>
              <a:rPr lang="en-US" altLang="en-US" sz="2000" b="1" dirty="0" smtClean="0"/>
              <a:t>Continuously Operating Reference Stations (CORS)</a:t>
            </a:r>
          </a:p>
          <a:p>
            <a:pPr>
              <a:lnSpc>
                <a:spcPct val="90000"/>
              </a:lnSpc>
            </a:pPr>
            <a:r>
              <a:rPr lang="en-US" altLang="en-US" sz="2000" dirty="0" smtClean="0"/>
              <a:t>continuous </a:t>
            </a:r>
            <a:r>
              <a:rPr lang="en-US" altLang="en-US" sz="2000" dirty="0" smtClean="0"/>
              <a:t>measurement of  location from GPS satellites</a:t>
            </a:r>
          </a:p>
          <a:p>
            <a:pPr>
              <a:lnSpc>
                <a:spcPct val="90000"/>
              </a:lnSpc>
            </a:pPr>
            <a:r>
              <a:rPr lang="en-US" altLang="en-US" sz="2000" dirty="0" smtClean="0"/>
              <a:t>posted </a:t>
            </a:r>
            <a:r>
              <a:rPr lang="en-US" altLang="en-US" sz="2000" dirty="0" smtClean="0"/>
              <a:t>hourly on the Internet</a:t>
            </a:r>
          </a:p>
          <a:p>
            <a:pPr>
              <a:lnSpc>
                <a:spcPct val="90000"/>
              </a:lnSpc>
            </a:pPr>
            <a:r>
              <a:rPr lang="en-US" altLang="en-US" sz="1800" dirty="0" smtClean="0"/>
              <a:t>about 70 in TX as of  2007 run by </a:t>
            </a:r>
            <a:r>
              <a:rPr lang="en-US" altLang="en-US" sz="1800" dirty="0" err="1" smtClean="0"/>
              <a:t>TxDOT</a:t>
            </a:r>
            <a:endParaRPr lang="en-US" altLang="en-US" sz="1800" dirty="0" smtClean="0"/>
          </a:p>
          <a:p>
            <a:pPr>
              <a:lnSpc>
                <a:spcPct val="90000"/>
              </a:lnSpc>
            </a:pPr>
            <a:r>
              <a:rPr lang="en-US" altLang="en-US" sz="2000" dirty="0" smtClean="0"/>
              <a:t>datum </a:t>
            </a:r>
            <a:r>
              <a:rPr lang="en-US" altLang="en-US" sz="2000" dirty="0" smtClean="0"/>
              <a:t>revision know as NAD83 (</a:t>
            </a:r>
            <a:r>
              <a:rPr lang="en-US" altLang="en-US" sz="2000" dirty="0" err="1" smtClean="0"/>
              <a:t>CORSxx</a:t>
            </a:r>
            <a:r>
              <a:rPr lang="en-US" altLang="en-US" sz="2000" dirty="0" smtClean="0"/>
              <a:t>) since several been released (‘93, ‘94, ’96, </a:t>
            </a:r>
            <a:r>
              <a:rPr lang="en-US" altLang="en-US" sz="2000" dirty="0" err="1" smtClean="0"/>
              <a:t>etc</a:t>
            </a:r>
            <a:r>
              <a:rPr lang="en-US" altLang="en-US" sz="2000" dirty="0" smtClean="0"/>
              <a:t>)</a:t>
            </a:r>
          </a:p>
          <a:p>
            <a:pPr lvl="1">
              <a:lnSpc>
                <a:spcPct val="90000"/>
              </a:lnSpc>
            </a:pPr>
            <a:r>
              <a:rPr lang="en-US" altLang="en-US" sz="1800" dirty="0" smtClean="0"/>
              <a:t>Diff. from NAD83 (HARN)  &lt;10cm</a:t>
            </a:r>
          </a:p>
          <a:p>
            <a:pPr>
              <a:lnSpc>
                <a:spcPct val="90000"/>
              </a:lnSpc>
              <a:buFontTx/>
              <a:buNone/>
            </a:pPr>
            <a:endParaRPr lang="en-US" altLang="en-US" sz="1400" dirty="0" smtClean="0"/>
          </a:p>
          <a:p>
            <a:pPr>
              <a:lnSpc>
                <a:spcPct val="90000"/>
              </a:lnSpc>
              <a:buFontTx/>
              <a:buNone/>
            </a:pPr>
            <a:endParaRPr lang="en-US" altLang="en-US" sz="1400" dirty="0" smtClean="0"/>
          </a:p>
        </p:txBody>
      </p:sp>
      <p:sp>
        <p:nvSpPr>
          <p:cNvPr id="2" name="TextBox 1"/>
          <p:cNvSpPr txBox="1"/>
          <p:nvPr/>
        </p:nvSpPr>
        <p:spPr>
          <a:xfrm>
            <a:off x="195310" y="5503883"/>
            <a:ext cx="8594206" cy="757130"/>
          </a:xfrm>
          <a:prstGeom prst="rect">
            <a:avLst/>
          </a:prstGeom>
          <a:noFill/>
        </p:spPr>
        <p:txBody>
          <a:bodyPr wrap="square" rtlCol="0">
            <a:spAutoFit/>
          </a:bodyPr>
          <a:lstStyle/>
          <a:p>
            <a:pPr>
              <a:lnSpc>
                <a:spcPct val="90000"/>
              </a:lnSpc>
              <a:buFontTx/>
              <a:buNone/>
            </a:pPr>
            <a:r>
              <a:rPr lang="en-US" altLang="en-US" sz="1200" dirty="0" smtClean="0"/>
              <a:t>References:</a:t>
            </a:r>
          </a:p>
          <a:p>
            <a:pPr>
              <a:lnSpc>
                <a:spcPct val="90000"/>
              </a:lnSpc>
              <a:buFontTx/>
              <a:buNone/>
            </a:pPr>
            <a:r>
              <a:rPr lang="en-US" altLang="en-US" sz="1200" dirty="0" err="1" smtClean="0"/>
              <a:t>Lapine</a:t>
            </a:r>
            <a:r>
              <a:rPr lang="en-US" altLang="en-US" sz="1200" dirty="0" smtClean="0"/>
              <a:t>, Lewis A. </a:t>
            </a:r>
            <a:r>
              <a:rPr lang="en-US" altLang="en-US" sz="1200" i="1" dirty="0" smtClean="0"/>
              <a:t>National Geodetic Survey: Its Mission, Vision, and Goals</a:t>
            </a:r>
            <a:r>
              <a:rPr lang="en-US" altLang="en-US" sz="1200" dirty="0" smtClean="0"/>
              <a:t>, US </a:t>
            </a:r>
            <a:r>
              <a:rPr lang="en-US" altLang="en-US" sz="1200" dirty="0" err="1" smtClean="0"/>
              <a:t>Dept</a:t>
            </a:r>
            <a:r>
              <a:rPr lang="en-US" altLang="en-US" sz="1200" dirty="0" smtClean="0"/>
              <a:t> of Commerce, NOAA, October, 1994</a:t>
            </a:r>
          </a:p>
          <a:p>
            <a:pPr>
              <a:lnSpc>
                <a:spcPct val="90000"/>
              </a:lnSpc>
              <a:buFontTx/>
              <a:buNone/>
            </a:pPr>
            <a:r>
              <a:rPr lang="en-US" altLang="en-US" sz="1200" dirty="0" err="1" smtClean="0"/>
              <a:t>Snay</a:t>
            </a:r>
            <a:r>
              <a:rPr lang="en-US" altLang="en-US" sz="1200" dirty="0" smtClean="0"/>
              <a:t> and </a:t>
            </a:r>
            <a:r>
              <a:rPr lang="en-US" altLang="en-US" sz="1200" dirty="0" err="1" smtClean="0"/>
              <a:t>Soler</a:t>
            </a:r>
            <a:r>
              <a:rPr lang="en-US" altLang="en-US" sz="1200" dirty="0" smtClean="0"/>
              <a:t> </a:t>
            </a:r>
            <a:r>
              <a:rPr lang="en-US" altLang="en-US" sz="1200" i="1" dirty="0" smtClean="0"/>
              <a:t>Professional Surveyor</a:t>
            </a:r>
            <a:r>
              <a:rPr lang="en-US" altLang="en-US" sz="1200" dirty="0" smtClean="0"/>
              <a:t> Dec 1999, Feb 2000</a:t>
            </a:r>
          </a:p>
          <a:p>
            <a:pPr>
              <a:lnSpc>
                <a:spcPct val="90000"/>
              </a:lnSpc>
              <a:buFontTx/>
              <a:buNone/>
            </a:pPr>
            <a:r>
              <a:rPr lang="en-US" altLang="en-US" sz="1200" dirty="0" smtClean="0"/>
              <a:t>http://geodesy.noaa.gov/CORS/standard1.shtml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8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80">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580">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580">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58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5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7772400" cy="381000"/>
          </a:xfrm>
        </p:spPr>
        <p:txBody>
          <a:bodyPr/>
          <a:lstStyle/>
          <a:p>
            <a:r>
              <a:rPr lang="en-US" altLang="en-US" sz="2800" b="1" dirty="0" err="1" smtClean="0"/>
              <a:t>Datums</a:t>
            </a:r>
            <a:r>
              <a:rPr lang="en-US" altLang="en-US" sz="2800" b="1" dirty="0" smtClean="0"/>
              <a:t> for Elevation: Geoid </a:t>
            </a:r>
            <a:endParaRPr lang="en-US" altLang="en-US" sz="2800" b="1" dirty="0" smtClean="0"/>
          </a:p>
        </p:txBody>
      </p:sp>
      <p:sp>
        <p:nvSpPr>
          <p:cNvPr id="25603" name="Rectangle 3"/>
          <p:cNvSpPr>
            <a:spLocks noGrp="1" noChangeArrowheads="1"/>
          </p:cNvSpPr>
          <p:nvPr>
            <p:ph type="body" idx="1"/>
          </p:nvPr>
        </p:nvSpPr>
        <p:spPr>
          <a:xfrm>
            <a:off x="0" y="741286"/>
            <a:ext cx="9144000" cy="4953000"/>
          </a:xfrm>
        </p:spPr>
        <p:txBody>
          <a:bodyPr/>
          <a:lstStyle/>
          <a:p>
            <a:pPr>
              <a:lnSpc>
                <a:spcPct val="90000"/>
              </a:lnSpc>
            </a:pPr>
            <a:endParaRPr lang="en-US" altLang="en-US" sz="2000" dirty="0" smtClean="0"/>
          </a:p>
          <a:p>
            <a:pPr>
              <a:lnSpc>
                <a:spcPct val="90000"/>
              </a:lnSpc>
            </a:pPr>
            <a:r>
              <a:rPr lang="en-US" altLang="en-US" sz="2400" b="1" dirty="0" smtClean="0"/>
              <a:t>Traditional </a:t>
            </a:r>
            <a:r>
              <a:rPr lang="en-US" altLang="en-US" sz="2400" b="1" dirty="0" smtClean="0"/>
              <a:t>surveying </a:t>
            </a:r>
            <a:r>
              <a:rPr lang="en-US" altLang="en-US" sz="2400" dirty="0" smtClean="0"/>
              <a:t>uses “leveling” to measure elevation relative to mean sea level (MSL)</a:t>
            </a:r>
          </a:p>
          <a:p>
            <a:pPr lvl="1">
              <a:lnSpc>
                <a:spcPct val="90000"/>
              </a:lnSpc>
            </a:pPr>
            <a:r>
              <a:rPr lang="en-US" altLang="en-US" sz="2000" dirty="0" smtClean="0"/>
              <a:t>MSL </a:t>
            </a:r>
            <a:r>
              <a:rPr lang="en-US" altLang="en-US" sz="2000" dirty="0" smtClean="0"/>
              <a:t>is arithmetic mean of hourly water elevations observed over a  19 year cycle</a:t>
            </a:r>
          </a:p>
          <a:p>
            <a:pPr lvl="1">
              <a:lnSpc>
                <a:spcPct val="90000"/>
              </a:lnSpc>
            </a:pPr>
            <a:r>
              <a:rPr lang="en-US" altLang="en-US" sz="2000" dirty="0" smtClean="0"/>
              <a:t>MSL is different for different countries or locations</a:t>
            </a:r>
          </a:p>
          <a:p>
            <a:pPr>
              <a:lnSpc>
                <a:spcPct val="90000"/>
              </a:lnSpc>
            </a:pPr>
            <a:r>
              <a:rPr lang="en-US" altLang="en-US" sz="2400" dirty="0" smtClean="0"/>
              <a:t>US paper maps generally use NAVD29 or NAVD88 </a:t>
            </a:r>
          </a:p>
          <a:p>
            <a:pPr lvl="1">
              <a:lnSpc>
                <a:spcPct val="90000"/>
              </a:lnSpc>
            </a:pPr>
            <a:r>
              <a:rPr lang="en-US" altLang="en-US" sz="2000" dirty="0" smtClean="0"/>
              <a:t>NAVD88 </a:t>
            </a:r>
            <a:r>
              <a:rPr lang="en-US" altLang="en-US" sz="2000" dirty="0" smtClean="0"/>
              <a:t>based on mean sea level at Rimouski, Quebec, Canada on St Laurence gulf</a:t>
            </a:r>
          </a:p>
          <a:p>
            <a:pPr>
              <a:lnSpc>
                <a:spcPct val="90000"/>
              </a:lnSpc>
            </a:pPr>
            <a:r>
              <a:rPr lang="en-US" altLang="en-US" sz="2400" dirty="0" smtClean="0"/>
              <a:t>Leveling based on mean sea level follows the </a:t>
            </a:r>
            <a:r>
              <a:rPr lang="en-US" altLang="en-US" sz="2400" b="1" i="1" dirty="0" smtClean="0"/>
              <a:t>geoid</a:t>
            </a:r>
            <a:r>
              <a:rPr lang="en-US" altLang="en-US" sz="2400" dirty="0" smtClean="0"/>
              <a:t> </a:t>
            </a:r>
          </a:p>
          <a:p>
            <a:pPr lvl="1">
              <a:lnSpc>
                <a:spcPct val="90000"/>
              </a:lnSpc>
            </a:pPr>
            <a:r>
              <a:rPr lang="en-US" altLang="en-US" sz="2000" dirty="0" smtClean="0"/>
              <a:t>the elevation is measured  relative to the </a:t>
            </a:r>
            <a:r>
              <a:rPr lang="en-US" altLang="en-US" sz="2000" u="sng" dirty="0" smtClean="0"/>
              <a:t>geoid </a:t>
            </a:r>
          </a:p>
          <a:p>
            <a:pPr lvl="1">
              <a:lnSpc>
                <a:spcPct val="90000"/>
              </a:lnSpc>
            </a:pPr>
            <a:r>
              <a:rPr lang="en-US" altLang="en-US" sz="2000" dirty="0" smtClean="0"/>
              <a:t>called </a:t>
            </a:r>
            <a:r>
              <a:rPr lang="en-US" altLang="en-US" sz="2000" i="1" dirty="0" err="1" smtClean="0"/>
              <a:t>orthometric</a:t>
            </a:r>
            <a:r>
              <a:rPr lang="en-US" altLang="en-US" sz="2000" i="1" dirty="0" smtClean="0"/>
              <a:t> height</a:t>
            </a:r>
            <a:r>
              <a:rPr lang="en-US" altLang="en-US" sz="2000" dirty="0"/>
              <a:t> </a:t>
            </a:r>
            <a:endParaRPr lang="en-US" altLang="en-US" sz="2000" dirty="0" smtClean="0"/>
          </a:p>
          <a:p>
            <a:pPr lvl="1">
              <a:lnSpc>
                <a:spcPct val="90000"/>
              </a:lnSpc>
            </a:pPr>
            <a:r>
              <a:rPr lang="en-US" altLang="en-US" sz="2000" dirty="0" smtClean="0"/>
              <a:t>These are the elevations on most paper maps including USGS 7.5 minute Quads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0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60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1"/>
            </a:gs>
            <a:gs pos="100000">
              <a:schemeClr val="bg1">
                <a:lumMod val="76000"/>
              </a:schemeClr>
            </a:gs>
          </a:gsLst>
          <a:path path="rect">
            <a:fillToRect r="100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7772400" cy="381000"/>
          </a:xfrm>
        </p:spPr>
        <p:txBody>
          <a:bodyPr/>
          <a:lstStyle/>
          <a:p>
            <a:r>
              <a:rPr lang="en-US" altLang="en-US" sz="2800" b="1" dirty="0" err="1" smtClean="0"/>
              <a:t>Datums</a:t>
            </a:r>
            <a:r>
              <a:rPr lang="en-US" altLang="en-US" sz="2800" b="1" dirty="0" smtClean="0"/>
              <a:t> for Elevation: Ellipsoid </a:t>
            </a:r>
            <a:endParaRPr lang="en-US" altLang="en-US" sz="2800" b="1" dirty="0" smtClean="0"/>
          </a:p>
        </p:txBody>
      </p:sp>
      <p:sp>
        <p:nvSpPr>
          <p:cNvPr id="25603" name="Rectangle 3"/>
          <p:cNvSpPr>
            <a:spLocks noGrp="1" noChangeArrowheads="1"/>
          </p:cNvSpPr>
          <p:nvPr>
            <p:ph type="body" idx="1"/>
          </p:nvPr>
        </p:nvSpPr>
        <p:spPr>
          <a:xfrm>
            <a:off x="-116257" y="430567"/>
            <a:ext cx="9144000" cy="3306932"/>
          </a:xfrm>
        </p:spPr>
        <p:txBody>
          <a:bodyPr/>
          <a:lstStyle/>
          <a:p>
            <a:pPr>
              <a:lnSpc>
                <a:spcPct val="90000"/>
              </a:lnSpc>
            </a:pPr>
            <a:endParaRPr lang="en-US" altLang="en-US" sz="2000" dirty="0" smtClean="0"/>
          </a:p>
          <a:p>
            <a:pPr>
              <a:lnSpc>
                <a:spcPct val="90000"/>
              </a:lnSpc>
            </a:pPr>
            <a:r>
              <a:rPr lang="en-US" altLang="en-US" sz="2400" b="1" dirty="0" smtClean="0"/>
              <a:t>GPS </a:t>
            </a:r>
            <a:r>
              <a:rPr lang="en-US" altLang="en-US" sz="2400" b="1" dirty="0" smtClean="0"/>
              <a:t>(global positioning systems)</a:t>
            </a:r>
            <a:r>
              <a:rPr lang="en-US" altLang="en-US" sz="2400" dirty="0" smtClean="0"/>
              <a:t> </a:t>
            </a:r>
            <a:r>
              <a:rPr lang="en-US" altLang="en-US" sz="2400" dirty="0" smtClean="0"/>
              <a:t>know </a:t>
            </a:r>
            <a:r>
              <a:rPr lang="en-US" altLang="en-US" sz="2400" dirty="0" smtClean="0"/>
              <a:t>nothing about </a:t>
            </a:r>
            <a:r>
              <a:rPr lang="en-US" altLang="en-US" sz="2400" dirty="0" smtClean="0"/>
              <a:t>gravity or the geoid </a:t>
            </a:r>
          </a:p>
          <a:p>
            <a:pPr lvl="1">
              <a:lnSpc>
                <a:spcPct val="90000"/>
              </a:lnSpc>
            </a:pPr>
            <a:r>
              <a:rPr lang="en-US" altLang="en-US" sz="1800" b="1" dirty="0" smtClean="0"/>
              <a:t>its </a:t>
            </a:r>
            <a:r>
              <a:rPr lang="en-US" altLang="en-US" sz="1800" b="1" dirty="0" smtClean="0"/>
              <a:t>elevations </a:t>
            </a:r>
            <a:r>
              <a:rPr lang="en-US" altLang="en-US" sz="1800" b="1" dirty="0" smtClean="0"/>
              <a:t>are </a:t>
            </a:r>
            <a:r>
              <a:rPr lang="en-US" altLang="en-US" sz="1800" b="1" dirty="0" smtClean="0"/>
              <a:t>relative to a  </a:t>
            </a:r>
            <a:r>
              <a:rPr lang="en-US" altLang="en-US" sz="1800" b="1" u="sng" dirty="0" smtClean="0"/>
              <a:t>spheroid</a:t>
            </a:r>
            <a:r>
              <a:rPr lang="en-US" altLang="en-US" sz="1800" b="1" dirty="0" smtClean="0"/>
              <a:t> </a:t>
            </a:r>
            <a:endParaRPr lang="en-US" altLang="en-US" sz="1800" b="1" dirty="0" smtClean="0"/>
          </a:p>
          <a:p>
            <a:pPr lvl="1">
              <a:lnSpc>
                <a:spcPct val="90000"/>
              </a:lnSpc>
            </a:pPr>
            <a:r>
              <a:rPr lang="en-US" altLang="en-US" sz="1800" b="1" dirty="0" smtClean="0"/>
              <a:t>called </a:t>
            </a:r>
            <a:r>
              <a:rPr lang="en-US" altLang="en-US" sz="1800" b="1" i="1" dirty="0" smtClean="0"/>
              <a:t>ellipsoid height</a:t>
            </a:r>
            <a:endParaRPr lang="en-US" altLang="en-US" sz="1800" b="1" dirty="0" smtClean="0"/>
          </a:p>
          <a:p>
            <a:pPr lvl="1">
              <a:lnSpc>
                <a:spcPct val="90000"/>
              </a:lnSpc>
            </a:pPr>
            <a:r>
              <a:rPr lang="en-US" altLang="en-US" sz="1800" b="1" dirty="0" smtClean="0"/>
              <a:t>This is usually WGS84 (for world) or GRS80 (for US): little practical difference</a:t>
            </a:r>
            <a:endParaRPr lang="en-US" altLang="en-US" sz="1800" dirty="0" smtClean="0"/>
          </a:p>
          <a:p>
            <a:pPr>
              <a:lnSpc>
                <a:spcPct val="90000"/>
              </a:lnSpc>
            </a:pPr>
            <a:r>
              <a:rPr lang="en-US" altLang="en-US" sz="2000" dirty="0" err="1" smtClean="0"/>
              <a:t>Orthometric</a:t>
            </a:r>
            <a:r>
              <a:rPr lang="en-US" altLang="en-US" sz="2000" dirty="0" smtClean="0"/>
              <a:t> height (geoid) and ellipsoid height (</a:t>
            </a:r>
            <a:r>
              <a:rPr lang="en-US" altLang="en-US" sz="2000" dirty="0" err="1" smtClean="0"/>
              <a:t>gps</a:t>
            </a:r>
            <a:r>
              <a:rPr lang="en-US" altLang="en-US" sz="2000" dirty="0" smtClean="0"/>
              <a:t>) are different</a:t>
            </a:r>
          </a:p>
          <a:p>
            <a:pPr lvl="1">
              <a:lnSpc>
                <a:spcPct val="90000"/>
              </a:lnSpc>
            </a:pPr>
            <a:r>
              <a:rPr lang="en-US" altLang="en-US" sz="1600" dirty="0"/>
              <a:t>b</a:t>
            </a:r>
            <a:r>
              <a:rPr lang="en-US" altLang="en-US" sz="1600" dirty="0" smtClean="0"/>
              <a:t>y as </a:t>
            </a:r>
            <a:r>
              <a:rPr lang="en-US" altLang="en-US" sz="1600" dirty="0" smtClean="0"/>
              <a:t>much as 87 meters worldwide </a:t>
            </a:r>
          </a:p>
          <a:p>
            <a:pPr lvl="1">
              <a:lnSpc>
                <a:spcPct val="90000"/>
              </a:lnSpc>
            </a:pPr>
            <a:r>
              <a:rPr lang="en-US" altLang="en-US" sz="1800" dirty="0" smtClean="0"/>
              <a:t>WGS84 spheroid is above geoid everywhere in US by an average of about 30m</a:t>
            </a:r>
          </a:p>
          <a:p>
            <a:pPr lvl="1">
              <a:lnSpc>
                <a:spcPct val="90000"/>
              </a:lnSpc>
            </a:pPr>
            <a:r>
              <a:rPr lang="en-US" altLang="en-US" sz="1800" dirty="0" smtClean="0"/>
              <a:t>in </a:t>
            </a:r>
            <a:r>
              <a:rPr lang="en-US" altLang="en-US" sz="1800" dirty="0" smtClean="0"/>
              <a:t>Texas ellipsoid </a:t>
            </a:r>
            <a:r>
              <a:rPr lang="en-US" altLang="en-US" sz="1800" dirty="0" smtClean="0"/>
              <a:t>height is </a:t>
            </a:r>
            <a:r>
              <a:rPr lang="en-US" altLang="en-US" sz="1800" dirty="0" smtClean="0"/>
              <a:t>about 27 meters less (lower) than </a:t>
            </a:r>
            <a:r>
              <a:rPr lang="en-US" altLang="en-US" sz="1800" dirty="0" err="1" smtClean="0"/>
              <a:t>orthometric</a:t>
            </a:r>
            <a:r>
              <a:rPr lang="en-US" altLang="en-US" sz="1800" dirty="0" smtClean="0"/>
              <a:t> (geoid) ht</a:t>
            </a:r>
            <a:r>
              <a:rPr lang="en-US" altLang="en-US" sz="1800" dirty="0" smtClean="0"/>
              <a:t>.</a:t>
            </a:r>
            <a:endParaRPr lang="en-US" altLang="en-US" sz="1800" dirty="0" smtClean="0"/>
          </a:p>
        </p:txBody>
      </p:sp>
      <p:grpSp>
        <p:nvGrpSpPr>
          <p:cNvPr id="2" name="Group 1"/>
          <p:cNvGrpSpPr/>
          <p:nvPr/>
        </p:nvGrpSpPr>
        <p:grpSpPr>
          <a:xfrm>
            <a:off x="1792734" y="3827644"/>
            <a:ext cx="5264166" cy="2510300"/>
            <a:chOff x="4544643" y="4838700"/>
            <a:chExt cx="4483100" cy="1852613"/>
          </a:xfrm>
        </p:grpSpPr>
        <p:sp>
          <p:nvSpPr>
            <p:cNvPr id="25604" name="Freeform 6"/>
            <p:cNvSpPr>
              <a:spLocks/>
            </p:cNvSpPr>
            <p:nvPr/>
          </p:nvSpPr>
          <p:spPr bwMode="auto">
            <a:xfrm>
              <a:off x="5029200" y="6083300"/>
              <a:ext cx="3657600" cy="317500"/>
            </a:xfrm>
            <a:custGeom>
              <a:avLst/>
              <a:gdLst>
                <a:gd name="T0" fmla="*/ 0 w 2304"/>
                <a:gd name="T1" fmla="*/ 2147483647 h 200"/>
                <a:gd name="T2" fmla="*/ 2147483647 w 2304"/>
                <a:gd name="T3" fmla="*/ 2147483647 h 200"/>
                <a:gd name="T4" fmla="*/ 2147483647 w 2304"/>
                <a:gd name="T5" fmla="*/ 2147483647 h 200"/>
                <a:gd name="T6" fmla="*/ 2147483647 w 2304"/>
                <a:gd name="T7" fmla="*/ 2147483647 h 200"/>
                <a:gd name="T8" fmla="*/ 2147483647 w 2304"/>
                <a:gd name="T9" fmla="*/ 2147483647 h 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4" h="200">
                  <a:moveTo>
                    <a:pt x="0" y="152"/>
                  </a:moveTo>
                  <a:cubicBezTo>
                    <a:pt x="156" y="76"/>
                    <a:pt x="312" y="0"/>
                    <a:pt x="480" y="8"/>
                  </a:cubicBezTo>
                  <a:cubicBezTo>
                    <a:pt x="648" y="16"/>
                    <a:pt x="808" y="200"/>
                    <a:pt x="1008" y="200"/>
                  </a:cubicBezTo>
                  <a:cubicBezTo>
                    <a:pt x="1208" y="200"/>
                    <a:pt x="1464" y="8"/>
                    <a:pt x="1680" y="8"/>
                  </a:cubicBezTo>
                  <a:cubicBezTo>
                    <a:pt x="1896" y="8"/>
                    <a:pt x="2100" y="104"/>
                    <a:pt x="2304" y="200"/>
                  </a:cubicBezTo>
                </a:path>
              </a:pathLst>
            </a:custGeom>
            <a:noFill/>
            <a:ln w="12700"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Freeform 7"/>
            <p:cNvSpPr>
              <a:spLocks/>
            </p:cNvSpPr>
            <p:nvPr/>
          </p:nvSpPr>
          <p:spPr bwMode="auto">
            <a:xfrm>
              <a:off x="5029200" y="5867400"/>
              <a:ext cx="3733800" cy="762000"/>
            </a:xfrm>
            <a:custGeom>
              <a:avLst/>
              <a:gdLst>
                <a:gd name="T0" fmla="*/ 0 w 2352"/>
                <a:gd name="T1" fmla="*/ 2147483647 h 344"/>
                <a:gd name="T2" fmla="*/ 2147483647 w 2352"/>
                <a:gd name="T3" fmla="*/ 2147483647 h 344"/>
                <a:gd name="T4" fmla="*/ 2147483647 w 2352"/>
                <a:gd name="T5" fmla="*/ 2147483647 h 344"/>
                <a:gd name="T6" fmla="*/ 0 60000 65536"/>
                <a:gd name="T7" fmla="*/ 0 60000 65536"/>
                <a:gd name="T8" fmla="*/ 0 60000 65536"/>
              </a:gdLst>
              <a:ahLst/>
              <a:cxnLst>
                <a:cxn ang="T6">
                  <a:pos x="T0" y="T1"/>
                </a:cxn>
                <a:cxn ang="T7">
                  <a:pos x="T2" y="T3"/>
                </a:cxn>
                <a:cxn ang="T8">
                  <a:pos x="T4" y="T5"/>
                </a:cxn>
              </a:cxnLst>
              <a:rect l="0" t="0" r="r" b="b"/>
              <a:pathLst>
                <a:path w="2352" h="344">
                  <a:moveTo>
                    <a:pt x="0" y="296"/>
                  </a:moveTo>
                  <a:cubicBezTo>
                    <a:pt x="380" y="148"/>
                    <a:pt x="760" y="0"/>
                    <a:pt x="1152" y="8"/>
                  </a:cubicBezTo>
                  <a:cubicBezTo>
                    <a:pt x="1544" y="16"/>
                    <a:pt x="1948" y="180"/>
                    <a:pt x="2352" y="34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6" name="Text Box 10"/>
            <p:cNvSpPr txBox="1">
              <a:spLocks noChangeArrowheads="1"/>
            </p:cNvSpPr>
            <p:nvPr/>
          </p:nvSpPr>
          <p:spPr bwMode="auto">
            <a:xfrm>
              <a:off x="4648200" y="5867400"/>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800" dirty="0">
                  <a:solidFill>
                    <a:srgbClr val="FF0000"/>
                  </a:solidFill>
                </a:rPr>
                <a:t>Geoid</a:t>
              </a:r>
            </a:p>
          </p:txBody>
        </p:sp>
        <p:sp>
          <p:nvSpPr>
            <p:cNvPr id="25607" name="Line 12"/>
            <p:cNvSpPr>
              <a:spLocks noChangeShapeType="1"/>
            </p:cNvSpPr>
            <p:nvPr/>
          </p:nvSpPr>
          <p:spPr bwMode="auto">
            <a:xfrm flipV="1">
              <a:off x="7010399" y="5562600"/>
              <a:ext cx="1" cy="762000"/>
            </a:xfrm>
            <a:prstGeom prst="line">
              <a:avLst/>
            </a:prstGeom>
            <a:noFill/>
            <a:ln w="254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Text Box 13"/>
            <p:cNvSpPr txBox="1">
              <a:spLocks noChangeArrowheads="1"/>
            </p:cNvSpPr>
            <p:nvPr/>
          </p:nvSpPr>
          <p:spPr bwMode="auto">
            <a:xfrm>
              <a:off x="7010400" y="6354763"/>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600" dirty="0" err="1">
                  <a:solidFill>
                    <a:srgbClr val="FF3300"/>
                  </a:solidFill>
                </a:rPr>
                <a:t>Orthometric</a:t>
              </a:r>
              <a:r>
                <a:rPr lang="en-US" altLang="en-US" sz="1600" dirty="0">
                  <a:solidFill>
                    <a:srgbClr val="FF3300"/>
                  </a:solidFill>
                </a:rPr>
                <a:t> height</a:t>
              </a:r>
            </a:p>
          </p:txBody>
        </p:sp>
        <p:sp>
          <p:nvSpPr>
            <p:cNvPr id="25609" name="Text Box 14"/>
            <p:cNvSpPr txBox="1">
              <a:spLocks noChangeArrowheads="1"/>
            </p:cNvSpPr>
            <p:nvPr/>
          </p:nvSpPr>
          <p:spPr bwMode="auto">
            <a:xfrm>
              <a:off x="4953000" y="6324600"/>
              <a:ext cx="100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800" dirty="0"/>
                <a:t>Spheroid</a:t>
              </a:r>
            </a:p>
          </p:txBody>
        </p:sp>
        <p:sp>
          <p:nvSpPr>
            <p:cNvPr id="25610" name="Text Box 15"/>
            <p:cNvSpPr txBox="1">
              <a:spLocks noChangeArrowheads="1"/>
            </p:cNvSpPr>
            <p:nvPr/>
          </p:nvSpPr>
          <p:spPr bwMode="auto">
            <a:xfrm>
              <a:off x="7299325" y="4838700"/>
              <a:ext cx="1486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800" b="1" dirty="0">
                  <a:solidFill>
                    <a:schemeClr val="bg2"/>
                  </a:solidFill>
                </a:rPr>
                <a:t>Land surface</a:t>
              </a:r>
            </a:p>
          </p:txBody>
        </p:sp>
        <p:sp>
          <p:nvSpPr>
            <p:cNvPr id="25611" name="Line 17"/>
            <p:cNvSpPr>
              <a:spLocks noChangeShapeType="1"/>
            </p:cNvSpPr>
            <p:nvPr/>
          </p:nvSpPr>
          <p:spPr bwMode="auto">
            <a:xfrm flipV="1">
              <a:off x="7162800" y="5486400"/>
              <a:ext cx="0" cy="381000"/>
            </a:xfrm>
            <a:prstGeom prst="line">
              <a:avLst/>
            </a:prstGeom>
            <a:noFill/>
            <a:ln w="254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Text Box 18"/>
            <p:cNvSpPr txBox="1">
              <a:spLocks noChangeArrowheads="1"/>
            </p:cNvSpPr>
            <p:nvPr/>
          </p:nvSpPr>
          <p:spPr bwMode="auto">
            <a:xfrm>
              <a:off x="7162800" y="5562600"/>
              <a:ext cx="1314450" cy="304800"/>
            </a:xfrm>
            <a:prstGeom prst="rect">
              <a:avLst/>
            </a:prstGeom>
            <a:noFill/>
            <a:ln w="25400">
              <a:no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400"/>
                <a:t>Ellipsoid height</a:t>
              </a:r>
            </a:p>
          </p:txBody>
        </p:sp>
        <p:sp>
          <p:nvSpPr>
            <p:cNvPr id="25613" name="Freeform 21"/>
            <p:cNvSpPr>
              <a:spLocks/>
            </p:cNvSpPr>
            <p:nvPr/>
          </p:nvSpPr>
          <p:spPr bwMode="auto">
            <a:xfrm>
              <a:off x="4544643" y="5187950"/>
              <a:ext cx="4483100" cy="877888"/>
            </a:xfrm>
            <a:custGeom>
              <a:avLst/>
              <a:gdLst>
                <a:gd name="T0" fmla="*/ 0 w 2824"/>
                <a:gd name="T1" fmla="*/ 2147483647 h 553"/>
                <a:gd name="T2" fmla="*/ 2147483647 w 2824"/>
                <a:gd name="T3" fmla="*/ 2147483647 h 553"/>
                <a:gd name="T4" fmla="*/ 2147483647 w 2824"/>
                <a:gd name="T5" fmla="*/ 2147483647 h 553"/>
                <a:gd name="T6" fmla="*/ 2147483647 w 2824"/>
                <a:gd name="T7" fmla="*/ 2147483647 h 553"/>
                <a:gd name="T8" fmla="*/ 2147483647 w 2824"/>
                <a:gd name="T9" fmla="*/ 2147483647 h 553"/>
                <a:gd name="T10" fmla="*/ 2147483647 w 2824"/>
                <a:gd name="T11" fmla="*/ 2147483647 h 553"/>
                <a:gd name="T12" fmla="*/ 2147483647 w 2824"/>
                <a:gd name="T13" fmla="*/ 2147483647 h 553"/>
                <a:gd name="T14" fmla="*/ 2147483647 w 2824"/>
                <a:gd name="T15" fmla="*/ 2147483647 h 553"/>
                <a:gd name="T16" fmla="*/ 2147483647 w 2824"/>
                <a:gd name="T17" fmla="*/ 2147483647 h 553"/>
                <a:gd name="T18" fmla="*/ 2147483647 w 2824"/>
                <a:gd name="T19" fmla="*/ 2147483647 h 553"/>
                <a:gd name="T20" fmla="*/ 2147483647 w 2824"/>
                <a:gd name="T21" fmla="*/ 2147483647 h 553"/>
                <a:gd name="T22" fmla="*/ 2147483647 w 2824"/>
                <a:gd name="T23" fmla="*/ 2147483647 h 553"/>
                <a:gd name="T24" fmla="*/ 2147483647 w 2824"/>
                <a:gd name="T25" fmla="*/ 2147483647 h 553"/>
                <a:gd name="T26" fmla="*/ 2147483647 w 2824"/>
                <a:gd name="T27" fmla="*/ 2147483647 h 553"/>
                <a:gd name="T28" fmla="*/ 2147483647 w 2824"/>
                <a:gd name="T29" fmla="*/ 2147483647 h 553"/>
                <a:gd name="T30" fmla="*/ 2147483647 w 2824"/>
                <a:gd name="T31" fmla="*/ 2147483647 h 553"/>
                <a:gd name="T32" fmla="*/ 2147483647 w 2824"/>
                <a:gd name="T33" fmla="*/ 2147483647 h 553"/>
                <a:gd name="T34" fmla="*/ 2147483647 w 2824"/>
                <a:gd name="T35" fmla="*/ 2147483647 h 553"/>
                <a:gd name="T36" fmla="*/ 2147483647 w 2824"/>
                <a:gd name="T37" fmla="*/ 2147483647 h 553"/>
                <a:gd name="T38" fmla="*/ 2147483647 w 2824"/>
                <a:gd name="T39" fmla="*/ 2147483647 h 553"/>
                <a:gd name="T40" fmla="*/ 2147483647 w 2824"/>
                <a:gd name="T41" fmla="*/ 2147483647 h 553"/>
                <a:gd name="T42" fmla="*/ 2147483647 w 2824"/>
                <a:gd name="T43" fmla="*/ 2147483647 h 553"/>
                <a:gd name="T44" fmla="*/ 2147483647 w 2824"/>
                <a:gd name="T45" fmla="*/ 2147483647 h 553"/>
                <a:gd name="T46" fmla="*/ 2147483647 w 2824"/>
                <a:gd name="T47" fmla="*/ 2147483647 h 553"/>
                <a:gd name="T48" fmla="*/ 2147483647 w 2824"/>
                <a:gd name="T49" fmla="*/ 2147483647 h 553"/>
                <a:gd name="T50" fmla="*/ 2147483647 w 2824"/>
                <a:gd name="T51" fmla="*/ 2147483647 h 553"/>
                <a:gd name="T52" fmla="*/ 2147483647 w 2824"/>
                <a:gd name="T53" fmla="*/ 2147483647 h 553"/>
                <a:gd name="T54" fmla="*/ 2147483647 w 2824"/>
                <a:gd name="T55" fmla="*/ 2147483647 h 553"/>
                <a:gd name="T56" fmla="*/ 2147483647 w 2824"/>
                <a:gd name="T57" fmla="*/ 2147483647 h 553"/>
                <a:gd name="T58" fmla="*/ 2147483647 w 2824"/>
                <a:gd name="T59" fmla="*/ 2147483647 h 553"/>
                <a:gd name="T60" fmla="*/ 2147483647 w 2824"/>
                <a:gd name="T61" fmla="*/ 2147483647 h 553"/>
                <a:gd name="T62" fmla="*/ 2147483647 w 2824"/>
                <a:gd name="T63" fmla="*/ 2147483647 h 5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24" h="553">
                  <a:moveTo>
                    <a:pt x="0" y="431"/>
                  </a:moveTo>
                  <a:cubicBezTo>
                    <a:pt x="36" y="418"/>
                    <a:pt x="66" y="409"/>
                    <a:pt x="98" y="391"/>
                  </a:cubicBezTo>
                  <a:cubicBezTo>
                    <a:pt x="161" y="355"/>
                    <a:pt x="207" y="292"/>
                    <a:pt x="260" y="245"/>
                  </a:cubicBezTo>
                  <a:cubicBezTo>
                    <a:pt x="282" y="226"/>
                    <a:pt x="303" y="207"/>
                    <a:pt x="325" y="188"/>
                  </a:cubicBezTo>
                  <a:cubicBezTo>
                    <a:pt x="340" y="175"/>
                    <a:pt x="348" y="153"/>
                    <a:pt x="366" y="147"/>
                  </a:cubicBezTo>
                  <a:cubicBezTo>
                    <a:pt x="418" y="130"/>
                    <a:pt x="440" y="81"/>
                    <a:pt x="487" y="58"/>
                  </a:cubicBezTo>
                  <a:cubicBezTo>
                    <a:pt x="506" y="49"/>
                    <a:pt x="525" y="42"/>
                    <a:pt x="544" y="34"/>
                  </a:cubicBezTo>
                  <a:cubicBezTo>
                    <a:pt x="560" y="28"/>
                    <a:pt x="593" y="18"/>
                    <a:pt x="593" y="18"/>
                  </a:cubicBezTo>
                  <a:cubicBezTo>
                    <a:pt x="741" y="26"/>
                    <a:pt x="749" y="34"/>
                    <a:pt x="868" y="58"/>
                  </a:cubicBezTo>
                  <a:cubicBezTo>
                    <a:pt x="902" y="92"/>
                    <a:pt x="941" y="114"/>
                    <a:pt x="982" y="139"/>
                  </a:cubicBezTo>
                  <a:cubicBezTo>
                    <a:pt x="996" y="147"/>
                    <a:pt x="1023" y="164"/>
                    <a:pt x="1023" y="164"/>
                  </a:cubicBezTo>
                  <a:cubicBezTo>
                    <a:pt x="1052" y="201"/>
                    <a:pt x="1080" y="235"/>
                    <a:pt x="1120" y="261"/>
                  </a:cubicBezTo>
                  <a:cubicBezTo>
                    <a:pt x="1130" y="291"/>
                    <a:pt x="1147" y="297"/>
                    <a:pt x="1169" y="318"/>
                  </a:cubicBezTo>
                  <a:cubicBezTo>
                    <a:pt x="1182" y="371"/>
                    <a:pt x="1230" y="479"/>
                    <a:pt x="1282" y="496"/>
                  </a:cubicBezTo>
                  <a:cubicBezTo>
                    <a:pt x="1298" y="491"/>
                    <a:pt x="1315" y="485"/>
                    <a:pt x="1331" y="480"/>
                  </a:cubicBezTo>
                  <a:cubicBezTo>
                    <a:pt x="1340" y="477"/>
                    <a:pt x="1341" y="464"/>
                    <a:pt x="1347" y="456"/>
                  </a:cubicBezTo>
                  <a:cubicBezTo>
                    <a:pt x="1363" y="436"/>
                    <a:pt x="1383" y="421"/>
                    <a:pt x="1404" y="407"/>
                  </a:cubicBezTo>
                  <a:cubicBezTo>
                    <a:pt x="1419" y="384"/>
                    <a:pt x="1437" y="365"/>
                    <a:pt x="1453" y="342"/>
                  </a:cubicBezTo>
                  <a:cubicBezTo>
                    <a:pt x="1476" y="272"/>
                    <a:pt x="1436" y="381"/>
                    <a:pt x="1493" y="285"/>
                  </a:cubicBezTo>
                  <a:cubicBezTo>
                    <a:pt x="1526" y="229"/>
                    <a:pt x="1484" y="230"/>
                    <a:pt x="1558" y="212"/>
                  </a:cubicBezTo>
                  <a:cubicBezTo>
                    <a:pt x="1594" y="188"/>
                    <a:pt x="1700" y="148"/>
                    <a:pt x="1745" y="139"/>
                  </a:cubicBezTo>
                  <a:cubicBezTo>
                    <a:pt x="1883" y="145"/>
                    <a:pt x="2002" y="148"/>
                    <a:pt x="2134" y="115"/>
                  </a:cubicBezTo>
                  <a:cubicBezTo>
                    <a:pt x="2156" y="93"/>
                    <a:pt x="2177" y="72"/>
                    <a:pt x="2199" y="50"/>
                  </a:cubicBezTo>
                  <a:cubicBezTo>
                    <a:pt x="2213" y="36"/>
                    <a:pt x="2231" y="1"/>
                    <a:pt x="2231" y="1"/>
                  </a:cubicBezTo>
                  <a:cubicBezTo>
                    <a:pt x="2274" y="4"/>
                    <a:pt x="2319" y="0"/>
                    <a:pt x="2361" y="10"/>
                  </a:cubicBezTo>
                  <a:cubicBezTo>
                    <a:pt x="2380" y="14"/>
                    <a:pt x="2394" y="31"/>
                    <a:pt x="2410" y="42"/>
                  </a:cubicBezTo>
                  <a:cubicBezTo>
                    <a:pt x="2448" y="67"/>
                    <a:pt x="2496" y="95"/>
                    <a:pt x="2523" y="131"/>
                  </a:cubicBezTo>
                  <a:cubicBezTo>
                    <a:pt x="2558" y="177"/>
                    <a:pt x="2534" y="164"/>
                    <a:pt x="2572" y="196"/>
                  </a:cubicBezTo>
                  <a:cubicBezTo>
                    <a:pt x="2602" y="221"/>
                    <a:pt x="2633" y="233"/>
                    <a:pt x="2661" y="261"/>
                  </a:cubicBezTo>
                  <a:cubicBezTo>
                    <a:pt x="2676" y="302"/>
                    <a:pt x="2662" y="350"/>
                    <a:pt x="2678" y="391"/>
                  </a:cubicBezTo>
                  <a:cubicBezTo>
                    <a:pt x="2688" y="416"/>
                    <a:pt x="2715" y="429"/>
                    <a:pt x="2734" y="448"/>
                  </a:cubicBezTo>
                  <a:cubicBezTo>
                    <a:pt x="2768" y="482"/>
                    <a:pt x="2791" y="520"/>
                    <a:pt x="2824" y="553"/>
                  </a:cubicBezTo>
                </a:path>
              </a:pathLst>
            </a:custGeom>
            <a:noFill/>
            <a:ln w="38100" cap="flat"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7" name="Text Box 24"/>
            <p:cNvSpPr txBox="1">
              <a:spLocks noChangeArrowheads="1"/>
            </p:cNvSpPr>
            <p:nvPr/>
          </p:nvSpPr>
          <p:spPr bwMode="auto">
            <a:xfrm>
              <a:off x="6477000" y="6019800"/>
              <a:ext cx="4540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200"/>
                <a:t>U.S.</a:t>
              </a:r>
            </a:p>
          </p:txBody>
        </p:sp>
        <p:sp>
          <p:nvSpPr>
            <p:cNvPr id="25618" name="Line 26"/>
            <p:cNvSpPr>
              <a:spLocks noChangeShapeType="1"/>
            </p:cNvSpPr>
            <p:nvPr/>
          </p:nvSpPr>
          <p:spPr bwMode="auto">
            <a:xfrm flipV="1">
              <a:off x="6172200" y="6019800"/>
              <a:ext cx="0" cy="228600"/>
            </a:xfrm>
            <a:prstGeom prst="line">
              <a:avLst/>
            </a:prstGeom>
            <a:noFill/>
            <a:ln w="254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9" name="Text Box 27"/>
            <p:cNvSpPr txBox="1">
              <a:spLocks noChangeArrowheads="1"/>
            </p:cNvSpPr>
            <p:nvPr/>
          </p:nvSpPr>
          <p:spPr bwMode="auto">
            <a:xfrm>
              <a:off x="5181600" y="5486400"/>
              <a:ext cx="1108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400" dirty="0">
                  <a:solidFill>
                    <a:srgbClr val="FF3300"/>
                  </a:solidFill>
                </a:rPr>
                <a:t>Geoid height</a:t>
              </a:r>
            </a:p>
          </p:txBody>
        </p:sp>
        <p:sp>
          <p:nvSpPr>
            <p:cNvPr id="25620" name="Line 28"/>
            <p:cNvSpPr>
              <a:spLocks noChangeShapeType="1"/>
            </p:cNvSpPr>
            <p:nvPr/>
          </p:nvSpPr>
          <p:spPr bwMode="auto">
            <a:xfrm>
              <a:off x="5791200" y="5715000"/>
              <a:ext cx="304800" cy="381000"/>
            </a:xfrm>
            <a:prstGeom prst="line">
              <a:avLst/>
            </a:prstGeom>
            <a:noFill/>
            <a:ln w="127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8"/>
            <p:cNvSpPr>
              <a:spLocks noChangeShapeType="1"/>
            </p:cNvSpPr>
            <p:nvPr/>
          </p:nvSpPr>
          <p:spPr bwMode="auto">
            <a:xfrm flipH="1" flipV="1">
              <a:off x="7010399" y="6019800"/>
              <a:ext cx="446843" cy="381000"/>
            </a:xfrm>
            <a:prstGeom prst="line">
              <a:avLst/>
            </a:prstGeom>
            <a:noFill/>
            <a:ln w="127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25068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5"/>
          <p:cNvSpPr txBox="1">
            <a:spLocks noChangeArrowheads="1"/>
          </p:cNvSpPr>
          <p:nvPr/>
        </p:nvSpPr>
        <p:spPr bwMode="auto">
          <a:xfrm>
            <a:off x="152400" y="5110094"/>
            <a:ext cx="8822924" cy="159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600" dirty="0" smtClean="0"/>
              <a:t>The illustration and average values shown here are for Geoid03. </a:t>
            </a:r>
          </a:p>
          <a:p>
            <a:pPr>
              <a:spcBef>
                <a:spcPct val="0"/>
              </a:spcBef>
              <a:buClrTx/>
              <a:buSzTx/>
              <a:buFontTx/>
              <a:buNone/>
            </a:pPr>
            <a:r>
              <a:rPr lang="en-US" altLang="en-US" sz="1600" dirty="0" smtClean="0"/>
              <a:t>The current model (2014) is GEOID12A</a:t>
            </a:r>
            <a:r>
              <a:rPr lang="en-US" altLang="en-US" sz="2000" dirty="0" smtClean="0">
                <a:solidFill>
                  <a:schemeClr val="tx1">
                    <a:lumMod val="95000"/>
                  </a:schemeClr>
                </a:solidFill>
                <a:hlinkClick r:id="rId3"/>
              </a:rPr>
              <a:t>ww.ngs.noaa.gov/GEOID/GEOID12A</a:t>
            </a:r>
            <a:endParaRPr lang="en-US" altLang="en-US" sz="2000" dirty="0" smtClean="0">
              <a:solidFill>
                <a:schemeClr val="tx1">
                  <a:lumMod val="95000"/>
                </a:schemeClr>
              </a:solidFill>
            </a:endParaRPr>
          </a:p>
          <a:p>
            <a:pPr>
              <a:spcBef>
                <a:spcPct val="0"/>
              </a:spcBef>
              <a:buClrTx/>
              <a:buSzTx/>
              <a:buNone/>
            </a:pPr>
            <a:r>
              <a:rPr lang="en-US" altLang="en-US" sz="1400" dirty="0" smtClean="0">
                <a:solidFill>
                  <a:schemeClr val="tx1">
                    <a:lumMod val="95000"/>
                  </a:schemeClr>
                </a:solidFill>
              </a:rPr>
              <a:t>For tools, go to: </a:t>
            </a:r>
            <a:r>
              <a:rPr lang="en-US" sz="1400" dirty="0" smtClean="0"/>
              <a:t>https://www.ngs.noaa.gov/TOOLS/program_descriptions.html</a:t>
            </a:r>
          </a:p>
          <a:p>
            <a:pPr>
              <a:buNone/>
            </a:pPr>
            <a:r>
              <a:rPr lang="en-US" sz="1400" dirty="0" smtClean="0"/>
              <a:t>For description, see </a:t>
            </a:r>
            <a:r>
              <a:rPr lang="en-US" sz="1400" dirty="0" smtClean="0"/>
              <a:t>Daniel Roman NGS Geodetic Toolkit, Part 6: Geoid Tools Professional Surveyor December 2003 Volume 23, Number 12, available at</a:t>
            </a:r>
          </a:p>
          <a:p>
            <a:pPr>
              <a:buNone/>
            </a:pPr>
            <a:r>
              <a:rPr lang="en-US" sz="1400" dirty="0" smtClean="0"/>
              <a:t>               https://www.ngs.noaa.gov/TOOLS/Professional_Surveyor_Articles/GEOID.pdf</a:t>
            </a:r>
          </a:p>
        </p:txBody>
      </p:sp>
      <p:sp>
        <p:nvSpPr>
          <p:cNvPr id="26628" name="Text Box 6"/>
          <p:cNvSpPr txBox="1">
            <a:spLocks noChangeArrowheads="1"/>
          </p:cNvSpPr>
          <p:nvPr/>
        </p:nvSpPr>
        <p:spPr bwMode="auto">
          <a:xfrm>
            <a:off x="5213410" y="3531647"/>
            <a:ext cx="34334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000" dirty="0" smtClean="0"/>
              <a:t>Values </a:t>
            </a:r>
            <a:r>
              <a:rPr lang="en-US" altLang="en-US" sz="2000" dirty="0"/>
              <a:t>negative since geoid is below WGS84 spheroid</a:t>
            </a:r>
          </a:p>
        </p:txBody>
      </p:sp>
      <p:sp>
        <p:nvSpPr>
          <p:cNvPr id="26629" name="Text Box 8"/>
          <p:cNvSpPr txBox="1">
            <a:spLocks noChangeArrowheads="1"/>
          </p:cNvSpPr>
          <p:nvPr/>
        </p:nvSpPr>
        <p:spPr bwMode="auto">
          <a:xfrm>
            <a:off x="5102840" y="2078498"/>
            <a:ext cx="223011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400" dirty="0"/>
              <a:t>Geoid heights for U.S.</a:t>
            </a:r>
          </a:p>
          <a:p>
            <a:pPr>
              <a:spcBef>
                <a:spcPct val="0"/>
              </a:spcBef>
              <a:buClrTx/>
              <a:buSzTx/>
              <a:buFontTx/>
              <a:buNone/>
            </a:pPr>
            <a:r>
              <a:rPr lang="en-US" altLang="en-US" sz="1800" dirty="0"/>
              <a:t>(relative to WGS84 spheroid)</a:t>
            </a:r>
          </a:p>
        </p:txBody>
      </p:sp>
      <p:grpSp>
        <p:nvGrpSpPr>
          <p:cNvPr id="2" name="Group 1"/>
          <p:cNvGrpSpPr/>
          <p:nvPr/>
        </p:nvGrpSpPr>
        <p:grpSpPr>
          <a:xfrm>
            <a:off x="371045" y="1677879"/>
            <a:ext cx="4731795" cy="3393674"/>
            <a:chOff x="994299" y="194800"/>
            <a:chExt cx="5628443" cy="4239843"/>
          </a:xfrm>
        </p:grpSpPr>
        <p:pic>
          <p:nvPicPr>
            <p:cNvPr id="266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299" y="194800"/>
              <a:ext cx="5628443" cy="423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9"/>
            <p:cNvSpPr txBox="1">
              <a:spLocks noChangeArrowheads="1"/>
            </p:cNvSpPr>
            <p:nvPr/>
          </p:nvSpPr>
          <p:spPr bwMode="auto">
            <a:xfrm>
              <a:off x="2983283" y="3625787"/>
              <a:ext cx="2603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800" dirty="0">
                  <a:solidFill>
                    <a:schemeClr val="bg2"/>
                  </a:solidFill>
                </a:rPr>
                <a:t>Texas average about -27m</a:t>
              </a:r>
            </a:p>
          </p:txBody>
        </p:sp>
      </p:grpSp>
      <p:sp>
        <p:nvSpPr>
          <p:cNvPr id="8" name="Rectangle 2"/>
          <p:cNvSpPr txBox="1">
            <a:spLocks noChangeArrowheads="1"/>
          </p:cNvSpPr>
          <p:nvPr/>
        </p:nvSpPr>
        <p:spPr>
          <a:xfrm>
            <a:off x="88777" y="152400"/>
            <a:ext cx="8886547" cy="381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2800" kern="0" dirty="0" smtClean="0"/>
              <a:t>Converting Ellipsoid and </a:t>
            </a:r>
            <a:r>
              <a:rPr lang="en-US" altLang="en-US" sz="2800" kern="0" dirty="0" err="1" smtClean="0"/>
              <a:t>Orthometric</a:t>
            </a:r>
            <a:r>
              <a:rPr lang="en-US" altLang="en-US" sz="2800" kern="0" dirty="0" smtClean="0"/>
              <a:t> heights</a:t>
            </a:r>
            <a:endParaRPr lang="en-US" altLang="en-US" sz="2800" kern="0" dirty="0" smtClean="0"/>
          </a:p>
        </p:txBody>
      </p:sp>
      <p:sp>
        <p:nvSpPr>
          <p:cNvPr id="9" name="Rectangle 9"/>
          <p:cNvSpPr>
            <a:spLocks noChangeArrowheads="1"/>
          </p:cNvSpPr>
          <p:nvPr/>
        </p:nvSpPr>
        <p:spPr bwMode="auto">
          <a:xfrm>
            <a:off x="508622" y="737587"/>
            <a:ext cx="8031693" cy="83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ClrTx/>
              <a:buSzPct val="100000"/>
              <a:buFontTx/>
              <a:buNone/>
            </a:pPr>
            <a:r>
              <a:rPr lang="en-US" altLang="en-US" sz="1800" b="1" dirty="0" smtClean="0"/>
              <a:t>Geoid12A </a:t>
            </a:r>
            <a:r>
              <a:rPr lang="en-US" altLang="en-US" sz="1800" dirty="0" smtClean="0"/>
              <a:t> </a:t>
            </a:r>
            <a:r>
              <a:rPr lang="en-US" altLang="en-US" sz="1800" dirty="0"/>
              <a:t>is a gravity model of the geoid for the US and may be used to “correct” GPS elevations (</a:t>
            </a:r>
            <a:r>
              <a:rPr lang="en-US" altLang="en-US" sz="1800" i="1" dirty="0"/>
              <a:t>ellipsoid height</a:t>
            </a:r>
            <a:r>
              <a:rPr lang="en-US" altLang="en-US" sz="1800" dirty="0"/>
              <a:t>) to correspond to  traditional surveyed heights above geoid (</a:t>
            </a:r>
            <a:r>
              <a:rPr lang="en-US" altLang="en-US" sz="1800" i="1" dirty="0" err="1"/>
              <a:t>orthometric</a:t>
            </a:r>
            <a:r>
              <a:rPr lang="en-US" altLang="en-US" sz="1800" i="1" dirty="0"/>
              <a:t> height</a:t>
            </a:r>
            <a:r>
              <a:rPr lang="en-US" altLang="en-US" sz="1800" dirty="0" smtClean="0"/>
              <a:t>) (or </a:t>
            </a:r>
            <a:r>
              <a:rPr lang="en-US" altLang="en-US" sz="1800" dirty="0" err="1" smtClean="0"/>
              <a:t>vis</a:t>
            </a:r>
            <a:r>
              <a:rPr lang="en-US" altLang="en-US" sz="1800" dirty="0" smtClean="0"/>
              <a:t>-a-versa)</a:t>
            </a:r>
            <a:endParaRPr lang="en-US" altLang="en-US"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30250" y="0"/>
            <a:ext cx="7772400" cy="1143000"/>
          </a:xfrm>
          <a:noFill/>
        </p:spPr>
        <p:txBody>
          <a:bodyPr/>
          <a:lstStyle/>
          <a:p>
            <a:r>
              <a:rPr lang="en-US" altLang="en-US" smtClean="0"/>
              <a:t>Map Projections: </a:t>
            </a:r>
            <a:r>
              <a:rPr lang="en-US" altLang="en-US" i="1" smtClean="0"/>
              <a:t>the concept</a:t>
            </a:r>
          </a:p>
        </p:txBody>
      </p:sp>
      <p:sp>
        <p:nvSpPr>
          <p:cNvPr id="28675" name="Rectangle 3"/>
          <p:cNvSpPr>
            <a:spLocks noGrp="1" noChangeArrowheads="1"/>
          </p:cNvSpPr>
          <p:nvPr>
            <p:ph type="body" idx="1"/>
          </p:nvPr>
        </p:nvSpPr>
        <p:spPr>
          <a:xfrm>
            <a:off x="166626" y="1642400"/>
            <a:ext cx="8661400" cy="4114800"/>
          </a:xfrm>
          <a:noFill/>
        </p:spPr>
        <p:txBody>
          <a:bodyPr/>
          <a:lstStyle/>
          <a:p>
            <a:r>
              <a:rPr lang="en-US" altLang="en-US" sz="2400" dirty="0" smtClean="0"/>
              <a:t>A method by which the curved 3D surface of the earth is represented on a flat 2D map surface. </a:t>
            </a:r>
          </a:p>
        </p:txBody>
      </p:sp>
      <p:sp>
        <p:nvSpPr>
          <p:cNvPr id="2" name="Oval 1"/>
          <p:cNvSpPr/>
          <p:nvPr/>
        </p:nvSpPr>
        <p:spPr bwMode="auto">
          <a:xfrm>
            <a:off x="2779421" y="3092537"/>
            <a:ext cx="2121763" cy="1953088"/>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cxnSp>
        <p:nvCxnSpPr>
          <p:cNvPr id="4" name="Straight Connector 3"/>
          <p:cNvCxnSpPr/>
          <p:nvPr/>
        </p:nvCxnSpPr>
        <p:spPr bwMode="auto">
          <a:xfrm>
            <a:off x="5945287" y="3123725"/>
            <a:ext cx="35511" cy="2095130"/>
          </a:xfrm>
          <a:prstGeom prst="line">
            <a:avLst/>
          </a:prstGeom>
          <a:solidFill>
            <a:schemeClr val="accent1"/>
          </a:solidFill>
          <a:ln w="63500" cap="flat" cmpd="sng" algn="ctr">
            <a:solidFill>
              <a:srgbClr val="92D050"/>
            </a:solidFill>
            <a:prstDash val="solid"/>
            <a:round/>
            <a:headEnd type="none" w="sm" len="sm"/>
            <a:tailEnd type="none" w="sm" len="sm"/>
          </a:ln>
          <a:effectLst/>
        </p:spPr>
      </p:cxnSp>
      <p:sp>
        <p:nvSpPr>
          <p:cNvPr id="5" name="Right Arrow 4"/>
          <p:cNvSpPr/>
          <p:nvPr/>
        </p:nvSpPr>
        <p:spPr bwMode="auto">
          <a:xfrm>
            <a:off x="5029200" y="3620758"/>
            <a:ext cx="786828" cy="896645"/>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6249168" y="3509570"/>
            <a:ext cx="2638799" cy="1323439"/>
          </a:xfrm>
          <a:prstGeom prst="rect">
            <a:avLst/>
          </a:prstGeom>
          <a:noFill/>
        </p:spPr>
        <p:txBody>
          <a:bodyPr wrap="square" rtlCol="0">
            <a:spAutoFit/>
          </a:bodyPr>
          <a:lstStyle/>
          <a:p>
            <a:r>
              <a:rPr lang="en-US" altLang="en-US" dirty="0" smtClean="0"/>
              <a:t>location on the 2D map is measured by </a:t>
            </a:r>
            <a:r>
              <a:rPr lang="en-US" altLang="en-US" dirty="0" err="1" smtClean="0"/>
              <a:t>x,y</a:t>
            </a:r>
            <a:r>
              <a:rPr lang="en-US" altLang="en-US" dirty="0" smtClean="0"/>
              <a:t> Cartesian coordinates</a:t>
            </a:r>
          </a:p>
          <a:p>
            <a:endParaRPr lang="en-US" dirty="0"/>
          </a:p>
        </p:txBody>
      </p:sp>
      <p:sp>
        <p:nvSpPr>
          <p:cNvPr id="7" name="TextBox 6"/>
          <p:cNvSpPr txBox="1"/>
          <p:nvPr/>
        </p:nvSpPr>
        <p:spPr>
          <a:xfrm>
            <a:off x="210313" y="3414409"/>
            <a:ext cx="2368296" cy="1631216"/>
          </a:xfrm>
          <a:prstGeom prst="rect">
            <a:avLst/>
          </a:prstGeom>
          <a:noFill/>
        </p:spPr>
        <p:txBody>
          <a:bodyPr wrap="square" rtlCol="0">
            <a:spAutoFit/>
          </a:bodyPr>
          <a:lstStyle/>
          <a:p>
            <a:r>
              <a:rPr lang="en-US" altLang="en-US" dirty="0" smtClean="0"/>
              <a:t>location on the 3D earth is measured by latitude and longitude</a:t>
            </a:r>
          </a:p>
          <a:p>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06437" y="170340"/>
            <a:ext cx="7772400" cy="1143000"/>
          </a:xfrm>
          <a:noFill/>
        </p:spPr>
        <p:txBody>
          <a:bodyPr/>
          <a:lstStyle/>
          <a:p>
            <a:r>
              <a:rPr lang="en-US" altLang="en-US" dirty="0" smtClean="0"/>
              <a:t>Map Projections:</a:t>
            </a:r>
            <a:br>
              <a:rPr lang="en-US" altLang="en-US" dirty="0" smtClean="0"/>
            </a:br>
            <a:r>
              <a:rPr lang="en-US" altLang="en-US" i="1" dirty="0" smtClean="0"/>
              <a:t>the inevitability of distortion</a:t>
            </a:r>
          </a:p>
        </p:txBody>
      </p:sp>
      <p:sp>
        <p:nvSpPr>
          <p:cNvPr id="29699" name="Rectangle 3"/>
          <p:cNvSpPr>
            <a:spLocks noGrp="1" noChangeArrowheads="1"/>
          </p:cNvSpPr>
          <p:nvPr>
            <p:ph type="body" idx="1"/>
          </p:nvPr>
        </p:nvSpPr>
        <p:spPr>
          <a:xfrm>
            <a:off x="590550" y="1546194"/>
            <a:ext cx="8153400" cy="4114800"/>
          </a:xfrm>
          <a:noFill/>
        </p:spPr>
        <p:txBody>
          <a:bodyPr/>
          <a:lstStyle/>
          <a:p>
            <a:r>
              <a:rPr lang="en-US" altLang="en-US" sz="2400" dirty="0" smtClean="0"/>
              <a:t>because we are trying to represent a 3-D sphere on a 2-D plane, </a:t>
            </a:r>
            <a:r>
              <a:rPr lang="en-US" altLang="en-US" sz="2400" b="1" dirty="0" smtClean="0"/>
              <a:t>distortion is inevitable</a:t>
            </a:r>
          </a:p>
          <a:p>
            <a:r>
              <a:rPr lang="en-US" altLang="en-US" sz="2400" dirty="0" smtClean="0"/>
              <a:t>thus,</a:t>
            </a:r>
            <a:r>
              <a:rPr lang="en-US" altLang="en-US" sz="2400" b="1" dirty="0" smtClean="0"/>
              <a:t> every</a:t>
            </a:r>
            <a:r>
              <a:rPr lang="en-US" altLang="en-US" sz="2400" dirty="0" smtClean="0"/>
              <a:t> two dimensional map is </a:t>
            </a:r>
            <a:r>
              <a:rPr lang="en-US" altLang="en-US" sz="2400" b="1" dirty="0" smtClean="0"/>
              <a:t>distorted (inaccurate?)</a:t>
            </a:r>
            <a:r>
              <a:rPr lang="en-US" altLang="en-US" sz="2400" dirty="0" smtClean="0"/>
              <a:t> with respect to  </a:t>
            </a:r>
            <a:r>
              <a:rPr lang="en-US" altLang="en-US" sz="2400" b="1" dirty="0" smtClean="0"/>
              <a:t>at least </a:t>
            </a:r>
            <a:r>
              <a:rPr lang="en-US" altLang="en-US" sz="2400" dirty="0" smtClean="0"/>
              <a:t>one of the following:</a:t>
            </a:r>
          </a:p>
          <a:p>
            <a:pPr lvl="1"/>
            <a:r>
              <a:rPr lang="en-US" altLang="en-US" sz="2000" dirty="0" smtClean="0"/>
              <a:t>area</a:t>
            </a:r>
          </a:p>
          <a:p>
            <a:pPr lvl="1"/>
            <a:r>
              <a:rPr lang="en-US" altLang="en-US" sz="2000" dirty="0" smtClean="0"/>
              <a:t>shape</a:t>
            </a:r>
          </a:p>
          <a:p>
            <a:pPr lvl="1"/>
            <a:r>
              <a:rPr lang="en-US" altLang="en-US" sz="2000" dirty="0" smtClean="0"/>
              <a:t>distance </a:t>
            </a:r>
          </a:p>
          <a:p>
            <a:pPr lvl="1"/>
            <a:r>
              <a:rPr lang="en-US" altLang="en-US" sz="2000" dirty="0" smtClean="0"/>
              <a:t>direction</a:t>
            </a:r>
          </a:p>
        </p:txBody>
      </p:sp>
      <p:sp>
        <p:nvSpPr>
          <p:cNvPr id="29700" name="Rectangle 9"/>
          <p:cNvSpPr>
            <a:spLocks noChangeArrowheads="1"/>
          </p:cNvSpPr>
          <p:nvPr/>
        </p:nvSpPr>
        <p:spPr bwMode="auto">
          <a:xfrm>
            <a:off x="6256800" y="3251199"/>
            <a:ext cx="23971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600" dirty="0"/>
              <a:t>We are trying to represent </a:t>
            </a:r>
          </a:p>
          <a:p>
            <a:pPr>
              <a:spcBef>
                <a:spcPct val="0"/>
              </a:spcBef>
              <a:buClrTx/>
              <a:buSzTx/>
              <a:buFontTx/>
              <a:buNone/>
            </a:pPr>
            <a:r>
              <a:rPr lang="en-US" altLang="en-US" sz="1600" b="1" dirty="0"/>
              <a:t>this </a:t>
            </a:r>
            <a:r>
              <a:rPr lang="en-US" altLang="en-US" sz="1600" dirty="0"/>
              <a:t>amount of the earth on</a:t>
            </a:r>
          </a:p>
          <a:p>
            <a:pPr>
              <a:spcBef>
                <a:spcPct val="0"/>
              </a:spcBef>
              <a:buClrTx/>
              <a:buSzTx/>
              <a:buFontTx/>
              <a:buNone/>
            </a:pPr>
            <a:r>
              <a:rPr lang="en-US" altLang="en-US" sz="1600" dirty="0"/>
              <a:t> </a:t>
            </a:r>
          </a:p>
          <a:p>
            <a:pPr>
              <a:spcBef>
                <a:spcPct val="0"/>
              </a:spcBef>
              <a:buClrTx/>
              <a:buSzTx/>
              <a:buFontTx/>
              <a:buNone/>
            </a:pPr>
            <a:r>
              <a:rPr lang="en-US" altLang="en-US" sz="1600" b="1" dirty="0"/>
              <a:t>this </a:t>
            </a:r>
            <a:r>
              <a:rPr lang="en-US" altLang="en-US" sz="1600" dirty="0"/>
              <a:t>amount of map space.</a:t>
            </a:r>
          </a:p>
        </p:txBody>
      </p:sp>
      <p:grpSp>
        <p:nvGrpSpPr>
          <p:cNvPr id="29701" name="Group 13"/>
          <p:cNvGrpSpPr>
            <a:grpSpLocks/>
          </p:cNvGrpSpPr>
          <p:nvPr/>
        </p:nvGrpSpPr>
        <p:grpSpPr bwMode="auto">
          <a:xfrm>
            <a:off x="2924637" y="3251199"/>
            <a:ext cx="3616325" cy="2181225"/>
            <a:chOff x="1764" y="2385"/>
            <a:chExt cx="2278" cy="1374"/>
          </a:xfrm>
        </p:grpSpPr>
        <p:sp>
          <p:nvSpPr>
            <p:cNvPr id="29702" name="Oval 4"/>
            <p:cNvSpPr>
              <a:spLocks noChangeArrowheads="1"/>
            </p:cNvSpPr>
            <p:nvPr/>
          </p:nvSpPr>
          <p:spPr bwMode="auto">
            <a:xfrm>
              <a:off x="2143" y="2482"/>
              <a:ext cx="1539" cy="127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29703" name="Line 5"/>
            <p:cNvSpPr>
              <a:spLocks noChangeShapeType="1"/>
            </p:cNvSpPr>
            <p:nvPr/>
          </p:nvSpPr>
          <p:spPr bwMode="auto">
            <a:xfrm>
              <a:off x="1764" y="2788"/>
              <a:ext cx="2278"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4" name="Freeform 6"/>
            <p:cNvSpPr>
              <a:spLocks/>
            </p:cNvSpPr>
            <p:nvPr/>
          </p:nvSpPr>
          <p:spPr bwMode="auto">
            <a:xfrm>
              <a:off x="2186" y="2385"/>
              <a:ext cx="1414" cy="255"/>
            </a:xfrm>
            <a:custGeom>
              <a:avLst/>
              <a:gdLst>
                <a:gd name="T0" fmla="*/ 0 w 1463"/>
                <a:gd name="T1" fmla="*/ 105 h 329"/>
                <a:gd name="T2" fmla="*/ 14 w 1463"/>
                <a:gd name="T3" fmla="*/ 95 h 329"/>
                <a:gd name="T4" fmla="*/ 41 w 1463"/>
                <a:gd name="T5" fmla="*/ 88 h 329"/>
                <a:gd name="T6" fmla="*/ 66 w 1463"/>
                <a:gd name="T7" fmla="*/ 81 h 329"/>
                <a:gd name="T8" fmla="*/ 91 w 1463"/>
                <a:gd name="T9" fmla="*/ 74 h 329"/>
                <a:gd name="T10" fmla="*/ 115 w 1463"/>
                <a:gd name="T11" fmla="*/ 71 h 329"/>
                <a:gd name="T12" fmla="*/ 139 w 1463"/>
                <a:gd name="T13" fmla="*/ 64 h 329"/>
                <a:gd name="T14" fmla="*/ 163 w 1463"/>
                <a:gd name="T15" fmla="*/ 57 h 329"/>
                <a:gd name="T16" fmla="*/ 188 w 1463"/>
                <a:gd name="T17" fmla="*/ 50 h 329"/>
                <a:gd name="T18" fmla="*/ 204 w 1463"/>
                <a:gd name="T19" fmla="*/ 40 h 329"/>
                <a:gd name="T20" fmla="*/ 229 w 1463"/>
                <a:gd name="T21" fmla="*/ 37 h 329"/>
                <a:gd name="T22" fmla="*/ 253 w 1463"/>
                <a:gd name="T23" fmla="*/ 37 h 329"/>
                <a:gd name="T24" fmla="*/ 277 w 1463"/>
                <a:gd name="T25" fmla="*/ 30 h 329"/>
                <a:gd name="T26" fmla="*/ 303 w 1463"/>
                <a:gd name="T27" fmla="*/ 27 h 329"/>
                <a:gd name="T28" fmla="*/ 327 w 1463"/>
                <a:gd name="T29" fmla="*/ 23 h 329"/>
                <a:gd name="T30" fmla="*/ 352 w 1463"/>
                <a:gd name="T31" fmla="*/ 20 h 329"/>
                <a:gd name="T32" fmla="*/ 377 w 1463"/>
                <a:gd name="T33" fmla="*/ 17 h 329"/>
                <a:gd name="T34" fmla="*/ 401 w 1463"/>
                <a:gd name="T35" fmla="*/ 13 h 329"/>
                <a:gd name="T36" fmla="*/ 425 w 1463"/>
                <a:gd name="T37" fmla="*/ 10 h 329"/>
                <a:gd name="T38" fmla="*/ 449 w 1463"/>
                <a:gd name="T39" fmla="*/ 7 h 329"/>
                <a:gd name="T40" fmla="*/ 474 w 1463"/>
                <a:gd name="T41" fmla="*/ 7 h 329"/>
                <a:gd name="T42" fmla="*/ 499 w 1463"/>
                <a:gd name="T43" fmla="*/ 0 h 329"/>
                <a:gd name="T44" fmla="*/ 524 w 1463"/>
                <a:gd name="T45" fmla="*/ 0 h 329"/>
                <a:gd name="T46" fmla="*/ 548 w 1463"/>
                <a:gd name="T47" fmla="*/ 0 h 329"/>
                <a:gd name="T48" fmla="*/ 572 w 1463"/>
                <a:gd name="T49" fmla="*/ 0 h 329"/>
                <a:gd name="T50" fmla="*/ 621 w 1463"/>
                <a:gd name="T51" fmla="*/ 0 h 329"/>
                <a:gd name="T52" fmla="*/ 670 w 1463"/>
                <a:gd name="T53" fmla="*/ 0 h 329"/>
                <a:gd name="T54" fmla="*/ 695 w 1463"/>
                <a:gd name="T55" fmla="*/ 0 h 329"/>
                <a:gd name="T56" fmla="*/ 719 w 1463"/>
                <a:gd name="T57" fmla="*/ 0 h 329"/>
                <a:gd name="T58" fmla="*/ 743 w 1463"/>
                <a:gd name="T59" fmla="*/ 0 h 329"/>
                <a:gd name="T60" fmla="*/ 767 w 1463"/>
                <a:gd name="T61" fmla="*/ 0 h 329"/>
                <a:gd name="T62" fmla="*/ 794 w 1463"/>
                <a:gd name="T63" fmla="*/ 3 h 329"/>
                <a:gd name="T64" fmla="*/ 819 w 1463"/>
                <a:gd name="T65" fmla="*/ 3 h 329"/>
                <a:gd name="T66" fmla="*/ 843 w 1463"/>
                <a:gd name="T67" fmla="*/ 7 h 329"/>
                <a:gd name="T68" fmla="*/ 867 w 1463"/>
                <a:gd name="T69" fmla="*/ 13 h 329"/>
                <a:gd name="T70" fmla="*/ 892 w 1463"/>
                <a:gd name="T71" fmla="*/ 17 h 329"/>
                <a:gd name="T72" fmla="*/ 925 w 1463"/>
                <a:gd name="T73" fmla="*/ 23 h 329"/>
                <a:gd name="T74" fmla="*/ 949 w 1463"/>
                <a:gd name="T75" fmla="*/ 27 h 329"/>
                <a:gd name="T76" fmla="*/ 1014 w 1463"/>
                <a:gd name="T77" fmla="*/ 34 h 329"/>
                <a:gd name="T78" fmla="*/ 1038 w 1463"/>
                <a:gd name="T79" fmla="*/ 37 h 329"/>
                <a:gd name="T80" fmla="*/ 1063 w 1463"/>
                <a:gd name="T81" fmla="*/ 40 h 329"/>
                <a:gd name="T82" fmla="*/ 1096 w 1463"/>
                <a:gd name="T83" fmla="*/ 44 h 329"/>
                <a:gd name="T84" fmla="*/ 1120 w 1463"/>
                <a:gd name="T85" fmla="*/ 47 h 329"/>
                <a:gd name="T86" fmla="*/ 1145 w 1463"/>
                <a:gd name="T87" fmla="*/ 54 h 329"/>
                <a:gd name="T88" fmla="*/ 1161 w 1463"/>
                <a:gd name="T89" fmla="*/ 64 h 329"/>
                <a:gd name="T90" fmla="*/ 1185 w 1463"/>
                <a:gd name="T91" fmla="*/ 71 h 329"/>
                <a:gd name="T92" fmla="*/ 1202 w 1463"/>
                <a:gd name="T93" fmla="*/ 81 h 329"/>
                <a:gd name="T94" fmla="*/ 1219 w 1463"/>
                <a:gd name="T95" fmla="*/ 91 h 329"/>
                <a:gd name="T96" fmla="*/ 1243 w 1463"/>
                <a:gd name="T97" fmla="*/ 98 h 329"/>
                <a:gd name="T98" fmla="*/ 1259 w 1463"/>
                <a:gd name="T99" fmla="*/ 109 h 329"/>
                <a:gd name="T100" fmla="*/ 1276 w 1463"/>
                <a:gd name="T101" fmla="*/ 119 h 329"/>
                <a:gd name="T102" fmla="*/ 1276 w 1463"/>
                <a:gd name="T103" fmla="*/ 115 h 3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63" h="329">
                  <a:moveTo>
                    <a:pt x="0" y="290"/>
                  </a:moveTo>
                  <a:lnTo>
                    <a:pt x="18" y="262"/>
                  </a:lnTo>
                  <a:lnTo>
                    <a:pt x="46" y="244"/>
                  </a:lnTo>
                  <a:lnTo>
                    <a:pt x="75" y="225"/>
                  </a:lnTo>
                  <a:lnTo>
                    <a:pt x="103" y="206"/>
                  </a:lnTo>
                  <a:lnTo>
                    <a:pt x="131" y="197"/>
                  </a:lnTo>
                  <a:lnTo>
                    <a:pt x="159" y="178"/>
                  </a:lnTo>
                  <a:lnTo>
                    <a:pt x="187" y="159"/>
                  </a:lnTo>
                  <a:lnTo>
                    <a:pt x="215" y="140"/>
                  </a:lnTo>
                  <a:lnTo>
                    <a:pt x="234" y="112"/>
                  </a:lnTo>
                  <a:lnTo>
                    <a:pt x="262" y="103"/>
                  </a:lnTo>
                  <a:lnTo>
                    <a:pt x="290" y="103"/>
                  </a:lnTo>
                  <a:lnTo>
                    <a:pt x="318" y="84"/>
                  </a:lnTo>
                  <a:lnTo>
                    <a:pt x="347" y="75"/>
                  </a:lnTo>
                  <a:lnTo>
                    <a:pt x="375" y="65"/>
                  </a:lnTo>
                  <a:lnTo>
                    <a:pt x="403" y="56"/>
                  </a:lnTo>
                  <a:lnTo>
                    <a:pt x="431" y="47"/>
                  </a:lnTo>
                  <a:lnTo>
                    <a:pt x="459" y="37"/>
                  </a:lnTo>
                  <a:lnTo>
                    <a:pt x="487" y="28"/>
                  </a:lnTo>
                  <a:lnTo>
                    <a:pt x="515" y="19"/>
                  </a:lnTo>
                  <a:lnTo>
                    <a:pt x="543" y="19"/>
                  </a:lnTo>
                  <a:lnTo>
                    <a:pt x="572" y="0"/>
                  </a:lnTo>
                  <a:lnTo>
                    <a:pt x="600" y="0"/>
                  </a:lnTo>
                  <a:lnTo>
                    <a:pt x="628" y="0"/>
                  </a:lnTo>
                  <a:lnTo>
                    <a:pt x="656" y="0"/>
                  </a:lnTo>
                  <a:lnTo>
                    <a:pt x="712" y="0"/>
                  </a:lnTo>
                  <a:lnTo>
                    <a:pt x="768" y="0"/>
                  </a:lnTo>
                  <a:lnTo>
                    <a:pt x="797" y="0"/>
                  </a:lnTo>
                  <a:lnTo>
                    <a:pt x="825" y="0"/>
                  </a:lnTo>
                  <a:lnTo>
                    <a:pt x="853" y="0"/>
                  </a:lnTo>
                  <a:lnTo>
                    <a:pt x="881" y="0"/>
                  </a:lnTo>
                  <a:lnTo>
                    <a:pt x="909" y="9"/>
                  </a:lnTo>
                  <a:lnTo>
                    <a:pt x="937" y="9"/>
                  </a:lnTo>
                  <a:lnTo>
                    <a:pt x="965" y="19"/>
                  </a:lnTo>
                  <a:lnTo>
                    <a:pt x="993" y="37"/>
                  </a:lnTo>
                  <a:lnTo>
                    <a:pt x="1022" y="47"/>
                  </a:lnTo>
                  <a:lnTo>
                    <a:pt x="1059" y="65"/>
                  </a:lnTo>
                  <a:lnTo>
                    <a:pt x="1087" y="75"/>
                  </a:lnTo>
                  <a:lnTo>
                    <a:pt x="1162" y="94"/>
                  </a:lnTo>
                  <a:lnTo>
                    <a:pt x="1190" y="103"/>
                  </a:lnTo>
                  <a:lnTo>
                    <a:pt x="1218" y="112"/>
                  </a:lnTo>
                  <a:lnTo>
                    <a:pt x="1256" y="122"/>
                  </a:lnTo>
                  <a:lnTo>
                    <a:pt x="1284" y="131"/>
                  </a:lnTo>
                  <a:lnTo>
                    <a:pt x="1312" y="150"/>
                  </a:lnTo>
                  <a:lnTo>
                    <a:pt x="1331" y="178"/>
                  </a:lnTo>
                  <a:lnTo>
                    <a:pt x="1359" y="197"/>
                  </a:lnTo>
                  <a:lnTo>
                    <a:pt x="1378" y="225"/>
                  </a:lnTo>
                  <a:lnTo>
                    <a:pt x="1397" y="253"/>
                  </a:lnTo>
                  <a:lnTo>
                    <a:pt x="1425" y="272"/>
                  </a:lnTo>
                  <a:lnTo>
                    <a:pt x="1443" y="300"/>
                  </a:lnTo>
                  <a:lnTo>
                    <a:pt x="1462" y="328"/>
                  </a:lnTo>
                  <a:lnTo>
                    <a:pt x="1462" y="319"/>
                  </a:lnTo>
                </a:path>
              </a:pathLst>
            </a:custGeom>
            <a:noFill/>
            <a:ln w="25400" cap="rnd" cmpd="sng">
              <a:solidFill>
                <a:schemeClr val="tx1"/>
              </a:solidFill>
              <a:prstDash val="dash"/>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5" name="Line 7"/>
            <p:cNvSpPr>
              <a:spLocks noChangeShapeType="1"/>
            </p:cNvSpPr>
            <p:nvPr/>
          </p:nvSpPr>
          <p:spPr bwMode="auto">
            <a:xfrm>
              <a:off x="2326" y="2891"/>
              <a:ext cx="1228" cy="0"/>
            </a:xfrm>
            <a:prstGeom prst="line">
              <a:avLst/>
            </a:prstGeom>
            <a:noFill/>
            <a:ln w="25400">
              <a:solidFill>
                <a:schemeClr val="tx1"/>
              </a:solidFill>
              <a:prstDash val="dash"/>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6" name="Line 10"/>
            <p:cNvSpPr>
              <a:spLocks noChangeShapeType="1"/>
            </p:cNvSpPr>
            <p:nvPr/>
          </p:nvSpPr>
          <p:spPr bwMode="auto">
            <a:xfrm flipH="1">
              <a:off x="3676" y="2647"/>
              <a:ext cx="187"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7" name="Line 12"/>
            <p:cNvSpPr>
              <a:spLocks noChangeShapeType="1"/>
            </p:cNvSpPr>
            <p:nvPr/>
          </p:nvSpPr>
          <p:spPr bwMode="auto">
            <a:xfrm flipH="1">
              <a:off x="3703" y="2928"/>
              <a:ext cx="185" cy="1"/>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97" y="285750"/>
            <a:ext cx="8218503" cy="1143000"/>
          </a:xfrm>
        </p:spPr>
        <p:txBody>
          <a:bodyPr/>
          <a:lstStyle/>
          <a:p>
            <a:r>
              <a:rPr lang="en-US" dirty="0" smtClean="0"/>
              <a:t>Map Projections:</a:t>
            </a:r>
            <a:br>
              <a:rPr lang="en-US" dirty="0" smtClean="0"/>
            </a:br>
            <a:r>
              <a:rPr lang="en-US" i="1" dirty="0" smtClean="0"/>
              <a:t>Datum and projection </a:t>
            </a:r>
            <a:r>
              <a:rPr lang="en-US" i="1" u="sng" dirty="0" smtClean="0"/>
              <a:t>not</a:t>
            </a:r>
            <a:r>
              <a:rPr lang="en-US" i="1" dirty="0" smtClean="0"/>
              <a:t> the same</a:t>
            </a:r>
            <a:endParaRPr lang="en-US" i="1" dirty="0"/>
          </a:p>
        </p:txBody>
      </p:sp>
      <p:sp>
        <p:nvSpPr>
          <p:cNvPr id="3" name="Content Placeholder 2"/>
          <p:cNvSpPr>
            <a:spLocks noGrp="1"/>
          </p:cNvSpPr>
          <p:nvPr>
            <p:ph idx="1"/>
          </p:nvPr>
        </p:nvSpPr>
        <p:spPr>
          <a:xfrm>
            <a:off x="346229" y="1657350"/>
            <a:ext cx="8495930" cy="4114800"/>
          </a:xfrm>
        </p:spPr>
        <p:txBody>
          <a:bodyPr/>
          <a:lstStyle/>
          <a:p>
            <a:r>
              <a:rPr lang="en-US" dirty="0" smtClean="0"/>
              <a:t>The two are independent</a:t>
            </a:r>
          </a:p>
          <a:p>
            <a:pPr lvl="1"/>
            <a:r>
              <a:rPr lang="en-US" dirty="0" smtClean="0"/>
              <a:t>any projection can be used with any datum</a:t>
            </a:r>
          </a:p>
          <a:p>
            <a:r>
              <a:rPr lang="en-US" dirty="0" smtClean="0"/>
              <a:t>Generally,</a:t>
            </a:r>
          </a:p>
          <a:p>
            <a:pPr lvl="1"/>
            <a:r>
              <a:rPr lang="en-US" dirty="0" smtClean="0"/>
              <a:t>Datum is a </a:t>
            </a:r>
            <a:r>
              <a:rPr lang="en-US" u="sng" dirty="0" smtClean="0"/>
              <a:t>pre-established characteristic </a:t>
            </a:r>
            <a:r>
              <a:rPr lang="en-US" dirty="0" smtClean="0"/>
              <a:t>of the data</a:t>
            </a:r>
          </a:p>
          <a:p>
            <a:pPr lvl="2"/>
            <a:r>
              <a:rPr lang="en-US" dirty="0" smtClean="0"/>
              <a:t>You must know it, you shouldn’t change it</a:t>
            </a:r>
          </a:p>
          <a:p>
            <a:pPr lvl="1"/>
            <a:r>
              <a:rPr lang="en-US" dirty="0" smtClean="0"/>
              <a:t>Projection is a </a:t>
            </a:r>
            <a:r>
              <a:rPr lang="en-US" u="sng" dirty="0" smtClean="0"/>
              <a:t>choice</a:t>
            </a:r>
            <a:r>
              <a:rPr lang="en-US" dirty="0" smtClean="0"/>
              <a:t> applied to the data</a:t>
            </a:r>
          </a:p>
          <a:p>
            <a:pPr lvl="2"/>
            <a:r>
              <a:rPr lang="en-US" dirty="0" smtClean="0"/>
              <a:t>By you, or the data supplier</a:t>
            </a:r>
          </a:p>
          <a:p>
            <a:pPr lvl="2"/>
            <a:r>
              <a:rPr lang="en-US" dirty="0" smtClean="0"/>
              <a:t>You must know if its been applied, but you can change it</a:t>
            </a:r>
          </a:p>
        </p:txBody>
      </p:sp>
    </p:spTree>
    <p:extLst>
      <p:ext uri="{BB962C8B-B14F-4D97-AF65-F5344CB8AC3E}">
        <p14:creationId xmlns:p14="http://schemas.microsoft.com/office/powerpoint/2010/main" val="387903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76" y="142042"/>
            <a:ext cx="8289524" cy="1846555"/>
          </a:xfrm>
        </p:spPr>
        <p:txBody>
          <a:bodyPr/>
          <a:lstStyle/>
          <a:p>
            <a:r>
              <a:rPr lang="en-US" dirty="0" smtClean="0"/>
              <a:t>Map projections:</a:t>
            </a:r>
            <a:br>
              <a:rPr lang="en-US" dirty="0" smtClean="0"/>
            </a:br>
            <a:r>
              <a:rPr lang="en-US" sz="3200" i="1" dirty="0" smtClean="0"/>
              <a:t>are mathematical equations which require </a:t>
            </a:r>
            <a:br>
              <a:rPr lang="en-US" sz="3200" i="1" dirty="0" smtClean="0"/>
            </a:br>
            <a:r>
              <a:rPr lang="en-US" sz="3200" i="1" dirty="0" smtClean="0"/>
              <a:t>input parameters and have output units</a:t>
            </a:r>
            <a:endParaRPr lang="en-US" sz="4000" dirty="0"/>
          </a:p>
        </p:txBody>
      </p:sp>
      <p:sp>
        <p:nvSpPr>
          <p:cNvPr id="3" name="Content Placeholder 2"/>
          <p:cNvSpPr>
            <a:spLocks noGrp="1"/>
          </p:cNvSpPr>
          <p:nvPr>
            <p:ph idx="1"/>
          </p:nvPr>
        </p:nvSpPr>
        <p:spPr>
          <a:xfrm>
            <a:off x="221941" y="2021335"/>
            <a:ext cx="8682361" cy="2985671"/>
          </a:xfrm>
        </p:spPr>
        <p:txBody>
          <a:bodyPr/>
          <a:lstStyle/>
          <a:p>
            <a:pPr marL="0" indent="0">
              <a:buNone/>
            </a:pPr>
            <a:r>
              <a:rPr lang="en-US" dirty="0" smtClean="0">
                <a:solidFill>
                  <a:srgbClr val="FFFF00"/>
                </a:solidFill>
              </a:rPr>
              <a:t>You need to know: </a:t>
            </a:r>
          </a:p>
          <a:p>
            <a:r>
              <a:rPr lang="en-US" sz="2800" dirty="0" smtClean="0"/>
              <a:t>the mathematical equation (projection name)</a:t>
            </a:r>
          </a:p>
          <a:p>
            <a:r>
              <a:rPr lang="en-US" sz="2800" dirty="0" smtClean="0"/>
              <a:t>the values of the parameters</a:t>
            </a:r>
          </a:p>
          <a:p>
            <a:pPr lvl="1"/>
            <a:r>
              <a:rPr lang="en-US" sz="2400" dirty="0" smtClean="0"/>
              <a:t>Usually include one or more </a:t>
            </a:r>
            <a:r>
              <a:rPr lang="en-US" sz="2400" i="1" dirty="0" smtClean="0"/>
              <a:t>locations</a:t>
            </a:r>
            <a:r>
              <a:rPr lang="en-US" sz="2400" dirty="0" smtClean="0"/>
              <a:t>, lines of </a:t>
            </a:r>
            <a:r>
              <a:rPr lang="en-US" sz="2400" i="1" dirty="0" smtClean="0"/>
              <a:t>longitude</a:t>
            </a:r>
            <a:r>
              <a:rPr lang="en-US" sz="2400" dirty="0" smtClean="0"/>
              <a:t> (meridians), or </a:t>
            </a:r>
            <a:r>
              <a:rPr lang="en-US" sz="2400" i="1" dirty="0" smtClean="0"/>
              <a:t>latitude</a:t>
            </a:r>
            <a:r>
              <a:rPr lang="en-US" sz="2400" dirty="0" smtClean="0"/>
              <a:t> (parallels) around which the projection is constructed </a:t>
            </a:r>
          </a:p>
          <a:p>
            <a:r>
              <a:rPr lang="en-US" sz="2800" dirty="0" smtClean="0"/>
              <a:t>the point of origin and measurement units of  X,Y output </a:t>
            </a:r>
          </a:p>
          <a:p>
            <a:pPr lvl="1"/>
            <a:r>
              <a:rPr lang="en-US" sz="2400" dirty="0" smtClean="0"/>
              <a:t>Usually meters, international feet or survey feet </a:t>
            </a:r>
            <a:r>
              <a:rPr lang="en-US" sz="1800" dirty="0" smtClean="0"/>
              <a:t>(differ by 2 ppm)</a:t>
            </a:r>
            <a:endParaRPr lang="en-US" sz="2400" dirty="0"/>
          </a:p>
        </p:txBody>
      </p:sp>
      <p:sp>
        <p:nvSpPr>
          <p:cNvPr id="4" name="TextBox 3"/>
          <p:cNvSpPr txBox="1"/>
          <p:nvPr/>
        </p:nvSpPr>
        <p:spPr>
          <a:xfrm>
            <a:off x="470515" y="5734974"/>
            <a:ext cx="7593233" cy="954107"/>
          </a:xfrm>
          <a:prstGeom prst="rect">
            <a:avLst/>
          </a:prstGeom>
          <a:noFill/>
        </p:spPr>
        <p:txBody>
          <a:bodyPr wrap="none" rtlCol="0">
            <a:spAutoFit/>
          </a:bodyPr>
          <a:lstStyle/>
          <a:p>
            <a:r>
              <a:rPr lang="en-US" sz="2800" i="1" dirty="0" smtClean="0"/>
              <a:t>Knowing simply the projection </a:t>
            </a:r>
            <a:r>
              <a:rPr lang="en-US" sz="2800" i="1" u="sng" dirty="0" smtClean="0"/>
              <a:t>name</a:t>
            </a:r>
            <a:r>
              <a:rPr lang="en-US" sz="2800" i="1" dirty="0" smtClean="0"/>
              <a:t> is </a:t>
            </a:r>
            <a:r>
              <a:rPr lang="en-US" sz="2800" i="1" u="sng" dirty="0" smtClean="0"/>
              <a:t>not</a:t>
            </a:r>
            <a:r>
              <a:rPr lang="en-US" sz="2800" i="1" dirty="0" smtClean="0"/>
              <a:t> enough!</a:t>
            </a:r>
          </a:p>
          <a:p>
            <a:r>
              <a:rPr lang="en-US" sz="2800" i="1" dirty="0" smtClean="0"/>
              <a:t>Must know all parameters and measurement units</a:t>
            </a:r>
            <a:endParaRPr lang="en-US" sz="2800" i="1" dirty="0"/>
          </a:p>
        </p:txBody>
      </p:sp>
    </p:spTree>
    <p:extLst>
      <p:ext uri="{BB962C8B-B14F-4D97-AF65-F5344CB8AC3E}">
        <p14:creationId xmlns:p14="http://schemas.microsoft.com/office/powerpoint/2010/main" val="135609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609600"/>
          </a:xfrm>
          <a:noFill/>
        </p:spPr>
        <p:txBody>
          <a:bodyPr/>
          <a:lstStyle/>
          <a:p>
            <a:r>
              <a:rPr lang="en-US" altLang="en-US" sz="2800" b="1" dirty="0" smtClean="0"/>
              <a:t>Projection Examples </a:t>
            </a:r>
            <a:br>
              <a:rPr lang="en-US" altLang="en-US" sz="2800" b="1" dirty="0" smtClean="0"/>
            </a:br>
            <a:r>
              <a:rPr lang="en-US" altLang="en-US" sz="2800" b="1" dirty="0" smtClean="0"/>
              <a:t>(</a:t>
            </a:r>
            <a:r>
              <a:rPr lang="en-US" altLang="en-US" sz="2800" b="1" dirty="0"/>
              <a:t>c</a:t>
            </a:r>
            <a:r>
              <a:rPr lang="en-US" altLang="en-US" sz="2800" b="1" dirty="0" smtClean="0"/>
              <a:t>ommonly </a:t>
            </a:r>
            <a:r>
              <a:rPr lang="en-US" altLang="en-US" sz="2800" b="1" dirty="0"/>
              <a:t>e</a:t>
            </a:r>
            <a:r>
              <a:rPr lang="en-US" altLang="en-US" sz="2800" b="1" dirty="0" smtClean="0"/>
              <a:t>ncountered in GIS)</a:t>
            </a:r>
            <a:endParaRPr lang="en-US" altLang="en-US" sz="2800" b="1" dirty="0" smtClean="0"/>
          </a:p>
        </p:txBody>
      </p:sp>
      <p:sp>
        <p:nvSpPr>
          <p:cNvPr id="34819" name="Rectangle 3"/>
          <p:cNvSpPr>
            <a:spLocks noGrp="1" noChangeArrowheads="1"/>
          </p:cNvSpPr>
          <p:nvPr>
            <p:ph type="body" idx="1"/>
          </p:nvPr>
        </p:nvSpPr>
        <p:spPr>
          <a:xfrm>
            <a:off x="228600" y="914400"/>
            <a:ext cx="8705850" cy="5014913"/>
          </a:xfrm>
          <a:noFill/>
        </p:spPr>
        <p:txBody>
          <a:bodyPr/>
          <a:lstStyle/>
          <a:p>
            <a:pPr>
              <a:lnSpc>
                <a:spcPct val="80000"/>
              </a:lnSpc>
            </a:pPr>
            <a:endParaRPr lang="en-US" altLang="en-US" sz="1800" dirty="0" smtClean="0"/>
          </a:p>
          <a:p>
            <a:pPr>
              <a:lnSpc>
                <a:spcPct val="80000"/>
              </a:lnSpc>
            </a:pPr>
            <a:r>
              <a:rPr lang="en-US" altLang="en-US" sz="2000" dirty="0" smtClean="0"/>
              <a:t>Albers Conic </a:t>
            </a:r>
            <a:r>
              <a:rPr lang="en-US" altLang="en-US" sz="2000" dirty="0" smtClean="0"/>
              <a:t>Equal-Area</a:t>
            </a:r>
            <a:endParaRPr lang="en-US" altLang="en-US" sz="2000" dirty="0" smtClean="0"/>
          </a:p>
          <a:p>
            <a:pPr lvl="1">
              <a:lnSpc>
                <a:spcPct val="80000"/>
              </a:lnSpc>
            </a:pPr>
            <a:r>
              <a:rPr lang="en-US" altLang="en-US" sz="1800" dirty="0" smtClean="0"/>
              <a:t>often used for US base maps showing all of the “lower 48” states</a:t>
            </a:r>
          </a:p>
          <a:p>
            <a:pPr lvl="1">
              <a:lnSpc>
                <a:spcPct val="80000"/>
              </a:lnSpc>
            </a:pPr>
            <a:r>
              <a:rPr lang="en-US" altLang="en-US" sz="1800" i="1" dirty="0"/>
              <a:t>a</a:t>
            </a:r>
            <a:r>
              <a:rPr lang="en-US" altLang="en-US" sz="1800" i="1" dirty="0" smtClean="0"/>
              <a:t>rea</a:t>
            </a:r>
            <a:r>
              <a:rPr lang="en-US" altLang="en-US" sz="1800" dirty="0" smtClean="0"/>
              <a:t> measurements  are correct but </a:t>
            </a:r>
            <a:r>
              <a:rPr lang="en-US" altLang="en-US" sz="1800" i="1" dirty="0" smtClean="0"/>
              <a:t>shapes</a:t>
            </a:r>
            <a:r>
              <a:rPr lang="en-US" altLang="en-US" sz="1800" dirty="0" smtClean="0"/>
              <a:t> (and </a:t>
            </a:r>
            <a:r>
              <a:rPr lang="en-US" altLang="en-US" sz="1800" i="1" dirty="0" smtClean="0"/>
              <a:t>direction</a:t>
            </a:r>
            <a:r>
              <a:rPr lang="en-US" altLang="en-US" sz="1800" dirty="0" smtClean="0"/>
              <a:t> angles) are distorted</a:t>
            </a:r>
          </a:p>
          <a:p>
            <a:pPr lvl="1">
              <a:lnSpc>
                <a:spcPct val="80000"/>
              </a:lnSpc>
            </a:pPr>
            <a:r>
              <a:rPr lang="en-US" altLang="en-US" sz="1800" dirty="0" smtClean="0"/>
              <a:t>parameters are </a:t>
            </a:r>
            <a:r>
              <a:rPr lang="en-US" altLang="en-US" sz="1800" i="1" dirty="0" smtClean="0"/>
              <a:t>standard parallels </a:t>
            </a:r>
            <a:r>
              <a:rPr lang="en-US" altLang="en-US" sz="1800" dirty="0" smtClean="0"/>
              <a:t>commonly set </a:t>
            </a:r>
            <a:r>
              <a:rPr lang="en-US" altLang="en-US" sz="1800" dirty="0" smtClean="0"/>
              <a:t>at 29 1/2N and  45 1/2N</a:t>
            </a:r>
          </a:p>
          <a:p>
            <a:pPr>
              <a:lnSpc>
                <a:spcPct val="80000"/>
              </a:lnSpc>
            </a:pPr>
            <a:r>
              <a:rPr lang="en-US" altLang="en-US" sz="2000" dirty="0" smtClean="0"/>
              <a:t>Lambert Conformal Conic</a:t>
            </a:r>
          </a:p>
          <a:p>
            <a:pPr lvl="1">
              <a:lnSpc>
                <a:spcPct val="80000"/>
              </a:lnSpc>
            </a:pPr>
            <a:r>
              <a:rPr lang="en-US" altLang="en-US" sz="1800" dirty="0" smtClean="0"/>
              <a:t>often used for US Base map of all 50 states (including Alaska and Hawaii</a:t>
            </a:r>
            <a:r>
              <a:rPr lang="en-US" altLang="en-US" sz="1800" dirty="0" smtClean="0"/>
              <a:t>)</a:t>
            </a:r>
          </a:p>
          <a:p>
            <a:pPr lvl="1">
              <a:lnSpc>
                <a:spcPct val="80000"/>
              </a:lnSpc>
            </a:pPr>
            <a:r>
              <a:rPr lang="en-US" altLang="en-US" sz="1800" i="1" dirty="0"/>
              <a:t>s</a:t>
            </a:r>
            <a:r>
              <a:rPr lang="en-US" altLang="en-US" sz="1800" i="1" dirty="0" smtClean="0"/>
              <a:t>hape is </a:t>
            </a:r>
            <a:r>
              <a:rPr lang="en-US" altLang="en-US" sz="1800" dirty="0" smtClean="0"/>
              <a:t>correct (conformal) as is local </a:t>
            </a:r>
            <a:r>
              <a:rPr lang="en-US" altLang="en-US" sz="1800" i="1" dirty="0" smtClean="0"/>
              <a:t>direction</a:t>
            </a:r>
            <a:r>
              <a:rPr lang="en-US" altLang="en-US" sz="1800" dirty="0" smtClean="0"/>
              <a:t> </a:t>
            </a:r>
          </a:p>
          <a:p>
            <a:pPr lvl="1">
              <a:lnSpc>
                <a:spcPct val="80000"/>
              </a:lnSpc>
            </a:pPr>
            <a:r>
              <a:rPr lang="en-US" altLang="en-US" sz="1800" dirty="0"/>
              <a:t>p</a:t>
            </a:r>
            <a:r>
              <a:rPr lang="en-US" altLang="en-US" sz="1800" dirty="0" smtClean="0"/>
              <a:t>arameters are </a:t>
            </a:r>
            <a:r>
              <a:rPr lang="en-US" altLang="en-US" sz="1800" i="1" dirty="0" smtClean="0"/>
              <a:t>standard parallels </a:t>
            </a:r>
            <a:r>
              <a:rPr lang="en-US" altLang="en-US" sz="1800" dirty="0" smtClean="0"/>
              <a:t>commonly set </a:t>
            </a:r>
            <a:r>
              <a:rPr lang="en-US" altLang="en-US" sz="1800" dirty="0" smtClean="0"/>
              <a:t>at  37N and </a:t>
            </a:r>
            <a:r>
              <a:rPr lang="en-US" altLang="en-US" sz="1800" dirty="0" smtClean="0"/>
              <a:t>65N</a:t>
            </a:r>
            <a:endParaRPr lang="en-US" altLang="en-US" sz="1800" dirty="0" smtClean="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667" t="24636" b="49441"/>
          <a:stretch/>
        </p:blipFill>
        <p:spPr bwMode="auto">
          <a:xfrm>
            <a:off x="1012055" y="4243526"/>
            <a:ext cx="6739816" cy="158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68157" y="3746376"/>
            <a:ext cx="6027612" cy="400110"/>
          </a:xfrm>
          <a:prstGeom prst="rect">
            <a:avLst/>
          </a:prstGeom>
          <a:noFill/>
        </p:spPr>
        <p:txBody>
          <a:bodyPr wrap="none" rtlCol="0">
            <a:spAutoFit/>
          </a:bodyPr>
          <a:lstStyle/>
          <a:p>
            <a:r>
              <a:rPr lang="en-US" i="1" dirty="0" smtClean="0"/>
              <a:t>Called “conic” because they can be envisaged by a cone</a:t>
            </a:r>
            <a:endParaRPr lang="en-US" i="1" dirty="0"/>
          </a:p>
        </p:txBody>
      </p:sp>
    </p:spTree>
    <p:extLst>
      <p:ext uri="{BB962C8B-B14F-4D97-AF65-F5344CB8AC3E}">
        <p14:creationId xmlns:p14="http://schemas.microsoft.com/office/powerpoint/2010/main" val="785008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8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81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81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73050" y="436563"/>
            <a:ext cx="8447088" cy="1143000"/>
          </a:xfrm>
        </p:spPr>
        <p:txBody>
          <a:bodyPr/>
          <a:lstStyle/>
          <a:p>
            <a:r>
              <a:rPr lang="en-US" altLang="en-US" smtClean="0"/>
              <a:t>The Uniqueness of GIS</a:t>
            </a:r>
            <a:br>
              <a:rPr lang="en-US" altLang="en-US" smtClean="0"/>
            </a:br>
            <a:r>
              <a:rPr lang="en-US" altLang="en-US" sz="2800" i="1" smtClean="0"/>
              <a:t>uses explicit location on earth’s surface to relate data</a:t>
            </a:r>
            <a:r>
              <a:rPr lang="en-US" altLang="en-US" i="1" smtClean="0"/>
              <a:t/>
            </a:r>
            <a:br>
              <a:rPr lang="en-US" altLang="en-US" i="1" smtClean="0"/>
            </a:br>
            <a:endParaRPr lang="en-US" altLang="en-US" i="1" smtClean="0"/>
          </a:p>
        </p:txBody>
      </p:sp>
      <p:grpSp>
        <p:nvGrpSpPr>
          <p:cNvPr id="2" name="Group 12"/>
          <p:cNvGrpSpPr>
            <a:grpSpLocks/>
          </p:cNvGrpSpPr>
          <p:nvPr/>
        </p:nvGrpSpPr>
        <p:grpSpPr bwMode="auto">
          <a:xfrm>
            <a:off x="908050" y="1998663"/>
            <a:ext cx="3000375" cy="1406525"/>
            <a:chOff x="587375" y="2828925"/>
            <a:chExt cx="3000375" cy="1406525"/>
          </a:xfrm>
        </p:grpSpPr>
        <p:pic>
          <p:nvPicPr>
            <p:cNvPr id="5133" name="Picture 5" descr="MCj042416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375" y="2828925"/>
              <a:ext cx="728663"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6" descr="MCBD09513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4650" y="2946400"/>
              <a:ext cx="6731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AutoShape 15"/>
            <p:cNvSpPr>
              <a:spLocks noChangeArrowheads="1"/>
            </p:cNvSpPr>
            <p:nvPr/>
          </p:nvSpPr>
          <p:spPr bwMode="auto">
            <a:xfrm>
              <a:off x="1331913" y="3343275"/>
              <a:ext cx="1384300" cy="463550"/>
            </a:xfrm>
            <a:prstGeom prst="leftRightArrow">
              <a:avLst>
                <a:gd name="adj1" fmla="val 50000"/>
                <a:gd name="adj2" fmla="val 59726"/>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grpSp>
      <p:sp>
        <p:nvSpPr>
          <p:cNvPr id="17415" name="Text Box 16"/>
          <p:cNvSpPr txBox="1">
            <a:spLocks noChangeArrowheads="1"/>
          </p:cNvSpPr>
          <p:nvPr/>
        </p:nvSpPr>
        <p:spPr bwMode="auto">
          <a:xfrm>
            <a:off x="2070100" y="1682750"/>
            <a:ext cx="758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400" b="1"/>
              <a:t>SS #</a:t>
            </a:r>
          </a:p>
        </p:txBody>
      </p:sp>
      <p:sp>
        <p:nvSpPr>
          <p:cNvPr id="17417" name="Text Box 18"/>
          <p:cNvSpPr txBox="1">
            <a:spLocks noChangeArrowheads="1"/>
          </p:cNvSpPr>
          <p:nvPr/>
        </p:nvSpPr>
        <p:spPr bwMode="auto">
          <a:xfrm>
            <a:off x="2322513" y="3455988"/>
            <a:ext cx="4160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000"/>
              <a:t>We all have Latitude and Longtitude !!</a:t>
            </a:r>
          </a:p>
        </p:txBody>
      </p:sp>
      <p:grpSp>
        <p:nvGrpSpPr>
          <p:cNvPr id="3" name="Group 13"/>
          <p:cNvGrpSpPr>
            <a:grpSpLocks/>
          </p:cNvGrpSpPr>
          <p:nvPr/>
        </p:nvGrpSpPr>
        <p:grpSpPr bwMode="auto">
          <a:xfrm>
            <a:off x="4719638" y="1641475"/>
            <a:ext cx="3332162" cy="1738313"/>
            <a:chOff x="5143500" y="2160588"/>
            <a:chExt cx="3332163" cy="1738312"/>
          </a:xfrm>
        </p:grpSpPr>
        <p:pic>
          <p:nvPicPr>
            <p:cNvPr id="5129" name="Picture 12" descr="MCj0417458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3500" y="2514600"/>
              <a:ext cx="9953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4" descr="MCj0231569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2213" y="2578100"/>
              <a:ext cx="93345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AutoShape 17"/>
            <p:cNvSpPr>
              <a:spLocks noChangeArrowheads="1"/>
            </p:cNvSpPr>
            <p:nvPr/>
          </p:nvSpPr>
          <p:spPr bwMode="auto">
            <a:xfrm>
              <a:off x="6288088" y="2836863"/>
              <a:ext cx="1214437" cy="485775"/>
            </a:xfrm>
            <a:prstGeom prst="leftRightArrow">
              <a:avLst>
                <a:gd name="adj1" fmla="val 50000"/>
                <a:gd name="adj2" fmla="val 50000"/>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5132" name="Text Box 19"/>
            <p:cNvSpPr txBox="1">
              <a:spLocks noChangeArrowheads="1"/>
            </p:cNvSpPr>
            <p:nvPr/>
          </p:nvSpPr>
          <p:spPr bwMode="auto">
            <a:xfrm>
              <a:off x="5484813" y="2160588"/>
              <a:ext cx="296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000"/>
                <a:t>But I don’t have a SS # !!</a:t>
              </a:r>
            </a:p>
          </p:txBody>
        </p:sp>
      </p:grpSp>
      <p:sp>
        <p:nvSpPr>
          <p:cNvPr id="15" name="Rectangle 4"/>
          <p:cNvSpPr txBox="1">
            <a:spLocks noChangeArrowheads="1"/>
          </p:cNvSpPr>
          <p:nvPr/>
        </p:nvSpPr>
        <p:spPr bwMode="auto">
          <a:xfrm>
            <a:off x="414338" y="4186238"/>
            <a:ext cx="857885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spcBef>
                <a:spcPct val="0"/>
              </a:spcBef>
              <a:buClrTx/>
              <a:buSzTx/>
              <a:buFontTx/>
              <a:buNone/>
            </a:pPr>
            <a:r>
              <a:rPr lang="en-US" altLang="en-US" sz="2400"/>
              <a:t>Everything happens </a:t>
            </a:r>
            <a:r>
              <a:rPr lang="en-US" altLang="en-US" sz="2400" i="1"/>
              <a:t>some</a:t>
            </a:r>
            <a:r>
              <a:rPr lang="en-US" altLang="en-US" sz="2400" i="1" u="sng"/>
              <a:t>place</a:t>
            </a:r>
            <a:r>
              <a:rPr lang="en-US" altLang="en-US" sz="2400" i="1"/>
              <a:t>. </a:t>
            </a:r>
            <a:r>
              <a:rPr lang="en-US" altLang="en-US" sz="2400"/>
              <a:t>Is there anything more </a:t>
            </a:r>
            <a:r>
              <a:rPr lang="en-US" altLang="en-US" sz="2400" i="1"/>
              <a:t>in common</a:t>
            </a:r>
            <a:r>
              <a:rPr lang="en-US" altLang="en-US" sz="2400"/>
              <a:t>?</a:t>
            </a:r>
          </a:p>
          <a:p>
            <a:pPr>
              <a:lnSpc>
                <a:spcPct val="90000"/>
              </a:lnSpc>
              <a:spcBef>
                <a:spcPct val="0"/>
              </a:spcBef>
              <a:buClrTx/>
              <a:buSzTx/>
              <a:buFontTx/>
              <a:buNone/>
            </a:pPr>
            <a:endParaRPr lang="en-US" altLang="en-US" sz="2400"/>
          </a:p>
          <a:p>
            <a:pPr>
              <a:lnSpc>
                <a:spcPct val="90000"/>
              </a:lnSpc>
              <a:spcBef>
                <a:spcPct val="0"/>
              </a:spcBef>
              <a:buClrTx/>
              <a:buSzTx/>
              <a:buFontTx/>
              <a:buNone/>
            </a:pPr>
            <a:r>
              <a:rPr lang="en-US" altLang="en-US" sz="2400"/>
              <a:t>GIS   “</a:t>
            </a:r>
            <a:r>
              <a:rPr lang="en-US" altLang="en-US" sz="2400" i="1"/>
              <a:t>Allows the integration of disparate data hitherto confined to separate domains</a:t>
            </a:r>
            <a:r>
              <a:rPr lang="en-US" altLang="en-US" sz="2400"/>
              <a:t>”</a:t>
            </a:r>
          </a:p>
          <a:p>
            <a:pPr lvl="1">
              <a:lnSpc>
                <a:spcPct val="90000"/>
              </a:lnSpc>
              <a:spcBef>
                <a:spcPct val="0"/>
              </a:spcBef>
              <a:buClrTx/>
              <a:buFontTx/>
              <a:buNone/>
            </a:pPr>
            <a:endParaRPr lang="en-US" altLang="en-US" sz="2000"/>
          </a:p>
          <a:p>
            <a:pPr lvl="1">
              <a:lnSpc>
                <a:spcPct val="90000"/>
              </a:lnSpc>
              <a:spcBef>
                <a:spcPct val="0"/>
              </a:spcBef>
              <a:buClrTx/>
              <a:buFontTx/>
              <a:buNone/>
            </a:pPr>
            <a:r>
              <a:rPr lang="en-US" altLang="en-US" sz="2000"/>
              <a:t>--Maps and aerial photographs for example</a:t>
            </a:r>
          </a:p>
        </p:txBody>
      </p:sp>
      <p:sp>
        <p:nvSpPr>
          <p:cNvPr id="16" name="Oval 15"/>
          <p:cNvSpPr>
            <a:spLocks noChangeArrowheads="1"/>
          </p:cNvSpPr>
          <p:nvPr/>
        </p:nvSpPr>
        <p:spPr bwMode="auto">
          <a:xfrm>
            <a:off x="160338" y="1273175"/>
            <a:ext cx="8521700" cy="2611438"/>
          </a:xfrm>
          <a:prstGeom prst="ellipse">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7" grpId="0"/>
      <p:bldP spid="15" grpId="0"/>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89" y="188096"/>
            <a:ext cx="7772400" cy="1143000"/>
          </a:xfrm>
        </p:spPr>
        <p:txBody>
          <a:bodyPr/>
          <a:lstStyle/>
          <a:p>
            <a:r>
              <a:rPr lang="en-US" sz="3600" dirty="0" smtClean="0"/>
              <a:t>Parameters required to define </a:t>
            </a:r>
            <a:br>
              <a:rPr lang="en-US" sz="3600" dirty="0" smtClean="0"/>
            </a:br>
            <a:r>
              <a:rPr lang="en-US" sz="3600" dirty="0" smtClean="0"/>
              <a:t>Lambert Conic Conformal </a:t>
            </a:r>
            <a:endParaRPr lang="en-US" sz="3600" dirty="0"/>
          </a:p>
        </p:txBody>
      </p:sp>
      <p:sp>
        <p:nvSpPr>
          <p:cNvPr id="3" name="Content Placeholder 2"/>
          <p:cNvSpPr>
            <a:spLocks noGrp="1"/>
          </p:cNvSpPr>
          <p:nvPr>
            <p:ph idx="1"/>
          </p:nvPr>
        </p:nvSpPr>
        <p:spPr>
          <a:xfrm>
            <a:off x="767210" y="1533063"/>
            <a:ext cx="7772400" cy="2479644"/>
          </a:xfrm>
        </p:spPr>
        <p:txBody>
          <a:bodyPr/>
          <a:lstStyle/>
          <a:p>
            <a:r>
              <a:rPr lang="en-US" sz="2000" dirty="0" smtClean="0"/>
              <a:t>Latitude of first standard parallel (</a:t>
            </a:r>
            <a:r>
              <a:rPr lang="el-GR" sz="2000" dirty="0" smtClean="0"/>
              <a:t>φ</a:t>
            </a:r>
            <a:r>
              <a:rPr lang="el-GR" sz="2000" baseline="-25000" dirty="0" smtClean="0"/>
              <a:t>1</a:t>
            </a:r>
            <a:r>
              <a:rPr lang="el-GR" sz="2000" dirty="0" smtClean="0"/>
              <a:t>)</a:t>
            </a:r>
          </a:p>
          <a:p>
            <a:r>
              <a:rPr lang="en-US" sz="2000" dirty="0" smtClean="0"/>
              <a:t>Latitude of second standard parallel (</a:t>
            </a:r>
            <a:r>
              <a:rPr lang="el-GR" sz="2000" dirty="0" smtClean="0"/>
              <a:t>φ</a:t>
            </a:r>
            <a:r>
              <a:rPr lang="el-GR" sz="2000" baseline="-25000" dirty="0" smtClean="0"/>
              <a:t>2</a:t>
            </a:r>
            <a:r>
              <a:rPr lang="el-GR" sz="2000" dirty="0" smtClean="0"/>
              <a:t>)</a:t>
            </a:r>
          </a:p>
          <a:p>
            <a:r>
              <a:rPr lang="en-US" sz="2000" dirty="0" smtClean="0"/>
              <a:t>Latitude of false origin (</a:t>
            </a:r>
            <a:r>
              <a:rPr lang="el-GR" sz="2000" dirty="0" smtClean="0"/>
              <a:t>φ</a:t>
            </a:r>
            <a:r>
              <a:rPr lang="en-US" sz="2000" baseline="-25000" dirty="0" smtClean="0"/>
              <a:t>F</a:t>
            </a:r>
            <a:r>
              <a:rPr lang="en-US" sz="2000" dirty="0" smtClean="0"/>
              <a:t>)</a:t>
            </a:r>
          </a:p>
          <a:p>
            <a:r>
              <a:rPr lang="en-US" sz="2000" dirty="0" smtClean="0"/>
              <a:t>Longitude of false origin (</a:t>
            </a:r>
            <a:r>
              <a:rPr lang="el-GR" sz="2000" dirty="0" smtClean="0"/>
              <a:t>λ</a:t>
            </a:r>
            <a:r>
              <a:rPr lang="en-US" sz="2000" baseline="-25000" dirty="0" smtClean="0"/>
              <a:t>F</a:t>
            </a:r>
            <a:r>
              <a:rPr lang="en-US" sz="2000" dirty="0" smtClean="0"/>
              <a:t>)</a:t>
            </a:r>
          </a:p>
          <a:p>
            <a:r>
              <a:rPr lang="en-US" sz="2000" dirty="0" smtClean="0"/>
              <a:t>False easting (E</a:t>
            </a:r>
            <a:r>
              <a:rPr lang="en-US" sz="2000" baseline="-25000" dirty="0" smtClean="0"/>
              <a:t>F</a:t>
            </a:r>
            <a:r>
              <a:rPr lang="en-US" sz="2000" dirty="0" smtClean="0"/>
              <a:t>)       </a:t>
            </a:r>
          </a:p>
          <a:p>
            <a:r>
              <a:rPr lang="en-US" sz="2000" dirty="0" smtClean="0"/>
              <a:t>False northing (N</a:t>
            </a:r>
            <a:r>
              <a:rPr lang="en-US" sz="2000" baseline="-25000" dirty="0" smtClean="0"/>
              <a:t>F</a:t>
            </a:r>
            <a:r>
              <a:rPr lang="en-US" sz="2000" dirty="0" smtClean="0"/>
              <a:t>)</a:t>
            </a:r>
          </a:p>
          <a:p>
            <a:pPr marL="0" indent="0">
              <a:buNone/>
            </a:pPr>
            <a:r>
              <a:rPr lang="en-US" sz="2000" dirty="0" smtClean="0"/>
              <a:t>(units used to record false easting and false northing determine measurement unit)</a:t>
            </a:r>
            <a:endParaRPr lang="en-US" sz="2000" dirty="0"/>
          </a:p>
        </p:txBody>
      </p:sp>
      <p:sp>
        <p:nvSpPr>
          <p:cNvPr id="4" name="TextBox 3"/>
          <p:cNvSpPr txBox="1"/>
          <p:nvPr/>
        </p:nvSpPr>
        <p:spPr>
          <a:xfrm>
            <a:off x="438026" y="4522107"/>
            <a:ext cx="8430768" cy="1877437"/>
          </a:xfrm>
          <a:prstGeom prst="rect">
            <a:avLst/>
          </a:prstGeom>
          <a:noFill/>
        </p:spPr>
        <p:txBody>
          <a:bodyPr wrap="square" rtlCol="0">
            <a:spAutoFit/>
          </a:bodyPr>
          <a:lstStyle/>
          <a:p>
            <a:r>
              <a:rPr lang="en-US" dirty="0" smtClean="0"/>
              <a:t>Source: </a:t>
            </a:r>
            <a:r>
              <a:rPr lang="en-US" dirty="0" err="1" smtClean="0"/>
              <a:t>Geomatics</a:t>
            </a:r>
            <a:r>
              <a:rPr lang="en-US" dirty="0" smtClean="0"/>
              <a:t> Committee, </a:t>
            </a:r>
            <a:r>
              <a:rPr lang="en-US" dirty="0" smtClean="0"/>
              <a:t>International Association of Oil and Gas Producers,  </a:t>
            </a:r>
            <a:r>
              <a:rPr lang="en-US" i="1" dirty="0" err="1" smtClean="0"/>
              <a:t>Geomatics</a:t>
            </a:r>
            <a:r>
              <a:rPr lang="en-US" i="1" dirty="0" smtClean="0"/>
              <a:t> Guidance Note Number 7, part 2 Coordinate Conversions and Transformations including Formulas</a:t>
            </a:r>
            <a:r>
              <a:rPr lang="en-US" dirty="0" smtClean="0"/>
              <a:t>, OGP Publication 373-7-2, June 2013   Available as </a:t>
            </a:r>
            <a:r>
              <a:rPr lang="en-US" i="1" dirty="0" smtClean="0"/>
              <a:t>g</a:t>
            </a:r>
            <a:r>
              <a:rPr lang="en-US" i="1" dirty="0" smtClean="0"/>
              <a:t>7-2.pdf</a:t>
            </a:r>
            <a:r>
              <a:rPr lang="en-US" dirty="0" smtClean="0"/>
              <a:t> at:  www.epsg.org </a:t>
            </a:r>
          </a:p>
          <a:p>
            <a:r>
              <a:rPr lang="en-US" sz="1600" dirty="0" smtClean="0"/>
              <a:t>(web site derives from former name </a:t>
            </a:r>
            <a:r>
              <a:rPr lang="en-US" sz="1600" i="1" dirty="0" smtClean="0"/>
              <a:t>European Petroleum Survey Group</a:t>
            </a:r>
            <a:r>
              <a:rPr lang="en-US" sz="1600" dirty="0" smtClean="0"/>
              <a:t>)</a:t>
            </a:r>
          </a:p>
          <a:p>
            <a:endParaRPr lang="en-US" dirty="0"/>
          </a:p>
        </p:txBody>
      </p:sp>
    </p:spTree>
    <p:extLst>
      <p:ext uri="{BB962C8B-B14F-4D97-AF65-F5344CB8AC3E}">
        <p14:creationId xmlns:p14="http://schemas.microsoft.com/office/powerpoint/2010/main" val="1069403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797" y="787338"/>
            <a:ext cx="8851037" cy="4114800"/>
          </a:xfrm>
        </p:spPr>
        <p:txBody>
          <a:bodyPr/>
          <a:lstStyle/>
          <a:p>
            <a:r>
              <a:rPr lang="en-US" sz="2400" dirty="0" smtClean="0"/>
              <a:t>sets of map projections with pre-defined parameters</a:t>
            </a:r>
          </a:p>
          <a:p>
            <a:r>
              <a:rPr lang="en-US" sz="2400" dirty="0"/>
              <a:t>a</a:t>
            </a:r>
            <a:r>
              <a:rPr lang="en-US" sz="2400" dirty="0" smtClean="0"/>
              <a:t> specific datum </a:t>
            </a:r>
            <a:r>
              <a:rPr lang="en-US" sz="2400" u="sng" dirty="0" smtClean="0"/>
              <a:t>may</a:t>
            </a:r>
            <a:r>
              <a:rPr lang="en-US" sz="2400" dirty="0" smtClean="0"/>
              <a:t> also be assumed</a:t>
            </a:r>
          </a:p>
          <a:p>
            <a:pPr marL="0" indent="0">
              <a:buNone/>
            </a:pPr>
            <a:r>
              <a:rPr lang="en-US" sz="2400" dirty="0" smtClean="0">
                <a:solidFill>
                  <a:srgbClr val="FFFF00"/>
                </a:solidFill>
              </a:rPr>
              <a:t>UTM (Universal Transverse Mercator)</a:t>
            </a:r>
          </a:p>
          <a:p>
            <a:r>
              <a:rPr lang="en-US" sz="2400" dirty="0"/>
              <a:t>w</a:t>
            </a:r>
            <a:r>
              <a:rPr lang="en-US" sz="2400" dirty="0" smtClean="0"/>
              <a:t>orld divided into 60 N/S </a:t>
            </a:r>
            <a:r>
              <a:rPr lang="en-US" sz="2400" u="sng" dirty="0" smtClean="0"/>
              <a:t>zones</a:t>
            </a:r>
            <a:r>
              <a:rPr lang="en-US" sz="2400" dirty="0" smtClean="0"/>
              <a:t> each 6</a:t>
            </a:r>
            <a:r>
              <a:rPr lang="en-US" altLang="en-US" sz="2400" dirty="0" smtClean="0"/>
              <a:t>° wide</a:t>
            </a:r>
          </a:p>
          <a:p>
            <a:r>
              <a:rPr lang="en-US" sz="2400" dirty="0"/>
              <a:t>t</a:t>
            </a:r>
            <a:r>
              <a:rPr lang="en-US" sz="2400" dirty="0" smtClean="0"/>
              <a:t>ransverse </a:t>
            </a:r>
            <a:r>
              <a:rPr lang="en-US" sz="2400" dirty="0" err="1" smtClean="0"/>
              <a:t>mercator</a:t>
            </a:r>
            <a:r>
              <a:rPr lang="en-US" sz="2400" dirty="0" smtClean="0"/>
              <a:t> projection defined for each</a:t>
            </a:r>
          </a:p>
          <a:p>
            <a:r>
              <a:rPr lang="en-US" sz="2400" dirty="0" smtClean="0"/>
              <a:t>identified by Zone # 1-60. </a:t>
            </a:r>
          </a:p>
          <a:p>
            <a:r>
              <a:rPr lang="en-US" sz="2400" dirty="0" smtClean="0"/>
              <a:t>implicitly assumes units are meters and datum is WGS84</a:t>
            </a:r>
          </a:p>
          <a:p>
            <a:pPr marL="0" indent="0">
              <a:buNone/>
            </a:pPr>
            <a:r>
              <a:rPr lang="en-US" sz="2400" dirty="0" smtClean="0">
                <a:solidFill>
                  <a:srgbClr val="FFFF00"/>
                </a:solidFill>
              </a:rPr>
              <a:t>SPCS (State Plane Coordinate System)</a:t>
            </a:r>
          </a:p>
          <a:p>
            <a:r>
              <a:rPr lang="en-US" sz="2400" dirty="0" smtClean="0"/>
              <a:t>Each US state divided into 1-5 zones (~130 in all)</a:t>
            </a:r>
          </a:p>
          <a:p>
            <a:r>
              <a:rPr lang="en-US" sz="2400" dirty="0" smtClean="0"/>
              <a:t>Projection and parameters defined for each</a:t>
            </a:r>
          </a:p>
          <a:p>
            <a:r>
              <a:rPr lang="en-US" sz="2400" dirty="0" smtClean="0"/>
              <a:t>Identified either by </a:t>
            </a:r>
            <a:r>
              <a:rPr lang="en-US" sz="2400" dirty="0" err="1" smtClean="0"/>
              <a:t>DatumID</a:t>
            </a:r>
            <a:r>
              <a:rPr lang="en-US" sz="2400" dirty="0" smtClean="0"/>
              <a:t> or FIPSID</a:t>
            </a:r>
          </a:p>
          <a:p>
            <a:r>
              <a:rPr lang="en-US" sz="2400" dirty="0" smtClean="0"/>
              <a:t>Some parameters differ for SPCS27 (GRS27 datum) and SPCS83 (GRS83 datum) </a:t>
            </a:r>
            <a:endParaRPr lang="en-US" sz="2800" dirty="0" smtClean="0"/>
          </a:p>
        </p:txBody>
      </p:sp>
      <p:sp>
        <p:nvSpPr>
          <p:cNvPr id="4" name="Rectangle 2"/>
          <p:cNvSpPr>
            <a:spLocks noGrp="1" noChangeArrowheads="1"/>
          </p:cNvSpPr>
          <p:nvPr>
            <p:ph type="title"/>
          </p:nvPr>
        </p:nvSpPr>
        <p:spPr>
          <a:xfrm>
            <a:off x="124288" y="71021"/>
            <a:ext cx="8859914" cy="780680"/>
          </a:xfrm>
          <a:noFill/>
        </p:spPr>
        <p:txBody>
          <a:bodyPr/>
          <a:lstStyle/>
          <a:p>
            <a:r>
              <a:rPr lang="en-US" altLang="en-US" sz="2800" b="1" dirty="0" smtClean="0"/>
              <a:t>Map Projection </a:t>
            </a:r>
            <a:r>
              <a:rPr lang="en-US" altLang="en-US" sz="2800" b="1" u="sng" dirty="0" smtClean="0"/>
              <a:t>Systems</a:t>
            </a:r>
            <a:r>
              <a:rPr lang="en-US" altLang="en-US" sz="2800" b="1" dirty="0" smtClean="0"/>
              <a:t> </a:t>
            </a:r>
            <a:r>
              <a:rPr lang="en-US" altLang="en-US" sz="2800" b="1" dirty="0"/>
              <a:t>c</a:t>
            </a:r>
            <a:r>
              <a:rPr lang="en-US" altLang="en-US" sz="2800" b="1" dirty="0" smtClean="0"/>
              <a:t>ommonly </a:t>
            </a:r>
            <a:r>
              <a:rPr lang="en-US" altLang="en-US" sz="2800" b="1" dirty="0"/>
              <a:t>e</a:t>
            </a:r>
            <a:r>
              <a:rPr lang="en-US" altLang="en-US" sz="2800" b="1" dirty="0" smtClean="0"/>
              <a:t>ncountered </a:t>
            </a:r>
            <a:r>
              <a:rPr lang="en-US" altLang="en-US" sz="2800" b="1" dirty="0" smtClean="0"/>
              <a:t>in </a:t>
            </a:r>
            <a:r>
              <a:rPr lang="en-US" altLang="en-US" sz="2800" b="1" dirty="0" smtClean="0"/>
              <a:t>GIS</a:t>
            </a:r>
          </a:p>
        </p:txBody>
      </p:sp>
    </p:spTree>
    <p:extLst>
      <p:ext uri="{BB962C8B-B14F-4D97-AF65-F5344CB8AC3E}">
        <p14:creationId xmlns:p14="http://schemas.microsoft.com/office/powerpoint/2010/main" val="361397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0"/>
            <a:ext cx="7772400" cy="533400"/>
          </a:xfrm>
          <a:noFill/>
        </p:spPr>
        <p:txBody>
          <a:bodyPr/>
          <a:lstStyle/>
          <a:p>
            <a:r>
              <a:rPr lang="en-US" altLang="en-US" sz="3600" dirty="0" smtClean="0"/>
              <a:t>UTM  Detail </a:t>
            </a:r>
            <a:endParaRPr lang="en-US" altLang="en-US" sz="3600" dirty="0" smtClean="0"/>
          </a:p>
        </p:txBody>
      </p:sp>
      <p:sp>
        <p:nvSpPr>
          <p:cNvPr id="35843" name="Rectangle 3"/>
          <p:cNvSpPr>
            <a:spLocks noGrp="1" noChangeArrowheads="1"/>
          </p:cNvSpPr>
          <p:nvPr>
            <p:ph type="body" idx="1"/>
          </p:nvPr>
        </p:nvSpPr>
        <p:spPr>
          <a:xfrm>
            <a:off x="258763" y="533400"/>
            <a:ext cx="8885237" cy="4114800"/>
          </a:xfrm>
          <a:noFill/>
        </p:spPr>
        <p:txBody>
          <a:bodyPr/>
          <a:lstStyle/>
          <a:p>
            <a:pPr>
              <a:lnSpc>
                <a:spcPct val="80000"/>
              </a:lnSpc>
            </a:pPr>
            <a:r>
              <a:rPr lang="en-US" altLang="en-US" sz="1800" dirty="0" smtClean="0"/>
              <a:t>first adopted by US Army in 1947 for large scale maps worldwide</a:t>
            </a:r>
          </a:p>
          <a:p>
            <a:pPr>
              <a:lnSpc>
                <a:spcPct val="80000"/>
              </a:lnSpc>
            </a:pPr>
            <a:r>
              <a:rPr lang="en-US" altLang="en-US" sz="1800" dirty="0" smtClean="0"/>
              <a:t>used from lat.  84°N to  80°S; Universal Polar Stereographic (UPS) used for polar areas</a:t>
            </a:r>
          </a:p>
          <a:p>
            <a:pPr>
              <a:lnSpc>
                <a:spcPct val="80000"/>
              </a:lnSpc>
            </a:pPr>
            <a:r>
              <a:rPr lang="en-US" altLang="en-US" sz="1800" dirty="0" smtClean="0"/>
              <a:t>globe divided into 60 N/S zones, each 6° wide; these are numbered from one to sixty going east from 180th meridian</a:t>
            </a:r>
          </a:p>
          <a:p>
            <a:pPr lvl="1">
              <a:lnSpc>
                <a:spcPct val="80000"/>
              </a:lnSpc>
            </a:pPr>
            <a:r>
              <a:rPr lang="en-US" altLang="en-US" sz="1600" dirty="0" smtClean="0"/>
              <a:t>Conformal, and  by using transverse form  with zones, area distortion </a:t>
            </a:r>
            <a:r>
              <a:rPr lang="en-US" altLang="en-US" sz="1600" u="sng" dirty="0" smtClean="0"/>
              <a:t>significantly</a:t>
            </a:r>
            <a:r>
              <a:rPr lang="en-US" altLang="en-US" sz="1600" dirty="0" smtClean="0"/>
              <a:t> reduced</a:t>
            </a:r>
          </a:p>
          <a:p>
            <a:pPr>
              <a:lnSpc>
                <a:spcPct val="80000"/>
              </a:lnSpc>
            </a:pPr>
            <a:r>
              <a:rPr lang="en-US" altLang="en-US" sz="1800" dirty="0" smtClean="0"/>
              <a:t>each zone divided into 20 E/W bands (or “belts”), each 8° high  lettered from the south pole using C thru X (O and I omitted) thus  north Texas in “S” belt from 32° (thru Hillsboro) to 40° (Nebraska/Kansas line).  </a:t>
            </a:r>
          </a:p>
          <a:p>
            <a:pPr lvl="1">
              <a:lnSpc>
                <a:spcPct val="80000"/>
              </a:lnSpc>
            </a:pPr>
            <a:r>
              <a:rPr lang="en-US" altLang="en-US" sz="1600" dirty="0" smtClean="0"/>
              <a:t>These belts of no real relevance for UTM, but important for MGRS and USNG (next slide)</a:t>
            </a:r>
          </a:p>
          <a:p>
            <a:pPr>
              <a:lnSpc>
                <a:spcPct val="80000"/>
              </a:lnSpc>
            </a:pPr>
            <a:r>
              <a:rPr lang="en-US" altLang="en-US" sz="1800" dirty="0" smtClean="0"/>
              <a:t>the meridian halfway between the two boundary meridians for each zone is designated as the </a:t>
            </a:r>
            <a:r>
              <a:rPr lang="en-US" altLang="en-US" sz="1800" i="1" dirty="0" smtClean="0"/>
              <a:t>central meridian</a:t>
            </a:r>
            <a:r>
              <a:rPr lang="en-US" altLang="en-US" sz="1800" dirty="0" smtClean="0"/>
              <a:t> and a secant cylindrical projection is done for each zone</a:t>
            </a:r>
          </a:p>
          <a:p>
            <a:pPr lvl="1">
              <a:lnSpc>
                <a:spcPct val="80000"/>
              </a:lnSpc>
            </a:pPr>
            <a:r>
              <a:rPr lang="en-US" altLang="en-US" sz="1600" dirty="0" smtClean="0"/>
              <a:t>Central meridian for zone 1 is at 177° W</a:t>
            </a:r>
          </a:p>
          <a:p>
            <a:pPr lvl="1">
              <a:lnSpc>
                <a:spcPct val="80000"/>
              </a:lnSpc>
            </a:pPr>
            <a:r>
              <a:rPr lang="en-US" altLang="en-US" sz="1600" dirty="0" smtClean="0"/>
              <a:t>Standard meridians (secant projection) are approx.150 km either side of this; scale correct here</a:t>
            </a:r>
          </a:p>
          <a:p>
            <a:pPr>
              <a:lnSpc>
                <a:spcPct val="80000"/>
              </a:lnSpc>
            </a:pPr>
            <a:r>
              <a:rPr lang="en-US" altLang="en-US" sz="1800" dirty="0" smtClean="0"/>
              <a:t>scale of  central meridian reduced by .9996  to minimize scale variation in zone resulting in accuracy variation of approx. 1meter per 2,500 meters</a:t>
            </a:r>
          </a:p>
          <a:p>
            <a:pPr>
              <a:lnSpc>
                <a:spcPct val="80000"/>
              </a:lnSpc>
            </a:pPr>
            <a:r>
              <a:rPr lang="en-US" altLang="en-US" sz="1800" dirty="0" smtClean="0"/>
              <a:t>coordinate origins are set:</a:t>
            </a:r>
          </a:p>
          <a:p>
            <a:pPr lvl="1">
              <a:lnSpc>
                <a:spcPct val="80000"/>
              </a:lnSpc>
            </a:pPr>
            <a:r>
              <a:rPr lang="en-US" altLang="en-US" sz="1600" b="1" dirty="0" smtClean="0"/>
              <a:t>For Y:</a:t>
            </a:r>
            <a:r>
              <a:rPr lang="en-US" altLang="en-US" sz="1600" dirty="0" smtClean="0"/>
              <a:t>  at equator for northern hemisphere; at 10,000,000m S. of equator for southern hemi. </a:t>
            </a:r>
          </a:p>
          <a:p>
            <a:pPr lvl="1">
              <a:lnSpc>
                <a:spcPct val="80000"/>
              </a:lnSpc>
            </a:pPr>
            <a:r>
              <a:rPr lang="en-US" altLang="en-US" sz="1600" b="1" dirty="0" smtClean="0"/>
              <a:t>For X:</a:t>
            </a:r>
            <a:r>
              <a:rPr lang="en-US" altLang="en-US" sz="1600" dirty="0" smtClean="0"/>
              <a:t> at 500,000m west of central meridian </a:t>
            </a:r>
          </a:p>
          <a:p>
            <a:pPr lvl="1">
              <a:lnSpc>
                <a:spcPct val="80000"/>
              </a:lnSpc>
            </a:pPr>
            <a:r>
              <a:rPr lang="en-US" altLang="en-US" sz="1600" dirty="0" smtClean="0"/>
              <a:t>thus no negative values within zone, and central meridian is at 500,000m East</a:t>
            </a:r>
          </a:p>
        </p:txBody>
      </p:sp>
      <p:grpSp>
        <p:nvGrpSpPr>
          <p:cNvPr id="35844" name="Group 28"/>
          <p:cNvGrpSpPr>
            <a:grpSpLocks/>
          </p:cNvGrpSpPr>
          <p:nvPr/>
        </p:nvGrpSpPr>
        <p:grpSpPr bwMode="auto">
          <a:xfrm>
            <a:off x="304800" y="5257800"/>
            <a:ext cx="4832350" cy="1169988"/>
            <a:chOff x="624" y="3312"/>
            <a:chExt cx="3044" cy="737"/>
          </a:xfrm>
        </p:grpSpPr>
        <p:sp>
          <p:nvSpPr>
            <p:cNvPr id="35856" name="Rectangle 7"/>
            <p:cNvSpPr>
              <a:spLocks noChangeArrowheads="1"/>
            </p:cNvSpPr>
            <p:nvPr/>
          </p:nvSpPr>
          <p:spPr bwMode="auto">
            <a:xfrm>
              <a:off x="2067" y="3312"/>
              <a:ext cx="42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600"/>
                <a:t>102W</a:t>
              </a:r>
            </a:p>
          </p:txBody>
        </p:sp>
        <p:sp>
          <p:nvSpPr>
            <p:cNvPr id="35857" name="Rectangle 11"/>
            <p:cNvSpPr>
              <a:spLocks noChangeArrowheads="1"/>
            </p:cNvSpPr>
            <p:nvPr/>
          </p:nvSpPr>
          <p:spPr bwMode="auto">
            <a:xfrm>
              <a:off x="3060" y="3312"/>
              <a:ext cx="36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600"/>
                <a:t>96W</a:t>
              </a:r>
            </a:p>
          </p:txBody>
        </p:sp>
        <p:sp>
          <p:nvSpPr>
            <p:cNvPr id="35858" name="Rectangle 12"/>
            <p:cNvSpPr>
              <a:spLocks noChangeArrowheads="1"/>
            </p:cNvSpPr>
            <p:nvPr/>
          </p:nvSpPr>
          <p:spPr bwMode="auto">
            <a:xfrm>
              <a:off x="2966" y="3683"/>
              <a:ext cx="62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600"/>
                <a:t>Lake</a:t>
              </a:r>
            </a:p>
            <a:p>
              <a:pPr>
                <a:spcBef>
                  <a:spcPct val="0"/>
                </a:spcBef>
                <a:buClrTx/>
                <a:buSzTx/>
                <a:buFontTx/>
                <a:buNone/>
              </a:pPr>
              <a:r>
                <a:rPr lang="en-US" altLang="en-US" sz="1600"/>
                <a:t>Tawakoni</a:t>
              </a:r>
            </a:p>
          </p:txBody>
        </p:sp>
        <p:grpSp>
          <p:nvGrpSpPr>
            <p:cNvPr id="35859" name="Group 27"/>
            <p:cNvGrpSpPr>
              <a:grpSpLocks/>
            </p:cNvGrpSpPr>
            <p:nvPr/>
          </p:nvGrpSpPr>
          <p:grpSpPr bwMode="auto">
            <a:xfrm>
              <a:off x="624" y="3360"/>
              <a:ext cx="3044" cy="518"/>
              <a:chOff x="624" y="3360"/>
              <a:chExt cx="3044" cy="518"/>
            </a:xfrm>
          </p:grpSpPr>
          <p:sp>
            <p:nvSpPr>
              <p:cNvPr id="35860" name="Rectangle 4"/>
              <p:cNvSpPr>
                <a:spLocks noChangeArrowheads="1"/>
              </p:cNvSpPr>
              <p:nvPr/>
            </p:nvSpPr>
            <p:spPr bwMode="auto">
              <a:xfrm>
                <a:off x="1872" y="3456"/>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400"/>
                  <a:t>13</a:t>
                </a:r>
              </a:p>
            </p:txBody>
          </p:sp>
          <p:sp>
            <p:nvSpPr>
              <p:cNvPr id="35861" name="Rectangle 5"/>
              <p:cNvSpPr>
                <a:spLocks noChangeArrowheads="1"/>
              </p:cNvSpPr>
              <p:nvPr/>
            </p:nvSpPr>
            <p:spPr bwMode="auto">
              <a:xfrm>
                <a:off x="2582" y="345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400"/>
                  <a:t>14</a:t>
                </a:r>
              </a:p>
            </p:txBody>
          </p:sp>
          <p:sp>
            <p:nvSpPr>
              <p:cNvPr id="35862" name="Rectangle 6"/>
              <p:cNvSpPr>
                <a:spLocks noChangeArrowheads="1"/>
              </p:cNvSpPr>
              <p:nvPr/>
            </p:nvSpPr>
            <p:spPr bwMode="auto">
              <a:xfrm>
                <a:off x="3360" y="3456"/>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400"/>
                  <a:t>15</a:t>
                </a:r>
              </a:p>
            </p:txBody>
          </p:sp>
          <p:sp>
            <p:nvSpPr>
              <p:cNvPr id="35863" name="Line 8"/>
              <p:cNvSpPr>
                <a:spLocks noChangeShapeType="1"/>
              </p:cNvSpPr>
              <p:nvPr/>
            </p:nvSpPr>
            <p:spPr bwMode="auto">
              <a:xfrm>
                <a:off x="2284" y="3504"/>
                <a:ext cx="0" cy="15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4" name="Line 9"/>
              <p:cNvSpPr>
                <a:spLocks noChangeShapeType="1"/>
              </p:cNvSpPr>
              <p:nvPr/>
            </p:nvSpPr>
            <p:spPr bwMode="auto">
              <a:xfrm>
                <a:off x="3252" y="3515"/>
                <a:ext cx="0" cy="15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5" name="Rectangle 10"/>
              <p:cNvSpPr>
                <a:spLocks noChangeArrowheads="1"/>
              </p:cNvSpPr>
              <p:nvPr/>
            </p:nvSpPr>
            <p:spPr bwMode="auto">
              <a:xfrm>
                <a:off x="2064" y="3648"/>
                <a:ext cx="55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600"/>
                  <a:t>Midland</a:t>
                </a:r>
              </a:p>
            </p:txBody>
          </p:sp>
          <p:sp>
            <p:nvSpPr>
              <p:cNvPr id="35866" name="Rectangle 14"/>
              <p:cNvSpPr>
                <a:spLocks noChangeArrowheads="1"/>
              </p:cNvSpPr>
              <p:nvPr/>
            </p:nvSpPr>
            <p:spPr bwMode="auto">
              <a:xfrm>
                <a:off x="624" y="3360"/>
                <a:ext cx="129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400"/>
                  <a:t>UTM in Texas:</a:t>
                </a:r>
              </a:p>
              <a:p>
                <a:pPr>
                  <a:spcBef>
                    <a:spcPct val="0"/>
                  </a:spcBef>
                  <a:buClrTx/>
                  <a:buSzTx/>
                  <a:buFontTx/>
                  <a:buNone/>
                </a:pPr>
                <a:r>
                  <a:rPr lang="en-US" altLang="en-US" sz="2400"/>
                  <a:t>     3 zones</a:t>
                </a:r>
              </a:p>
            </p:txBody>
          </p:sp>
        </p:grpSp>
      </p:grpSp>
      <p:sp>
        <p:nvSpPr>
          <p:cNvPr id="35845" name="Text Box 19"/>
          <p:cNvSpPr txBox="1">
            <a:spLocks noChangeArrowheads="1"/>
          </p:cNvSpPr>
          <p:nvPr/>
        </p:nvSpPr>
        <p:spPr bwMode="auto">
          <a:xfrm>
            <a:off x="7423150" y="5181600"/>
            <a:ext cx="169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800"/>
              <a:t>40N KS/NE line</a:t>
            </a:r>
          </a:p>
        </p:txBody>
      </p:sp>
      <p:sp>
        <p:nvSpPr>
          <p:cNvPr id="35846" name="Text Box 22"/>
          <p:cNvSpPr txBox="1">
            <a:spLocks noChangeArrowheads="1"/>
          </p:cNvSpPr>
          <p:nvPr/>
        </p:nvSpPr>
        <p:spPr bwMode="auto">
          <a:xfrm>
            <a:off x="5410200" y="5410200"/>
            <a:ext cx="129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000" i="1"/>
              <a:t>Dallas is in </a:t>
            </a:r>
            <a:r>
              <a:rPr lang="en-US" altLang="en-US" sz="2000" b="1" i="1"/>
              <a:t>14S</a:t>
            </a:r>
          </a:p>
        </p:txBody>
      </p:sp>
      <p:grpSp>
        <p:nvGrpSpPr>
          <p:cNvPr id="35847" name="Group 26"/>
          <p:cNvGrpSpPr>
            <a:grpSpLocks/>
          </p:cNvGrpSpPr>
          <p:nvPr/>
        </p:nvGrpSpPr>
        <p:grpSpPr bwMode="auto">
          <a:xfrm>
            <a:off x="6858000" y="5373688"/>
            <a:ext cx="2016125" cy="1014412"/>
            <a:chOff x="4320" y="3385"/>
            <a:chExt cx="1270" cy="639"/>
          </a:xfrm>
        </p:grpSpPr>
        <p:sp>
          <p:nvSpPr>
            <p:cNvPr id="35850" name="Text Box 15"/>
            <p:cNvSpPr txBox="1">
              <a:spLocks noChangeArrowheads="1"/>
            </p:cNvSpPr>
            <p:nvPr/>
          </p:nvSpPr>
          <p:spPr bwMode="auto">
            <a:xfrm>
              <a:off x="4368" y="3504"/>
              <a:ext cx="7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000"/>
                <a:t>Band “S”</a:t>
              </a:r>
              <a:endParaRPr lang="en-US" altLang="en-US"/>
            </a:p>
          </p:txBody>
        </p:sp>
        <p:sp>
          <p:nvSpPr>
            <p:cNvPr id="35851" name="Line 16"/>
            <p:cNvSpPr>
              <a:spLocks noChangeShapeType="1"/>
            </p:cNvSpPr>
            <p:nvPr/>
          </p:nvSpPr>
          <p:spPr bwMode="auto">
            <a:xfrm>
              <a:off x="4320" y="3913"/>
              <a:ext cx="3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 name="Text Box 17"/>
            <p:cNvSpPr txBox="1">
              <a:spLocks noChangeArrowheads="1"/>
            </p:cNvSpPr>
            <p:nvPr/>
          </p:nvSpPr>
          <p:spPr bwMode="auto">
            <a:xfrm>
              <a:off x="4646" y="3793"/>
              <a:ext cx="9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800"/>
                <a:t>32N Hillsboro</a:t>
              </a:r>
            </a:p>
          </p:txBody>
        </p:sp>
        <p:sp>
          <p:nvSpPr>
            <p:cNvPr id="35853" name="Line 18"/>
            <p:cNvSpPr>
              <a:spLocks noChangeShapeType="1"/>
            </p:cNvSpPr>
            <p:nvPr/>
          </p:nvSpPr>
          <p:spPr bwMode="auto">
            <a:xfrm>
              <a:off x="4320" y="3385"/>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4" name="Line 24"/>
            <p:cNvSpPr>
              <a:spLocks noChangeShapeType="1"/>
            </p:cNvSpPr>
            <p:nvPr/>
          </p:nvSpPr>
          <p:spPr bwMode="auto">
            <a:xfrm flipV="1">
              <a:off x="4560" y="3408"/>
              <a:ext cx="0" cy="144"/>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5" name="Line 25"/>
            <p:cNvSpPr>
              <a:spLocks noChangeShapeType="1"/>
            </p:cNvSpPr>
            <p:nvPr/>
          </p:nvSpPr>
          <p:spPr bwMode="auto">
            <a:xfrm>
              <a:off x="4560" y="3696"/>
              <a:ext cx="0" cy="19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848" name="Rectangle 29"/>
          <p:cNvSpPr>
            <a:spLocks noChangeArrowheads="1"/>
          </p:cNvSpPr>
          <p:nvPr/>
        </p:nvSpPr>
        <p:spPr bwMode="auto">
          <a:xfrm>
            <a:off x="5334000" y="5410200"/>
            <a:ext cx="1219200" cy="7620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35849" name="Text Box 30"/>
          <p:cNvSpPr txBox="1">
            <a:spLocks noChangeArrowheads="1"/>
          </p:cNvSpPr>
          <p:nvPr/>
        </p:nvSpPr>
        <p:spPr bwMode="auto">
          <a:xfrm>
            <a:off x="457200" y="6324600"/>
            <a:ext cx="679775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400" i="1" dirty="0"/>
              <a:t>Definitive documentation: </a:t>
            </a:r>
            <a:r>
              <a:rPr lang="en-US" altLang="en-US" sz="1200" i="1" dirty="0"/>
              <a:t>http://</a:t>
            </a:r>
            <a:r>
              <a:rPr lang="en-US" altLang="en-US" sz="1200" i="1" dirty="0" smtClean="0"/>
              <a:t>earth-info.nga.mil/GandG/publications/tm8358.2/TM8358_2.pdf</a:t>
            </a:r>
          </a:p>
          <a:p>
            <a:pPr>
              <a:spcBef>
                <a:spcPct val="0"/>
              </a:spcBef>
              <a:buClrTx/>
              <a:buSzTx/>
              <a:buFontTx/>
              <a:buNone/>
            </a:pPr>
            <a:r>
              <a:rPr lang="en-US" altLang="en-US" sz="1200" i="1" dirty="0"/>
              <a:t> </a:t>
            </a:r>
            <a:r>
              <a:rPr lang="en-US" altLang="en-US" sz="1200" i="1" dirty="0" smtClean="0"/>
              <a:t>                                                 http://earth-info.nga.mil/GandG/coordsys/grids/universal_grid_system.html</a:t>
            </a:r>
            <a:endParaRPr lang="en-US" altLang="en-US" sz="1200" i="1"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742635" y="201967"/>
            <a:ext cx="7772400" cy="742950"/>
          </a:xfrm>
        </p:spPr>
        <p:txBody>
          <a:bodyPr/>
          <a:lstStyle/>
          <a:p>
            <a:r>
              <a:rPr lang="en-US" altLang="en-US" dirty="0" smtClean="0"/>
              <a:t>UTM </a:t>
            </a:r>
            <a:r>
              <a:rPr lang="en-US" altLang="en-US" dirty="0" smtClean="0"/>
              <a:t>zonal concept</a:t>
            </a:r>
            <a:endParaRPr lang="en-US" altLang="en-US" dirty="0" smtClean="0"/>
          </a:p>
        </p:txBody>
      </p:sp>
      <p:grpSp>
        <p:nvGrpSpPr>
          <p:cNvPr id="3" name="Group 2"/>
          <p:cNvGrpSpPr/>
          <p:nvPr/>
        </p:nvGrpSpPr>
        <p:grpSpPr>
          <a:xfrm>
            <a:off x="2158981" y="1148176"/>
            <a:ext cx="4414421" cy="5332521"/>
            <a:chOff x="2616694" y="1148178"/>
            <a:chExt cx="3544888" cy="4648200"/>
          </a:xfrm>
        </p:grpSpPr>
        <p:pic>
          <p:nvPicPr>
            <p:cNvPr id="36869" name="Picture 10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6694" y="1148178"/>
              <a:ext cx="354488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2616694" y="4643021"/>
              <a:ext cx="1404890" cy="115335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7"/>
          <p:cNvSpPr>
            <a:spLocks noChangeShapeType="1"/>
          </p:cNvSpPr>
          <p:nvPr/>
        </p:nvSpPr>
        <p:spPr bwMode="auto">
          <a:xfrm flipH="1" flipV="1">
            <a:off x="4676312" y="5218111"/>
            <a:ext cx="9987" cy="193675"/>
          </a:xfrm>
          <a:prstGeom prst="line">
            <a:avLst/>
          </a:prstGeom>
          <a:noFill/>
          <a:ln w="254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8915" name="Group 10"/>
          <p:cNvGrpSpPr>
            <a:grpSpLocks/>
          </p:cNvGrpSpPr>
          <p:nvPr/>
        </p:nvGrpSpPr>
        <p:grpSpPr bwMode="auto">
          <a:xfrm>
            <a:off x="304800" y="836612"/>
            <a:ext cx="8763000" cy="4879975"/>
            <a:chOff x="192" y="576"/>
            <a:chExt cx="5520" cy="3074"/>
          </a:xfrm>
        </p:grpSpPr>
        <p:pic>
          <p:nvPicPr>
            <p:cNvPr id="38918" name="Picture 4" descr="Utm-zones_hi_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576"/>
              <a:ext cx="5520"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5"/>
            <p:cNvSpPr txBox="1">
              <a:spLocks noChangeArrowheads="1"/>
            </p:cNvSpPr>
            <p:nvPr/>
          </p:nvSpPr>
          <p:spPr bwMode="auto">
            <a:xfrm>
              <a:off x="422" y="1872"/>
              <a:ext cx="4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400">
                  <a:solidFill>
                    <a:schemeClr val="bg1"/>
                  </a:solidFill>
                </a:rPr>
                <a:t>Equator</a:t>
              </a:r>
            </a:p>
          </p:txBody>
        </p:sp>
        <p:sp>
          <p:nvSpPr>
            <p:cNvPr id="38920" name="Text Box 8"/>
            <p:cNvSpPr txBox="1">
              <a:spLocks noChangeArrowheads="1"/>
            </p:cNvSpPr>
            <p:nvPr/>
          </p:nvSpPr>
          <p:spPr bwMode="auto">
            <a:xfrm>
              <a:off x="2600" y="3458"/>
              <a:ext cx="82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400" dirty="0"/>
                <a:t>Prime Meridian</a:t>
              </a:r>
            </a:p>
          </p:txBody>
        </p:sp>
      </p:grpSp>
      <p:sp>
        <p:nvSpPr>
          <p:cNvPr id="38916" name="Text Box 9"/>
          <p:cNvSpPr txBox="1">
            <a:spLocks noChangeArrowheads="1"/>
          </p:cNvSpPr>
          <p:nvPr/>
        </p:nvSpPr>
        <p:spPr bwMode="auto">
          <a:xfrm>
            <a:off x="1096439" y="181835"/>
            <a:ext cx="71797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a:spcBef>
                <a:spcPct val="0"/>
              </a:spcBef>
              <a:buClrTx/>
              <a:buSzTx/>
              <a:buFontTx/>
              <a:buNone/>
            </a:pPr>
            <a:r>
              <a:rPr lang="en-US" altLang="en-US" sz="3600" dirty="0">
                <a:solidFill>
                  <a:srgbClr val="FFFF00"/>
                </a:solidFill>
              </a:rPr>
              <a:t>UTM (and USNG)  </a:t>
            </a:r>
            <a:r>
              <a:rPr lang="en-US" altLang="en-US" sz="3600" dirty="0" smtClean="0">
                <a:solidFill>
                  <a:srgbClr val="FFFF00"/>
                </a:solidFill>
              </a:rPr>
              <a:t>Zones Worldwide</a:t>
            </a:r>
            <a:endParaRPr lang="en-US" altLang="en-US" sz="3600" dirty="0">
              <a:solidFill>
                <a:srgbClr val="FFFF00"/>
              </a:solidFill>
            </a:endParaRPr>
          </a:p>
        </p:txBody>
      </p:sp>
      <p:sp>
        <p:nvSpPr>
          <p:cNvPr id="38917" name="Text Box 11"/>
          <p:cNvSpPr txBox="1">
            <a:spLocks noChangeArrowheads="1"/>
          </p:cNvSpPr>
          <p:nvPr/>
        </p:nvSpPr>
        <p:spPr bwMode="auto">
          <a:xfrm>
            <a:off x="6918325" y="6232525"/>
            <a:ext cx="11350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000"/>
              <a:t>Source: Wikipedia</a:t>
            </a:r>
          </a:p>
        </p:txBody>
      </p:sp>
      <p:sp>
        <p:nvSpPr>
          <p:cNvPr id="3" name="TextBox 2"/>
          <p:cNvSpPr txBox="1"/>
          <p:nvPr/>
        </p:nvSpPr>
        <p:spPr>
          <a:xfrm>
            <a:off x="304800" y="6143348"/>
            <a:ext cx="3956532" cy="400110"/>
          </a:xfrm>
          <a:prstGeom prst="rect">
            <a:avLst/>
          </a:prstGeom>
          <a:noFill/>
        </p:spPr>
        <p:txBody>
          <a:bodyPr wrap="none" rtlCol="0">
            <a:spAutoFit/>
          </a:bodyPr>
          <a:lstStyle/>
          <a:p>
            <a:r>
              <a:rPr lang="en-US" dirty="0" smtClean="0"/>
              <a:t>USNG: United States National Grid)</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91240" y="-1928868"/>
            <a:ext cx="10619173" cy="7859135"/>
            <a:chOff x="-391240" y="-1928868"/>
            <a:chExt cx="10619173" cy="7859135"/>
          </a:xfrm>
        </p:grpSpPr>
        <p:grpSp>
          <p:nvGrpSpPr>
            <p:cNvPr id="14" name="Group 13"/>
            <p:cNvGrpSpPr/>
            <p:nvPr/>
          </p:nvGrpSpPr>
          <p:grpSpPr>
            <a:xfrm>
              <a:off x="-391240" y="-1928868"/>
              <a:ext cx="10619173" cy="7859135"/>
              <a:chOff x="-391240" y="-1928868"/>
              <a:chExt cx="10619173" cy="7859135"/>
            </a:xfrm>
          </p:grpSpPr>
          <p:grpSp>
            <p:nvGrpSpPr>
              <p:cNvPr id="13" name="Group 12"/>
              <p:cNvGrpSpPr/>
              <p:nvPr/>
            </p:nvGrpSpPr>
            <p:grpSpPr>
              <a:xfrm>
                <a:off x="-391240" y="-1928868"/>
                <a:ext cx="10619173" cy="7859135"/>
                <a:chOff x="-391240" y="-1928868"/>
                <a:chExt cx="10619173" cy="7859135"/>
              </a:xfrm>
            </p:grpSpPr>
            <p:pic>
              <p:nvPicPr>
                <p:cNvPr id="145410" name="Picture 2" descr="File:Utm-zone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401" y="786766"/>
                  <a:ext cx="6858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9" name="Arc 8"/>
                <p:cNvSpPr/>
                <p:nvPr/>
              </p:nvSpPr>
              <p:spPr bwMode="auto">
                <a:xfrm rot="10800000">
                  <a:off x="-391240" y="-1928868"/>
                  <a:ext cx="10466773" cy="3857736"/>
                </a:xfrm>
                <a:prstGeom prst="arc">
                  <a:avLst>
                    <a:gd name="adj1" fmla="val 11907461"/>
                    <a:gd name="adj2" fmla="val 20698326"/>
                  </a:avLst>
                </a:prstGeom>
                <a:noFill/>
                <a:ln w="381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
              <p:nvSpPr>
                <p:cNvPr id="12" name="Arc 11"/>
                <p:cNvSpPr/>
                <p:nvPr/>
              </p:nvSpPr>
              <p:spPr bwMode="auto">
                <a:xfrm rot="10800000">
                  <a:off x="-238840" y="625356"/>
                  <a:ext cx="10466773" cy="3857736"/>
                </a:xfrm>
                <a:prstGeom prst="arc">
                  <a:avLst>
                    <a:gd name="adj1" fmla="val 11907461"/>
                    <a:gd name="adj2" fmla="val 20698326"/>
                  </a:avLst>
                </a:prstGeom>
                <a:noFill/>
                <a:ln w="381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p:txBody>
            </p:sp>
            <p:sp>
              <p:nvSpPr>
                <p:cNvPr id="10" name="Rectangle 9"/>
                <p:cNvSpPr/>
                <p:nvPr/>
              </p:nvSpPr>
              <p:spPr bwMode="auto">
                <a:xfrm>
                  <a:off x="548640" y="786766"/>
                  <a:ext cx="272761" cy="3510914"/>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grpSp>
          <p:sp>
            <p:nvSpPr>
              <p:cNvPr id="11" name="Arc 10"/>
              <p:cNvSpPr/>
              <p:nvPr/>
            </p:nvSpPr>
            <p:spPr bwMode="auto">
              <a:xfrm rot="10800000">
                <a:off x="-238840" y="-651756"/>
                <a:ext cx="10466773" cy="3857736"/>
              </a:xfrm>
              <a:prstGeom prst="arc">
                <a:avLst>
                  <a:gd name="adj1" fmla="val 11907461"/>
                  <a:gd name="adj2" fmla="val 20698326"/>
                </a:avLst>
              </a:prstGeom>
              <a:noFill/>
              <a:ln w="38100" cap="flat" cmpd="sng" algn="ctr">
                <a:solidFill>
                  <a:schemeClr val="bg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grpSp>
        <p:sp>
          <p:nvSpPr>
            <p:cNvPr id="15" name="TextBox 14"/>
            <p:cNvSpPr txBox="1"/>
            <p:nvPr/>
          </p:nvSpPr>
          <p:spPr>
            <a:xfrm>
              <a:off x="8058652" y="3065124"/>
              <a:ext cx="470000" cy="707886"/>
            </a:xfrm>
            <a:prstGeom prst="rect">
              <a:avLst/>
            </a:prstGeom>
            <a:noFill/>
          </p:spPr>
          <p:txBody>
            <a:bodyPr wrap="none" rtlCol="0">
              <a:spAutoFit/>
            </a:bodyPr>
            <a:lstStyle/>
            <a:p>
              <a:r>
                <a:rPr lang="en-US" sz="4000" b="1" dirty="0" smtClean="0"/>
                <a:t>S</a:t>
              </a:r>
              <a:endParaRPr lang="en-US" sz="4000" b="1" dirty="0"/>
            </a:p>
          </p:txBody>
        </p:sp>
        <p:sp>
          <p:nvSpPr>
            <p:cNvPr id="17" name="TextBox 16"/>
            <p:cNvSpPr txBox="1"/>
            <p:nvPr/>
          </p:nvSpPr>
          <p:spPr>
            <a:xfrm>
              <a:off x="8069802" y="1699442"/>
              <a:ext cx="526106" cy="707886"/>
            </a:xfrm>
            <a:prstGeom prst="rect">
              <a:avLst/>
            </a:prstGeom>
            <a:noFill/>
          </p:spPr>
          <p:txBody>
            <a:bodyPr wrap="none" rtlCol="0">
              <a:spAutoFit/>
            </a:bodyPr>
            <a:lstStyle/>
            <a:p>
              <a:r>
                <a:rPr lang="en-US" sz="4000" b="1" dirty="0"/>
                <a:t>T</a:t>
              </a:r>
              <a:endParaRPr lang="en-US" sz="4000" b="1" dirty="0"/>
            </a:p>
          </p:txBody>
        </p:sp>
        <p:sp>
          <p:nvSpPr>
            <p:cNvPr id="18" name="TextBox 17"/>
            <p:cNvSpPr txBox="1"/>
            <p:nvPr/>
          </p:nvSpPr>
          <p:spPr>
            <a:xfrm>
              <a:off x="8058652" y="4390856"/>
              <a:ext cx="554960" cy="707886"/>
            </a:xfrm>
            <a:prstGeom prst="rect">
              <a:avLst/>
            </a:prstGeom>
            <a:noFill/>
          </p:spPr>
          <p:txBody>
            <a:bodyPr wrap="none" rtlCol="0">
              <a:spAutoFit/>
            </a:bodyPr>
            <a:lstStyle/>
            <a:p>
              <a:r>
                <a:rPr lang="en-US" sz="4000" b="1" dirty="0" smtClean="0"/>
                <a:t>R</a:t>
              </a:r>
              <a:endParaRPr lang="en-US" sz="4000" b="1" dirty="0"/>
            </a:p>
          </p:txBody>
        </p:sp>
        <p:sp>
          <p:nvSpPr>
            <p:cNvPr id="16" name="TextBox 15"/>
            <p:cNvSpPr txBox="1"/>
            <p:nvPr/>
          </p:nvSpPr>
          <p:spPr>
            <a:xfrm>
              <a:off x="8012954" y="3897570"/>
              <a:ext cx="729687" cy="400110"/>
            </a:xfrm>
            <a:prstGeom prst="rect">
              <a:avLst/>
            </a:prstGeom>
            <a:noFill/>
          </p:spPr>
          <p:txBody>
            <a:bodyPr wrap="none" rtlCol="0">
              <a:spAutoFit/>
            </a:bodyPr>
            <a:lstStyle/>
            <a:p>
              <a:r>
                <a:rPr lang="en-US" b="1" dirty="0" smtClean="0"/>
                <a:t>32</a:t>
              </a:r>
              <a:r>
                <a:rPr lang="en-US" altLang="en-US" b="1" dirty="0" smtClean="0"/>
                <a:t>°N</a:t>
              </a:r>
              <a:endParaRPr lang="en-US" b="1" dirty="0"/>
            </a:p>
          </p:txBody>
        </p:sp>
        <p:sp>
          <p:nvSpPr>
            <p:cNvPr id="20" name="TextBox 19"/>
            <p:cNvSpPr txBox="1"/>
            <p:nvPr/>
          </p:nvSpPr>
          <p:spPr>
            <a:xfrm>
              <a:off x="7928808" y="1277112"/>
              <a:ext cx="729687" cy="400110"/>
            </a:xfrm>
            <a:prstGeom prst="rect">
              <a:avLst/>
            </a:prstGeom>
            <a:noFill/>
          </p:spPr>
          <p:txBody>
            <a:bodyPr wrap="none" rtlCol="0">
              <a:spAutoFit/>
            </a:bodyPr>
            <a:lstStyle/>
            <a:p>
              <a:r>
                <a:rPr lang="en-US" b="1" dirty="0" smtClean="0"/>
                <a:t>48</a:t>
              </a:r>
              <a:r>
                <a:rPr lang="en-US" altLang="en-US" b="1" dirty="0" smtClean="0"/>
                <a:t>°N</a:t>
              </a:r>
              <a:endParaRPr lang="en-US" b="1" dirty="0"/>
            </a:p>
          </p:txBody>
        </p:sp>
        <p:sp>
          <p:nvSpPr>
            <p:cNvPr id="21" name="TextBox 20"/>
            <p:cNvSpPr txBox="1"/>
            <p:nvPr/>
          </p:nvSpPr>
          <p:spPr>
            <a:xfrm>
              <a:off x="7968011" y="2542223"/>
              <a:ext cx="729687" cy="400110"/>
            </a:xfrm>
            <a:prstGeom prst="rect">
              <a:avLst/>
            </a:prstGeom>
            <a:noFill/>
          </p:spPr>
          <p:txBody>
            <a:bodyPr wrap="none" rtlCol="0">
              <a:spAutoFit/>
            </a:bodyPr>
            <a:lstStyle/>
            <a:p>
              <a:r>
                <a:rPr lang="en-US" b="1" dirty="0" smtClean="0"/>
                <a:t>40</a:t>
              </a:r>
              <a:r>
                <a:rPr lang="en-US" altLang="en-US" b="1" dirty="0" smtClean="0"/>
                <a:t>°N</a:t>
              </a:r>
              <a:endParaRPr lang="en-US" b="1" dirty="0"/>
            </a:p>
          </p:txBody>
        </p:sp>
      </p:grpSp>
      <p:sp>
        <p:nvSpPr>
          <p:cNvPr id="19" name="Rectangle 18"/>
          <p:cNvSpPr/>
          <p:nvPr/>
        </p:nvSpPr>
        <p:spPr>
          <a:xfrm>
            <a:off x="5317724" y="5790461"/>
            <a:ext cx="3728838" cy="707886"/>
          </a:xfrm>
          <a:prstGeom prst="rect">
            <a:avLst/>
          </a:prstGeom>
        </p:spPr>
        <p:txBody>
          <a:bodyPr wrap="square">
            <a:spAutoFit/>
          </a:bodyPr>
          <a:lstStyle/>
          <a:p>
            <a:r>
              <a:rPr lang="en-US" altLang="en-US" dirty="0" smtClean="0"/>
              <a:t>Horizontal belts, 8° tall, lettered.  </a:t>
            </a:r>
          </a:p>
          <a:p>
            <a:r>
              <a:rPr lang="en-US" altLang="en-US" dirty="0" smtClean="0"/>
              <a:t>Used in  military and USNG</a:t>
            </a:r>
            <a:endParaRPr lang="en-US" altLang="en-US" dirty="0"/>
          </a:p>
        </p:txBody>
      </p:sp>
      <p:sp>
        <p:nvSpPr>
          <p:cNvPr id="23" name="Rectangle 1026"/>
          <p:cNvSpPr txBox="1">
            <a:spLocks noChangeArrowheads="1"/>
          </p:cNvSpPr>
          <p:nvPr/>
        </p:nvSpPr>
        <p:spPr>
          <a:xfrm>
            <a:off x="286252" y="217503"/>
            <a:ext cx="7772400" cy="74295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kern="0" dirty="0" smtClean="0"/>
              <a:t>UTM (and USNG) Zones in US</a:t>
            </a:r>
            <a:endParaRPr lang="en-US" altLang="en-US" kern="0" dirty="0" smtClean="0"/>
          </a:p>
        </p:txBody>
      </p:sp>
    </p:spTree>
    <p:extLst>
      <p:ext uri="{BB962C8B-B14F-4D97-AF65-F5344CB8AC3E}">
        <p14:creationId xmlns:p14="http://schemas.microsoft.com/office/powerpoint/2010/main" val="14813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sz="half" idx="1"/>
          </p:nvPr>
        </p:nvSpPr>
        <p:spPr>
          <a:xfrm>
            <a:off x="533400" y="762000"/>
            <a:ext cx="8610600" cy="5638800"/>
          </a:xfrm>
          <a:noFill/>
        </p:spPr>
        <p:txBody>
          <a:bodyPr/>
          <a:lstStyle/>
          <a:p>
            <a:pPr>
              <a:lnSpc>
                <a:spcPct val="90000"/>
              </a:lnSpc>
            </a:pPr>
            <a:r>
              <a:rPr lang="en-US" altLang="en-US" sz="1800" dirty="0" smtClean="0"/>
              <a:t>began in 1930s for public works projects; popular with interstate designers.</a:t>
            </a:r>
          </a:p>
          <a:p>
            <a:pPr>
              <a:lnSpc>
                <a:spcPct val="90000"/>
              </a:lnSpc>
            </a:pPr>
            <a:r>
              <a:rPr lang="en-US" altLang="en-US" sz="1800" dirty="0" smtClean="0"/>
              <a:t>states divided into 1 or more zones (~130 total  for US)</a:t>
            </a:r>
          </a:p>
          <a:p>
            <a:pPr lvl="1">
              <a:lnSpc>
                <a:spcPct val="90000"/>
              </a:lnSpc>
            </a:pPr>
            <a:r>
              <a:rPr lang="en-US" altLang="en-US" sz="1600" dirty="0" smtClean="0"/>
              <a:t>each zone designed to maintain scale distortion to less than 1 part per 10,000</a:t>
            </a:r>
          </a:p>
          <a:p>
            <a:pPr>
              <a:lnSpc>
                <a:spcPct val="90000"/>
              </a:lnSpc>
            </a:pPr>
            <a:r>
              <a:rPr lang="en-US" altLang="en-US" sz="1800" dirty="0" smtClean="0"/>
              <a:t>Texas has 5 zones running E/W: north (5326/4201), north central (5351/4202), Central (5376/4203), south central (5401/4204), south (5426/4205) (</a:t>
            </a:r>
            <a:r>
              <a:rPr lang="en-US" altLang="en-US" sz="1800" dirty="0" err="1" smtClean="0"/>
              <a:t>datumID</a:t>
            </a:r>
            <a:r>
              <a:rPr lang="en-US" altLang="en-US" sz="1800" dirty="0" smtClean="0"/>
              <a:t>/</a:t>
            </a:r>
            <a:r>
              <a:rPr lang="en-US" altLang="en-US" sz="1800" dirty="0" err="1" smtClean="0"/>
              <a:t>fipsID</a:t>
            </a:r>
            <a:r>
              <a:rPr lang="en-US" altLang="en-US" sz="1800" dirty="0" smtClean="0"/>
              <a:t>) </a:t>
            </a:r>
          </a:p>
          <a:p>
            <a:pPr>
              <a:lnSpc>
                <a:spcPct val="90000"/>
              </a:lnSpc>
            </a:pPr>
            <a:r>
              <a:rPr lang="en-US" altLang="en-US" sz="1800" dirty="0" smtClean="0"/>
              <a:t>Different projections used:</a:t>
            </a:r>
          </a:p>
          <a:p>
            <a:pPr lvl="1">
              <a:lnSpc>
                <a:spcPct val="90000"/>
              </a:lnSpc>
            </a:pPr>
            <a:r>
              <a:rPr lang="en-US" altLang="en-US" sz="1600" dirty="0" smtClean="0"/>
              <a:t>transverse </a:t>
            </a:r>
            <a:r>
              <a:rPr lang="en-US" altLang="en-US" sz="1600" dirty="0" err="1" smtClean="0"/>
              <a:t>mercator</a:t>
            </a:r>
            <a:r>
              <a:rPr lang="en-US" altLang="en-US" sz="1600" dirty="0" smtClean="0"/>
              <a:t>  (conformal) for States with </a:t>
            </a:r>
            <a:br>
              <a:rPr lang="en-US" altLang="en-US" sz="1600" dirty="0" smtClean="0"/>
            </a:br>
            <a:r>
              <a:rPr lang="en-US" altLang="en-US" sz="1600" dirty="0" smtClean="0"/>
              <a:t>large N/S extent</a:t>
            </a:r>
          </a:p>
          <a:p>
            <a:pPr lvl="1">
              <a:lnSpc>
                <a:spcPct val="90000"/>
              </a:lnSpc>
            </a:pPr>
            <a:r>
              <a:rPr lang="en-US" altLang="en-US" sz="1600" dirty="0" smtClean="0"/>
              <a:t>Lambert conformal conic for rest (incl. Texas)</a:t>
            </a:r>
          </a:p>
          <a:p>
            <a:pPr lvl="1">
              <a:lnSpc>
                <a:spcPct val="90000"/>
              </a:lnSpc>
            </a:pPr>
            <a:r>
              <a:rPr lang="en-US" altLang="en-US" sz="1600" dirty="0" smtClean="0"/>
              <a:t>some states use both projections (NY, FL, AK)</a:t>
            </a:r>
          </a:p>
          <a:p>
            <a:pPr lvl="1">
              <a:lnSpc>
                <a:spcPct val="90000"/>
              </a:lnSpc>
            </a:pPr>
            <a:r>
              <a:rPr lang="en-US" altLang="en-US" sz="1600" dirty="0" smtClean="0"/>
              <a:t>oblique </a:t>
            </a:r>
            <a:r>
              <a:rPr lang="en-US" altLang="en-US" sz="1600" dirty="0" err="1" smtClean="0"/>
              <a:t>mercator</a:t>
            </a:r>
            <a:r>
              <a:rPr lang="en-US" altLang="en-US" sz="1600" dirty="0" smtClean="0"/>
              <a:t> used for Alaska panhandle</a:t>
            </a:r>
          </a:p>
          <a:p>
            <a:pPr>
              <a:lnSpc>
                <a:spcPct val="90000"/>
              </a:lnSpc>
            </a:pPr>
            <a:r>
              <a:rPr lang="en-US" altLang="en-US" sz="1800" dirty="0" smtClean="0"/>
              <a:t>each zone also has:</a:t>
            </a:r>
          </a:p>
          <a:p>
            <a:pPr lvl="1">
              <a:lnSpc>
                <a:spcPct val="90000"/>
              </a:lnSpc>
            </a:pPr>
            <a:r>
              <a:rPr lang="en-US" altLang="en-US" sz="1600" dirty="0" smtClean="0"/>
              <a:t>unique standard parallels (2 for Lambert) or central meridian (1 for </a:t>
            </a:r>
            <a:r>
              <a:rPr lang="en-US" altLang="en-US" sz="1600" dirty="0" err="1" smtClean="0"/>
              <a:t>mercator</a:t>
            </a:r>
            <a:r>
              <a:rPr lang="en-US" altLang="en-US" sz="1600" dirty="0" smtClean="0"/>
              <a:t>) </a:t>
            </a:r>
          </a:p>
          <a:p>
            <a:pPr lvl="1">
              <a:lnSpc>
                <a:spcPct val="90000"/>
              </a:lnSpc>
            </a:pPr>
            <a:r>
              <a:rPr lang="en-US" altLang="en-US" sz="1600" dirty="0" smtClean="0"/>
              <a:t>false coordinate origins which  differ between zones,  and use feet for NAD27 </a:t>
            </a:r>
            <a:br>
              <a:rPr lang="en-US" altLang="en-US" sz="1600" dirty="0" smtClean="0"/>
            </a:br>
            <a:r>
              <a:rPr lang="en-US" altLang="en-US" sz="1600" dirty="0" smtClean="0"/>
              <a:t>and meters for NAD83 </a:t>
            </a:r>
          </a:p>
          <a:p>
            <a:pPr lvl="1">
              <a:lnSpc>
                <a:spcPct val="90000"/>
              </a:lnSpc>
            </a:pPr>
            <a:r>
              <a:rPr lang="en-US" altLang="en-US" sz="1600" dirty="0" smtClean="0"/>
              <a:t>(1m=39.37 inches exact  used for conversion; differs slightly from NBS 1”=2.54cm)</a:t>
            </a:r>
          </a:p>
          <a:p>
            <a:pPr lvl="1">
              <a:lnSpc>
                <a:spcPct val="90000"/>
              </a:lnSpc>
            </a:pPr>
            <a:r>
              <a:rPr lang="en-US" altLang="en-US" sz="1600" dirty="0" smtClean="0"/>
              <a:t>scale reduction used to balance scale across entire zone resulting in accuracy </a:t>
            </a:r>
            <a:br>
              <a:rPr lang="en-US" altLang="en-US" sz="1600" dirty="0" smtClean="0"/>
            </a:br>
            <a:r>
              <a:rPr lang="en-US" altLang="en-US" sz="1600" dirty="0" smtClean="0"/>
              <a:t>variation of approx. 1 per 10,000 thus 4 times more accurate than UTM </a:t>
            </a:r>
          </a:p>
          <a:p>
            <a:pPr marL="0" indent="0">
              <a:lnSpc>
                <a:spcPct val="90000"/>
              </a:lnSpc>
              <a:buNone/>
            </a:pPr>
            <a:r>
              <a:rPr lang="en-US" altLang="en-US" sz="1400" dirty="0" smtClean="0"/>
              <a:t>For details, see:</a:t>
            </a:r>
          </a:p>
          <a:p>
            <a:pPr marL="0" indent="0">
              <a:lnSpc>
                <a:spcPct val="90000"/>
              </a:lnSpc>
              <a:buNone/>
            </a:pPr>
            <a:r>
              <a:rPr lang="en-US" altLang="en-US" sz="1400" dirty="0" smtClean="0"/>
              <a:t>Snyder</a:t>
            </a:r>
            <a:r>
              <a:rPr lang="en-US" altLang="en-US" sz="1400" dirty="0" smtClean="0"/>
              <a:t>, 1982 USGS Bulletin # 1532, p. 56-63 </a:t>
            </a:r>
            <a:r>
              <a:rPr lang="en-US" altLang="en-US" sz="1400" dirty="0" smtClean="0"/>
              <a:t>http://pubs.usgs.gov/bul/1532/report.pdf</a:t>
            </a:r>
          </a:p>
          <a:p>
            <a:pPr marL="0" indent="0">
              <a:lnSpc>
                <a:spcPct val="90000"/>
              </a:lnSpc>
              <a:buNone/>
            </a:pPr>
            <a:r>
              <a:rPr lang="en-US" altLang="en-US" sz="1400" dirty="0" smtClean="0"/>
              <a:t>Stern, State Plane Coordinate System of 1983, NOAA Manual NOS NGS 5, March 1990 http://www.ngs.noaa.gov/PUBS_LIB/ManualNOSNGS5.pdf  </a:t>
            </a:r>
            <a:endParaRPr lang="en-US" altLang="en-US" sz="1400" dirty="0" smtClean="0"/>
          </a:p>
        </p:txBody>
      </p:sp>
      <p:pic>
        <p:nvPicPr>
          <p:cNvPr id="44035" name="Picture 9"/>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160363" y="2172069"/>
            <a:ext cx="2628900" cy="1981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6" name="Rectangle 2"/>
          <p:cNvSpPr>
            <a:spLocks noGrp="1" noChangeArrowheads="1"/>
          </p:cNvSpPr>
          <p:nvPr>
            <p:ph type="title"/>
          </p:nvPr>
        </p:nvSpPr>
        <p:spPr>
          <a:xfrm>
            <a:off x="685800" y="0"/>
            <a:ext cx="7772400" cy="685800"/>
          </a:xfrm>
          <a:noFill/>
        </p:spPr>
        <p:txBody>
          <a:bodyPr/>
          <a:lstStyle/>
          <a:p>
            <a:r>
              <a:rPr lang="en-US" altLang="en-US" sz="3600" dirty="0" smtClean="0"/>
              <a:t>SPCS</a:t>
            </a:r>
            <a:r>
              <a:rPr lang="en-US" altLang="en-US" sz="3600" dirty="0"/>
              <a:t> </a:t>
            </a:r>
            <a:r>
              <a:rPr lang="en-US" altLang="en-US" sz="3600" dirty="0" smtClean="0"/>
              <a:t>Detail</a:t>
            </a:r>
            <a:endParaRPr lang="en-US" altLang="en-US" sz="3600" dirty="0" smtClean="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5"/>
          <p:cNvSpPr>
            <a:spLocks noGrp="1" noChangeArrowheads="1"/>
          </p:cNvSpPr>
          <p:nvPr>
            <p:ph type="title"/>
          </p:nvPr>
        </p:nvSpPr>
        <p:spPr>
          <a:xfrm>
            <a:off x="702733" y="396536"/>
            <a:ext cx="7772400" cy="1143000"/>
          </a:xfrm>
        </p:spPr>
        <p:txBody>
          <a:bodyPr/>
          <a:lstStyle/>
          <a:p>
            <a:r>
              <a:rPr lang="en-US" altLang="en-US" sz="4000" dirty="0" smtClean="0"/>
              <a:t>The US displayed using a “Geographic Projection”</a:t>
            </a:r>
            <a:br>
              <a:rPr lang="en-US" altLang="en-US" sz="4000" dirty="0" smtClean="0"/>
            </a:br>
            <a:endParaRPr lang="en-US" altLang="en-US" sz="4000" dirty="0" smtClean="0"/>
          </a:p>
        </p:txBody>
      </p:sp>
      <p:sp>
        <p:nvSpPr>
          <p:cNvPr id="51204" name="Rectangle 8"/>
          <p:cNvSpPr>
            <a:spLocks noGrp="1" noChangeArrowheads="1"/>
          </p:cNvSpPr>
          <p:nvPr>
            <p:ph type="body" sz="half" idx="1"/>
          </p:nvPr>
        </p:nvSpPr>
        <p:spPr>
          <a:xfrm>
            <a:off x="1142260" y="5046955"/>
            <a:ext cx="7164279" cy="1524000"/>
          </a:xfrm>
        </p:spPr>
        <p:txBody>
          <a:bodyPr/>
          <a:lstStyle/>
          <a:p>
            <a:r>
              <a:rPr lang="en-US" altLang="en-US" sz="2400" dirty="0" smtClean="0"/>
              <a:t>treats </a:t>
            </a:r>
            <a:r>
              <a:rPr lang="en-US" altLang="en-US" sz="2400" dirty="0" err="1" smtClean="0"/>
              <a:t>lat</a:t>
            </a:r>
            <a:r>
              <a:rPr lang="en-US" altLang="en-US" sz="2400" dirty="0" smtClean="0"/>
              <a:t>/long as X,Y</a:t>
            </a:r>
          </a:p>
          <a:p>
            <a:r>
              <a:rPr lang="en-US" altLang="en-US" sz="2400" dirty="0" smtClean="0"/>
              <a:t>has no desirable properties other than convenience</a:t>
            </a:r>
          </a:p>
          <a:p>
            <a:r>
              <a:rPr lang="en-US" altLang="en-US" sz="3600" dirty="0" smtClean="0"/>
              <a:t>don’t do it!</a:t>
            </a:r>
          </a:p>
        </p:txBody>
      </p:sp>
      <p:grpSp>
        <p:nvGrpSpPr>
          <p:cNvPr id="2" name="Group 1"/>
          <p:cNvGrpSpPr/>
          <p:nvPr/>
        </p:nvGrpSpPr>
        <p:grpSpPr>
          <a:xfrm>
            <a:off x="2133600" y="1752600"/>
            <a:ext cx="6019800" cy="3189288"/>
            <a:chOff x="2133600" y="1752600"/>
            <a:chExt cx="6019800" cy="3189288"/>
          </a:xfrm>
        </p:grpSpPr>
        <p:graphicFrame>
          <p:nvGraphicFramePr>
            <p:cNvPr id="51202" name="Object 24"/>
            <p:cNvGraphicFramePr>
              <a:graphicFrameLocks noChangeAspect="1"/>
            </p:cNvGraphicFramePr>
            <p:nvPr>
              <p:ph sz="half" idx="2"/>
              <p:extLst>
                <p:ext uri="{D42A27DB-BD31-4B8C-83A1-F6EECF244321}">
                  <p14:modId xmlns:p14="http://schemas.microsoft.com/office/powerpoint/2010/main" val="1832460731"/>
                </p:ext>
              </p:extLst>
            </p:nvPr>
          </p:nvGraphicFramePr>
          <p:xfrm>
            <a:off x="2133600" y="1752600"/>
            <a:ext cx="6019800" cy="3189288"/>
          </p:xfrm>
          <a:graphic>
            <a:graphicData uri="http://schemas.openxmlformats.org/presentationml/2006/ole">
              <mc:AlternateContent xmlns:mc="http://schemas.openxmlformats.org/markup-compatibility/2006">
                <mc:Choice xmlns:v="urn:schemas-microsoft-com:vml" Requires="v">
                  <p:oleObj spid="_x0000_s51216" name="Bitmap Image" r:id="rId4" imgW="1600000" imgH="847843" progId="Paint.Picture">
                    <p:embed/>
                  </p:oleObj>
                </mc:Choice>
                <mc:Fallback>
                  <p:oleObj name="Bitmap Image" r:id="rId4" imgW="1600000" imgH="847843" progId="Paint.Picture">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752600"/>
                          <a:ext cx="6019800" cy="31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5" name="Text Box 10"/>
            <p:cNvSpPr txBox="1">
              <a:spLocks noChangeArrowheads="1"/>
            </p:cNvSpPr>
            <p:nvPr/>
          </p:nvSpPr>
          <p:spPr bwMode="auto">
            <a:xfrm>
              <a:off x="6331259" y="4658709"/>
              <a:ext cx="1752403" cy="27699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200" i="1" dirty="0">
                  <a:solidFill>
                    <a:schemeClr val="bg2"/>
                  </a:solidFill>
                </a:rPr>
                <a:t>Map of State Plane zones</a:t>
              </a:r>
            </a:p>
          </p:txBody>
        </p:sp>
      </p:grpSp>
      <p:grpSp>
        <p:nvGrpSpPr>
          <p:cNvPr id="51206" name="Group 19"/>
          <p:cNvGrpSpPr>
            <a:grpSpLocks/>
          </p:cNvGrpSpPr>
          <p:nvPr/>
        </p:nvGrpSpPr>
        <p:grpSpPr bwMode="auto">
          <a:xfrm>
            <a:off x="3222255" y="2337047"/>
            <a:ext cx="3277340" cy="1509204"/>
            <a:chOff x="4368" y="1920"/>
            <a:chExt cx="432" cy="384"/>
          </a:xfrm>
        </p:grpSpPr>
        <p:sp>
          <p:nvSpPr>
            <p:cNvPr id="51208" name="Line 20"/>
            <p:cNvSpPr>
              <a:spLocks noChangeShapeType="1"/>
            </p:cNvSpPr>
            <p:nvPr/>
          </p:nvSpPr>
          <p:spPr bwMode="auto">
            <a:xfrm>
              <a:off x="4368" y="1920"/>
              <a:ext cx="432" cy="384"/>
            </a:xfrm>
            <a:prstGeom prst="line">
              <a:avLst/>
            </a:prstGeom>
            <a:noFill/>
            <a:ln w="762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9" name="Line 21"/>
            <p:cNvSpPr>
              <a:spLocks noChangeShapeType="1"/>
            </p:cNvSpPr>
            <p:nvPr/>
          </p:nvSpPr>
          <p:spPr bwMode="auto">
            <a:xfrm flipV="1">
              <a:off x="4368" y="1968"/>
              <a:ext cx="384" cy="336"/>
            </a:xfrm>
            <a:prstGeom prst="line">
              <a:avLst/>
            </a:prstGeom>
            <a:noFill/>
            <a:ln w="762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07" name="Text Box 26"/>
          <p:cNvSpPr txBox="1">
            <a:spLocks noChangeArrowheads="1"/>
          </p:cNvSpPr>
          <p:nvPr/>
        </p:nvSpPr>
        <p:spPr bwMode="auto">
          <a:xfrm>
            <a:off x="4860925" y="5683250"/>
            <a:ext cx="263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000" b="1">
                <a:solidFill>
                  <a:schemeClr val="hlink"/>
                </a:solidFill>
              </a:rPr>
              <a:t>Do not do it!</a:t>
            </a:r>
          </a:p>
        </p:txBody>
      </p:sp>
      <p:sp>
        <p:nvSpPr>
          <p:cNvPr id="10" name="Text Box 7"/>
          <p:cNvSpPr txBox="1">
            <a:spLocks noChangeArrowheads="1"/>
          </p:cNvSpPr>
          <p:nvPr/>
        </p:nvSpPr>
        <p:spPr bwMode="auto">
          <a:xfrm>
            <a:off x="494190" y="1276053"/>
            <a:ext cx="84604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000" dirty="0" smtClean="0">
                <a:solidFill>
                  <a:srgbClr val="FFFF00"/>
                </a:solidFill>
              </a:rPr>
              <a:t>The </a:t>
            </a:r>
            <a:r>
              <a:rPr lang="en-US" altLang="en-US" sz="2000" dirty="0">
                <a:solidFill>
                  <a:srgbClr val="FFFF00"/>
                </a:solidFill>
              </a:rPr>
              <a:t>term </a:t>
            </a:r>
            <a:r>
              <a:rPr lang="en-US" altLang="en-US" sz="2000" i="1" dirty="0">
                <a:solidFill>
                  <a:srgbClr val="FFFF00"/>
                </a:solidFill>
              </a:rPr>
              <a:t>geographic projection</a:t>
            </a:r>
            <a:r>
              <a:rPr lang="en-US" altLang="en-US" sz="2000" dirty="0">
                <a:solidFill>
                  <a:srgbClr val="FFFF00"/>
                </a:solidFill>
              </a:rPr>
              <a:t> </a:t>
            </a:r>
            <a:r>
              <a:rPr lang="en-US" altLang="en-US" sz="2000" dirty="0" smtClean="0">
                <a:solidFill>
                  <a:srgbClr val="FFFF00"/>
                </a:solidFill>
              </a:rPr>
              <a:t>is often </a:t>
            </a:r>
            <a:r>
              <a:rPr lang="en-US" altLang="en-US" sz="2000" dirty="0">
                <a:solidFill>
                  <a:srgbClr val="FFFF00"/>
                </a:solidFill>
              </a:rPr>
              <a:t>used to refer to data in </a:t>
            </a:r>
            <a:r>
              <a:rPr lang="en-US" altLang="en-US" sz="2000" dirty="0" err="1">
                <a:solidFill>
                  <a:srgbClr val="FFFF00"/>
                </a:solidFill>
              </a:rPr>
              <a:t>lat</a:t>
            </a:r>
            <a:r>
              <a:rPr lang="en-US" altLang="en-US" sz="2000" dirty="0">
                <a:solidFill>
                  <a:srgbClr val="FFFF00"/>
                </a:solidFill>
              </a:rPr>
              <a:t>/long units.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a:xfrm>
            <a:off x="152400" y="0"/>
            <a:ext cx="8609860" cy="838200"/>
          </a:xfrm>
          <a:noFill/>
        </p:spPr>
        <p:txBody>
          <a:bodyPr/>
          <a:lstStyle/>
          <a:p>
            <a:r>
              <a:rPr lang="en-US" altLang="en-US" sz="2800" b="1" dirty="0" smtClean="0">
                <a:solidFill>
                  <a:srgbClr val="FFFF00"/>
                </a:solidFill>
              </a:rPr>
              <a:t>Handling Coordinates </a:t>
            </a:r>
            <a:r>
              <a:rPr lang="en-US" altLang="en-US" sz="2800" b="1" dirty="0" smtClean="0">
                <a:solidFill>
                  <a:srgbClr val="FFFF00"/>
                </a:solidFill>
              </a:rPr>
              <a:t>and </a:t>
            </a:r>
            <a:r>
              <a:rPr lang="en-US" altLang="en-US" sz="2800" b="1" dirty="0" smtClean="0">
                <a:solidFill>
                  <a:srgbClr val="FFFF00"/>
                </a:solidFill>
              </a:rPr>
              <a:t>Projections in ArcGIS</a:t>
            </a:r>
            <a:endParaRPr lang="en-US" altLang="en-US" sz="2400" b="1" i="1" dirty="0" smtClean="0">
              <a:solidFill>
                <a:srgbClr val="FFFF00"/>
              </a:solidFill>
            </a:endParaRPr>
          </a:p>
        </p:txBody>
      </p:sp>
      <p:sp>
        <p:nvSpPr>
          <p:cNvPr id="52227" name="Rectangle 1027"/>
          <p:cNvSpPr>
            <a:spLocks noGrp="1" noChangeArrowheads="1"/>
          </p:cNvSpPr>
          <p:nvPr>
            <p:ph type="body" sz="half" idx="1"/>
          </p:nvPr>
        </p:nvSpPr>
        <p:spPr>
          <a:xfrm>
            <a:off x="143523" y="882588"/>
            <a:ext cx="8574350" cy="5867400"/>
          </a:xfrm>
          <a:noFill/>
        </p:spPr>
        <p:txBody>
          <a:bodyPr/>
          <a:lstStyle/>
          <a:p>
            <a:pPr marL="0" indent="0">
              <a:lnSpc>
                <a:spcPct val="90000"/>
              </a:lnSpc>
              <a:buNone/>
            </a:pPr>
            <a:r>
              <a:rPr lang="en-US" altLang="en-US" sz="2400" b="1" u="sng" dirty="0" smtClean="0"/>
              <a:t>First</a:t>
            </a:r>
            <a:r>
              <a:rPr lang="en-US" altLang="en-US" sz="2400" b="1" dirty="0" smtClean="0"/>
              <a:t>, define datum and projection (if projected) for </a:t>
            </a:r>
            <a:r>
              <a:rPr lang="en-US" altLang="en-US" sz="2400" b="1" u="sng" dirty="0" smtClean="0"/>
              <a:t>every</a:t>
            </a:r>
            <a:r>
              <a:rPr lang="en-US" altLang="en-US" sz="2400" b="1" dirty="0" smtClean="0"/>
              <a:t> data sets using </a:t>
            </a:r>
            <a:r>
              <a:rPr lang="en-US" altLang="en-US" sz="2400" b="1" i="1" dirty="0" err="1" smtClean="0"/>
              <a:t>ArcCatalog</a:t>
            </a:r>
            <a:endParaRPr lang="en-US" altLang="en-US" sz="2400" b="1" i="1" dirty="0" smtClean="0"/>
          </a:p>
          <a:p>
            <a:pPr>
              <a:lnSpc>
                <a:spcPct val="90000"/>
              </a:lnSpc>
            </a:pPr>
            <a:r>
              <a:rPr lang="en-US" altLang="en-US" sz="2400" dirty="0" smtClean="0"/>
              <a:t>Then, the </a:t>
            </a:r>
            <a:r>
              <a:rPr lang="en-US" altLang="en-US" sz="2400" dirty="0" err="1"/>
              <a:t>the</a:t>
            </a:r>
            <a:r>
              <a:rPr lang="en-US" altLang="en-US" sz="2400" dirty="0"/>
              <a:t> </a:t>
            </a:r>
            <a:r>
              <a:rPr lang="en-US" altLang="en-US" sz="2400" i="1" dirty="0"/>
              <a:t>first layer </a:t>
            </a:r>
            <a:r>
              <a:rPr lang="en-US" altLang="en-US" sz="2400" dirty="0"/>
              <a:t>opened in </a:t>
            </a:r>
            <a:r>
              <a:rPr lang="en-US" altLang="en-US" sz="2400" dirty="0" err="1" smtClean="0"/>
              <a:t>ArcMAP</a:t>
            </a:r>
            <a:r>
              <a:rPr lang="en-US" altLang="en-US" sz="2400" dirty="0" smtClean="0"/>
              <a:t> determines the coordinate reference </a:t>
            </a:r>
            <a:r>
              <a:rPr lang="en-US" altLang="en-US" sz="2400" dirty="0" smtClean="0"/>
              <a:t>system of the </a:t>
            </a:r>
            <a:r>
              <a:rPr lang="en-US" altLang="en-US" sz="2400" dirty="0" smtClean="0"/>
              <a:t>map display (view)</a:t>
            </a:r>
            <a:endParaRPr lang="en-US" altLang="en-US" sz="2400" dirty="0" smtClean="0"/>
          </a:p>
          <a:p>
            <a:pPr lvl="2">
              <a:lnSpc>
                <a:spcPct val="90000"/>
              </a:lnSpc>
            </a:pPr>
            <a:r>
              <a:rPr lang="en-US" altLang="en-US" sz="1800" dirty="0" smtClean="0"/>
              <a:t>Geographic (</a:t>
            </a:r>
            <a:r>
              <a:rPr lang="en-US" altLang="en-US" sz="1800" dirty="0" err="1" smtClean="0"/>
              <a:t>lat</a:t>
            </a:r>
            <a:r>
              <a:rPr lang="en-US" altLang="en-US" sz="1800" dirty="0" smtClean="0"/>
              <a:t>/long)</a:t>
            </a:r>
          </a:p>
          <a:p>
            <a:pPr lvl="2">
              <a:lnSpc>
                <a:spcPct val="90000"/>
              </a:lnSpc>
            </a:pPr>
            <a:r>
              <a:rPr lang="en-US" altLang="en-US" sz="1800" dirty="0" smtClean="0"/>
              <a:t>Projected (by type and parameters)</a:t>
            </a:r>
          </a:p>
          <a:p>
            <a:pPr>
              <a:lnSpc>
                <a:spcPct val="90000"/>
              </a:lnSpc>
            </a:pPr>
            <a:r>
              <a:rPr lang="en-US" altLang="en-US" sz="2400" dirty="0" smtClean="0"/>
              <a:t>As </a:t>
            </a:r>
            <a:r>
              <a:rPr lang="en-US" altLang="en-US" sz="2400" dirty="0" smtClean="0"/>
              <a:t>other layers are added, they </a:t>
            </a:r>
            <a:r>
              <a:rPr lang="en-US" altLang="en-US" sz="2400" dirty="0" smtClean="0"/>
              <a:t>are</a:t>
            </a:r>
            <a:r>
              <a:rPr lang="en-US" altLang="en-US" sz="2400" dirty="0"/>
              <a:t> </a:t>
            </a:r>
            <a:r>
              <a:rPr lang="en-US" altLang="en-US" sz="2400" dirty="0" smtClean="0"/>
              <a:t>re-projected </a:t>
            </a:r>
            <a:r>
              <a:rPr lang="en-US" altLang="en-US" sz="2400" dirty="0" smtClean="0"/>
              <a:t>“on-the-fly” to that of the </a:t>
            </a:r>
            <a:r>
              <a:rPr lang="en-US" altLang="en-US" sz="2400" dirty="0" smtClean="0"/>
              <a:t>view</a:t>
            </a:r>
          </a:p>
          <a:p>
            <a:pPr>
              <a:lnSpc>
                <a:spcPct val="90000"/>
              </a:lnSpc>
            </a:pPr>
            <a:r>
              <a:rPr lang="en-US" altLang="en-US" sz="2400" dirty="0" smtClean="0"/>
              <a:t> You can use </a:t>
            </a:r>
            <a:r>
              <a:rPr lang="en-US" altLang="en-US" sz="2400" i="1" dirty="0" smtClean="0"/>
              <a:t>Data Frame Properties </a:t>
            </a:r>
            <a:r>
              <a:rPr lang="en-US" altLang="en-US" sz="2400" dirty="0" smtClean="0"/>
              <a:t>to change the projection of the view</a:t>
            </a:r>
          </a:p>
          <a:p>
            <a:pPr marL="0" indent="0">
              <a:lnSpc>
                <a:spcPct val="90000"/>
              </a:lnSpc>
              <a:buNone/>
            </a:pPr>
            <a:r>
              <a:rPr lang="en-US" altLang="en-US" sz="2400" dirty="0" smtClean="0">
                <a:solidFill>
                  <a:srgbClr val="FFFF00"/>
                </a:solidFill>
              </a:rPr>
              <a:t>If datum and projection </a:t>
            </a:r>
            <a:r>
              <a:rPr lang="en-US" altLang="en-US" sz="2400" b="1" u="sng" dirty="0" smtClean="0">
                <a:solidFill>
                  <a:srgbClr val="FFFF00"/>
                </a:solidFill>
              </a:rPr>
              <a:t>not</a:t>
            </a:r>
            <a:r>
              <a:rPr lang="en-US" altLang="en-US" sz="2400" dirty="0" smtClean="0">
                <a:solidFill>
                  <a:srgbClr val="FFFF00"/>
                </a:solidFill>
              </a:rPr>
              <a:t> defined first:</a:t>
            </a:r>
          </a:p>
          <a:p>
            <a:pPr>
              <a:lnSpc>
                <a:spcPct val="90000"/>
              </a:lnSpc>
            </a:pPr>
            <a:r>
              <a:rPr lang="en-US" altLang="en-US" sz="2400" dirty="0" smtClean="0"/>
              <a:t>Coordinate reference system of the view is “not defined”</a:t>
            </a:r>
          </a:p>
          <a:p>
            <a:pPr>
              <a:lnSpc>
                <a:spcPct val="90000"/>
              </a:lnSpc>
            </a:pPr>
            <a:r>
              <a:rPr lang="en-US" altLang="en-US" sz="2400" dirty="0" smtClean="0"/>
              <a:t>Subsequent layers, if not in the same system as the first layer, are potentially incorrectly superimposed</a:t>
            </a:r>
            <a:endParaRPr lang="en-US" altLang="en-US"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22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22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577" y="133166"/>
            <a:ext cx="7772400" cy="549859"/>
          </a:xfrm>
        </p:spPr>
        <p:txBody>
          <a:bodyPr/>
          <a:lstStyle/>
          <a:p>
            <a:r>
              <a:rPr lang="en-US" sz="4000" dirty="0" smtClean="0"/>
              <a:t>Measurement (and other) Errors</a:t>
            </a:r>
            <a:endParaRPr lang="en-US" sz="4000" dirty="0"/>
          </a:p>
        </p:txBody>
      </p:sp>
      <p:sp>
        <p:nvSpPr>
          <p:cNvPr id="3" name="Content Placeholder 2"/>
          <p:cNvSpPr>
            <a:spLocks noGrp="1"/>
          </p:cNvSpPr>
          <p:nvPr>
            <p:ph idx="1"/>
          </p:nvPr>
        </p:nvSpPr>
        <p:spPr>
          <a:xfrm>
            <a:off x="312936" y="689686"/>
            <a:ext cx="8156359" cy="4114800"/>
          </a:xfrm>
        </p:spPr>
        <p:txBody>
          <a:bodyPr/>
          <a:lstStyle/>
          <a:p>
            <a:r>
              <a:rPr lang="en-US" sz="2400" dirty="0" smtClean="0"/>
              <a:t>Measurement precision issues</a:t>
            </a:r>
          </a:p>
          <a:p>
            <a:pPr lvl="1"/>
            <a:r>
              <a:rPr lang="en-US" altLang="en-US" sz="1800" dirty="0" err="1" smtClean="0"/>
              <a:t>Lat</a:t>
            </a:r>
            <a:r>
              <a:rPr lang="en-US" altLang="en-US" sz="1800" dirty="0" smtClean="0"/>
              <a:t> and long  measured in  degrees°   minutes”   seconds’</a:t>
            </a:r>
          </a:p>
          <a:p>
            <a:pPr lvl="2"/>
            <a:r>
              <a:rPr lang="en-US" altLang="en-US" sz="1400" dirty="0" smtClean="0"/>
              <a:t>1 second = 100ft  or  30m.  approx. (at equator) (1m =3.2808ft)</a:t>
            </a:r>
          </a:p>
          <a:p>
            <a:pPr lvl="2"/>
            <a:r>
              <a:rPr lang="en-US" altLang="en-US" sz="1400" dirty="0" smtClean="0"/>
              <a:t>May need to carry decimal points on the seconds</a:t>
            </a:r>
            <a:endParaRPr lang="en-US" altLang="en-US" sz="1400" dirty="0" smtClean="0"/>
          </a:p>
          <a:p>
            <a:pPr lvl="1"/>
            <a:r>
              <a:rPr lang="en-US" altLang="en-US" sz="1800" dirty="0" smtClean="0"/>
              <a:t>Decimal degrees, not minutes/seconds, best for GIS.</a:t>
            </a:r>
          </a:p>
          <a:p>
            <a:pPr lvl="2" indent="-285750"/>
            <a:r>
              <a:rPr lang="en-US" altLang="en-US" sz="1400" dirty="0" err="1" smtClean="0"/>
              <a:t>dd</a:t>
            </a:r>
            <a:r>
              <a:rPr lang="en-US" altLang="en-US" sz="1400" dirty="0" smtClean="0"/>
              <a:t>= d° + m”/60 +  s’/3600</a:t>
            </a:r>
          </a:p>
          <a:p>
            <a:pPr lvl="2"/>
            <a:r>
              <a:rPr lang="en-US" altLang="en-US" sz="1400" dirty="0" smtClean="0"/>
              <a:t>Must carry enough decimal points</a:t>
            </a:r>
          </a:p>
          <a:p>
            <a:pPr lvl="2"/>
            <a:r>
              <a:rPr lang="en-US" altLang="en-US" sz="1400" dirty="0" smtClean="0"/>
              <a:t> 6 decimals give 10cm (4 inch) precision </a:t>
            </a:r>
          </a:p>
          <a:p>
            <a:r>
              <a:rPr lang="en-US" sz="2400" dirty="0" smtClean="0"/>
              <a:t>Computer precision issues</a:t>
            </a:r>
            <a:endParaRPr lang="en-US" altLang="en-US" sz="1600" dirty="0" smtClean="0"/>
          </a:p>
          <a:p>
            <a:pPr lvl="1"/>
            <a:r>
              <a:rPr lang="en-US" altLang="en-US" sz="1800" dirty="0" smtClean="0">
                <a:latin typeface="+mj-lt"/>
              </a:rPr>
              <a:t>must use double precision storage for decimal degrees</a:t>
            </a:r>
          </a:p>
          <a:p>
            <a:pPr lvl="2"/>
            <a:r>
              <a:rPr lang="en-US" altLang="en-US" sz="1400" dirty="0" smtClean="0">
                <a:latin typeface="+mj-lt"/>
              </a:rPr>
              <a:t>single precision accurate to only 2m</a:t>
            </a:r>
          </a:p>
          <a:p>
            <a:pPr lvl="1"/>
            <a:r>
              <a:rPr lang="en-US" altLang="en-US" sz="1800" dirty="0" smtClean="0">
                <a:latin typeface="+mj-lt"/>
              </a:rPr>
              <a:t>You OK, but for old data was single precision used in the past?</a:t>
            </a:r>
          </a:p>
          <a:p>
            <a:r>
              <a:rPr lang="en-US" altLang="en-US" sz="2000" dirty="0" smtClean="0">
                <a:latin typeface="+mj-lt"/>
              </a:rPr>
              <a:t>GPS errors</a:t>
            </a:r>
          </a:p>
          <a:p>
            <a:pPr lvl="1"/>
            <a:r>
              <a:rPr lang="en-US" altLang="en-US" sz="1800" dirty="0" smtClean="0">
                <a:latin typeface="+mj-lt"/>
              </a:rPr>
              <a:t>Selective Availability (SA) prior to May 2000:  100m accuracy</a:t>
            </a:r>
          </a:p>
          <a:p>
            <a:pPr lvl="1"/>
            <a:r>
              <a:rPr lang="en-US" altLang="en-US" sz="1800" dirty="0" smtClean="0">
                <a:latin typeface="+mj-lt"/>
              </a:rPr>
              <a:t>GPS prior to WAAS (Wide Area Augmentation System): 10 m</a:t>
            </a:r>
          </a:p>
          <a:p>
            <a:pPr lvl="2"/>
            <a:r>
              <a:rPr lang="en-US" altLang="en-US" sz="1400" dirty="0" smtClean="0">
                <a:latin typeface="+mj-lt"/>
              </a:rPr>
              <a:t>And its only in US</a:t>
            </a:r>
          </a:p>
          <a:p>
            <a:r>
              <a:rPr lang="en-US" sz="2000" dirty="0" smtClean="0"/>
              <a:t>Base maps derive from scanned paper maps</a:t>
            </a:r>
          </a:p>
          <a:p>
            <a:pPr lvl="1"/>
            <a:r>
              <a:rPr lang="en-US" sz="1800" dirty="0" smtClean="0"/>
              <a:t>Modern GPS coordinates likely to be far more accurate</a:t>
            </a:r>
            <a:endParaRPr lang="en-US" sz="1800" dirty="0"/>
          </a:p>
        </p:txBody>
      </p:sp>
    </p:spTree>
    <p:extLst>
      <p:ext uri="{BB962C8B-B14F-4D97-AF65-F5344CB8AC3E}">
        <p14:creationId xmlns:p14="http://schemas.microsoft.com/office/powerpoint/2010/main" val="91744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685800"/>
            <a:ext cx="54991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6"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685800"/>
            <a:ext cx="54991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Picture 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685800"/>
            <a:ext cx="54991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8" name="Picture 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8800" y="685800"/>
            <a:ext cx="54991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7"/>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8800" y="685800"/>
            <a:ext cx="54991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0" name="Picture 8"/>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8800" y="685800"/>
            <a:ext cx="54991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1" name="Picture 9"/>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28800" y="685800"/>
            <a:ext cx="54991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2" name="Picture 10"/>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685800"/>
            <a:ext cx="54991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3" name="Picture 11"/>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04975" y="417513"/>
            <a:ext cx="6257925"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6436"/>
                                        </p:tgtEl>
                                        <p:attrNameLst>
                                          <p:attrName>style.visibility</p:attrName>
                                        </p:attrNameLst>
                                      </p:cBhvr>
                                      <p:to>
                                        <p:strVal val="visible"/>
                                      </p:to>
                                    </p:set>
                                    <p:animEffect transition="in" filter="dissolve">
                                      <p:cBhvr>
                                        <p:cTn id="7" dur="500"/>
                                        <p:tgtEl>
                                          <p:spTgt spid="14643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46437"/>
                                        </p:tgtEl>
                                        <p:attrNameLst>
                                          <p:attrName>style.visibility</p:attrName>
                                        </p:attrNameLst>
                                      </p:cBhvr>
                                      <p:to>
                                        <p:strVal val="visible"/>
                                      </p:to>
                                    </p:set>
                                    <p:animEffect transition="in" filter="dissolve">
                                      <p:cBhvr>
                                        <p:cTn id="11" dur="500"/>
                                        <p:tgtEl>
                                          <p:spTgt spid="146437"/>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46438"/>
                                        </p:tgtEl>
                                        <p:attrNameLst>
                                          <p:attrName>style.visibility</p:attrName>
                                        </p:attrNameLst>
                                      </p:cBhvr>
                                      <p:to>
                                        <p:strVal val="visible"/>
                                      </p:to>
                                    </p:set>
                                    <p:animEffect transition="in" filter="dissolve">
                                      <p:cBhvr>
                                        <p:cTn id="15" dur="500"/>
                                        <p:tgtEl>
                                          <p:spTgt spid="146438"/>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46439"/>
                                        </p:tgtEl>
                                        <p:attrNameLst>
                                          <p:attrName>style.visibility</p:attrName>
                                        </p:attrNameLst>
                                      </p:cBhvr>
                                      <p:to>
                                        <p:strVal val="visible"/>
                                      </p:to>
                                    </p:set>
                                    <p:animEffect transition="in" filter="dissolve">
                                      <p:cBhvr>
                                        <p:cTn id="19" dur="500"/>
                                        <p:tgtEl>
                                          <p:spTgt spid="146439"/>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46440"/>
                                        </p:tgtEl>
                                        <p:attrNameLst>
                                          <p:attrName>style.visibility</p:attrName>
                                        </p:attrNameLst>
                                      </p:cBhvr>
                                      <p:to>
                                        <p:strVal val="visible"/>
                                      </p:to>
                                    </p:set>
                                    <p:animEffect transition="in" filter="dissolve">
                                      <p:cBhvr>
                                        <p:cTn id="23" dur="500"/>
                                        <p:tgtEl>
                                          <p:spTgt spid="146440"/>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146441"/>
                                        </p:tgtEl>
                                        <p:attrNameLst>
                                          <p:attrName>style.visibility</p:attrName>
                                        </p:attrNameLst>
                                      </p:cBhvr>
                                      <p:to>
                                        <p:strVal val="visible"/>
                                      </p:to>
                                    </p:set>
                                    <p:animEffect transition="in" filter="dissolve">
                                      <p:cBhvr>
                                        <p:cTn id="27" dur="500"/>
                                        <p:tgtEl>
                                          <p:spTgt spid="146441"/>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146442"/>
                                        </p:tgtEl>
                                        <p:attrNameLst>
                                          <p:attrName>style.visibility</p:attrName>
                                        </p:attrNameLst>
                                      </p:cBhvr>
                                      <p:to>
                                        <p:strVal val="visible"/>
                                      </p:to>
                                    </p:set>
                                    <p:animEffect transition="in" filter="dissolve">
                                      <p:cBhvr>
                                        <p:cTn id="31" dur="500"/>
                                        <p:tgtEl>
                                          <p:spTgt spid="146442"/>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146443"/>
                                        </p:tgtEl>
                                        <p:attrNameLst>
                                          <p:attrName>style.visibility</p:attrName>
                                        </p:attrNameLst>
                                      </p:cBhvr>
                                      <p:to>
                                        <p:strVal val="visible"/>
                                      </p:to>
                                    </p:set>
                                    <p:animEffect transition="in" filter="dissolve">
                                      <p:cBhvr>
                                        <p:cTn id="35" dur="500"/>
                                        <p:tgtEl>
                                          <p:spTgt spid="146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453972" y="171522"/>
            <a:ext cx="7397859" cy="132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gn="ctr">
              <a:spcBef>
                <a:spcPct val="0"/>
              </a:spcBef>
              <a:buClrTx/>
              <a:buSzTx/>
              <a:buFontTx/>
              <a:buNone/>
            </a:pPr>
            <a:r>
              <a:rPr lang="en-US" altLang="en-US" sz="4000" dirty="0" smtClean="0">
                <a:solidFill>
                  <a:schemeClr val="tx2"/>
                </a:solidFill>
              </a:rPr>
              <a:t>Stupid mistakes:</a:t>
            </a:r>
          </a:p>
          <a:p>
            <a:pPr algn="ctr">
              <a:spcBef>
                <a:spcPct val="0"/>
              </a:spcBef>
              <a:buClrTx/>
              <a:buSzTx/>
              <a:buFontTx/>
              <a:buNone/>
            </a:pPr>
            <a:r>
              <a:rPr lang="en-US" altLang="en-US" sz="4000" i="1" dirty="0">
                <a:solidFill>
                  <a:schemeClr val="tx2"/>
                </a:solidFill>
              </a:rPr>
              <a:t>l</a:t>
            </a:r>
            <a:r>
              <a:rPr lang="en-US" altLang="en-US" sz="4000" i="1" dirty="0" smtClean="0">
                <a:solidFill>
                  <a:schemeClr val="tx2"/>
                </a:solidFill>
              </a:rPr>
              <a:t>ike failing to enter the correct sign</a:t>
            </a:r>
            <a:endParaRPr lang="en-US" altLang="en-US" sz="4000" i="1" dirty="0">
              <a:solidFill>
                <a:schemeClr val="tx2"/>
              </a:solidFill>
            </a:endParaRPr>
          </a:p>
        </p:txBody>
      </p:sp>
      <p:grpSp>
        <p:nvGrpSpPr>
          <p:cNvPr id="54277" name="Group 32"/>
          <p:cNvGrpSpPr>
            <a:grpSpLocks/>
          </p:cNvGrpSpPr>
          <p:nvPr/>
        </p:nvGrpSpPr>
        <p:grpSpPr bwMode="auto">
          <a:xfrm>
            <a:off x="2581276" y="1382712"/>
            <a:ext cx="3611562" cy="3268663"/>
            <a:chOff x="235" y="572"/>
            <a:chExt cx="2275" cy="2059"/>
          </a:xfrm>
        </p:grpSpPr>
        <p:grpSp>
          <p:nvGrpSpPr>
            <p:cNvPr id="54281" name="Group 30"/>
            <p:cNvGrpSpPr>
              <a:grpSpLocks/>
            </p:cNvGrpSpPr>
            <p:nvPr/>
          </p:nvGrpSpPr>
          <p:grpSpPr bwMode="auto">
            <a:xfrm>
              <a:off x="235" y="572"/>
              <a:ext cx="2275" cy="2059"/>
              <a:chOff x="235" y="572"/>
              <a:chExt cx="2275" cy="2059"/>
            </a:xfrm>
          </p:grpSpPr>
          <p:sp>
            <p:nvSpPr>
              <p:cNvPr id="54283" name="Line 5"/>
              <p:cNvSpPr>
                <a:spLocks noChangeShapeType="1"/>
              </p:cNvSpPr>
              <p:nvPr/>
            </p:nvSpPr>
            <p:spPr bwMode="auto">
              <a:xfrm>
                <a:off x="490" y="1733"/>
                <a:ext cx="1772" cy="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84" name="Group 29"/>
              <p:cNvGrpSpPr>
                <a:grpSpLocks/>
              </p:cNvGrpSpPr>
              <p:nvPr/>
            </p:nvGrpSpPr>
            <p:grpSpPr bwMode="auto">
              <a:xfrm>
                <a:off x="235" y="572"/>
                <a:ext cx="2275" cy="2059"/>
                <a:chOff x="235" y="572"/>
                <a:chExt cx="2275" cy="2059"/>
              </a:xfrm>
            </p:grpSpPr>
            <p:sp>
              <p:nvSpPr>
                <p:cNvPr id="54285" name="Rectangle 6"/>
                <p:cNvSpPr>
                  <a:spLocks noChangeArrowheads="1"/>
                </p:cNvSpPr>
                <p:nvPr/>
              </p:nvSpPr>
              <p:spPr bwMode="auto">
                <a:xfrm>
                  <a:off x="2082" y="885"/>
                  <a:ext cx="42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400"/>
                    <a:t>N E</a:t>
                  </a:r>
                </a:p>
                <a:p>
                  <a:pPr>
                    <a:spcBef>
                      <a:spcPct val="0"/>
                    </a:spcBef>
                    <a:buClrTx/>
                    <a:buSzTx/>
                    <a:buFontTx/>
                    <a:buNone/>
                  </a:pPr>
                  <a:r>
                    <a:rPr lang="en-US" altLang="en-US" sz="2400"/>
                    <a:t>+  +</a:t>
                  </a:r>
                </a:p>
              </p:txBody>
            </p:sp>
            <p:grpSp>
              <p:nvGrpSpPr>
                <p:cNvPr id="54286" name="Group 28"/>
                <p:cNvGrpSpPr>
                  <a:grpSpLocks/>
                </p:cNvGrpSpPr>
                <p:nvPr/>
              </p:nvGrpSpPr>
              <p:grpSpPr bwMode="auto">
                <a:xfrm>
                  <a:off x="235" y="572"/>
                  <a:ext cx="2273" cy="2059"/>
                  <a:chOff x="235" y="572"/>
                  <a:chExt cx="2273" cy="2059"/>
                </a:xfrm>
              </p:grpSpPr>
              <p:grpSp>
                <p:nvGrpSpPr>
                  <p:cNvPr id="54287" name="Group 23"/>
                  <p:cNvGrpSpPr>
                    <a:grpSpLocks/>
                  </p:cNvGrpSpPr>
                  <p:nvPr/>
                </p:nvGrpSpPr>
                <p:grpSpPr bwMode="auto">
                  <a:xfrm>
                    <a:off x="485" y="980"/>
                    <a:ext cx="1764" cy="1505"/>
                    <a:chOff x="485" y="980"/>
                    <a:chExt cx="1764" cy="1505"/>
                  </a:xfrm>
                </p:grpSpPr>
                <p:grpSp>
                  <p:nvGrpSpPr>
                    <p:cNvPr id="54292" name="Group 14"/>
                    <p:cNvGrpSpPr>
                      <a:grpSpLocks/>
                    </p:cNvGrpSpPr>
                    <p:nvPr/>
                  </p:nvGrpSpPr>
                  <p:grpSpPr bwMode="auto">
                    <a:xfrm>
                      <a:off x="485" y="997"/>
                      <a:ext cx="1755" cy="1459"/>
                      <a:chOff x="485" y="997"/>
                      <a:chExt cx="1755" cy="1459"/>
                    </a:xfrm>
                  </p:grpSpPr>
                  <p:sp>
                    <p:nvSpPr>
                      <p:cNvPr id="54301" name="Oval 7"/>
                      <p:cNvSpPr>
                        <a:spLocks noChangeArrowheads="1"/>
                      </p:cNvSpPr>
                      <p:nvPr/>
                    </p:nvSpPr>
                    <p:spPr bwMode="auto">
                      <a:xfrm>
                        <a:off x="485" y="997"/>
                        <a:ext cx="1755" cy="145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54302" name="Line 8"/>
                      <p:cNvSpPr>
                        <a:spLocks noChangeShapeType="1"/>
                      </p:cNvSpPr>
                      <p:nvPr/>
                    </p:nvSpPr>
                    <p:spPr bwMode="auto">
                      <a:xfrm>
                        <a:off x="509" y="1509"/>
                        <a:ext cx="169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3" name="Line 9"/>
                      <p:cNvSpPr>
                        <a:spLocks noChangeShapeType="1"/>
                      </p:cNvSpPr>
                      <p:nvPr/>
                    </p:nvSpPr>
                    <p:spPr bwMode="auto">
                      <a:xfrm>
                        <a:off x="650" y="1293"/>
                        <a:ext cx="141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4" name="Line 10"/>
                      <p:cNvSpPr>
                        <a:spLocks noChangeShapeType="1"/>
                      </p:cNvSpPr>
                      <p:nvPr/>
                    </p:nvSpPr>
                    <p:spPr bwMode="auto">
                      <a:xfrm>
                        <a:off x="913" y="1087"/>
                        <a:ext cx="88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5" name="Line 11"/>
                      <p:cNvSpPr>
                        <a:spLocks noChangeShapeType="1"/>
                      </p:cNvSpPr>
                      <p:nvPr/>
                    </p:nvSpPr>
                    <p:spPr bwMode="auto">
                      <a:xfrm>
                        <a:off x="528" y="1978"/>
                        <a:ext cx="166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6" name="Line 12"/>
                      <p:cNvSpPr>
                        <a:spLocks noChangeShapeType="1"/>
                      </p:cNvSpPr>
                      <p:nvPr/>
                    </p:nvSpPr>
                    <p:spPr bwMode="auto">
                      <a:xfrm>
                        <a:off x="669" y="2175"/>
                        <a:ext cx="139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7" name="Line 13"/>
                      <p:cNvSpPr>
                        <a:spLocks noChangeShapeType="1"/>
                      </p:cNvSpPr>
                      <p:nvPr/>
                    </p:nvSpPr>
                    <p:spPr bwMode="auto">
                      <a:xfrm>
                        <a:off x="959" y="2381"/>
                        <a:ext cx="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293" name="Group 22"/>
                    <p:cNvGrpSpPr>
                      <a:grpSpLocks/>
                    </p:cNvGrpSpPr>
                    <p:nvPr/>
                  </p:nvGrpSpPr>
                  <p:grpSpPr bwMode="auto">
                    <a:xfrm>
                      <a:off x="494" y="980"/>
                      <a:ext cx="1755" cy="1505"/>
                      <a:chOff x="494" y="980"/>
                      <a:chExt cx="1755" cy="1505"/>
                    </a:xfrm>
                  </p:grpSpPr>
                  <p:sp>
                    <p:nvSpPr>
                      <p:cNvPr id="54294" name="Oval 15"/>
                      <p:cNvSpPr>
                        <a:spLocks noChangeArrowheads="1"/>
                      </p:cNvSpPr>
                      <p:nvPr/>
                    </p:nvSpPr>
                    <p:spPr bwMode="auto">
                      <a:xfrm>
                        <a:off x="494" y="998"/>
                        <a:ext cx="1755" cy="145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54295" name="Oval 16"/>
                      <p:cNvSpPr>
                        <a:spLocks noChangeArrowheads="1"/>
                      </p:cNvSpPr>
                      <p:nvPr/>
                    </p:nvSpPr>
                    <p:spPr bwMode="auto">
                      <a:xfrm>
                        <a:off x="1225" y="1007"/>
                        <a:ext cx="284" cy="144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54296" name="Oval 17"/>
                      <p:cNvSpPr>
                        <a:spLocks noChangeArrowheads="1"/>
                      </p:cNvSpPr>
                      <p:nvPr/>
                    </p:nvSpPr>
                    <p:spPr bwMode="auto">
                      <a:xfrm>
                        <a:off x="1084" y="1007"/>
                        <a:ext cx="566" cy="144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54297" name="Oval 18"/>
                      <p:cNvSpPr>
                        <a:spLocks noChangeArrowheads="1"/>
                      </p:cNvSpPr>
                      <p:nvPr/>
                    </p:nvSpPr>
                    <p:spPr bwMode="auto">
                      <a:xfrm>
                        <a:off x="915" y="980"/>
                        <a:ext cx="897" cy="14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54298" name="Oval 19"/>
                      <p:cNvSpPr>
                        <a:spLocks noChangeArrowheads="1"/>
                      </p:cNvSpPr>
                      <p:nvPr/>
                    </p:nvSpPr>
                    <p:spPr bwMode="auto">
                      <a:xfrm>
                        <a:off x="785" y="1008"/>
                        <a:ext cx="1180" cy="142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54299" name="Oval 20"/>
                      <p:cNvSpPr>
                        <a:spLocks noChangeArrowheads="1"/>
                      </p:cNvSpPr>
                      <p:nvPr/>
                    </p:nvSpPr>
                    <p:spPr bwMode="auto">
                      <a:xfrm>
                        <a:off x="616" y="980"/>
                        <a:ext cx="1481" cy="150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54300" name="Line 21"/>
                      <p:cNvSpPr>
                        <a:spLocks noChangeShapeType="1"/>
                      </p:cNvSpPr>
                      <p:nvPr/>
                    </p:nvSpPr>
                    <p:spPr bwMode="auto">
                      <a:xfrm>
                        <a:off x="1361" y="1003"/>
                        <a:ext cx="0" cy="1467"/>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4288" name="Rectangle 24"/>
                  <p:cNvSpPr>
                    <a:spLocks noChangeArrowheads="1"/>
                  </p:cNvSpPr>
                  <p:nvPr/>
                </p:nvSpPr>
                <p:spPr bwMode="auto">
                  <a:xfrm>
                    <a:off x="235" y="866"/>
                    <a:ext cx="48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400"/>
                      <a:t>N W</a:t>
                    </a:r>
                  </a:p>
                  <a:p>
                    <a:pPr>
                      <a:spcBef>
                        <a:spcPct val="0"/>
                      </a:spcBef>
                      <a:buClrTx/>
                      <a:buSzTx/>
                      <a:buFontTx/>
                      <a:buNone/>
                    </a:pPr>
                    <a:r>
                      <a:rPr lang="en-US" altLang="en-US" sz="2400"/>
                      <a:t>+   -</a:t>
                    </a:r>
                  </a:p>
                </p:txBody>
              </p:sp>
              <p:sp>
                <p:nvSpPr>
                  <p:cNvPr id="54289" name="Rectangle 25"/>
                  <p:cNvSpPr>
                    <a:spLocks noChangeArrowheads="1"/>
                  </p:cNvSpPr>
                  <p:nvPr/>
                </p:nvSpPr>
                <p:spPr bwMode="auto">
                  <a:xfrm>
                    <a:off x="2120" y="2076"/>
                    <a:ext cx="3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400"/>
                      <a:t>S E</a:t>
                    </a:r>
                  </a:p>
                  <a:p>
                    <a:pPr>
                      <a:spcBef>
                        <a:spcPct val="0"/>
                      </a:spcBef>
                      <a:buClrTx/>
                      <a:buSzTx/>
                      <a:buFontTx/>
                      <a:buNone/>
                    </a:pPr>
                    <a:r>
                      <a:rPr lang="en-US" altLang="en-US" sz="2400"/>
                      <a:t>-  +</a:t>
                    </a:r>
                  </a:p>
                </p:txBody>
              </p:sp>
              <p:sp>
                <p:nvSpPr>
                  <p:cNvPr id="54290" name="Rectangle 26"/>
                  <p:cNvSpPr>
                    <a:spLocks noChangeArrowheads="1"/>
                  </p:cNvSpPr>
                  <p:nvPr/>
                </p:nvSpPr>
                <p:spPr bwMode="auto">
                  <a:xfrm>
                    <a:off x="273" y="2113"/>
                    <a:ext cx="45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400"/>
                      <a:t>S W</a:t>
                    </a:r>
                  </a:p>
                  <a:p>
                    <a:pPr>
                      <a:spcBef>
                        <a:spcPct val="0"/>
                      </a:spcBef>
                      <a:buClrTx/>
                      <a:buSzTx/>
                      <a:buFontTx/>
                      <a:buNone/>
                    </a:pPr>
                    <a:r>
                      <a:rPr lang="en-US" altLang="en-US" sz="2400"/>
                      <a:t>-   -</a:t>
                    </a:r>
                  </a:p>
                </p:txBody>
              </p:sp>
              <p:sp>
                <p:nvSpPr>
                  <p:cNvPr id="54291" name="Rectangle 27"/>
                  <p:cNvSpPr>
                    <a:spLocks noChangeArrowheads="1"/>
                  </p:cNvSpPr>
                  <p:nvPr/>
                </p:nvSpPr>
                <p:spPr bwMode="auto">
                  <a:xfrm>
                    <a:off x="1115" y="572"/>
                    <a:ext cx="52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1400"/>
                      <a:t>Prime</a:t>
                    </a:r>
                  </a:p>
                  <a:p>
                    <a:pPr>
                      <a:spcBef>
                        <a:spcPct val="0"/>
                      </a:spcBef>
                      <a:buClrTx/>
                      <a:buSzTx/>
                      <a:buFontTx/>
                      <a:buNone/>
                    </a:pPr>
                    <a:r>
                      <a:rPr lang="en-US" altLang="en-US" sz="1400"/>
                      <a:t>Meridian</a:t>
                    </a:r>
                  </a:p>
                </p:txBody>
              </p:sp>
            </p:grpSp>
          </p:grpSp>
        </p:grpSp>
        <p:sp>
          <p:nvSpPr>
            <p:cNvPr id="54282" name="Line 31"/>
            <p:cNvSpPr>
              <a:spLocks noChangeShapeType="1"/>
            </p:cNvSpPr>
            <p:nvPr/>
          </p:nvSpPr>
          <p:spPr bwMode="auto">
            <a:xfrm>
              <a:off x="1352" y="873"/>
              <a:ext cx="10" cy="93"/>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279" name="Rectangle 34"/>
          <p:cNvSpPr>
            <a:spLocks noChangeArrowheads="1"/>
          </p:cNvSpPr>
          <p:nvPr/>
        </p:nvSpPr>
        <p:spPr bwMode="auto">
          <a:xfrm>
            <a:off x="2432052" y="4899342"/>
            <a:ext cx="4343400" cy="954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800" dirty="0"/>
              <a:t>When entering data, be sure to include negative </a:t>
            </a:r>
            <a:r>
              <a:rPr lang="en-US" altLang="en-US" sz="2800" dirty="0" smtClean="0"/>
              <a:t>signs.</a:t>
            </a:r>
            <a:endParaRPr lang="en-US" altLang="en-US" sz="2800" dirty="0"/>
          </a:p>
        </p:txBody>
      </p:sp>
    </p:spTree>
    <p:extLst>
      <p:ext uri="{BB962C8B-B14F-4D97-AF65-F5344CB8AC3E}">
        <p14:creationId xmlns:p14="http://schemas.microsoft.com/office/powerpoint/2010/main" val="351669736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85800"/>
            <a:ext cx="7772400" cy="762000"/>
          </a:xfrm>
          <a:noFill/>
        </p:spPr>
        <p:txBody>
          <a:bodyPr/>
          <a:lstStyle/>
          <a:p>
            <a:r>
              <a:rPr lang="en-US" altLang="en-US" b="1" dirty="0" smtClean="0"/>
              <a:t>If we pay attention to</a:t>
            </a:r>
            <a:endParaRPr lang="en-US" altLang="en-US" b="1" i="1" dirty="0" smtClean="0"/>
          </a:p>
        </p:txBody>
      </p:sp>
      <p:sp>
        <p:nvSpPr>
          <p:cNvPr id="10243" name="Rectangle 3"/>
          <p:cNvSpPr>
            <a:spLocks noGrp="1" noChangeArrowheads="1"/>
          </p:cNvSpPr>
          <p:nvPr>
            <p:ph type="body" idx="1"/>
          </p:nvPr>
        </p:nvSpPr>
        <p:spPr>
          <a:xfrm>
            <a:off x="228600" y="1828800"/>
            <a:ext cx="8915400" cy="4098925"/>
          </a:xfrm>
          <a:noFill/>
        </p:spPr>
        <p:txBody>
          <a:bodyPr/>
          <a:lstStyle/>
          <a:p>
            <a:r>
              <a:rPr lang="en-US" altLang="en-US" smtClean="0"/>
              <a:t>Geoid and Spheroids: </a:t>
            </a:r>
            <a:r>
              <a:rPr lang="en-US" altLang="en-US" sz="2800" b="1" i="1" smtClean="0"/>
              <a:t>modeling the earth</a:t>
            </a:r>
          </a:p>
          <a:p>
            <a:r>
              <a:rPr lang="en-US" altLang="en-US" smtClean="0"/>
              <a:t>Latitude and Longitude: </a:t>
            </a:r>
            <a:r>
              <a:rPr lang="en-US" altLang="en-US" sz="2800" b="1" i="1" smtClean="0"/>
              <a:t>positioning on the model</a:t>
            </a:r>
          </a:p>
          <a:p>
            <a:r>
              <a:rPr lang="en-US" altLang="en-US" smtClean="0"/>
              <a:t>Datums and Surveying: </a:t>
            </a:r>
            <a:r>
              <a:rPr lang="en-US" altLang="en-US" sz="2800" b="1" i="1" smtClean="0"/>
              <a:t>measuring the model</a:t>
            </a:r>
            <a:endParaRPr lang="en-US" altLang="en-US" sz="2800" i="1" smtClean="0"/>
          </a:p>
          <a:p>
            <a:r>
              <a:rPr lang="en-US" altLang="en-US" smtClean="0"/>
              <a:t>Map Projections: </a:t>
            </a:r>
            <a:r>
              <a:rPr lang="en-US" altLang="en-US" sz="2800" b="1" i="1" smtClean="0"/>
              <a:t>converting the model to 2 dimensions</a:t>
            </a:r>
            <a:endParaRPr lang="en-US" altLang="en-US" smtClean="0"/>
          </a:p>
          <a:p>
            <a:r>
              <a:rPr lang="en-US" altLang="en-US" smtClean="0"/>
              <a:t>Measurement (&amp; other) error: </a:t>
            </a:r>
          </a:p>
        </p:txBody>
      </p:sp>
      <p:sp>
        <p:nvSpPr>
          <p:cNvPr id="10244" name="TextBox 1"/>
          <p:cNvSpPr txBox="1">
            <a:spLocks noChangeArrowheads="1"/>
          </p:cNvSpPr>
          <p:nvPr/>
        </p:nvSpPr>
        <p:spPr bwMode="auto">
          <a:xfrm>
            <a:off x="1171290" y="5540960"/>
            <a:ext cx="60901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5400" dirty="0" smtClean="0"/>
              <a:t>Our data will overlay</a:t>
            </a:r>
            <a:endParaRPr lang="en-US" altLang="en-US" sz="4400" b="1" i="1" dirty="0"/>
          </a:p>
        </p:txBody>
      </p:sp>
      <p:sp>
        <p:nvSpPr>
          <p:cNvPr id="10245" name="Down Arrow 2"/>
          <p:cNvSpPr>
            <a:spLocks noChangeArrowheads="1"/>
          </p:cNvSpPr>
          <p:nvPr/>
        </p:nvSpPr>
        <p:spPr bwMode="auto">
          <a:xfrm>
            <a:off x="3743325" y="4933118"/>
            <a:ext cx="685800" cy="752475"/>
          </a:xfrm>
          <a:prstGeom prst="downArrow">
            <a:avLst>
              <a:gd name="adj1" fmla="val 50000"/>
              <a:gd name="adj2" fmla="val 50000"/>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Tree>
    <p:extLst>
      <p:ext uri="{BB962C8B-B14F-4D97-AF65-F5344CB8AC3E}">
        <p14:creationId xmlns:p14="http://schemas.microsoft.com/office/powerpoint/2010/main" val="406759106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5954" name="Picture 2" descr="http://www.colorado.edu/geography/gcraft/notes/coordsys/gif/difsy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514" y="1885245"/>
            <a:ext cx="6990743" cy="3772783"/>
          </a:xfrm>
          <a:prstGeom prst="rect">
            <a:avLst/>
          </a:prstGeom>
          <a:noFill/>
          <a:extLst>
            <a:ext uri="{909E8E84-426E-40DD-AFC4-6F175D3DCCD1}">
              <a14:hiddenFill xmlns:a14="http://schemas.microsoft.com/office/drawing/2010/main">
                <a:solidFill>
                  <a:srgbClr val="FFFFFF"/>
                </a:solidFill>
              </a14:hiddenFill>
            </a:ext>
          </a:extLst>
        </p:spPr>
      </p:pic>
      <p:pic>
        <p:nvPicPr>
          <p:cNvPr id="125956" name="Picture 4" descr="http://www.colorado.edu/geography/gcraft/notes/coordsys/gif/capito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64" y="2681023"/>
            <a:ext cx="1771650" cy="21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0347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85800" y="2676525"/>
            <a:ext cx="7772400" cy="1143000"/>
          </a:xfrm>
        </p:spPr>
        <p:txBody>
          <a:bodyPr/>
          <a:lstStyle/>
          <a:p>
            <a:r>
              <a:rPr lang="en-US" altLang="en-US" dirty="0" smtClean="0"/>
              <a:t>Thank you for your attention!</a:t>
            </a:r>
            <a:br>
              <a:rPr lang="en-US" altLang="en-US" dirty="0" smtClean="0"/>
            </a:br>
            <a:r>
              <a:rPr lang="en-US" altLang="en-US" dirty="0" smtClean="0"/>
              <a:t/>
            </a:r>
            <a:br>
              <a:rPr lang="en-US" altLang="en-US" dirty="0" smtClean="0"/>
            </a:br>
            <a:r>
              <a:rPr lang="en-US" altLang="en-US" sz="7200" dirty="0" smtClean="0"/>
              <a:t>briggs@utdallas.edu</a:t>
            </a:r>
            <a:r>
              <a:rPr lang="en-US" altLang="en-US" dirty="0" smtClean="0"/>
              <a:t/>
            </a:r>
            <a:br>
              <a:rPr lang="en-US" altLang="en-US" dirty="0" smtClean="0"/>
            </a:br>
            <a:endParaRPr lang="en-US"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288" y="1633538"/>
            <a:ext cx="4260851"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171" name="Text Box 3"/>
          <p:cNvSpPr txBox="1">
            <a:spLocks noChangeArrowheads="1"/>
          </p:cNvSpPr>
          <p:nvPr/>
        </p:nvSpPr>
        <p:spPr bwMode="auto">
          <a:xfrm>
            <a:off x="1714500" y="5775325"/>
            <a:ext cx="4502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4000"/>
              <a:t>The GIS Data Model</a:t>
            </a:r>
          </a:p>
        </p:txBody>
      </p:sp>
      <p:sp>
        <p:nvSpPr>
          <p:cNvPr id="7172" name="Text Box 4"/>
          <p:cNvSpPr txBox="1">
            <a:spLocks noChangeArrowheads="1"/>
          </p:cNvSpPr>
          <p:nvPr/>
        </p:nvSpPr>
        <p:spPr bwMode="auto">
          <a:xfrm>
            <a:off x="158750" y="323850"/>
            <a:ext cx="4718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i="1"/>
              <a:t>A layer-cake of information</a:t>
            </a:r>
          </a:p>
        </p:txBody>
      </p:sp>
      <p:graphicFrame>
        <p:nvGraphicFramePr>
          <p:cNvPr id="7173" name="Object 5"/>
          <p:cNvGraphicFramePr>
            <a:graphicFrameLocks/>
          </p:cNvGraphicFramePr>
          <p:nvPr/>
        </p:nvGraphicFramePr>
        <p:xfrm>
          <a:off x="4645025" y="1270000"/>
          <a:ext cx="4303713" cy="3505200"/>
        </p:xfrm>
        <a:graphic>
          <a:graphicData uri="http://schemas.openxmlformats.org/presentationml/2006/ole">
            <mc:AlternateContent xmlns:mc="http://schemas.openxmlformats.org/markup-compatibility/2006">
              <mc:Choice xmlns:v="urn:schemas-microsoft-com:vml" Requires="v">
                <p:oleObj spid="_x0000_s7179" name="Bitmap Image" r:id="rId5" imgW="7502525" imgH="5840413" progId="Paint.Picture">
                  <p:embed/>
                </p:oleObj>
              </mc:Choice>
              <mc:Fallback>
                <p:oleObj name="Bitmap Image" r:id="rId5" imgW="7502525" imgH="5840413" progId="Paint.Picture">
                  <p:embed/>
                  <p:pic>
                    <p:nvPicPr>
                      <p:cNvPr id="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5025" y="1270000"/>
                        <a:ext cx="43037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TextBox 5"/>
          <p:cNvSpPr txBox="1">
            <a:spLocks noChangeArrowheads="1"/>
          </p:cNvSpPr>
          <p:nvPr/>
        </p:nvSpPr>
        <p:spPr bwMode="auto">
          <a:xfrm>
            <a:off x="3054350" y="2014538"/>
            <a:ext cx="18224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800"/>
              <a:t>Disparate data is related based on common geographic coordinat</a:t>
            </a:r>
            <a:r>
              <a:rPr lang="en-US" altLang="en-US" sz="2000"/>
              <a:t>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85800" y="685800"/>
            <a:ext cx="7772400" cy="4114800"/>
          </a:xfrm>
        </p:spPr>
        <p:txBody>
          <a:bodyPr/>
          <a:lstStyle/>
          <a:p>
            <a:pPr marL="0" indent="0">
              <a:buFont typeface="Monotype Sorts" pitchFamily="2" charset="2"/>
              <a:buNone/>
            </a:pPr>
            <a:r>
              <a:rPr lang="en-US" altLang="en-US" smtClean="0"/>
              <a:t>In relational database terminology, location is the </a:t>
            </a:r>
            <a:r>
              <a:rPr lang="en-US" altLang="en-US" i="1" smtClean="0"/>
              <a:t>key field</a:t>
            </a:r>
          </a:p>
          <a:p>
            <a:pPr marL="0" indent="0">
              <a:buFont typeface="Monotype Sorts" pitchFamily="2" charset="2"/>
              <a:buNone/>
            </a:pPr>
            <a:r>
              <a:rPr lang="en-US" altLang="en-US" smtClean="0"/>
              <a:t>Consequently, consistent and accurate </a:t>
            </a:r>
            <a:r>
              <a:rPr lang="en-US" altLang="en-US" i="1" smtClean="0"/>
              <a:t>determination of  location </a:t>
            </a:r>
            <a:r>
              <a:rPr lang="en-US" altLang="en-US" smtClean="0"/>
              <a:t>is critical</a:t>
            </a:r>
          </a:p>
        </p:txBody>
      </p:sp>
      <p:pic>
        <p:nvPicPr>
          <p:cNvPr id="8195" name="Picture 2" descr="C:\Users\briggs\AppData\Local\Microsoft\Windows\Temporary Internet Files\Content.IE5\U6403DKN\MC9002290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4838" y="4148138"/>
            <a:ext cx="170338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C:\Users\briggs\AppData\Local\Microsoft\Windows\Temporary Internet Files\Content.IE5\2X7R2VYH\MC9000235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038" y="3735388"/>
            <a:ext cx="1781175"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C:\Users\briggs\AppData\Local\Microsoft\Windows\Temporary Internet Files\Content.IE5\U6403DKN\MC90043805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2213" y="2987675"/>
            <a:ext cx="3222625"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C:\Users\briggs\AppData\Local\Microsoft\Windows\Temporary Internet Files\Content.IE5\U6403DKN\MC9003839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3913" y="401638"/>
            <a:ext cx="249555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oup 2"/>
          <p:cNvGrpSpPr>
            <a:grpSpLocks/>
          </p:cNvGrpSpPr>
          <p:nvPr/>
        </p:nvGrpSpPr>
        <p:grpSpPr bwMode="auto">
          <a:xfrm>
            <a:off x="111125" y="1965325"/>
            <a:ext cx="4751388" cy="3228975"/>
            <a:chOff x="356540" y="1276883"/>
            <a:chExt cx="4750796" cy="3228442"/>
          </a:xfrm>
        </p:grpSpPr>
        <p:pic>
          <p:nvPicPr>
            <p:cNvPr id="9226" name="Picture 9" descr="C:\Users\briggs\AppData\Local\Microsoft\Windows\Temporary Internet Files\Content.IE5\U6403DKN\MC9003245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540" y="1276883"/>
              <a:ext cx="4750796" cy="322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7" name="Group 1"/>
            <p:cNvGrpSpPr>
              <a:grpSpLocks/>
            </p:cNvGrpSpPr>
            <p:nvPr/>
          </p:nvGrpSpPr>
          <p:grpSpPr bwMode="auto">
            <a:xfrm>
              <a:off x="4033048" y="2803658"/>
              <a:ext cx="821263" cy="1026154"/>
              <a:chOff x="3969812" y="2672638"/>
              <a:chExt cx="821263" cy="1026154"/>
            </a:xfrm>
          </p:grpSpPr>
          <p:pic>
            <p:nvPicPr>
              <p:cNvPr id="9228" name="Picture 6" descr="C:\Users\briggs\AppData\Local\Microsoft\Windows\Temporary Internet Files\Content.IE5\U6403DKN\MC90043805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055" y="2672638"/>
                <a:ext cx="776020" cy="77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6" descr="C:\Users\briggs\AppData\Local\Microsoft\Windows\Temporary Internet Files\Content.IE5\U6403DKN\MC90043805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9812" y="2934679"/>
                <a:ext cx="764113" cy="7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9220" name="Picture 10" descr="C:\Users\briggs\AppData\Local\Microsoft\Windows\Temporary Internet Files\Content.IE5\U6403DKN\MC90021502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8925" y="3879850"/>
            <a:ext cx="2852738"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6007100" y="3579813"/>
            <a:ext cx="2289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2000"/>
              <a:t>briggs@utdallas.edu</a:t>
            </a:r>
          </a:p>
        </p:txBody>
      </p:sp>
      <p:sp>
        <p:nvSpPr>
          <p:cNvPr id="9222" name="TextBox 4"/>
          <p:cNvSpPr txBox="1">
            <a:spLocks noChangeArrowheads="1"/>
          </p:cNvSpPr>
          <p:nvPr/>
        </p:nvSpPr>
        <p:spPr bwMode="auto">
          <a:xfrm>
            <a:off x="185738" y="307975"/>
            <a:ext cx="5249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4000" b="1"/>
              <a:t>Aligning data correctly</a:t>
            </a:r>
          </a:p>
        </p:txBody>
      </p:sp>
      <p:sp>
        <p:nvSpPr>
          <p:cNvPr id="9223" name="Right Arrow 5"/>
          <p:cNvSpPr>
            <a:spLocks noChangeArrowheads="1"/>
          </p:cNvSpPr>
          <p:nvPr/>
        </p:nvSpPr>
        <p:spPr bwMode="auto">
          <a:xfrm rot="-1665359">
            <a:off x="4946650" y="2738438"/>
            <a:ext cx="977900" cy="485775"/>
          </a:xfrm>
          <a:prstGeom prst="rightArrow">
            <a:avLst>
              <a:gd name="adj1" fmla="val 50000"/>
              <a:gd name="adj2" fmla="val 49861"/>
            </a:avLst>
          </a:prstGeom>
          <a:solidFill>
            <a:schemeClr val="tx1"/>
          </a:solidFill>
          <a:ln w="12700" algn="ctr">
            <a:solidFill>
              <a:schemeClr val="tx1"/>
            </a:solidFill>
            <a:round/>
            <a:headEnd type="none" w="sm" len="sm"/>
            <a:tailEnd type="none" w="sm" len="sm"/>
          </a:ln>
        </p:spPr>
        <p:txBody>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9224" name="Right Arrow 15"/>
          <p:cNvSpPr>
            <a:spLocks noChangeArrowheads="1"/>
          </p:cNvSpPr>
          <p:nvPr/>
        </p:nvSpPr>
        <p:spPr bwMode="auto">
          <a:xfrm rot="1531810">
            <a:off x="4972050" y="3536950"/>
            <a:ext cx="977900" cy="485775"/>
          </a:xfrm>
          <a:prstGeom prst="rightArrow">
            <a:avLst>
              <a:gd name="adj1" fmla="val 50000"/>
              <a:gd name="adj2" fmla="val 49861"/>
            </a:avLst>
          </a:prstGeom>
          <a:solidFill>
            <a:schemeClr val="tx1"/>
          </a:solidFill>
          <a:ln w="12700" algn="ctr">
            <a:solidFill>
              <a:schemeClr val="tx1"/>
            </a:solidFill>
            <a:round/>
            <a:headEnd type="none" w="sm" len="sm"/>
            <a:tailEnd type="none" w="sm" len="sm"/>
          </a:ln>
        </p:spPr>
        <p:txBody>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
        <p:nvSpPr>
          <p:cNvPr id="9225" name="TextBox 4"/>
          <p:cNvSpPr txBox="1">
            <a:spLocks noChangeArrowheads="1"/>
          </p:cNvSpPr>
          <p:nvPr/>
        </p:nvSpPr>
        <p:spPr bwMode="auto">
          <a:xfrm>
            <a:off x="111125" y="5961063"/>
            <a:ext cx="6597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4000" b="1"/>
              <a:t>Determining Earth Location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935038" y="739775"/>
            <a:ext cx="7523162" cy="2819400"/>
          </a:xfrm>
          <a:noFill/>
        </p:spPr>
        <p:txBody>
          <a:bodyPr/>
          <a:lstStyle/>
          <a:p>
            <a:r>
              <a:rPr lang="en-US" altLang="en-US" sz="5400" i="1" dirty="0" err="1" smtClean="0"/>
              <a:t>Datums</a:t>
            </a:r>
            <a:r>
              <a:rPr lang="en-US" altLang="en-US" sz="5400" i="1" dirty="0" smtClean="0"/>
              <a:t>, Spheroids and Projections</a:t>
            </a:r>
            <a:r>
              <a:rPr lang="en-US" altLang="en-US" sz="5400" i="1" dirty="0" smtClean="0"/>
              <a:t>.</a:t>
            </a:r>
            <a:br>
              <a:rPr lang="en-US" altLang="en-US" sz="5400" i="1" dirty="0" smtClean="0"/>
            </a:br>
            <a:r>
              <a:rPr lang="en-US" altLang="en-US" sz="5400" i="1" dirty="0" smtClean="0"/>
              <a:t/>
            </a:r>
            <a:br>
              <a:rPr lang="en-US" altLang="en-US" sz="5400" i="1" dirty="0" smtClean="0"/>
            </a:br>
            <a:r>
              <a:rPr lang="en-US" altLang="en-US" sz="5400" dirty="0" smtClean="0">
                <a:solidFill>
                  <a:srgbClr val="FF3300"/>
                </a:solidFill>
              </a:rPr>
              <a:t>Why in h#$%^! </a:t>
            </a:r>
            <a:r>
              <a:rPr lang="en-US" altLang="en-US" sz="5400" dirty="0">
                <a:solidFill>
                  <a:srgbClr val="FF3300"/>
                </a:solidFill>
              </a:rPr>
              <a:t>w</a:t>
            </a:r>
            <a:r>
              <a:rPr lang="en-US" altLang="en-US" sz="5400" dirty="0" smtClean="0">
                <a:solidFill>
                  <a:srgbClr val="FF3300"/>
                </a:solidFill>
              </a:rPr>
              <a:t>on’t my data overlay? </a:t>
            </a:r>
            <a:endParaRPr lang="en-US" altLang="en-US" sz="8000" dirty="0" smtClean="0">
              <a:solidFill>
                <a:srgbClr val="FF3300"/>
              </a:solidFill>
            </a:endParaRPr>
          </a:p>
        </p:txBody>
      </p:sp>
      <p:sp>
        <p:nvSpPr>
          <p:cNvPr id="4099" name="Rectangle 3"/>
          <p:cNvSpPr>
            <a:spLocks noGrp="1" noChangeArrowheads="1"/>
          </p:cNvSpPr>
          <p:nvPr>
            <p:ph type="subTitle" idx="4294967295"/>
          </p:nvPr>
        </p:nvSpPr>
        <p:spPr>
          <a:xfrm>
            <a:off x="947738" y="4846638"/>
            <a:ext cx="7408862" cy="1406525"/>
          </a:xfrm>
          <a:noFill/>
        </p:spPr>
        <p:txBody>
          <a:bodyPr anchor="ctr"/>
          <a:lstStyle/>
          <a:p>
            <a:pPr marL="0" indent="0" algn="ctr">
              <a:buFont typeface="Monotype Sorts" pitchFamily="2" charset="2"/>
              <a:buNone/>
            </a:pPr>
            <a:r>
              <a:rPr lang="en-US" altLang="en-US" smtClean="0"/>
              <a:t>Dr. Ronald Briggs</a:t>
            </a:r>
          </a:p>
          <a:p>
            <a:pPr marL="0" indent="0" algn="ctr">
              <a:buFont typeface="Monotype Sorts" pitchFamily="2" charset="2"/>
              <a:buNone/>
            </a:pPr>
            <a:r>
              <a:rPr lang="en-US" altLang="en-US" sz="2000" smtClean="0"/>
              <a:t>Professor Emeritus</a:t>
            </a:r>
          </a:p>
          <a:p>
            <a:pPr marL="0" indent="0" algn="ctr">
              <a:buFont typeface="Monotype Sorts" pitchFamily="2" charset="2"/>
              <a:buNone/>
            </a:pPr>
            <a:r>
              <a:rPr lang="en-US" altLang="en-US" sz="1800" smtClean="0"/>
              <a:t>The University of Texas at Dallas</a:t>
            </a:r>
          </a:p>
          <a:p>
            <a:pPr marL="0" indent="0" algn="ctr">
              <a:buFont typeface="Monotype Sorts" pitchFamily="2" charset="2"/>
              <a:buNone/>
            </a:pPr>
            <a:r>
              <a:rPr lang="en-US" altLang="en-US" sz="1800" smtClean="0"/>
              <a:t>Program in Geospatial Information Sciences</a:t>
            </a:r>
          </a:p>
          <a:p>
            <a:pPr marL="0" indent="0" algn="ctr">
              <a:buFont typeface="Monotype Sorts" pitchFamily="2" charset="2"/>
              <a:buNone/>
            </a:pPr>
            <a:r>
              <a:rPr lang="en-US" altLang="en-US" sz="3600" smtClean="0"/>
              <a:t>briggs@utdallas.edu</a:t>
            </a:r>
          </a:p>
        </p:txBody>
      </p:sp>
    </p:spTree>
    <p:extLst>
      <p:ext uri="{BB962C8B-B14F-4D97-AF65-F5344CB8AC3E}">
        <p14:creationId xmlns:p14="http://schemas.microsoft.com/office/powerpoint/2010/main" val="70198486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85800"/>
            <a:ext cx="7772400" cy="762000"/>
          </a:xfrm>
          <a:noFill/>
        </p:spPr>
        <p:txBody>
          <a:bodyPr/>
          <a:lstStyle/>
          <a:p>
            <a:r>
              <a:rPr lang="en-US" altLang="en-US" b="1" smtClean="0"/>
              <a:t>Determining Earth Location: </a:t>
            </a:r>
            <a:r>
              <a:rPr lang="en-US" altLang="en-US" b="1" i="1" smtClean="0"/>
              <a:t>Components</a:t>
            </a:r>
          </a:p>
        </p:txBody>
      </p:sp>
      <p:sp>
        <p:nvSpPr>
          <p:cNvPr id="10243" name="Rectangle 3"/>
          <p:cNvSpPr>
            <a:spLocks noGrp="1" noChangeArrowheads="1"/>
          </p:cNvSpPr>
          <p:nvPr>
            <p:ph type="body" idx="1"/>
          </p:nvPr>
        </p:nvSpPr>
        <p:spPr>
          <a:xfrm>
            <a:off x="228600" y="1828800"/>
            <a:ext cx="8915400" cy="4098925"/>
          </a:xfrm>
          <a:noFill/>
        </p:spPr>
        <p:txBody>
          <a:bodyPr/>
          <a:lstStyle/>
          <a:p>
            <a:r>
              <a:rPr lang="en-US" altLang="en-US" dirty="0" smtClean="0"/>
              <a:t>Geoid and Spheroids: </a:t>
            </a:r>
            <a:r>
              <a:rPr lang="en-US" altLang="en-US" sz="2800" b="1" i="1" dirty="0" smtClean="0"/>
              <a:t>modeling the earth</a:t>
            </a:r>
          </a:p>
          <a:p>
            <a:r>
              <a:rPr lang="en-US" altLang="en-US" dirty="0" smtClean="0"/>
              <a:t>Latitude and Longitude: </a:t>
            </a:r>
            <a:r>
              <a:rPr lang="en-US" altLang="en-US" sz="2800" b="1" i="1" dirty="0" smtClean="0"/>
              <a:t>positioning on the model</a:t>
            </a:r>
          </a:p>
          <a:p>
            <a:r>
              <a:rPr lang="en-US" altLang="en-US" dirty="0" err="1" smtClean="0"/>
              <a:t>Datums</a:t>
            </a:r>
            <a:r>
              <a:rPr lang="en-US" altLang="en-US" dirty="0" smtClean="0"/>
              <a:t> and Surveying: </a:t>
            </a:r>
            <a:r>
              <a:rPr lang="en-US" altLang="en-US" sz="2800" b="1" i="1" dirty="0" smtClean="0"/>
              <a:t>measuring the model</a:t>
            </a:r>
            <a:endParaRPr lang="en-US" altLang="en-US" sz="2800" i="1" dirty="0" smtClean="0"/>
          </a:p>
          <a:p>
            <a:r>
              <a:rPr lang="en-US" altLang="en-US" dirty="0" smtClean="0"/>
              <a:t>Map Projections: </a:t>
            </a:r>
            <a:r>
              <a:rPr lang="en-US" altLang="en-US" sz="2800" b="1" i="1" dirty="0" smtClean="0"/>
              <a:t>converting the model to 2 dimensions</a:t>
            </a:r>
            <a:endParaRPr lang="en-US" altLang="en-US" dirty="0" smtClean="0"/>
          </a:p>
          <a:p>
            <a:r>
              <a:rPr lang="en-US" altLang="en-US" dirty="0" smtClean="0"/>
              <a:t>Measurement (&amp; other) error: </a:t>
            </a:r>
          </a:p>
        </p:txBody>
      </p:sp>
      <p:sp>
        <p:nvSpPr>
          <p:cNvPr id="10244" name="TextBox 1"/>
          <p:cNvSpPr txBox="1">
            <a:spLocks noChangeArrowheads="1"/>
          </p:cNvSpPr>
          <p:nvPr/>
        </p:nvSpPr>
        <p:spPr bwMode="auto">
          <a:xfrm>
            <a:off x="2937947" y="5540960"/>
            <a:ext cx="26468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r>
              <a:rPr lang="en-US" altLang="en-US" sz="5400" dirty="0"/>
              <a:t>L</a:t>
            </a:r>
            <a:r>
              <a:rPr lang="en-US" altLang="en-US" sz="5400" dirty="0" smtClean="0"/>
              <a:t>ocation</a:t>
            </a:r>
            <a:endParaRPr lang="en-US" altLang="en-US" sz="4400" b="1" i="1" dirty="0"/>
          </a:p>
        </p:txBody>
      </p:sp>
      <p:sp>
        <p:nvSpPr>
          <p:cNvPr id="10245" name="Down Arrow 2"/>
          <p:cNvSpPr>
            <a:spLocks noChangeArrowheads="1"/>
          </p:cNvSpPr>
          <p:nvPr/>
        </p:nvSpPr>
        <p:spPr bwMode="auto">
          <a:xfrm>
            <a:off x="3743325" y="4933118"/>
            <a:ext cx="685800" cy="752475"/>
          </a:xfrm>
          <a:prstGeom prst="downArrow">
            <a:avLst>
              <a:gd name="adj1" fmla="val 50000"/>
              <a:gd name="adj2" fmla="val 50000"/>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p:spTree>
    <p:extLst>
      <p:ext uri="{BB962C8B-B14F-4D97-AF65-F5344CB8AC3E}">
        <p14:creationId xmlns:p14="http://schemas.microsoft.com/office/powerpoint/2010/main" val="3769082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animBg="1"/>
    </p:bldLst>
  </p:timing>
</p:sld>
</file>

<file path=ppt/theme/theme1.xml><?xml version="1.0" encoding="utf-8"?>
<a:theme xmlns:a="http://schemas.openxmlformats.org/drawingml/2006/main" name="intro">
  <a:themeElements>
    <a:clrScheme name="intro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fontScheme name="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tro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ro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ro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tro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themeOverride>
</file>

<file path=docProps/app.xml><?xml version="1.0" encoding="utf-8"?>
<Properties xmlns="http://schemas.openxmlformats.org/officeDocument/2006/extended-properties" xmlns:vt="http://schemas.openxmlformats.org/officeDocument/2006/docPropsVTypes">
  <Template/>
  <TotalTime>10730</TotalTime>
  <Words>3127</Words>
  <Application>Microsoft Office PowerPoint</Application>
  <PresentationFormat>On-screen Show (4:3)</PresentationFormat>
  <Paragraphs>510</Paragraphs>
  <Slides>43</Slides>
  <Notes>31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8" baseType="lpstr">
      <vt:lpstr>Times New Roman</vt:lpstr>
      <vt:lpstr>Arial</vt:lpstr>
      <vt:lpstr>Monotype Sorts</vt:lpstr>
      <vt:lpstr>intro</vt:lpstr>
      <vt:lpstr>Bitmap Image</vt:lpstr>
      <vt:lpstr>Datums, Spheroids and Projections. What in the world are these all about?</vt:lpstr>
      <vt:lpstr>Geographic Information Systems and Management Information Systems  What’s the difference?</vt:lpstr>
      <vt:lpstr>The Uniqueness of GIS uses explicit location on earth’s surface to relate data </vt:lpstr>
      <vt:lpstr>PowerPoint Presentation</vt:lpstr>
      <vt:lpstr>PowerPoint Presentation</vt:lpstr>
      <vt:lpstr>PowerPoint Presentation</vt:lpstr>
      <vt:lpstr>PowerPoint Presentation</vt:lpstr>
      <vt:lpstr>Datums, Spheroids and Projections.  Why in h#$%^! won’t my data overlay? </vt:lpstr>
      <vt:lpstr>Determining Earth Location: Components</vt:lpstr>
      <vt:lpstr>The Shape of the Earth 3 concepts</vt:lpstr>
      <vt:lpstr>Land Surface,  Geoid   and   Spheroid</vt:lpstr>
      <vt:lpstr>Spheroid</vt:lpstr>
      <vt:lpstr>Which Spheroid?</vt:lpstr>
      <vt:lpstr>Latitude and Longitude: location on the spheroid</vt:lpstr>
      <vt:lpstr>PowerPoint Presentation</vt:lpstr>
      <vt:lpstr>Geodesy &amp; Surveying</vt:lpstr>
      <vt:lpstr>Datums: --any numerical or geometrical quantity or set of such quantities which serve as a reference or base for other quantities </vt:lpstr>
      <vt:lpstr>The significance of the datum</vt:lpstr>
      <vt:lpstr>Geodesy &amp; Surveying and Datums: the differences</vt:lpstr>
      <vt:lpstr>Original North American Datums</vt:lpstr>
      <vt:lpstr>Current US Datum Programs: National Geodetic Reference System(NGRS)/ National Spatial Reference System(NSRS)</vt:lpstr>
      <vt:lpstr>Datums for Elevation: Geoid </vt:lpstr>
      <vt:lpstr>Datums for Elevation: Ellipsoid </vt:lpstr>
      <vt:lpstr>PowerPoint Presentation</vt:lpstr>
      <vt:lpstr>Map Projections: the concept</vt:lpstr>
      <vt:lpstr>Map Projections: the inevitability of distortion</vt:lpstr>
      <vt:lpstr>Map Projections: Datum and projection not the same</vt:lpstr>
      <vt:lpstr>Map projections: are mathematical equations which require  input parameters and have output units</vt:lpstr>
      <vt:lpstr>Projection Examples  (commonly encountered in GIS)</vt:lpstr>
      <vt:lpstr>Parameters required to define  Lambert Conic Conformal </vt:lpstr>
      <vt:lpstr>Map Projection Systems commonly encountered in GIS</vt:lpstr>
      <vt:lpstr>UTM  Detail </vt:lpstr>
      <vt:lpstr>UTM zonal concept</vt:lpstr>
      <vt:lpstr>PowerPoint Presentation</vt:lpstr>
      <vt:lpstr>PowerPoint Presentation</vt:lpstr>
      <vt:lpstr>SPCS Detail</vt:lpstr>
      <vt:lpstr>The US displayed using a “Geographic Projection” </vt:lpstr>
      <vt:lpstr>Handling Coordinates and Projections in ArcGIS</vt:lpstr>
      <vt:lpstr>Measurement (and other) Errors</vt:lpstr>
      <vt:lpstr>PowerPoint Presentation</vt:lpstr>
      <vt:lpstr>If we pay attention to</vt:lpstr>
      <vt:lpstr>PowerPoint Presentation</vt:lpstr>
      <vt:lpstr>Thank you for your attention!  briggs@utdallas.edu </vt:lpstr>
    </vt:vector>
  </TitlesOfParts>
  <Company>University of Texas at Dallas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GISC 6383  Geographic Information Systems  Management &amp; Implementation</dc:title>
  <dc:creator>UTD</dc:creator>
  <cp:lastModifiedBy>RandJ Briggs</cp:lastModifiedBy>
  <cp:revision>149</cp:revision>
  <dcterms:created xsi:type="dcterms:W3CDTF">2008-01-09T20:47:42Z</dcterms:created>
  <dcterms:modified xsi:type="dcterms:W3CDTF">2014-03-24T00:47:48Z</dcterms:modified>
</cp:coreProperties>
</file>