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96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Lossless_data_compression" TargetMode="External"/><Relationship Id="rId2" Type="http://schemas.openxmlformats.org/officeDocument/2006/relationships/hyperlink" Target="https://en.wikipedia.org/wiki/Prefix_cod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984" y="0"/>
            <a:ext cx="7605015" cy="6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6130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648" y="152400"/>
            <a:ext cx="7298952" cy="6567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61081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28601"/>
            <a:ext cx="7082118" cy="6336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71484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142" y="152400"/>
            <a:ext cx="7354658" cy="6655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6129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211" y="0"/>
            <a:ext cx="7627789" cy="68510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6108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24162"/>
            <a:ext cx="7391399" cy="66785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6108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5DC84DC-802A-487D-B267-C9E16EF0B87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1392038"/>
              </p:ext>
            </p:extLst>
          </p:nvPr>
        </p:nvGraphicFramePr>
        <p:xfrm>
          <a:off x="2869256" y="1752600"/>
          <a:ext cx="2617144" cy="4524406"/>
        </p:xfrm>
        <a:graphic>
          <a:graphicData uri="http://schemas.openxmlformats.org/drawingml/2006/table">
            <a:tbl>
              <a:tblPr/>
              <a:tblGrid>
                <a:gridCol w="937722">
                  <a:extLst>
                    <a:ext uri="{9D8B030D-6E8A-4147-A177-3AD203B41FA5}">
                      <a16:colId xmlns:a16="http://schemas.microsoft.com/office/drawing/2014/main" val="1994756135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535892862"/>
                    </a:ext>
                  </a:extLst>
                </a:gridCol>
                <a:gridCol w="841222">
                  <a:extLst>
                    <a:ext uri="{9D8B030D-6E8A-4147-A177-3AD203B41FA5}">
                      <a16:colId xmlns:a16="http://schemas.microsoft.com/office/drawing/2014/main" val="1716764355"/>
                    </a:ext>
                  </a:extLst>
                </a:gridCol>
              </a:tblGrid>
              <a:tr h="190033"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effectLst/>
                        </a:rPr>
                        <a:t>Char</a:t>
                      </a:r>
                    </a:p>
                  </a:txBody>
                  <a:tcPr marL="66558" marR="145596" marT="33279" marB="3327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effectLst/>
                        </a:rPr>
                        <a:t>Freq</a:t>
                      </a:r>
                    </a:p>
                  </a:txBody>
                  <a:tcPr marL="66558" marR="145596" marT="33279" marB="3327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effectLst/>
                        </a:rPr>
                        <a:t>Code</a:t>
                      </a:r>
                    </a:p>
                  </a:txBody>
                  <a:tcPr marL="66558" marR="145596" marT="33279" marB="3327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5470683"/>
                  </a:ext>
                </a:extLst>
              </a:tr>
              <a:tr h="266233"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space</a:t>
                      </a:r>
                    </a:p>
                  </a:txBody>
                  <a:tcPr marL="66558" marR="66558" marT="33279" marB="3327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7</a:t>
                      </a:r>
                    </a:p>
                  </a:txBody>
                  <a:tcPr marL="66558" marR="66558" marT="33279" marB="3327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effectLst/>
                        </a:rPr>
                        <a:t>111</a:t>
                      </a:r>
                    </a:p>
                  </a:txBody>
                  <a:tcPr marL="66558" marR="66558" marT="33279" marB="3327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9371519"/>
                  </a:ext>
                </a:extLst>
              </a:tr>
              <a:tr h="266233"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a</a:t>
                      </a:r>
                    </a:p>
                  </a:txBody>
                  <a:tcPr marL="66558" marR="66558" marT="33279" marB="3327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4</a:t>
                      </a:r>
                    </a:p>
                  </a:txBody>
                  <a:tcPr marL="66558" marR="66558" marT="33279" marB="3327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010</a:t>
                      </a:r>
                    </a:p>
                  </a:txBody>
                  <a:tcPr marL="66558" marR="66558" marT="33279" marB="3327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0331530"/>
                  </a:ext>
                </a:extLst>
              </a:tr>
              <a:tr h="266233"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e</a:t>
                      </a:r>
                    </a:p>
                  </a:txBody>
                  <a:tcPr marL="66558" marR="66558" marT="33279" marB="3327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4</a:t>
                      </a:r>
                    </a:p>
                  </a:txBody>
                  <a:tcPr marL="66558" marR="66558" marT="33279" marB="3327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000</a:t>
                      </a:r>
                    </a:p>
                  </a:txBody>
                  <a:tcPr marL="66558" marR="66558" marT="33279" marB="3327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3355298"/>
                  </a:ext>
                </a:extLst>
              </a:tr>
              <a:tr h="266233"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f</a:t>
                      </a:r>
                    </a:p>
                  </a:txBody>
                  <a:tcPr marL="66558" marR="66558" marT="33279" marB="3327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3</a:t>
                      </a:r>
                    </a:p>
                  </a:txBody>
                  <a:tcPr marL="66558" marR="66558" marT="33279" marB="3327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1101</a:t>
                      </a:r>
                    </a:p>
                  </a:txBody>
                  <a:tcPr marL="66558" marR="66558" marT="33279" marB="3327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2383533"/>
                  </a:ext>
                </a:extLst>
              </a:tr>
              <a:tr h="266233"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h</a:t>
                      </a:r>
                    </a:p>
                  </a:txBody>
                  <a:tcPr marL="66558" marR="66558" marT="33279" marB="3327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2</a:t>
                      </a:r>
                    </a:p>
                  </a:txBody>
                  <a:tcPr marL="66558" marR="66558" marT="33279" marB="3327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1010</a:t>
                      </a:r>
                    </a:p>
                  </a:txBody>
                  <a:tcPr marL="66558" marR="66558" marT="33279" marB="3327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8759567"/>
                  </a:ext>
                </a:extLst>
              </a:tr>
              <a:tr h="266233"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i</a:t>
                      </a:r>
                    </a:p>
                  </a:txBody>
                  <a:tcPr marL="66558" marR="66558" marT="33279" marB="3327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2</a:t>
                      </a:r>
                    </a:p>
                  </a:txBody>
                  <a:tcPr marL="66558" marR="66558" marT="33279" marB="3327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1000</a:t>
                      </a:r>
                    </a:p>
                  </a:txBody>
                  <a:tcPr marL="66558" marR="66558" marT="33279" marB="3327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283934"/>
                  </a:ext>
                </a:extLst>
              </a:tr>
              <a:tr h="266233"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m</a:t>
                      </a:r>
                    </a:p>
                  </a:txBody>
                  <a:tcPr marL="66558" marR="66558" marT="33279" marB="3327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2</a:t>
                      </a:r>
                    </a:p>
                  </a:txBody>
                  <a:tcPr marL="66558" marR="66558" marT="33279" marB="3327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0111</a:t>
                      </a:r>
                    </a:p>
                  </a:txBody>
                  <a:tcPr marL="66558" marR="66558" marT="33279" marB="3327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7781290"/>
                  </a:ext>
                </a:extLst>
              </a:tr>
              <a:tr h="266233"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n</a:t>
                      </a:r>
                    </a:p>
                  </a:txBody>
                  <a:tcPr marL="66558" marR="66558" marT="33279" marB="3327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2</a:t>
                      </a:r>
                    </a:p>
                  </a:txBody>
                  <a:tcPr marL="66558" marR="66558" marT="33279" marB="3327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0010</a:t>
                      </a:r>
                    </a:p>
                  </a:txBody>
                  <a:tcPr marL="66558" marR="66558" marT="33279" marB="3327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7669912"/>
                  </a:ext>
                </a:extLst>
              </a:tr>
              <a:tr h="266233"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s</a:t>
                      </a:r>
                    </a:p>
                  </a:txBody>
                  <a:tcPr marL="66558" marR="66558" marT="33279" marB="3327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2</a:t>
                      </a:r>
                    </a:p>
                  </a:txBody>
                  <a:tcPr marL="66558" marR="66558" marT="33279" marB="3327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1011</a:t>
                      </a:r>
                    </a:p>
                  </a:txBody>
                  <a:tcPr marL="66558" marR="66558" marT="33279" marB="3327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2991387"/>
                  </a:ext>
                </a:extLst>
              </a:tr>
              <a:tr h="266233"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t</a:t>
                      </a:r>
                    </a:p>
                  </a:txBody>
                  <a:tcPr marL="66558" marR="66558" marT="33279" marB="3327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2</a:t>
                      </a:r>
                    </a:p>
                  </a:txBody>
                  <a:tcPr marL="66558" marR="66558" marT="33279" marB="3327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0110</a:t>
                      </a:r>
                    </a:p>
                  </a:txBody>
                  <a:tcPr marL="66558" marR="66558" marT="33279" marB="3327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555614"/>
                  </a:ext>
                </a:extLst>
              </a:tr>
              <a:tr h="266233"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l</a:t>
                      </a:r>
                    </a:p>
                  </a:txBody>
                  <a:tcPr marL="66558" marR="66558" marT="33279" marB="3327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1</a:t>
                      </a:r>
                    </a:p>
                  </a:txBody>
                  <a:tcPr marL="66558" marR="66558" marT="33279" marB="3327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11001</a:t>
                      </a:r>
                    </a:p>
                  </a:txBody>
                  <a:tcPr marL="66558" marR="66558" marT="33279" marB="3327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9412051"/>
                  </a:ext>
                </a:extLst>
              </a:tr>
              <a:tr h="266233"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o</a:t>
                      </a:r>
                    </a:p>
                  </a:txBody>
                  <a:tcPr marL="66558" marR="66558" marT="33279" marB="3327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1</a:t>
                      </a:r>
                    </a:p>
                  </a:txBody>
                  <a:tcPr marL="66558" marR="66558" marT="33279" marB="3327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00110</a:t>
                      </a:r>
                    </a:p>
                  </a:txBody>
                  <a:tcPr marL="66558" marR="66558" marT="33279" marB="3327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3247040"/>
                  </a:ext>
                </a:extLst>
              </a:tr>
              <a:tr h="266233"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p</a:t>
                      </a:r>
                    </a:p>
                  </a:txBody>
                  <a:tcPr marL="66558" marR="66558" marT="33279" marB="3327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1</a:t>
                      </a:r>
                    </a:p>
                  </a:txBody>
                  <a:tcPr marL="66558" marR="66558" marT="33279" marB="3327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10011</a:t>
                      </a:r>
                    </a:p>
                  </a:txBody>
                  <a:tcPr marL="66558" marR="66558" marT="33279" marB="3327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7720019"/>
                  </a:ext>
                </a:extLst>
              </a:tr>
              <a:tr h="266233"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r</a:t>
                      </a:r>
                    </a:p>
                  </a:txBody>
                  <a:tcPr marL="66558" marR="66558" marT="33279" marB="3327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1</a:t>
                      </a:r>
                    </a:p>
                  </a:txBody>
                  <a:tcPr marL="66558" marR="66558" marT="33279" marB="3327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11000</a:t>
                      </a:r>
                    </a:p>
                  </a:txBody>
                  <a:tcPr marL="66558" marR="66558" marT="33279" marB="3327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8115547"/>
                  </a:ext>
                </a:extLst>
              </a:tr>
              <a:tr h="266233"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u</a:t>
                      </a:r>
                    </a:p>
                  </a:txBody>
                  <a:tcPr marL="66558" marR="66558" marT="33279" marB="3327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1</a:t>
                      </a:r>
                    </a:p>
                  </a:txBody>
                  <a:tcPr marL="66558" marR="66558" marT="33279" marB="3327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00111</a:t>
                      </a:r>
                    </a:p>
                  </a:txBody>
                  <a:tcPr marL="66558" marR="66558" marT="33279" marB="3327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5271792"/>
                  </a:ext>
                </a:extLst>
              </a:tr>
              <a:tr h="266233"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x</a:t>
                      </a:r>
                    </a:p>
                  </a:txBody>
                  <a:tcPr marL="66558" marR="66558" marT="33279" marB="3327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1</a:t>
                      </a:r>
                    </a:p>
                  </a:txBody>
                  <a:tcPr marL="66558" marR="66558" marT="33279" marB="3327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effectLst/>
                        </a:rPr>
                        <a:t>10010</a:t>
                      </a:r>
                    </a:p>
                  </a:txBody>
                  <a:tcPr marL="66558" marR="66558" marT="33279" marB="3327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0912881"/>
                  </a:ext>
                </a:extLst>
              </a:tr>
            </a:tbl>
          </a:graphicData>
        </a:graphic>
      </p:graphicFrame>
      <p:sp>
        <p:nvSpPr>
          <p:cNvPr id="5" name="Rectangle 2">
            <a:extLst>
              <a:ext uri="{FF2B5EF4-FFF2-40B4-BE49-F238E27FC236}">
                <a16:creationId xmlns:a16="http://schemas.microsoft.com/office/drawing/2014/main" id="{1F555E69-B612-44A1-801C-C79A018D3F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0656" y="152400"/>
            <a:ext cx="3226744" cy="861774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31740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en-US" altLang="en-US" sz="1000" dirty="0">
                <a:solidFill>
                  <a:srgbClr val="202122"/>
                </a:solidFill>
                <a:cs typeface="Arial" panose="020B0604020202020204" pitchFamily="34" charset="0"/>
              </a:rPr>
              <a:t>. </a:t>
            </a:r>
            <a:r>
              <a:rPr lang="en-US" altLang="en-US" sz="2800" b="1" dirty="0">
                <a:solidFill>
                  <a:srgbClr val="0070C0"/>
                </a:solidFill>
                <a:cs typeface="Arial" panose="020B0604020202020204" pitchFamily="34" charset="0"/>
              </a:rPr>
              <a:t>Huffman coding </a:t>
            </a:r>
          </a:p>
          <a:p>
            <a:pPr lvl="0"/>
            <a:endParaRPr lang="en-US" altLang="en-US" sz="2800" b="1" dirty="0">
              <a:solidFill>
                <a:srgbClr val="202122"/>
              </a:solidFill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2D54A63-33DA-4CC2-8E95-ABFFB29E60C8}"/>
              </a:ext>
            </a:extLst>
          </p:cNvPr>
          <p:cNvSpPr/>
          <p:nvPr/>
        </p:nvSpPr>
        <p:spPr>
          <a:xfrm>
            <a:off x="228600" y="731838"/>
            <a:ext cx="87630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en-US" sz="1300" dirty="0">
                <a:solidFill>
                  <a:srgbClr val="2021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 </a:t>
            </a:r>
            <a:r>
              <a:rPr lang="en-US" altLang="en-US" sz="1300" b="1" dirty="0">
                <a:solidFill>
                  <a:srgbClr val="2021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Huffman code</a:t>
            </a:r>
            <a:r>
              <a:rPr lang="en-US" altLang="en-US" sz="1300" dirty="0">
                <a:solidFill>
                  <a:srgbClr val="2021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is a particular type of optimal </a:t>
            </a:r>
            <a:r>
              <a:rPr lang="en-US" altLang="en-US" sz="1300" dirty="0">
                <a:solidFill>
                  <a:srgbClr val="0B008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 tooltip="Prefix code"/>
              </a:rPr>
              <a:t>prefix code</a:t>
            </a:r>
            <a:r>
              <a:rPr lang="en-US" altLang="en-US" sz="1300" dirty="0">
                <a:solidFill>
                  <a:srgbClr val="2021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that is commonly used for </a:t>
            </a:r>
            <a:r>
              <a:rPr lang="en-US" altLang="en-US" sz="1300" dirty="0">
                <a:solidFill>
                  <a:srgbClr val="0B008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 tooltip="Lossless data compression"/>
              </a:rPr>
              <a:t>lossless data compression</a:t>
            </a:r>
            <a:r>
              <a:rPr lang="en-US" altLang="en-US" sz="1300" dirty="0">
                <a:solidFill>
                  <a:srgbClr val="2021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en-US" altLang="en-US" sz="13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7567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018" y="152400"/>
            <a:ext cx="7373781" cy="663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6108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176" y="152399"/>
            <a:ext cx="7291423" cy="6574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6108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247" y="0"/>
            <a:ext cx="7433353" cy="67506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6108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37160"/>
            <a:ext cx="7315200" cy="65836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61081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181" y="152400"/>
            <a:ext cx="7324419" cy="654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61081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74</Words>
  <Application>Microsoft Office PowerPoint</Application>
  <PresentationFormat>On-screen Show (4:3)</PresentationFormat>
  <Paragraphs>53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chung</dc:creator>
  <cp:lastModifiedBy> </cp:lastModifiedBy>
  <cp:revision>14</cp:revision>
  <dcterms:created xsi:type="dcterms:W3CDTF">2006-08-16T00:00:00Z</dcterms:created>
  <dcterms:modified xsi:type="dcterms:W3CDTF">2020-06-01T19:57:57Z</dcterms:modified>
</cp:coreProperties>
</file>