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0" r:id="rId4"/>
    <p:sldId id="258" r:id="rId5"/>
    <p:sldId id="269" r:id="rId6"/>
    <p:sldId id="267" r:id="rId7"/>
    <p:sldId id="268" r:id="rId8"/>
    <p:sldId id="259" r:id="rId9"/>
    <p:sldId id="266" r:id="rId10"/>
    <p:sldId id="265" r:id="rId11"/>
    <p:sldId id="264" r:id="rId12"/>
    <p:sldId id="263" r:id="rId13"/>
    <p:sldId id="262" r:id="rId14"/>
    <p:sldId id="260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51927-D6C9-420D-9408-AFFC34264B28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C9B273-FF0D-4079-B37A-19623EB50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93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C9B273-FF0D-4079-B37A-19623EB507F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01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161925"/>
            <a:ext cx="7058025" cy="653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2025" y="195263"/>
            <a:ext cx="7219950" cy="646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88" y="190500"/>
            <a:ext cx="7286625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1075" y="195263"/>
            <a:ext cx="7181850" cy="646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2038" y="166688"/>
            <a:ext cx="7019925" cy="652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6788" y="190500"/>
            <a:ext cx="7210425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1075" y="200025"/>
            <a:ext cx="7181850" cy="645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2025" y="190500"/>
            <a:ext cx="721995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433CCC76-EA99-4C18-9EEF-2E0A4B8639CC}"/>
              </a:ext>
            </a:extLst>
          </p:cNvPr>
          <p:cNvSpPr/>
          <p:nvPr/>
        </p:nvSpPr>
        <p:spPr>
          <a:xfrm>
            <a:off x="1143000" y="3429000"/>
            <a:ext cx="7124856" cy="18825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shade val="50000"/>
                <a:alpha val="2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Control/demon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E560DF1-A67A-431B-BF9B-90D12E003D88}"/>
              </a:ext>
            </a:extLst>
          </p:cNvPr>
          <p:cNvSpPr/>
          <p:nvPr/>
        </p:nvSpPr>
        <p:spPr>
          <a:xfrm>
            <a:off x="1600200" y="1295400"/>
            <a:ext cx="11430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21C99A0-17B3-4561-A682-4501C87C53EE}"/>
              </a:ext>
            </a:extLst>
          </p:cNvPr>
          <p:cNvSpPr/>
          <p:nvPr/>
        </p:nvSpPr>
        <p:spPr>
          <a:xfrm>
            <a:off x="6019800" y="1295400"/>
            <a:ext cx="1143000" cy="4572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C46FA5-2042-4556-B261-903963C4D74F}"/>
              </a:ext>
            </a:extLst>
          </p:cNvPr>
          <p:cNvSpPr txBox="1"/>
          <p:nvPr/>
        </p:nvSpPr>
        <p:spPr>
          <a:xfrm>
            <a:off x="1447800" y="838200"/>
            <a:ext cx="2951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Announcer/publisher/subject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33ED91-2FCD-4D59-B22B-1CD46C718A60}"/>
              </a:ext>
            </a:extLst>
          </p:cNvPr>
          <p:cNvSpPr txBox="1"/>
          <p:nvPr/>
        </p:nvSpPr>
        <p:spPr>
          <a:xfrm>
            <a:off x="5486400" y="838200"/>
            <a:ext cx="2898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Listener/subscriber/observer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85A1B8-86C5-4115-A4AD-296880442206}"/>
              </a:ext>
            </a:extLst>
          </p:cNvPr>
          <p:cNvSpPr txBox="1"/>
          <p:nvPr/>
        </p:nvSpPr>
        <p:spPr>
          <a:xfrm>
            <a:off x="5862935" y="2667000"/>
            <a:ext cx="461665" cy="804003"/>
          </a:xfrm>
          <a:prstGeom prst="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</p:spPr>
        <p:txBody>
          <a:bodyPr vert="eaVert" wrap="none" rtlCol="0">
            <a:spAutoFit/>
          </a:bodyPr>
          <a:lstStyle/>
          <a:p>
            <a:r>
              <a:rPr lang="en-US" dirty="0"/>
              <a:t>register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FAA4F5-FFCE-4B55-B794-C5DD0480CE18}"/>
              </a:ext>
            </a:extLst>
          </p:cNvPr>
          <p:cNvSpPr txBox="1"/>
          <p:nvPr/>
        </p:nvSpPr>
        <p:spPr>
          <a:xfrm>
            <a:off x="6701135" y="2667000"/>
            <a:ext cx="461665" cy="1111779"/>
          </a:xfrm>
          <a:prstGeom prst="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</p:spPr>
        <p:txBody>
          <a:bodyPr vert="eaVert" wrap="none" rtlCol="0">
            <a:spAutoFit/>
          </a:bodyPr>
          <a:lstStyle/>
          <a:p>
            <a:r>
              <a:rPr lang="en-US" dirty="0"/>
              <a:t>de-register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2E4A8D7-FB98-4FFB-809B-F08456AC7AFF}"/>
              </a:ext>
            </a:extLst>
          </p:cNvPr>
          <p:cNvSpPr/>
          <p:nvPr/>
        </p:nvSpPr>
        <p:spPr>
          <a:xfrm>
            <a:off x="1828800" y="1447800"/>
            <a:ext cx="152400" cy="3048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864C71-939D-4A41-8B4C-FCA17A8EDA38}"/>
              </a:ext>
            </a:extLst>
          </p:cNvPr>
          <p:cNvSpPr txBox="1"/>
          <p:nvPr/>
        </p:nvSpPr>
        <p:spPr>
          <a:xfrm>
            <a:off x="1828800" y="2667000"/>
            <a:ext cx="461665" cy="1025281"/>
          </a:xfrm>
          <a:prstGeom prst="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</p:spPr>
        <p:txBody>
          <a:bodyPr vert="eaVert" wrap="none" rtlCol="0">
            <a:spAutoFit/>
          </a:bodyPr>
          <a:lstStyle/>
          <a:p>
            <a:r>
              <a:rPr lang="en-US" dirty="0"/>
              <a:t>announce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3517AE9-C887-4A4D-ACD6-986AADDE844B}"/>
              </a:ext>
            </a:extLst>
          </p:cNvPr>
          <p:cNvCxnSpPr/>
          <p:nvPr/>
        </p:nvCxnSpPr>
        <p:spPr>
          <a:xfrm>
            <a:off x="2290465" y="3657600"/>
            <a:ext cx="23757" cy="112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3D872E42-75B3-45CC-8A07-D7A2DA483360}"/>
              </a:ext>
            </a:extLst>
          </p:cNvPr>
          <p:cNvSpPr/>
          <p:nvPr/>
        </p:nvSpPr>
        <p:spPr>
          <a:xfrm>
            <a:off x="6096000" y="1524000"/>
            <a:ext cx="1524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D2261C8-55D4-451F-9154-0208C6746BBA}"/>
              </a:ext>
            </a:extLst>
          </p:cNvPr>
          <p:cNvSpPr/>
          <p:nvPr/>
        </p:nvSpPr>
        <p:spPr>
          <a:xfrm>
            <a:off x="6629400" y="1447800"/>
            <a:ext cx="1524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57AB757-14CF-4917-9C8B-2C5383CA7CDA}"/>
              </a:ext>
            </a:extLst>
          </p:cNvPr>
          <p:cNvCxnSpPr/>
          <p:nvPr/>
        </p:nvCxnSpPr>
        <p:spPr>
          <a:xfrm flipV="1">
            <a:off x="2314222" y="1828800"/>
            <a:ext cx="3705578" cy="1863481"/>
          </a:xfrm>
          <a:prstGeom prst="straightConnector1">
            <a:avLst/>
          </a:prstGeom>
          <a:ln w="254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2B30A02-9E48-45A3-9F53-86B6621B7388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1905000" y="1752600"/>
            <a:ext cx="762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BB81EA77-FAF4-4E9A-9266-082C2C4F38B3}"/>
              </a:ext>
            </a:extLst>
          </p:cNvPr>
          <p:cNvSpPr/>
          <p:nvPr/>
        </p:nvSpPr>
        <p:spPr>
          <a:xfrm>
            <a:off x="6858000" y="1447800"/>
            <a:ext cx="1524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1A10664-C6AE-4A24-9A1F-76D45AAD214D}"/>
              </a:ext>
            </a:extLst>
          </p:cNvPr>
          <p:cNvCxnSpPr>
            <a:stCxn id="15" idx="2"/>
          </p:cNvCxnSpPr>
          <p:nvPr/>
        </p:nvCxnSpPr>
        <p:spPr>
          <a:xfrm flipH="1">
            <a:off x="6248400" y="1752600"/>
            <a:ext cx="4572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02259EB-3B8D-4F5B-A5FD-0283275FE47D}"/>
              </a:ext>
            </a:extLst>
          </p:cNvPr>
          <p:cNvCxnSpPr>
            <a:stCxn id="23" idx="2"/>
            <a:endCxn id="8" idx="0"/>
          </p:cNvCxnSpPr>
          <p:nvPr/>
        </p:nvCxnSpPr>
        <p:spPr>
          <a:xfrm flipH="1">
            <a:off x="6931968" y="1752600"/>
            <a:ext cx="2232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EEA97D8-D35C-49F3-A363-3009C9466FAF}"/>
              </a:ext>
            </a:extLst>
          </p:cNvPr>
          <p:cNvCxnSpPr/>
          <p:nvPr/>
        </p:nvCxnSpPr>
        <p:spPr>
          <a:xfrm flipH="1" flipV="1">
            <a:off x="2364433" y="1828800"/>
            <a:ext cx="3498106" cy="1642203"/>
          </a:xfrm>
          <a:prstGeom prst="straightConnector1">
            <a:avLst/>
          </a:prstGeom>
          <a:ln w="254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6BA4C0BE-76A7-4660-BFCC-B5A5AE22E380}"/>
              </a:ext>
            </a:extLst>
          </p:cNvPr>
          <p:cNvSpPr/>
          <p:nvPr/>
        </p:nvSpPr>
        <p:spPr>
          <a:xfrm>
            <a:off x="2286000" y="1524000"/>
            <a:ext cx="152400" cy="3048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8A57B9-B86C-49B7-9E7A-EFCED7307F36}"/>
              </a:ext>
            </a:extLst>
          </p:cNvPr>
          <p:cNvSpPr txBox="1"/>
          <p:nvPr/>
        </p:nvSpPr>
        <p:spPr>
          <a:xfrm>
            <a:off x="2438400" y="304800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5247141-4A1E-4E00-B0CC-1EE57C42EBFE}"/>
              </a:ext>
            </a:extLst>
          </p:cNvPr>
          <p:cNvSpPr txBox="1"/>
          <p:nvPr/>
        </p:nvSpPr>
        <p:spPr>
          <a:xfrm>
            <a:off x="6581422" y="381000"/>
            <a:ext cx="581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043A7B-BB15-4743-A61F-3E805A3029F7}"/>
              </a:ext>
            </a:extLst>
          </p:cNvPr>
          <p:cNvSpPr txBox="1"/>
          <p:nvPr/>
        </p:nvSpPr>
        <p:spPr>
          <a:xfrm>
            <a:off x="1066800" y="2438400"/>
            <a:ext cx="738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candy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7FD96C3-8D22-428A-855C-E876977F15C2}"/>
              </a:ext>
            </a:extLst>
          </p:cNvPr>
          <p:cNvSpPr txBox="1"/>
          <p:nvPr/>
        </p:nvSpPr>
        <p:spPr>
          <a:xfrm>
            <a:off x="5204615" y="2362200"/>
            <a:ext cx="738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candy</a:t>
            </a:r>
          </a:p>
        </p:txBody>
      </p:sp>
    </p:spTree>
    <p:extLst>
      <p:ext uri="{BB962C8B-B14F-4D97-AF65-F5344CB8AC3E}">
        <p14:creationId xmlns:p14="http://schemas.microsoft.com/office/powerpoint/2010/main" val="1404233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127531"/>
            <a:ext cx="7200900" cy="646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B80E769-0DB0-45C4-9F2E-751F1D63D543}"/>
              </a:ext>
            </a:extLst>
          </p:cNvPr>
          <p:cNvSpPr txBox="1"/>
          <p:nvPr/>
        </p:nvSpPr>
        <p:spPr>
          <a:xfrm>
            <a:off x="228600" y="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Passive d ~ slave-master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76D1B6-B868-497A-97E8-F53BF22E659F}"/>
              </a:ext>
            </a:extLst>
          </p:cNvPr>
          <p:cNvSpPr txBox="1"/>
          <p:nvPr/>
        </p:nvSpPr>
        <p:spPr>
          <a:xfrm>
            <a:off x="1524000" y="502920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09733C-2884-403B-8285-3B11F56720E1}"/>
              </a:ext>
            </a:extLst>
          </p:cNvPr>
          <p:cNvSpPr txBox="1"/>
          <p:nvPr/>
        </p:nvSpPr>
        <p:spPr>
          <a:xfrm>
            <a:off x="5791200" y="1371600"/>
            <a:ext cx="1950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e.sal</a:t>
            </a:r>
            <a:r>
              <a:rPr lang="en-US" dirty="0"/>
              <a:t> &lt; </a:t>
            </a:r>
            <a:r>
              <a:rPr lang="en-US" dirty="0" err="1"/>
              <a:t>e.mgr.sal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1173D5-21D3-428E-8C47-79EC8F4B17B8}"/>
              </a:ext>
            </a:extLst>
          </p:cNvPr>
          <p:cNvSpPr txBox="1"/>
          <p:nvPr/>
        </p:nvSpPr>
        <p:spPr>
          <a:xfrm flipH="1">
            <a:off x="172860" y="3581400"/>
            <a:ext cx="439913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DDL: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Table Employee</a:t>
            </a:r>
          </a:p>
          <a:p>
            <a:r>
              <a:rPr lang="en-US" dirty="0">
                <a:solidFill>
                  <a:srgbClr val="FF0000"/>
                </a:solidFill>
              </a:rPr>
              <a:t>      fields/attributes</a:t>
            </a:r>
          </a:p>
          <a:p>
            <a:r>
              <a:rPr lang="en-US" dirty="0">
                <a:solidFill>
                  <a:srgbClr val="FF0000"/>
                </a:solidFill>
              </a:rPr>
              <a:t>           emp#</a:t>
            </a:r>
          </a:p>
          <a:p>
            <a:r>
              <a:rPr lang="en-US" dirty="0">
                <a:solidFill>
                  <a:srgbClr val="FF0000"/>
                </a:solidFill>
              </a:rPr>
              <a:t>            </a:t>
            </a:r>
            <a:r>
              <a:rPr lang="en-US" dirty="0" err="1">
                <a:solidFill>
                  <a:srgbClr val="FF0000"/>
                </a:solidFill>
              </a:rPr>
              <a:t>mgr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            salary</a:t>
            </a:r>
          </a:p>
          <a:p>
            <a:r>
              <a:rPr lang="en-US" dirty="0">
                <a:solidFill>
                  <a:srgbClr val="FF0000"/>
                </a:solidFill>
              </a:rPr>
              <a:t>     </a:t>
            </a:r>
            <a:r>
              <a:rPr lang="en-US" dirty="0" err="1">
                <a:solidFill>
                  <a:srgbClr val="FF0000"/>
                </a:solidFill>
              </a:rPr>
              <a:t>Integirty</a:t>
            </a:r>
            <a:r>
              <a:rPr lang="en-US" dirty="0">
                <a:solidFill>
                  <a:srgbClr val="FF0000"/>
                </a:solidFill>
              </a:rPr>
              <a:t> constraint</a:t>
            </a:r>
          </a:p>
          <a:p>
            <a:r>
              <a:rPr lang="en-US" dirty="0">
                <a:solidFill>
                  <a:srgbClr val="FF0000"/>
                </a:solidFill>
              </a:rPr>
              <a:t>           </a:t>
            </a:r>
            <a:r>
              <a:rPr lang="en-US" dirty="0" err="1">
                <a:solidFill>
                  <a:srgbClr val="FF0000"/>
                </a:solidFill>
              </a:rPr>
              <a:t>sal</a:t>
            </a:r>
            <a:r>
              <a:rPr lang="en-US" dirty="0">
                <a:solidFill>
                  <a:srgbClr val="FF0000"/>
                </a:solidFill>
              </a:rPr>
              <a:t> &lt; </a:t>
            </a:r>
            <a:r>
              <a:rPr lang="en-US" dirty="0" err="1">
                <a:solidFill>
                  <a:srgbClr val="FF0000"/>
                </a:solidFill>
              </a:rPr>
              <a:t>mgr.sal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                 </a:t>
            </a:r>
            <a:r>
              <a:rPr lang="en-US" dirty="0" err="1">
                <a:solidFill>
                  <a:srgbClr val="FF0000"/>
                </a:solidFill>
              </a:rPr>
              <a:t>exc</a:t>
            </a:r>
            <a:r>
              <a:rPr lang="en-US" dirty="0">
                <a:solidFill>
                  <a:srgbClr val="FF0000"/>
                </a:solidFill>
              </a:rPr>
              <a:t>-handler Tx-handle-</a:t>
            </a:r>
            <a:r>
              <a:rPr lang="en-US" dirty="0" err="1">
                <a:solidFill>
                  <a:srgbClr val="FF0000"/>
                </a:solidFill>
              </a:rPr>
              <a:t>sal</a:t>
            </a:r>
            <a:r>
              <a:rPr lang="en-US" dirty="0">
                <a:solidFill>
                  <a:srgbClr val="FF0000"/>
                </a:solidFill>
              </a:rPr>
              <a:t>-…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DML: SQL (PL-SQL)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A22B06-9F9A-40E6-BD6C-2473D8EFFCF2}"/>
              </a:ext>
            </a:extLst>
          </p:cNvPr>
          <p:cNvSpPr txBox="1"/>
          <p:nvPr/>
        </p:nvSpPr>
        <p:spPr>
          <a:xfrm>
            <a:off x="6050281" y="1752600"/>
            <a:ext cx="1264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75k 85K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D4FD78-9635-43F8-B611-CDA562D45855}"/>
              </a:ext>
            </a:extLst>
          </p:cNvPr>
          <p:cNvSpPr txBox="1"/>
          <p:nvPr/>
        </p:nvSpPr>
        <p:spPr>
          <a:xfrm>
            <a:off x="6096000" y="2133600"/>
            <a:ext cx="11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75k -&gt; 15k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0C1CD9-DA56-451D-8273-10D39990D324}"/>
              </a:ext>
            </a:extLst>
          </p:cNvPr>
          <p:cNvSpPr txBox="1"/>
          <p:nvPr/>
        </p:nvSpPr>
        <p:spPr>
          <a:xfrm>
            <a:off x="1430161" y="5422880"/>
            <a:ext cx="2064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245      0              90K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919D93-55FE-4C5F-93BC-1D67D4995BC8}"/>
              </a:ext>
            </a:extLst>
          </p:cNvPr>
          <p:cNvSpPr txBox="1"/>
          <p:nvPr/>
        </p:nvSpPr>
        <p:spPr>
          <a:xfrm>
            <a:off x="228600" y="1371600"/>
            <a:ext cx="71205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Tx1</a:t>
            </a:r>
          </a:p>
          <a:p>
            <a:r>
              <a:rPr lang="en-US" dirty="0">
                <a:solidFill>
                  <a:srgbClr val="FF0000"/>
                </a:solidFill>
              </a:rPr>
              <a:t>Tx2</a:t>
            </a:r>
          </a:p>
          <a:p>
            <a:r>
              <a:rPr lang="en-US" dirty="0">
                <a:solidFill>
                  <a:srgbClr val="FF0000"/>
                </a:solidFill>
              </a:rPr>
              <a:t>Tx3</a:t>
            </a:r>
          </a:p>
          <a:p>
            <a:r>
              <a:rPr lang="en-US" dirty="0">
                <a:solidFill>
                  <a:srgbClr val="FF0000"/>
                </a:solidFill>
              </a:rPr>
              <a:t>…</a:t>
            </a:r>
          </a:p>
          <a:p>
            <a:r>
              <a:rPr lang="en-US" dirty="0">
                <a:solidFill>
                  <a:srgbClr val="FF0000"/>
                </a:solidFill>
              </a:rPr>
              <a:t>tx100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2E4C8E-C15A-4C47-A067-F24F66B7A31F}"/>
              </a:ext>
            </a:extLst>
          </p:cNvPr>
          <p:cNvSpPr txBox="1"/>
          <p:nvPr/>
        </p:nvSpPr>
        <p:spPr>
          <a:xfrm>
            <a:off x="304800" y="762000"/>
            <a:ext cx="1435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sal</a:t>
            </a:r>
            <a:r>
              <a:rPr lang="en-US" dirty="0">
                <a:solidFill>
                  <a:srgbClr val="FF0000"/>
                </a:solidFill>
              </a:rPr>
              <a:t> &lt;= </a:t>
            </a:r>
            <a:r>
              <a:rPr lang="en-US" dirty="0" err="1">
                <a:solidFill>
                  <a:srgbClr val="FF0000"/>
                </a:solidFill>
              </a:rPr>
              <a:t>mgr.sal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200025"/>
            <a:ext cx="7200900" cy="645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6788" y="190500"/>
            <a:ext cx="7210425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1075" y="185738"/>
            <a:ext cx="7181850" cy="648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6313" y="190500"/>
            <a:ext cx="7191375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0613" y="185738"/>
            <a:ext cx="6962775" cy="648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88</Words>
  <Application>Microsoft Office PowerPoint</Application>
  <PresentationFormat>On-screen Show (4:3)</PresentationFormat>
  <Paragraphs>36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chung</dc:creator>
  <cp:lastModifiedBy> </cp:lastModifiedBy>
  <cp:revision>12</cp:revision>
  <dcterms:created xsi:type="dcterms:W3CDTF">2006-08-16T00:00:00Z</dcterms:created>
  <dcterms:modified xsi:type="dcterms:W3CDTF">2020-07-21T19:52:42Z</dcterms:modified>
</cp:coreProperties>
</file>