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57" r:id="rId3"/>
    <p:sldId id="304" r:id="rId4"/>
    <p:sldId id="258" r:id="rId5"/>
    <p:sldId id="264" r:id="rId6"/>
    <p:sldId id="265" r:id="rId7"/>
    <p:sldId id="266" r:id="rId8"/>
    <p:sldId id="273" r:id="rId9"/>
    <p:sldId id="267" r:id="rId10"/>
    <p:sldId id="268" r:id="rId11"/>
    <p:sldId id="293" r:id="rId12"/>
    <p:sldId id="294" r:id="rId13"/>
    <p:sldId id="274" r:id="rId14"/>
    <p:sldId id="275" r:id="rId15"/>
    <p:sldId id="295" r:id="rId16"/>
    <p:sldId id="296" r:id="rId17"/>
    <p:sldId id="277" r:id="rId18"/>
    <p:sldId id="297" r:id="rId19"/>
    <p:sldId id="278" r:id="rId20"/>
    <p:sldId id="298" r:id="rId21"/>
    <p:sldId id="281" r:id="rId22"/>
    <p:sldId id="299" r:id="rId23"/>
    <p:sldId id="302" r:id="rId24"/>
    <p:sldId id="301" r:id="rId25"/>
    <p:sldId id="300" r:id="rId26"/>
    <p:sldId id="286" r:id="rId27"/>
    <p:sldId id="287" r:id="rId28"/>
    <p:sldId id="290" r:id="rId29"/>
    <p:sldId id="303" r:id="rId30"/>
    <p:sldId id="289" r:id="rId31"/>
    <p:sldId id="305" r:id="rId32"/>
    <p:sldId id="306" r:id="rId3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99FF"/>
    <a:srgbClr val="009900"/>
    <a:srgbClr val="FF0000"/>
    <a:srgbClr val="66FF33"/>
    <a:srgbClr val="CCFF99"/>
    <a:srgbClr val="99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65" autoAdjust="0"/>
  </p:normalViewPr>
  <p:slideViewPr>
    <p:cSldViewPr>
      <p:cViewPr varScale="1">
        <p:scale>
          <a:sx n="77" d="100"/>
          <a:sy n="77" d="100"/>
        </p:scale>
        <p:origin x="-154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1945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1946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64B18C45-3591-4E1C-A25C-A3E91603C5BA}" type="slidenum">
              <a:rPr lang="en-US"/>
              <a:pPr>
                <a:defRPr/>
              </a:pPr>
              <a:t>‹#›</a:t>
            </a:fld>
            <a:endParaRPr lang="en-US"/>
          </a:p>
        </p:txBody>
      </p:sp>
    </p:spTree>
    <p:extLst>
      <p:ext uri="{BB962C8B-B14F-4D97-AF65-F5344CB8AC3E}">
        <p14:creationId xmlns:p14="http://schemas.microsoft.com/office/powerpoint/2010/main" val="3820668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B18C45-3591-4E1C-A25C-A3E91603C5BA}" type="slidenum">
              <a:rPr lang="en-US" smtClean="0"/>
              <a:pPr>
                <a:defRPr/>
              </a:pPr>
              <a:t>13</a:t>
            </a:fld>
            <a:endParaRPr lang="en-US"/>
          </a:p>
        </p:txBody>
      </p:sp>
    </p:spTree>
    <p:extLst>
      <p:ext uri="{BB962C8B-B14F-4D97-AF65-F5344CB8AC3E}">
        <p14:creationId xmlns:p14="http://schemas.microsoft.com/office/powerpoint/2010/main" val="346396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1447800"/>
            <a:ext cx="5410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7772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267200"/>
            <a:ext cx="7772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Lecture # 18:  Design of the ALU or Datapath</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447800"/>
            <a:ext cx="5410200" cy="533400"/>
          </a:xfrm>
          <a:prstGeom prst="rect">
            <a:avLst/>
          </a:prstGeom>
          <a:noFill/>
          <a:ln w="38100">
            <a:solidFill>
              <a:schemeClr val="tx1"/>
            </a:solid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295400" y="6324600"/>
            <a:ext cx="594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solidFill>
                  <a:schemeClr val="bg2"/>
                </a:solidFill>
              </a:defRPr>
            </a:lvl1pPr>
          </a:lstStyle>
          <a:p>
            <a:pPr>
              <a:defRPr/>
            </a:pPr>
            <a:r>
              <a:rPr lang="en-US" smtClean="0"/>
              <a:t>Lecture # 18:  Design of the ALU or Datapath</a:t>
            </a:r>
            <a:endParaRPr lang="en-US"/>
          </a:p>
        </p:txBody>
      </p:sp>
      <p:sp>
        <p:nvSpPr>
          <p:cNvPr id="1032" name="Text Box 8"/>
          <p:cNvSpPr txBox="1">
            <a:spLocks noChangeArrowheads="1"/>
          </p:cNvSpPr>
          <p:nvPr/>
        </p:nvSpPr>
        <p:spPr bwMode="auto">
          <a:xfrm>
            <a:off x="5257800" y="714375"/>
            <a:ext cx="3502025" cy="581025"/>
          </a:xfrm>
          <a:prstGeom prst="rect">
            <a:avLst/>
          </a:prstGeom>
          <a:noFill/>
          <a:ln w="9525">
            <a:noFill/>
            <a:miter lim="800000"/>
            <a:headEnd/>
            <a:tailEnd/>
          </a:ln>
          <a:effectLst/>
        </p:spPr>
        <p:txBody>
          <a:bodyPr>
            <a:spAutoFit/>
          </a:bodyPr>
          <a:lstStyle/>
          <a:p>
            <a:pPr algn="ctr">
              <a:defRPr/>
            </a:pPr>
            <a:r>
              <a:rPr lang="en-US" sz="1600"/>
              <a:t>Erik Jonsson School of Engineering and Computer Science</a:t>
            </a:r>
            <a:endParaRPr lang="en-US" sz="1600">
              <a:latin typeface="Lucida Bright" pitchFamily="18" charset="0"/>
            </a:endParaRPr>
          </a:p>
        </p:txBody>
      </p:sp>
      <p:sp>
        <p:nvSpPr>
          <p:cNvPr id="1035" name="Text Box 11"/>
          <p:cNvSpPr txBox="1">
            <a:spLocks noChangeArrowheads="1"/>
          </p:cNvSpPr>
          <p:nvPr/>
        </p:nvSpPr>
        <p:spPr bwMode="auto">
          <a:xfrm>
            <a:off x="838200" y="838200"/>
            <a:ext cx="3071813" cy="336550"/>
          </a:xfrm>
          <a:prstGeom prst="rect">
            <a:avLst/>
          </a:prstGeom>
          <a:noFill/>
          <a:ln w="9525">
            <a:noFill/>
            <a:miter lim="800000"/>
            <a:headEnd/>
            <a:tailEnd/>
          </a:ln>
          <a:effectLst/>
        </p:spPr>
        <p:txBody>
          <a:bodyPr wrap="none">
            <a:spAutoFit/>
          </a:bodyPr>
          <a:lstStyle/>
          <a:p>
            <a:pPr>
              <a:defRPr/>
            </a:pPr>
            <a:r>
              <a:rPr lang="en-US" sz="1600" b="1"/>
              <a:t>The University of Texas at Dallas</a:t>
            </a:r>
          </a:p>
        </p:txBody>
      </p:sp>
      <p:sp>
        <p:nvSpPr>
          <p:cNvPr id="1037" name="Line 13"/>
          <p:cNvSpPr>
            <a:spLocks noChangeShapeType="1"/>
          </p:cNvSpPr>
          <p:nvPr/>
        </p:nvSpPr>
        <p:spPr bwMode="auto">
          <a:xfrm>
            <a:off x="928688" y="1171575"/>
            <a:ext cx="2895600" cy="0"/>
          </a:xfrm>
          <a:prstGeom prst="line">
            <a:avLst/>
          </a:prstGeom>
          <a:noFill/>
          <a:ln w="57150">
            <a:solidFill>
              <a:schemeClr val="tx1"/>
            </a:solidFill>
            <a:round/>
            <a:headEnd/>
            <a:tailEnd/>
          </a:ln>
          <a:effectLst/>
        </p:spPr>
        <p:txBody>
          <a:bodyPr wrap="none" anchor="ctr"/>
          <a:lstStyle/>
          <a:p>
            <a:pPr>
              <a:defRPr/>
            </a:pPr>
            <a:endParaRPr lang="en-US"/>
          </a:p>
        </p:txBody>
      </p:sp>
      <p:sp>
        <p:nvSpPr>
          <p:cNvPr id="1038" name="Text Box 14"/>
          <p:cNvSpPr txBox="1">
            <a:spLocks noChangeArrowheads="1"/>
          </p:cNvSpPr>
          <p:nvPr/>
        </p:nvSpPr>
        <p:spPr bwMode="auto">
          <a:xfrm>
            <a:off x="152400" y="6437313"/>
            <a:ext cx="361950" cy="274637"/>
          </a:xfrm>
          <a:prstGeom prst="rect">
            <a:avLst/>
          </a:prstGeom>
          <a:noFill/>
          <a:ln w="9525">
            <a:noFill/>
            <a:miter lim="800000"/>
            <a:headEnd/>
            <a:tailEnd/>
          </a:ln>
          <a:effectLst/>
        </p:spPr>
        <p:txBody>
          <a:bodyPr wrap="none">
            <a:spAutoFit/>
          </a:bodyPr>
          <a:lstStyle/>
          <a:p>
            <a:pPr>
              <a:defRPr/>
            </a:pPr>
            <a:fld id="{62BDCB0E-4BDD-46EB-A4B2-523A101116F2}" type="slidenum">
              <a:rPr lang="en-US" sz="1200" b="1">
                <a:solidFill>
                  <a:schemeClr val="bg2"/>
                </a:solidFill>
              </a:rPr>
              <a:pPr>
                <a:defRPr/>
              </a:pPr>
              <a:t>‹#›</a:t>
            </a:fld>
            <a:endParaRPr lang="en-US" sz="1200" b="1">
              <a:solidFill>
                <a:schemeClr val="bg2"/>
              </a:solidFill>
            </a:endParaRPr>
          </a:p>
        </p:txBody>
      </p:sp>
      <p:sp>
        <p:nvSpPr>
          <p:cNvPr id="1039" name="Text Box 15"/>
          <p:cNvSpPr txBox="1">
            <a:spLocks noChangeArrowheads="1"/>
          </p:cNvSpPr>
          <p:nvPr userDrawn="1"/>
        </p:nvSpPr>
        <p:spPr bwMode="auto">
          <a:xfrm>
            <a:off x="7315200" y="6324600"/>
            <a:ext cx="1319592" cy="246221"/>
          </a:xfrm>
          <a:prstGeom prst="rect">
            <a:avLst/>
          </a:prstGeom>
          <a:noFill/>
          <a:ln w="9525">
            <a:noFill/>
            <a:miter lim="800000"/>
            <a:headEnd/>
            <a:tailEnd/>
          </a:ln>
          <a:effectLst/>
        </p:spPr>
        <p:txBody>
          <a:bodyPr wrap="none">
            <a:spAutoFit/>
          </a:bodyPr>
          <a:lstStyle/>
          <a:p>
            <a:pPr>
              <a:defRPr/>
            </a:pPr>
            <a:r>
              <a:rPr lang="en-US" sz="1000">
                <a:solidFill>
                  <a:schemeClr val="bg2"/>
                </a:solidFill>
              </a:rPr>
              <a:t>© N. B. Dodge </a:t>
            </a:r>
            <a:r>
              <a:rPr lang="en-US" sz="1000" baseline="0" smtClean="0">
                <a:solidFill>
                  <a:schemeClr val="bg2"/>
                </a:solidFill>
              </a:rPr>
              <a:t>  </a:t>
            </a:r>
            <a:r>
              <a:rPr lang="en-US" sz="1000" smtClean="0">
                <a:solidFill>
                  <a:schemeClr val="bg2"/>
                </a:solidFill>
              </a:rPr>
              <a:t>9/16 </a:t>
            </a:r>
            <a:endParaRPr lang="en-US" sz="1000">
              <a:solidFill>
                <a:schemeClr val="bg2"/>
              </a:solidFill>
            </a:endParaRPr>
          </a:p>
        </p:txBody>
      </p:sp>
      <p:pic>
        <p:nvPicPr>
          <p:cNvPr id="11" name="Picture 2" descr="http://www.utdallas.edu/images/logo/utdc95x40.gif"/>
          <p:cNvPicPr>
            <a:picLocks noChangeAspect="1" noChangeArrowheads="1"/>
          </p:cNvPicPr>
          <p:nvPr userDrawn="1"/>
        </p:nvPicPr>
        <p:blipFill>
          <a:blip r:embed="rId14" cstate="print"/>
          <a:srcRect/>
          <a:stretch>
            <a:fillRect/>
          </a:stretch>
        </p:blipFill>
        <p:spPr bwMode="auto">
          <a:xfrm>
            <a:off x="3933825" y="685800"/>
            <a:ext cx="1323975" cy="55746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av"/><Relationship Id="rId1" Type="http://schemas.microsoft.com/office/2007/relationships/media" Target="../media/media29.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av"/><Relationship Id="rId1" Type="http://schemas.microsoft.com/office/2007/relationships/media" Target="../media/media30.wav"/><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av"/><Relationship Id="rId1" Type="http://schemas.microsoft.com/office/2007/relationships/media" Target="../media/media31.wav"/><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2" name="Rectangle 2"/>
          <p:cNvSpPr>
            <a:spLocks noGrp="1" noChangeArrowheads="1"/>
          </p:cNvSpPr>
          <p:nvPr>
            <p:ph type="title"/>
          </p:nvPr>
        </p:nvSpPr>
        <p:spPr>
          <a:xfrm>
            <a:off x="1752600" y="1371600"/>
            <a:ext cx="5715000" cy="533400"/>
          </a:xfrm>
          <a:ln>
            <a:solidFill>
              <a:schemeClr val="tx2"/>
            </a:solidFill>
          </a:ln>
        </p:spPr>
        <p:txBody>
          <a:bodyPr/>
          <a:lstStyle/>
          <a:p>
            <a:pPr>
              <a:defRPr/>
            </a:pPr>
            <a:r>
              <a:rPr lang="en-US" sz="3200" smtClean="0"/>
              <a:t>Computer Architecture</a:t>
            </a:r>
          </a:p>
        </p:txBody>
      </p:sp>
      <p:sp>
        <p:nvSpPr>
          <p:cNvPr id="2052" name="Rectangle 3"/>
          <p:cNvSpPr>
            <a:spLocks noGrp="1" noChangeArrowheads="1"/>
          </p:cNvSpPr>
          <p:nvPr>
            <p:ph type="body" idx="1"/>
          </p:nvPr>
        </p:nvSpPr>
        <p:spPr>
          <a:xfrm>
            <a:off x="685800" y="1981200"/>
            <a:ext cx="7772400" cy="4343400"/>
          </a:xfrm>
        </p:spPr>
        <p:txBody>
          <a:bodyPr/>
          <a:lstStyle/>
          <a:p>
            <a:r>
              <a:rPr lang="en-US" sz="2400" smtClean="0"/>
              <a:t>Having studied numbers, combinational and sequential logic, and assembly language programming, we begin the study of the overall computer system.  </a:t>
            </a:r>
          </a:p>
          <a:p>
            <a:r>
              <a:rPr lang="en-US" sz="2400" smtClean="0">
                <a:solidFill>
                  <a:srgbClr val="CC0000"/>
                </a:solidFill>
              </a:rPr>
              <a:t>The term “computer architecture” is just a fancy word for “the way the computer is put together.”  It includes:  </a:t>
            </a:r>
          </a:p>
          <a:p>
            <a:pPr lvl="1"/>
            <a:r>
              <a:rPr lang="en-US" sz="2000" smtClean="0">
                <a:solidFill>
                  <a:srgbClr val="009900"/>
                </a:solidFill>
              </a:rPr>
              <a:t>How logic circuits (gates, ff’s, and more complex devices like adders, registers, counters, etc.) are arranged in a modern central processor unit (CPU).</a:t>
            </a:r>
          </a:p>
          <a:p>
            <a:pPr lvl="1"/>
            <a:r>
              <a:rPr lang="en-US" sz="2000" smtClean="0">
                <a:solidFill>
                  <a:srgbClr val="CC0000"/>
                </a:solidFill>
              </a:rPr>
              <a:t>The relation of the CPU to memory, and how CPU/memory interaction occurs.</a:t>
            </a:r>
          </a:p>
          <a:p>
            <a:pPr lvl="1"/>
            <a:r>
              <a:rPr lang="en-US" sz="2000" smtClean="0">
                <a:solidFill>
                  <a:schemeClr val="accent2"/>
                </a:solidFill>
              </a:rPr>
              <a:t>How the computer communicates to the user via peripheral devices such as the keyboard, CRT, printer, scanner, etc.  </a:t>
            </a:r>
          </a:p>
        </p:txBody>
      </p:sp>
      <p:pic>
        <p:nvPicPr>
          <p:cNvPr id="3"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26626" name="Rectangle 2"/>
          <p:cNvSpPr>
            <a:spLocks noGrp="1" noChangeArrowheads="1"/>
          </p:cNvSpPr>
          <p:nvPr>
            <p:ph type="title"/>
          </p:nvPr>
        </p:nvSpPr>
        <p:spPr>
          <a:xfrm>
            <a:off x="1600200" y="1371600"/>
            <a:ext cx="5943600" cy="533400"/>
          </a:xfrm>
        </p:spPr>
        <p:txBody>
          <a:bodyPr/>
          <a:lstStyle/>
          <a:p>
            <a:pPr>
              <a:defRPr/>
            </a:pPr>
            <a:r>
              <a:rPr lang="en-US" sz="3200" smtClean="0"/>
              <a:t>Program Counter Architecture</a:t>
            </a:r>
          </a:p>
        </p:txBody>
      </p:sp>
      <p:sp>
        <p:nvSpPr>
          <p:cNvPr id="11268" name="Rectangle 3"/>
          <p:cNvSpPr>
            <a:spLocks noGrp="1" noChangeArrowheads="1"/>
          </p:cNvSpPr>
          <p:nvPr>
            <p:ph type="body" idx="1"/>
          </p:nvPr>
        </p:nvSpPr>
        <p:spPr>
          <a:xfrm>
            <a:off x="457200" y="2133600"/>
            <a:ext cx="3581400" cy="4114800"/>
          </a:xfrm>
        </p:spPr>
        <p:txBody>
          <a:bodyPr/>
          <a:lstStyle/>
          <a:p>
            <a:pPr>
              <a:lnSpc>
                <a:spcPct val="90000"/>
              </a:lnSpc>
            </a:pPr>
            <a:r>
              <a:rPr lang="en-US" smtClean="0">
                <a:solidFill>
                  <a:srgbClr val="008000"/>
                </a:solidFill>
              </a:rPr>
              <a:t>The program counter (PC) is a register that addresses the next instruction in memory.  </a:t>
            </a:r>
          </a:p>
          <a:p>
            <a:pPr>
              <a:lnSpc>
                <a:spcPct val="90000"/>
              </a:lnSpc>
            </a:pPr>
            <a:r>
              <a:rPr lang="en-US" smtClean="0">
                <a:solidFill>
                  <a:srgbClr val="CC0000"/>
                </a:solidFill>
              </a:rPr>
              <a:t>Since the PC always points to the “next instruction,” this address must be readily updated.</a:t>
            </a:r>
            <a:r>
              <a:rPr lang="en-US" smtClean="0"/>
              <a:t>  </a:t>
            </a:r>
          </a:p>
          <a:p>
            <a:pPr>
              <a:lnSpc>
                <a:spcPct val="90000"/>
              </a:lnSpc>
            </a:pPr>
            <a:r>
              <a:rPr lang="en-US" smtClean="0">
                <a:solidFill>
                  <a:schemeClr val="accent2"/>
                </a:solidFill>
              </a:rPr>
              <a:t>The usual method is to add 4 to the current address (since the instruction is a 32-bit word and each 32-bit word has an address 4 bytes higher than the last word).  </a:t>
            </a:r>
          </a:p>
        </p:txBody>
      </p:sp>
      <p:sp>
        <p:nvSpPr>
          <p:cNvPr id="11269" name="Text Box 10"/>
          <p:cNvSpPr txBox="1">
            <a:spLocks noChangeArrowheads="1"/>
          </p:cNvSpPr>
          <p:nvPr/>
        </p:nvSpPr>
        <p:spPr bwMode="auto">
          <a:xfrm>
            <a:off x="3276600" y="6096000"/>
            <a:ext cx="5562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nvGrpSpPr>
          <p:cNvPr id="11270" name="Group 68"/>
          <p:cNvGrpSpPr>
            <a:grpSpLocks/>
          </p:cNvGrpSpPr>
          <p:nvPr/>
        </p:nvGrpSpPr>
        <p:grpSpPr bwMode="auto">
          <a:xfrm>
            <a:off x="4484687" y="2022475"/>
            <a:ext cx="4457700" cy="4141788"/>
            <a:chOff x="2825" y="1274"/>
            <a:chExt cx="2808" cy="2609"/>
          </a:xfrm>
        </p:grpSpPr>
        <p:sp>
          <p:nvSpPr>
            <p:cNvPr id="11271" name="Rectangle 35"/>
            <p:cNvSpPr>
              <a:spLocks noChangeArrowheads="1"/>
            </p:cNvSpPr>
            <p:nvPr/>
          </p:nvSpPr>
          <p:spPr bwMode="auto">
            <a:xfrm>
              <a:off x="3612" y="2448"/>
              <a:ext cx="1248" cy="1200"/>
            </a:xfrm>
            <a:prstGeom prst="rect">
              <a:avLst/>
            </a:prstGeom>
            <a:solidFill>
              <a:srgbClr val="9999FF">
                <a:alpha val="50195"/>
              </a:srgbClr>
            </a:solidFill>
            <a:ln w="28575">
              <a:solidFill>
                <a:schemeClr val="tx1"/>
              </a:solidFill>
              <a:miter lim="800000"/>
              <a:headEnd/>
              <a:tailEnd/>
            </a:ln>
          </p:spPr>
          <p:txBody>
            <a:bodyPr wrap="none" anchor="ctr"/>
            <a:lstStyle/>
            <a:p>
              <a:pPr algn="ctr"/>
              <a:r>
                <a:rPr lang="en-US" sz="1800" b="1"/>
                <a:t>Instruction</a:t>
              </a:r>
            </a:p>
            <a:p>
              <a:pPr algn="ctr"/>
              <a:r>
                <a:rPr lang="en-US" sz="1800" b="1"/>
                <a:t>Memory</a:t>
              </a:r>
            </a:p>
          </p:txBody>
        </p:sp>
        <p:sp>
          <p:nvSpPr>
            <p:cNvPr id="11272" name="Rectangle 36"/>
            <p:cNvSpPr>
              <a:spLocks noChangeArrowheads="1"/>
            </p:cNvSpPr>
            <p:nvPr/>
          </p:nvSpPr>
          <p:spPr bwMode="auto">
            <a:xfrm>
              <a:off x="3024" y="2784"/>
              <a:ext cx="210" cy="576"/>
            </a:xfrm>
            <a:prstGeom prst="rect">
              <a:avLst/>
            </a:prstGeom>
            <a:solidFill>
              <a:srgbClr val="009900">
                <a:alpha val="50195"/>
              </a:srgbClr>
            </a:solidFill>
            <a:ln w="9525">
              <a:noFill/>
              <a:miter lim="800000"/>
              <a:headEnd/>
              <a:tailEnd/>
            </a:ln>
          </p:spPr>
          <p:txBody>
            <a:bodyPr wrap="none" anchor="ctr"/>
            <a:lstStyle/>
            <a:p>
              <a:pPr algn="ctr"/>
              <a:r>
                <a:rPr lang="en-US" sz="1800" b="1"/>
                <a:t>PC</a:t>
              </a:r>
            </a:p>
          </p:txBody>
        </p:sp>
        <p:sp>
          <p:nvSpPr>
            <p:cNvPr id="11273" name="Line 37"/>
            <p:cNvSpPr>
              <a:spLocks noChangeShapeType="1"/>
            </p:cNvSpPr>
            <p:nvPr/>
          </p:nvSpPr>
          <p:spPr bwMode="auto">
            <a:xfrm>
              <a:off x="3228" y="3072"/>
              <a:ext cx="384" cy="0"/>
            </a:xfrm>
            <a:prstGeom prst="line">
              <a:avLst/>
            </a:prstGeom>
            <a:noFill/>
            <a:ln w="57150">
              <a:solidFill>
                <a:schemeClr val="tx1"/>
              </a:solidFill>
              <a:round/>
              <a:headEnd/>
              <a:tailEnd type="triangle" w="med" len="med"/>
            </a:ln>
          </p:spPr>
          <p:txBody>
            <a:bodyPr/>
            <a:lstStyle/>
            <a:p>
              <a:endParaRPr lang="en-US"/>
            </a:p>
          </p:txBody>
        </p:sp>
        <p:grpSp>
          <p:nvGrpSpPr>
            <p:cNvPr id="11274" name="Group 39"/>
            <p:cNvGrpSpPr>
              <a:grpSpLocks/>
            </p:cNvGrpSpPr>
            <p:nvPr/>
          </p:nvGrpSpPr>
          <p:grpSpPr bwMode="auto">
            <a:xfrm>
              <a:off x="4446" y="1392"/>
              <a:ext cx="650" cy="1008"/>
              <a:chOff x="4294" y="1584"/>
              <a:chExt cx="650" cy="1008"/>
            </a:xfrm>
          </p:grpSpPr>
          <p:grpSp>
            <p:nvGrpSpPr>
              <p:cNvPr id="11292" name="Group 40"/>
              <p:cNvGrpSpPr>
                <a:grpSpLocks/>
              </p:cNvGrpSpPr>
              <p:nvPr/>
            </p:nvGrpSpPr>
            <p:grpSpPr bwMode="auto">
              <a:xfrm>
                <a:off x="4294" y="1584"/>
                <a:ext cx="650" cy="1008"/>
                <a:chOff x="3264" y="1632"/>
                <a:chExt cx="432" cy="480"/>
              </a:xfrm>
            </p:grpSpPr>
            <p:sp>
              <p:nvSpPr>
                <p:cNvPr id="11294" name="Line 41"/>
                <p:cNvSpPr>
                  <a:spLocks noChangeShapeType="1"/>
                </p:cNvSpPr>
                <p:nvPr/>
              </p:nvSpPr>
              <p:spPr bwMode="auto">
                <a:xfrm flipV="1">
                  <a:off x="3264" y="1872"/>
                  <a:ext cx="48" cy="48"/>
                </a:xfrm>
                <a:prstGeom prst="line">
                  <a:avLst/>
                </a:prstGeom>
                <a:noFill/>
                <a:ln w="28575">
                  <a:solidFill>
                    <a:schemeClr val="tx1"/>
                  </a:solidFill>
                  <a:round/>
                  <a:headEnd/>
                  <a:tailEnd/>
                </a:ln>
              </p:spPr>
              <p:txBody>
                <a:bodyPr/>
                <a:lstStyle/>
                <a:p>
                  <a:endParaRPr lang="en-US"/>
                </a:p>
              </p:txBody>
            </p:sp>
            <p:sp>
              <p:nvSpPr>
                <p:cNvPr id="11295" name="Line 42"/>
                <p:cNvSpPr>
                  <a:spLocks noChangeShapeType="1"/>
                </p:cNvSpPr>
                <p:nvPr/>
              </p:nvSpPr>
              <p:spPr bwMode="auto">
                <a:xfrm>
                  <a:off x="3264" y="1824"/>
                  <a:ext cx="48" cy="48"/>
                </a:xfrm>
                <a:prstGeom prst="line">
                  <a:avLst/>
                </a:prstGeom>
                <a:noFill/>
                <a:ln w="28575">
                  <a:solidFill>
                    <a:schemeClr val="tx1"/>
                  </a:solidFill>
                  <a:round/>
                  <a:headEnd/>
                  <a:tailEnd/>
                </a:ln>
              </p:spPr>
              <p:txBody>
                <a:bodyPr/>
                <a:lstStyle/>
                <a:p>
                  <a:endParaRPr lang="en-US"/>
                </a:p>
              </p:txBody>
            </p:sp>
            <p:sp>
              <p:nvSpPr>
                <p:cNvPr id="11296" name="Line 43"/>
                <p:cNvSpPr>
                  <a:spLocks noChangeShapeType="1"/>
                </p:cNvSpPr>
                <p:nvPr/>
              </p:nvSpPr>
              <p:spPr bwMode="auto">
                <a:xfrm flipV="1">
                  <a:off x="3264" y="1632"/>
                  <a:ext cx="0" cy="192"/>
                </a:xfrm>
                <a:prstGeom prst="line">
                  <a:avLst/>
                </a:prstGeom>
                <a:noFill/>
                <a:ln w="28575">
                  <a:solidFill>
                    <a:schemeClr val="tx1"/>
                  </a:solidFill>
                  <a:round/>
                  <a:headEnd/>
                  <a:tailEnd/>
                </a:ln>
              </p:spPr>
              <p:txBody>
                <a:bodyPr/>
                <a:lstStyle/>
                <a:p>
                  <a:endParaRPr lang="en-US"/>
                </a:p>
              </p:txBody>
            </p:sp>
            <p:sp>
              <p:nvSpPr>
                <p:cNvPr id="11297" name="Line 44"/>
                <p:cNvSpPr>
                  <a:spLocks noChangeShapeType="1"/>
                </p:cNvSpPr>
                <p:nvPr/>
              </p:nvSpPr>
              <p:spPr bwMode="auto">
                <a:xfrm flipV="1">
                  <a:off x="3264" y="1920"/>
                  <a:ext cx="0" cy="192"/>
                </a:xfrm>
                <a:prstGeom prst="line">
                  <a:avLst/>
                </a:prstGeom>
                <a:noFill/>
                <a:ln w="28575">
                  <a:solidFill>
                    <a:schemeClr val="tx1"/>
                  </a:solidFill>
                  <a:round/>
                  <a:headEnd/>
                  <a:tailEnd/>
                </a:ln>
              </p:spPr>
              <p:txBody>
                <a:bodyPr/>
                <a:lstStyle/>
                <a:p>
                  <a:endParaRPr lang="en-US"/>
                </a:p>
              </p:txBody>
            </p:sp>
            <p:sp>
              <p:nvSpPr>
                <p:cNvPr id="11298" name="Line 45"/>
                <p:cNvSpPr>
                  <a:spLocks noChangeShapeType="1"/>
                </p:cNvSpPr>
                <p:nvPr/>
              </p:nvSpPr>
              <p:spPr bwMode="auto">
                <a:xfrm>
                  <a:off x="3264" y="1637"/>
                  <a:ext cx="432" cy="144"/>
                </a:xfrm>
                <a:prstGeom prst="line">
                  <a:avLst/>
                </a:prstGeom>
                <a:noFill/>
                <a:ln w="28575">
                  <a:solidFill>
                    <a:schemeClr val="tx1"/>
                  </a:solidFill>
                  <a:round/>
                  <a:headEnd/>
                  <a:tailEnd/>
                </a:ln>
              </p:spPr>
              <p:txBody>
                <a:bodyPr/>
                <a:lstStyle/>
                <a:p>
                  <a:endParaRPr lang="en-US"/>
                </a:p>
              </p:txBody>
            </p:sp>
            <p:sp>
              <p:nvSpPr>
                <p:cNvPr id="11299" name="Line 46"/>
                <p:cNvSpPr>
                  <a:spLocks noChangeShapeType="1"/>
                </p:cNvSpPr>
                <p:nvPr/>
              </p:nvSpPr>
              <p:spPr bwMode="auto">
                <a:xfrm flipV="1">
                  <a:off x="3264" y="1963"/>
                  <a:ext cx="432" cy="144"/>
                </a:xfrm>
                <a:prstGeom prst="line">
                  <a:avLst/>
                </a:prstGeom>
                <a:noFill/>
                <a:ln w="28575">
                  <a:solidFill>
                    <a:schemeClr val="tx1"/>
                  </a:solidFill>
                  <a:round/>
                  <a:headEnd/>
                  <a:tailEnd/>
                </a:ln>
              </p:spPr>
              <p:txBody>
                <a:bodyPr/>
                <a:lstStyle/>
                <a:p>
                  <a:endParaRPr lang="en-US"/>
                </a:p>
              </p:txBody>
            </p:sp>
            <p:sp>
              <p:nvSpPr>
                <p:cNvPr id="11300" name="Line 47"/>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1293" name="Text Box 48"/>
              <p:cNvSpPr txBox="1">
                <a:spLocks noChangeArrowheads="1"/>
              </p:cNvSpPr>
              <p:nvPr/>
            </p:nvSpPr>
            <p:spPr bwMode="auto">
              <a:xfrm>
                <a:off x="4398" y="1957"/>
                <a:ext cx="464" cy="250"/>
              </a:xfrm>
              <a:prstGeom prst="rect">
                <a:avLst/>
              </a:prstGeom>
              <a:noFill/>
              <a:ln w="9525">
                <a:noFill/>
                <a:miter lim="800000"/>
                <a:headEnd/>
                <a:tailEnd/>
              </a:ln>
            </p:spPr>
            <p:txBody>
              <a:bodyPr wrap="none">
                <a:spAutoFit/>
              </a:bodyPr>
              <a:lstStyle/>
              <a:p>
                <a:r>
                  <a:rPr lang="en-US" sz="2000" b="1"/>
                  <a:t>ADD</a:t>
                </a:r>
              </a:p>
            </p:txBody>
          </p:sp>
        </p:grpSp>
        <p:sp>
          <p:nvSpPr>
            <p:cNvPr id="11275" name="Line 49"/>
            <p:cNvSpPr>
              <a:spLocks noChangeShapeType="1"/>
            </p:cNvSpPr>
            <p:nvPr/>
          </p:nvSpPr>
          <p:spPr bwMode="auto">
            <a:xfrm>
              <a:off x="3360" y="1584"/>
              <a:ext cx="1086" cy="0"/>
            </a:xfrm>
            <a:prstGeom prst="line">
              <a:avLst/>
            </a:prstGeom>
            <a:noFill/>
            <a:ln w="57150">
              <a:solidFill>
                <a:schemeClr val="tx1"/>
              </a:solidFill>
              <a:round/>
              <a:headEnd/>
              <a:tailEnd type="triangle" w="med" len="med"/>
            </a:ln>
          </p:spPr>
          <p:txBody>
            <a:bodyPr/>
            <a:lstStyle/>
            <a:p>
              <a:endParaRPr lang="en-US"/>
            </a:p>
          </p:txBody>
        </p:sp>
        <p:sp>
          <p:nvSpPr>
            <p:cNvPr id="11276" name="Line 50"/>
            <p:cNvSpPr>
              <a:spLocks noChangeShapeType="1"/>
            </p:cNvSpPr>
            <p:nvPr/>
          </p:nvSpPr>
          <p:spPr bwMode="auto">
            <a:xfrm>
              <a:off x="4062" y="2208"/>
              <a:ext cx="384" cy="0"/>
            </a:xfrm>
            <a:prstGeom prst="line">
              <a:avLst/>
            </a:prstGeom>
            <a:noFill/>
            <a:ln w="57150">
              <a:solidFill>
                <a:schemeClr val="tx1"/>
              </a:solidFill>
              <a:round/>
              <a:headEnd/>
              <a:tailEnd type="triangle" w="med" len="med"/>
            </a:ln>
          </p:spPr>
          <p:txBody>
            <a:bodyPr/>
            <a:lstStyle/>
            <a:p>
              <a:endParaRPr lang="en-US"/>
            </a:p>
          </p:txBody>
        </p:sp>
        <p:sp>
          <p:nvSpPr>
            <p:cNvPr id="11277" name="Text Box 52"/>
            <p:cNvSpPr txBox="1">
              <a:spLocks noChangeArrowheads="1"/>
            </p:cNvSpPr>
            <p:nvPr/>
          </p:nvSpPr>
          <p:spPr bwMode="auto">
            <a:xfrm>
              <a:off x="4070" y="1977"/>
              <a:ext cx="196" cy="250"/>
            </a:xfrm>
            <a:prstGeom prst="rect">
              <a:avLst/>
            </a:prstGeom>
            <a:noFill/>
            <a:ln w="9525">
              <a:noFill/>
              <a:miter lim="800000"/>
              <a:headEnd/>
              <a:tailEnd/>
            </a:ln>
          </p:spPr>
          <p:txBody>
            <a:bodyPr wrap="none">
              <a:spAutoFit/>
            </a:bodyPr>
            <a:lstStyle/>
            <a:p>
              <a:r>
                <a:rPr lang="en-US" sz="2000" b="1"/>
                <a:t>4</a:t>
              </a:r>
            </a:p>
          </p:txBody>
        </p:sp>
        <p:sp>
          <p:nvSpPr>
            <p:cNvPr id="11278" name="Line 53"/>
            <p:cNvSpPr>
              <a:spLocks noChangeShapeType="1"/>
            </p:cNvSpPr>
            <p:nvPr/>
          </p:nvSpPr>
          <p:spPr bwMode="auto">
            <a:xfrm>
              <a:off x="3378" y="1584"/>
              <a:ext cx="0" cy="1488"/>
            </a:xfrm>
            <a:prstGeom prst="line">
              <a:avLst/>
            </a:prstGeom>
            <a:noFill/>
            <a:ln w="57150">
              <a:solidFill>
                <a:schemeClr val="tx1"/>
              </a:solidFill>
              <a:round/>
              <a:headEnd/>
              <a:tailEnd/>
            </a:ln>
          </p:spPr>
          <p:txBody>
            <a:bodyPr/>
            <a:lstStyle/>
            <a:p>
              <a:endParaRPr lang="en-US"/>
            </a:p>
          </p:txBody>
        </p:sp>
        <p:sp>
          <p:nvSpPr>
            <p:cNvPr id="11279" name="Line 54"/>
            <p:cNvSpPr>
              <a:spLocks noChangeShapeType="1"/>
            </p:cNvSpPr>
            <p:nvPr/>
          </p:nvSpPr>
          <p:spPr bwMode="auto">
            <a:xfrm>
              <a:off x="5088" y="1872"/>
              <a:ext cx="336" cy="0"/>
            </a:xfrm>
            <a:prstGeom prst="line">
              <a:avLst/>
            </a:prstGeom>
            <a:noFill/>
            <a:ln w="57150">
              <a:solidFill>
                <a:schemeClr val="tx1"/>
              </a:solidFill>
              <a:round/>
              <a:headEnd/>
              <a:tailEnd/>
            </a:ln>
          </p:spPr>
          <p:txBody>
            <a:bodyPr/>
            <a:lstStyle/>
            <a:p>
              <a:endParaRPr lang="en-US"/>
            </a:p>
          </p:txBody>
        </p:sp>
        <p:sp>
          <p:nvSpPr>
            <p:cNvPr id="11280" name="Line 55"/>
            <p:cNvSpPr>
              <a:spLocks noChangeShapeType="1"/>
            </p:cNvSpPr>
            <p:nvPr/>
          </p:nvSpPr>
          <p:spPr bwMode="auto">
            <a:xfrm>
              <a:off x="2837" y="3072"/>
              <a:ext cx="192" cy="0"/>
            </a:xfrm>
            <a:prstGeom prst="line">
              <a:avLst/>
            </a:prstGeom>
            <a:noFill/>
            <a:ln w="57150">
              <a:solidFill>
                <a:schemeClr val="tx1"/>
              </a:solidFill>
              <a:round/>
              <a:headEnd/>
              <a:tailEnd type="triangle" w="med" len="med"/>
            </a:ln>
          </p:spPr>
          <p:txBody>
            <a:bodyPr/>
            <a:lstStyle/>
            <a:p>
              <a:endParaRPr lang="en-US"/>
            </a:p>
          </p:txBody>
        </p:sp>
        <p:sp>
          <p:nvSpPr>
            <p:cNvPr id="11281" name="Line 56"/>
            <p:cNvSpPr>
              <a:spLocks noChangeShapeType="1"/>
            </p:cNvSpPr>
            <p:nvPr/>
          </p:nvSpPr>
          <p:spPr bwMode="auto">
            <a:xfrm>
              <a:off x="2848" y="1314"/>
              <a:ext cx="0" cy="1776"/>
            </a:xfrm>
            <a:prstGeom prst="line">
              <a:avLst/>
            </a:prstGeom>
            <a:noFill/>
            <a:ln w="57150">
              <a:solidFill>
                <a:schemeClr val="tx1"/>
              </a:solidFill>
              <a:round/>
              <a:headEnd/>
              <a:tailEnd/>
            </a:ln>
          </p:spPr>
          <p:txBody>
            <a:bodyPr/>
            <a:lstStyle/>
            <a:p>
              <a:endParaRPr lang="en-US"/>
            </a:p>
          </p:txBody>
        </p:sp>
        <p:sp>
          <p:nvSpPr>
            <p:cNvPr id="11282" name="Line 57"/>
            <p:cNvSpPr>
              <a:spLocks noChangeShapeType="1"/>
            </p:cNvSpPr>
            <p:nvPr/>
          </p:nvSpPr>
          <p:spPr bwMode="auto">
            <a:xfrm>
              <a:off x="2825" y="1319"/>
              <a:ext cx="2592" cy="0"/>
            </a:xfrm>
            <a:prstGeom prst="line">
              <a:avLst/>
            </a:prstGeom>
            <a:noFill/>
            <a:ln w="57150">
              <a:solidFill>
                <a:schemeClr val="tx1"/>
              </a:solidFill>
              <a:round/>
              <a:headEnd/>
              <a:tailEnd/>
            </a:ln>
          </p:spPr>
          <p:txBody>
            <a:bodyPr/>
            <a:lstStyle/>
            <a:p>
              <a:endParaRPr lang="en-US"/>
            </a:p>
          </p:txBody>
        </p:sp>
        <p:sp>
          <p:nvSpPr>
            <p:cNvPr id="11283" name="Line 58"/>
            <p:cNvSpPr>
              <a:spLocks noChangeShapeType="1"/>
            </p:cNvSpPr>
            <p:nvPr/>
          </p:nvSpPr>
          <p:spPr bwMode="auto">
            <a:xfrm>
              <a:off x="5406" y="1301"/>
              <a:ext cx="0" cy="576"/>
            </a:xfrm>
            <a:prstGeom prst="line">
              <a:avLst/>
            </a:prstGeom>
            <a:noFill/>
            <a:ln w="57150">
              <a:solidFill>
                <a:schemeClr val="tx1"/>
              </a:solidFill>
              <a:round/>
              <a:headEnd/>
              <a:tailEnd/>
            </a:ln>
          </p:spPr>
          <p:txBody>
            <a:bodyPr/>
            <a:lstStyle/>
            <a:p>
              <a:endParaRPr lang="en-US"/>
            </a:p>
          </p:txBody>
        </p:sp>
        <p:sp>
          <p:nvSpPr>
            <p:cNvPr id="11284" name="Line 59"/>
            <p:cNvSpPr>
              <a:spLocks noChangeShapeType="1"/>
            </p:cNvSpPr>
            <p:nvPr/>
          </p:nvSpPr>
          <p:spPr bwMode="auto">
            <a:xfrm>
              <a:off x="4853" y="3024"/>
              <a:ext cx="576" cy="0"/>
            </a:xfrm>
            <a:prstGeom prst="line">
              <a:avLst/>
            </a:prstGeom>
            <a:noFill/>
            <a:ln w="57150">
              <a:solidFill>
                <a:schemeClr val="tx1"/>
              </a:solidFill>
              <a:round/>
              <a:headEnd/>
              <a:tailEnd type="triangle" w="med" len="med"/>
            </a:ln>
          </p:spPr>
          <p:txBody>
            <a:bodyPr/>
            <a:lstStyle/>
            <a:p>
              <a:endParaRPr lang="en-US"/>
            </a:p>
          </p:txBody>
        </p:sp>
        <p:sp>
          <p:nvSpPr>
            <p:cNvPr id="11285" name="Text Box 60"/>
            <p:cNvSpPr txBox="1">
              <a:spLocks noChangeArrowheads="1"/>
            </p:cNvSpPr>
            <p:nvPr/>
          </p:nvSpPr>
          <p:spPr bwMode="auto">
            <a:xfrm>
              <a:off x="4886" y="2631"/>
              <a:ext cx="747" cy="366"/>
            </a:xfrm>
            <a:prstGeom prst="rect">
              <a:avLst/>
            </a:prstGeom>
            <a:noFill/>
            <a:ln w="9525">
              <a:noFill/>
              <a:miter lim="800000"/>
              <a:headEnd/>
              <a:tailEnd/>
            </a:ln>
          </p:spPr>
          <p:txBody>
            <a:bodyPr wrap="none">
              <a:spAutoFit/>
            </a:bodyPr>
            <a:lstStyle/>
            <a:p>
              <a:r>
                <a:rPr lang="en-US" sz="1600" b="1"/>
                <a:t>32-bit</a:t>
              </a:r>
            </a:p>
            <a:p>
              <a:r>
                <a:rPr lang="en-US" sz="1600" b="1"/>
                <a:t>instruction </a:t>
              </a:r>
            </a:p>
          </p:txBody>
        </p:sp>
        <p:sp>
          <p:nvSpPr>
            <p:cNvPr id="11286" name="Text Box 61"/>
            <p:cNvSpPr txBox="1">
              <a:spLocks noChangeArrowheads="1"/>
            </p:cNvSpPr>
            <p:nvPr/>
          </p:nvSpPr>
          <p:spPr bwMode="auto">
            <a:xfrm>
              <a:off x="3984" y="1560"/>
              <a:ext cx="276" cy="250"/>
            </a:xfrm>
            <a:prstGeom prst="rect">
              <a:avLst/>
            </a:prstGeom>
            <a:noFill/>
            <a:ln w="9525">
              <a:noFill/>
              <a:miter lim="800000"/>
              <a:headEnd/>
              <a:tailEnd/>
            </a:ln>
          </p:spPr>
          <p:txBody>
            <a:bodyPr wrap="none">
              <a:spAutoFit/>
            </a:bodyPr>
            <a:lstStyle/>
            <a:p>
              <a:r>
                <a:rPr lang="en-US" sz="2000" b="1"/>
                <a:t>32</a:t>
              </a:r>
            </a:p>
          </p:txBody>
        </p:sp>
        <p:sp>
          <p:nvSpPr>
            <p:cNvPr id="11287" name="Text Box 62"/>
            <p:cNvSpPr txBox="1">
              <a:spLocks noChangeArrowheads="1"/>
            </p:cNvSpPr>
            <p:nvPr/>
          </p:nvSpPr>
          <p:spPr bwMode="auto">
            <a:xfrm>
              <a:off x="3984" y="1274"/>
              <a:ext cx="276" cy="250"/>
            </a:xfrm>
            <a:prstGeom prst="rect">
              <a:avLst/>
            </a:prstGeom>
            <a:noFill/>
            <a:ln w="9525">
              <a:noFill/>
              <a:miter lim="800000"/>
              <a:headEnd/>
              <a:tailEnd/>
            </a:ln>
          </p:spPr>
          <p:txBody>
            <a:bodyPr wrap="none">
              <a:spAutoFit/>
            </a:bodyPr>
            <a:lstStyle/>
            <a:p>
              <a:r>
                <a:rPr lang="en-US" sz="2000" b="1"/>
                <a:t>32</a:t>
              </a:r>
            </a:p>
          </p:txBody>
        </p:sp>
        <p:sp>
          <p:nvSpPr>
            <p:cNvPr id="11288" name="Line 63"/>
            <p:cNvSpPr>
              <a:spLocks noChangeShapeType="1"/>
            </p:cNvSpPr>
            <p:nvPr/>
          </p:nvSpPr>
          <p:spPr bwMode="auto">
            <a:xfrm>
              <a:off x="3456" y="3096"/>
              <a:ext cx="0" cy="624"/>
            </a:xfrm>
            <a:prstGeom prst="line">
              <a:avLst/>
            </a:prstGeom>
            <a:noFill/>
            <a:ln w="38100">
              <a:solidFill>
                <a:srgbClr val="FF9900"/>
              </a:solidFill>
              <a:round/>
              <a:headEnd type="triangle" w="med" len="med"/>
              <a:tailEnd/>
            </a:ln>
          </p:spPr>
          <p:txBody>
            <a:bodyPr/>
            <a:lstStyle/>
            <a:p>
              <a:endParaRPr lang="en-US"/>
            </a:p>
          </p:txBody>
        </p:sp>
        <p:sp>
          <p:nvSpPr>
            <p:cNvPr id="11289" name="Text Box 64"/>
            <p:cNvSpPr txBox="1">
              <a:spLocks noChangeArrowheads="1"/>
            </p:cNvSpPr>
            <p:nvPr/>
          </p:nvSpPr>
          <p:spPr bwMode="auto">
            <a:xfrm>
              <a:off x="3350" y="3691"/>
              <a:ext cx="1184" cy="192"/>
            </a:xfrm>
            <a:prstGeom prst="rect">
              <a:avLst/>
            </a:prstGeom>
            <a:noFill/>
            <a:ln w="9525">
              <a:noFill/>
              <a:miter lim="800000"/>
              <a:headEnd/>
              <a:tailEnd/>
            </a:ln>
          </p:spPr>
          <p:txBody>
            <a:bodyPr wrap="none">
              <a:spAutoFit/>
            </a:bodyPr>
            <a:lstStyle/>
            <a:p>
              <a:r>
                <a:rPr lang="en-US" sz="1400" b="1">
                  <a:solidFill>
                    <a:srgbClr val="FF9900"/>
                  </a:solidFill>
                </a:rPr>
                <a:t>Current instr. address</a:t>
              </a:r>
            </a:p>
          </p:txBody>
        </p:sp>
        <p:sp>
          <p:nvSpPr>
            <p:cNvPr id="11290" name="Line 65"/>
            <p:cNvSpPr>
              <a:spLocks noChangeShapeType="1"/>
            </p:cNvSpPr>
            <p:nvPr/>
          </p:nvSpPr>
          <p:spPr bwMode="auto">
            <a:xfrm>
              <a:off x="2880" y="3096"/>
              <a:ext cx="0" cy="624"/>
            </a:xfrm>
            <a:prstGeom prst="line">
              <a:avLst/>
            </a:prstGeom>
            <a:noFill/>
            <a:ln w="38100">
              <a:solidFill>
                <a:srgbClr val="FF9900"/>
              </a:solidFill>
              <a:round/>
              <a:headEnd type="triangle" w="med" len="med"/>
              <a:tailEnd/>
            </a:ln>
          </p:spPr>
          <p:txBody>
            <a:bodyPr/>
            <a:lstStyle/>
            <a:p>
              <a:endParaRPr lang="en-US"/>
            </a:p>
          </p:txBody>
        </p:sp>
        <p:sp>
          <p:nvSpPr>
            <p:cNvPr id="11291" name="Text Box 66"/>
            <p:cNvSpPr txBox="1">
              <a:spLocks noChangeArrowheads="1"/>
            </p:cNvSpPr>
            <p:nvPr/>
          </p:nvSpPr>
          <p:spPr bwMode="auto">
            <a:xfrm>
              <a:off x="2844" y="3360"/>
              <a:ext cx="636" cy="326"/>
            </a:xfrm>
            <a:prstGeom prst="rect">
              <a:avLst/>
            </a:prstGeom>
            <a:noFill/>
            <a:ln w="9525">
              <a:noFill/>
              <a:miter lim="800000"/>
              <a:headEnd/>
              <a:tailEnd/>
            </a:ln>
          </p:spPr>
          <p:txBody>
            <a:bodyPr wrap="none">
              <a:spAutoFit/>
            </a:bodyPr>
            <a:lstStyle/>
            <a:p>
              <a:r>
                <a:rPr lang="en-US" sz="1400" b="1">
                  <a:solidFill>
                    <a:srgbClr val="FF9900"/>
                  </a:solidFill>
                </a:rPr>
                <a:t>New instr. </a:t>
              </a:r>
            </a:p>
            <a:p>
              <a:r>
                <a:rPr lang="en-US" sz="1400" b="1">
                  <a:solidFill>
                    <a:srgbClr val="FF9900"/>
                  </a:solidFill>
                </a:rPr>
                <a:t>address</a:t>
              </a:r>
            </a:p>
          </p:txBody>
        </p:sp>
      </p:grpSp>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7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56322" name="Rectangle 2"/>
          <p:cNvSpPr>
            <a:spLocks noGrp="1" noChangeArrowheads="1"/>
          </p:cNvSpPr>
          <p:nvPr>
            <p:ph type="title"/>
          </p:nvPr>
        </p:nvSpPr>
        <p:spPr/>
        <p:txBody>
          <a:bodyPr/>
          <a:lstStyle/>
          <a:p>
            <a:pPr>
              <a:defRPr/>
            </a:pPr>
            <a:r>
              <a:rPr lang="en-US" sz="3200" smtClean="0"/>
              <a:t>More ALU Components</a:t>
            </a:r>
          </a:p>
        </p:txBody>
      </p:sp>
      <p:sp>
        <p:nvSpPr>
          <p:cNvPr id="12292" name="Rectangle 4"/>
          <p:cNvSpPr>
            <a:spLocks noGrp="1" noChangeArrowheads="1"/>
          </p:cNvSpPr>
          <p:nvPr>
            <p:ph type="body" idx="1"/>
          </p:nvPr>
        </p:nvSpPr>
        <p:spPr>
          <a:xfrm>
            <a:off x="533400" y="4800600"/>
            <a:ext cx="8077200" cy="1600200"/>
          </a:xfrm>
          <a:noFill/>
        </p:spPr>
        <p:txBody>
          <a:bodyPr/>
          <a:lstStyle/>
          <a:p>
            <a:r>
              <a:rPr lang="en-US" smtClean="0"/>
              <a:t>For the ALU, we need some more components:  </a:t>
            </a:r>
            <a:r>
              <a:rPr lang="en-US" smtClean="0">
                <a:solidFill>
                  <a:srgbClr val="996600"/>
                </a:solidFill>
              </a:rPr>
              <a:t>(1) a register block (group of registers) in which to store operands and results</a:t>
            </a:r>
            <a:r>
              <a:rPr lang="en-US" smtClean="0"/>
              <a:t>, and </a:t>
            </a:r>
            <a:r>
              <a:rPr lang="en-US" smtClean="0">
                <a:solidFill>
                  <a:srgbClr val="CC0000"/>
                </a:solidFill>
              </a:rPr>
              <a:t>(2) the ALU itself, which is primarily combinational logic, as mentioned earlier</a:t>
            </a:r>
            <a:r>
              <a:rPr lang="en-US" smtClean="0"/>
              <a:t>.  Since the ALU is largely an adder plus other logic, we use the adder symbol.  </a:t>
            </a:r>
          </a:p>
        </p:txBody>
      </p:sp>
      <p:grpSp>
        <p:nvGrpSpPr>
          <p:cNvPr id="12293" name="Group 24"/>
          <p:cNvGrpSpPr>
            <a:grpSpLocks/>
          </p:cNvGrpSpPr>
          <p:nvPr/>
        </p:nvGrpSpPr>
        <p:grpSpPr bwMode="auto">
          <a:xfrm>
            <a:off x="1231900" y="2344738"/>
            <a:ext cx="3416300" cy="2259012"/>
            <a:chOff x="1112" y="1477"/>
            <a:chExt cx="2152" cy="1423"/>
          </a:xfrm>
        </p:grpSpPr>
        <p:sp>
          <p:nvSpPr>
            <p:cNvPr id="12316" name="Oval 5"/>
            <p:cNvSpPr>
              <a:spLocks noChangeArrowheads="1"/>
            </p:cNvSpPr>
            <p:nvPr/>
          </p:nvSpPr>
          <p:spPr bwMode="auto">
            <a:xfrm>
              <a:off x="1112" y="1650"/>
              <a:ext cx="144" cy="96"/>
            </a:xfrm>
            <a:prstGeom prst="ellipse">
              <a:avLst/>
            </a:prstGeom>
            <a:solidFill>
              <a:schemeClr val="bg1"/>
            </a:solidFill>
            <a:ln w="28575">
              <a:solidFill>
                <a:schemeClr val="bg1"/>
              </a:solidFill>
              <a:round/>
              <a:headEnd/>
              <a:tailEnd/>
            </a:ln>
          </p:spPr>
          <p:txBody>
            <a:bodyPr wrap="none" anchor="ctr"/>
            <a:lstStyle/>
            <a:p>
              <a:endParaRPr lang="en-US"/>
            </a:p>
          </p:txBody>
        </p:sp>
        <p:sp>
          <p:nvSpPr>
            <p:cNvPr id="12317" name="Rectangle 9"/>
            <p:cNvSpPr>
              <a:spLocks noChangeArrowheads="1"/>
            </p:cNvSpPr>
            <p:nvPr/>
          </p:nvSpPr>
          <p:spPr bwMode="auto">
            <a:xfrm>
              <a:off x="1536" y="1488"/>
              <a:ext cx="1384" cy="1392"/>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12318" name="Text Box 10"/>
            <p:cNvSpPr txBox="1">
              <a:spLocks noChangeArrowheads="1"/>
            </p:cNvSpPr>
            <p:nvPr/>
          </p:nvSpPr>
          <p:spPr bwMode="auto">
            <a:xfrm>
              <a:off x="1518" y="1538"/>
              <a:ext cx="672" cy="1294"/>
            </a:xfrm>
            <a:prstGeom prst="rect">
              <a:avLst/>
            </a:prstGeom>
            <a:noFill/>
            <a:ln w="9525">
              <a:noFill/>
              <a:miter lim="800000"/>
              <a:headEnd/>
              <a:tailEnd/>
            </a:ln>
          </p:spPr>
          <p:txBody>
            <a:bodyPr>
              <a:spAutoFit/>
            </a:bodyPr>
            <a:lstStyle/>
            <a:p>
              <a:r>
                <a:rPr lang="en-US" sz="1200" b="1"/>
                <a:t>Source Reg. 1 Address</a:t>
              </a:r>
            </a:p>
            <a:p>
              <a:endParaRPr lang="en-US" sz="1200" b="1"/>
            </a:p>
            <a:p>
              <a:r>
                <a:rPr lang="en-US" sz="1200" b="1"/>
                <a:t>Source Reg. 2 Address</a:t>
              </a:r>
            </a:p>
            <a:p>
              <a:endParaRPr lang="en-US" sz="1200" b="1"/>
            </a:p>
            <a:p>
              <a:r>
                <a:rPr lang="en-US" sz="1200" b="1"/>
                <a:t>Dest. Reg. Address</a:t>
              </a:r>
            </a:p>
            <a:p>
              <a:endParaRPr lang="en-US" sz="900" b="1"/>
            </a:p>
            <a:p>
              <a:r>
                <a:rPr lang="en-US" sz="1200" b="1"/>
                <a:t>Write</a:t>
              </a:r>
            </a:p>
            <a:p>
              <a:r>
                <a:rPr lang="en-US" sz="1200" b="1"/>
                <a:t>Data In</a:t>
              </a:r>
            </a:p>
          </p:txBody>
        </p:sp>
        <p:sp>
          <p:nvSpPr>
            <p:cNvPr id="12319" name="Text Box 11"/>
            <p:cNvSpPr txBox="1">
              <a:spLocks noChangeArrowheads="1"/>
            </p:cNvSpPr>
            <p:nvPr/>
          </p:nvSpPr>
          <p:spPr bwMode="auto">
            <a:xfrm>
              <a:off x="2400" y="1776"/>
              <a:ext cx="576" cy="748"/>
            </a:xfrm>
            <a:prstGeom prst="rect">
              <a:avLst/>
            </a:prstGeom>
            <a:noFill/>
            <a:ln w="9525">
              <a:noFill/>
              <a:miter lim="800000"/>
              <a:headEnd/>
              <a:tailEnd/>
            </a:ln>
          </p:spPr>
          <p:txBody>
            <a:bodyPr>
              <a:spAutoFit/>
            </a:bodyPr>
            <a:lstStyle/>
            <a:p>
              <a:r>
                <a:rPr lang="en-US" sz="1200" b="1"/>
                <a:t>Read Data 1 Out</a:t>
              </a:r>
            </a:p>
            <a:p>
              <a:endParaRPr lang="en-US" sz="1200" b="1"/>
            </a:p>
            <a:p>
              <a:endParaRPr lang="en-US" sz="1200" b="1"/>
            </a:p>
            <a:p>
              <a:r>
                <a:rPr lang="en-US" sz="1200" b="1"/>
                <a:t>Read Data 2 Out</a:t>
              </a:r>
            </a:p>
          </p:txBody>
        </p:sp>
        <p:sp>
          <p:nvSpPr>
            <p:cNvPr id="12320" name="Text Box 8"/>
            <p:cNvSpPr txBox="1">
              <a:spLocks noChangeArrowheads="1"/>
            </p:cNvSpPr>
            <p:nvPr/>
          </p:nvSpPr>
          <p:spPr bwMode="auto">
            <a:xfrm>
              <a:off x="2112" y="2496"/>
              <a:ext cx="664" cy="404"/>
            </a:xfrm>
            <a:prstGeom prst="rect">
              <a:avLst/>
            </a:prstGeom>
            <a:noFill/>
            <a:ln w="9525">
              <a:noFill/>
              <a:miter lim="800000"/>
              <a:headEnd/>
              <a:tailEnd/>
            </a:ln>
          </p:spPr>
          <p:txBody>
            <a:bodyPr wrap="none">
              <a:spAutoFit/>
            </a:bodyPr>
            <a:lstStyle/>
            <a:p>
              <a:r>
                <a:rPr lang="en-US" sz="1800" b="1"/>
                <a:t>Register </a:t>
              </a:r>
            </a:p>
            <a:p>
              <a:r>
                <a:rPr lang="en-US" sz="1800" b="1"/>
                <a:t>Block</a:t>
              </a:r>
            </a:p>
          </p:txBody>
        </p:sp>
        <p:sp>
          <p:nvSpPr>
            <p:cNvPr id="12321" name="Line 12"/>
            <p:cNvSpPr>
              <a:spLocks noChangeShapeType="1"/>
            </p:cNvSpPr>
            <p:nvPr/>
          </p:nvSpPr>
          <p:spPr bwMode="auto">
            <a:xfrm>
              <a:off x="2928" y="1920"/>
              <a:ext cx="336" cy="0"/>
            </a:xfrm>
            <a:prstGeom prst="line">
              <a:avLst/>
            </a:prstGeom>
            <a:noFill/>
            <a:ln w="57150">
              <a:solidFill>
                <a:schemeClr val="tx1"/>
              </a:solidFill>
              <a:round/>
              <a:headEnd/>
              <a:tailEnd type="triangle" w="med" len="med"/>
            </a:ln>
          </p:spPr>
          <p:txBody>
            <a:bodyPr/>
            <a:lstStyle/>
            <a:p>
              <a:endParaRPr lang="en-US"/>
            </a:p>
          </p:txBody>
        </p:sp>
        <p:sp>
          <p:nvSpPr>
            <p:cNvPr id="12322" name="Line 13"/>
            <p:cNvSpPr>
              <a:spLocks noChangeShapeType="1"/>
            </p:cNvSpPr>
            <p:nvPr/>
          </p:nvSpPr>
          <p:spPr bwMode="auto">
            <a:xfrm>
              <a:off x="2928" y="2400"/>
              <a:ext cx="336" cy="0"/>
            </a:xfrm>
            <a:prstGeom prst="line">
              <a:avLst/>
            </a:prstGeom>
            <a:noFill/>
            <a:ln w="57150">
              <a:solidFill>
                <a:schemeClr val="tx1"/>
              </a:solidFill>
              <a:round/>
              <a:headEnd/>
              <a:tailEnd type="triangle" w="med" len="med"/>
            </a:ln>
          </p:spPr>
          <p:txBody>
            <a:bodyPr/>
            <a:lstStyle/>
            <a:p>
              <a:endParaRPr lang="en-US"/>
            </a:p>
          </p:txBody>
        </p:sp>
        <p:sp>
          <p:nvSpPr>
            <p:cNvPr id="12323" name="Text Box 14"/>
            <p:cNvSpPr txBox="1">
              <a:spLocks noChangeArrowheads="1"/>
            </p:cNvSpPr>
            <p:nvPr/>
          </p:nvSpPr>
          <p:spPr bwMode="auto">
            <a:xfrm>
              <a:off x="2924" y="1708"/>
              <a:ext cx="244" cy="212"/>
            </a:xfrm>
            <a:prstGeom prst="rect">
              <a:avLst/>
            </a:prstGeom>
            <a:noFill/>
            <a:ln w="9525">
              <a:noFill/>
              <a:miter lim="800000"/>
              <a:headEnd/>
              <a:tailEnd/>
            </a:ln>
          </p:spPr>
          <p:txBody>
            <a:bodyPr wrap="none">
              <a:spAutoFit/>
            </a:bodyPr>
            <a:lstStyle/>
            <a:p>
              <a:r>
                <a:rPr lang="en-US" sz="1600" b="1"/>
                <a:t>32</a:t>
              </a:r>
            </a:p>
          </p:txBody>
        </p:sp>
        <p:sp>
          <p:nvSpPr>
            <p:cNvPr id="12324" name="Text Box 15"/>
            <p:cNvSpPr txBox="1">
              <a:spLocks noChangeArrowheads="1"/>
            </p:cNvSpPr>
            <p:nvPr/>
          </p:nvSpPr>
          <p:spPr bwMode="auto">
            <a:xfrm>
              <a:off x="2924" y="2188"/>
              <a:ext cx="244" cy="212"/>
            </a:xfrm>
            <a:prstGeom prst="rect">
              <a:avLst/>
            </a:prstGeom>
            <a:noFill/>
            <a:ln w="9525">
              <a:noFill/>
              <a:miter lim="800000"/>
              <a:headEnd/>
              <a:tailEnd/>
            </a:ln>
          </p:spPr>
          <p:txBody>
            <a:bodyPr wrap="none">
              <a:spAutoFit/>
            </a:bodyPr>
            <a:lstStyle/>
            <a:p>
              <a:r>
                <a:rPr lang="en-US" sz="1600" b="1"/>
                <a:t>32</a:t>
              </a:r>
            </a:p>
          </p:txBody>
        </p:sp>
        <p:sp>
          <p:nvSpPr>
            <p:cNvPr id="12325" name="Line 16"/>
            <p:cNvSpPr>
              <a:spLocks noChangeShapeType="1"/>
            </p:cNvSpPr>
            <p:nvPr/>
          </p:nvSpPr>
          <p:spPr bwMode="auto">
            <a:xfrm>
              <a:off x="1200" y="1680"/>
              <a:ext cx="336" cy="0"/>
            </a:xfrm>
            <a:prstGeom prst="line">
              <a:avLst/>
            </a:prstGeom>
            <a:noFill/>
            <a:ln w="57150">
              <a:solidFill>
                <a:schemeClr val="tx1"/>
              </a:solidFill>
              <a:round/>
              <a:headEnd/>
              <a:tailEnd type="triangle" w="med" len="med"/>
            </a:ln>
          </p:spPr>
          <p:txBody>
            <a:bodyPr/>
            <a:lstStyle/>
            <a:p>
              <a:endParaRPr lang="en-US"/>
            </a:p>
          </p:txBody>
        </p:sp>
        <p:sp>
          <p:nvSpPr>
            <p:cNvPr id="12326" name="Line 17"/>
            <p:cNvSpPr>
              <a:spLocks noChangeShapeType="1"/>
            </p:cNvSpPr>
            <p:nvPr/>
          </p:nvSpPr>
          <p:spPr bwMode="auto">
            <a:xfrm>
              <a:off x="1200" y="2016"/>
              <a:ext cx="336" cy="0"/>
            </a:xfrm>
            <a:prstGeom prst="line">
              <a:avLst/>
            </a:prstGeom>
            <a:noFill/>
            <a:ln w="57150">
              <a:solidFill>
                <a:schemeClr val="tx1"/>
              </a:solidFill>
              <a:round/>
              <a:headEnd/>
              <a:tailEnd type="triangle" w="med" len="med"/>
            </a:ln>
          </p:spPr>
          <p:txBody>
            <a:bodyPr/>
            <a:lstStyle/>
            <a:p>
              <a:endParaRPr lang="en-US"/>
            </a:p>
          </p:txBody>
        </p:sp>
        <p:sp>
          <p:nvSpPr>
            <p:cNvPr id="12327" name="Line 18"/>
            <p:cNvSpPr>
              <a:spLocks noChangeShapeType="1"/>
            </p:cNvSpPr>
            <p:nvPr/>
          </p:nvSpPr>
          <p:spPr bwMode="auto">
            <a:xfrm>
              <a:off x="1200" y="2352"/>
              <a:ext cx="336" cy="0"/>
            </a:xfrm>
            <a:prstGeom prst="line">
              <a:avLst/>
            </a:prstGeom>
            <a:noFill/>
            <a:ln w="57150">
              <a:solidFill>
                <a:schemeClr val="tx1"/>
              </a:solidFill>
              <a:round/>
              <a:headEnd/>
              <a:tailEnd type="triangle" w="med" len="med"/>
            </a:ln>
          </p:spPr>
          <p:txBody>
            <a:bodyPr/>
            <a:lstStyle/>
            <a:p>
              <a:endParaRPr lang="en-US"/>
            </a:p>
          </p:txBody>
        </p:sp>
        <p:sp>
          <p:nvSpPr>
            <p:cNvPr id="12328" name="Line 19"/>
            <p:cNvSpPr>
              <a:spLocks noChangeShapeType="1"/>
            </p:cNvSpPr>
            <p:nvPr/>
          </p:nvSpPr>
          <p:spPr bwMode="auto">
            <a:xfrm>
              <a:off x="1200" y="2688"/>
              <a:ext cx="336" cy="0"/>
            </a:xfrm>
            <a:prstGeom prst="line">
              <a:avLst/>
            </a:prstGeom>
            <a:noFill/>
            <a:ln w="57150">
              <a:solidFill>
                <a:schemeClr val="tx1"/>
              </a:solidFill>
              <a:round/>
              <a:headEnd/>
              <a:tailEnd type="triangle" w="med" len="med"/>
            </a:ln>
          </p:spPr>
          <p:txBody>
            <a:bodyPr/>
            <a:lstStyle/>
            <a:p>
              <a:endParaRPr lang="en-US"/>
            </a:p>
          </p:txBody>
        </p:sp>
        <p:sp>
          <p:nvSpPr>
            <p:cNvPr id="12329" name="Text Box 20"/>
            <p:cNvSpPr txBox="1">
              <a:spLocks noChangeArrowheads="1"/>
            </p:cNvSpPr>
            <p:nvPr/>
          </p:nvSpPr>
          <p:spPr bwMode="auto">
            <a:xfrm>
              <a:off x="1260" y="1477"/>
              <a:ext cx="180" cy="212"/>
            </a:xfrm>
            <a:prstGeom prst="rect">
              <a:avLst/>
            </a:prstGeom>
            <a:noFill/>
            <a:ln w="9525">
              <a:noFill/>
              <a:miter lim="800000"/>
              <a:headEnd/>
              <a:tailEnd/>
            </a:ln>
          </p:spPr>
          <p:txBody>
            <a:bodyPr wrap="none">
              <a:spAutoFit/>
            </a:bodyPr>
            <a:lstStyle/>
            <a:p>
              <a:r>
                <a:rPr lang="en-US" sz="1600" b="1"/>
                <a:t>5</a:t>
              </a:r>
            </a:p>
          </p:txBody>
        </p:sp>
        <p:sp>
          <p:nvSpPr>
            <p:cNvPr id="12330" name="Text Box 21"/>
            <p:cNvSpPr txBox="1">
              <a:spLocks noChangeArrowheads="1"/>
            </p:cNvSpPr>
            <p:nvPr/>
          </p:nvSpPr>
          <p:spPr bwMode="auto">
            <a:xfrm>
              <a:off x="1260" y="2140"/>
              <a:ext cx="180" cy="212"/>
            </a:xfrm>
            <a:prstGeom prst="rect">
              <a:avLst/>
            </a:prstGeom>
            <a:noFill/>
            <a:ln w="9525">
              <a:noFill/>
              <a:miter lim="800000"/>
              <a:headEnd/>
              <a:tailEnd/>
            </a:ln>
          </p:spPr>
          <p:txBody>
            <a:bodyPr wrap="none">
              <a:spAutoFit/>
            </a:bodyPr>
            <a:lstStyle/>
            <a:p>
              <a:r>
                <a:rPr lang="en-US" sz="1600" b="1"/>
                <a:t>5</a:t>
              </a:r>
            </a:p>
          </p:txBody>
        </p:sp>
        <p:sp>
          <p:nvSpPr>
            <p:cNvPr id="12331" name="Text Box 22"/>
            <p:cNvSpPr txBox="1">
              <a:spLocks noChangeArrowheads="1"/>
            </p:cNvSpPr>
            <p:nvPr/>
          </p:nvSpPr>
          <p:spPr bwMode="auto">
            <a:xfrm>
              <a:off x="1260" y="1824"/>
              <a:ext cx="180" cy="212"/>
            </a:xfrm>
            <a:prstGeom prst="rect">
              <a:avLst/>
            </a:prstGeom>
            <a:noFill/>
            <a:ln w="9525">
              <a:noFill/>
              <a:miter lim="800000"/>
              <a:headEnd/>
              <a:tailEnd/>
            </a:ln>
          </p:spPr>
          <p:txBody>
            <a:bodyPr wrap="none">
              <a:spAutoFit/>
            </a:bodyPr>
            <a:lstStyle/>
            <a:p>
              <a:r>
                <a:rPr lang="en-US" sz="1600" b="1"/>
                <a:t>5</a:t>
              </a:r>
            </a:p>
          </p:txBody>
        </p:sp>
        <p:sp>
          <p:nvSpPr>
            <p:cNvPr id="12332" name="Text Box 23"/>
            <p:cNvSpPr txBox="1">
              <a:spLocks noChangeArrowheads="1"/>
            </p:cNvSpPr>
            <p:nvPr/>
          </p:nvSpPr>
          <p:spPr bwMode="auto">
            <a:xfrm>
              <a:off x="1210" y="2487"/>
              <a:ext cx="244" cy="212"/>
            </a:xfrm>
            <a:prstGeom prst="rect">
              <a:avLst/>
            </a:prstGeom>
            <a:noFill/>
            <a:ln w="9525">
              <a:noFill/>
              <a:miter lim="800000"/>
              <a:headEnd/>
              <a:tailEnd/>
            </a:ln>
          </p:spPr>
          <p:txBody>
            <a:bodyPr wrap="none">
              <a:spAutoFit/>
            </a:bodyPr>
            <a:lstStyle/>
            <a:p>
              <a:r>
                <a:rPr lang="en-US" sz="1600" b="1"/>
                <a:t>32</a:t>
              </a:r>
            </a:p>
          </p:txBody>
        </p:sp>
      </p:grpSp>
      <p:grpSp>
        <p:nvGrpSpPr>
          <p:cNvPr id="12294" name="Group 57"/>
          <p:cNvGrpSpPr>
            <a:grpSpLocks/>
          </p:cNvGrpSpPr>
          <p:nvPr/>
        </p:nvGrpSpPr>
        <p:grpSpPr bwMode="auto">
          <a:xfrm>
            <a:off x="5494338" y="2590800"/>
            <a:ext cx="2506662" cy="1676400"/>
            <a:chOff x="3223" y="1584"/>
            <a:chExt cx="1579" cy="1056"/>
          </a:xfrm>
        </p:grpSpPr>
        <p:grpSp>
          <p:nvGrpSpPr>
            <p:cNvPr id="12296" name="Group 26"/>
            <p:cNvGrpSpPr>
              <a:grpSpLocks/>
            </p:cNvGrpSpPr>
            <p:nvPr/>
          </p:nvGrpSpPr>
          <p:grpSpPr bwMode="auto">
            <a:xfrm>
              <a:off x="3696" y="1584"/>
              <a:ext cx="720" cy="1056"/>
              <a:chOff x="3264" y="1632"/>
              <a:chExt cx="432" cy="480"/>
            </a:xfrm>
          </p:grpSpPr>
          <p:sp>
            <p:nvSpPr>
              <p:cNvPr id="12309" name="Line 27"/>
              <p:cNvSpPr>
                <a:spLocks noChangeShapeType="1"/>
              </p:cNvSpPr>
              <p:nvPr/>
            </p:nvSpPr>
            <p:spPr bwMode="auto">
              <a:xfrm flipV="1">
                <a:off x="3264" y="1872"/>
                <a:ext cx="48" cy="48"/>
              </a:xfrm>
              <a:prstGeom prst="line">
                <a:avLst/>
              </a:prstGeom>
              <a:noFill/>
              <a:ln w="28575">
                <a:solidFill>
                  <a:schemeClr val="tx1"/>
                </a:solidFill>
                <a:round/>
                <a:headEnd/>
                <a:tailEnd/>
              </a:ln>
            </p:spPr>
            <p:txBody>
              <a:bodyPr/>
              <a:lstStyle/>
              <a:p>
                <a:endParaRPr lang="en-US"/>
              </a:p>
            </p:txBody>
          </p:sp>
          <p:sp>
            <p:nvSpPr>
              <p:cNvPr id="12310" name="Line 28"/>
              <p:cNvSpPr>
                <a:spLocks noChangeShapeType="1"/>
              </p:cNvSpPr>
              <p:nvPr/>
            </p:nvSpPr>
            <p:spPr bwMode="auto">
              <a:xfrm>
                <a:off x="3264" y="1824"/>
                <a:ext cx="48" cy="48"/>
              </a:xfrm>
              <a:prstGeom prst="line">
                <a:avLst/>
              </a:prstGeom>
              <a:noFill/>
              <a:ln w="28575">
                <a:solidFill>
                  <a:schemeClr val="tx1"/>
                </a:solidFill>
                <a:round/>
                <a:headEnd/>
                <a:tailEnd/>
              </a:ln>
            </p:spPr>
            <p:txBody>
              <a:bodyPr/>
              <a:lstStyle/>
              <a:p>
                <a:endParaRPr lang="en-US"/>
              </a:p>
            </p:txBody>
          </p:sp>
          <p:sp>
            <p:nvSpPr>
              <p:cNvPr id="12311" name="Line 29"/>
              <p:cNvSpPr>
                <a:spLocks noChangeShapeType="1"/>
              </p:cNvSpPr>
              <p:nvPr/>
            </p:nvSpPr>
            <p:spPr bwMode="auto">
              <a:xfrm flipV="1">
                <a:off x="3264" y="1632"/>
                <a:ext cx="0" cy="192"/>
              </a:xfrm>
              <a:prstGeom prst="line">
                <a:avLst/>
              </a:prstGeom>
              <a:noFill/>
              <a:ln w="28575">
                <a:solidFill>
                  <a:schemeClr val="tx1"/>
                </a:solidFill>
                <a:round/>
                <a:headEnd/>
                <a:tailEnd/>
              </a:ln>
            </p:spPr>
            <p:txBody>
              <a:bodyPr/>
              <a:lstStyle/>
              <a:p>
                <a:endParaRPr lang="en-US"/>
              </a:p>
            </p:txBody>
          </p:sp>
          <p:sp>
            <p:nvSpPr>
              <p:cNvPr id="12312" name="Line 30"/>
              <p:cNvSpPr>
                <a:spLocks noChangeShapeType="1"/>
              </p:cNvSpPr>
              <p:nvPr/>
            </p:nvSpPr>
            <p:spPr bwMode="auto">
              <a:xfrm flipV="1">
                <a:off x="3264" y="1920"/>
                <a:ext cx="0" cy="192"/>
              </a:xfrm>
              <a:prstGeom prst="line">
                <a:avLst/>
              </a:prstGeom>
              <a:noFill/>
              <a:ln w="28575">
                <a:solidFill>
                  <a:schemeClr val="tx1"/>
                </a:solidFill>
                <a:round/>
                <a:headEnd/>
                <a:tailEnd/>
              </a:ln>
            </p:spPr>
            <p:txBody>
              <a:bodyPr/>
              <a:lstStyle/>
              <a:p>
                <a:endParaRPr lang="en-US"/>
              </a:p>
            </p:txBody>
          </p:sp>
          <p:sp>
            <p:nvSpPr>
              <p:cNvPr id="12313" name="Line 31"/>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12314" name="Line 32"/>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12315" name="Line 33"/>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2297" name="Text Box 34"/>
            <p:cNvSpPr txBox="1">
              <a:spLocks noChangeArrowheads="1"/>
            </p:cNvSpPr>
            <p:nvPr/>
          </p:nvSpPr>
          <p:spPr bwMode="auto">
            <a:xfrm>
              <a:off x="3840" y="2016"/>
              <a:ext cx="420" cy="231"/>
            </a:xfrm>
            <a:prstGeom prst="rect">
              <a:avLst/>
            </a:prstGeom>
            <a:noFill/>
            <a:ln w="9525">
              <a:noFill/>
              <a:miter lim="800000"/>
              <a:headEnd/>
              <a:tailEnd/>
            </a:ln>
          </p:spPr>
          <p:txBody>
            <a:bodyPr wrap="none">
              <a:spAutoFit/>
            </a:bodyPr>
            <a:lstStyle/>
            <a:p>
              <a:r>
                <a:rPr lang="en-US" sz="1800" b="1"/>
                <a:t>ALU</a:t>
              </a:r>
            </a:p>
          </p:txBody>
        </p:sp>
        <p:sp>
          <p:nvSpPr>
            <p:cNvPr id="12298" name="Line 45"/>
            <p:cNvSpPr>
              <a:spLocks noChangeShapeType="1"/>
            </p:cNvSpPr>
            <p:nvPr/>
          </p:nvSpPr>
          <p:spPr bwMode="auto">
            <a:xfrm>
              <a:off x="4416" y="2112"/>
              <a:ext cx="384" cy="0"/>
            </a:xfrm>
            <a:prstGeom prst="line">
              <a:avLst/>
            </a:prstGeom>
            <a:noFill/>
            <a:ln w="57150">
              <a:solidFill>
                <a:schemeClr val="tx1"/>
              </a:solidFill>
              <a:round/>
              <a:headEnd/>
              <a:tailEnd type="triangle" w="med" len="med"/>
            </a:ln>
          </p:spPr>
          <p:txBody>
            <a:bodyPr/>
            <a:lstStyle/>
            <a:p>
              <a:endParaRPr lang="en-US"/>
            </a:p>
          </p:txBody>
        </p:sp>
        <p:sp>
          <p:nvSpPr>
            <p:cNvPr id="12299" name="Line 46"/>
            <p:cNvSpPr>
              <a:spLocks noChangeShapeType="1"/>
            </p:cNvSpPr>
            <p:nvPr/>
          </p:nvSpPr>
          <p:spPr bwMode="auto">
            <a:xfrm>
              <a:off x="4416" y="1968"/>
              <a:ext cx="336" cy="0"/>
            </a:xfrm>
            <a:prstGeom prst="line">
              <a:avLst/>
            </a:prstGeom>
            <a:noFill/>
            <a:ln w="38100">
              <a:solidFill>
                <a:schemeClr val="tx1"/>
              </a:solidFill>
              <a:round/>
              <a:headEnd/>
              <a:tailEnd type="triangle" w="med" len="med"/>
            </a:ln>
          </p:spPr>
          <p:txBody>
            <a:bodyPr/>
            <a:lstStyle/>
            <a:p>
              <a:endParaRPr lang="en-US"/>
            </a:p>
          </p:txBody>
        </p:sp>
        <p:sp>
          <p:nvSpPr>
            <p:cNvPr id="12300" name="Text Box 48"/>
            <p:cNvSpPr txBox="1">
              <a:spLocks noChangeArrowheads="1"/>
            </p:cNvSpPr>
            <p:nvPr/>
          </p:nvSpPr>
          <p:spPr bwMode="auto">
            <a:xfrm>
              <a:off x="4379" y="2227"/>
              <a:ext cx="377" cy="173"/>
            </a:xfrm>
            <a:prstGeom prst="rect">
              <a:avLst/>
            </a:prstGeom>
            <a:noFill/>
            <a:ln w="9525">
              <a:noFill/>
              <a:miter lim="800000"/>
              <a:headEnd/>
              <a:tailEnd/>
            </a:ln>
          </p:spPr>
          <p:txBody>
            <a:bodyPr wrap="none">
              <a:spAutoFit/>
            </a:bodyPr>
            <a:lstStyle/>
            <a:p>
              <a:r>
                <a:rPr lang="en-US" sz="1200" b="1"/>
                <a:t>Result</a:t>
              </a:r>
            </a:p>
          </p:txBody>
        </p:sp>
        <p:sp>
          <p:nvSpPr>
            <p:cNvPr id="12301" name="Line 49"/>
            <p:cNvSpPr>
              <a:spLocks noChangeShapeType="1"/>
            </p:cNvSpPr>
            <p:nvPr/>
          </p:nvSpPr>
          <p:spPr bwMode="auto">
            <a:xfrm>
              <a:off x="3312" y="1824"/>
              <a:ext cx="384" cy="0"/>
            </a:xfrm>
            <a:prstGeom prst="line">
              <a:avLst/>
            </a:prstGeom>
            <a:noFill/>
            <a:ln w="57150">
              <a:solidFill>
                <a:schemeClr val="tx1"/>
              </a:solidFill>
              <a:round/>
              <a:headEnd/>
              <a:tailEnd type="triangle" w="med" len="med"/>
            </a:ln>
          </p:spPr>
          <p:txBody>
            <a:bodyPr/>
            <a:lstStyle/>
            <a:p>
              <a:endParaRPr lang="en-US"/>
            </a:p>
          </p:txBody>
        </p:sp>
        <p:sp>
          <p:nvSpPr>
            <p:cNvPr id="12302" name="Line 50"/>
            <p:cNvSpPr>
              <a:spLocks noChangeShapeType="1"/>
            </p:cNvSpPr>
            <p:nvPr/>
          </p:nvSpPr>
          <p:spPr bwMode="auto">
            <a:xfrm>
              <a:off x="3312" y="2400"/>
              <a:ext cx="384" cy="0"/>
            </a:xfrm>
            <a:prstGeom prst="line">
              <a:avLst/>
            </a:prstGeom>
            <a:noFill/>
            <a:ln w="57150">
              <a:solidFill>
                <a:schemeClr val="tx1"/>
              </a:solidFill>
              <a:round/>
              <a:headEnd/>
              <a:tailEnd type="triangle" w="med" len="med"/>
            </a:ln>
          </p:spPr>
          <p:txBody>
            <a:bodyPr/>
            <a:lstStyle/>
            <a:p>
              <a:endParaRPr lang="en-US"/>
            </a:p>
          </p:txBody>
        </p:sp>
        <p:sp>
          <p:nvSpPr>
            <p:cNvPr id="12303" name="Rectangle 51"/>
            <p:cNvSpPr>
              <a:spLocks noChangeArrowheads="1"/>
            </p:cNvSpPr>
            <p:nvPr/>
          </p:nvSpPr>
          <p:spPr bwMode="auto">
            <a:xfrm>
              <a:off x="3312" y="1632"/>
              <a:ext cx="244" cy="212"/>
            </a:xfrm>
            <a:prstGeom prst="rect">
              <a:avLst/>
            </a:prstGeom>
            <a:noFill/>
            <a:ln w="9525">
              <a:noFill/>
              <a:miter lim="800000"/>
              <a:headEnd/>
              <a:tailEnd/>
            </a:ln>
          </p:spPr>
          <p:txBody>
            <a:bodyPr wrap="none">
              <a:spAutoFit/>
            </a:bodyPr>
            <a:lstStyle/>
            <a:p>
              <a:r>
                <a:rPr lang="en-US" sz="1600" b="1"/>
                <a:t>32</a:t>
              </a:r>
            </a:p>
          </p:txBody>
        </p:sp>
        <p:sp>
          <p:nvSpPr>
            <p:cNvPr id="12304" name="Rectangle 52"/>
            <p:cNvSpPr>
              <a:spLocks noChangeArrowheads="1"/>
            </p:cNvSpPr>
            <p:nvPr/>
          </p:nvSpPr>
          <p:spPr bwMode="auto">
            <a:xfrm>
              <a:off x="3312" y="2188"/>
              <a:ext cx="244" cy="212"/>
            </a:xfrm>
            <a:prstGeom prst="rect">
              <a:avLst/>
            </a:prstGeom>
            <a:noFill/>
            <a:ln w="9525">
              <a:noFill/>
              <a:miter lim="800000"/>
              <a:headEnd/>
              <a:tailEnd/>
            </a:ln>
          </p:spPr>
          <p:txBody>
            <a:bodyPr wrap="none">
              <a:spAutoFit/>
            </a:bodyPr>
            <a:lstStyle/>
            <a:p>
              <a:r>
                <a:rPr lang="en-US" sz="1600" b="1"/>
                <a:t>32</a:t>
              </a:r>
            </a:p>
          </p:txBody>
        </p:sp>
        <p:sp>
          <p:nvSpPr>
            <p:cNvPr id="12305" name="Rectangle 53"/>
            <p:cNvSpPr>
              <a:spLocks noChangeArrowheads="1"/>
            </p:cNvSpPr>
            <p:nvPr/>
          </p:nvSpPr>
          <p:spPr bwMode="auto">
            <a:xfrm>
              <a:off x="4454" y="2092"/>
              <a:ext cx="244" cy="212"/>
            </a:xfrm>
            <a:prstGeom prst="rect">
              <a:avLst/>
            </a:prstGeom>
            <a:noFill/>
            <a:ln w="9525">
              <a:noFill/>
              <a:miter lim="800000"/>
              <a:headEnd/>
              <a:tailEnd/>
            </a:ln>
          </p:spPr>
          <p:txBody>
            <a:bodyPr wrap="none">
              <a:spAutoFit/>
            </a:bodyPr>
            <a:lstStyle/>
            <a:p>
              <a:r>
                <a:rPr lang="en-US" sz="1600" b="1"/>
                <a:t>32</a:t>
              </a:r>
            </a:p>
          </p:txBody>
        </p:sp>
        <p:sp>
          <p:nvSpPr>
            <p:cNvPr id="12306" name="Rectangle 54"/>
            <p:cNvSpPr>
              <a:spLocks noChangeArrowheads="1"/>
            </p:cNvSpPr>
            <p:nvPr/>
          </p:nvSpPr>
          <p:spPr bwMode="auto">
            <a:xfrm>
              <a:off x="4470" y="1782"/>
              <a:ext cx="180" cy="212"/>
            </a:xfrm>
            <a:prstGeom prst="rect">
              <a:avLst/>
            </a:prstGeom>
            <a:noFill/>
            <a:ln w="9525">
              <a:noFill/>
              <a:miter lim="800000"/>
              <a:headEnd/>
              <a:tailEnd/>
            </a:ln>
          </p:spPr>
          <p:txBody>
            <a:bodyPr wrap="none">
              <a:spAutoFit/>
            </a:bodyPr>
            <a:lstStyle/>
            <a:p>
              <a:r>
                <a:rPr lang="en-US" sz="1600" b="1"/>
                <a:t>1</a:t>
              </a:r>
            </a:p>
          </p:txBody>
        </p:sp>
        <p:sp>
          <p:nvSpPr>
            <p:cNvPr id="12307" name="Text Box 55"/>
            <p:cNvSpPr txBox="1">
              <a:spLocks noChangeArrowheads="1"/>
            </p:cNvSpPr>
            <p:nvPr/>
          </p:nvSpPr>
          <p:spPr bwMode="auto">
            <a:xfrm>
              <a:off x="3223" y="1920"/>
              <a:ext cx="521" cy="288"/>
            </a:xfrm>
            <a:prstGeom prst="rect">
              <a:avLst/>
            </a:prstGeom>
            <a:noFill/>
            <a:ln w="9525">
              <a:noFill/>
              <a:miter lim="800000"/>
              <a:headEnd/>
              <a:tailEnd/>
            </a:ln>
          </p:spPr>
          <p:txBody>
            <a:bodyPr wrap="none">
              <a:spAutoFit/>
            </a:bodyPr>
            <a:lstStyle/>
            <a:p>
              <a:r>
                <a:rPr lang="en-US" sz="1200" b="1"/>
                <a:t>Input</a:t>
              </a:r>
            </a:p>
            <a:p>
              <a:r>
                <a:rPr lang="en-US" sz="1200" b="1"/>
                <a:t>Operands</a:t>
              </a:r>
            </a:p>
          </p:txBody>
        </p:sp>
        <p:sp>
          <p:nvSpPr>
            <p:cNvPr id="12308" name="Text Box 56"/>
            <p:cNvSpPr txBox="1">
              <a:spLocks noChangeArrowheads="1"/>
            </p:cNvSpPr>
            <p:nvPr/>
          </p:nvSpPr>
          <p:spPr bwMode="auto">
            <a:xfrm>
              <a:off x="4302" y="1686"/>
              <a:ext cx="500" cy="173"/>
            </a:xfrm>
            <a:prstGeom prst="rect">
              <a:avLst/>
            </a:prstGeom>
            <a:noFill/>
            <a:ln w="9525">
              <a:noFill/>
              <a:miter lim="800000"/>
              <a:headEnd/>
              <a:tailEnd/>
            </a:ln>
          </p:spPr>
          <p:txBody>
            <a:bodyPr wrap="none">
              <a:spAutoFit/>
            </a:bodyPr>
            <a:lstStyle/>
            <a:p>
              <a:r>
                <a:rPr lang="en-US" sz="1200" b="1"/>
                <a:t>Compare</a:t>
              </a:r>
            </a:p>
          </p:txBody>
        </p:sp>
      </p:grpSp>
      <p:sp>
        <p:nvSpPr>
          <p:cNvPr id="12295" name="Text Box 58"/>
          <p:cNvSpPr txBox="1">
            <a:spLocks noChangeArrowheads="1"/>
          </p:cNvSpPr>
          <p:nvPr/>
        </p:nvSpPr>
        <p:spPr bwMode="auto">
          <a:xfrm>
            <a:off x="3352800" y="4632325"/>
            <a:ext cx="5562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pic>
        <p:nvPicPr>
          <p:cNvPr id="2"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5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58370" name="Rectangle 2"/>
          <p:cNvSpPr>
            <a:spLocks noGrp="1" noChangeArrowheads="1"/>
          </p:cNvSpPr>
          <p:nvPr>
            <p:ph type="title"/>
          </p:nvPr>
        </p:nvSpPr>
        <p:spPr>
          <a:xfrm>
            <a:off x="1295400" y="1371600"/>
            <a:ext cx="6629400" cy="533400"/>
          </a:xfrm>
        </p:spPr>
        <p:txBody>
          <a:bodyPr/>
          <a:lstStyle/>
          <a:p>
            <a:pPr>
              <a:defRPr/>
            </a:pPr>
            <a:r>
              <a:rPr lang="en-US" sz="3200" smtClean="0"/>
              <a:t>ALU Architecture for Processing</a:t>
            </a:r>
          </a:p>
        </p:txBody>
      </p:sp>
      <p:sp>
        <p:nvSpPr>
          <p:cNvPr id="13316" name="Rectangle 3"/>
          <p:cNvSpPr>
            <a:spLocks noGrp="1" noChangeArrowheads="1"/>
          </p:cNvSpPr>
          <p:nvPr>
            <p:ph type="body" idx="1"/>
          </p:nvPr>
        </p:nvSpPr>
        <p:spPr>
          <a:xfrm>
            <a:off x="381000" y="2209800"/>
            <a:ext cx="2819400" cy="4038600"/>
          </a:xfrm>
        </p:spPr>
        <p:txBody>
          <a:bodyPr/>
          <a:lstStyle/>
          <a:p>
            <a:r>
              <a:rPr lang="en-US" smtClean="0"/>
              <a:t>In the MIPS CPU, </a:t>
            </a:r>
            <a:r>
              <a:rPr lang="en-US" smtClean="0">
                <a:solidFill>
                  <a:srgbClr val="CC0000"/>
                </a:solidFill>
              </a:rPr>
              <a:t>all arguments used in processing are stored in registers.</a:t>
            </a:r>
            <a:r>
              <a:rPr lang="en-US" smtClean="0"/>
              <a:t>  </a:t>
            </a:r>
          </a:p>
          <a:p>
            <a:r>
              <a:rPr lang="en-US" smtClean="0">
                <a:solidFill>
                  <a:schemeClr val="accent2"/>
                </a:solidFill>
              </a:rPr>
              <a:t>This requires </a:t>
            </a:r>
            <a:r>
              <a:rPr lang="en-US" u="sng" smtClean="0">
                <a:solidFill>
                  <a:schemeClr val="accent2"/>
                </a:solidFill>
              </a:rPr>
              <a:t>two</a:t>
            </a:r>
            <a:r>
              <a:rPr lang="en-US" smtClean="0">
                <a:solidFill>
                  <a:schemeClr val="accent2"/>
                </a:solidFill>
              </a:rPr>
              <a:t> buses to route data to the ALU.</a:t>
            </a:r>
          </a:p>
          <a:p>
            <a:r>
              <a:rPr lang="en-US" smtClean="0">
                <a:solidFill>
                  <a:srgbClr val="009900"/>
                </a:solidFill>
              </a:rPr>
              <a:t>All registers are tied to both output buses.</a:t>
            </a:r>
          </a:p>
          <a:p>
            <a:r>
              <a:rPr lang="en-US" smtClean="0"/>
              <a:t>A single input bus carries results back to all 32 registers. </a:t>
            </a:r>
          </a:p>
        </p:txBody>
      </p:sp>
      <p:grpSp>
        <p:nvGrpSpPr>
          <p:cNvPr id="13317" name="Group 61"/>
          <p:cNvGrpSpPr>
            <a:grpSpLocks/>
          </p:cNvGrpSpPr>
          <p:nvPr/>
        </p:nvGrpSpPr>
        <p:grpSpPr bwMode="auto">
          <a:xfrm>
            <a:off x="3124200" y="2286000"/>
            <a:ext cx="5629275" cy="3505200"/>
            <a:chOff x="1878" y="1440"/>
            <a:chExt cx="3546" cy="2208"/>
          </a:xfrm>
        </p:grpSpPr>
        <p:sp>
          <p:nvSpPr>
            <p:cNvPr id="13319" name="Oval 5"/>
            <p:cNvSpPr>
              <a:spLocks noChangeArrowheads="1"/>
            </p:cNvSpPr>
            <p:nvPr/>
          </p:nvSpPr>
          <p:spPr bwMode="auto">
            <a:xfrm>
              <a:off x="2125" y="2045"/>
              <a:ext cx="144" cy="96"/>
            </a:xfrm>
            <a:prstGeom prst="ellipse">
              <a:avLst/>
            </a:prstGeom>
            <a:solidFill>
              <a:schemeClr val="bg1"/>
            </a:solidFill>
            <a:ln w="28575">
              <a:solidFill>
                <a:schemeClr val="bg1"/>
              </a:solidFill>
              <a:round/>
              <a:headEnd/>
              <a:tailEnd/>
            </a:ln>
          </p:spPr>
          <p:txBody>
            <a:bodyPr wrap="none" anchor="ctr"/>
            <a:lstStyle/>
            <a:p>
              <a:endParaRPr lang="en-US"/>
            </a:p>
          </p:txBody>
        </p:sp>
        <p:sp>
          <p:nvSpPr>
            <p:cNvPr id="13320" name="Rectangle 6"/>
            <p:cNvSpPr>
              <a:spLocks noChangeArrowheads="1"/>
            </p:cNvSpPr>
            <p:nvPr/>
          </p:nvSpPr>
          <p:spPr bwMode="auto">
            <a:xfrm>
              <a:off x="2549" y="1883"/>
              <a:ext cx="1384" cy="1392"/>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13321" name="Text Box 7"/>
            <p:cNvSpPr txBox="1">
              <a:spLocks noChangeArrowheads="1"/>
            </p:cNvSpPr>
            <p:nvPr/>
          </p:nvSpPr>
          <p:spPr bwMode="auto">
            <a:xfrm>
              <a:off x="2531" y="1933"/>
              <a:ext cx="672" cy="1294"/>
            </a:xfrm>
            <a:prstGeom prst="rect">
              <a:avLst/>
            </a:prstGeom>
            <a:noFill/>
            <a:ln w="9525">
              <a:noFill/>
              <a:miter lim="800000"/>
              <a:headEnd/>
              <a:tailEnd/>
            </a:ln>
          </p:spPr>
          <p:txBody>
            <a:bodyPr>
              <a:spAutoFit/>
            </a:bodyPr>
            <a:lstStyle/>
            <a:p>
              <a:r>
                <a:rPr lang="en-US" sz="1200" b="1"/>
                <a:t>Source Reg. 1 Address</a:t>
              </a:r>
            </a:p>
            <a:p>
              <a:endParaRPr lang="en-US" sz="1200" b="1"/>
            </a:p>
            <a:p>
              <a:r>
                <a:rPr lang="en-US" sz="1200" b="1"/>
                <a:t>Source Reg. 2 Address</a:t>
              </a:r>
            </a:p>
            <a:p>
              <a:endParaRPr lang="en-US" sz="1200" b="1"/>
            </a:p>
            <a:p>
              <a:r>
                <a:rPr lang="en-US" sz="1200" b="1"/>
                <a:t>Dest. Reg. Address</a:t>
              </a:r>
            </a:p>
            <a:p>
              <a:endParaRPr lang="en-US" sz="900" b="1"/>
            </a:p>
            <a:p>
              <a:r>
                <a:rPr lang="en-US" sz="1200" b="1"/>
                <a:t>Write</a:t>
              </a:r>
            </a:p>
            <a:p>
              <a:r>
                <a:rPr lang="en-US" sz="1200" b="1"/>
                <a:t>Data In</a:t>
              </a:r>
            </a:p>
          </p:txBody>
        </p:sp>
        <p:sp>
          <p:nvSpPr>
            <p:cNvPr id="13322" name="Text Box 8"/>
            <p:cNvSpPr txBox="1">
              <a:spLocks noChangeArrowheads="1"/>
            </p:cNvSpPr>
            <p:nvPr/>
          </p:nvSpPr>
          <p:spPr bwMode="auto">
            <a:xfrm>
              <a:off x="3413" y="2171"/>
              <a:ext cx="576" cy="748"/>
            </a:xfrm>
            <a:prstGeom prst="rect">
              <a:avLst/>
            </a:prstGeom>
            <a:noFill/>
            <a:ln w="9525">
              <a:noFill/>
              <a:miter lim="800000"/>
              <a:headEnd/>
              <a:tailEnd/>
            </a:ln>
          </p:spPr>
          <p:txBody>
            <a:bodyPr>
              <a:spAutoFit/>
            </a:bodyPr>
            <a:lstStyle/>
            <a:p>
              <a:r>
                <a:rPr lang="en-US" sz="1200" b="1"/>
                <a:t>Read Data 1 Out</a:t>
              </a:r>
            </a:p>
            <a:p>
              <a:endParaRPr lang="en-US" sz="1200" b="1"/>
            </a:p>
            <a:p>
              <a:endParaRPr lang="en-US" sz="1200" b="1"/>
            </a:p>
            <a:p>
              <a:r>
                <a:rPr lang="en-US" sz="1200" b="1"/>
                <a:t>Read Data 2 Out</a:t>
              </a:r>
            </a:p>
          </p:txBody>
        </p:sp>
        <p:sp>
          <p:nvSpPr>
            <p:cNvPr id="13323" name="Text Box 9"/>
            <p:cNvSpPr txBox="1">
              <a:spLocks noChangeArrowheads="1"/>
            </p:cNvSpPr>
            <p:nvPr/>
          </p:nvSpPr>
          <p:spPr bwMode="auto">
            <a:xfrm>
              <a:off x="3125" y="2891"/>
              <a:ext cx="664" cy="404"/>
            </a:xfrm>
            <a:prstGeom prst="rect">
              <a:avLst/>
            </a:prstGeom>
            <a:noFill/>
            <a:ln w="9525">
              <a:noFill/>
              <a:miter lim="800000"/>
              <a:headEnd/>
              <a:tailEnd/>
            </a:ln>
          </p:spPr>
          <p:txBody>
            <a:bodyPr wrap="none">
              <a:spAutoFit/>
            </a:bodyPr>
            <a:lstStyle/>
            <a:p>
              <a:r>
                <a:rPr lang="en-US" sz="1800" b="1"/>
                <a:t>Register </a:t>
              </a:r>
            </a:p>
            <a:p>
              <a:r>
                <a:rPr lang="en-US" sz="1800" b="1"/>
                <a:t>Block</a:t>
              </a:r>
            </a:p>
          </p:txBody>
        </p:sp>
        <p:sp>
          <p:nvSpPr>
            <p:cNvPr id="13324" name="Line 14"/>
            <p:cNvSpPr>
              <a:spLocks noChangeShapeType="1"/>
            </p:cNvSpPr>
            <p:nvPr/>
          </p:nvSpPr>
          <p:spPr bwMode="auto">
            <a:xfrm>
              <a:off x="2213" y="2075"/>
              <a:ext cx="336" cy="0"/>
            </a:xfrm>
            <a:prstGeom prst="line">
              <a:avLst/>
            </a:prstGeom>
            <a:noFill/>
            <a:ln w="57150">
              <a:solidFill>
                <a:schemeClr val="tx1"/>
              </a:solidFill>
              <a:round/>
              <a:headEnd/>
              <a:tailEnd type="triangle" w="med" len="med"/>
            </a:ln>
          </p:spPr>
          <p:txBody>
            <a:bodyPr/>
            <a:lstStyle/>
            <a:p>
              <a:endParaRPr lang="en-US"/>
            </a:p>
          </p:txBody>
        </p:sp>
        <p:sp>
          <p:nvSpPr>
            <p:cNvPr id="13325" name="Line 15"/>
            <p:cNvSpPr>
              <a:spLocks noChangeShapeType="1"/>
            </p:cNvSpPr>
            <p:nvPr/>
          </p:nvSpPr>
          <p:spPr bwMode="auto">
            <a:xfrm>
              <a:off x="2213" y="2411"/>
              <a:ext cx="336" cy="0"/>
            </a:xfrm>
            <a:prstGeom prst="line">
              <a:avLst/>
            </a:prstGeom>
            <a:noFill/>
            <a:ln w="57150">
              <a:solidFill>
                <a:schemeClr val="tx1"/>
              </a:solidFill>
              <a:round/>
              <a:headEnd/>
              <a:tailEnd type="triangle" w="med" len="med"/>
            </a:ln>
          </p:spPr>
          <p:txBody>
            <a:bodyPr/>
            <a:lstStyle/>
            <a:p>
              <a:endParaRPr lang="en-US"/>
            </a:p>
          </p:txBody>
        </p:sp>
        <p:sp>
          <p:nvSpPr>
            <p:cNvPr id="13326" name="Line 16"/>
            <p:cNvSpPr>
              <a:spLocks noChangeShapeType="1"/>
            </p:cNvSpPr>
            <p:nvPr/>
          </p:nvSpPr>
          <p:spPr bwMode="auto">
            <a:xfrm>
              <a:off x="2213" y="2747"/>
              <a:ext cx="336" cy="0"/>
            </a:xfrm>
            <a:prstGeom prst="line">
              <a:avLst/>
            </a:prstGeom>
            <a:noFill/>
            <a:ln w="57150">
              <a:solidFill>
                <a:schemeClr val="tx1"/>
              </a:solidFill>
              <a:round/>
              <a:headEnd/>
              <a:tailEnd type="triangle" w="med" len="med"/>
            </a:ln>
          </p:spPr>
          <p:txBody>
            <a:bodyPr/>
            <a:lstStyle/>
            <a:p>
              <a:endParaRPr lang="en-US"/>
            </a:p>
          </p:txBody>
        </p:sp>
        <p:sp>
          <p:nvSpPr>
            <p:cNvPr id="13327" name="Line 17"/>
            <p:cNvSpPr>
              <a:spLocks noChangeShapeType="1"/>
            </p:cNvSpPr>
            <p:nvPr/>
          </p:nvSpPr>
          <p:spPr bwMode="auto">
            <a:xfrm>
              <a:off x="2357" y="3090"/>
              <a:ext cx="192" cy="0"/>
            </a:xfrm>
            <a:prstGeom prst="line">
              <a:avLst/>
            </a:prstGeom>
            <a:noFill/>
            <a:ln w="57150">
              <a:solidFill>
                <a:schemeClr val="tx1"/>
              </a:solidFill>
              <a:round/>
              <a:headEnd/>
              <a:tailEnd type="triangle" w="med" len="med"/>
            </a:ln>
          </p:spPr>
          <p:txBody>
            <a:bodyPr/>
            <a:lstStyle/>
            <a:p>
              <a:endParaRPr lang="en-US"/>
            </a:p>
          </p:txBody>
        </p:sp>
        <p:sp>
          <p:nvSpPr>
            <p:cNvPr id="13328" name="Text Box 18"/>
            <p:cNvSpPr txBox="1">
              <a:spLocks noChangeArrowheads="1"/>
            </p:cNvSpPr>
            <p:nvPr/>
          </p:nvSpPr>
          <p:spPr bwMode="auto">
            <a:xfrm>
              <a:off x="2273" y="1872"/>
              <a:ext cx="180" cy="212"/>
            </a:xfrm>
            <a:prstGeom prst="rect">
              <a:avLst/>
            </a:prstGeom>
            <a:noFill/>
            <a:ln w="9525">
              <a:noFill/>
              <a:miter lim="800000"/>
              <a:headEnd/>
              <a:tailEnd/>
            </a:ln>
          </p:spPr>
          <p:txBody>
            <a:bodyPr wrap="none">
              <a:spAutoFit/>
            </a:bodyPr>
            <a:lstStyle/>
            <a:p>
              <a:r>
                <a:rPr lang="en-US" sz="1600" b="1"/>
                <a:t>5</a:t>
              </a:r>
            </a:p>
          </p:txBody>
        </p:sp>
        <p:sp>
          <p:nvSpPr>
            <p:cNvPr id="13329" name="Text Box 19"/>
            <p:cNvSpPr txBox="1">
              <a:spLocks noChangeArrowheads="1"/>
            </p:cNvSpPr>
            <p:nvPr/>
          </p:nvSpPr>
          <p:spPr bwMode="auto">
            <a:xfrm>
              <a:off x="2273" y="2535"/>
              <a:ext cx="180" cy="212"/>
            </a:xfrm>
            <a:prstGeom prst="rect">
              <a:avLst/>
            </a:prstGeom>
            <a:noFill/>
            <a:ln w="9525">
              <a:noFill/>
              <a:miter lim="800000"/>
              <a:headEnd/>
              <a:tailEnd/>
            </a:ln>
          </p:spPr>
          <p:txBody>
            <a:bodyPr wrap="none">
              <a:spAutoFit/>
            </a:bodyPr>
            <a:lstStyle/>
            <a:p>
              <a:r>
                <a:rPr lang="en-US" sz="1600" b="1"/>
                <a:t>5</a:t>
              </a:r>
            </a:p>
          </p:txBody>
        </p:sp>
        <p:sp>
          <p:nvSpPr>
            <p:cNvPr id="13330" name="Text Box 20"/>
            <p:cNvSpPr txBox="1">
              <a:spLocks noChangeArrowheads="1"/>
            </p:cNvSpPr>
            <p:nvPr/>
          </p:nvSpPr>
          <p:spPr bwMode="auto">
            <a:xfrm>
              <a:off x="2273" y="2219"/>
              <a:ext cx="180" cy="212"/>
            </a:xfrm>
            <a:prstGeom prst="rect">
              <a:avLst/>
            </a:prstGeom>
            <a:noFill/>
            <a:ln w="9525">
              <a:noFill/>
              <a:miter lim="800000"/>
              <a:headEnd/>
              <a:tailEnd/>
            </a:ln>
          </p:spPr>
          <p:txBody>
            <a:bodyPr wrap="none">
              <a:spAutoFit/>
            </a:bodyPr>
            <a:lstStyle/>
            <a:p>
              <a:r>
                <a:rPr lang="en-US" sz="1600" b="1"/>
                <a:t>5</a:t>
              </a:r>
            </a:p>
          </p:txBody>
        </p:sp>
        <p:sp>
          <p:nvSpPr>
            <p:cNvPr id="13331" name="Text Box 21"/>
            <p:cNvSpPr txBox="1">
              <a:spLocks noChangeArrowheads="1"/>
            </p:cNvSpPr>
            <p:nvPr/>
          </p:nvSpPr>
          <p:spPr bwMode="auto">
            <a:xfrm>
              <a:off x="2223" y="2882"/>
              <a:ext cx="244" cy="212"/>
            </a:xfrm>
            <a:prstGeom prst="rect">
              <a:avLst/>
            </a:prstGeom>
            <a:noFill/>
            <a:ln w="9525">
              <a:noFill/>
              <a:miter lim="800000"/>
              <a:headEnd/>
              <a:tailEnd/>
            </a:ln>
          </p:spPr>
          <p:txBody>
            <a:bodyPr wrap="none">
              <a:spAutoFit/>
            </a:bodyPr>
            <a:lstStyle/>
            <a:p>
              <a:r>
                <a:rPr lang="en-US" sz="1600" b="1"/>
                <a:t>32</a:t>
              </a:r>
            </a:p>
          </p:txBody>
        </p:sp>
        <p:grpSp>
          <p:nvGrpSpPr>
            <p:cNvPr id="13332" name="Group 23"/>
            <p:cNvGrpSpPr>
              <a:grpSpLocks/>
            </p:cNvGrpSpPr>
            <p:nvPr/>
          </p:nvGrpSpPr>
          <p:grpSpPr bwMode="auto">
            <a:xfrm>
              <a:off x="4318" y="2016"/>
              <a:ext cx="720" cy="1056"/>
              <a:chOff x="3264" y="1632"/>
              <a:chExt cx="432" cy="480"/>
            </a:xfrm>
          </p:grpSpPr>
          <p:sp>
            <p:nvSpPr>
              <p:cNvPr id="13361" name="Line 24"/>
              <p:cNvSpPr>
                <a:spLocks noChangeShapeType="1"/>
              </p:cNvSpPr>
              <p:nvPr/>
            </p:nvSpPr>
            <p:spPr bwMode="auto">
              <a:xfrm flipV="1">
                <a:off x="3264" y="1872"/>
                <a:ext cx="48" cy="48"/>
              </a:xfrm>
              <a:prstGeom prst="line">
                <a:avLst/>
              </a:prstGeom>
              <a:noFill/>
              <a:ln w="28575">
                <a:solidFill>
                  <a:schemeClr val="tx1"/>
                </a:solidFill>
                <a:round/>
                <a:headEnd/>
                <a:tailEnd/>
              </a:ln>
            </p:spPr>
            <p:txBody>
              <a:bodyPr/>
              <a:lstStyle/>
              <a:p>
                <a:endParaRPr lang="en-US"/>
              </a:p>
            </p:txBody>
          </p:sp>
          <p:sp>
            <p:nvSpPr>
              <p:cNvPr id="13362" name="Line 25"/>
              <p:cNvSpPr>
                <a:spLocks noChangeShapeType="1"/>
              </p:cNvSpPr>
              <p:nvPr/>
            </p:nvSpPr>
            <p:spPr bwMode="auto">
              <a:xfrm>
                <a:off x="3264" y="1824"/>
                <a:ext cx="48" cy="48"/>
              </a:xfrm>
              <a:prstGeom prst="line">
                <a:avLst/>
              </a:prstGeom>
              <a:noFill/>
              <a:ln w="28575">
                <a:solidFill>
                  <a:schemeClr val="tx1"/>
                </a:solidFill>
                <a:round/>
                <a:headEnd/>
                <a:tailEnd/>
              </a:ln>
            </p:spPr>
            <p:txBody>
              <a:bodyPr/>
              <a:lstStyle/>
              <a:p>
                <a:endParaRPr lang="en-US"/>
              </a:p>
            </p:txBody>
          </p:sp>
          <p:sp>
            <p:nvSpPr>
              <p:cNvPr id="13363" name="Line 26"/>
              <p:cNvSpPr>
                <a:spLocks noChangeShapeType="1"/>
              </p:cNvSpPr>
              <p:nvPr/>
            </p:nvSpPr>
            <p:spPr bwMode="auto">
              <a:xfrm flipV="1">
                <a:off x="3264" y="1632"/>
                <a:ext cx="0" cy="192"/>
              </a:xfrm>
              <a:prstGeom prst="line">
                <a:avLst/>
              </a:prstGeom>
              <a:noFill/>
              <a:ln w="28575">
                <a:solidFill>
                  <a:schemeClr val="tx1"/>
                </a:solidFill>
                <a:round/>
                <a:headEnd/>
                <a:tailEnd/>
              </a:ln>
            </p:spPr>
            <p:txBody>
              <a:bodyPr/>
              <a:lstStyle/>
              <a:p>
                <a:endParaRPr lang="en-US"/>
              </a:p>
            </p:txBody>
          </p:sp>
          <p:sp>
            <p:nvSpPr>
              <p:cNvPr id="13364" name="Line 27"/>
              <p:cNvSpPr>
                <a:spLocks noChangeShapeType="1"/>
              </p:cNvSpPr>
              <p:nvPr/>
            </p:nvSpPr>
            <p:spPr bwMode="auto">
              <a:xfrm flipV="1">
                <a:off x="3264" y="1920"/>
                <a:ext cx="0" cy="192"/>
              </a:xfrm>
              <a:prstGeom prst="line">
                <a:avLst/>
              </a:prstGeom>
              <a:noFill/>
              <a:ln w="28575">
                <a:solidFill>
                  <a:schemeClr val="tx1"/>
                </a:solidFill>
                <a:round/>
                <a:headEnd/>
                <a:tailEnd/>
              </a:ln>
            </p:spPr>
            <p:txBody>
              <a:bodyPr/>
              <a:lstStyle/>
              <a:p>
                <a:endParaRPr lang="en-US"/>
              </a:p>
            </p:txBody>
          </p:sp>
          <p:sp>
            <p:nvSpPr>
              <p:cNvPr id="13365" name="Line 28"/>
              <p:cNvSpPr>
                <a:spLocks noChangeShapeType="1"/>
              </p:cNvSpPr>
              <p:nvPr/>
            </p:nvSpPr>
            <p:spPr bwMode="auto">
              <a:xfrm>
                <a:off x="3264" y="1634"/>
                <a:ext cx="432" cy="144"/>
              </a:xfrm>
              <a:prstGeom prst="line">
                <a:avLst/>
              </a:prstGeom>
              <a:noFill/>
              <a:ln w="28575">
                <a:solidFill>
                  <a:schemeClr val="tx1"/>
                </a:solidFill>
                <a:round/>
                <a:headEnd/>
                <a:tailEnd/>
              </a:ln>
            </p:spPr>
            <p:txBody>
              <a:bodyPr/>
              <a:lstStyle/>
              <a:p>
                <a:endParaRPr lang="en-US"/>
              </a:p>
            </p:txBody>
          </p:sp>
          <p:sp>
            <p:nvSpPr>
              <p:cNvPr id="13366" name="Line 29"/>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13367" name="Line 30"/>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3333" name="Text Box 31"/>
            <p:cNvSpPr txBox="1">
              <a:spLocks noChangeArrowheads="1"/>
            </p:cNvSpPr>
            <p:nvPr/>
          </p:nvSpPr>
          <p:spPr bwMode="auto">
            <a:xfrm>
              <a:off x="4462" y="2448"/>
              <a:ext cx="420" cy="231"/>
            </a:xfrm>
            <a:prstGeom prst="rect">
              <a:avLst/>
            </a:prstGeom>
            <a:noFill/>
            <a:ln w="9525">
              <a:noFill/>
              <a:miter lim="800000"/>
              <a:headEnd/>
              <a:tailEnd/>
            </a:ln>
          </p:spPr>
          <p:txBody>
            <a:bodyPr wrap="none">
              <a:spAutoFit/>
            </a:bodyPr>
            <a:lstStyle/>
            <a:p>
              <a:r>
                <a:rPr lang="en-US" sz="1800" b="1"/>
                <a:t>ALU</a:t>
              </a:r>
            </a:p>
          </p:txBody>
        </p:sp>
        <p:sp>
          <p:nvSpPr>
            <p:cNvPr id="13334" name="Line 32"/>
            <p:cNvSpPr>
              <a:spLocks noChangeShapeType="1"/>
            </p:cNvSpPr>
            <p:nvPr/>
          </p:nvSpPr>
          <p:spPr bwMode="auto">
            <a:xfrm>
              <a:off x="5038" y="2544"/>
              <a:ext cx="384" cy="0"/>
            </a:xfrm>
            <a:prstGeom prst="line">
              <a:avLst/>
            </a:prstGeom>
            <a:noFill/>
            <a:ln w="57150">
              <a:solidFill>
                <a:schemeClr val="tx1"/>
              </a:solidFill>
              <a:round/>
              <a:headEnd/>
              <a:tailEnd/>
            </a:ln>
          </p:spPr>
          <p:txBody>
            <a:bodyPr/>
            <a:lstStyle/>
            <a:p>
              <a:endParaRPr lang="en-US"/>
            </a:p>
          </p:txBody>
        </p:sp>
        <p:sp>
          <p:nvSpPr>
            <p:cNvPr id="13335" name="Line 33"/>
            <p:cNvSpPr>
              <a:spLocks noChangeShapeType="1"/>
            </p:cNvSpPr>
            <p:nvPr/>
          </p:nvSpPr>
          <p:spPr bwMode="auto">
            <a:xfrm>
              <a:off x="5038" y="2400"/>
              <a:ext cx="336" cy="0"/>
            </a:xfrm>
            <a:prstGeom prst="line">
              <a:avLst/>
            </a:prstGeom>
            <a:noFill/>
            <a:ln w="38100">
              <a:solidFill>
                <a:schemeClr val="tx1"/>
              </a:solidFill>
              <a:round/>
              <a:headEnd/>
              <a:tailEnd type="triangle" w="med" len="med"/>
            </a:ln>
          </p:spPr>
          <p:txBody>
            <a:bodyPr/>
            <a:lstStyle/>
            <a:p>
              <a:endParaRPr lang="en-US"/>
            </a:p>
          </p:txBody>
        </p:sp>
        <p:sp>
          <p:nvSpPr>
            <p:cNvPr id="13336" name="Text Box 34"/>
            <p:cNvSpPr txBox="1">
              <a:spLocks noChangeArrowheads="1"/>
            </p:cNvSpPr>
            <p:nvPr/>
          </p:nvSpPr>
          <p:spPr bwMode="auto">
            <a:xfrm>
              <a:off x="5001" y="2659"/>
              <a:ext cx="377" cy="173"/>
            </a:xfrm>
            <a:prstGeom prst="rect">
              <a:avLst/>
            </a:prstGeom>
            <a:noFill/>
            <a:ln w="9525">
              <a:noFill/>
              <a:miter lim="800000"/>
              <a:headEnd/>
              <a:tailEnd/>
            </a:ln>
          </p:spPr>
          <p:txBody>
            <a:bodyPr wrap="none">
              <a:spAutoFit/>
            </a:bodyPr>
            <a:lstStyle/>
            <a:p>
              <a:r>
                <a:rPr lang="en-US" sz="1200" b="1"/>
                <a:t>Result</a:t>
              </a:r>
            </a:p>
          </p:txBody>
        </p:sp>
        <p:sp>
          <p:nvSpPr>
            <p:cNvPr id="13337" name="Line 35"/>
            <p:cNvSpPr>
              <a:spLocks noChangeShapeType="1"/>
            </p:cNvSpPr>
            <p:nvPr/>
          </p:nvSpPr>
          <p:spPr bwMode="auto">
            <a:xfrm>
              <a:off x="3934" y="2256"/>
              <a:ext cx="384" cy="0"/>
            </a:xfrm>
            <a:prstGeom prst="line">
              <a:avLst/>
            </a:prstGeom>
            <a:noFill/>
            <a:ln w="57150">
              <a:solidFill>
                <a:schemeClr val="tx1"/>
              </a:solidFill>
              <a:round/>
              <a:headEnd/>
              <a:tailEnd type="triangle" w="med" len="med"/>
            </a:ln>
          </p:spPr>
          <p:txBody>
            <a:bodyPr/>
            <a:lstStyle/>
            <a:p>
              <a:endParaRPr lang="en-US"/>
            </a:p>
          </p:txBody>
        </p:sp>
        <p:sp>
          <p:nvSpPr>
            <p:cNvPr id="13338" name="Line 36"/>
            <p:cNvSpPr>
              <a:spLocks noChangeShapeType="1"/>
            </p:cNvSpPr>
            <p:nvPr/>
          </p:nvSpPr>
          <p:spPr bwMode="auto">
            <a:xfrm>
              <a:off x="3934" y="2832"/>
              <a:ext cx="384" cy="0"/>
            </a:xfrm>
            <a:prstGeom prst="line">
              <a:avLst/>
            </a:prstGeom>
            <a:noFill/>
            <a:ln w="57150">
              <a:solidFill>
                <a:schemeClr val="tx1"/>
              </a:solidFill>
              <a:round/>
              <a:headEnd/>
              <a:tailEnd type="triangle" w="med" len="med"/>
            </a:ln>
          </p:spPr>
          <p:txBody>
            <a:bodyPr/>
            <a:lstStyle/>
            <a:p>
              <a:endParaRPr lang="en-US"/>
            </a:p>
          </p:txBody>
        </p:sp>
        <p:sp>
          <p:nvSpPr>
            <p:cNvPr id="13339" name="Rectangle 37"/>
            <p:cNvSpPr>
              <a:spLocks noChangeArrowheads="1"/>
            </p:cNvSpPr>
            <p:nvPr/>
          </p:nvSpPr>
          <p:spPr bwMode="auto">
            <a:xfrm>
              <a:off x="3934" y="2064"/>
              <a:ext cx="244" cy="212"/>
            </a:xfrm>
            <a:prstGeom prst="rect">
              <a:avLst/>
            </a:prstGeom>
            <a:noFill/>
            <a:ln w="9525">
              <a:noFill/>
              <a:miter lim="800000"/>
              <a:headEnd/>
              <a:tailEnd/>
            </a:ln>
          </p:spPr>
          <p:txBody>
            <a:bodyPr wrap="none">
              <a:spAutoFit/>
            </a:bodyPr>
            <a:lstStyle/>
            <a:p>
              <a:r>
                <a:rPr lang="en-US" sz="1600" b="1"/>
                <a:t>32</a:t>
              </a:r>
            </a:p>
          </p:txBody>
        </p:sp>
        <p:sp>
          <p:nvSpPr>
            <p:cNvPr id="13340" name="Rectangle 38"/>
            <p:cNvSpPr>
              <a:spLocks noChangeArrowheads="1"/>
            </p:cNvSpPr>
            <p:nvPr/>
          </p:nvSpPr>
          <p:spPr bwMode="auto">
            <a:xfrm>
              <a:off x="3934" y="2620"/>
              <a:ext cx="244" cy="212"/>
            </a:xfrm>
            <a:prstGeom prst="rect">
              <a:avLst/>
            </a:prstGeom>
            <a:noFill/>
            <a:ln w="9525">
              <a:noFill/>
              <a:miter lim="800000"/>
              <a:headEnd/>
              <a:tailEnd/>
            </a:ln>
          </p:spPr>
          <p:txBody>
            <a:bodyPr wrap="none">
              <a:spAutoFit/>
            </a:bodyPr>
            <a:lstStyle/>
            <a:p>
              <a:r>
                <a:rPr lang="en-US" sz="1600" b="1"/>
                <a:t>32</a:t>
              </a:r>
            </a:p>
          </p:txBody>
        </p:sp>
        <p:sp>
          <p:nvSpPr>
            <p:cNvPr id="13341" name="Rectangle 39"/>
            <p:cNvSpPr>
              <a:spLocks noChangeArrowheads="1"/>
            </p:cNvSpPr>
            <p:nvPr/>
          </p:nvSpPr>
          <p:spPr bwMode="auto">
            <a:xfrm>
              <a:off x="5076" y="2506"/>
              <a:ext cx="244" cy="212"/>
            </a:xfrm>
            <a:prstGeom prst="rect">
              <a:avLst/>
            </a:prstGeom>
            <a:noFill/>
            <a:ln w="9525">
              <a:noFill/>
              <a:miter lim="800000"/>
              <a:headEnd/>
              <a:tailEnd/>
            </a:ln>
          </p:spPr>
          <p:txBody>
            <a:bodyPr wrap="none">
              <a:spAutoFit/>
            </a:bodyPr>
            <a:lstStyle/>
            <a:p>
              <a:r>
                <a:rPr lang="en-US" sz="1600" b="1"/>
                <a:t>32</a:t>
              </a:r>
            </a:p>
          </p:txBody>
        </p:sp>
        <p:sp>
          <p:nvSpPr>
            <p:cNvPr id="13342" name="Rectangle 40"/>
            <p:cNvSpPr>
              <a:spLocks noChangeArrowheads="1"/>
            </p:cNvSpPr>
            <p:nvPr/>
          </p:nvSpPr>
          <p:spPr bwMode="auto">
            <a:xfrm>
              <a:off x="5092" y="2224"/>
              <a:ext cx="180" cy="212"/>
            </a:xfrm>
            <a:prstGeom prst="rect">
              <a:avLst/>
            </a:prstGeom>
            <a:noFill/>
            <a:ln w="9525">
              <a:noFill/>
              <a:miter lim="800000"/>
              <a:headEnd/>
              <a:tailEnd/>
            </a:ln>
          </p:spPr>
          <p:txBody>
            <a:bodyPr wrap="none">
              <a:spAutoFit/>
            </a:bodyPr>
            <a:lstStyle/>
            <a:p>
              <a:r>
                <a:rPr lang="en-US" sz="1600" b="1"/>
                <a:t>1</a:t>
              </a:r>
            </a:p>
          </p:txBody>
        </p:sp>
        <p:sp>
          <p:nvSpPr>
            <p:cNvPr id="13343" name="Text Box 42"/>
            <p:cNvSpPr txBox="1">
              <a:spLocks noChangeArrowheads="1"/>
            </p:cNvSpPr>
            <p:nvPr/>
          </p:nvSpPr>
          <p:spPr bwMode="auto">
            <a:xfrm>
              <a:off x="4924" y="2142"/>
              <a:ext cx="500" cy="173"/>
            </a:xfrm>
            <a:prstGeom prst="rect">
              <a:avLst/>
            </a:prstGeom>
            <a:noFill/>
            <a:ln w="9525">
              <a:noFill/>
              <a:miter lim="800000"/>
              <a:headEnd/>
              <a:tailEnd/>
            </a:ln>
          </p:spPr>
          <p:txBody>
            <a:bodyPr wrap="none">
              <a:spAutoFit/>
            </a:bodyPr>
            <a:lstStyle/>
            <a:p>
              <a:r>
                <a:rPr lang="en-US" sz="1200" b="1"/>
                <a:t>Compare</a:t>
              </a:r>
            </a:p>
          </p:txBody>
        </p:sp>
        <p:sp>
          <p:nvSpPr>
            <p:cNvPr id="13344" name="Line 43"/>
            <p:cNvSpPr>
              <a:spLocks noChangeShapeType="1"/>
            </p:cNvSpPr>
            <p:nvPr/>
          </p:nvSpPr>
          <p:spPr bwMode="auto">
            <a:xfrm>
              <a:off x="2352" y="3072"/>
              <a:ext cx="0" cy="576"/>
            </a:xfrm>
            <a:prstGeom prst="line">
              <a:avLst/>
            </a:prstGeom>
            <a:noFill/>
            <a:ln w="57150">
              <a:solidFill>
                <a:schemeClr val="tx1"/>
              </a:solidFill>
              <a:round/>
              <a:headEnd/>
              <a:tailEnd/>
            </a:ln>
          </p:spPr>
          <p:txBody>
            <a:bodyPr/>
            <a:lstStyle/>
            <a:p>
              <a:endParaRPr lang="en-US"/>
            </a:p>
          </p:txBody>
        </p:sp>
        <p:sp>
          <p:nvSpPr>
            <p:cNvPr id="13345" name="Line 44"/>
            <p:cNvSpPr>
              <a:spLocks noChangeShapeType="1"/>
            </p:cNvSpPr>
            <p:nvPr/>
          </p:nvSpPr>
          <p:spPr bwMode="auto">
            <a:xfrm>
              <a:off x="2352" y="3630"/>
              <a:ext cx="3072" cy="0"/>
            </a:xfrm>
            <a:prstGeom prst="line">
              <a:avLst/>
            </a:prstGeom>
            <a:noFill/>
            <a:ln w="57150">
              <a:solidFill>
                <a:schemeClr val="tx1"/>
              </a:solidFill>
              <a:round/>
              <a:headEnd/>
              <a:tailEnd/>
            </a:ln>
          </p:spPr>
          <p:txBody>
            <a:bodyPr/>
            <a:lstStyle/>
            <a:p>
              <a:endParaRPr lang="en-US"/>
            </a:p>
          </p:txBody>
        </p:sp>
        <p:sp>
          <p:nvSpPr>
            <p:cNvPr id="13346" name="Line 45"/>
            <p:cNvSpPr>
              <a:spLocks noChangeShapeType="1"/>
            </p:cNvSpPr>
            <p:nvPr/>
          </p:nvSpPr>
          <p:spPr bwMode="auto">
            <a:xfrm>
              <a:off x="5406" y="2538"/>
              <a:ext cx="0" cy="1104"/>
            </a:xfrm>
            <a:prstGeom prst="line">
              <a:avLst/>
            </a:prstGeom>
            <a:noFill/>
            <a:ln w="57150">
              <a:solidFill>
                <a:schemeClr val="tx1"/>
              </a:solidFill>
              <a:round/>
              <a:headEnd/>
              <a:tailEnd/>
            </a:ln>
          </p:spPr>
          <p:txBody>
            <a:bodyPr/>
            <a:lstStyle/>
            <a:p>
              <a:endParaRPr lang="en-US"/>
            </a:p>
          </p:txBody>
        </p:sp>
        <p:sp>
          <p:nvSpPr>
            <p:cNvPr id="13347" name="Rectangle 46"/>
            <p:cNvSpPr>
              <a:spLocks noChangeArrowheads="1"/>
            </p:cNvSpPr>
            <p:nvPr/>
          </p:nvSpPr>
          <p:spPr bwMode="auto">
            <a:xfrm>
              <a:off x="1920" y="1488"/>
              <a:ext cx="288" cy="2160"/>
            </a:xfrm>
            <a:prstGeom prst="rect">
              <a:avLst/>
            </a:prstGeom>
            <a:noFill/>
            <a:ln w="28575">
              <a:solidFill>
                <a:schemeClr val="tx1"/>
              </a:solidFill>
              <a:miter lim="800000"/>
              <a:headEnd/>
              <a:tailEnd/>
            </a:ln>
          </p:spPr>
          <p:txBody>
            <a:bodyPr wrap="none" anchor="ctr"/>
            <a:lstStyle/>
            <a:p>
              <a:endParaRPr lang="en-US"/>
            </a:p>
          </p:txBody>
        </p:sp>
        <p:sp>
          <p:nvSpPr>
            <p:cNvPr id="13348" name="Rectangle 48"/>
            <p:cNvSpPr>
              <a:spLocks noChangeArrowheads="1"/>
            </p:cNvSpPr>
            <p:nvPr/>
          </p:nvSpPr>
          <p:spPr bwMode="auto">
            <a:xfrm>
              <a:off x="1920" y="1488"/>
              <a:ext cx="288" cy="432"/>
            </a:xfrm>
            <a:prstGeom prst="rect">
              <a:avLst/>
            </a:prstGeom>
            <a:noFill/>
            <a:ln w="28575">
              <a:solidFill>
                <a:schemeClr val="tx1"/>
              </a:solidFill>
              <a:miter lim="800000"/>
              <a:headEnd/>
              <a:tailEnd/>
            </a:ln>
          </p:spPr>
          <p:txBody>
            <a:bodyPr wrap="none" anchor="ctr"/>
            <a:lstStyle/>
            <a:p>
              <a:endParaRPr lang="en-US"/>
            </a:p>
          </p:txBody>
        </p:sp>
        <p:sp>
          <p:nvSpPr>
            <p:cNvPr id="13349" name="Rectangle 49"/>
            <p:cNvSpPr>
              <a:spLocks noChangeArrowheads="1"/>
            </p:cNvSpPr>
            <p:nvPr/>
          </p:nvSpPr>
          <p:spPr bwMode="auto">
            <a:xfrm>
              <a:off x="1920" y="1920"/>
              <a:ext cx="288" cy="336"/>
            </a:xfrm>
            <a:prstGeom prst="rect">
              <a:avLst/>
            </a:prstGeom>
            <a:noFill/>
            <a:ln w="28575">
              <a:solidFill>
                <a:schemeClr val="tx1"/>
              </a:solidFill>
              <a:miter lim="800000"/>
              <a:headEnd/>
              <a:tailEnd/>
            </a:ln>
          </p:spPr>
          <p:txBody>
            <a:bodyPr wrap="none" anchor="ctr"/>
            <a:lstStyle/>
            <a:p>
              <a:endParaRPr lang="en-US"/>
            </a:p>
          </p:txBody>
        </p:sp>
        <p:sp>
          <p:nvSpPr>
            <p:cNvPr id="13350" name="Rectangle 50"/>
            <p:cNvSpPr>
              <a:spLocks noChangeArrowheads="1"/>
            </p:cNvSpPr>
            <p:nvPr/>
          </p:nvSpPr>
          <p:spPr bwMode="auto">
            <a:xfrm>
              <a:off x="1920" y="2256"/>
              <a:ext cx="288" cy="336"/>
            </a:xfrm>
            <a:prstGeom prst="rect">
              <a:avLst/>
            </a:prstGeom>
            <a:noFill/>
            <a:ln w="28575">
              <a:solidFill>
                <a:schemeClr val="tx1"/>
              </a:solidFill>
              <a:miter lim="800000"/>
              <a:headEnd/>
              <a:tailEnd/>
            </a:ln>
          </p:spPr>
          <p:txBody>
            <a:bodyPr wrap="none" anchor="ctr"/>
            <a:lstStyle/>
            <a:p>
              <a:endParaRPr lang="en-US"/>
            </a:p>
          </p:txBody>
        </p:sp>
        <p:sp>
          <p:nvSpPr>
            <p:cNvPr id="13351" name="Rectangle 51"/>
            <p:cNvSpPr>
              <a:spLocks noChangeArrowheads="1"/>
            </p:cNvSpPr>
            <p:nvPr/>
          </p:nvSpPr>
          <p:spPr bwMode="auto">
            <a:xfrm>
              <a:off x="1920" y="2592"/>
              <a:ext cx="288" cy="336"/>
            </a:xfrm>
            <a:prstGeom prst="rect">
              <a:avLst/>
            </a:prstGeom>
            <a:noFill/>
            <a:ln w="28575">
              <a:solidFill>
                <a:schemeClr val="tx1"/>
              </a:solidFill>
              <a:miter lim="800000"/>
              <a:headEnd/>
              <a:tailEnd/>
            </a:ln>
          </p:spPr>
          <p:txBody>
            <a:bodyPr wrap="none" anchor="ctr"/>
            <a:lstStyle/>
            <a:p>
              <a:endParaRPr lang="en-US"/>
            </a:p>
          </p:txBody>
        </p:sp>
        <p:sp>
          <p:nvSpPr>
            <p:cNvPr id="13352" name="Rectangle 52"/>
            <p:cNvSpPr>
              <a:spLocks noChangeArrowheads="1"/>
            </p:cNvSpPr>
            <p:nvPr/>
          </p:nvSpPr>
          <p:spPr bwMode="auto">
            <a:xfrm>
              <a:off x="1920" y="2928"/>
              <a:ext cx="288" cy="336"/>
            </a:xfrm>
            <a:prstGeom prst="rect">
              <a:avLst/>
            </a:prstGeom>
            <a:noFill/>
            <a:ln w="28575">
              <a:solidFill>
                <a:schemeClr val="tx1"/>
              </a:solidFill>
              <a:miter lim="800000"/>
              <a:headEnd/>
              <a:tailEnd/>
            </a:ln>
          </p:spPr>
          <p:txBody>
            <a:bodyPr wrap="none" anchor="ctr"/>
            <a:lstStyle/>
            <a:p>
              <a:endParaRPr lang="en-US"/>
            </a:p>
          </p:txBody>
        </p:sp>
        <p:sp>
          <p:nvSpPr>
            <p:cNvPr id="13353" name="Text Box 53"/>
            <p:cNvSpPr txBox="1">
              <a:spLocks noChangeArrowheads="1"/>
            </p:cNvSpPr>
            <p:nvPr/>
          </p:nvSpPr>
          <p:spPr bwMode="auto">
            <a:xfrm>
              <a:off x="1878" y="1518"/>
              <a:ext cx="365" cy="366"/>
            </a:xfrm>
            <a:prstGeom prst="rect">
              <a:avLst/>
            </a:prstGeom>
            <a:noFill/>
            <a:ln w="9525">
              <a:noFill/>
              <a:miter lim="800000"/>
              <a:headEnd/>
              <a:tailEnd/>
            </a:ln>
          </p:spPr>
          <p:txBody>
            <a:bodyPr wrap="none">
              <a:spAutoFit/>
            </a:bodyPr>
            <a:lstStyle/>
            <a:p>
              <a:pPr algn="ctr"/>
              <a:r>
                <a:rPr lang="en-US" sz="1600" b="1"/>
                <a:t>Op</a:t>
              </a:r>
            </a:p>
            <a:p>
              <a:pPr algn="ctr"/>
              <a:r>
                <a:rPr lang="en-US" sz="1600" b="1"/>
                <a:t>code</a:t>
              </a:r>
            </a:p>
          </p:txBody>
        </p:sp>
        <p:sp>
          <p:nvSpPr>
            <p:cNvPr id="13354" name="Text Box 54"/>
            <p:cNvSpPr txBox="1">
              <a:spLocks noChangeArrowheads="1"/>
            </p:cNvSpPr>
            <p:nvPr/>
          </p:nvSpPr>
          <p:spPr bwMode="auto">
            <a:xfrm>
              <a:off x="1884" y="3264"/>
              <a:ext cx="365" cy="366"/>
            </a:xfrm>
            <a:prstGeom prst="rect">
              <a:avLst/>
            </a:prstGeom>
            <a:noFill/>
            <a:ln w="9525">
              <a:noFill/>
              <a:miter lim="800000"/>
              <a:headEnd/>
              <a:tailEnd/>
            </a:ln>
          </p:spPr>
          <p:txBody>
            <a:bodyPr wrap="none">
              <a:spAutoFit/>
            </a:bodyPr>
            <a:lstStyle/>
            <a:p>
              <a:pPr algn="ctr"/>
              <a:r>
                <a:rPr lang="en-US" sz="1600" b="1"/>
                <a:t>Fn</a:t>
              </a:r>
            </a:p>
            <a:p>
              <a:pPr algn="ctr"/>
              <a:r>
                <a:rPr lang="en-US" sz="1600" b="1"/>
                <a:t>code</a:t>
              </a:r>
            </a:p>
          </p:txBody>
        </p:sp>
        <p:sp>
          <p:nvSpPr>
            <p:cNvPr id="13355" name="Text Box 55"/>
            <p:cNvSpPr txBox="1">
              <a:spLocks noChangeArrowheads="1"/>
            </p:cNvSpPr>
            <p:nvPr/>
          </p:nvSpPr>
          <p:spPr bwMode="auto">
            <a:xfrm>
              <a:off x="1953" y="1968"/>
              <a:ext cx="252" cy="212"/>
            </a:xfrm>
            <a:prstGeom prst="rect">
              <a:avLst/>
            </a:prstGeom>
            <a:noFill/>
            <a:ln w="9525">
              <a:noFill/>
              <a:miter lim="800000"/>
              <a:headEnd/>
              <a:tailEnd/>
            </a:ln>
          </p:spPr>
          <p:txBody>
            <a:bodyPr wrap="none">
              <a:spAutoFit/>
            </a:bodyPr>
            <a:lstStyle/>
            <a:p>
              <a:pPr algn="ctr"/>
              <a:r>
                <a:rPr lang="en-US" sz="1600" b="1"/>
                <a:t>R</a:t>
              </a:r>
              <a:r>
                <a:rPr lang="en-US" sz="1400" b="1"/>
                <a:t>s</a:t>
              </a:r>
            </a:p>
          </p:txBody>
        </p:sp>
        <p:sp>
          <p:nvSpPr>
            <p:cNvPr id="13356" name="Text Box 56"/>
            <p:cNvSpPr txBox="1">
              <a:spLocks noChangeArrowheads="1"/>
            </p:cNvSpPr>
            <p:nvPr/>
          </p:nvSpPr>
          <p:spPr bwMode="auto">
            <a:xfrm>
              <a:off x="1956" y="2304"/>
              <a:ext cx="245" cy="212"/>
            </a:xfrm>
            <a:prstGeom prst="rect">
              <a:avLst/>
            </a:prstGeom>
            <a:noFill/>
            <a:ln w="9525">
              <a:noFill/>
              <a:miter lim="800000"/>
              <a:headEnd/>
              <a:tailEnd/>
            </a:ln>
          </p:spPr>
          <p:txBody>
            <a:bodyPr wrap="none">
              <a:spAutoFit/>
            </a:bodyPr>
            <a:lstStyle/>
            <a:p>
              <a:pPr algn="ctr"/>
              <a:r>
                <a:rPr lang="en-US" sz="1600" b="1"/>
                <a:t>R</a:t>
              </a:r>
              <a:r>
                <a:rPr lang="en-US" sz="1400" b="1"/>
                <a:t>t</a:t>
              </a:r>
            </a:p>
          </p:txBody>
        </p:sp>
        <p:sp>
          <p:nvSpPr>
            <p:cNvPr id="13357" name="Text Box 57"/>
            <p:cNvSpPr txBox="1">
              <a:spLocks noChangeArrowheads="1"/>
            </p:cNvSpPr>
            <p:nvPr/>
          </p:nvSpPr>
          <p:spPr bwMode="auto">
            <a:xfrm>
              <a:off x="1947" y="2640"/>
              <a:ext cx="270" cy="212"/>
            </a:xfrm>
            <a:prstGeom prst="rect">
              <a:avLst/>
            </a:prstGeom>
            <a:noFill/>
            <a:ln w="9525">
              <a:noFill/>
              <a:miter lim="800000"/>
              <a:headEnd/>
              <a:tailEnd/>
            </a:ln>
          </p:spPr>
          <p:txBody>
            <a:bodyPr wrap="none">
              <a:spAutoFit/>
            </a:bodyPr>
            <a:lstStyle/>
            <a:p>
              <a:pPr algn="ctr"/>
              <a:r>
                <a:rPr lang="en-US" sz="1600" b="1"/>
                <a:t>R</a:t>
              </a:r>
              <a:r>
                <a:rPr lang="en-US" sz="1400" b="1"/>
                <a:t>d</a:t>
              </a:r>
            </a:p>
          </p:txBody>
        </p:sp>
        <p:sp>
          <p:nvSpPr>
            <p:cNvPr id="13358" name="Text Box 58"/>
            <p:cNvSpPr txBox="1">
              <a:spLocks noChangeArrowheads="1"/>
            </p:cNvSpPr>
            <p:nvPr/>
          </p:nvSpPr>
          <p:spPr bwMode="auto">
            <a:xfrm>
              <a:off x="1890" y="2898"/>
              <a:ext cx="330" cy="366"/>
            </a:xfrm>
            <a:prstGeom prst="rect">
              <a:avLst/>
            </a:prstGeom>
            <a:noFill/>
            <a:ln w="9525">
              <a:noFill/>
              <a:miter lim="800000"/>
              <a:headEnd/>
              <a:tailEnd/>
            </a:ln>
          </p:spPr>
          <p:txBody>
            <a:bodyPr wrap="none">
              <a:spAutoFit/>
            </a:bodyPr>
            <a:lstStyle/>
            <a:p>
              <a:pPr algn="ctr"/>
              <a:r>
                <a:rPr lang="en-US" sz="1600" b="1"/>
                <a:t>Sh</a:t>
              </a:r>
            </a:p>
            <a:p>
              <a:pPr algn="ctr"/>
              <a:r>
                <a:rPr lang="en-US" sz="1600" b="1"/>
                <a:t>amt</a:t>
              </a:r>
            </a:p>
          </p:txBody>
        </p:sp>
        <p:sp>
          <p:nvSpPr>
            <p:cNvPr id="13359" name="Text Box 59"/>
            <p:cNvSpPr txBox="1">
              <a:spLocks noChangeArrowheads="1"/>
            </p:cNvSpPr>
            <p:nvPr/>
          </p:nvSpPr>
          <p:spPr bwMode="auto">
            <a:xfrm>
              <a:off x="2208" y="1440"/>
              <a:ext cx="1860" cy="231"/>
            </a:xfrm>
            <a:prstGeom prst="rect">
              <a:avLst/>
            </a:prstGeom>
            <a:noFill/>
            <a:ln w="9525">
              <a:noFill/>
              <a:miter lim="800000"/>
              <a:headEnd/>
              <a:tailEnd/>
            </a:ln>
          </p:spPr>
          <p:txBody>
            <a:bodyPr wrap="none">
              <a:spAutoFit/>
            </a:bodyPr>
            <a:lstStyle/>
            <a:p>
              <a:r>
                <a:rPr lang="en-US" sz="1800" b="1">
                  <a:solidFill>
                    <a:srgbClr val="009900"/>
                  </a:solidFill>
                </a:rPr>
                <a:t>Instruction Storage Register</a:t>
              </a:r>
            </a:p>
          </p:txBody>
        </p:sp>
        <p:sp>
          <p:nvSpPr>
            <p:cNvPr id="13360" name="Line 60"/>
            <p:cNvSpPr>
              <a:spLocks noChangeShapeType="1"/>
            </p:cNvSpPr>
            <p:nvPr/>
          </p:nvSpPr>
          <p:spPr bwMode="auto">
            <a:xfrm flipH="1">
              <a:off x="2208" y="1632"/>
              <a:ext cx="144" cy="240"/>
            </a:xfrm>
            <a:prstGeom prst="line">
              <a:avLst/>
            </a:prstGeom>
            <a:noFill/>
            <a:ln w="38100">
              <a:solidFill>
                <a:srgbClr val="008000"/>
              </a:solidFill>
              <a:round/>
              <a:headEnd/>
              <a:tailEnd type="triangle" w="med" len="med"/>
            </a:ln>
          </p:spPr>
          <p:txBody>
            <a:bodyPr/>
            <a:lstStyle/>
            <a:p>
              <a:endParaRPr lang="en-US"/>
            </a:p>
          </p:txBody>
        </p:sp>
      </p:grpSp>
      <p:sp>
        <p:nvSpPr>
          <p:cNvPr id="13318" name="Text Box 62"/>
          <p:cNvSpPr txBox="1">
            <a:spLocks noChangeArrowheads="1"/>
          </p:cNvSpPr>
          <p:nvPr/>
        </p:nvSpPr>
        <p:spPr bwMode="auto">
          <a:xfrm>
            <a:off x="3657600" y="6019800"/>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pic>
        <p:nvPicPr>
          <p:cNvPr id="2"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34818" name="Rectangle 2"/>
          <p:cNvSpPr>
            <a:spLocks noGrp="1" noChangeArrowheads="1"/>
          </p:cNvSpPr>
          <p:nvPr>
            <p:ph type="title"/>
          </p:nvPr>
        </p:nvSpPr>
        <p:spPr>
          <a:xfrm>
            <a:off x="762000" y="1447800"/>
            <a:ext cx="7696200" cy="533400"/>
          </a:xfrm>
        </p:spPr>
        <p:txBody>
          <a:bodyPr/>
          <a:lstStyle/>
          <a:p>
            <a:pPr>
              <a:defRPr/>
            </a:pPr>
            <a:r>
              <a:rPr lang="en-US" sz="3200" smtClean="0"/>
              <a:t>More ALU Components – Data Memory</a:t>
            </a:r>
          </a:p>
        </p:txBody>
      </p:sp>
      <p:sp>
        <p:nvSpPr>
          <p:cNvPr id="14340" name="Rectangle 3"/>
          <p:cNvSpPr>
            <a:spLocks noGrp="1" noChangeArrowheads="1"/>
          </p:cNvSpPr>
          <p:nvPr>
            <p:ph type="body" idx="1"/>
          </p:nvPr>
        </p:nvSpPr>
        <p:spPr>
          <a:xfrm>
            <a:off x="685800" y="2057400"/>
            <a:ext cx="4267200" cy="4191000"/>
          </a:xfrm>
        </p:spPr>
        <p:txBody>
          <a:bodyPr/>
          <a:lstStyle/>
          <a:p>
            <a:r>
              <a:rPr lang="en-US" smtClean="0"/>
              <a:t>In addition to </a:t>
            </a:r>
            <a:r>
              <a:rPr lang="en-US" u="sng" smtClean="0"/>
              <a:t>instruction memory</a:t>
            </a:r>
            <a:r>
              <a:rPr lang="en-US" smtClean="0"/>
              <a:t>, we need </a:t>
            </a:r>
            <a:r>
              <a:rPr lang="en-US" u="sng" smtClean="0"/>
              <a:t>data memory</a:t>
            </a:r>
            <a:r>
              <a:rPr lang="en-US" smtClean="0"/>
              <a:t>.  </a:t>
            </a:r>
          </a:p>
          <a:p>
            <a:r>
              <a:rPr lang="en-US" smtClean="0">
                <a:solidFill>
                  <a:srgbClr val="CC0000"/>
                </a:solidFill>
              </a:rPr>
              <a:t>Now in reality, memory is memory, so when we say “Data memory,” we simply mean we need a path to the </a:t>
            </a:r>
            <a:r>
              <a:rPr lang="en-US" u="sng" smtClean="0">
                <a:solidFill>
                  <a:srgbClr val="CC0000"/>
                </a:solidFill>
              </a:rPr>
              <a:t>single computer working memory</a:t>
            </a:r>
            <a:r>
              <a:rPr lang="en-US" smtClean="0">
                <a:solidFill>
                  <a:srgbClr val="CC0000"/>
                </a:solidFill>
              </a:rPr>
              <a:t> to load/store data in load/store instructions.  </a:t>
            </a:r>
          </a:p>
          <a:p>
            <a:r>
              <a:rPr lang="en-US" smtClean="0">
                <a:solidFill>
                  <a:srgbClr val="9999FF"/>
                </a:solidFill>
              </a:rPr>
              <a:t>We color code data memory blue, like instruction memory, to remind us that it is the </a:t>
            </a:r>
            <a:r>
              <a:rPr lang="en-US" u="sng" smtClean="0">
                <a:solidFill>
                  <a:srgbClr val="9999FF"/>
                </a:solidFill>
              </a:rPr>
              <a:t>same memory</a:t>
            </a:r>
            <a:r>
              <a:rPr lang="en-US" smtClean="0">
                <a:solidFill>
                  <a:srgbClr val="9999FF"/>
                </a:solidFill>
              </a:rPr>
              <a:t>, only accessed along a different path or bus.  </a:t>
            </a:r>
          </a:p>
        </p:txBody>
      </p:sp>
      <p:sp>
        <p:nvSpPr>
          <p:cNvPr id="14341" name="Text Box 13"/>
          <p:cNvSpPr txBox="1">
            <a:spLocks noChangeArrowheads="1"/>
          </p:cNvSpPr>
          <p:nvPr/>
        </p:nvSpPr>
        <p:spPr bwMode="auto">
          <a:xfrm>
            <a:off x="3657600" y="6019800"/>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nvGrpSpPr>
          <p:cNvPr id="14342" name="Group 27"/>
          <p:cNvGrpSpPr>
            <a:grpSpLocks/>
          </p:cNvGrpSpPr>
          <p:nvPr/>
        </p:nvGrpSpPr>
        <p:grpSpPr bwMode="auto">
          <a:xfrm>
            <a:off x="5410200" y="3048000"/>
            <a:ext cx="2895600" cy="1905000"/>
            <a:chOff x="3696" y="1872"/>
            <a:chExt cx="1824" cy="1200"/>
          </a:xfrm>
        </p:grpSpPr>
        <p:sp>
          <p:nvSpPr>
            <p:cNvPr id="14343" name="Rectangle 16"/>
            <p:cNvSpPr>
              <a:spLocks noChangeArrowheads="1"/>
            </p:cNvSpPr>
            <p:nvPr/>
          </p:nvSpPr>
          <p:spPr bwMode="auto">
            <a:xfrm>
              <a:off x="4032" y="1872"/>
              <a:ext cx="1200" cy="1200"/>
            </a:xfrm>
            <a:prstGeom prst="rect">
              <a:avLst/>
            </a:prstGeom>
            <a:solidFill>
              <a:schemeClr val="hlink"/>
            </a:solidFill>
            <a:ln w="38100">
              <a:solidFill>
                <a:schemeClr val="tx1"/>
              </a:solidFill>
              <a:miter lim="800000"/>
              <a:headEnd/>
              <a:tailEnd/>
            </a:ln>
          </p:spPr>
          <p:txBody>
            <a:bodyPr wrap="none" anchor="ctr"/>
            <a:lstStyle/>
            <a:p>
              <a:endParaRPr lang="en-US"/>
            </a:p>
          </p:txBody>
        </p:sp>
        <p:sp>
          <p:nvSpPr>
            <p:cNvPr id="14344" name="Text Box 17"/>
            <p:cNvSpPr txBox="1">
              <a:spLocks noChangeArrowheads="1"/>
            </p:cNvSpPr>
            <p:nvPr/>
          </p:nvSpPr>
          <p:spPr bwMode="auto">
            <a:xfrm>
              <a:off x="4608" y="2668"/>
              <a:ext cx="644" cy="404"/>
            </a:xfrm>
            <a:prstGeom prst="rect">
              <a:avLst/>
            </a:prstGeom>
            <a:noFill/>
            <a:ln w="9525">
              <a:noFill/>
              <a:miter lim="800000"/>
              <a:headEnd/>
              <a:tailEnd/>
            </a:ln>
          </p:spPr>
          <p:txBody>
            <a:bodyPr wrap="none">
              <a:spAutoFit/>
            </a:bodyPr>
            <a:lstStyle/>
            <a:p>
              <a:pPr algn="ctr"/>
              <a:r>
                <a:rPr lang="en-US" sz="1800" b="1"/>
                <a:t>Data </a:t>
              </a:r>
            </a:p>
            <a:p>
              <a:pPr algn="ctr"/>
              <a:r>
                <a:rPr lang="en-US" sz="1800" b="1"/>
                <a:t>Memory</a:t>
              </a:r>
            </a:p>
          </p:txBody>
        </p:sp>
        <p:sp>
          <p:nvSpPr>
            <p:cNvPr id="14345" name="Line 18"/>
            <p:cNvSpPr>
              <a:spLocks noChangeShapeType="1"/>
            </p:cNvSpPr>
            <p:nvPr/>
          </p:nvSpPr>
          <p:spPr bwMode="auto">
            <a:xfrm>
              <a:off x="3744" y="2112"/>
              <a:ext cx="288" cy="0"/>
            </a:xfrm>
            <a:prstGeom prst="line">
              <a:avLst/>
            </a:prstGeom>
            <a:noFill/>
            <a:ln w="57150">
              <a:solidFill>
                <a:schemeClr val="tx1"/>
              </a:solidFill>
              <a:round/>
              <a:headEnd/>
              <a:tailEnd type="triangle" w="med" len="med"/>
            </a:ln>
          </p:spPr>
          <p:txBody>
            <a:bodyPr/>
            <a:lstStyle/>
            <a:p>
              <a:endParaRPr lang="en-US"/>
            </a:p>
          </p:txBody>
        </p:sp>
        <p:sp>
          <p:nvSpPr>
            <p:cNvPr id="14346" name="Line 19"/>
            <p:cNvSpPr>
              <a:spLocks noChangeShapeType="1"/>
            </p:cNvSpPr>
            <p:nvPr/>
          </p:nvSpPr>
          <p:spPr bwMode="auto">
            <a:xfrm>
              <a:off x="3744" y="2832"/>
              <a:ext cx="288" cy="0"/>
            </a:xfrm>
            <a:prstGeom prst="line">
              <a:avLst/>
            </a:prstGeom>
            <a:noFill/>
            <a:ln w="57150">
              <a:solidFill>
                <a:schemeClr val="tx1"/>
              </a:solidFill>
              <a:round/>
              <a:headEnd/>
              <a:tailEnd type="triangle" w="med" len="med"/>
            </a:ln>
          </p:spPr>
          <p:txBody>
            <a:bodyPr/>
            <a:lstStyle/>
            <a:p>
              <a:endParaRPr lang="en-US"/>
            </a:p>
          </p:txBody>
        </p:sp>
        <p:sp>
          <p:nvSpPr>
            <p:cNvPr id="14347" name="Line 20"/>
            <p:cNvSpPr>
              <a:spLocks noChangeShapeType="1"/>
            </p:cNvSpPr>
            <p:nvPr/>
          </p:nvSpPr>
          <p:spPr bwMode="auto">
            <a:xfrm>
              <a:off x="5232" y="2448"/>
              <a:ext cx="288" cy="0"/>
            </a:xfrm>
            <a:prstGeom prst="line">
              <a:avLst/>
            </a:prstGeom>
            <a:noFill/>
            <a:ln w="57150">
              <a:solidFill>
                <a:schemeClr val="tx1"/>
              </a:solidFill>
              <a:round/>
              <a:headEnd/>
              <a:tailEnd type="triangle" w="med" len="med"/>
            </a:ln>
          </p:spPr>
          <p:txBody>
            <a:bodyPr/>
            <a:lstStyle/>
            <a:p>
              <a:endParaRPr lang="en-US"/>
            </a:p>
          </p:txBody>
        </p:sp>
        <p:sp>
          <p:nvSpPr>
            <p:cNvPr id="14348" name="Text Box 21"/>
            <p:cNvSpPr txBox="1">
              <a:spLocks noChangeArrowheads="1"/>
            </p:cNvSpPr>
            <p:nvPr/>
          </p:nvSpPr>
          <p:spPr bwMode="auto">
            <a:xfrm>
              <a:off x="3696" y="1920"/>
              <a:ext cx="244" cy="212"/>
            </a:xfrm>
            <a:prstGeom prst="rect">
              <a:avLst/>
            </a:prstGeom>
            <a:noFill/>
            <a:ln w="9525">
              <a:noFill/>
              <a:miter lim="800000"/>
              <a:headEnd/>
              <a:tailEnd/>
            </a:ln>
          </p:spPr>
          <p:txBody>
            <a:bodyPr wrap="none">
              <a:spAutoFit/>
            </a:bodyPr>
            <a:lstStyle/>
            <a:p>
              <a:r>
                <a:rPr lang="en-US" sz="1600" b="1"/>
                <a:t>32</a:t>
              </a:r>
            </a:p>
          </p:txBody>
        </p:sp>
        <p:sp>
          <p:nvSpPr>
            <p:cNvPr id="14349" name="Text Box 22"/>
            <p:cNvSpPr txBox="1">
              <a:spLocks noChangeArrowheads="1"/>
            </p:cNvSpPr>
            <p:nvPr/>
          </p:nvSpPr>
          <p:spPr bwMode="auto">
            <a:xfrm>
              <a:off x="3696" y="2640"/>
              <a:ext cx="244" cy="212"/>
            </a:xfrm>
            <a:prstGeom prst="rect">
              <a:avLst/>
            </a:prstGeom>
            <a:noFill/>
            <a:ln w="9525">
              <a:noFill/>
              <a:miter lim="800000"/>
              <a:headEnd/>
              <a:tailEnd/>
            </a:ln>
          </p:spPr>
          <p:txBody>
            <a:bodyPr wrap="none">
              <a:spAutoFit/>
            </a:bodyPr>
            <a:lstStyle/>
            <a:p>
              <a:r>
                <a:rPr lang="en-US" sz="1600" b="1"/>
                <a:t>32</a:t>
              </a:r>
            </a:p>
          </p:txBody>
        </p:sp>
        <p:sp>
          <p:nvSpPr>
            <p:cNvPr id="14350" name="Text Box 23"/>
            <p:cNvSpPr txBox="1">
              <a:spLocks noChangeArrowheads="1"/>
            </p:cNvSpPr>
            <p:nvPr/>
          </p:nvSpPr>
          <p:spPr bwMode="auto">
            <a:xfrm>
              <a:off x="5196" y="2256"/>
              <a:ext cx="244" cy="212"/>
            </a:xfrm>
            <a:prstGeom prst="rect">
              <a:avLst/>
            </a:prstGeom>
            <a:noFill/>
            <a:ln w="9525">
              <a:noFill/>
              <a:miter lim="800000"/>
              <a:headEnd/>
              <a:tailEnd/>
            </a:ln>
          </p:spPr>
          <p:txBody>
            <a:bodyPr wrap="none">
              <a:spAutoFit/>
            </a:bodyPr>
            <a:lstStyle/>
            <a:p>
              <a:r>
                <a:rPr lang="en-US" sz="1600" b="1"/>
                <a:t>32</a:t>
              </a:r>
            </a:p>
          </p:txBody>
        </p:sp>
        <p:sp>
          <p:nvSpPr>
            <p:cNvPr id="14351" name="Text Box 24"/>
            <p:cNvSpPr txBox="1">
              <a:spLocks noChangeArrowheads="1"/>
            </p:cNvSpPr>
            <p:nvPr/>
          </p:nvSpPr>
          <p:spPr bwMode="auto">
            <a:xfrm>
              <a:off x="4867" y="2266"/>
              <a:ext cx="365" cy="326"/>
            </a:xfrm>
            <a:prstGeom prst="rect">
              <a:avLst/>
            </a:prstGeom>
            <a:noFill/>
            <a:ln w="9525">
              <a:noFill/>
              <a:miter lim="800000"/>
              <a:headEnd/>
              <a:tailEnd/>
            </a:ln>
          </p:spPr>
          <p:txBody>
            <a:bodyPr wrap="none">
              <a:spAutoFit/>
            </a:bodyPr>
            <a:lstStyle/>
            <a:p>
              <a:pPr algn="ctr"/>
              <a:r>
                <a:rPr lang="en-US" sz="1400" b="1"/>
                <a:t>Read</a:t>
              </a:r>
            </a:p>
            <a:p>
              <a:pPr algn="ctr"/>
              <a:r>
                <a:rPr lang="en-US" sz="1400" b="1"/>
                <a:t>data</a:t>
              </a:r>
            </a:p>
          </p:txBody>
        </p:sp>
        <p:sp>
          <p:nvSpPr>
            <p:cNvPr id="14352" name="Text Box 25"/>
            <p:cNvSpPr txBox="1">
              <a:spLocks noChangeArrowheads="1"/>
            </p:cNvSpPr>
            <p:nvPr/>
          </p:nvSpPr>
          <p:spPr bwMode="auto">
            <a:xfrm>
              <a:off x="4020" y="2650"/>
              <a:ext cx="396" cy="326"/>
            </a:xfrm>
            <a:prstGeom prst="rect">
              <a:avLst/>
            </a:prstGeom>
            <a:noFill/>
            <a:ln w="9525">
              <a:noFill/>
              <a:miter lim="800000"/>
              <a:headEnd/>
              <a:tailEnd/>
            </a:ln>
          </p:spPr>
          <p:txBody>
            <a:bodyPr wrap="none">
              <a:spAutoFit/>
            </a:bodyPr>
            <a:lstStyle/>
            <a:p>
              <a:pPr algn="ctr"/>
              <a:r>
                <a:rPr lang="en-US" sz="1400" b="1"/>
                <a:t>Write</a:t>
              </a:r>
            </a:p>
            <a:p>
              <a:pPr algn="ctr"/>
              <a:r>
                <a:rPr lang="en-US" sz="1400" b="1"/>
                <a:t>data</a:t>
              </a:r>
            </a:p>
          </p:txBody>
        </p:sp>
        <p:sp>
          <p:nvSpPr>
            <p:cNvPr id="14353" name="Text Box 26"/>
            <p:cNvSpPr txBox="1">
              <a:spLocks noChangeArrowheads="1"/>
            </p:cNvSpPr>
            <p:nvPr/>
          </p:nvSpPr>
          <p:spPr bwMode="auto">
            <a:xfrm>
              <a:off x="3948" y="2010"/>
              <a:ext cx="624" cy="192"/>
            </a:xfrm>
            <a:prstGeom prst="rect">
              <a:avLst/>
            </a:prstGeom>
            <a:noFill/>
            <a:ln w="9525">
              <a:noFill/>
              <a:miter lim="800000"/>
              <a:headEnd/>
              <a:tailEnd/>
            </a:ln>
          </p:spPr>
          <p:txBody>
            <a:bodyPr>
              <a:spAutoFit/>
            </a:bodyPr>
            <a:lstStyle/>
            <a:p>
              <a:pPr algn="ctr"/>
              <a:r>
                <a:rPr lang="en-US" sz="1400" b="1"/>
                <a:t>Address</a:t>
              </a:r>
            </a:p>
          </p:txBody>
        </p:sp>
      </p:gr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35842" name="Rectangle 2"/>
          <p:cNvSpPr>
            <a:spLocks noGrp="1" noChangeArrowheads="1"/>
          </p:cNvSpPr>
          <p:nvPr>
            <p:ph type="title"/>
          </p:nvPr>
        </p:nvSpPr>
        <p:spPr>
          <a:xfrm>
            <a:off x="1752600" y="1371600"/>
            <a:ext cx="5715000" cy="533400"/>
          </a:xfrm>
        </p:spPr>
        <p:txBody>
          <a:bodyPr/>
          <a:lstStyle/>
          <a:p>
            <a:pPr>
              <a:defRPr/>
            </a:pPr>
            <a:r>
              <a:rPr lang="en-US" sz="3200" smtClean="0"/>
              <a:t>The Sign Extender</a:t>
            </a:r>
          </a:p>
        </p:txBody>
      </p:sp>
      <p:sp>
        <p:nvSpPr>
          <p:cNvPr id="15364" name="Rectangle 3"/>
          <p:cNvSpPr>
            <a:spLocks noGrp="1" noChangeArrowheads="1"/>
          </p:cNvSpPr>
          <p:nvPr>
            <p:ph type="body" idx="1"/>
          </p:nvPr>
        </p:nvSpPr>
        <p:spPr>
          <a:xfrm>
            <a:off x="685800" y="2057400"/>
            <a:ext cx="5181600" cy="4267200"/>
          </a:xfrm>
        </p:spPr>
        <p:txBody>
          <a:bodyPr/>
          <a:lstStyle/>
          <a:p>
            <a:pPr>
              <a:lnSpc>
                <a:spcPct val="90000"/>
              </a:lnSpc>
            </a:pPr>
            <a:r>
              <a:rPr lang="en-US" smtClean="0"/>
              <a:t>We remember from studying MIPS instructions and SPIM that many instructions have immediate parts that are 16 bits in length.  </a:t>
            </a:r>
          </a:p>
          <a:p>
            <a:pPr>
              <a:lnSpc>
                <a:spcPct val="90000"/>
              </a:lnSpc>
            </a:pPr>
            <a:r>
              <a:rPr lang="en-US" smtClean="0">
                <a:solidFill>
                  <a:srgbClr val="CC0000"/>
                </a:solidFill>
              </a:rPr>
              <a:t>The immediate is added to a 32-bit operand (register or PC contents) to create an operand or perhaps a new address, for instance in a branch instruction.  </a:t>
            </a:r>
          </a:p>
          <a:p>
            <a:pPr>
              <a:lnSpc>
                <a:spcPct val="90000"/>
              </a:lnSpc>
            </a:pPr>
            <a:r>
              <a:rPr lang="en-US" smtClean="0"/>
              <a:t>Since the immediate may be + or </a:t>
            </a:r>
            <a:r>
              <a:rPr lang="en-US" smtClean="0">
                <a:cs typeface="Times New Roman" pitchFamily="18" charset="0"/>
              </a:rPr>
              <a:t>─, then to add it to a 32-bit argument, we must sign extend it to 32-bits (as we discussed in the MIPS/SPIM lectures).  </a:t>
            </a:r>
          </a:p>
          <a:p>
            <a:pPr>
              <a:lnSpc>
                <a:spcPct val="90000"/>
              </a:lnSpc>
            </a:pPr>
            <a:r>
              <a:rPr lang="en-US" smtClean="0">
                <a:solidFill>
                  <a:srgbClr val="009900"/>
                </a:solidFill>
                <a:cs typeface="Times New Roman" pitchFamily="18" charset="0"/>
              </a:rPr>
              <a:t>The sign extension unit performs this function.  </a:t>
            </a:r>
          </a:p>
        </p:txBody>
      </p:sp>
      <p:sp>
        <p:nvSpPr>
          <p:cNvPr id="15365" name="Text Box 11"/>
          <p:cNvSpPr txBox="1">
            <a:spLocks noChangeArrowheads="1"/>
          </p:cNvSpPr>
          <p:nvPr/>
        </p:nvSpPr>
        <p:spPr bwMode="auto">
          <a:xfrm>
            <a:off x="3657600" y="6019800"/>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nvGrpSpPr>
          <p:cNvPr id="15366" name="Group 17"/>
          <p:cNvGrpSpPr>
            <a:grpSpLocks/>
          </p:cNvGrpSpPr>
          <p:nvPr/>
        </p:nvGrpSpPr>
        <p:grpSpPr bwMode="auto">
          <a:xfrm>
            <a:off x="6019800" y="3124200"/>
            <a:ext cx="2438400" cy="1600200"/>
            <a:chOff x="4080" y="2304"/>
            <a:chExt cx="1536" cy="1008"/>
          </a:xfrm>
        </p:grpSpPr>
        <p:sp>
          <p:nvSpPr>
            <p:cNvPr id="15367" name="Oval 12"/>
            <p:cNvSpPr>
              <a:spLocks noChangeArrowheads="1"/>
            </p:cNvSpPr>
            <p:nvPr/>
          </p:nvSpPr>
          <p:spPr bwMode="auto">
            <a:xfrm>
              <a:off x="4560" y="2304"/>
              <a:ext cx="576" cy="1008"/>
            </a:xfrm>
            <a:prstGeom prst="ellipse">
              <a:avLst/>
            </a:prstGeom>
            <a:solidFill>
              <a:srgbClr val="FFFF99"/>
            </a:solidFill>
            <a:ln w="38100">
              <a:solidFill>
                <a:schemeClr val="tx1"/>
              </a:solidFill>
              <a:round/>
              <a:headEnd/>
              <a:tailEnd/>
            </a:ln>
          </p:spPr>
          <p:txBody>
            <a:bodyPr wrap="none" anchor="ctr"/>
            <a:lstStyle/>
            <a:p>
              <a:pPr algn="ctr"/>
              <a:r>
                <a:rPr lang="en-US" sz="2000" b="1">
                  <a:solidFill>
                    <a:srgbClr val="009900"/>
                  </a:solidFill>
                </a:rPr>
                <a:t>Sign</a:t>
              </a:r>
            </a:p>
            <a:p>
              <a:pPr algn="ctr"/>
              <a:r>
                <a:rPr lang="en-US" sz="2000" b="1">
                  <a:solidFill>
                    <a:srgbClr val="009900"/>
                  </a:solidFill>
                </a:rPr>
                <a:t>extend</a:t>
              </a:r>
            </a:p>
          </p:txBody>
        </p:sp>
        <p:sp>
          <p:nvSpPr>
            <p:cNvPr id="15368" name="Line 13"/>
            <p:cNvSpPr>
              <a:spLocks noChangeShapeType="1"/>
            </p:cNvSpPr>
            <p:nvPr/>
          </p:nvSpPr>
          <p:spPr bwMode="auto">
            <a:xfrm>
              <a:off x="4080" y="2832"/>
              <a:ext cx="480" cy="0"/>
            </a:xfrm>
            <a:prstGeom prst="line">
              <a:avLst/>
            </a:prstGeom>
            <a:noFill/>
            <a:ln w="57150">
              <a:solidFill>
                <a:schemeClr val="tx1"/>
              </a:solidFill>
              <a:round/>
              <a:headEnd/>
              <a:tailEnd type="triangle" w="med" len="med"/>
            </a:ln>
          </p:spPr>
          <p:txBody>
            <a:bodyPr/>
            <a:lstStyle/>
            <a:p>
              <a:endParaRPr lang="en-US"/>
            </a:p>
          </p:txBody>
        </p:sp>
        <p:sp>
          <p:nvSpPr>
            <p:cNvPr id="15369" name="Line 14"/>
            <p:cNvSpPr>
              <a:spLocks noChangeShapeType="1"/>
            </p:cNvSpPr>
            <p:nvPr/>
          </p:nvSpPr>
          <p:spPr bwMode="auto">
            <a:xfrm>
              <a:off x="5136" y="2832"/>
              <a:ext cx="480" cy="0"/>
            </a:xfrm>
            <a:prstGeom prst="line">
              <a:avLst/>
            </a:prstGeom>
            <a:noFill/>
            <a:ln w="57150">
              <a:solidFill>
                <a:schemeClr val="tx1"/>
              </a:solidFill>
              <a:round/>
              <a:headEnd/>
              <a:tailEnd type="triangle" w="med" len="med"/>
            </a:ln>
          </p:spPr>
          <p:txBody>
            <a:bodyPr/>
            <a:lstStyle/>
            <a:p>
              <a:endParaRPr lang="en-US"/>
            </a:p>
          </p:txBody>
        </p:sp>
        <p:sp>
          <p:nvSpPr>
            <p:cNvPr id="15370" name="Text Box 15"/>
            <p:cNvSpPr txBox="1">
              <a:spLocks noChangeArrowheads="1"/>
            </p:cNvSpPr>
            <p:nvPr/>
          </p:nvSpPr>
          <p:spPr bwMode="auto">
            <a:xfrm>
              <a:off x="4156" y="2601"/>
              <a:ext cx="260" cy="231"/>
            </a:xfrm>
            <a:prstGeom prst="rect">
              <a:avLst/>
            </a:prstGeom>
            <a:noFill/>
            <a:ln w="9525">
              <a:noFill/>
              <a:miter lim="800000"/>
              <a:headEnd/>
              <a:tailEnd/>
            </a:ln>
          </p:spPr>
          <p:txBody>
            <a:bodyPr wrap="none">
              <a:spAutoFit/>
            </a:bodyPr>
            <a:lstStyle/>
            <a:p>
              <a:r>
                <a:rPr lang="en-US" sz="1800" b="1"/>
                <a:t>16</a:t>
              </a:r>
            </a:p>
          </p:txBody>
        </p:sp>
        <p:sp>
          <p:nvSpPr>
            <p:cNvPr id="15371" name="Text Box 16"/>
            <p:cNvSpPr txBox="1">
              <a:spLocks noChangeArrowheads="1"/>
            </p:cNvSpPr>
            <p:nvPr/>
          </p:nvSpPr>
          <p:spPr bwMode="auto">
            <a:xfrm>
              <a:off x="5212" y="2601"/>
              <a:ext cx="260" cy="231"/>
            </a:xfrm>
            <a:prstGeom prst="rect">
              <a:avLst/>
            </a:prstGeom>
            <a:noFill/>
            <a:ln w="9525">
              <a:noFill/>
              <a:miter lim="800000"/>
              <a:headEnd/>
              <a:tailEnd/>
            </a:ln>
          </p:spPr>
          <p:txBody>
            <a:bodyPr wrap="none">
              <a:spAutoFit/>
            </a:bodyPr>
            <a:lstStyle/>
            <a:p>
              <a:r>
                <a:rPr lang="en-US" sz="1800" b="1"/>
                <a:t>32</a:t>
              </a:r>
            </a:p>
          </p:txBody>
        </p:sp>
      </p:gr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59394" name="Rectangle 2"/>
          <p:cNvSpPr>
            <a:spLocks noGrp="1" noChangeArrowheads="1"/>
          </p:cNvSpPr>
          <p:nvPr>
            <p:ph type="title"/>
          </p:nvPr>
        </p:nvSpPr>
        <p:spPr>
          <a:xfrm>
            <a:off x="914400" y="1295400"/>
            <a:ext cx="7696200" cy="533400"/>
          </a:xfrm>
        </p:spPr>
        <p:txBody>
          <a:bodyPr/>
          <a:lstStyle/>
          <a:p>
            <a:pPr>
              <a:defRPr/>
            </a:pPr>
            <a:r>
              <a:rPr lang="en-US" sz="3200" smtClean="0"/>
              <a:t>Data Bus Connection in a Load Instruction</a:t>
            </a:r>
          </a:p>
        </p:txBody>
      </p:sp>
      <p:sp>
        <p:nvSpPr>
          <p:cNvPr id="16388" name="Text Box 66"/>
          <p:cNvSpPr txBox="1">
            <a:spLocks noChangeArrowheads="1"/>
          </p:cNvSpPr>
          <p:nvPr/>
        </p:nvSpPr>
        <p:spPr bwMode="auto">
          <a:xfrm>
            <a:off x="533400" y="6016625"/>
            <a:ext cx="8296275" cy="396875"/>
          </a:xfrm>
          <a:prstGeom prst="rect">
            <a:avLst/>
          </a:prstGeom>
          <a:noFill/>
          <a:ln w="9525">
            <a:noFill/>
            <a:miter lim="800000"/>
            <a:headEnd/>
            <a:tailEnd/>
          </a:ln>
        </p:spPr>
        <p:txBody>
          <a:bodyPr wrap="none">
            <a:spAutoFit/>
          </a:bodyPr>
          <a:lstStyle/>
          <a:p>
            <a:r>
              <a:rPr lang="en-US" sz="2000" b="1">
                <a:solidFill>
                  <a:srgbClr val="CC0000"/>
                </a:solidFill>
              </a:rPr>
              <a:t>Note that in a </a:t>
            </a:r>
            <a:r>
              <a:rPr lang="en-US" sz="2000" b="1" u="sng">
                <a:solidFill>
                  <a:srgbClr val="CC0000"/>
                </a:solidFill>
              </a:rPr>
              <a:t>load instruction</a:t>
            </a:r>
            <a:r>
              <a:rPr lang="en-US" sz="2000" b="1">
                <a:solidFill>
                  <a:srgbClr val="CC0000"/>
                </a:solidFill>
              </a:rPr>
              <a:t>, the ALU performs the address calculation.  </a:t>
            </a:r>
          </a:p>
        </p:txBody>
      </p:sp>
      <p:grpSp>
        <p:nvGrpSpPr>
          <p:cNvPr id="16389" name="Group 76"/>
          <p:cNvGrpSpPr>
            <a:grpSpLocks/>
          </p:cNvGrpSpPr>
          <p:nvPr/>
        </p:nvGrpSpPr>
        <p:grpSpPr bwMode="auto">
          <a:xfrm>
            <a:off x="762000" y="1981200"/>
            <a:ext cx="8077200" cy="4057650"/>
            <a:chOff x="480" y="1248"/>
            <a:chExt cx="5088" cy="2556"/>
          </a:xfrm>
        </p:grpSpPr>
        <p:sp>
          <p:nvSpPr>
            <p:cNvPr id="16390" name="Oval 5"/>
            <p:cNvSpPr>
              <a:spLocks noChangeArrowheads="1"/>
            </p:cNvSpPr>
            <p:nvPr/>
          </p:nvSpPr>
          <p:spPr bwMode="auto">
            <a:xfrm>
              <a:off x="727" y="1805"/>
              <a:ext cx="144" cy="96"/>
            </a:xfrm>
            <a:prstGeom prst="ellipse">
              <a:avLst/>
            </a:prstGeom>
            <a:solidFill>
              <a:schemeClr val="bg1"/>
            </a:solidFill>
            <a:ln w="28575">
              <a:solidFill>
                <a:schemeClr val="bg1"/>
              </a:solidFill>
              <a:round/>
              <a:headEnd/>
              <a:tailEnd/>
            </a:ln>
          </p:spPr>
          <p:txBody>
            <a:bodyPr wrap="none" anchor="ctr"/>
            <a:lstStyle/>
            <a:p>
              <a:endParaRPr lang="en-US"/>
            </a:p>
          </p:txBody>
        </p:sp>
        <p:sp>
          <p:nvSpPr>
            <p:cNvPr id="16391" name="Rectangle 6"/>
            <p:cNvSpPr>
              <a:spLocks noChangeArrowheads="1"/>
            </p:cNvSpPr>
            <p:nvPr/>
          </p:nvSpPr>
          <p:spPr bwMode="auto">
            <a:xfrm>
              <a:off x="1151" y="1643"/>
              <a:ext cx="1384" cy="1392"/>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16392" name="Text Box 7"/>
            <p:cNvSpPr txBox="1">
              <a:spLocks noChangeArrowheads="1"/>
            </p:cNvSpPr>
            <p:nvPr/>
          </p:nvSpPr>
          <p:spPr bwMode="auto">
            <a:xfrm>
              <a:off x="1133" y="1693"/>
              <a:ext cx="672" cy="1294"/>
            </a:xfrm>
            <a:prstGeom prst="rect">
              <a:avLst/>
            </a:prstGeom>
            <a:noFill/>
            <a:ln w="9525">
              <a:noFill/>
              <a:miter lim="800000"/>
              <a:headEnd/>
              <a:tailEnd/>
            </a:ln>
          </p:spPr>
          <p:txBody>
            <a:bodyPr>
              <a:spAutoFit/>
            </a:bodyPr>
            <a:lstStyle/>
            <a:p>
              <a:r>
                <a:rPr lang="en-US" sz="1200" b="1"/>
                <a:t>Source Reg. 1 Address</a:t>
              </a:r>
            </a:p>
            <a:p>
              <a:endParaRPr lang="en-US" sz="1200" b="1"/>
            </a:p>
            <a:p>
              <a:r>
                <a:rPr lang="en-US" sz="1200" b="1"/>
                <a:t>Dest. Reg. Address</a:t>
              </a:r>
            </a:p>
            <a:p>
              <a:endParaRPr lang="en-US" sz="600" b="1"/>
            </a:p>
            <a:p>
              <a:endParaRPr lang="en-US" sz="1200" b="1"/>
            </a:p>
            <a:p>
              <a:endParaRPr lang="en-US" sz="900" b="1"/>
            </a:p>
            <a:p>
              <a:endParaRPr lang="en-US" sz="900" b="1"/>
            </a:p>
            <a:p>
              <a:endParaRPr lang="en-US" sz="900" b="1"/>
            </a:p>
            <a:p>
              <a:r>
                <a:rPr lang="en-US" sz="1200" b="1"/>
                <a:t>Write</a:t>
              </a:r>
            </a:p>
            <a:p>
              <a:r>
                <a:rPr lang="en-US" sz="1200" b="1"/>
                <a:t>Data In</a:t>
              </a:r>
            </a:p>
          </p:txBody>
        </p:sp>
        <p:sp>
          <p:nvSpPr>
            <p:cNvPr id="16393" name="Text Box 8"/>
            <p:cNvSpPr txBox="1">
              <a:spLocks noChangeArrowheads="1"/>
            </p:cNvSpPr>
            <p:nvPr/>
          </p:nvSpPr>
          <p:spPr bwMode="auto">
            <a:xfrm>
              <a:off x="2015" y="1931"/>
              <a:ext cx="576" cy="748"/>
            </a:xfrm>
            <a:prstGeom prst="rect">
              <a:avLst/>
            </a:prstGeom>
            <a:noFill/>
            <a:ln w="9525">
              <a:noFill/>
              <a:miter lim="800000"/>
              <a:headEnd/>
              <a:tailEnd/>
            </a:ln>
          </p:spPr>
          <p:txBody>
            <a:bodyPr>
              <a:spAutoFit/>
            </a:bodyPr>
            <a:lstStyle/>
            <a:p>
              <a:r>
                <a:rPr lang="en-US" sz="1200" b="1"/>
                <a:t>Read Data 1 Out</a:t>
              </a:r>
            </a:p>
            <a:p>
              <a:endParaRPr lang="en-US" sz="1200" b="1"/>
            </a:p>
            <a:p>
              <a:endParaRPr lang="en-US" sz="1200" b="1"/>
            </a:p>
            <a:p>
              <a:r>
                <a:rPr lang="en-US" sz="1200" b="1"/>
                <a:t>Read Data 2 Out</a:t>
              </a:r>
            </a:p>
          </p:txBody>
        </p:sp>
        <p:sp>
          <p:nvSpPr>
            <p:cNvPr id="16394" name="Text Box 9"/>
            <p:cNvSpPr txBox="1">
              <a:spLocks noChangeArrowheads="1"/>
            </p:cNvSpPr>
            <p:nvPr/>
          </p:nvSpPr>
          <p:spPr bwMode="auto">
            <a:xfrm>
              <a:off x="1727" y="2651"/>
              <a:ext cx="664" cy="404"/>
            </a:xfrm>
            <a:prstGeom prst="rect">
              <a:avLst/>
            </a:prstGeom>
            <a:noFill/>
            <a:ln w="9525">
              <a:noFill/>
              <a:miter lim="800000"/>
              <a:headEnd/>
              <a:tailEnd/>
            </a:ln>
          </p:spPr>
          <p:txBody>
            <a:bodyPr wrap="none">
              <a:spAutoFit/>
            </a:bodyPr>
            <a:lstStyle/>
            <a:p>
              <a:r>
                <a:rPr lang="en-US" sz="1800" b="1"/>
                <a:t>Register </a:t>
              </a:r>
            </a:p>
            <a:p>
              <a:r>
                <a:rPr lang="en-US" sz="1800" b="1"/>
                <a:t>Block</a:t>
              </a:r>
            </a:p>
          </p:txBody>
        </p:sp>
        <p:sp>
          <p:nvSpPr>
            <p:cNvPr id="16395" name="Line 10"/>
            <p:cNvSpPr>
              <a:spLocks noChangeShapeType="1"/>
            </p:cNvSpPr>
            <p:nvPr/>
          </p:nvSpPr>
          <p:spPr bwMode="auto">
            <a:xfrm>
              <a:off x="815" y="1835"/>
              <a:ext cx="336" cy="0"/>
            </a:xfrm>
            <a:prstGeom prst="line">
              <a:avLst/>
            </a:prstGeom>
            <a:noFill/>
            <a:ln w="57150">
              <a:solidFill>
                <a:schemeClr val="tx1"/>
              </a:solidFill>
              <a:round/>
              <a:headEnd/>
              <a:tailEnd type="triangle" w="med" len="med"/>
            </a:ln>
          </p:spPr>
          <p:txBody>
            <a:bodyPr/>
            <a:lstStyle/>
            <a:p>
              <a:endParaRPr lang="en-US"/>
            </a:p>
          </p:txBody>
        </p:sp>
        <p:sp>
          <p:nvSpPr>
            <p:cNvPr id="16396" name="Line 11"/>
            <p:cNvSpPr>
              <a:spLocks noChangeShapeType="1"/>
            </p:cNvSpPr>
            <p:nvPr/>
          </p:nvSpPr>
          <p:spPr bwMode="auto">
            <a:xfrm>
              <a:off x="815" y="2171"/>
              <a:ext cx="336" cy="0"/>
            </a:xfrm>
            <a:prstGeom prst="line">
              <a:avLst/>
            </a:prstGeom>
            <a:noFill/>
            <a:ln w="57150">
              <a:solidFill>
                <a:schemeClr val="tx1"/>
              </a:solidFill>
              <a:round/>
              <a:headEnd/>
              <a:tailEnd type="triangle" w="med" len="med"/>
            </a:ln>
          </p:spPr>
          <p:txBody>
            <a:bodyPr/>
            <a:lstStyle/>
            <a:p>
              <a:endParaRPr lang="en-US"/>
            </a:p>
          </p:txBody>
        </p:sp>
        <p:sp>
          <p:nvSpPr>
            <p:cNvPr id="16397" name="Line 13"/>
            <p:cNvSpPr>
              <a:spLocks noChangeShapeType="1"/>
            </p:cNvSpPr>
            <p:nvPr/>
          </p:nvSpPr>
          <p:spPr bwMode="auto">
            <a:xfrm>
              <a:off x="959" y="2850"/>
              <a:ext cx="192" cy="0"/>
            </a:xfrm>
            <a:prstGeom prst="line">
              <a:avLst/>
            </a:prstGeom>
            <a:noFill/>
            <a:ln w="57150">
              <a:solidFill>
                <a:schemeClr val="tx1"/>
              </a:solidFill>
              <a:round/>
              <a:headEnd/>
              <a:tailEnd type="triangle" w="med" len="med"/>
            </a:ln>
          </p:spPr>
          <p:txBody>
            <a:bodyPr/>
            <a:lstStyle/>
            <a:p>
              <a:endParaRPr lang="en-US"/>
            </a:p>
          </p:txBody>
        </p:sp>
        <p:sp>
          <p:nvSpPr>
            <p:cNvPr id="16398" name="Text Box 14"/>
            <p:cNvSpPr txBox="1">
              <a:spLocks noChangeArrowheads="1"/>
            </p:cNvSpPr>
            <p:nvPr/>
          </p:nvSpPr>
          <p:spPr bwMode="auto">
            <a:xfrm>
              <a:off x="875" y="1632"/>
              <a:ext cx="180" cy="212"/>
            </a:xfrm>
            <a:prstGeom prst="rect">
              <a:avLst/>
            </a:prstGeom>
            <a:noFill/>
            <a:ln w="9525">
              <a:noFill/>
              <a:miter lim="800000"/>
              <a:headEnd/>
              <a:tailEnd/>
            </a:ln>
          </p:spPr>
          <p:txBody>
            <a:bodyPr wrap="none">
              <a:spAutoFit/>
            </a:bodyPr>
            <a:lstStyle/>
            <a:p>
              <a:r>
                <a:rPr lang="en-US" sz="1600" b="1"/>
                <a:t>5</a:t>
              </a:r>
            </a:p>
          </p:txBody>
        </p:sp>
        <p:sp>
          <p:nvSpPr>
            <p:cNvPr id="16399" name="Text Box 16"/>
            <p:cNvSpPr txBox="1">
              <a:spLocks noChangeArrowheads="1"/>
            </p:cNvSpPr>
            <p:nvPr/>
          </p:nvSpPr>
          <p:spPr bwMode="auto">
            <a:xfrm>
              <a:off x="875" y="1979"/>
              <a:ext cx="180" cy="212"/>
            </a:xfrm>
            <a:prstGeom prst="rect">
              <a:avLst/>
            </a:prstGeom>
            <a:noFill/>
            <a:ln w="9525">
              <a:noFill/>
              <a:miter lim="800000"/>
              <a:headEnd/>
              <a:tailEnd/>
            </a:ln>
          </p:spPr>
          <p:txBody>
            <a:bodyPr wrap="none">
              <a:spAutoFit/>
            </a:bodyPr>
            <a:lstStyle/>
            <a:p>
              <a:r>
                <a:rPr lang="en-US" sz="1600" b="1"/>
                <a:t>5</a:t>
              </a:r>
            </a:p>
          </p:txBody>
        </p:sp>
        <p:sp>
          <p:nvSpPr>
            <p:cNvPr id="16400" name="Text Box 17"/>
            <p:cNvSpPr txBox="1">
              <a:spLocks noChangeArrowheads="1"/>
            </p:cNvSpPr>
            <p:nvPr/>
          </p:nvSpPr>
          <p:spPr bwMode="auto">
            <a:xfrm>
              <a:off x="825" y="2642"/>
              <a:ext cx="244" cy="212"/>
            </a:xfrm>
            <a:prstGeom prst="rect">
              <a:avLst/>
            </a:prstGeom>
            <a:noFill/>
            <a:ln w="9525">
              <a:noFill/>
              <a:miter lim="800000"/>
              <a:headEnd/>
              <a:tailEnd/>
            </a:ln>
          </p:spPr>
          <p:txBody>
            <a:bodyPr wrap="none">
              <a:spAutoFit/>
            </a:bodyPr>
            <a:lstStyle/>
            <a:p>
              <a:r>
                <a:rPr lang="en-US" sz="1600" b="1"/>
                <a:t>32</a:t>
              </a:r>
            </a:p>
          </p:txBody>
        </p:sp>
        <p:grpSp>
          <p:nvGrpSpPr>
            <p:cNvPr id="16401" name="Group 18"/>
            <p:cNvGrpSpPr>
              <a:grpSpLocks/>
            </p:cNvGrpSpPr>
            <p:nvPr/>
          </p:nvGrpSpPr>
          <p:grpSpPr bwMode="auto">
            <a:xfrm>
              <a:off x="2920" y="1776"/>
              <a:ext cx="720" cy="1056"/>
              <a:chOff x="3264" y="1632"/>
              <a:chExt cx="432" cy="480"/>
            </a:xfrm>
          </p:grpSpPr>
          <p:sp>
            <p:nvSpPr>
              <p:cNvPr id="16440" name="Line 19"/>
              <p:cNvSpPr>
                <a:spLocks noChangeShapeType="1"/>
              </p:cNvSpPr>
              <p:nvPr/>
            </p:nvSpPr>
            <p:spPr bwMode="auto">
              <a:xfrm flipV="1">
                <a:off x="3264" y="1872"/>
                <a:ext cx="48" cy="48"/>
              </a:xfrm>
              <a:prstGeom prst="line">
                <a:avLst/>
              </a:prstGeom>
              <a:noFill/>
              <a:ln w="28575">
                <a:solidFill>
                  <a:schemeClr val="tx1"/>
                </a:solidFill>
                <a:round/>
                <a:headEnd/>
                <a:tailEnd/>
              </a:ln>
            </p:spPr>
            <p:txBody>
              <a:bodyPr/>
              <a:lstStyle/>
              <a:p>
                <a:endParaRPr lang="en-US"/>
              </a:p>
            </p:txBody>
          </p:sp>
          <p:sp>
            <p:nvSpPr>
              <p:cNvPr id="16441" name="Line 20"/>
              <p:cNvSpPr>
                <a:spLocks noChangeShapeType="1"/>
              </p:cNvSpPr>
              <p:nvPr/>
            </p:nvSpPr>
            <p:spPr bwMode="auto">
              <a:xfrm>
                <a:off x="3264" y="1824"/>
                <a:ext cx="48" cy="48"/>
              </a:xfrm>
              <a:prstGeom prst="line">
                <a:avLst/>
              </a:prstGeom>
              <a:noFill/>
              <a:ln w="28575">
                <a:solidFill>
                  <a:schemeClr val="tx1"/>
                </a:solidFill>
                <a:round/>
                <a:headEnd/>
                <a:tailEnd/>
              </a:ln>
            </p:spPr>
            <p:txBody>
              <a:bodyPr/>
              <a:lstStyle/>
              <a:p>
                <a:endParaRPr lang="en-US"/>
              </a:p>
            </p:txBody>
          </p:sp>
          <p:sp>
            <p:nvSpPr>
              <p:cNvPr id="16442" name="Line 21"/>
              <p:cNvSpPr>
                <a:spLocks noChangeShapeType="1"/>
              </p:cNvSpPr>
              <p:nvPr/>
            </p:nvSpPr>
            <p:spPr bwMode="auto">
              <a:xfrm flipV="1">
                <a:off x="3264" y="1632"/>
                <a:ext cx="0" cy="192"/>
              </a:xfrm>
              <a:prstGeom prst="line">
                <a:avLst/>
              </a:prstGeom>
              <a:noFill/>
              <a:ln w="28575">
                <a:solidFill>
                  <a:schemeClr val="tx1"/>
                </a:solidFill>
                <a:round/>
                <a:headEnd/>
                <a:tailEnd/>
              </a:ln>
            </p:spPr>
            <p:txBody>
              <a:bodyPr/>
              <a:lstStyle/>
              <a:p>
                <a:endParaRPr lang="en-US"/>
              </a:p>
            </p:txBody>
          </p:sp>
          <p:sp>
            <p:nvSpPr>
              <p:cNvPr id="16443" name="Line 22"/>
              <p:cNvSpPr>
                <a:spLocks noChangeShapeType="1"/>
              </p:cNvSpPr>
              <p:nvPr/>
            </p:nvSpPr>
            <p:spPr bwMode="auto">
              <a:xfrm flipV="1">
                <a:off x="3264" y="1920"/>
                <a:ext cx="0" cy="192"/>
              </a:xfrm>
              <a:prstGeom prst="line">
                <a:avLst/>
              </a:prstGeom>
              <a:noFill/>
              <a:ln w="28575">
                <a:solidFill>
                  <a:schemeClr val="tx1"/>
                </a:solidFill>
                <a:round/>
                <a:headEnd/>
                <a:tailEnd/>
              </a:ln>
            </p:spPr>
            <p:txBody>
              <a:bodyPr/>
              <a:lstStyle/>
              <a:p>
                <a:endParaRPr lang="en-US"/>
              </a:p>
            </p:txBody>
          </p:sp>
          <p:sp>
            <p:nvSpPr>
              <p:cNvPr id="16444" name="Line 23"/>
              <p:cNvSpPr>
                <a:spLocks noChangeShapeType="1"/>
              </p:cNvSpPr>
              <p:nvPr/>
            </p:nvSpPr>
            <p:spPr bwMode="auto">
              <a:xfrm>
                <a:off x="3264" y="1634"/>
                <a:ext cx="432" cy="144"/>
              </a:xfrm>
              <a:prstGeom prst="line">
                <a:avLst/>
              </a:prstGeom>
              <a:noFill/>
              <a:ln w="28575">
                <a:solidFill>
                  <a:schemeClr val="tx1"/>
                </a:solidFill>
                <a:round/>
                <a:headEnd/>
                <a:tailEnd/>
              </a:ln>
            </p:spPr>
            <p:txBody>
              <a:bodyPr/>
              <a:lstStyle/>
              <a:p>
                <a:endParaRPr lang="en-US"/>
              </a:p>
            </p:txBody>
          </p:sp>
          <p:sp>
            <p:nvSpPr>
              <p:cNvPr id="16445" name="Line 24"/>
              <p:cNvSpPr>
                <a:spLocks noChangeShapeType="1"/>
              </p:cNvSpPr>
              <p:nvPr/>
            </p:nvSpPr>
            <p:spPr bwMode="auto">
              <a:xfrm flipV="1">
                <a:off x="3264" y="1966"/>
                <a:ext cx="432" cy="144"/>
              </a:xfrm>
              <a:prstGeom prst="line">
                <a:avLst/>
              </a:prstGeom>
              <a:noFill/>
              <a:ln w="28575">
                <a:solidFill>
                  <a:schemeClr val="tx1"/>
                </a:solidFill>
                <a:round/>
                <a:headEnd/>
                <a:tailEnd/>
              </a:ln>
            </p:spPr>
            <p:txBody>
              <a:bodyPr/>
              <a:lstStyle/>
              <a:p>
                <a:endParaRPr lang="en-US"/>
              </a:p>
            </p:txBody>
          </p:sp>
          <p:sp>
            <p:nvSpPr>
              <p:cNvPr id="16446" name="Line 25"/>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6402" name="Text Box 26"/>
            <p:cNvSpPr txBox="1">
              <a:spLocks noChangeArrowheads="1"/>
            </p:cNvSpPr>
            <p:nvPr/>
          </p:nvSpPr>
          <p:spPr bwMode="auto">
            <a:xfrm>
              <a:off x="3064" y="2208"/>
              <a:ext cx="420" cy="231"/>
            </a:xfrm>
            <a:prstGeom prst="rect">
              <a:avLst/>
            </a:prstGeom>
            <a:noFill/>
            <a:ln w="9525">
              <a:noFill/>
              <a:miter lim="800000"/>
              <a:headEnd/>
              <a:tailEnd/>
            </a:ln>
          </p:spPr>
          <p:txBody>
            <a:bodyPr wrap="none">
              <a:spAutoFit/>
            </a:bodyPr>
            <a:lstStyle/>
            <a:p>
              <a:r>
                <a:rPr lang="en-US" sz="1800" b="1"/>
                <a:t>ALU</a:t>
              </a:r>
            </a:p>
          </p:txBody>
        </p:sp>
        <p:sp>
          <p:nvSpPr>
            <p:cNvPr id="16403" name="Line 28"/>
            <p:cNvSpPr>
              <a:spLocks noChangeShapeType="1"/>
            </p:cNvSpPr>
            <p:nvPr/>
          </p:nvSpPr>
          <p:spPr bwMode="auto">
            <a:xfrm>
              <a:off x="3640" y="2160"/>
              <a:ext cx="336" cy="0"/>
            </a:xfrm>
            <a:prstGeom prst="line">
              <a:avLst/>
            </a:prstGeom>
            <a:noFill/>
            <a:ln w="38100">
              <a:solidFill>
                <a:schemeClr val="tx1"/>
              </a:solidFill>
              <a:round/>
              <a:headEnd/>
              <a:tailEnd type="triangle" w="med" len="med"/>
            </a:ln>
          </p:spPr>
          <p:txBody>
            <a:bodyPr/>
            <a:lstStyle/>
            <a:p>
              <a:endParaRPr lang="en-US"/>
            </a:p>
          </p:txBody>
        </p:sp>
        <p:sp>
          <p:nvSpPr>
            <p:cNvPr id="16404" name="Text Box 29"/>
            <p:cNvSpPr txBox="1">
              <a:spLocks noChangeArrowheads="1"/>
            </p:cNvSpPr>
            <p:nvPr/>
          </p:nvSpPr>
          <p:spPr bwMode="auto">
            <a:xfrm>
              <a:off x="3603" y="2419"/>
              <a:ext cx="451" cy="173"/>
            </a:xfrm>
            <a:prstGeom prst="rect">
              <a:avLst/>
            </a:prstGeom>
            <a:noFill/>
            <a:ln w="9525">
              <a:noFill/>
              <a:miter lim="800000"/>
              <a:headEnd/>
              <a:tailEnd/>
            </a:ln>
          </p:spPr>
          <p:txBody>
            <a:bodyPr wrap="none">
              <a:spAutoFit/>
            </a:bodyPr>
            <a:lstStyle/>
            <a:p>
              <a:r>
                <a:rPr lang="en-US" sz="1200" b="1"/>
                <a:t>Address</a:t>
              </a:r>
            </a:p>
          </p:txBody>
        </p:sp>
        <p:sp>
          <p:nvSpPr>
            <p:cNvPr id="16405" name="Line 30"/>
            <p:cNvSpPr>
              <a:spLocks noChangeShapeType="1"/>
            </p:cNvSpPr>
            <p:nvPr/>
          </p:nvSpPr>
          <p:spPr bwMode="auto">
            <a:xfrm>
              <a:off x="2536" y="2016"/>
              <a:ext cx="384" cy="0"/>
            </a:xfrm>
            <a:prstGeom prst="line">
              <a:avLst/>
            </a:prstGeom>
            <a:noFill/>
            <a:ln w="57150">
              <a:solidFill>
                <a:schemeClr val="tx1"/>
              </a:solidFill>
              <a:round/>
              <a:headEnd/>
              <a:tailEnd type="triangle" w="med" len="med"/>
            </a:ln>
          </p:spPr>
          <p:txBody>
            <a:bodyPr/>
            <a:lstStyle/>
            <a:p>
              <a:endParaRPr lang="en-US"/>
            </a:p>
          </p:txBody>
        </p:sp>
        <p:sp>
          <p:nvSpPr>
            <p:cNvPr id="16406" name="Line 31"/>
            <p:cNvSpPr>
              <a:spLocks noChangeShapeType="1"/>
            </p:cNvSpPr>
            <p:nvPr/>
          </p:nvSpPr>
          <p:spPr bwMode="auto">
            <a:xfrm>
              <a:off x="2688" y="2586"/>
              <a:ext cx="232" cy="0"/>
            </a:xfrm>
            <a:prstGeom prst="line">
              <a:avLst/>
            </a:prstGeom>
            <a:noFill/>
            <a:ln w="57150">
              <a:solidFill>
                <a:schemeClr val="tx1"/>
              </a:solidFill>
              <a:round/>
              <a:headEnd/>
              <a:tailEnd type="triangle" w="med" len="med"/>
            </a:ln>
          </p:spPr>
          <p:txBody>
            <a:bodyPr/>
            <a:lstStyle/>
            <a:p>
              <a:endParaRPr lang="en-US"/>
            </a:p>
          </p:txBody>
        </p:sp>
        <p:sp>
          <p:nvSpPr>
            <p:cNvPr id="16407" name="Rectangle 32"/>
            <p:cNvSpPr>
              <a:spLocks noChangeArrowheads="1"/>
            </p:cNvSpPr>
            <p:nvPr/>
          </p:nvSpPr>
          <p:spPr bwMode="auto">
            <a:xfrm>
              <a:off x="2536" y="1824"/>
              <a:ext cx="244" cy="212"/>
            </a:xfrm>
            <a:prstGeom prst="rect">
              <a:avLst/>
            </a:prstGeom>
            <a:noFill/>
            <a:ln w="9525">
              <a:noFill/>
              <a:miter lim="800000"/>
              <a:headEnd/>
              <a:tailEnd/>
            </a:ln>
          </p:spPr>
          <p:txBody>
            <a:bodyPr wrap="none">
              <a:spAutoFit/>
            </a:bodyPr>
            <a:lstStyle/>
            <a:p>
              <a:r>
                <a:rPr lang="en-US" sz="1600" b="1"/>
                <a:t>32</a:t>
              </a:r>
            </a:p>
          </p:txBody>
        </p:sp>
        <p:sp>
          <p:nvSpPr>
            <p:cNvPr id="16408" name="Rectangle 33"/>
            <p:cNvSpPr>
              <a:spLocks noChangeArrowheads="1"/>
            </p:cNvSpPr>
            <p:nvPr/>
          </p:nvSpPr>
          <p:spPr bwMode="auto">
            <a:xfrm>
              <a:off x="2636" y="2380"/>
              <a:ext cx="244" cy="212"/>
            </a:xfrm>
            <a:prstGeom prst="rect">
              <a:avLst/>
            </a:prstGeom>
            <a:noFill/>
            <a:ln w="9525">
              <a:noFill/>
              <a:miter lim="800000"/>
              <a:headEnd/>
              <a:tailEnd/>
            </a:ln>
          </p:spPr>
          <p:txBody>
            <a:bodyPr wrap="none">
              <a:spAutoFit/>
            </a:bodyPr>
            <a:lstStyle/>
            <a:p>
              <a:r>
                <a:rPr lang="en-US" sz="1600" b="1"/>
                <a:t>32</a:t>
              </a:r>
            </a:p>
          </p:txBody>
        </p:sp>
        <p:sp>
          <p:nvSpPr>
            <p:cNvPr id="16409" name="Rectangle 34"/>
            <p:cNvSpPr>
              <a:spLocks noChangeArrowheads="1"/>
            </p:cNvSpPr>
            <p:nvPr/>
          </p:nvSpPr>
          <p:spPr bwMode="auto">
            <a:xfrm>
              <a:off x="3678" y="2266"/>
              <a:ext cx="244" cy="212"/>
            </a:xfrm>
            <a:prstGeom prst="rect">
              <a:avLst/>
            </a:prstGeom>
            <a:noFill/>
            <a:ln w="9525">
              <a:noFill/>
              <a:miter lim="800000"/>
              <a:headEnd/>
              <a:tailEnd/>
            </a:ln>
          </p:spPr>
          <p:txBody>
            <a:bodyPr wrap="none">
              <a:spAutoFit/>
            </a:bodyPr>
            <a:lstStyle/>
            <a:p>
              <a:r>
                <a:rPr lang="en-US" sz="1600" b="1"/>
                <a:t>32</a:t>
              </a:r>
            </a:p>
          </p:txBody>
        </p:sp>
        <p:sp>
          <p:nvSpPr>
            <p:cNvPr id="16410" name="Rectangle 35"/>
            <p:cNvSpPr>
              <a:spLocks noChangeArrowheads="1"/>
            </p:cNvSpPr>
            <p:nvPr/>
          </p:nvSpPr>
          <p:spPr bwMode="auto">
            <a:xfrm>
              <a:off x="3694" y="1984"/>
              <a:ext cx="180" cy="212"/>
            </a:xfrm>
            <a:prstGeom prst="rect">
              <a:avLst/>
            </a:prstGeom>
            <a:noFill/>
            <a:ln w="9525">
              <a:noFill/>
              <a:miter lim="800000"/>
              <a:headEnd/>
              <a:tailEnd/>
            </a:ln>
          </p:spPr>
          <p:txBody>
            <a:bodyPr wrap="none">
              <a:spAutoFit/>
            </a:bodyPr>
            <a:lstStyle/>
            <a:p>
              <a:r>
                <a:rPr lang="en-US" sz="1600" b="1"/>
                <a:t>1</a:t>
              </a:r>
            </a:p>
          </p:txBody>
        </p:sp>
        <p:sp>
          <p:nvSpPr>
            <p:cNvPr id="16411" name="Text Box 36"/>
            <p:cNvSpPr txBox="1">
              <a:spLocks noChangeArrowheads="1"/>
            </p:cNvSpPr>
            <p:nvPr/>
          </p:nvSpPr>
          <p:spPr bwMode="auto">
            <a:xfrm>
              <a:off x="3526" y="1902"/>
              <a:ext cx="500" cy="173"/>
            </a:xfrm>
            <a:prstGeom prst="rect">
              <a:avLst/>
            </a:prstGeom>
            <a:noFill/>
            <a:ln w="9525">
              <a:noFill/>
              <a:miter lim="800000"/>
              <a:headEnd/>
              <a:tailEnd/>
            </a:ln>
          </p:spPr>
          <p:txBody>
            <a:bodyPr wrap="none">
              <a:spAutoFit/>
            </a:bodyPr>
            <a:lstStyle/>
            <a:p>
              <a:r>
                <a:rPr lang="en-US" sz="1200" b="1"/>
                <a:t>Compare</a:t>
              </a:r>
            </a:p>
          </p:txBody>
        </p:sp>
        <p:sp>
          <p:nvSpPr>
            <p:cNvPr id="16412" name="Line 37"/>
            <p:cNvSpPr>
              <a:spLocks noChangeShapeType="1"/>
            </p:cNvSpPr>
            <p:nvPr/>
          </p:nvSpPr>
          <p:spPr bwMode="auto">
            <a:xfrm>
              <a:off x="960" y="2832"/>
              <a:ext cx="0" cy="960"/>
            </a:xfrm>
            <a:prstGeom prst="line">
              <a:avLst/>
            </a:prstGeom>
            <a:noFill/>
            <a:ln w="57150">
              <a:solidFill>
                <a:schemeClr val="tx1"/>
              </a:solidFill>
              <a:round/>
              <a:headEnd/>
              <a:tailEnd/>
            </a:ln>
          </p:spPr>
          <p:txBody>
            <a:bodyPr/>
            <a:lstStyle/>
            <a:p>
              <a:endParaRPr lang="en-US"/>
            </a:p>
          </p:txBody>
        </p:sp>
        <p:sp>
          <p:nvSpPr>
            <p:cNvPr id="16413" name="Line 38"/>
            <p:cNvSpPr>
              <a:spLocks noChangeShapeType="1"/>
            </p:cNvSpPr>
            <p:nvPr/>
          </p:nvSpPr>
          <p:spPr bwMode="auto">
            <a:xfrm>
              <a:off x="942" y="3792"/>
              <a:ext cx="4578" cy="0"/>
            </a:xfrm>
            <a:prstGeom prst="line">
              <a:avLst/>
            </a:prstGeom>
            <a:noFill/>
            <a:ln w="57150">
              <a:solidFill>
                <a:schemeClr val="tx1"/>
              </a:solidFill>
              <a:round/>
              <a:headEnd/>
              <a:tailEnd/>
            </a:ln>
          </p:spPr>
          <p:txBody>
            <a:bodyPr/>
            <a:lstStyle/>
            <a:p>
              <a:endParaRPr lang="en-US"/>
            </a:p>
          </p:txBody>
        </p:sp>
        <p:sp>
          <p:nvSpPr>
            <p:cNvPr id="16414" name="Rectangle 40"/>
            <p:cNvSpPr>
              <a:spLocks noChangeArrowheads="1"/>
            </p:cNvSpPr>
            <p:nvPr/>
          </p:nvSpPr>
          <p:spPr bwMode="auto">
            <a:xfrm>
              <a:off x="522" y="1248"/>
              <a:ext cx="288" cy="2160"/>
            </a:xfrm>
            <a:prstGeom prst="rect">
              <a:avLst/>
            </a:prstGeom>
            <a:noFill/>
            <a:ln w="28575">
              <a:solidFill>
                <a:schemeClr val="tx1"/>
              </a:solidFill>
              <a:miter lim="800000"/>
              <a:headEnd/>
              <a:tailEnd/>
            </a:ln>
          </p:spPr>
          <p:txBody>
            <a:bodyPr wrap="none" anchor="ctr"/>
            <a:lstStyle/>
            <a:p>
              <a:endParaRPr lang="en-US"/>
            </a:p>
          </p:txBody>
        </p:sp>
        <p:sp>
          <p:nvSpPr>
            <p:cNvPr id="16415" name="Rectangle 41"/>
            <p:cNvSpPr>
              <a:spLocks noChangeArrowheads="1"/>
            </p:cNvSpPr>
            <p:nvPr/>
          </p:nvSpPr>
          <p:spPr bwMode="auto">
            <a:xfrm>
              <a:off x="522" y="1248"/>
              <a:ext cx="288" cy="432"/>
            </a:xfrm>
            <a:prstGeom prst="rect">
              <a:avLst/>
            </a:prstGeom>
            <a:noFill/>
            <a:ln w="28575">
              <a:solidFill>
                <a:schemeClr val="tx1"/>
              </a:solidFill>
              <a:miter lim="800000"/>
              <a:headEnd/>
              <a:tailEnd/>
            </a:ln>
          </p:spPr>
          <p:txBody>
            <a:bodyPr wrap="none" anchor="ctr"/>
            <a:lstStyle/>
            <a:p>
              <a:endParaRPr lang="en-US"/>
            </a:p>
          </p:txBody>
        </p:sp>
        <p:sp>
          <p:nvSpPr>
            <p:cNvPr id="16416" name="Rectangle 42"/>
            <p:cNvSpPr>
              <a:spLocks noChangeArrowheads="1"/>
            </p:cNvSpPr>
            <p:nvPr/>
          </p:nvSpPr>
          <p:spPr bwMode="auto">
            <a:xfrm>
              <a:off x="522" y="1680"/>
              <a:ext cx="288" cy="336"/>
            </a:xfrm>
            <a:prstGeom prst="rect">
              <a:avLst/>
            </a:prstGeom>
            <a:noFill/>
            <a:ln w="28575">
              <a:solidFill>
                <a:schemeClr val="tx1"/>
              </a:solidFill>
              <a:miter lim="800000"/>
              <a:headEnd/>
              <a:tailEnd/>
            </a:ln>
          </p:spPr>
          <p:txBody>
            <a:bodyPr wrap="none" anchor="ctr"/>
            <a:lstStyle/>
            <a:p>
              <a:endParaRPr lang="en-US"/>
            </a:p>
          </p:txBody>
        </p:sp>
        <p:sp>
          <p:nvSpPr>
            <p:cNvPr id="16417" name="Rectangle 43"/>
            <p:cNvSpPr>
              <a:spLocks noChangeArrowheads="1"/>
            </p:cNvSpPr>
            <p:nvPr/>
          </p:nvSpPr>
          <p:spPr bwMode="auto">
            <a:xfrm>
              <a:off x="522" y="2016"/>
              <a:ext cx="288" cy="336"/>
            </a:xfrm>
            <a:prstGeom prst="rect">
              <a:avLst/>
            </a:prstGeom>
            <a:noFill/>
            <a:ln w="28575">
              <a:solidFill>
                <a:schemeClr val="tx1"/>
              </a:solidFill>
              <a:miter lim="800000"/>
              <a:headEnd/>
              <a:tailEnd/>
            </a:ln>
          </p:spPr>
          <p:txBody>
            <a:bodyPr wrap="none" anchor="ctr"/>
            <a:lstStyle/>
            <a:p>
              <a:endParaRPr lang="en-US"/>
            </a:p>
          </p:txBody>
        </p:sp>
        <p:sp>
          <p:nvSpPr>
            <p:cNvPr id="16418" name="Text Box 46"/>
            <p:cNvSpPr txBox="1">
              <a:spLocks noChangeArrowheads="1"/>
            </p:cNvSpPr>
            <p:nvPr/>
          </p:nvSpPr>
          <p:spPr bwMode="auto">
            <a:xfrm>
              <a:off x="480" y="1248"/>
              <a:ext cx="365" cy="366"/>
            </a:xfrm>
            <a:prstGeom prst="rect">
              <a:avLst/>
            </a:prstGeom>
            <a:noFill/>
            <a:ln w="9525">
              <a:noFill/>
              <a:miter lim="800000"/>
              <a:headEnd/>
              <a:tailEnd/>
            </a:ln>
          </p:spPr>
          <p:txBody>
            <a:bodyPr wrap="none">
              <a:spAutoFit/>
            </a:bodyPr>
            <a:lstStyle/>
            <a:p>
              <a:pPr algn="ctr"/>
              <a:r>
                <a:rPr lang="en-US" sz="1600" b="1"/>
                <a:t>Op</a:t>
              </a:r>
            </a:p>
            <a:p>
              <a:pPr algn="ctr"/>
              <a:r>
                <a:rPr lang="en-US" sz="1600" b="1"/>
                <a:t>code</a:t>
              </a:r>
            </a:p>
          </p:txBody>
        </p:sp>
        <p:sp>
          <p:nvSpPr>
            <p:cNvPr id="16419" name="Text Box 47"/>
            <p:cNvSpPr txBox="1">
              <a:spLocks noChangeArrowheads="1"/>
            </p:cNvSpPr>
            <p:nvPr/>
          </p:nvSpPr>
          <p:spPr bwMode="auto">
            <a:xfrm>
              <a:off x="486" y="2592"/>
              <a:ext cx="366" cy="520"/>
            </a:xfrm>
            <a:prstGeom prst="rect">
              <a:avLst/>
            </a:prstGeom>
            <a:noFill/>
            <a:ln w="9525">
              <a:noFill/>
              <a:miter lim="800000"/>
              <a:headEnd/>
              <a:tailEnd/>
            </a:ln>
          </p:spPr>
          <p:txBody>
            <a:bodyPr wrap="none">
              <a:spAutoFit/>
            </a:bodyPr>
            <a:lstStyle/>
            <a:p>
              <a:pPr algn="ctr"/>
              <a:r>
                <a:rPr lang="en-US" sz="1600" b="1"/>
                <a:t>16-</a:t>
              </a:r>
            </a:p>
            <a:p>
              <a:pPr algn="ctr"/>
              <a:r>
                <a:rPr lang="en-US" sz="1600" b="1"/>
                <a:t>bit</a:t>
              </a:r>
            </a:p>
            <a:p>
              <a:pPr algn="ctr"/>
              <a:r>
                <a:rPr lang="en-US" sz="1600" b="1"/>
                <a:t>imm</a:t>
              </a:r>
            </a:p>
          </p:txBody>
        </p:sp>
        <p:sp>
          <p:nvSpPr>
            <p:cNvPr id="16420" name="Text Box 48"/>
            <p:cNvSpPr txBox="1">
              <a:spLocks noChangeArrowheads="1"/>
            </p:cNvSpPr>
            <p:nvPr/>
          </p:nvSpPr>
          <p:spPr bwMode="auto">
            <a:xfrm>
              <a:off x="555" y="1728"/>
              <a:ext cx="252" cy="212"/>
            </a:xfrm>
            <a:prstGeom prst="rect">
              <a:avLst/>
            </a:prstGeom>
            <a:noFill/>
            <a:ln w="9525">
              <a:noFill/>
              <a:miter lim="800000"/>
              <a:headEnd/>
              <a:tailEnd/>
            </a:ln>
          </p:spPr>
          <p:txBody>
            <a:bodyPr wrap="none">
              <a:spAutoFit/>
            </a:bodyPr>
            <a:lstStyle/>
            <a:p>
              <a:pPr algn="ctr"/>
              <a:r>
                <a:rPr lang="en-US" sz="1600" b="1"/>
                <a:t>R</a:t>
              </a:r>
              <a:r>
                <a:rPr lang="en-US" sz="1400" b="1"/>
                <a:t>s</a:t>
              </a:r>
            </a:p>
          </p:txBody>
        </p:sp>
        <p:sp>
          <p:nvSpPr>
            <p:cNvPr id="16421" name="Text Box 49"/>
            <p:cNvSpPr txBox="1">
              <a:spLocks noChangeArrowheads="1"/>
            </p:cNvSpPr>
            <p:nvPr/>
          </p:nvSpPr>
          <p:spPr bwMode="auto">
            <a:xfrm>
              <a:off x="558" y="2064"/>
              <a:ext cx="245" cy="212"/>
            </a:xfrm>
            <a:prstGeom prst="rect">
              <a:avLst/>
            </a:prstGeom>
            <a:noFill/>
            <a:ln w="9525">
              <a:noFill/>
              <a:miter lim="800000"/>
              <a:headEnd/>
              <a:tailEnd/>
            </a:ln>
          </p:spPr>
          <p:txBody>
            <a:bodyPr wrap="none">
              <a:spAutoFit/>
            </a:bodyPr>
            <a:lstStyle/>
            <a:p>
              <a:pPr algn="ctr"/>
              <a:r>
                <a:rPr lang="en-US" sz="1600" b="1"/>
                <a:t>R</a:t>
              </a:r>
              <a:r>
                <a:rPr lang="en-US" sz="1400" b="1"/>
                <a:t>t</a:t>
              </a:r>
            </a:p>
          </p:txBody>
        </p:sp>
        <p:sp>
          <p:nvSpPr>
            <p:cNvPr id="16422" name="Text Box 52"/>
            <p:cNvSpPr txBox="1">
              <a:spLocks noChangeArrowheads="1"/>
            </p:cNvSpPr>
            <p:nvPr/>
          </p:nvSpPr>
          <p:spPr bwMode="auto">
            <a:xfrm>
              <a:off x="810" y="1344"/>
              <a:ext cx="1352" cy="231"/>
            </a:xfrm>
            <a:prstGeom prst="rect">
              <a:avLst/>
            </a:prstGeom>
            <a:noFill/>
            <a:ln w="9525">
              <a:noFill/>
              <a:miter lim="800000"/>
              <a:headEnd/>
              <a:tailEnd/>
            </a:ln>
          </p:spPr>
          <p:txBody>
            <a:bodyPr wrap="none">
              <a:spAutoFit/>
            </a:bodyPr>
            <a:lstStyle/>
            <a:p>
              <a:r>
                <a:rPr lang="en-US" sz="1800" b="1">
                  <a:solidFill>
                    <a:srgbClr val="009900"/>
                  </a:solidFill>
                </a:rPr>
                <a:t>Instruction Register</a:t>
              </a:r>
            </a:p>
          </p:txBody>
        </p:sp>
        <p:sp>
          <p:nvSpPr>
            <p:cNvPr id="16423" name="Line 53"/>
            <p:cNvSpPr>
              <a:spLocks noChangeShapeType="1"/>
            </p:cNvSpPr>
            <p:nvPr/>
          </p:nvSpPr>
          <p:spPr bwMode="auto">
            <a:xfrm flipH="1">
              <a:off x="810" y="1536"/>
              <a:ext cx="144" cy="240"/>
            </a:xfrm>
            <a:prstGeom prst="line">
              <a:avLst/>
            </a:prstGeom>
            <a:noFill/>
            <a:ln w="38100">
              <a:solidFill>
                <a:srgbClr val="008000"/>
              </a:solidFill>
              <a:round/>
              <a:headEnd/>
              <a:tailEnd type="triangle" w="med" len="med"/>
            </a:ln>
          </p:spPr>
          <p:txBody>
            <a:bodyPr/>
            <a:lstStyle/>
            <a:p>
              <a:endParaRPr lang="en-US"/>
            </a:p>
          </p:txBody>
        </p:sp>
        <p:sp>
          <p:nvSpPr>
            <p:cNvPr id="16424" name="Rectangle 55"/>
            <p:cNvSpPr>
              <a:spLocks noChangeArrowheads="1"/>
            </p:cNvSpPr>
            <p:nvPr/>
          </p:nvSpPr>
          <p:spPr bwMode="auto">
            <a:xfrm>
              <a:off x="4128" y="2064"/>
              <a:ext cx="1200" cy="1200"/>
            </a:xfrm>
            <a:prstGeom prst="rect">
              <a:avLst/>
            </a:prstGeom>
            <a:solidFill>
              <a:schemeClr val="hlink"/>
            </a:solidFill>
            <a:ln w="38100">
              <a:solidFill>
                <a:schemeClr val="tx1"/>
              </a:solidFill>
              <a:miter lim="800000"/>
              <a:headEnd/>
              <a:tailEnd/>
            </a:ln>
          </p:spPr>
          <p:txBody>
            <a:bodyPr wrap="none" anchor="ctr"/>
            <a:lstStyle/>
            <a:p>
              <a:endParaRPr lang="en-US"/>
            </a:p>
          </p:txBody>
        </p:sp>
        <p:sp>
          <p:nvSpPr>
            <p:cNvPr id="16425" name="Text Box 56"/>
            <p:cNvSpPr txBox="1">
              <a:spLocks noChangeArrowheads="1"/>
            </p:cNvSpPr>
            <p:nvPr/>
          </p:nvSpPr>
          <p:spPr bwMode="auto">
            <a:xfrm>
              <a:off x="4704" y="2860"/>
              <a:ext cx="644" cy="404"/>
            </a:xfrm>
            <a:prstGeom prst="rect">
              <a:avLst/>
            </a:prstGeom>
            <a:noFill/>
            <a:ln w="9525">
              <a:noFill/>
              <a:miter lim="800000"/>
              <a:headEnd/>
              <a:tailEnd/>
            </a:ln>
          </p:spPr>
          <p:txBody>
            <a:bodyPr wrap="none">
              <a:spAutoFit/>
            </a:bodyPr>
            <a:lstStyle/>
            <a:p>
              <a:pPr algn="ctr"/>
              <a:r>
                <a:rPr lang="en-US" sz="1800" b="1"/>
                <a:t>Data </a:t>
              </a:r>
            </a:p>
            <a:p>
              <a:pPr algn="ctr"/>
              <a:r>
                <a:rPr lang="en-US" sz="1800" b="1"/>
                <a:t>Memory</a:t>
              </a:r>
            </a:p>
          </p:txBody>
        </p:sp>
        <p:sp>
          <p:nvSpPr>
            <p:cNvPr id="16426" name="Line 57"/>
            <p:cNvSpPr>
              <a:spLocks noChangeShapeType="1"/>
            </p:cNvSpPr>
            <p:nvPr/>
          </p:nvSpPr>
          <p:spPr bwMode="auto">
            <a:xfrm>
              <a:off x="3648" y="2304"/>
              <a:ext cx="480" cy="0"/>
            </a:xfrm>
            <a:prstGeom prst="line">
              <a:avLst/>
            </a:prstGeom>
            <a:noFill/>
            <a:ln w="57150">
              <a:solidFill>
                <a:schemeClr val="tx1"/>
              </a:solidFill>
              <a:round/>
              <a:headEnd/>
              <a:tailEnd type="triangle" w="med" len="med"/>
            </a:ln>
          </p:spPr>
          <p:txBody>
            <a:bodyPr/>
            <a:lstStyle/>
            <a:p>
              <a:endParaRPr lang="en-US"/>
            </a:p>
          </p:txBody>
        </p:sp>
        <p:sp>
          <p:nvSpPr>
            <p:cNvPr id="16427" name="Line 59"/>
            <p:cNvSpPr>
              <a:spLocks noChangeShapeType="1"/>
            </p:cNvSpPr>
            <p:nvPr/>
          </p:nvSpPr>
          <p:spPr bwMode="auto">
            <a:xfrm>
              <a:off x="5334" y="2640"/>
              <a:ext cx="192" cy="0"/>
            </a:xfrm>
            <a:prstGeom prst="line">
              <a:avLst/>
            </a:prstGeom>
            <a:noFill/>
            <a:ln w="57150">
              <a:solidFill>
                <a:schemeClr val="tx1"/>
              </a:solidFill>
              <a:round/>
              <a:headEnd/>
              <a:tailEnd/>
            </a:ln>
          </p:spPr>
          <p:txBody>
            <a:bodyPr/>
            <a:lstStyle/>
            <a:p>
              <a:endParaRPr lang="en-US"/>
            </a:p>
          </p:txBody>
        </p:sp>
        <p:sp>
          <p:nvSpPr>
            <p:cNvPr id="16428" name="Text Box 62"/>
            <p:cNvSpPr txBox="1">
              <a:spLocks noChangeArrowheads="1"/>
            </p:cNvSpPr>
            <p:nvPr/>
          </p:nvSpPr>
          <p:spPr bwMode="auto">
            <a:xfrm>
              <a:off x="5292" y="2400"/>
              <a:ext cx="244" cy="212"/>
            </a:xfrm>
            <a:prstGeom prst="rect">
              <a:avLst/>
            </a:prstGeom>
            <a:noFill/>
            <a:ln w="9525">
              <a:noFill/>
              <a:miter lim="800000"/>
              <a:headEnd/>
              <a:tailEnd/>
            </a:ln>
          </p:spPr>
          <p:txBody>
            <a:bodyPr wrap="none">
              <a:spAutoFit/>
            </a:bodyPr>
            <a:lstStyle/>
            <a:p>
              <a:r>
                <a:rPr lang="en-US" sz="1600" b="1"/>
                <a:t>32</a:t>
              </a:r>
            </a:p>
          </p:txBody>
        </p:sp>
        <p:sp>
          <p:nvSpPr>
            <p:cNvPr id="16429" name="Text Box 63"/>
            <p:cNvSpPr txBox="1">
              <a:spLocks noChangeArrowheads="1"/>
            </p:cNvSpPr>
            <p:nvPr/>
          </p:nvSpPr>
          <p:spPr bwMode="auto">
            <a:xfrm>
              <a:off x="4963" y="2458"/>
              <a:ext cx="365" cy="326"/>
            </a:xfrm>
            <a:prstGeom prst="rect">
              <a:avLst/>
            </a:prstGeom>
            <a:noFill/>
            <a:ln w="9525">
              <a:noFill/>
              <a:miter lim="800000"/>
              <a:headEnd/>
              <a:tailEnd/>
            </a:ln>
          </p:spPr>
          <p:txBody>
            <a:bodyPr wrap="none">
              <a:spAutoFit/>
            </a:bodyPr>
            <a:lstStyle/>
            <a:p>
              <a:pPr algn="ctr"/>
              <a:r>
                <a:rPr lang="en-US" sz="1400" b="1"/>
                <a:t>Read</a:t>
              </a:r>
            </a:p>
            <a:p>
              <a:pPr algn="ctr"/>
              <a:r>
                <a:rPr lang="en-US" sz="1400" b="1"/>
                <a:t>data</a:t>
              </a:r>
            </a:p>
          </p:txBody>
        </p:sp>
        <p:sp>
          <p:nvSpPr>
            <p:cNvPr id="16430" name="Text Box 64"/>
            <p:cNvSpPr txBox="1">
              <a:spLocks noChangeArrowheads="1"/>
            </p:cNvSpPr>
            <p:nvPr/>
          </p:nvSpPr>
          <p:spPr bwMode="auto">
            <a:xfrm>
              <a:off x="4116" y="2842"/>
              <a:ext cx="396" cy="326"/>
            </a:xfrm>
            <a:prstGeom prst="rect">
              <a:avLst/>
            </a:prstGeom>
            <a:noFill/>
            <a:ln w="9525">
              <a:noFill/>
              <a:miter lim="800000"/>
              <a:headEnd/>
              <a:tailEnd/>
            </a:ln>
          </p:spPr>
          <p:txBody>
            <a:bodyPr wrap="none">
              <a:spAutoFit/>
            </a:bodyPr>
            <a:lstStyle/>
            <a:p>
              <a:pPr algn="ctr"/>
              <a:r>
                <a:rPr lang="en-US" sz="1400" b="1"/>
                <a:t>Write</a:t>
              </a:r>
            </a:p>
            <a:p>
              <a:pPr algn="ctr"/>
              <a:r>
                <a:rPr lang="en-US" sz="1400" b="1"/>
                <a:t>data</a:t>
              </a:r>
            </a:p>
          </p:txBody>
        </p:sp>
        <p:sp>
          <p:nvSpPr>
            <p:cNvPr id="16431" name="Text Box 65"/>
            <p:cNvSpPr txBox="1">
              <a:spLocks noChangeArrowheads="1"/>
            </p:cNvSpPr>
            <p:nvPr/>
          </p:nvSpPr>
          <p:spPr bwMode="auto">
            <a:xfrm>
              <a:off x="4044" y="2202"/>
              <a:ext cx="624" cy="192"/>
            </a:xfrm>
            <a:prstGeom prst="rect">
              <a:avLst/>
            </a:prstGeom>
            <a:noFill/>
            <a:ln w="9525">
              <a:noFill/>
              <a:miter lim="800000"/>
              <a:headEnd/>
              <a:tailEnd/>
            </a:ln>
          </p:spPr>
          <p:txBody>
            <a:bodyPr>
              <a:spAutoFit/>
            </a:bodyPr>
            <a:lstStyle/>
            <a:p>
              <a:pPr algn="ctr"/>
              <a:r>
                <a:rPr lang="en-US" sz="1400" b="1"/>
                <a:t>Address</a:t>
              </a:r>
            </a:p>
          </p:txBody>
        </p:sp>
        <p:sp>
          <p:nvSpPr>
            <p:cNvPr id="16432" name="Oval 68"/>
            <p:cNvSpPr>
              <a:spLocks noChangeArrowheads="1"/>
            </p:cNvSpPr>
            <p:nvPr/>
          </p:nvSpPr>
          <p:spPr bwMode="auto">
            <a:xfrm>
              <a:off x="2208" y="3096"/>
              <a:ext cx="288" cy="528"/>
            </a:xfrm>
            <a:prstGeom prst="ellipse">
              <a:avLst/>
            </a:prstGeom>
            <a:solidFill>
              <a:srgbClr val="FFFF99"/>
            </a:solidFill>
            <a:ln w="38100">
              <a:solidFill>
                <a:schemeClr val="tx1"/>
              </a:solidFill>
              <a:round/>
              <a:headEnd/>
              <a:tailEnd/>
            </a:ln>
          </p:spPr>
          <p:txBody>
            <a:bodyPr wrap="none" anchor="ctr"/>
            <a:lstStyle/>
            <a:p>
              <a:pPr algn="ctr"/>
              <a:r>
                <a:rPr lang="en-US" sz="1000" b="1">
                  <a:solidFill>
                    <a:srgbClr val="009900"/>
                  </a:solidFill>
                </a:rPr>
                <a:t>Sign</a:t>
              </a:r>
            </a:p>
            <a:p>
              <a:pPr algn="ctr"/>
              <a:r>
                <a:rPr lang="en-US" sz="1000" b="1">
                  <a:solidFill>
                    <a:srgbClr val="009900"/>
                  </a:solidFill>
                </a:rPr>
                <a:t>extend</a:t>
              </a:r>
            </a:p>
          </p:txBody>
        </p:sp>
        <p:sp>
          <p:nvSpPr>
            <p:cNvPr id="16433" name="Line 69"/>
            <p:cNvSpPr>
              <a:spLocks noChangeShapeType="1"/>
            </p:cNvSpPr>
            <p:nvPr/>
          </p:nvSpPr>
          <p:spPr bwMode="auto">
            <a:xfrm>
              <a:off x="816" y="3360"/>
              <a:ext cx="1392" cy="0"/>
            </a:xfrm>
            <a:prstGeom prst="line">
              <a:avLst/>
            </a:prstGeom>
            <a:noFill/>
            <a:ln w="57150">
              <a:solidFill>
                <a:schemeClr val="tx1"/>
              </a:solidFill>
              <a:round/>
              <a:headEnd/>
              <a:tailEnd type="triangle" w="med" len="med"/>
            </a:ln>
          </p:spPr>
          <p:txBody>
            <a:bodyPr/>
            <a:lstStyle/>
            <a:p>
              <a:endParaRPr lang="en-US"/>
            </a:p>
          </p:txBody>
        </p:sp>
        <p:sp>
          <p:nvSpPr>
            <p:cNvPr id="16434" name="Line 70"/>
            <p:cNvSpPr>
              <a:spLocks noChangeShapeType="1"/>
            </p:cNvSpPr>
            <p:nvPr/>
          </p:nvSpPr>
          <p:spPr bwMode="auto">
            <a:xfrm>
              <a:off x="2496" y="3366"/>
              <a:ext cx="192" cy="0"/>
            </a:xfrm>
            <a:prstGeom prst="line">
              <a:avLst/>
            </a:prstGeom>
            <a:noFill/>
            <a:ln w="57150">
              <a:solidFill>
                <a:schemeClr val="tx1"/>
              </a:solidFill>
              <a:round/>
              <a:headEnd/>
              <a:tailEnd/>
            </a:ln>
          </p:spPr>
          <p:txBody>
            <a:bodyPr/>
            <a:lstStyle/>
            <a:p>
              <a:endParaRPr lang="en-US"/>
            </a:p>
          </p:txBody>
        </p:sp>
        <p:sp>
          <p:nvSpPr>
            <p:cNvPr id="16435" name="Text Box 71"/>
            <p:cNvSpPr txBox="1">
              <a:spLocks noChangeArrowheads="1"/>
            </p:cNvSpPr>
            <p:nvPr/>
          </p:nvSpPr>
          <p:spPr bwMode="auto">
            <a:xfrm>
              <a:off x="1948" y="3160"/>
              <a:ext cx="228" cy="192"/>
            </a:xfrm>
            <a:prstGeom prst="rect">
              <a:avLst/>
            </a:prstGeom>
            <a:noFill/>
            <a:ln w="9525">
              <a:noFill/>
              <a:miter lim="800000"/>
              <a:headEnd/>
              <a:tailEnd/>
            </a:ln>
          </p:spPr>
          <p:txBody>
            <a:bodyPr wrap="none">
              <a:spAutoFit/>
            </a:bodyPr>
            <a:lstStyle/>
            <a:p>
              <a:r>
                <a:rPr lang="en-US" sz="1400" b="1"/>
                <a:t>16</a:t>
              </a:r>
            </a:p>
          </p:txBody>
        </p:sp>
        <p:sp>
          <p:nvSpPr>
            <p:cNvPr id="16436" name="Text Box 72"/>
            <p:cNvSpPr txBox="1">
              <a:spLocks noChangeArrowheads="1"/>
            </p:cNvSpPr>
            <p:nvPr/>
          </p:nvSpPr>
          <p:spPr bwMode="auto">
            <a:xfrm>
              <a:off x="2460" y="3168"/>
              <a:ext cx="244" cy="212"/>
            </a:xfrm>
            <a:prstGeom prst="rect">
              <a:avLst/>
            </a:prstGeom>
            <a:noFill/>
            <a:ln w="9525">
              <a:noFill/>
              <a:miter lim="800000"/>
              <a:headEnd/>
              <a:tailEnd/>
            </a:ln>
          </p:spPr>
          <p:txBody>
            <a:bodyPr wrap="none">
              <a:spAutoFit/>
            </a:bodyPr>
            <a:lstStyle/>
            <a:p>
              <a:r>
                <a:rPr lang="en-US" sz="1600" b="1"/>
                <a:t>32</a:t>
              </a:r>
            </a:p>
          </p:txBody>
        </p:sp>
        <p:sp>
          <p:nvSpPr>
            <p:cNvPr id="16437" name="Line 73"/>
            <p:cNvSpPr>
              <a:spLocks noChangeShapeType="1"/>
            </p:cNvSpPr>
            <p:nvPr/>
          </p:nvSpPr>
          <p:spPr bwMode="auto">
            <a:xfrm flipH="1">
              <a:off x="5508" y="2640"/>
              <a:ext cx="0" cy="1164"/>
            </a:xfrm>
            <a:prstGeom prst="line">
              <a:avLst/>
            </a:prstGeom>
            <a:noFill/>
            <a:ln w="57150">
              <a:solidFill>
                <a:schemeClr val="tx1"/>
              </a:solidFill>
              <a:round/>
              <a:headEnd/>
              <a:tailEnd/>
            </a:ln>
          </p:spPr>
          <p:txBody>
            <a:bodyPr/>
            <a:lstStyle/>
            <a:p>
              <a:endParaRPr lang="en-US"/>
            </a:p>
          </p:txBody>
        </p:sp>
        <p:sp>
          <p:nvSpPr>
            <p:cNvPr id="16438" name="Line 74"/>
            <p:cNvSpPr>
              <a:spLocks noChangeShapeType="1"/>
            </p:cNvSpPr>
            <p:nvPr/>
          </p:nvSpPr>
          <p:spPr bwMode="auto">
            <a:xfrm>
              <a:off x="2688" y="2568"/>
              <a:ext cx="0" cy="816"/>
            </a:xfrm>
            <a:prstGeom prst="line">
              <a:avLst/>
            </a:prstGeom>
            <a:noFill/>
            <a:ln w="57150">
              <a:solidFill>
                <a:schemeClr val="tx1"/>
              </a:solidFill>
              <a:round/>
              <a:headEnd/>
              <a:tailEnd/>
            </a:ln>
          </p:spPr>
          <p:txBody>
            <a:bodyPr/>
            <a:lstStyle/>
            <a:p>
              <a:endParaRPr lang="en-US"/>
            </a:p>
          </p:txBody>
        </p:sp>
        <p:sp>
          <p:nvSpPr>
            <p:cNvPr id="16439" name="Text Box 75"/>
            <p:cNvSpPr txBox="1">
              <a:spLocks noChangeArrowheads="1"/>
            </p:cNvSpPr>
            <p:nvPr/>
          </p:nvSpPr>
          <p:spPr bwMode="auto">
            <a:xfrm>
              <a:off x="2304" y="1296"/>
              <a:ext cx="3264" cy="154"/>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pic>
        <p:nvPicPr>
          <p:cNvPr id="2"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0418" name="Rectangle 2"/>
          <p:cNvSpPr>
            <a:spLocks noGrp="1" noChangeArrowheads="1"/>
          </p:cNvSpPr>
          <p:nvPr>
            <p:ph type="title"/>
          </p:nvPr>
        </p:nvSpPr>
        <p:spPr>
          <a:xfrm>
            <a:off x="685800" y="1295400"/>
            <a:ext cx="7848600" cy="533400"/>
          </a:xfrm>
        </p:spPr>
        <p:txBody>
          <a:bodyPr/>
          <a:lstStyle/>
          <a:p>
            <a:pPr>
              <a:defRPr/>
            </a:pPr>
            <a:r>
              <a:rPr lang="en-US" sz="3200" smtClean="0"/>
              <a:t>Data Bus Connection in a Store Instruction</a:t>
            </a:r>
          </a:p>
        </p:txBody>
      </p:sp>
      <p:sp>
        <p:nvSpPr>
          <p:cNvPr id="17412" name="Rectangle 4"/>
          <p:cNvSpPr>
            <a:spLocks noGrp="1" noChangeArrowheads="1"/>
          </p:cNvSpPr>
          <p:nvPr>
            <p:ph type="body" idx="1"/>
          </p:nvPr>
        </p:nvSpPr>
        <p:spPr>
          <a:xfrm>
            <a:off x="1143000" y="5867400"/>
            <a:ext cx="7391400" cy="381000"/>
          </a:xfrm>
          <a:noFill/>
        </p:spPr>
        <p:txBody>
          <a:bodyPr/>
          <a:lstStyle/>
          <a:p>
            <a:pPr>
              <a:lnSpc>
                <a:spcPct val="90000"/>
              </a:lnSpc>
              <a:buFontTx/>
              <a:buNone/>
            </a:pPr>
            <a:r>
              <a:rPr lang="en-US" smtClean="0">
                <a:solidFill>
                  <a:srgbClr val="CC0000"/>
                </a:solidFill>
              </a:rPr>
              <a:t>In store instructions, the ALU also calculates the memory address.</a:t>
            </a:r>
          </a:p>
        </p:txBody>
      </p:sp>
      <p:grpSp>
        <p:nvGrpSpPr>
          <p:cNvPr id="17413" name="Group 64"/>
          <p:cNvGrpSpPr>
            <a:grpSpLocks/>
          </p:cNvGrpSpPr>
          <p:nvPr/>
        </p:nvGrpSpPr>
        <p:grpSpPr bwMode="auto">
          <a:xfrm>
            <a:off x="762000" y="1981200"/>
            <a:ext cx="8077200" cy="3771900"/>
            <a:chOff x="480" y="1248"/>
            <a:chExt cx="5088" cy="2376"/>
          </a:xfrm>
        </p:grpSpPr>
        <p:sp>
          <p:nvSpPr>
            <p:cNvPr id="17414" name="Oval 6"/>
            <p:cNvSpPr>
              <a:spLocks noChangeArrowheads="1"/>
            </p:cNvSpPr>
            <p:nvPr/>
          </p:nvSpPr>
          <p:spPr bwMode="auto">
            <a:xfrm>
              <a:off x="727" y="1805"/>
              <a:ext cx="144" cy="96"/>
            </a:xfrm>
            <a:prstGeom prst="ellipse">
              <a:avLst/>
            </a:prstGeom>
            <a:solidFill>
              <a:schemeClr val="bg1"/>
            </a:solidFill>
            <a:ln w="28575">
              <a:solidFill>
                <a:schemeClr val="bg1"/>
              </a:solidFill>
              <a:round/>
              <a:headEnd/>
              <a:tailEnd/>
            </a:ln>
          </p:spPr>
          <p:txBody>
            <a:bodyPr wrap="none" anchor="ctr"/>
            <a:lstStyle/>
            <a:p>
              <a:endParaRPr lang="en-US"/>
            </a:p>
          </p:txBody>
        </p:sp>
        <p:sp>
          <p:nvSpPr>
            <p:cNvPr id="17415" name="Rectangle 7"/>
            <p:cNvSpPr>
              <a:spLocks noChangeArrowheads="1"/>
            </p:cNvSpPr>
            <p:nvPr/>
          </p:nvSpPr>
          <p:spPr bwMode="auto">
            <a:xfrm>
              <a:off x="1151" y="1643"/>
              <a:ext cx="1384" cy="1392"/>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17416" name="Text Box 8"/>
            <p:cNvSpPr txBox="1">
              <a:spLocks noChangeArrowheads="1"/>
            </p:cNvSpPr>
            <p:nvPr/>
          </p:nvSpPr>
          <p:spPr bwMode="auto">
            <a:xfrm>
              <a:off x="1133" y="1693"/>
              <a:ext cx="672" cy="1284"/>
            </a:xfrm>
            <a:prstGeom prst="rect">
              <a:avLst/>
            </a:prstGeom>
            <a:noFill/>
            <a:ln w="9525">
              <a:noFill/>
              <a:miter lim="800000"/>
              <a:headEnd/>
              <a:tailEnd/>
            </a:ln>
          </p:spPr>
          <p:txBody>
            <a:bodyPr>
              <a:spAutoFit/>
            </a:bodyPr>
            <a:lstStyle/>
            <a:p>
              <a:r>
                <a:rPr lang="en-US" sz="1200" b="1"/>
                <a:t>Source Reg. 1 Address</a:t>
              </a:r>
            </a:p>
            <a:p>
              <a:endParaRPr lang="en-US" sz="1200" b="1"/>
            </a:p>
            <a:p>
              <a:r>
                <a:rPr lang="en-US" sz="1200" b="1"/>
                <a:t>Source Reg. 2 Address</a:t>
              </a:r>
              <a:endParaRPr lang="en-US" sz="600" b="1"/>
            </a:p>
            <a:p>
              <a:endParaRPr lang="en-US" sz="500" b="1"/>
            </a:p>
            <a:p>
              <a:endParaRPr lang="en-US" sz="1200" b="1"/>
            </a:p>
            <a:p>
              <a:endParaRPr lang="en-US" sz="900" b="1"/>
            </a:p>
            <a:p>
              <a:endParaRPr lang="en-US" sz="900" b="1"/>
            </a:p>
            <a:p>
              <a:endParaRPr lang="en-US" sz="900" b="1"/>
            </a:p>
            <a:p>
              <a:r>
                <a:rPr lang="en-US" sz="1200" b="1"/>
                <a:t>Write</a:t>
              </a:r>
            </a:p>
            <a:p>
              <a:r>
                <a:rPr lang="en-US" sz="1200" b="1"/>
                <a:t>Data In</a:t>
              </a:r>
            </a:p>
          </p:txBody>
        </p:sp>
        <p:sp>
          <p:nvSpPr>
            <p:cNvPr id="17417" name="Text Box 9"/>
            <p:cNvSpPr txBox="1">
              <a:spLocks noChangeArrowheads="1"/>
            </p:cNvSpPr>
            <p:nvPr/>
          </p:nvSpPr>
          <p:spPr bwMode="auto">
            <a:xfrm>
              <a:off x="2015" y="1931"/>
              <a:ext cx="576" cy="748"/>
            </a:xfrm>
            <a:prstGeom prst="rect">
              <a:avLst/>
            </a:prstGeom>
            <a:noFill/>
            <a:ln w="9525">
              <a:noFill/>
              <a:miter lim="800000"/>
              <a:headEnd/>
              <a:tailEnd/>
            </a:ln>
          </p:spPr>
          <p:txBody>
            <a:bodyPr>
              <a:spAutoFit/>
            </a:bodyPr>
            <a:lstStyle/>
            <a:p>
              <a:r>
                <a:rPr lang="en-US" sz="1200" b="1"/>
                <a:t>Read Data 1 Out</a:t>
              </a:r>
            </a:p>
            <a:p>
              <a:endParaRPr lang="en-US" sz="1200" b="1"/>
            </a:p>
            <a:p>
              <a:endParaRPr lang="en-US" sz="1200" b="1"/>
            </a:p>
            <a:p>
              <a:r>
                <a:rPr lang="en-US" sz="1200" b="1"/>
                <a:t>Read Data 2 Out</a:t>
              </a:r>
            </a:p>
          </p:txBody>
        </p:sp>
        <p:sp>
          <p:nvSpPr>
            <p:cNvPr id="17418" name="Text Box 10"/>
            <p:cNvSpPr txBox="1">
              <a:spLocks noChangeArrowheads="1"/>
            </p:cNvSpPr>
            <p:nvPr/>
          </p:nvSpPr>
          <p:spPr bwMode="auto">
            <a:xfrm>
              <a:off x="1727" y="2651"/>
              <a:ext cx="664" cy="404"/>
            </a:xfrm>
            <a:prstGeom prst="rect">
              <a:avLst/>
            </a:prstGeom>
            <a:noFill/>
            <a:ln w="9525">
              <a:noFill/>
              <a:miter lim="800000"/>
              <a:headEnd/>
              <a:tailEnd/>
            </a:ln>
          </p:spPr>
          <p:txBody>
            <a:bodyPr wrap="none">
              <a:spAutoFit/>
            </a:bodyPr>
            <a:lstStyle/>
            <a:p>
              <a:r>
                <a:rPr lang="en-US" sz="1800" b="1"/>
                <a:t>Register </a:t>
              </a:r>
            </a:p>
            <a:p>
              <a:r>
                <a:rPr lang="en-US" sz="1800" b="1"/>
                <a:t>Block</a:t>
              </a:r>
            </a:p>
          </p:txBody>
        </p:sp>
        <p:sp>
          <p:nvSpPr>
            <p:cNvPr id="17419" name="Line 11"/>
            <p:cNvSpPr>
              <a:spLocks noChangeShapeType="1"/>
            </p:cNvSpPr>
            <p:nvPr/>
          </p:nvSpPr>
          <p:spPr bwMode="auto">
            <a:xfrm>
              <a:off x="815" y="1835"/>
              <a:ext cx="336" cy="0"/>
            </a:xfrm>
            <a:prstGeom prst="line">
              <a:avLst/>
            </a:prstGeom>
            <a:noFill/>
            <a:ln w="57150">
              <a:solidFill>
                <a:schemeClr val="tx1"/>
              </a:solidFill>
              <a:round/>
              <a:headEnd/>
              <a:tailEnd type="triangle" w="med" len="med"/>
            </a:ln>
          </p:spPr>
          <p:txBody>
            <a:bodyPr/>
            <a:lstStyle/>
            <a:p>
              <a:endParaRPr lang="en-US"/>
            </a:p>
          </p:txBody>
        </p:sp>
        <p:sp>
          <p:nvSpPr>
            <p:cNvPr id="17420" name="Line 12"/>
            <p:cNvSpPr>
              <a:spLocks noChangeShapeType="1"/>
            </p:cNvSpPr>
            <p:nvPr/>
          </p:nvSpPr>
          <p:spPr bwMode="auto">
            <a:xfrm>
              <a:off x="815" y="2171"/>
              <a:ext cx="336" cy="0"/>
            </a:xfrm>
            <a:prstGeom prst="line">
              <a:avLst/>
            </a:prstGeom>
            <a:noFill/>
            <a:ln w="57150">
              <a:solidFill>
                <a:schemeClr val="tx1"/>
              </a:solidFill>
              <a:round/>
              <a:headEnd/>
              <a:tailEnd type="triangle" w="med" len="med"/>
            </a:ln>
          </p:spPr>
          <p:txBody>
            <a:bodyPr/>
            <a:lstStyle/>
            <a:p>
              <a:endParaRPr lang="en-US"/>
            </a:p>
          </p:txBody>
        </p:sp>
        <p:sp>
          <p:nvSpPr>
            <p:cNvPr id="17421" name="Text Box 14"/>
            <p:cNvSpPr txBox="1">
              <a:spLocks noChangeArrowheads="1"/>
            </p:cNvSpPr>
            <p:nvPr/>
          </p:nvSpPr>
          <p:spPr bwMode="auto">
            <a:xfrm>
              <a:off x="875" y="1632"/>
              <a:ext cx="180" cy="212"/>
            </a:xfrm>
            <a:prstGeom prst="rect">
              <a:avLst/>
            </a:prstGeom>
            <a:noFill/>
            <a:ln w="9525">
              <a:noFill/>
              <a:miter lim="800000"/>
              <a:headEnd/>
              <a:tailEnd/>
            </a:ln>
          </p:spPr>
          <p:txBody>
            <a:bodyPr wrap="none">
              <a:spAutoFit/>
            </a:bodyPr>
            <a:lstStyle/>
            <a:p>
              <a:r>
                <a:rPr lang="en-US" sz="1600" b="1"/>
                <a:t>5</a:t>
              </a:r>
            </a:p>
          </p:txBody>
        </p:sp>
        <p:sp>
          <p:nvSpPr>
            <p:cNvPr id="17422" name="Text Box 15"/>
            <p:cNvSpPr txBox="1">
              <a:spLocks noChangeArrowheads="1"/>
            </p:cNvSpPr>
            <p:nvPr/>
          </p:nvSpPr>
          <p:spPr bwMode="auto">
            <a:xfrm>
              <a:off x="875" y="1979"/>
              <a:ext cx="180" cy="212"/>
            </a:xfrm>
            <a:prstGeom prst="rect">
              <a:avLst/>
            </a:prstGeom>
            <a:noFill/>
            <a:ln w="9525">
              <a:noFill/>
              <a:miter lim="800000"/>
              <a:headEnd/>
              <a:tailEnd/>
            </a:ln>
          </p:spPr>
          <p:txBody>
            <a:bodyPr wrap="none">
              <a:spAutoFit/>
            </a:bodyPr>
            <a:lstStyle/>
            <a:p>
              <a:r>
                <a:rPr lang="en-US" sz="1600" b="1"/>
                <a:t>5</a:t>
              </a:r>
            </a:p>
          </p:txBody>
        </p:sp>
        <p:grpSp>
          <p:nvGrpSpPr>
            <p:cNvPr id="17423" name="Group 17"/>
            <p:cNvGrpSpPr>
              <a:grpSpLocks/>
            </p:cNvGrpSpPr>
            <p:nvPr/>
          </p:nvGrpSpPr>
          <p:grpSpPr bwMode="auto">
            <a:xfrm>
              <a:off x="3012" y="1776"/>
              <a:ext cx="720" cy="1056"/>
              <a:chOff x="3264" y="1632"/>
              <a:chExt cx="432" cy="480"/>
            </a:xfrm>
          </p:grpSpPr>
          <p:sp>
            <p:nvSpPr>
              <p:cNvPr id="17460" name="Line 18"/>
              <p:cNvSpPr>
                <a:spLocks noChangeShapeType="1"/>
              </p:cNvSpPr>
              <p:nvPr/>
            </p:nvSpPr>
            <p:spPr bwMode="auto">
              <a:xfrm flipV="1">
                <a:off x="3264" y="1872"/>
                <a:ext cx="48" cy="48"/>
              </a:xfrm>
              <a:prstGeom prst="line">
                <a:avLst/>
              </a:prstGeom>
              <a:noFill/>
              <a:ln w="28575">
                <a:solidFill>
                  <a:schemeClr val="tx1"/>
                </a:solidFill>
                <a:round/>
                <a:headEnd/>
                <a:tailEnd/>
              </a:ln>
            </p:spPr>
            <p:txBody>
              <a:bodyPr/>
              <a:lstStyle/>
              <a:p>
                <a:endParaRPr lang="en-US"/>
              </a:p>
            </p:txBody>
          </p:sp>
          <p:sp>
            <p:nvSpPr>
              <p:cNvPr id="17461" name="Line 19"/>
              <p:cNvSpPr>
                <a:spLocks noChangeShapeType="1"/>
              </p:cNvSpPr>
              <p:nvPr/>
            </p:nvSpPr>
            <p:spPr bwMode="auto">
              <a:xfrm>
                <a:off x="3264" y="1824"/>
                <a:ext cx="48" cy="48"/>
              </a:xfrm>
              <a:prstGeom prst="line">
                <a:avLst/>
              </a:prstGeom>
              <a:noFill/>
              <a:ln w="28575">
                <a:solidFill>
                  <a:schemeClr val="tx1"/>
                </a:solidFill>
                <a:round/>
                <a:headEnd/>
                <a:tailEnd/>
              </a:ln>
            </p:spPr>
            <p:txBody>
              <a:bodyPr/>
              <a:lstStyle/>
              <a:p>
                <a:endParaRPr lang="en-US"/>
              </a:p>
            </p:txBody>
          </p:sp>
          <p:sp>
            <p:nvSpPr>
              <p:cNvPr id="17462" name="Line 20"/>
              <p:cNvSpPr>
                <a:spLocks noChangeShapeType="1"/>
              </p:cNvSpPr>
              <p:nvPr/>
            </p:nvSpPr>
            <p:spPr bwMode="auto">
              <a:xfrm flipV="1">
                <a:off x="3264" y="1632"/>
                <a:ext cx="0" cy="192"/>
              </a:xfrm>
              <a:prstGeom prst="line">
                <a:avLst/>
              </a:prstGeom>
              <a:noFill/>
              <a:ln w="28575">
                <a:solidFill>
                  <a:schemeClr val="tx1"/>
                </a:solidFill>
                <a:round/>
                <a:headEnd/>
                <a:tailEnd/>
              </a:ln>
            </p:spPr>
            <p:txBody>
              <a:bodyPr/>
              <a:lstStyle/>
              <a:p>
                <a:endParaRPr lang="en-US"/>
              </a:p>
            </p:txBody>
          </p:sp>
          <p:sp>
            <p:nvSpPr>
              <p:cNvPr id="17463" name="Line 21"/>
              <p:cNvSpPr>
                <a:spLocks noChangeShapeType="1"/>
              </p:cNvSpPr>
              <p:nvPr/>
            </p:nvSpPr>
            <p:spPr bwMode="auto">
              <a:xfrm flipV="1">
                <a:off x="3264" y="1920"/>
                <a:ext cx="0" cy="192"/>
              </a:xfrm>
              <a:prstGeom prst="line">
                <a:avLst/>
              </a:prstGeom>
              <a:noFill/>
              <a:ln w="28575">
                <a:solidFill>
                  <a:schemeClr val="tx1"/>
                </a:solidFill>
                <a:round/>
                <a:headEnd/>
                <a:tailEnd/>
              </a:ln>
            </p:spPr>
            <p:txBody>
              <a:bodyPr/>
              <a:lstStyle/>
              <a:p>
                <a:endParaRPr lang="en-US"/>
              </a:p>
            </p:txBody>
          </p:sp>
          <p:sp>
            <p:nvSpPr>
              <p:cNvPr id="17464" name="Line 22"/>
              <p:cNvSpPr>
                <a:spLocks noChangeShapeType="1"/>
              </p:cNvSpPr>
              <p:nvPr/>
            </p:nvSpPr>
            <p:spPr bwMode="auto">
              <a:xfrm>
                <a:off x="3264" y="1634"/>
                <a:ext cx="432" cy="144"/>
              </a:xfrm>
              <a:prstGeom prst="line">
                <a:avLst/>
              </a:prstGeom>
              <a:noFill/>
              <a:ln w="28575">
                <a:solidFill>
                  <a:schemeClr val="tx1"/>
                </a:solidFill>
                <a:round/>
                <a:headEnd/>
                <a:tailEnd/>
              </a:ln>
            </p:spPr>
            <p:txBody>
              <a:bodyPr/>
              <a:lstStyle/>
              <a:p>
                <a:endParaRPr lang="en-US"/>
              </a:p>
            </p:txBody>
          </p:sp>
          <p:sp>
            <p:nvSpPr>
              <p:cNvPr id="17465" name="Line 23"/>
              <p:cNvSpPr>
                <a:spLocks noChangeShapeType="1"/>
              </p:cNvSpPr>
              <p:nvPr/>
            </p:nvSpPr>
            <p:spPr bwMode="auto">
              <a:xfrm flipV="1">
                <a:off x="3264" y="1966"/>
                <a:ext cx="432" cy="144"/>
              </a:xfrm>
              <a:prstGeom prst="line">
                <a:avLst/>
              </a:prstGeom>
              <a:noFill/>
              <a:ln w="28575">
                <a:solidFill>
                  <a:schemeClr val="tx1"/>
                </a:solidFill>
                <a:round/>
                <a:headEnd/>
                <a:tailEnd/>
              </a:ln>
            </p:spPr>
            <p:txBody>
              <a:bodyPr/>
              <a:lstStyle/>
              <a:p>
                <a:endParaRPr lang="en-US"/>
              </a:p>
            </p:txBody>
          </p:sp>
          <p:sp>
            <p:nvSpPr>
              <p:cNvPr id="17466" name="Line 24"/>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7424" name="Text Box 25"/>
            <p:cNvSpPr txBox="1">
              <a:spLocks noChangeArrowheads="1"/>
            </p:cNvSpPr>
            <p:nvPr/>
          </p:nvSpPr>
          <p:spPr bwMode="auto">
            <a:xfrm>
              <a:off x="3160" y="2208"/>
              <a:ext cx="420" cy="231"/>
            </a:xfrm>
            <a:prstGeom prst="rect">
              <a:avLst/>
            </a:prstGeom>
            <a:noFill/>
            <a:ln w="9525">
              <a:noFill/>
              <a:miter lim="800000"/>
              <a:headEnd/>
              <a:tailEnd/>
            </a:ln>
          </p:spPr>
          <p:txBody>
            <a:bodyPr wrap="none">
              <a:spAutoFit/>
            </a:bodyPr>
            <a:lstStyle/>
            <a:p>
              <a:r>
                <a:rPr lang="en-US" sz="1800" b="1"/>
                <a:t>ALU</a:t>
              </a:r>
            </a:p>
          </p:txBody>
        </p:sp>
        <p:sp>
          <p:nvSpPr>
            <p:cNvPr id="17425" name="Line 26"/>
            <p:cNvSpPr>
              <a:spLocks noChangeShapeType="1"/>
            </p:cNvSpPr>
            <p:nvPr/>
          </p:nvSpPr>
          <p:spPr bwMode="auto">
            <a:xfrm>
              <a:off x="3736" y="2160"/>
              <a:ext cx="336" cy="0"/>
            </a:xfrm>
            <a:prstGeom prst="line">
              <a:avLst/>
            </a:prstGeom>
            <a:noFill/>
            <a:ln w="38100">
              <a:solidFill>
                <a:schemeClr val="tx1"/>
              </a:solidFill>
              <a:round/>
              <a:headEnd/>
              <a:tailEnd type="triangle" w="med" len="med"/>
            </a:ln>
          </p:spPr>
          <p:txBody>
            <a:bodyPr/>
            <a:lstStyle/>
            <a:p>
              <a:endParaRPr lang="en-US"/>
            </a:p>
          </p:txBody>
        </p:sp>
        <p:sp>
          <p:nvSpPr>
            <p:cNvPr id="17426" name="Text Box 27"/>
            <p:cNvSpPr txBox="1">
              <a:spLocks noChangeArrowheads="1"/>
            </p:cNvSpPr>
            <p:nvPr/>
          </p:nvSpPr>
          <p:spPr bwMode="auto">
            <a:xfrm>
              <a:off x="3699" y="2419"/>
              <a:ext cx="451" cy="173"/>
            </a:xfrm>
            <a:prstGeom prst="rect">
              <a:avLst/>
            </a:prstGeom>
            <a:noFill/>
            <a:ln w="9525">
              <a:noFill/>
              <a:miter lim="800000"/>
              <a:headEnd/>
              <a:tailEnd/>
            </a:ln>
          </p:spPr>
          <p:txBody>
            <a:bodyPr wrap="none">
              <a:spAutoFit/>
            </a:bodyPr>
            <a:lstStyle/>
            <a:p>
              <a:r>
                <a:rPr lang="en-US" sz="1200" b="1"/>
                <a:t>Address</a:t>
              </a:r>
            </a:p>
          </p:txBody>
        </p:sp>
        <p:sp>
          <p:nvSpPr>
            <p:cNvPr id="17427" name="Line 28"/>
            <p:cNvSpPr>
              <a:spLocks noChangeShapeType="1"/>
            </p:cNvSpPr>
            <p:nvPr/>
          </p:nvSpPr>
          <p:spPr bwMode="auto">
            <a:xfrm>
              <a:off x="2536" y="2016"/>
              <a:ext cx="488" cy="0"/>
            </a:xfrm>
            <a:prstGeom prst="line">
              <a:avLst/>
            </a:prstGeom>
            <a:noFill/>
            <a:ln w="57150">
              <a:solidFill>
                <a:schemeClr val="tx1"/>
              </a:solidFill>
              <a:round/>
              <a:headEnd/>
              <a:tailEnd type="triangle" w="med" len="med"/>
            </a:ln>
          </p:spPr>
          <p:txBody>
            <a:bodyPr/>
            <a:lstStyle/>
            <a:p>
              <a:endParaRPr lang="en-US"/>
            </a:p>
          </p:txBody>
        </p:sp>
        <p:sp>
          <p:nvSpPr>
            <p:cNvPr id="17428" name="Line 29"/>
            <p:cNvSpPr>
              <a:spLocks noChangeShapeType="1"/>
            </p:cNvSpPr>
            <p:nvPr/>
          </p:nvSpPr>
          <p:spPr bwMode="auto">
            <a:xfrm>
              <a:off x="2718" y="2592"/>
              <a:ext cx="288" cy="0"/>
            </a:xfrm>
            <a:prstGeom prst="line">
              <a:avLst/>
            </a:prstGeom>
            <a:noFill/>
            <a:ln w="57150">
              <a:solidFill>
                <a:schemeClr val="tx1"/>
              </a:solidFill>
              <a:round/>
              <a:headEnd/>
              <a:tailEnd type="triangle" w="med" len="med"/>
            </a:ln>
          </p:spPr>
          <p:txBody>
            <a:bodyPr/>
            <a:lstStyle/>
            <a:p>
              <a:endParaRPr lang="en-US"/>
            </a:p>
          </p:txBody>
        </p:sp>
        <p:sp>
          <p:nvSpPr>
            <p:cNvPr id="17429" name="Rectangle 30"/>
            <p:cNvSpPr>
              <a:spLocks noChangeArrowheads="1"/>
            </p:cNvSpPr>
            <p:nvPr/>
          </p:nvSpPr>
          <p:spPr bwMode="auto">
            <a:xfrm>
              <a:off x="2536" y="1824"/>
              <a:ext cx="244" cy="212"/>
            </a:xfrm>
            <a:prstGeom prst="rect">
              <a:avLst/>
            </a:prstGeom>
            <a:noFill/>
            <a:ln w="9525">
              <a:noFill/>
              <a:miter lim="800000"/>
              <a:headEnd/>
              <a:tailEnd/>
            </a:ln>
          </p:spPr>
          <p:txBody>
            <a:bodyPr wrap="none">
              <a:spAutoFit/>
            </a:bodyPr>
            <a:lstStyle/>
            <a:p>
              <a:r>
                <a:rPr lang="en-US" sz="1600" b="1"/>
                <a:t>32</a:t>
              </a:r>
            </a:p>
          </p:txBody>
        </p:sp>
        <p:sp>
          <p:nvSpPr>
            <p:cNvPr id="17430" name="Rectangle 31"/>
            <p:cNvSpPr>
              <a:spLocks noChangeArrowheads="1"/>
            </p:cNvSpPr>
            <p:nvPr/>
          </p:nvSpPr>
          <p:spPr bwMode="auto">
            <a:xfrm>
              <a:off x="2694" y="2388"/>
              <a:ext cx="244" cy="212"/>
            </a:xfrm>
            <a:prstGeom prst="rect">
              <a:avLst/>
            </a:prstGeom>
            <a:noFill/>
            <a:ln w="9525">
              <a:noFill/>
              <a:miter lim="800000"/>
              <a:headEnd/>
              <a:tailEnd/>
            </a:ln>
          </p:spPr>
          <p:txBody>
            <a:bodyPr wrap="none">
              <a:spAutoFit/>
            </a:bodyPr>
            <a:lstStyle/>
            <a:p>
              <a:r>
                <a:rPr lang="en-US" sz="1600" b="1"/>
                <a:t>32</a:t>
              </a:r>
            </a:p>
          </p:txBody>
        </p:sp>
        <p:sp>
          <p:nvSpPr>
            <p:cNvPr id="17431" name="Rectangle 32"/>
            <p:cNvSpPr>
              <a:spLocks noChangeArrowheads="1"/>
            </p:cNvSpPr>
            <p:nvPr/>
          </p:nvSpPr>
          <p:spPr bwMode="auto">
            <a:xfrm>
              <a:off x="3774" y="2266"/>
              <a:ext cx="244" cy="212"/>
            </a:xfrm>
            <a:prstGeom prst="rect">
              <a:avLst/>
            </a:prstGeom>
            <a:noFill/>
            <a:ln w="9525">
              <a:noFill/>
              <a:miter lim="800000"/>
              <a:headEnd/>
              <a:tailEnd/>
            </a:ln>
          </p:spPr>
          <p:txBody>
            <a:bodyPr wrap="none">
              <a:spAutoFit/>
            </a:bodyPr>
            <a:lstStyle/>
            <a:p>
              <a:r>
                <a:rPr lang="en-US" sz="1600" b="1"/>
                <a:t>32</a:t>
              </a:r>
            </a:p>
          </p:txBody>
        </p:sp>
        <p:sp>
          <p:nvSpPr>
            <p:cNvPr id="17432" name="Rectangle 33"/>
            <p:cNvSpPr>
              <a:spLocks noChangeArrowheads="1"/>
            </p:cNvSpPr>
            <p:nvPr/>
          </p:nvSpPr>
          <p:spPr bwMode="auto">
            <a:xfrm>
              <a:off x="3790" y="1984"/>
              <a:ext cx="180" cy="212"/>
            </a:xfrm>
            <a:prstGeom prst="rect">
              <a:avLst/>
            </a:prstGeom>
            <a:noFill/>
            <a:ln w="9525">
              <a:noFill/>
              <a:miter lim="800000"/>
              <a:headEnd/>
              <a:tailEnd/>
            </a:ln>
          </p:spPr>
          <p:txBody>
            <a:bodyPr wrap="none">
              <a:spAutoFit/>
            </a:bodyPr>
            <a:lstStyle/>
            <a:p>
              <a:r>
                <a:rPr lang="en-US" sz="1600" b="1"/>
                <a:t>1</a:t>
              </a:r>
            </a:p>
          </p:txBody>
        </p:sp>
        <p:sp>
          <p:nvSpPr>
            <p:cNvPr id="17433" name="Text Box 34"/>
            <p:cNvSpPr txBox="1">
              <a:spLocks noChangeArrowheads="1"/>
            </p:cNvSpPr>
            <p:nvPr/>
          </p:nvSpPr>
          <p:spPr bwMode="auto">
            <a:xfrm>
              <a:off x="3622" y="1902"/>
              <a:ext cx="500" cy="173"/>
            </a:xfrm>
            <a:prstGeom prst="rect">
              <a:avLst/>
            </a:prstGeom>
            <a:noFill/>
            <a:ln w="9525">
              <a:noFill/>
              <a:miter lim="800000"/>
              <a:headEnd/>
              <a:tailEnd/>
            </a:ln>
          </p:spPr>
          <p:txBody>
            <a:bodyPr wrap="none">
              <a:spAutoFit/>
            </a:bodyPr>
            <a:lstStyle/>
            <a:p>
              <a:r>
                <a:rPr lang="en-US" sz="1200" b="1"/>
                <a:t>Compare</a:t>
              </a:r>
            </a:p>
          </p:txBody>
        </p:sp>
        <p:sp>
          <p:nvSpPr>
            <p:cNvPr id="17434" name="Line 35"/>
            <p:cNvSpPr>
              <a:spLocks noChangeShapeType="1"/>
            </p:cNvSpPr>
            <p:nvPr/>
          </p:nvSpPr>
          <p:spPr bwMode="auto">
            <a:xfrm>
              <a:off x="2622" y="2544"/>
              <a:ext cx="0" cy="480"/>
            </a:xfrm>
            <a:prstGeom prst="line">
              <a:avLst/>
            </a:prstGeom>
            <a:noFill/>
            <a:ln w="57150">
              <a:solidFill>
                <a:schemeClr val="tx1"/>
              </a:solidFill>
              <a:round/>
              <a:headEnd/>
              <a:tailEnd/>
            </a:ln>
          </p:spPr>
          <p:txBody>
            <a:bodyPr/>
            <a:lstStyle/>
            <a:p>
              <a:endParaRPr lang="en-US"/>
            </a:p>
          </p:txBody>
        </p:sp>
        <p:sp>
          <p:nvSpPr>
            <p:cNvPr id="17435" name="Line 36"/>
            <p:cNvSpPr>
              <a:spLocks noChangeShapeType="1"/>
            </p:cNvSpPr>
            <p:nvPr/>
          </p:nvSpPr>
          <p:spPr bwMode="auto">
            <a:xfrm>
              <a:off x="2640" y="3006"/>
              <a:ext cx="1584" cy="0"/>
            </a:xfrm>
            <a:prstGeom prst="line">
              <a:avLst/>
            </a:prstGeom>
            <a:noFill/>
            <a:ln w="57150">
              <a:solidFill>
                <a:schemeClr val="tx1"/>
              </a:solidFill>
              <a:round/>
              <a:headEnd/>
              <a:tailEnd type="triangle" w="med" len="med"/>
            </a:ln>
          </p:spPr>
          <p:txBody>
            <a:bodyPr/>
            <a:lstStyle/>
            <a:p>
              <a:endParaRPr lang="en-US"/>
            </a:p>
          </p:txBody>
        </p:sp>
        <p:sp>
          <p:nvSpPr>
            <p:cNvPr id="17436" name="Rectangle 37"/>
            <p:cNvSpPr>
              <a:spLocks noChangeArrowheads="1"/>
            </p:cNvSpPr>
            <p:nvPr/>
          </p:nvSpPr>
          <p:spPr bwMode="auto">
            <a:xfrm>
              <a:off x="522" y="1248"/>
              <a:ext cx="288" cy="2160"/>
            </a:xfrm>
            <a:prstGeom prst="rect">
              <a:avLst/>
            </a:prstGeom>
            <a:noFill/>
            <a:ln w="28575">
              <a:solidFill>
                <a:schemeClr val="tx1"/>
              </a:solidFill>
              <a:miter lim="800000"/>
              <a:headEnd/>
              <a:tailEnd/>
            </a:ln>
          </p:spPr>
          <p:txBody>
            <a:bodyPr wrap="none" anchor="ctr"/>
            <a:lstStyle/>
            <a:p>
              <a:endParaRPr lang="en-US"/>
            </a:p>
          </p:txBody>
        </p:sp>
        <p:sp>
          <p:nvSpPr>
            <p:cNvPr id="17437" name="Rectangle 38"/>
            <p:cNvSpPr>
              <a:spLocks noChangeArrowheads="1"/>
            </p:cNvSpPr>
            <p:nvPr/>
          </p:nvSpPr>
          <p:spPr bwMode="auto">
            <a:xfrm>
              <a:off x="522" y="1248"/>
              <a:ext cx="288" cy="432"/>
            </a:xfrm>
            <a:prstGeom prst="rect">
              <a:avLst/>
            </a:prstGeom>
            <a:noFill/>
            <a:ln w="28575">
              <a:solidFill>
                <a:schemeClr val="tx1"/>
              </a:solidFill>
              <a:miter lim="800000"/>
              <a:headEnd/>
              <a:tailEnd/>
            </a:ln>
          </p:spPr>
          <p:txBody>
            <a:bodyPr wrap="none" anchor="ctr"/>
            <a:lstStyle/>
            <a:p>
              <a:endParaRPr lang="en-US"/>
            </a:p>
          </p:txBody>
        </p:sp>
        <p:sp>
          <p:nvSpPr>
            <p:cNvPr id="17438" name="Rectangle 39"/>
            <p:cNvSpPr>
              <a:spLocks noChangeArrowheads="1"/>
            </p:cNvSpPr>
            <p:nvPr/>
          </p:nvSpPr>
          <p:spPr bwMode="auto">
            <a:xfrm>
              <a:off x="522" y="1680"/>
              <a:ext cx="288" cy="336"/>
            </a:xfrm>
            <a:prstGeom prst="rect">
              <a:avLst/>
            </a:prstGeom>
            <a:noFill/>
            <a:ln w="28575">
              <a:solidFill>
                <a:schemeClr val="tx1"/>
              </a:solidFill>
              <a:miter lim="800000"/>
              <a:headEnd/>
              <a:tailEnd/>
            </a:ln>
          </p:spPr>
          <p:txBody>
            <a:bodyPr wrap="none" anchor="ctr"/>
            <a:lstStyle/>
            <a:p>
              <a:endParaRPr lang="en-US"/>
            </a:p>
          </p:txBody>
        </p:sp>
        <p:sp>
          <p:nvSpPr>
            <p:cNvPr id="17439" name="Rectangle 40"/>
            <p:cNvSpPr>
              <a:spLocks noChangeArrowheads="1"/>
            </p:cNvSpPr>
            <p:nvPr/>
          </p:nvSpPr>
          <p:spPr bwMode="auto">
            <a:xfrm>
              <a:off x="522" y="2016"/>
              <a:ext cx="288" cy="336"/>
            </a:xfrm>
            <a:prstGeom prst="rect">
              <a:avLst/>
            </a:prstGeom>
            <a:noFill/>
            <a:ln w="28575">
              <a:solidFill>
                <a:schemeClr val="tx1"/>
              </a:solidFill>
              <a:miter lim="800000"/>
              <a:headEnd/>
              <a:tailEnd/>
            </a:ln>
          </p:spPr>
          <p:txBody>
            <a:bodyPr wrap="none" anchor="ctr"/>
            <a:lstStyle/>
            <a:p>
              <a:endParaRPr lang="en-US"/>
            </a:p>
          </p:txBody>
        </p:sp>
        <p:sp>
          <p:nvSpPr>
            <p:cNvPr id="17440" name="Text Box 41"/>
            <p:cNvSpPr txBox="1">
              <a:spLocks noChangeArrowheads="1"/>
            </p:cNvSpPr>
            <p:nvPr/>
          </p:nvSpPr>
          <p:spPr bwMode="auto">
            <a:xfrm>
              <a:off x="480" y="1248"/>
              <a:ext cx="365" cy="366"/>
            </a:xfrm>
            <a:prstGeom prst="rect">
              <a:avLst/>
            </a:prstGeom>
            <a:noFill/>
            <a:ln w="9525">
              <a:noFill/>
              <a:miter lim="800000"/>
              <a:headEnd/>
              <a:tailEnd/>
            </a:ln>
          </p:spPr>
          <p:txBody>
            <a:bodyPr wrap="none">
              <a:spAutoFit/>
            </a:bodyPr>
            <a:lstStyle/>
            <a:p>
              <a:pPr algn="ctr"/>
              <a:r>
                <a:rPr lang="en-US" sz="1600" b="1"/>
                <a:t>Op</a:t>
              </a:r>
            </a:p>
            <a:p>
              <a:pPr algn="ctr"/>
              <a:r>
                <a:rPr lang="en-US" sz="1600" b="1"/>
                <a:t>code</a:t>
              </a:r>
            </a:p>
          </p:txBody>
        </p:sp>
        <p:sp>
          <p:nvSpPr>
            <p:cNvPr id="17441" name="Text Box 42"/>
            <p:cNvSpPr txBox="1">
              <a:spLocks noChangeArrowheads="1"/>
            </p:cNvSpPr>
            <p:nvPr/>
          </p:nvSpPr>
          <p:spPr bwMode="auto">
            <a:xfrm>
              <a:off x="486" y="2592"/>
              <a:ext cx="366" cy="520"/>
            </a:xfrm>
            <a:prstGeom prst="rect">
              <a:avLst/>
            </a:prstGeom>
            <a:noFill/>
            <a:ln w="9525">
              <a:noFill/>
              <a:miter lim="800000"/>
              <a:headEnd/>
              <a:tailEnd/>
            </a:ln>
          </p:spPr>
          <p:txBody>
            <a:bodyPr wrap="none">
              <a:spAutoFit/>
            </a:bodyPr>
            <a:lstStyle/>
            <a:p>
              <a:pPr algn="ctr"/>
              <a:r>
                <a:rPr lang="en-US" sz="1600" b="1"/>
                <a:t>16-</a:t>
              </a:r>
            </a:p>
            <a:p>
              <a:pPr algn="ctr"/>
              <a:r>
                <a:rPr lang="en-US" sz="1600" b="1"/>
                <a:t>bit</a:t>
              </a:r>
            </a:p>
            <a:p>
              <a:pPr algn="ctr"/>
              <a:r>
                <a:rPr lang="en-US" sz="1600" b="1"/>
                <a:t>imm</a:t>
              </a:r>
            </a:p>
          </p:txBody>
        </p:sp>
        <p:sp>
          <p:nvSpPr>
            <p:cNvPr id="17442" name="Text Box 43"/>
            <p:cNvSpPr txBox="1">
              <a:spLocks noChangeArrowheads="1"/>
            </p:cNvSpPr>
            <p:nvPr/>
          </p:nvSpPr>
          <p:spPr bwMode="auto">
            <a:xfrm>
              <a:off x="555" y="1728"/>
              <a:ext cx="252" cy="212"/>
            </a:xfrm>
            <a:prstGeom prst="rect">
              <a:avLst/>
            </a:prstGeom>
            <a:noFill/>
            <a:ln w="9525">
              <a:noFill/>
              <a:miter lim="800000"/>
              <a:headEnd/>
              <a:tailEnd/>
            </a:ln>
          </p:spPr>
          <p:txBody>
            <a:bodyPr wrap="none">
              <a:spAutoFit/>
            </a:bodyPr>
            <a:lstStyle/>
            <a:p>
              <a:pPr algn="ctr"/>
              <a:r>
                <a:rPr lang="en-US" sz="1600" b="1"/>
                <a:t>R</a:t>
              </a:r>
              <a:r>
                <a:rPr lang="en-US" sz="1400" b="1"/>
                <a:t>s</a:t>
              </a:r>
            </a:p>
          </p:txBody>
        </p:sp>
        <p:sp>
          <p:nvSpPr>
            <p:cNvPr id="17443" name="Text Box 44"/>
            <p:cNvSpPr txBox="1">
              <a:spLocks noChangeArrowheads="1"/>
            </p:cNvSpPr>
            <p:nvPr/>
          </p:nvSpPr>
          <p:spPr bwMode="auto">
            <a:xfrm>
              <a:off x="558" y="2064"/>
              <a:ext cx="245" cy="212"/>
            </a:xfrm>
            <a:prstGeom prst="rect">
              <a:avLst/>
            </a:prstGeom>
            <a:noFill/>
            <a:ln w="9525">
              <a:noFill/>
              <a:miter lim="800000"/>
              <a:headEnd/>
              <a:tailEnd/>
            </a:ln>
          </p:spPr>
          <p:txBody>
            <a:bodyPr wrap="none">
              <a:spAutoFit/>
            </a:bodyPr>
            <a:lstStyle/>
            <a:p>
              <a:pPr algn="ctr"/>
              <a:r>
                <a:rPr lang="en-US" sz="1600" b="1"/>
                <a:t>R</a:t>
              </a:r>
              <a:r>
                <a:rPr lang="en-US" sz="1400" b="1"/>
                <a:t>t</a:t>
              </a:r>
            </a:p>
          </p:txBody>
        </p:sp>
        <p:sp>
          <p:nvSpPr>
            <p:cNvPr id="17444" name="Text Box 45"/>
            <p:cNvSpPr txBox="1">
              <a:spLocks noChangeArrowheads="1"/>
            </p:cNvSpPr>
            <p:nvPr/>
          </p:nvSpPr>
          <p:spPr bwMode="auto">
            <a:xfrm>
              <a:off x="810" y="1344"/>
              <a:ext cx="1352" cy="231"/>
            </a:xfrm>
            <a:prstGeom prst="rect">
              <a:avLst/>
            </a:prstGeom>
            <a:noFill/>
            <a:ln w="9525">
              <a:noFill/>
              <a:miter lim="800000"/>
              <a:headEnd/>
              <a:tailEnd/>
            </a:ln>
          </p:spPr>
          <p:txBody>
            <a:bodyPr wrap="none">
              <a:spAutoFit/>
            </a:bodyPr>
            <a:lstStyle/>
            <a:p>
              <a:r>
                <a:rPr lang="en-US" sz="1800" b="1">
                  <a:solidFill>
                    <a:srgbClr val="009900"/>
                  </a:solidFill>
                </a:rPr>
                <a:t>Instruction Register</a:t>
              </a:r>
            </a:p>
          </p:txBody>
        </p:sp>
        <p:sp>
          <p:nvSpPr>
            <p:cNvPr id="17445" name="Line 46"/>
            <p:cNvSpPr>
              <a:spLocks noChangeShapeType="1"/>
            </p:cNvSpPr>
            <p:nvPr/>
          </p:nvSpPr>
          <p:spPr bwMode="auto">
            <a:xfrm flipH="1">
              <a:off x="810" y="1536"/>
              <a:ext cx="144" cy="240"/>
            </a:xfrm>
            <a:prstGeom prst="line">
              <a:avLst/>
            </a:prstGeom>
            <a:noFill/>
            <a:ln w="38100">
              <a:solidFill>
                <a:srgbClr val="008000"/>
              </a:solidFill>
              <a:round/>
              <a:headEnd/>
              <a:tailEnd type="triangle" w="med" len="med"/>
            </a:ln>
          </p:spPr>
          <p:txBody>
            <a:bodyPr/>
            <a:lstStyle/>
            <a:p>
              <a:endParaRPr lang="en-US"/>
            </a:p>
          </p:txBody>
        </p:sp>
        <p:sp>
          <p:nvSpPr>
            <p:cNvPr id="17446" name="Rectangle 47"/>
            <p:cNvSpPr>
              <a:spLocks noChangeArrowheads="1"/>
            </p:cNvSpPr>
            <p:nvPr/>
          </p:nvSpPr>
          <p:spPr bwMode="auto">
            <a:xfrm>
              <a:off x="4216" y="2064"/>
              <a:ext cx="1200" cy="1200"/>
            </a:xfrm>
            <a:prstGeom prst="rect">
              <a:avLst/>
            </a:prstGeom>
            <a:solidFill>
              <a:schemeClr val="hlink"/>
            </a:solidFill>
            <a:ln w="38100">
              <a:solidFill>
                <a:schemeClr val="tx1"/>
              </a:solidFill>
              <a:miter lim="800000"/>
              <a:headEnd/>
              <a:tailEnd/>
            </a:ln>
          </p:spPr>
          <p:txBody>
            <a:bodyPr wrap="none" anchor="ctr"/>
            <a:lstStyle/>
            <a:p>
              <a:endParaRPr lang="en-US"/>
            </a:p>
          </p:txBody>
        </p:sp>
        <p:sp>
          <p:nvSpPr>
            <p:cNvPr id="17447" name="Text Box 48"/>
            <p:cNvSpPr txBox="1">
              <a:spLocks noChangeArrowheads="1"/>
            </p:cNvSpPr>
            <p:nvPr/>
          </p:nvSpPr>
          <p:spPr bwMode="auto">
            <a:xfrm>
              <a:off x="4792" y="2860"/>
              <a:ext cx="644" cy="404"/>
            </a:xfrm>
            <a:prstGeom prst="rect">
              <a:avLst/>
            </a:prstGeom>
            <a:noFill/>
            <a:ln w="9525">
              <a:noFill/>
              <a:miter lim="800000"/>
              <a:headEnd/>
              <a:tailEnd/>
            </a:ln>
          </p:spPr>
          <p:txBody>
            <a:bodyPr wrap="none">
              <a:spAutoFit/>
            </a:bodyPr>
            <a:lstStyle/>
            <a:p>
              <a:pPr algn="ctr"/>
              <a:r>
                <a:rPr lang="en-US" sz="1800" b="1"/>
                <a:t>Data </a:t>
              </a:r>
            </a:p>
            <a:p>
              <a:pPr algn="ctr"/>
              <a:r>
                <a:rPr lang="en-US" sz="1800" b="1"/>
                <a:t>Memory</a:t>
              </a:r>
            </a:p>
          </p:txBody>
        </p:sp>
        <p:sp>
          <p:nvSpPr>
            <p:cNvPr id="17448" name="Line 49"/>
            <p:cNvSpPr>
              <a:spLocks noChangeShapeType="1"/>
            </p:cNvSpPr>
            <p:nvPr/>
          </p:nvSpPr>
          <p:spPr bwMode="auto">
            <a:xfrm>
              <a:off x="3744" y="2304"/>
              <a:ext cx="480" cy="0"/>
            </a:xfrm>
            <a:prstGeom prst="line">
              <a:avLst/>
            </a:prstGeom>
            <a:noFill/>
            <a:ln w="57150">
              <a:solidFill>
                <a:schemeClr val="tx1"/>
              </a:solidFill>
              <a:round/>
              <a:headEnd/>
              <a:tailEnd type="triangle" w="med" len="med"/>
            </a:ln>
          </p:spPr>
          <p:txBody>
            <a:bodyPr/>
            <a:lstStyle/>
            <a:p>
              <a:endParaRPr lang="en-US"/>
            </a:p>
          </p:txBody>
        </p:sp>
        <p:sp>
          <p:nvSpPr>
            <p:cNvPr id="17449" name="Line 50"/>
            <p:cNvSpPr>
              <a:spLocks noChangeShapeType="1"/>
            </p:cNvSpPr>
            <p:nvPr/>
          </p:nvSpPr>
          <p:spPr bwMode="auto">
            <a:xfrm>
              <a:off x="2544" y="2544"/>
              <a:ext cx="96" cy="0"/>
            </a:xfrm>
            <a:prstGeom prst="line">
              <a:avLst/>
            </a:prstGeom>
            <a:noFill/>
            <a:ln w="57150">
              <a:solidFill>
                <a:schemeClr val="tx1"/>
              </a:solidFill>
              <a:round/>
              <a:headEnd/>
              <a:tailEnd/>
            </a:ln>
          </p:spPr>
          <p:txBody>
            <a:bodyPr/>
            <a:lstStyle/>
            <a:p>
              <a:endParaRPr lang="en-US"/>
            </a:p>
          </p:txBody>
        </p:sp>
        <p:sp>
          <p:nvSpPr>
            <p:cNvPr id="17450" name="Text Box 52"/>
            <p:cNvSpPr txBox="1">
              <a:spLocks noChangeArrowheads="1"/>
            </p:cNvSpPr>
            <p:nvPr/>
          </p:nvSpPr>
          <p:spPr bwMode="auto">
            <a:xfrm>
              <a:off x="5051" y="2458"/>
              <a:ext cx="365" cy="326"/>
            </a:xfrm>
            <a:prstGeom prst="rect">
              <a:avLst/>
            </a:prstGeom>
            <a:noFill/>
            <a:ln w="9525">
              <a:noFill/>
              <a:miter lim="800000"/>
              <a:headEnd/>
              <a:tailEnd/>
            </a:ln>
          </p:spPr>
          <p:txBody>
            <a:bodyPr wrap="none">
              <a:spAutoFit/>
            </a:bodyPr>
            <a:lstStyle/>
            <a:p>
              <a:pPr algn="ctr"/>
              <a:r>
                <a:rPr lang="en-US" sz="1400" b="1"/>
                <a:t>Read</a:t>
              </a:r>
            </a:p>
            <a:p>
              <a:pPr algn="ctr"/>
              <a:r>
                <a:rPr lang="en-US" sz="1400" b="1"/>
                <a:t>data</a:t>
              </a:r>
            </a:p>
          </p:txBody>
        </p:sp>
        <p:sp>
          <p:nvSpPr>
            <p:cNvPr id="17451" name="Text Box 53"/>
            <p:cNvSpPr txBox="1">
              <a:spLocks noChangeArrowheads="1"/>
            </p:cNvSpPr>
            <p:nvPr/>
          </p:nvSpPr>
          <p:spPr bwMode="auto">
            <a:xfrm>
              <a:off x="4204" y="2842"/>
              <a:ext cx="396" cy="326"/>
            </a:xfrm>
            <a:prstGeom prst="rect">
              <a:avLst/>
            </a:prstGeom>
            <a:noFill/>
            <a:ln w="9525">
              <a:noFill/>
              <a:miter lim="800000"/>
              <a:headEnd/>
              <a:tailEnd/>
            </a:ln>
          </p:spPr>
          <p:txBody>
            <a:bodyPr wrap="none">
              <a:spAutoFit/>
            </a:bodyPr>
            <a:lstStyle/>
            <a:p>
              <a:pPr algn="ctr"/>
              <a:r>
                <a:rPr lang="en-US" sz="1400" b="1"/>
                <a:t>Write</a:t>
              </a:r>
            </a:p>
            <a:p>
              <a:pPr algn="ctr"/>
              <a:r>
                <a:rPr lang="en-US" sz="1400" b="1"/>
                <a:t>data</a:t>
              </a:r>
            </a:p>
          </p:txBody>
        </p:sp>
        <p:sp>
          <p:nvSpPr>
            <p:cNvPr id="17452" name="Text Box 54"/>
            <p:cNvSpPr txBox="1">
              <a:spLocks noChangeArrowheads="1"/>
            </p:cNvSpPr>
            <p:nvPr/>
          </p:nvSpPr>
          <p:spPr bwMode="auto">
            <a:xfrm>
              <a:off x="4138" y="2202"/>
              <a:ext cx="624" cy="192"/>
            </a:xfrm>
            <a:prstGeom prst="rect">
              <a:avLst/>
            </a:prstGeom>
            <a:noFill/>
            <a:ln w="9525">
              <a:noFill/>
              <a:miter lim="800000"/>
              <a:headEnd/>
              <a:tailEnd/>
            </a:ln>
          </p:spPr>
          <p:txBody>
            <a:bodyPr>
              <a:spAutoFit/>
            </a:bodyPr>
            <a:lstStyle/>
            <a:p>
              <a:pPr algn="ctr"/>
              <a:r>
                <a:rPr lang="en-US" sz="1400" b="1"/>
                <a:t>Address</a:t>
              </a:r>
            </a:p>
          </p:txBody>
        </p:sp>
        <p:sp>
          <p:nvSpPr>
            <p:cNvPr id="17453" name="Oval 55"/>
            <p:cNvSpPr>
              <a:spLocks noChangeArrowheads="1"/>
            </p:cNvSpPr>
            <p:nvPr/>
          </p:nvSpPr>
          <p:spPr bwMode="auto">
            <a:xfrm>
              <a:off x="2208" y="3096"/>
              <a:ext cx="288" cy="528"/>
            </a:xfrm>
            <a:prstGeom prst="ellipse">
              <a:avLst/>
            </a:prstGeom>
            <a:solidFill>
              <a:srgbClr val="FFFF99"/>
            </a:solidFill>
            <a:ln w="38100">
              <a:solidFill>
                <a:schemeClr val="tx1"/>
              </a:solidFill>
              <a:round/>
              <a:headEnd/>
              <a:tailEnd/>
            </a:ln>
          </p:spPr>
          <p:txBody>
            <a:bodyPr wrap="none" anchor="ctr"/>
            <a:lstStyle/>
            <a:p>
              <a:pPr algn="ctr"/>
              <a:r>
                <a:rPr lang="en-US" sz="1000" b="1">
                  <a:solidFill>
                    <a:srgbClr val="009900"/>
                  </a:solidFill>
                </a:rPr>
                <a:t>Sign</a:t>
              </a:r>
            </a:p>
            <a:p>
              <a:pPr algn="ctr"/>
              <a:r>
                <a:rPr lang="en-US" sz="1000" b="1">
                  <a:solidFill>
                    <a:srgbClr val="009900"/>
                  </a:solidFill>
                </a:rPr>
                <a:t>extend</a:t>
              </a:r>
            </a:p>
          </p:txBody>
        </p:sp>
        <p:sp>
          <p:nvSpPr>
            <p:cNvPr id="17454" name="Line 56"/>
            <p:cNvSpPr>
              <a:spLocks noChangeShapeType="1"/>
            </p:cNvSpPr>
            <p:nvPr/>
          </p:nvSpPr>
          <p:spPr bwMode="auto">
            <a:xfrm>
              <a:off x="816" y="3360"/>
              <a:ext cx="1392" cy="0"/>
            </a:xfrm>
            <a:prstGeom prst="line">
              <a:avLst/>
            </a:prstGeom>
            <a:noFill/>
            <a:ln w="57150">
              <a:solidFill>
                <a:schemeClr val="tx1"/>
              </a:solidFill>
              <a:round/>
              <a:headEnd/>
              <a:tailEnd type="triangle" w="med" len="med"/>
            </a:ln>
          </p:spPr>
          <p:txBody>
            <a:bodyPr/>
            <a:lstStyle/>
            <a:p>
              <a:endParaRPr lang="en-US"/>
            </a:p>
          </p:txBody>
        </p:sp>
        <p:sp>
          <p:nvSpPr>
            <p:cNvPr id="17455" name="Line 57"/>
            <p:cNvSpPr>
              <a:spLocks noChangeShapeType="1"/>
            </p:cNvSpPr>
            <p:nvPr/>
          </p:nvSpPr>
          <p:spPr bwMode="auto">
            <a:xfrm flipV="1">
              <a:off x="2496" y="3360"/>
              <a:ext cx="240" cy="0"/>
            </a:xfrm>
            <a:prstGeom prst="line">
              <a:avLst/>
            </a:prstGeom>
            <a:noFill/>
            <a:ln w="57150">
              <a:solidFill>
                <a:schemeClr val="tx1"/>
              </a:solidFill>
              <a:round/>
              <a:headEnd/>
              <a:tailEnd/>
            </a:ln>
          </p:spPr>
          <p:txBody>
            <a:bodyPr/>
            <a:lstStyle/>
            <a:p>
              <a:endParaRPr lang="en-US"/>
            </a:p>
          </p:txBody>
        </p:sp>
        <p:sp>
          <p:nvSpPr>
            <p:cNvPr id="17456" name="Text Box 58"/>
            <p:cNvSpPr txBox="1">
              <a:spLocks noChangeArrowheads="1"/>
            </p:cNvSpPr>
            <p:nvPr/>
          </p:nvSpPr>
          <p:spPr bwMode="auto">
            <a:xfrm>
              <a:off x="1948" y="3160"/>
              <a:ext cx="228" cy="192"/>
            </a:xfrm>
            <a:prstGeom prst="rect">
              <a:avLst/>
            </a:prstGeom>
            <a:noFill/>
            <a:ln w="9525">
              <a:noFill/>
              <a:miter lim="800000"/>
              <a:headEnd/>
              <a:tailEnd/>
            </a:ln>
          </p:spPr>
          <p:txBody>
            <a:bodyPr wrap="none">
              <a:spAutoFit/>
            </a:bodyPr>
            <a:lstStyle/>
            <a:p>
              <a:r>
                <a:rPr lang="en-US" sz="1400" b="1"/>
                <a:t>16</a:t>
              </a:r>
            </a:p>
          </p:txBody>
        </p:sp>
        <p:sp>
          <p:nvSpPr>
            <p:cNvPr id="17457" name="Text Box 59"/>
            <p:cNvSpPr txBox="1">
              <a:spLocks noChangeArrowheads="1"/>
            </p:cNvSpPr>
            <p:nvPr/>
          </p:nvSpPr>
          <p:spPr bwMode="auto">
            <a:xfrm>
              <a:off x="2496" y="3168"/>
              <a:ext cx="244" cy="212"/>
            </a:xfrm>
            <a:prstGeom prst="rect">
              <a:avLst/>
            </a:prstGeom>
            <a:noFill/>
            <a:ln w="9525">
              <a:noFill/>
              <a:miter lim="800000"/>
              <a:headEnd/>
              <a:tailEnd/>
            </a:ln>
          </p:spPr>
          <p:txBody>
            <a:bodyPr wrap="none">
              <a:spAutoFit/>
            </a:bodyPr>
            <a:lstStyle/>
            <a:p>
              <a:r>
                <a:rPr lang="en-US" sz="1600" b="1"/>
                <a:t>32</a:t>
              </a:r>
            </a:p>
          </p:txBody>
        </p:sp>
        <p:sp>
          <p:nvSpPr>
            <p:cNvPr id="17458" name="Line 61"/>
            <p:cNvSpPr>
              <a:spLocks noChangeShapeType="1"/>
            </p:cNvSpPr>
            <p:nvPr/>
          </p:nvSpPr>
          <p:spPr bwMode="auto">
            <a:xfrm flipH="1">
              <a:off x="2736" y="2610"/>
              <a:ext cx="0" cy="768"/>
            </a:xfrm>
            <a:prstGeom prst="line">
              <a:avLst/>
            </a:prstGeom>
            <a:noFill/>
            <a:ln w="57150">
              <a:solidFill>
                <a:schemeClr val="tx1"/>
              </a:solidFill>
              <a:round/>
              <a:headEnd/>
              <a:tailEnd/>
            </a:ln>
          </p:spPr>
          <p:txBody>
            <a:bodyPr/>
            <a:lstStyle/>
            <a:p>
              <a:endParaRPr lang="en-US"/>
            </a:p>
          </p:txBody>
        </p:sp>
        <p:sp>
          <p:nvSpPr>
            <p:cNvPr id="17459" name="Text Box 62"/>
            <p:cNvSpPr txBox="1">
              <a:spLocks noChangeArrowheads="1"/>
            </p:cNvSpPr>
            <p:nvPr/>
          </p:nvSpPr>
          <p:spPr bwMode="auto">
            <a:xfrm>
              <a:off x="2304" y="1296"/>
              <a:ext cx="3264" cy="154"/>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37890" name="Rectangle 2"/>
          <p:cNvSpPr>
            <a:spLocks noGrp="1" noChangeArrowheads="1"/>
          </p:cNvSpPr>
          <p:nvPr>
            <p:ph type="title"/>
          </p:nvPr>
        </p:nvSpPr>
        <p:spPr>
          <a:xfrm>
            <a:off x="1905000" y="1295400"/>
            <a:ext cx="5410200" cy="533400"/>
          </a:xfrm>
        </p:spPr>
        <p:txBody>
          <a:bodyPr/>
          <a:lstStyle/>
          <a:p>
            <a:pPr>
              <a:defRPr/>
            </a:pPr>
            <a:r>
              <a:rPr lang="en-US" sz="3200" smtClean="0">
                <a:solidFill>
                  <a:schemeClr val="tx1"/>
                </a:solidFill>
              </a:rPr>
              <a:t>Branch</a:t>
            </a:r>
            <a:r>
              <a:rPr lang="en-US" sz="3200" smtClean="0"/>
              <a:t> Instructions</a:t>
            </a:r>
          </a:p>
        </p:txBody>
      </p:sp>
      <p:sp>
        <p:nvSpPr>
          <p:cNvPr id="18436" name="Rectangle 3"/>
          <p:cNvSpPr>
            <a:spLocks noGrp="1" noChangeArrowheads="1"/>
          </p:cNvSpPr>
          <p:nvPr>
            <p:ph type="body" idx="1"/>
          </p:nvPr>
        </p:nvSpPr>
        <p:spPr>
          <a:xfrm>
            <a:off x="685800" y="1905000"/>
            <a:ext cx="7772400" cy="4267200"/>
          </a:xfrm>
        </p:spPr>
        <p:txBody>
          <a:bodyPr/>
          <a:lstStyle/>
          <a:p>
            <a:r>
              <a:rPr lang="en-US" smtClean="0"/>
              <a:t>A branch instruction will have one of two results:  (</a:t>
            </a:r>
            <a:r>
              <a:rPr lang="en-US" smtClean="0">
                <a:solidFill>
                  <a:srgbClr val="008000"/>
                </a:solidFill>
              </a:rPr>
              <a:t>1)  the branch is not taken, in which case the next instruction is executed (i.e., instruction at address [PC]+4)</a:t>
            </a:r>
            <a:r>
              <a:rPr lang="en-US" smtClean="0"/>
              <a:t>, or </a:t>
            </a:r>
            <a:r>
              <a:rPr lang="en-US" smtClean="0">
                <a:solidFill>
                  <a:srgbClr val="CC0000"/>
                </a:solidFill>
              </a:rPr>
              <a:t>(2) the branch is taken, in which case the program counter gets an entirely new address (new address = [PC] + 16-bit immediate from instruction [</a:t>
            </a:r>
            <a:r>
              <a:rPr lang="en-US" smtClean="0">
                <a:solidFill>
                  <a:srgbClr val="CC0000"/>
                </a:solidFill>
                <a:cs typeface="Times New Roman" pitchFamily="18" charset="0"/>
              </a:rPr>
              <a:t>± 32,768])</a:t>
            </a:r>
            <a:r>
              <a:rPr lang="en-US" smtClean="0">
                <a:cs typeface="Times New Roman" pitchFamily="18" charset="0"/>
              </a:rPr>
              <a:t>.  </a:t>
            </a:r>
          </a:p>
          <a:p>
            <a:r>
              <a:rPr lang="en-US" smtClean="0">
                <a:cs typeface="Times New Roman" pitchFamily="18" charset="0"/>
              </a:rPr>
              <a:t>In the first case, </a:t>
            </a:r>
            <a:r>
              <a:rPr lang="en-US" smtClean="0">
                <a:solidFill>
                  <a:schemeClr val="accent2"/>
                </a:solidFill>
                <a:cs typeface="Times New Roman" pitchFamily="18" charset="0"/>
              </a:rPr>
              <a:t>we simply use the PC update scheme shown on slide 10 of this lecture</a:t>
            </a:r>
            <a:r>
              <a:rPr lang="en-US" smtClean="0">
                <a:cs typeface="Times New Roman" pitchFamily="18" charset="0"/>
              </a:rPr>
              <a:t>.  In the second case,</a:t>
            </a:r>
            <a:r>
              <a:rPr lang="en-US" smtClean="0">
                <a:solidFill>
                  <a:schemeClr val="accent1"/>
                </a:solidFill>
                <a:cs typeface="Times New Roman" pitchFamily="18" charset="0"/>
              </a:rPr>
              <a:t> the current PC contents (next instruction address, that is, [PC]+4), is added to the 16-bit immediate contents of the instruction to form the new address</a:t>
            </a:r>
            <a:r>
              <a:rPr lang="en-US" smtClean="0">
                <a:cs typeface="Times New Roman" pitchFamily="18" charset="0"/>
              </a:rPr>
              <a:t>.  </a:t>
            </a:r>
          </a:p>
          <a:p>
            <a:r>
              <a:rPr lang="en-US" smtClean="0"/>
              <a:t>Not only do we need an add function, but also a left shift 2 places (since memory is addressed as bytes, but the 16-bit immediate in the branch instruction is a </a:t>
            </a:r>
            <a:r>
              <a:rPr lang="en-US" u="sng" smtClean="0">
                <a:solidFill>
                  <a:srgbClr val="CC0000"/>
                </a:solidFill>
              </a:rPr>
              <a:t>word address</a:t>
            </a:r>
            <a:r>
              <a:rPr lang="en-US" smtClean="0"/>
              <a:t>).  </a:t>
            </a:r>
          </a:p>
          <a:p>
            <a:r>
              <a:rPr lang="en-US" smtClean="0"/>
              <a:t>This scheme is shown on the next slide.  </a:t>
            </a:r>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1442" name="Rectangle 2"/>
          <p:cNvSpPr>
            <a:spLocks noGrp="1" noChangeArrowheads="1"/>
          </p:cNvSpPr>
          <p:nvPr>
            <p:ph type="title"/>
          </p:nvPr>
        </p:nvSpPr>
        <p:spPr>
          <a:xfrm>
            <a:off x="1905000" y="1295400"/>
            <a:ext cx="5410200" cy="533400"/>
          </a:xfrm>
        </p:spPr>
        <p:txBody>
          <a:bodyPr/>
          <a:lstStyle/>
          <a:p>
            <a:pPr>
              <a:defRPr/>
            </a:pPr>
            <a:r>
              <a:rPr lang="en-US" sz="3200" smtClean="0"/>
              <a:t>Conditional Branch Circuit</a:t>
            </a:r>
          </a:p>
        </p:txBody>
      </p:sp>
      <p:grpSp>
        <p:nvGrpSpPr>
          <p:cNvPr id="19460" name="Group 78"/>
          <p:cNvGrpSpPr>
            <a:grpSpLocks/>
          </p:cNvGrpSpPr>
          <p:nvPr/>
        </p:nvGrpSpPr>
        <p:grpSpPr bwMode="auto">
          <a:xfrm>
            <a:off x="609600" y="1905000"/>
            <a:ext cx="7924800" cy="4419600"/>
            <a:chOff x="384" y="1200"/>
            <a:chExt cx="4992" cy="2784"/>
          </a:xfrm>
        </p:grpSpPr>
        <p:sp>
          <p:nvSpPr>
            <p:cNvPr id="19461" name="Oval 5"/>
            <p:cNvSpPr>
              <a:spLocks noChangeArrowheads="1"/>
            </p:cNvSpPr>
            <p:nvPr/>
          </p:nvSpPr>
          <p:spPr bwMode="auto">
            <a:xfrm>
              <a:off x="631" y="2261"/>
              <a:ext cx="144" cy="96"/>
            </a:xfrm>
            <a:prstGeom prst="ellipse">
              <a:avLst/>
            </a:prstGeom>
            <a:solidFill>
              <a:schemeClr val="bg1"/>
            </a:solidFill>
            <a:ln w="28575">
              <a:solidFill>
                <a:schemeClr val="bg1"/>
              </a:solidFill>
              <a:round/>
              <a:headEnd/>
              <a:tailEnd/>
            </a:ln>
          </p:spPr>
          <p:txBody>
            <a:bodyPr wrap="none" anchor="ctr"/>
            <a:lstStyle/>
            <a:p>
              <a:endParaRPr lang="en-US"/>
            </a:p>
          </p:txBody>
        </p:sp>
        <p:sp>
          <p:nvSpPr>
            <p:cNvPr id="19462" name="Rectangle 6"/>
            <p:cNvSpPr>
              <a:spLocks noChangeArrowheads="1"/>
            </p:cNvSpPr>
            <p:nvPr/>
          </p:nvSpPr>
          <p:spPr bwMode="auto">
            <a:xfrm>
              <a:off x="1055" y="2099"/>
              <a:ext cx="1384" cy="1392"/>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19463" name="Text Box 7"/>
            <p:cNvSpPr txBox="1">
              <a:spLocks noChangeArrowheads="1"/>
            </p:cNvSpPr>
            <p:nvPr/>
          </p:nvSpPr>
          <p:spPr bwMode="auto">
            <a:xfrm>
              <a:off x="1037" y="2149"/>
              <a:ext cx="672" cy="1054"/>
            </a:xfrm>
            <a:prstGeom prst="rect">
              <a:avLst/>
            </a:prstGeom>
            <a:noFill/>
            <a:ln w="9525">
              <a:noFill/>
              <a:miter lim="800000"/>
              <a:headEnd/>
              <a:tailEnd/>
            </a:ln>
          </p:spPr>
          <p:txBody>
            <a:bodyPr>
              <a:spAutoFit/>
            </a:bodyPr>
            <a:lstStyle/>
            <a:p>
              <a:r>
                <a:rPr lang="en-US" sz="1200" b="1"/>
                <a:t>Source Reg. 1 Address</a:t>
              </a:r>
            </a:p>
            <a:p>
              <a:endParaRPr lang="en-US" sz="1200" b="1"/>
            </a:p>
            <a:p>
              <a:r>
                <a:rPr lang="en-US" sz="1200" b="1"/>
                <a:t>Source Reg. 2 Address</a:t>
              </a:r>
              <a:endParaRPr lang="en-US" sz="600" b="1"/>
            </a:p>
            <a:p>
              <a:endParaRPr lang="en-US" sz="500" b="1"/>
            </a:p>
            <a:p>
              <a:endParaRPr lang="en-US" sz="1200" b="1"/>
            </a:p>
            <a:p>
              <a:endParaRPr lang="en-US" sz="900" b="1"/>
            </a:p>
            <a:p>
              <a:endParaRPr lang="en-US" sz="900" b="1"/>
            </a:p>
            <a:p>
              <a:endParaRPr lang="en-US" sz="900" b="1"/>
            </a:p>
          </p:txBody>
        </p:sp>
        <p:sp>
          <p:nvSpPr>
            <p:cNvPr id="19464" name="Text Box 8"/>
            <p:cNvSpPr txBox="1">
              <a:spLocks noChangeArrowheads="1"/>
            </p:cNvSpPr>
            <p:nvPr/>
          </p:nvSpPr>
          <p:spPr bwMode="auto">
            <a:xfrm>
              <a:off x="1919" y="2387"/>
              <a:ext cx="576" cy="748"/>
            </a:xfrm>
            <a:prstGeom prst="rect">
              <a:avLst/>
            </a:prstGeom>
            <a:noFill/>
            <a:ln w="9525">
              <a:noFill/>
              <a:miter lim="800000"/>
              <a:headEnd/>
              <a:tailEnd/>
            </a:ln>
          </p:spPr>
          <p:txBody>
            <a:bodyPr>
              <a:spAutoFit/>
            </a:bodyPr>
            <a:lstStyle/>
            <a:p>
              <a:r>
                <a:rPr lang="en-US" sz="1200" b="1"/>
                <a:t>Read Data 1 Out</a:t>
              </a:r>
            </a:p>
            <a:p>
              <a:endParaRPr lang="en-US" sz="1200" b="1"/>
            </a:p>
            <a:p>
              <a:endParaRPr lang="en-US" sz="1200" b="1"/>
            </a:p>
            <a:p>
              <a:r>
                <a:rPr lang="en-US" sz="1200" b="1"/>
                <a:t>Read Data 2 Out</a:t>
              </a:r>
            </a:p>
          </p:txBody>
        </p:sp>
        <p:sp>
          <p:nvSpPr>
            <p:cNvPr id="19465" name="Text Box 9"/>
            <p:cNvSpPr txBox="1">
              <a:spLocks noChangeArrowheads="1"/>
            </p:cNvSpPr>
            <p:nvPr/>
          </p:nvSpPr>
          <p:spPr bwMode="auto">
            <a:xfrm>
              <a:off x="1631" y="3107"/>
              <a:ext cx="664" cy="404"/>
            </a:xfrm>
            <a:prstGeom prst="rect">
              <a:avLst/>
            </a:prstGeom>
            <a:noFill/>
            <a:ln w="9525">
              <a:noFill/>
              <a:miter lim="800000"/>
              <a:headEnd/>
              <a:tailEnd/>
            </a:ln>
          </p:spPr>
          <p:txBody>
            <a:bodyPr wrap="none">
              <a:spAutoFit/>
            </a:bodyPr>
            <a:lstStyle/>
            <a:p>
              <a:r>
                <a:rPr lang="en-US" sz="1800" b="1"/>
                <a:t>Register </a:t>
              </a:r>
            </a:p>
            <a:p>
              <a:r>
                <a:rPr lang="en-US" sz="1800" b="1"/>
                <a:t>Block</a:t>
              </a:r>
            </a:p>
          </p:txBody>
        </p:sp>
        <p:sp>
          <p:nvSpPr>
            <p:cNvPr id="19466" name="Line 10"/>
            <p:cNvSpPr>
              <a:spLocks noChangeShapeType="1"/>
            </p:cNvSpPr>
            <p:nvPr/>
          </p:nvSpPr>
          <p:spPr bwMode="auto">
            <a:xfrm>
              <a:off x="719" y="2291"/>
              <a:ext cx="336" cy="0"/>
            </a:xfrm>
            <a:prstGeom prst="line">
              <a:avLst/>
            </a:prstGeom>
            <a:noFill/>
            <a:ln w="57150">
              <a:solidFill>
                <a:schemeClr val="tx1"/>
              </a:solidFill>
              <a:round/>
              <a:headEnd/>
              <a:tailEnd type="triangle" w="med" len="med"/>
            </a:ln>
          </p:spPr>
          <p:txBody>
            <a:bodyPr/>
            <a:lstStyle/>
            <a:p>
              <a:endParaRPr lang="en-US"/>
            </a:p>
          </p:txBody>
        </p:sp>
        <p:sp>
          <p:nvSpPr>
            <p:cNvPr id="19467" name="Line 11"/>
            <p:cNvSpPr>
              <a:spLocks noChangeShapeType="1"/>
            </p:cNvSpPr>
            <p:nvPr/>
          </p:nvSpPr>
          <p:spPr bwMode="auto">
            <a:xfrm>
              <a:off x="719" y="2627"/>
              <a:ext cx="336" cy="0"/>
            </a:xfrm>
            <a:prstGeom prst="line">
              <a:avLst/>
            </a:prstGeom>
            <a:noFill/>
            <a:ln w="57150">
              <a:solidFill>
                <a:schemeClr val="tx1"/>
              </a:solidFill>
              <a:round/>
              <a:headEnd/>
              <a:tailEnd type="triangle" w="med" len="med"/>
            </a:ln>
          </p:spPr>
          <p:txBody>
            <a:bodyPr/>
            <a:lstStyle/>
            <a:p>
              <a:endParaRPr lang="en-US"/>
            </a:p>
          </p:txBody>
        </p:sp>
        <p:sp>
          <p:nvSpPr>
            <p:cNvPr id="19468" name="Text Box 12"/>
            <p:cNvSpPr txBox="1">
              <a:spLocks noChangeArrowheads="1"/>
            </p:cNvSpPr>
            <p:nvPr/>
          </p:nvSpPr>
          <p:spPr bwMode="auto">
            <a:xfrm>
              <a:off x="779" y="2088"/>
              <a:ext cx="180" cy="212"/>
            </a:xfrm>
            <a:prstGeom prst="rect">
              <a:avLst/>
            </a:prstGeom>
            <a:noFill/>
            <a:ln w="9525">
              <a:noFill/>
              <a:miter lim="800000"/>
              <a:headEnd/>
              <a:tailEnd/>
            </a:ln>
          </p:spPr>
          <p:txBody>
            <a:bodyPr wrap="none">
              <a:spAutoFit/>
            </a:bodyPr>
            <a:lstStyle/>
            <a:p>
              <a:r>
                <a:rPr lang="en-US" sz="1600" b="1"/>
                <a:t>5</a:t>
              </a:r>
            </a:p>
          </p:txBody>
        </p:sp>
        <p:sp>
          <p:nvSpPr>
            <p:cNvPr id="19469" name="Text Box 13"/>
            <p:cNvSpPr txBox="1">
              <a:spLocks noChangeArrowheads="1"/>
            </p:cNvSpPr>
            <p:nvPr/>
          </p:nvSpPr>
          <p:spPr bwMode="auto">
            <a:xfrm>
              <a:off x="779" y="2435"/>
              <a:ext cx="180" cy="212"/>
            </a:xfrm>
            <a:prstGeom prst="rect">
              <a:avLst/>
            </a:prstGeom>
            <a:noFill/>
            <a:ln w="9525">
              <a:noFill/>
              <a:miter lim="800000"/>
              <a:headEnd/>
              <a:tailEnd/>
            </a:ln>
          </p:spPr>
          <p:txBody>
            <a:bodyPr wrap="none">
              <a:spAutoFit/>
            </a:bodyPr>
            <a:lstStyle/>
            <a:p>
              <a:r>
                <a:rPr lang="en-US" sz="1600" b="1"/>
                <a:t>5</a:t>
              </a:r>
            </a:p>
          </p:txBody>
        </p:sp>
        <p:grpSp>
          <p:nvGrpSpPr>
            <p:cNvPr id="19470" name="Group 14"/>
            <p:cNvGrpSpPr>
              <a:grpSpLocks/>
            </p:cNvGrpSpPr>
            <p:nvPr/>
          </p:nvGrpSpPr>
          <p:grpSpPr bwMode="auto">
            <a:xfrm>
              <a:off x="2906" y="2232"/>
              <a:ext cx="720" cy="1056"/>
              <a:chOff x="3258" y="1632"/>
              <a:chExt cx="432" cy="480"/>
            </a:xfrm>
          </p:grpSpPr>
          <p:sp>
            <p:nvSpPr>
              <p:cNvPr id="19511" name="Line 15"/>
              <p:cNvSpPr>
                <a:spLocks noChangeShapeType="1"/>
              </p:cNvSpPr>
              <p:nvPr/>
            </p:nvSpPr>
            <p:spPr bwMode="auto">
              <a:xfrm flipV="1">
                <a:off x="3258" y="1872"/>
                <a:ext cx="48" cy="48"/>
              </a:xfrm>
              <a:prstGeom prst="line">
                <a:avLst/>
              </a:prstGeom>
              <a:noFill/>
              <a:ln w="28575">
                <a:solidFill>
                  <a:schemeClr val="tx1"/>
                </a:solidFill>
                <a:round/>
                <a:headEnd/>
                <a:tailEnd/>
              </a:ln>
            </p:spPr>
            <p:txBody>
              <a:bodyPr/>
              <a:lstStyle/>
              <a:p>
                <a:endParaRPr lang="en-US"/>
              </a:p>
            </p:txBody>
          </p:sp>
          <p:sp>
            <p:nvSpPr>
              <p:cNvPr id="19512" name="Line 16"/>
              <p:cNvSpPr>
                <a:spLocks noChangeShapeType="1"/>
              </p:cNvSpPr>
              <p:nvPr/>
            </p:nvSpPr>
            <p:spPr bwMode="auto">
              <a:xfrm>
                <a:off x="3258" y="1824"/>
                <a:ext cx="48" cy="48"/>
              </a:xfrm>
              <a:prstGeom prst="line">
                <a:avLst/>
              </a:prstGeom>
              <a:noFill/>
              <a:ln w="28575">
                <a:solidFill>
                  <a:schemeClr val="tx1"/>
                </a:solidFill>
                <a:round/>
                <a:headEnd/>
                <a:tailEnd/>
              </a:ln>
            </p:spPr>
            <p:txBody>
              <a:bodyPr/>
              <a:lstStyle/>
              <a:p>
                <a:endParaRPr lang="en-US"/>
              </a:p>
            </p:txBody>
          </p:sp>
          <p:sp>
            <p:nvSpPr>
              <p:cNvPr id="19513" name="Line 17"/>
              <p:cNvSpPr>
                <a:spLocks noChangeShapeType="1"/>
              </p:cNvSpPr>
              <p:nvPr/>
            </p:nvSpPr>
            <p:spPr bwMode="auto">
              <a:xfrm flipV="1">
                <a:off x="3261" y="1632"/>
                <a:ext cx="0" cy="192"/>
              </a:xfrm>
              <a:prstGeom prst="line">
                <a:avLst/>
              </a:prstGeom>
              <a:noFill/>
              <a:ln w="28575">
                <a:solidFill>
                  <a:schemeClr val="tx1"/>
                </a:solidFill>
                <a:round/>
                <a:headEnd/>
                <a:tailEnd/>
              </a:ln>
            </p:spPr>
            <p:txBody>
              <a:bodyPr/>
              <a:lstStyle/>
              <a:p>
                <a:endParaRPr lang="en-US"/>
              </a:p>
            </p:txBody>
          </p:sp>
          <p:sp>
            <p:nvSpPr>
              <p:cNvPr id="19514" name="Line 18"/>
              <p:cNvSpPr>
                <a:spLocks noChangeShapeType="1"/>
              </p:cNvSpPr>
              <p:nvPr/>
            </p:nvSpPr>
            <p:spPr bwMode="auto">
              <a:xfrm flipV="1">
                <a:off x="3261" y="1920"/>
                <a:ext cx="0" cy="192"/>
              </a:xfrm>
              <a:prstGeom prst="line">
                <a:avLst/>
              </a:prstGeom>
              <a:noFill/>
              <a:ln w="28575">
                <a:solidFill>
                  <a:schemeClr val="tx1"/>
                </a:solidFill>
                <a:round/>
                <a:headEnd/>
                <a:tailEnd/>
              </a:ln>
            </p:spPr>
            <p:txBody>
              <a:bodyPr/>
              <a:lstStyle/>
              <a:p>
                <a:endParaRPr lang="en-US"/>
              </a:p>
            </p:txBody>
          </p:sp>
          <p:sp>
            <p:nvSpPr>
              <p:cNvPr id="19515" name="Line 19"/>
              <p:cNvSpPr>
                <a:spLocks noChangeShapeType="1"/>
              </p:cNvSpPr>
              <p:nvPr/>
            </p:nvSpPr>
            <p:spPr bwMode="auto">
              <a:xfrm>
                <a:off x="3258" y="1634"/>
                <a:ext cx="432" cy="144"/>
              </a:xfrm>
              <a:prstGeom prst="line">
                <a:avLst/>
              </a:prstGeom>
              <a:noFill/>
              <a:ln w="28575">
                <a:solidFill>
                  <a:schemeClr val="tx1"/>
                </a:solidFill>
                <a:round/>
                <a:headEnd/>
                <a:tailEnd/>
              </a:ln>
            </p:spPr>
            <p:txBody>
              <a:bodyPr/>
              <a:lstStyle/>
              <a:p>
                <a:endParaRPr lang="en-US"/>
              </a:p>
            </p:txBody>
          </p:sp>
          <p:sp>
            <p:nvSpPr>
              <p:cNvPr id="19516" name="Line 20"/>
              <p:cNvSpPr>
                <a:spLocks noChangeShapeType="1"/>
              </p:cNvSpPr>
              <p:nvPr/>
            </p:nvSpPr>
            <p:spPr bwMode="auto">
              <a:xfrm flipV="1">
                <a:off x="3258" y="1966"/>
                <a:ext cx="432" cy="144"/>
              </a:xfrm>
              <a:prstGeom prst="line">
                <a:avLst/>
              </a:prstGeom>
              <a:noFill/>
              <a:ln w="28575">
                <a:solidFill>
                  <a:schemeClr val="tx1"/>
                </a:solidFill>
                <a:round/>
                <a:headEnd/>
                <a:tailEnd/>
              </a:ln>
            </p:spPr>
            <p:txBody>
              <a:bodyPr/>
              <a:lstStyle/>
              <a:p>
                <a:endParaRPr lang="en-US"/>
              </a:p>
            </p:txBody>
          </p:sp>
          <p:sp>
            <p:nvSpPr>
              <p:cNvPr id="19517" name="Line 21"/>
              <p:cNvSpPr>
                <a:spLocks noChangeShapeType="1"/>
              </p:cNvSpPr>
              <p:nvPr/>
            </p:nvSpPr>
            <p:spPr bwMode="auto">
              <a:xfrm>
                <a:off x="3690" y="1776"/>
                <a:ext cx="0" cy="192"/>
              </a:xfrm>
              <a:prstGeom prst="line">
                <a:avLst/>
              </a:prstGeom>
              <a:noFill/>
              <a:ln w="28575">
                <a:solidFill>
                  <a:schemeClr val="tx1"/>
                </a:solidFill>
                <a:round/>
                <a:headEnd/>
                <a:tailEnd/>
              </a:ln>
            </p:spPr>
            <p:txBody>
              <a:bodyPr/>
              <a:lstStyle/>
              <a:p>
                <a:endParaRPr lang="en-US"/>
              </a:p>
            </p:txBody>
          </p:sp>
        </p:grpSp>
        <p:sp>
          <p:nvSpPr>
            <p:cNvPr id="19471" name="Text Box 22"/>
            <p:cNvSpPr txBox="1">
              <a:spLocks noChangeArrowheads="1"/>
            </p:cNvSpPr>
            <p:nvPr/>
          </p:nvSpPr>
          <p:spPr bwMode="auto">
            <a:xfrm>
              <a:off x="3064" y="2664"/>
              <a:ext cx="420" cy="231"/>
            </a:xfrm>
            <a:prstGeom prst="rect">
              <a:avLst/>
            </a:prstGeom>
            <a:noFill/>
            <a:ln w="9525">
              <a:noFill/>
              <a:miter lim="800000"/>
              <a:headEnd/>
              <a:tailEnd/>
            </a:ln>
          </p:spPr>
          <p:txBody>
            <a:bodyPr wrap="none">
              <a:spAutoFit/>
            </a:bodyPr>
            <a:lstStyle/>
            <a:p>
              <a:r>
                <a:rPr lang="en-US" sz="1800" b="1"/>
                <a:t>ALU</a:t>
              </a:r>
            </a:p>
          </p:txBody>
        </p:sp>
        <p:sp>
          <p:nvSpPr>
            <p:cNvPr id="19472" name="Line 23"/>
            <p:cNvSpPr>
              <a:spLocks noChangeShapeType="1"/>
            </p:cNvSpPr>
            <p:nvPr/>
          </p:nvSpPr>
          <p:spPr bwMode="auto">
            <a:xfrm>
              <a:off x="3635" y="2640"/>
              <a:ext cx="920" cy="0"/>
            </a:xfrm>
            <a:prstGeom prst="line">
              <a:avLst/>
            </a:prstGeom>
            <a:noFill/>
            <a:ln w="38100">
              <a:solidFill>
                <a:schemeClr val="tx1"/>
              </a:solidFill>
              <a:round/>
              <a:headEnd/>
              <a:tailEnd type="triangle" w="med" len="med"/>
            </a:ln>
          </p:spPr>
          <p:txBody>
            <a:bodyPr/>
            <a:lstStyle/>
            <a:p>
              <a:endParaRPr lang="en-US"/>
            </a:p>
          </p:txBody>
        </p:sp>
        <p:sp>
          <p:nvSpPr>
            <p:cNvPr id="19473" name="Rectangle 27"/>
            <p:cNvSpPr>
              <a:spLocks noChangeArrowheads="1"/>
            </p:cNvSpPr>
            <p:nvPr/>
          </p:nvSpPr>
          <p:spPr bwMode="auto">
            <a:xfrm>
              <a:off x="2636" y="2220"/>
              <a:ext cx="244" cy="212"/>
            </a:xfrm>
            <a:prstGeom prst="rect">
              <a:avLst/>
            </a:prstGeom>
            <a:noFill/>
            <a:ln w="9525">
              <a:noFill/>
              <a:miter lim="800000"/>
              <a:headEnd/>
              <a:tailEnd/>
            </a:ln>
          </p:spPr>
          <p:txBody>
            <a:bodyPr wrap="none">
              <a:spAutoFit/>
            </a:bodyPr>
            <a:lstStyle/>
            <a:p>
              <a:r>
                <a:rPr lang="en-US" sz="1600" b="1"/>
                <a:t>32</a:t>
              </a:r>
            </a:p>
          </p:txBody>
        </p:sp>
        <p:sp>
          <p:nvSpPr>
            <p:cNvPr id="19474" name="Rectangle 28"/>
            <p:cNvSpPr>
              <a:spLocks noChangeArrowheads="1"/>
            </p:cNvSpPr>
            <p:nvPr/>
          </p:nvSpPr>
          <p:spPr bwMode="auto">
            <a:xfrm>
              <a:off x="2636" y="2842"/>
              <a:ext cx="244" cy="212"/>
            </a:xfrm>
            <a:prstGeom prst="rect">
              <a:avLst/>
            </a:prstGeom>
            <a:noFill/>
            <a:ln w="9525">
              <a:noFill/>
              <a:miter lim="800000"/>
              <a:headEnd/>
              <a:tailEnd/>
            </a:ln>
          </p:spPr>
          <p:txBody>
            <a:bodyPr wrap="none">
              <a:spAutoFit/>
            </a:bodyPr>
            <a:lstStyle/>
            <a:p>
              <a:r>
                <a:rPr lang="en-US" sz="1600" b="1"/>
                <a:t>32</a:t>
              </a:r>
            </a:p>
          </p:txBody>
        </p:sp>
        <p:sp>
          <p:nvSpPr>
            <p:cNvPr id="19475" name="Rectangle 30"/>
            <p:cNvSpPr>
              <a:spLocks noChangeArrowheads="1"/>
            </p:cNvSpPr>
            <p:nvPr/>
          </p:nvSpPr>
          <p:spPr bwMode="auto">
            <a:xfrm>
              <a:off x="3694" y="2440"/>
              <a:ext cx="180" cy="212"/>
            </a:xfrm>
            <a:prstGeom prst="rect">
              <a:avLst/>
            </a:prstGeom>
            <a:noFill/>
            <a:ln w="9525">
              <a:noFill/>
              <a:miter lim="800000"/>
              <a:headEnd/>
              <a:tailEnd/>
            </a:ln>
          </p:spPr>
          <p:txBody>
            <a:bodyPr wrap="none">
              <a:spAutoFit/>
            </a:bodyPr>
            <a:lstStyle/>
            <a:p>
              <a:r>
                <a:rPr lang="en-US" sz="1600" b="1"/>
                <a:t>1</a:t>
              </a:r>
            </a:p>
          </p:txBody>
        </p:sp>
        <p:sp>
          <p:nvSpPr>
            <p:cNvPr id="19476" name="Text Box 31"/>
            <p:cNvSpPr txBox="1">
              <a:spLocks noChangeArrowheads="1"/>
            </p:cNvSpPr>
            <p:nvPr/>
          </p:nvSpPr>
          <p:spPr bwMode="auto">
            <a:xfrm>
              <a:off x="3526" y="2358"/>
              <a:ext cx="1335" cy="173"/>
            </a:xfrm>
            <a:prstGeom prst="rect">
              <a:avLst/>
            </a:prstGeom>
            <a:noFill/>
            <a:ln w="9525">
              <a:noFill/>
              <a:miter lim="800000"/>
              <a:headEnd/>
              <a:tailEnd/>
            </a:ln>
          </p:spPr>
          <p:txBody>
            <a:bodyPr wrap="none">
              <a:spAutoFit/>
            </a:bodyPr>
            <a:lstStyle/>
            <a:p>
              <a:r>
                <a:rPr lang="en-US" sz="1200" b="1"/>
                <a:t>Compare (To branch control)</a:t>
              </a:r>
            </a:p>
          </p:txBody>
        </p:sp>
        <p:sp>
          <p:nvSpPr>
            <p:cNvPr id="19477" name="Rectangle 34"/>
            <p:cNvSpPr>
              <a:spLocks noChangeArrowheads="1"/>
            </p:cNvSpPr>
            <p:nvPr/>
          </p:nvSpPr>
          <p:spPr bwMode="auto">
            <a:xfrm>
              <a:off x="426" y="1704"/>
              <a:ext cx="288" cy="2160"/>
            </a:xfrm>
            <a:prstGeom prst="rect">
              <a:avLst/>
            </a:prstGeom>
            <a:noFill/>
            <a:ln w="28575">
              <a:solidFill>
                <a:schemeClr val="tx1"/>
              </a:solidFill>
              <a:miter lim="800000"/>
              <a:headEnd/>
              <a:tailEnd/>
            </a:ln>
          </p:spPr>
          <p:txBody>
            <a:bodyPr wrap="none" anchor="ctr"/>
            <a:lstStyle/>
            <a:p>
              <a:endParaRPr lang="en-US"/>
            </a:p>
          </p:txBody>
        </p:sp>
        <p:sp>
          <p:nvSpPr>
            <p:cNvPr id="19478" name="Rectangle 35"/>
            <p:cNvSpPr>
              <a:spLocks noChangeArrowheads="1"/>
            </p:cNvSpPr>
            <p:nvPr/>
          </p:nvSpPr>
          <p:spPr bwMode="auto">
            <a:xfrm>
              <a:off x="426" y="1704"/>
              <a:ext cx="288" cy="432"/>
            </a:xfrm>
            <a:prstGeom prst="rect">
              <a:avLst/>
            </a:prstGeom>
            <a:noFill/>
            <a:ln w="28575">
              <a:solidFill>
                <a:schemeClr val="tx1"/>
              </a:solidFill>
              <a:miter lim="800000"/>
              <a:headEnd/>
              <a:tailEnd/>
            </a:ln>
          </p:spPr>
          <p:txBody>
            <a:bodyPr wrap="none" anchor="ctr"/>
            <a:lstStyle/>
            <a:p>
              <a:endParaRPr lang="en-US"/>
            </a:p>
          </p:txBody>
        </p:sp>
        <p:sp>
          <p:nvSpPr>
            <p:cNvPr id="19479" name="Rectangle 36"/>
            <p:cNvSpPr>
              <a:spLocks noChangeArrowheads="1"/>
            </p:cNvSpPr>
            <p:nvPr/>
          </p:nvSpPr>
          <p:spPr bwMode="auto">
            <a:xfrm>
              <a:off x="426" y="2136"/>
              <a:ext cx="288" cy="336"/>
            </a:xfrm>
            <a:prstGeom prst="rect">
              <a:avLst/>
            </a:prstGeom>
            <a:noFill/>
            <a:ln w="28575">
              <a:solidFill>
                <a:schemeClr val="tx1"/>
              </a:solidFill>
              <a:miter lim="800000"/>
              <a:headEnd/>
              <a:tailEnd/>
            </a:ln>
          </p:spPr>
          <p:txBody>
            <a:bodyPr wrap="none" anchor="ctr"/>
            <a:lstStyle/>
            <a:p>
              <a:endParaRPr lang="en-US"/>
            </a:p>
          </p:txBody>
        </p:sp>
        <p:sp>
          <p:nvSpPr>
            <p:cNvPr id="19480" name="Rectangle 37"/>
            <p:cNvSpPr>
              <a:spLocks noChangeArrowheads="1"/>
            </p:cNvSpPr>
            <p:nvPr/>
          </p:nvSpPr>
          <p:spPr bwMode="auto">
            <a:xfrm>
              <a:off x="426" y="2472"/>
              <a:ext cx="288" cy="336"/>
            </a:xfrm>
            <a:prstGeom prst="rect">
              <a:avLst/>
            </a:prstGeom>
            <a:noFill/>
            <a:ln w="28575">
              <a:solidFill>
                <a:schemeClr val="tx1"/>
              </a:solidFill>
              <a:miter lim="800000"/>
              <a:headEnd/>
              <a:tailEnd/>
            </a:ln>
          </p:spPr>
          <p:txBody>
            <a:bodyPr wrap="none" anchor="ctr"/>
            <a:lstStyle/>
            <a:p>
              <a:endParaRPr lang="en-US"/>
            </a:p>
          </p:txBody>
        </p:sp>
        <p:sp>
          <p:nvSpPr>
            <p:cNvPr id="19481" name="Text Box 38"/>
            <p:cNvSpPr txBox="1">
              <a:spLocks noChangeArrowheads="1"/>
            </p:cNvSpPr>
            <p:nvPr/>
          </p:nvSpPr>
          <p:spPr bwMode="auto">
            <a:xfrm>
              <a:off x="384" y="1704"/>
              <a:ext cx="365" cy="366"/>
            </a:xfrm>
            <a:prstGeom prst="rect">
              <a:avLst/>
            </a:prstGeom>
            <a:noFill/>
            <a:ln w="9525">
              <a:noFill/>
              <a:miter lim="800000"/>
              <a:headEnd/>
              <a:tailEnd/>
            </a:ln>
          </p:spPr>
          <p:txBody>
            <a:bodyPr wrap="none">
              <a:spAutoFit/>
            </a:bodyPr>
            <a:lstStyle/>
            <a:p>
              <a:pPr algn="ctr"/>
              <a:r>
                <a:rPr lang="en-US" sz="1600" b="1"/>
                <a:t>Op</a:t>
              </a:r>
            </a:p>
            <a:p>
              <a:pPr algn="ctr"/>
              <a:r>
                <a:rPr lang="en-US" sz="1600" b="1"/>
                <a:t>code</a:t>
              </a:r>
            </a:p>
          </p:txBody>
        </p:sp>
        <p:sp>
          <p:nvSpPr>
            <p:cNvPr id="19482" name="Text Box 39"/>
            <p:cNvSpPr txBox="1">
              <a:spLocks noChangeArrowheads="1"/>
            </p:cNvSpPr>
            <p:nvPr/>
          </p:nvSpPr>
          <p:spPr bwMode="auto">
            <a:xfrm>
              <a:off x="390" y="3048"/>
              <a:ext cx="366" cy="520"/>
            </a:xfrm>
            <a:prstGeom prst="rect">
              <a:avLst/>
            </a:prstGeom>
            <a:noFill/>
            <a:ln w="9525">
              <a:noFill/>
              <a:miter lim="800000"/>
              <a:headEnd/>
              <a:tailEnd/>
            </a:ln>
          </p:spPr>
          <p:txBody>
            <a:bodyPr wrap="none">
              <a:spAutoFit/>
            </a:bodyPr>
            <a:lstStyle/>
            <a:p>
              <a:pPr algn="ctr"/>
              <a:r>
                <a:rPr lang="en-US" sz="1600" b="1"/>
                <a:t>16-</a:t>
              </a:r>
            </a:p>
            <a:p>
              <a:pPr algn="ctr"/>
              <a:r>
                <a:rPr lang="en-US" sz="1600" b="1"/>
                <a:t>bit</a:t>
              </a:r>
            </a:p>
            <a:p>
              <a:pPr algn="ctr"/>
              <a:r>
                <a:rPr lang="en-US" sz="1600" b="1"/>
                <a:t>imm</a:t>
              </a:r>
            </a:p>
          </p:txBody>
        </p:sp>
        <p:sp>
          <p:nvSpPr>
            <p:cNvPr id="19483" name="Text Box 40"/>
            <p:cNvSpPr txBox="1">
              <a:spLocks noChangeArrowheads="1"/>
            </p:cNvSpPr>
            <p:nvPr/>
          </p:nvSpPr>
          <p:spPr bwMode="auto">
            <a:xfrm>
              <a:off x="459" y="2184"/>
              <a:ext cx="252" cy="212"/>
            </a:xfrm>
            <a:prstGeom prst="rect">
              <a:avLst/>
            </a:prstGeom>
            <a:noFill/>
            <a:ln w="9525">
              <a:noFill/>
              <a:miter lim="800000"/>
              <a:headEnd/>
              <a:tailEnd/>
            </a:ln>
          </p:spPr>
          <p:txBody>
            <a:bodyPr wrap="none">
              <a:spAutoFit/>
            </a:bodyPr>
            <a:lstStyle/>
            <a:p>
              <a:pPr algn="ctr"/>
              <a:r>
                <a:rPr lang="en-US" sz="1600" b="1"/>
                <a:t>R</a:t>
              </a:r>
              <a:r>
                <a:rPr lang="en-US" sz="1400" b="1"/>
                <a:t>s</a:t>
              </a:r>
            </a:p>
          </p:txBody>
        </p:sp>
        <p:sp>
          <p:nvSpPr>
            <p:cNvPr id="19484" name="Text Box 41"/>
            <p:cNvSpPr txBox="1">
              <a:spLocks noChangeArrowheads="1"/>
            </p:cNvSpPr>
            <p:nvPr/>
          </p:nvSpPr>
          <p:spPr bwMode="auto">
            <a:xfrm>
              <a:off x="462" y="2520"/>
              <a:ext cx="245" cy="212"/>
            </a:xfrm>
            <a:prstGeom prst="rect">
              <a:avLst/>
            </a:prstGeom>
            <a:noFill/>
            <a:ln w="9525">
              <a:noFill/>
              <a:miter lim="800000"/>
              <a:headEnd/>
              <a:tailEnd/>
            </a:ln>
          </p:spPr>
          <p:txBody>
            <a:bodyPr wrap="none">
              <a:spAutoFit/>
            </a:bodyPr>
            <a:lstStyle/>
            <a:p>
              <a:pPr algn="ctr"/>
              <a:r>
                <a:rPr lang="en-US" sz="1600" b="1"/>
                <a:t>R</a:t>
              </a:r>
              <a:r>
                <a:rPr lang="en-US" sz="1400" b="1"/>
                <a:t>t</a:t>
              </a:r>
            </a:p>
          </p:txBody>
        </p:sp>
        <p:sp>
          <p:nvSpPr>
            <p:cNvPr id="19485" name="Text Box 45"/>
            <p:cNvSpPr txBox="1">
              <a:spLocks noChangeArrowheads="1"/>
            </p:cNvSpPr>
            <p:nvPr/>
          </p:nvSpPr>
          <p:spPr bwMode="auto">
            <a:xfrm>
              <a:off x="1537" y="1210"/>
              <a:ext cx="1583" cy="326"/>
            </a:xfrm>
            <a:prstGeom prst="rect">
              <a:avLst/>
            </a:prstGeom>
            <a:noFill/>
            <a:ln w="9525">
              <a:noFill/>
              <a:miter lim="800000"/>
              <a:headEnd/>
              <a:tailEnd/>
            </a:ln>
          </p:spPr>
          <p:txBody>
            <a:bodyPr>
              <a:spAutoFit/>
            </a:bodyPr>
            <a:lstStyle/>
            <a:p>
              <a:pPr algn="ctr"/>
              <a:r>
                <a:rPr lang="en-US" sz="1400" b="1"/>
                <a:t>Next instruction address (PC+4) from program counter</a:t>
              </a:r>
            </a:p>
          </p:txBody>
        </p:sp>
        <p:sp>
          <p:nvSpPr>
            <p:cNvPr id="19486" name="Text Box 48"/>
            <p:cNvSpPr txBox="1">
              <a:spLocks noChangeArrowheads="1"/>
            </p:cNvSpPr>
            <p:nvPr/>
          </p:nvSpPr>
          <p:spPr bwMode="auto">
            <a:xfrm>
              <a:off x="4117" y="1296"/>
              <a:ext cx="484" cy="326"/>
            </a:xfrm>
            <a:prstGeom prst="rect">
              <a:avLst/>
            </a:prstGeom>
            <a:noFill/>
            <a:ln w="9525">
              <a:noFill/>
              <a:miter lim="800000"/>
              <a:headEnd/>
              <a:tailEnd/>
            </a:ln>
          </p:spPr>
          <p:txBody>
            <a:bodyPr wrap="none">
              <a:spAutoFit/>
            </a:bodyPr>
            <a:lstStyle/>
            <a:p>
              <a:pPr algn="ctr"/>
              <a:r>
                <a:rPr lang="en-US" sz="1400" b="1"/>
                <a:t>Branch</a:t>
              </a:r>
            </a:p>
            <a:p>
              <a:pPr algn="ctr"/>
              <a:r>
                <a:rPr lang="en-US" sz="1400" b="1"/>
                <a:t>address</a:t>
              </a:r>
            </a:p>
          </p:txBody>
        </p:sp>
        <p:sp>
          <p:nvSpPr>
            <p:cNvPr id="19487" name="Oval 51"/>
            <p:cNvSpPr>
              <a:spLocks noChangeArrowheads="1"/>
            </p:cNvSpPr>
            <p:nvPr/>
          </p:nvSpPr>
          <p:spPr bwMode="auto">
            <a:xfrm>
              <a:off x="2496" y="3312"/>
              <a:ext cx="288" cy="528"/>
            </a:xfrm>
            <a:prstGeom prst="ellipse">
              <a:avLst/>
            </a:prstGeom>
            <a:solidFill>
              <a:srgbClr val="FFFF99"/>
            </a:solidFill>
            <a:ln w="38100">
              <a:solidFill>
                <a:schemeClr val="tx1"/>
              </a:solidFill>
              <a:round/>
              <a:headEnd/>
              <a:tailEnd/>
            </a:ln>
          </p:spPr>
          <p:txBody>
            <a:bodyPr wrap="none" anchor="ctr"/>
            <a:lstStyle/>
            <a:p>
              <a:pPr algn="ctr"/>
              <a:r>
                <a:rPr lang="en-US" sz="1000" b="1">
                  <a:solidFill>
                    <a:srgbClr val="009900"/>
                  </a:solidFill>
                </a:rPr>
                <a:t>Sign</a:t>
              </a:r>
            </a:p>
            <a:p>
              <a:pPr algn="ctr"/>
              <a:r>
                <a:rPr lang="en-US" sz="1000" b="1">
                  <a:solidFill>
                    <a:srgbClr val="009900"/>
                  </a:solidFill>
                </a:rPr>
                <a:t>extend</a:t>
              </a:r>
            </a:p>
          </p:txBody>
        </p:sp>
        <p:sp>
          <p:nvSpPr>
            <p:cNvPr id="19488" name="Text Box 54"/>
            <p:cNvSpPr txBox="1">
              <a:spLocks noChangeArrowheads="1"/>
            </p:cNvSpPr>
            <p:nvPr/>
          </p:nvSpPr>
          <p:spPr bwMode="auto">
            <a:xfrm>
              <a:off x="2160" y="3600"/>
              <a:ext cx="228" cy="192"/>
            </a:xfrm>
            <a:prstGeom prst="rect">
              <a:avLst/>
            </a:prstGeom>
            <a:noFill/>
            <a:ln w="9525">
              <a:noFill/>
              <a:miter lim="800000"/>
              <a:headEnd/>
              <a:tailEnd/>
            </a:ln>
          </p:spPr>
          <p:txBody>
            <a:bodyPr wrap="none">
              <a:spAutoFit/>
            </a:bodyPr>
            <a:lstStyle/>
            <a:p>
              <a:r>
                <a:rPr lang="en-US" sz="1400" b="1"/>
                <a:t>16</a:t>
              </a:r>
            </a:p>
          </p:txBody>
        </p:sp>
        <p:sp>
          <p:nvSpPr>
            <p:cNvPr id="19489" name="Text Box 55"/>
            <p:cNvSpPr txBox="1">
              <a:spLocks noChangeArrowheads="1"/>
            </p:cNvSpPr>
            <p:nvPr/>
          </p:nvSpPr>
          <p:spPr bwMode="auto">
            <a:xfrm>
              <a:off x="2640" y="1728"/>
              <a:ext cx="244" cy="212"/>
            </a:xfrm>
            <a:prstGeom prst="rect">
              <a:avLst/>
            </a:prstGeom>
            <a:noFill/>
            <a:ln w="9525">
              <a:noFill/>
              <a:miter lim="800000"/>
              <a:headEnd/>
              <a:tailEnd/>
            </a:ln>
          </p:spPr>
          <p:txBody>
            <a:bodyPr wrap="none">
              <a:spAutoFit/>
            </a:bodyPr>
            <a:lstStyle/>
            <a:p>
              <a:r>
                <a:rPr lang="en-US" sz="1600" b="1"/>
                <a:t>32</a:t>
              </a:r>
            </a:p>
          </p:txBody>
        </p:sp>
        <p:sp>
          <p:nvSpPr>
            <p:cNvPr id="19490" name="Line 56"/>
            <p:cNvSpPr>
              <a:spLocks noChangeShapeType="1"/>
            </p:cNvSpPr>
            <p:nvPr/>
          </p:nvSpPr>
          <p:spPr bwMode="auto">
            <a:xfrm flipH="1">
              <a:off x="2640" y="1920"/>
              <a:ext cx="0" cy="1392"/>
            </a:xfrm>
            <a:prstGeom prst="line">
              <a:avLst/>
            </a:prstGeom>
            <a:noFill/>
            <a:ln w="57150">
              <a:solidFill>
                <a:srgbClr val="009900"/>
              </a:solidFill>
              <a:round/>
              <a:headEnd/>
              <a:tailEnd/>
            </a:ln>
          </p:spPr>
          <p:txBody>
            <a:bodyPr/>
            <a:lstStyle/>
            <a:p>
              <a:endParaRPr lang="en-US"/>
            </a:p>
          </p:txBody>
        </p:sp>
        <p:sp>
          <p:nvSpPr>
            <p:cNvPr id="19491" name="Text Box 57"/>
            <p:cNvSpPr txBox="1">
              <a:spLocks noChangeArrowheads="1"/>
            </p:cNvSpPr>
            <p:nvPr/>
          </p:nvSpPr>
          <p:spPr bwMode="auto">
            <a:xfrm>
              <a:off x="3600" y="3734"/>
              <a:ext cx="1776" cy="250"/>
            </a:xfrm>
            <a:prstGeom prst="rect">
              <a:avLst/>
            </a:prstGeom>
            <a:noFill/>
            <a:ln w="9525">
              <a:noFill/>
              <a:miter lim="800000"/>
              <a:headEnd/>
              <a:tailEnd/>
            </a:ln>
          </p:spPr>
          <p:txBody>
            <a:bodyPr>
              <a:spAutoFit/>
            </a:bodyPr>
            <a:lstStyle/>
            <a:p>
              <a:r>
                <a:rPr lang="en-US" sz="1000"/>
                <a:t>After David A. Patterson and John L. Hennessy, </a:t>
              </a:r>
            </a:p>
            <a:p>
              <a:r>
                <a:rPr lang="en-US" sz="1000" i="1"/>
                <a:t>Computer Organization and Design</a:t>
              </a:r>
              <a:r>
                <a:rPr lang="en-US" sz="1000"/>
                <a:t>, 2nd Edition</a:t>
              </a:r>
            </a:p>
          </p:txBody>
        </p:sp>
        <p:grpSp>
          <p:nvGrpSpPr>
            <p:cNvPr id="19492" name="Group 58"/>
            <p:cNvGrpSpPr>
              <a:grpSpLocks/>
            </p:cNvGrpSpPr>
            <p:nvPr/>
          </p:nvGrpSpPr>
          <p:grpSpPr bwMode="auto">
            <a:xfrm>
              <a:off x="3552" y="1200"/>
              <a:ext cx="528" cy="912"/>
              <a:chOff x="3264" y="1632"/>
              <a:chExt cx="432" cy="480"/>
            </a:xfrm>
          </p:grpSpPr>
          <p:sp>
            <p:nvSpPr>
              <p:cNvPr id="19504" name="Line 59"/>
              <p:cNvSpPr>
                <a:spLocks noChangeShapeType="1"/>
              </p:cNvSpPr>
              <p:nvPr/>
            </p:nvSpPr>
            <p:spPr bwMode="auto">
              <a:xfrm flipV="1">
                <a:off x="3264" y="1872"/>
                <a:ext cx="48" cy="48"/>
              </a:xfrm>
              <a:prstGeom prst="line">
                <a:avLst/>
              </a:prstGeom>
              <a:noFill/>
              <a:ln w="28575">
                <a:solidFill>
                  <a:schemeClr val="tx1"/>
                </a:solidFill>
                <a:round/>
                <a:headEnd/>
                <a:tailEnd/>
              </a:ln>
            </p:spPr>
            <p:txBody>
              <a:bodyPr/>
              <a:lstStyle/>
              <a:p>
                <a:endParaRPr lang="en-US"/>
              </a:p>
            </p:txBody>
          </p:sp>
          <p:sp>
            <p:nvSpPr>
              <p:cNvPr id="19505" name="Line 60"/>
              <p:cNvSpPr>
                <a:spLocks noChangeShapeType="1"/>
              </p:cNvSpPr>
              <p:nvPr/>
            </p:nvSpPr>
            <p:spPr bwMode="auto">
              <a:xfrm>
                <a:off x="3264" y="1824"/>
                <a:ext cx="48" cy="48"/>
              </a:xfrm>
              <a:prstGeom prst="line">
                <a:avLst/>
              </a:prstGeom>
              <a:noFill/>
              <a:ln w="28575">
                <a:solidFill>
                  <a:schemeClr val="tx1"/>
                </a:solidFill>
                <a:round/>
                <a:headEnd/>
                <a:tailEnd/>
              </a:ln>
            </p:spPr>
            <p:txBody>
              <a:bodyPr/>
              <a:lstStyle/>
              <a:p>
                <a:endParaRPr lang="en-US"/>
              </a:p>
            </p:txBody>
          </p:sp>
          <p:sp>
            <p:nvSpPr>
              <p:cNvPr id="19506" name="Line 61"/>
              <p:cNvSpPr>
                <a:spLocks noChangeShapeType="1"/>
              </p:cNvSpPr>
              <p:nvPr/>
            </p:nvSpPr>
            <p:spPr bwMode="auto">
              <a:xfrm flipV="1">
                <a:off x="3264" y="1632"/>
                <a:ext cx="0" cy="192"/>
              </a:xfrm>
              <a:prstGeom prst="line">
                <a:avLst/>
              </a:prstGeom>
              <a:noFill/>
              <a:ln w="28575">
                <a:solidFill>
                  <a:schemeClr val="tx1"/>
                </a:solidFill>
                <a:round/>
                <a:headEnd/>
                <a:tailEnd/>
              </a:ln>
            </p:spPr>
            <p:txBody>
              <a:bodyPr/>
              <a:lstStyle/>
              <a:p>
                <a:endParaRPr lang="en-US"/>
              </a:p>
            </p:txBody>
          </p:sp>
          <p:sp>
            <p:nvSpPr>
              <p:cNvPr id="19507" name="Line 62"/>
              <p:cNvSpPr>
                <a:spLocks noChangeShapeType="1"/>
              </p:cNvSpPr>
              <p:nvPr/>
            </p:nvSpPr>
            <p:spPr bwMode="auto">
              <a:xfrm flipV="1">
                <a:off x="3264" y="1920"/>
                <a:ext cx="0" cy="192"/>
              </a:xfrm>
              <a:prstGeom prst="line">
                <a:avLst/>
              </a:prstGeom>
              <a:noFill/>
              <a:ln w="28575">
                <a:solidFill>
                  <a:schemeClr val="tx1"/>
                </a:solidFill>
                <a:round/>
                <a:headEnd/>
                <a:tailEnd/>
              </a:ln>
            </p:spPr>
            <p:txBody>
              <a:bodyPr/>
              <a:lstStyle/>
              <a:p>
                <a:endParaRPr lang="en-US"/>
              </a:p>
            </p:txBody>
          </p:sp>
          <p:sp>
            <p:nvSpPr>
              <p:cNvPr id="19508" name="Line 63"/>
              <p:cNvSpPr>
                <a:spLocks noChangeShapeType="1"/>
              </p:cNvSpPr>
              <p:nvPr/>
            </p:nvSpPr>
            <p:spPr bwMode="auto">
              <a:xfrm>
                <a:off x="3264" y="1635"/>
                <a:ext cx="432" cy="144"/>
              </a:xfrm>
              <a:prstGeom prst="line">
                <a:avLst/>
              </a:prstGeom>
              <a:noFill/>
              <a:ln w="28575">
                <a:solidFill>
                  <a:schemeClr val="tx1"/>
                </a:solidFill>
                <a:round/>
                <a:headEnd/>
                <a:tailEnd/>
              </a:ln>
            </p:spPr>
            <p:txBody>
              <a:bodyPr/>
              <a:lstStyle/>
              <a:p>
                <a:endParaRPr lang="en-US"/>
              </a:p>
            </p:txBody>
          </p:sp>
          <p:sp>
            <p:nvSpPr>
              <p:cNvPr id="19509" name="Line 64"/>
              <p:cNvSpPr>
                <a:spLocks noChangeShapeType="1"/>
              </p:cNvSpPr>
              <p:nvPr/>
            </p:nvSpPr>
            <p:spPr bwMode="auto">
              <a:xfrm flipV="1">
                <a:off x="3264" y="1965"/>
                <a:ext cx="432" cy="144"/>
              </a:xfrm>
              <a:prstGeom prst="line">
                <a:avLst/>
              </a:prstGeom>
              <a:noFill/>
              <a:ln w="28575">
                <a:solidFill>
                  <a:schemeClr val="tx1"/>
                </a:solidFill>
                <a:round/>
                <a:headEnd/>
                <a:tailEnd/>
              </a:ln>
            </p:spPr>
            <p:txBody>
              <a:bodyPr/>
              <a:lstStyle/>
              <a:p>
                <a:endParaRPr lang="en-US"/>
              </a:p>
            </p:txBody>
          </p:sp>
          <p:sp>
            <p:nvSpPr>
              <p:cNvPr id="19510" name="Line 65"/>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9493" name="Line 66"/>
            <p:cNvSpPr>
              <a:spLocks noChangeShapeType="1"/>
            </p:cNvSpPr>
            <p:nvPr/>
          </p:nvSpPr>
          <p:spPr bwMode="auto">
            <a:xfrm>
              <a:off x="2448" y="2448"/>
              <a:ext cx="462" cy="0"/>
            </a:xfrm>
            <a:prstGeom prst="line">
              <a:avLst/>
            </a:prstGeom>
            <a:noFill/>
            <a:ln w="57150">
              <a:solidFill>
                <a:schemeClr val="tx1"/>
              </a:solidFill>
              <a:round/>
              <a:headEnd/>
              <a:tailEnd type="triangle" w="med" len="med"/>
            </a:ln>
          </p:spPr>
          <p:txBody>
            <a:bodyPr/>
            <a:lstStyle/>
            <a:p>
              <a:endParaRPr lang="en-US"/>
            </a:p>
          </p:txBody>
        </p:sp>
        <p:sp>
          <p:nvSpPr>
            <p:cNvPr id="19494" name="Text Box 67"/>
            <p:cNvSpPr txBox="1">
              <a:spLocks noChangeArrowheads="1"/>
            </p:cNvSpPr>
            <p:nvPr/>
          </p:nvSpPr>
          <p:spPr bwMode="auto">
            <a:xfrm>
              <a:off x="3600" y="1536"/>
              <a:ext cx="428" cy="231"/>
            </a:xfrm>
            <a:prstGeom prst="rect">
              <a:avLst/>
            </a:prstGeom>
            <a:noFill/>
            <a:ln w="9525">
              <a:noFill/>
              <a:miter lim="800000"/>
              <a:headEnd/>
              <a:tailEnd/>
            </a:ln>
          </p:spPr>
          <p:txBody>
            <a:bodyPr wrap="none">
              <a:spAutoFit/>
            </a:bodyPr>
            <a:lstStyle/>
            <a:p>
              <a:r>
                <a:rPr lang="en-US" sz="1800" b="1"/>
                <a:t>ADD</a:t>
              </a:r>
            </a:p>
          </p:txBody>
        </p:sp>
        <p:sp>
          <p:nvSpPr>
            <p:cNvPr id="19495" name="Oval 68"/>
            <p:cNvSpPr>
              <a:spLocks noChangeArrowheads="1"/>
            </p:cNvSpPr>
            <p:nvPr/>
          </p:nvSpPr>
          <p:spPr bwMode="auto">
            <a:xfrm>
              <a:off x="3018" y="1656"/>
              <a:ext cx="288" cy="528"/>
            </a:xfrm>
            <a:prstGeom prst="ellipse">
              <a:avLst/>
            </a:prstGeom>
            <a:solidFill>
              <a:srgbClr val="CC9900"/>
            </a:solidFill>
            <a:ln w="38100">
              <a:solidFill>
                <a:schemeClr val="tx1"/>
              </a:solidFill>
              <a:round/>
              <a:headEnd/>
              <a:tailEnd/>
            </a:ln>
          </p:spPr>
          <p:txBody>
            <a:bodyPr wrap="none" anchor="ctr"/>
            <a:lstStyle/>
            <a:p>
              <a:pPr algn="ctr"/>
              <a:r>
                <a:rPr lang="en-US" sz="1000" b="1"/>
                <a:t>Shift</a:t>
              </a:r>
            </a:p>
            <a:p>
              <a:pPr algn="ctr"/>
              <a:r>
                <a:rPr lang="en-US" sz="1000" b="1"/>
                <a:t>left 2</a:t>
              </a:r>
            </a:p>
          </p:txBody>
        </p:sp>
        <p:sp>
          <p:nvSpPr>
            <p:cNvPr id="19496" name="Line 69"/>
            <p:cNvSpPr>
              <a:spLocks noChangeShapeType="1"/>
            </p:cNvSpPr>
            <p:nvPr/>
          </p:nvSpPr>
          <p:spPr bwMode="auto">
            <a:xfrm>
              <a:off x="3312" y="1920"/>
              <a:ext cx="240" cy="0"/>
            </a:xfrm>
            <a:prstGeom prst="line">
              <a:avLst/>
            </a:prstGeom>
            <a:noFill/>
            <a:ln w="57150">
              <a:solidFill>
                <a:srgbClr val="009900"/>
              </a:solidFill>
              <a:round/>
              <a:headEnd/>
              <a:tailEnd type="triangle" w="med" len="med"/>
            </a:ln>
          </p:spPr>
          <p:txBody>
            <a:bodyPr/>
            <a:lstStyle/>
            <a:p>
              <a:endParaRPr lang="en-US"/>
            </a:p>
          </p:txBody>
        </p:sp>
        <p:sp>
          <p:nvSpPr>
            <p:cNvPr id="19497" name="Line 70"/>
            <p:cNvSpPr>
              <a:spLocks noChangeShapeType="1"/>
            </p:cNvSpPr>
            <p:nvPr/>
          </p:nvSpPr>
          <p:spPr bwMode="auto">
            <a:xfrm>
              <a:off x="720" y="3582"/>
              <a:ext cx="1776" cy="0"/>
            </a:xfrm>
            <a:prstGeom prst="line">
              <a:avLst/>
            </a:prstGeom>
            <a:noFill/>
            <a:ln w="57150">
              <a:solidFill>
                <a:srgbClr val="009900"/>
              </a:solidFill>
              <a:round/>
              <a:headEnd/>
              <a:tailEnd type="triangle" w="med" len="med"/>
            </a:ln>
          </p:spPr>
          <p:txBody>
            <a:bodyPr/>
            <a:lstStyle/>
            <a:p>
              <a:endParaRPr lang="en-US"/>
            </a:p>
          </p:txBody>
        </p:sp>
        <p:sp>
          <p:nvSpPr>
            <p:cNvPr id="19498" name="Line 71"/>
            <p:cNvSpPr>
              <a:spLocks noChangeShapeType="1"/>
            </p:cNvSpPr>
            <p:nvPr/>
          </p:nvSpPr>
          <p:spPr bwMode="auto">
            <a:xfrm>
              <a:off x="2622" y="1920"/>
              <a:ext cx="384" cy="0"/>
            </a:xfrm>
            <a:prstGeom prst="line">
              <a:avLst/>
            </a:prstGeom>
            <a:noFill/>
            <a:ln w="57150">
              <a:solidFill>
                <a:srgbClr val="009900"/>
              </a:solidFill>
              <a:round/>
              <a:headEnd/>
              <a:tailEnd/>
            </a:ln>
          </p:spPr>
          <p:txBody>
            <a:bodyPr/>
            <a:lstStyle/>
            <a:p>
              <a:endParaRPr lang="en-US"/>
            </a:p>
          </p:txBody>
        </p:sp>
        <p:sp>
          <p:nvSpPr>
            <p:cNvPr id="19499" name="Line 26"/>
            <p:cNvSpPr>
              <a:spLocks noChangeShapeType="1"/>
            </p:cNvSpPr>
            <p:nvPr/>
          </p:nvSpPr>
          <p:spPr bwMode="auto">
            <a:xfrm>
              <a:off x="2448" y="3072"/>
              <a:ext cx="462" cy="0"/>
            </a:xfrm>
            <a:prstGeom prst="line">
              <a:avLst/>
            </a:prstGeom>
            <a:noFill/>
            <a:ln w="57150">
              <a:solidFill>
                <a:schemeClr val="tx1"/>
              </a:solidFill>
              <a:round/>
              <a:headEnd/>
              <a:tailEnd type="triangle" w="med" len="med"/>
            </a:ln>
          </p:spPr>
          <p:txBody>
            <a:bodyPr/>
            <a:lstStyle/>
            <a:p>
              <a:endParaRPr lang="en-US"/>
            </a:p>
          </p:txBody>
        </p:sp>
        <p:sp>
          <p:nvSpPr>
            <p:cNvPr id="19500" name="Line 72"/>
            <p:cNvSpPr>
              <a:spLocks noChangeShapeType="1"/>
            </p:cNvSpPr>
            <p:nvPr/>
          </p:nvSpPr>
          <p:spPr bwMode="auto">
            <a:xfrm>
              <a:off x="4080" y="1656"/>
              <a:ext cx="462" cy="0"/>
            </a:xfrm>
            <a:prstGeom prst="line">
              <a:avLst/>
            </a:prstGeom>
            <a:noFill/>
            <a:ln w="57150">
              <a:solidFill>
                <a:schemeClr val="tx1"/>
              </a:solidFill>
              <a:round/>
              <a:headEnd/>
              <a:tailEnd type="triangle" w="med" len="med"/>
            </a:ln>
          </p:spPr>
          <p:txBody>
            <a:bodyPr/>
            <a:lstStyle/>
            <a:p>
              <a:endParaRPr lang="en-US"/>
            </a:p>
          </p:txBody>
        </p:sp>
        <p:sp>
          <p:nvSpPr>
            <p:cNvPr id="19501" name="Line 73"/>
            <p:cNvSpPr>
              <a:spLocks noChangeShapeType="1"/>
            </p:cNvSpPr>
            <p:nvPr/>
          </p:nvSpPr>
          <p:spPr bwMode="auto">
            <a:xfrm>
              <a:off x="2652" y="1392"/>
              <a:ext cx="894" cy="0"/>
            </a:xfrm>
            <a:prstGeom prst="line">
              <a:avLst/>
            </a:prstGeom>
            <a:noFill/>
            <a:ln w="57150">
              <a:solidFill>
                <a:schemeClr val="tx1"/>
              </a:solidFill>
              <a:round/>
              <a:headEnd/>
              <a:tailEnd type="triangle" w="med" len="med"/>
            </a:ln>
          </p:spPr>
          <p:txBody>
            <a:bodyPr/>
            <a:lstStyle/>
            <a:p>
              <a:endParaRPr lang="en-US"/>
            </a:p>
          </p:txBody>
        </p:sp>
        <p:sp>
          <p:nvSpPr>
            <p:cNvPr id="19502" name="Text Box 74"/>
            <p:cNvSpPr txBox="1">
              <a:spLocks noChangeArrowheads="1"/>
            </p:cNvSpPr>
            <p:nvPr/>
          </p:nvSpPr>
          <p:spPr bwMode="auto">
            <a:xfrm>
              <a:off x="3456" y="3006"/>
              <a:ext cx="1859" cy="728"/>
            </a:xfrm>
            <a:prstGeom prst="rect">
              <a:avLst/>
            </a:prstGeom>
            <a:noFill/>
            <a:ln w="9525">
              <a:noFill/>
              <a:miter lim="800000"/>
              <a:headEnd/>
              <a:tailEnd/>
            </a:ln>
          </p:spPr>
          <p:txBody>
            <a:bodyPr wrap="none">
              <a:spAutoFit/>
            </a:bodyPr>
            <a:lstStyle/>
            <a:p>
              <a:r>
                <a:rPr lang="en-US" sz="1400" b="1">
                  <a:solidFill>
                    <a:srgbClr val="CC0000"/>
                  </a:solidFill>
                </a:rPr>
                <a:t>If branch is taken, 16-bit immediate </a:t>
              </a:r>
            </a:p>
            <a:p>
              <a:r>
                <a:rPr lang="en-US" sz="1400" b="1">
                  <a:solidFill>
                    <a:srgbClr val="CC0000"/>
                  </a:solidFill>
                </a:rPr>
                <a:t>in the branch instruction is (1) sign-</a:t>
              </a:r>
            </a:p>
            <a:p>
              <a:r>
                <a:rPr lang="en-US" sz="1400" b="1">
                  <a:solidFill>
                    <a:srgbClr val="CC0000"/>
                  </a:solidFill>
                </a:rPr>
                <a:t>extended to 32 bits, (2) shifted left 2 </a:t>
              </a:r>
            </a:p>
            <a:p>
              <a:r>
                <a:rPr lang="en-US" sz="1400" b="1">
                  <a:solidFill>
                    <a:srgbClr val="CC0000"/>
                  </a:solidFill>
                </a:rPr>
                <a:t>places, and (3) added to current PC </a:t>
              </a:r>
            </a:p>
            <a:p>
              <a:r>
                <a:rPr lang="en-US" sz="1400" b="1">
                  <a:solidFill>
                    <a:srgbClr val="CC0000"/>
                  </a:solidFill>
                </a:rPr>
                <a:t>contents.  </a:t>
              </a:r>
              <a:endParaRPr lang="en-US" sz="1400"/>
            </a:p>
          </p:txBody>
        </p:sp>
        <p:sp>
          <p:nvSpPr>
            <p:cNvPr id="19503" name="Text Box 75"/>
            <p:cNvSpPr txBox="1">
              <a:spLocks noChangeArrowheads="1"/>
            </p:cNvSpPr>
            <p:nvPr/>
          </p:nvSpPr>
          <p:spPr bwMode="auto">
            <a:xfrm>
              <a:off x="720" y="1680"/>
              <a:ext cx="715" cy="366"/>
            </a:xfrm>
            <a:prstGeom prst="rect">
              <a:avLst/>
            </a:prstGeom>
            <a:noFill/>
            <a:ln w="9525">
              <a:noFill/>
              <a:miter lim="800000"/>
              <a:headEnd/>
              <a:tailEnd/>
            </a:ln>
          </p:spPr>
          <p:txBody>
            <a:bodyPr wrap="none">
              <a:spAutoFit/>
            </a:bodyPr>
            <a:lstStyle/>
            <a:p>
              <a:pPr algn="ctr"/>
              <a:r>
                <a:rPr lang="en-US" sz="1600" b="1">
                  <a:solidFill>
                    <a:srgbClr val="CC0000"/>
                  </a:solidFill>
                </a:rPr>
                <a:t>Branch</a:t>
              </a:r>
            </a:p>
            <a:p>
              <a:pPr algn="ctr"/>
              <a:r>
                <a:rPr lang="en-US" sz="1600" b="1">
                  <a:solidFill>
                    <a:srgbClr val="CC0000"/>
                  </a:solidFill>
                </a:rPr>
                <a:t>instruction</a:t>
              </a:r>
            </a:p>
          </p:txBody>
        </p:sp>
      </p:gr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38914" name="Rectangle 2"/>
          <p:cNvSpPr>
            <a:spLocks noGrp="1" noChangeArrowheads="1"/>
          </p:cNvSpPr>
          <p:nvPr>
            <p:ph type="title"/>
          </p:nvPr>
        </p:nvSpPr>
        <p:spPr>
          <a:xfrm>
            <a:off x="1524000" y="1371600"/>
            <a:ext cx="6172200" cy="533400"/>
          </a:xfrm>
        </p:spPr>
        <p:txBody>
          <a:bodyPr/>
          <a:lstStyle/>
          <a:p>
            <a:pPr>
              <a:defRPr/>
            </a:pPr>
            <a:r>
              <a:rPr lang="en-US" sz="3200" smtClean="0"/>
              <a:t>Jump Instruction Modifications</a:t>
            </a:r>
          </a:p>
        </p:txBody>
      </p:sp>
      <p:sp>
        <p:nvSpPr>
          <p:cNvPr id="20484" name="Rectangle 3"/>
          <p:cNvSpPr>
            <a:spLocks noGrp="1" noChangeArrowheads="1"/>
          </p:cNvSpPr>
          <p:nvPr>
            <p:ph type="body" idx="1"/>
          </p:nvPr>
        </p:nvSpPr>
        <p:spPr>
          <a:xfrm>
            <a:off x="685800" y="2057400"/>
            <a:ext cx="7772400" cy="4267200"/>
          </a:xfrm>
        </p:spPr>
        <p:txBody>
          <a:bodyPr/>
          <a:lstStyle/>
          <a:p>
            <a:r>
              <a:rPr lang="en-US" sz="2400" smtClean="0"/>
              <a:t>A jump instruction </a:t>
            </a:r>
            <a:r>
              <a:rPr lang="en-US" sz="2400" u="sng" smtClean="0">
                <a:solidFill>
                  <a:srgbClr val="009900"/>
                </a:solidFill>
              </a:rPr>
              <a:t>unconditionally transfers program control</a:t>
            </a:r>
            <a:r>
              <a:rPr lang="en-US" sz="2400" smtClean="0"/>
              <a:t> to a new location in the program.  </a:t>
            </a:r>
          </a:p>
          <a:p>
            <a:r>
              <a:rPr lang="en-US" sz="2400" smtClean="0"/>
              <a:t>The ALU must therefore use the 26-bit immediate address </a:t>
            </a:r>
            <a:r>
              <a:rPr lang="en-US" sz="2400" u="sng" smtClean="0"/>
              <a:t>in the instruction</a:t>
            </a:r>
            <a:r>
              <a:rPr lang="en-US" sz="2400" smtClean="0"/>
              <a:t> to create a new PC address.  </a:t>
            </a:r>
          </a:p>
          <a:p>
            <a:r>
              <a:rPr lang="en-US" sz="2400" smtClean="0"/>
              <a:t>This is done by </a:t>
            </a:r>
            <a:r>
              <a:rPr lang="en-US" sz="2400" smtClean="0">
                <a:solidFill>
                  <a:srgbClr val="CC0000"/>
                </a:solidFill>
              </a:rPr>
              <a:t>(1) shifting left 2 (to create a proper 28-bit byte address)</a:t>
            </a:r>
            <a:r>
              <a:rPr lang="en-US" sz="2400" smtClean="0"/>
              <a:t>, and </a:t>
            </a:r>
            <a:r>
              <a:rPr lang="en-US" sz="2400" smtClean="0">
                <a:solidFill>
                  <a:schemeClr val="accent2"/>
                </a:solidFill>
              </a:rPr>
              <a:t>(2) adding the upper four PC bits to complete the new 32-bit address</a:t>
            </a:r>
            <a:r>
              <a:rPr lang="en-US" sz="2400" smtClean="0"/>
              <a:t>.  </a:t>
            </a:r>
          </a:p>
          <a:p>
            <a:r>
              <a:rPr lang="en-US" sz="2400" smtClean="0"/>
              <a:t>This new address is then loaded into the program counter as the address of the next instruction to be executed.   </a:t>
            </a:r>
          </a:p>
        </p:txBody>
      </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6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12290" name="Rectangle 2"/>
          <p:cNvSpPr>
            <a:spLocks noGrp="1" noChangeArrowheads="1"/>
          </p:cNvSpPr>
          <p:nvPr>
            <p:ph type="title"/>
          </p:nvPr>
        </p:nvSpPr>
        <p:spPr>
          <a:xfrm>
            <a:off x="1905000" y="1371600"/>
            <a:ext cx="5410200" cy="533400"/>
          </a:xfrm>
        </p:spPr>
        <p:txBody>
          <a:bodyPr/>
          <a:lstStyle/>
          <a:p>
            <a:pPr>
              <a:defRPr/>
            </a:pPr>
            <a:r>
              <a:rPr lang="en-US" sz="3200" smtClean="0"/>
              <a:t>Course of Study</a:t>
            </a:r>
          </a:p>
        </p:txBody>
      </p:sp>
      <p:sp>
        <p:nvSpPr>
          <p:cNvPr id="3076" name="Rectangle 3"/>
          <p:cNvSpPr>
            <a:spLocks noGrp="1" noChangeArrowheads="1"/>
          </p:cNvSpPr>
          <p:nvPr>
            <p:ph type="body" idx="1"/>
          </p:nvPr>
        </p:nvSpPr>
        <p:spPr>
          <a:xfrm>
            <a:off x="609600" y="1981200"/>
            <a:ext cx="7924800" cy="4267200"/>
          </a:xfrm>
        </p:spPr>
        <p:txBody>
          <a:bodyPr/>
          <a:lstStyle/>
          <a:p>
            <a:r>
              <a:rPr lang="en-US" sz="2400" smtClean="0"/>
              <a:t>We will spend most of the remaining lectures discussing the internals of the CPU.  </a:t>
            </a:r>
          </a:p>
          <a:p>
            <a:r>
              <a:rPr lang="en-US" sz="2400" smtClean="0"/>
              <a:t>We will devote some attention to the architecture of the modern computer (with emphasis on the MIPS-style architecture, the predominant approach today).  </a:t>
            </a:r>
          </a:p>
          <a:p>
            <a:r>
              <a:rPr lang="en-US" sz="2400" smtClean="0"/>
              <a:t>Major topics of study will be:</a:t>
            </a:r>
          </a:p>
          <a:p>
            <a:pPr lvl="1"/>
            <a:r>
              <a:rPr lang="en-US" sz="2000" smtClean="0">
                <a:solidFill>
                  <a:schemeClr val="accent2"/>
                </a:solidFill>
              </a:rPr>
              <a:t>Design of the simple arithmetic-logic unit or datapath.</a:t>
            </a:r>
          </a:p>
          <a:p>
            <a:pPr lvl="1"/>
            <a:r>
              <a:rPr lang="en-US" sz="2000" smtClean="0">
                <a:solidFill>
                  <a:srgbClr val="CC6600"/>
                </a:solidFill>
              </a:rPr>
              <a:t>Design of the CPU control unit.</a:t>
            </a:r>
          </a:p>
          <a:p>
            <a:pPr lvl="1"/>
            <a:r>
              <a:rPr lang="en-US" sz="2000" smtClean="0">
                <a:solidFill>
                  <a:srgbClr val="009900"/>
                </a:solidFill>
              </a:rPr>
              <a:t>Multicycle implementation, a step toward pipeline architecture.</a:t>
            </a:r>
          </a:p>
          <a:p>
            <a:pPr lvl="1"/>
            <a:r>
              <a:rPr lang="en-US" sz="2000" smtClean="0">
                <a:solidFill>
                  <a:srgbClr val="CC0000"/>
                </a:solidFill>
              </a:rPr>
              <a:t>Overview of pipelining </a:t>
            </a:r>
          </a:p>
          <a:p>
            <a:pPr lvl="1"/>
            <a:r>
              <a:rPr lang="en-US" sz="2000" smtClean="0">
                <a:solidFill>
                  <a:schemeClr val="accent1"/>
                </a:solidFill>
              </a:rPr>
              <a:t>Memory management and design in a modern computer.  </a:t>
            </a:r>
          </a:p>
        </p:txBody>
      </p:sp>
      <p:pic>
        <p:nvPicPr>
          <p:cNvPr id="2"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2466" name="Rectangle 2"/>
          <p:cNvSpPr>
            <a:spLocks noGrp="1" noChangeArrowheads="1"/>
          </p:cNvSpPr>
          <p:nvPr>
            <p:ph type="title"/>
          </p:nvPr>
        </p:nvSpPr>
        <p:spPr>
          <a:xfrm>
            <a:off x="1905000" y="1295400"/>
            <a:ext cx="5410200" cy="533400"/>
          </a:xfrm>
        </p:spPr>
        <p:txBody>
          <a:bodyPr/>
          <a:lstStyle/>
          <a:p>
            <a:pPr>
              <a:defRPr/>
            </a:pPr>
            <a:r>
              <a:rPr lang="en-US" sz="3200" smtClean="0"/>
              <a:t>Jump ALU Path</a:t>
            </a:r>
          </a:p>
        </p:txBody>
      </p:sp>
      <p:sp>
        <p:nvSpPr>
          <p:cNvPr id="21508" name="Text Box 42"/>
          <p:cNvSpPr txBox="1">
            <a:spLocks noChangeArrowheads="1"/>
          </p:cNvSpPr>
          <p:nvPr/>
        </p:nvSpPr>
        <p:spPr bwMode="auto">
          <a:xfrm>
            <a:off x="5943600" y="5791200"/>
            <a:ext cx="2819400" cy="396875"/>
          </a:xfrm>
          <a:prstGeom prst="rect">
            <a:avLst/>
          </a:prstGeom>
          <a:noFill/>
          <a:ln w="9525">
            <a:noFill/>
            <a:miter lim="800000"/>
            <a:headEnd/>
            <a:tailEnd/>
          </a:ln>
        </p:spPr>
        <p:txBody>
          <a:bodyPr>
            <a:spAutoFit/>
          </a:bodyPr>
          <a:lstStyle/>
          <a:p>
            <a:r>
              <a:rPr lang="en-US" sz="1000"/>
              <a:t>After David A. Patterson and John L. Hennessy, </a:t>
            </a:r>
          </a:p>
          <a:p>
            <a:r>
              <a:rPr lang="en-US" sz="1000" i="1"/>
              <a:t>Computer Organization and Design</a:t>
            </a:r>
            <a:r>
              <a:rPr lang="en-US" sz="1000"/>
              <a:t>, 2nd Edition</a:t>
            </a:r>
          </a:p>
        </p:txBody>
      </p:sp>
      <p:grpSp>
        <p:nvGrpSpPr>
          <p:cNvPr id="21509" name="Group 81"/>
          <p:cNvGrpSpPr>
            <a:grpSpLocks/>
          </p:cNvGrpSpPr>
          <p:nvPr/>
        </p:nvGrpSpPr>
        <p:grpSpPr bwMode="auto">
          <a:xfrm>
            <a:off x="990600" y="1943100"/>
            <a:ext cx="7445375" cy="4305300"/>
            <a:chOff x="624" y="1224"/>
            <a:chExt cx="4690" cy="2712"/>
          </a:xfrm>
        </p:grpSpPr>
        <p:grpSp>
          <p:nvGrpSpPr>
            <p:cNvPr id="21510" name="Group 68"/>
            <p:cNvGrpSpPr>
              <a:grpSpLocks/>
            </p:cNvGrpSpPr>
            <p:nvPr/>
          </p:nvGrpSpPr>
          <p:grpSpPr bwMode="auto">
            <a:xfrm>
              <a:off x="1614" y="1992"/>
              <a:ext cx="1458" cy="1412"/>
              <a:chOff x="1488" y="1920"/>
              <a:chExt cx="1458" cy="1412"/>
            </a:xfrm>
          </p:grpSpPr>
          <p:sp>
            <p:nvSpPr>
              <p:cNvPr id="21543" name="Rectangle 6"/>
              <p:cNvSpPr>
                <a:spLocks noChangeArrowheads="1"/>
              </p:cNvSpPr>
              <p:nvPr/>
            </p:nvSpPr>
            <p:spPr bwMode="auto">
              <a:xfrm>
                <a:off x="1506" y="1920"/>
                <a:ext cx="1384" cy="1392"/>
              </a:xfrm>
              <a:prstGeom prst="rect">
                <a:avLst/>
              </a:prstGeom>
              <a:noFill/>
              <a:ln w="28575">
                <a:solidFill>
                  <a:schemeClr val="folHlink"/>
                </a:solidFill>
                <a:miter lim="800000"/>
                <a:headEnd/>
                <a:tailEnd/>
              </a:ln>
            </p:spPr>
            <p:txBody>
              <a:bodyPr wrap="none" anchor="ctr"/>
              <a:lstStyle/>
              <a:p>
                <a:endParaRPr lang="en-US"/>
              </a:p>
            </p:txBody>
          </p:sp>
          <p:sp>
            <p:nvSpPr>
              <p:cNvPr id="21544" name="Text Box 7"/>
              <p:cNvSpPr txBox="1">
                <a:spLocks noChangeArrowheads="1"/>
              </p:cNvSpPr>
              <p:nvPr/>
            </p:nvSpPr>
            <p:spPr bwMode="auto">
              <a:xfrm>
                <a:off x="1488" y="1970"/>
                <a:ext cx="672" cy="1054"/>
              </a:xfrm>
              <a:prstGeom prst="rect">
                <a:avLst/>
              </a:prstGeom>
              <a:noFill/>
              <a:ln w="9525">
                <a:noFill/>
                <a:miter lim="800000"/>
                <a:headEnd/>
                <a:tailEnd/>
              </a:ln>
            </p:spPr>
            <p:txBody>
              <a:bodyPr>
                <a:spAutoFit/>
              </a:bodyPr>
              <a:lstStyle/>
              <a:p>
                <a:r>
                  <a:rPr lang="en-US" sz="1200" b="1">
                    <a:solidFill>
                      <a:schemeClr val="folHlink"/>
                    </a:solidFill>
                  </a:rPr>
                  <a:t>Source Reg. 1 Address</a:t>
                </a:r>
              </a:p>
              <a:p>
                <a:endParaRPr lang="en-US" sz="1200" b="1">
                  <a:solidFill>
                    <a:schemeClr val="folHlink"/>
                  </a:solidFill>
                </a:endParaRPr>
              </a:p>
              <a:p>
                <a:r>
                  <a:rPr lang="en-US" sz="1200" b="1">
                    <a:solidFill>
                      <a:schemeClr val="folHlink"/>
                    </a:solidFill>
                  </a:rPr>
                  <a:t>Source Reg. 2 Address</a:t>
                </a:r>
                <a:endParaRPr lang="en-US" sz="600" b="1">
                  <a:solidFill>
                    <a:schemeClr val="folHlink"/>
                  </a:solidFill>
                </a:endParaRPr>
              </a:p>
              <a:p>
                <a:endParaRPr lang="en-US" sz="500" b="1">
                  <a:solidFill>
                    <a:schemeClr val="folHlink"/>
                  </a:solidFill>
                </a:endParaRPr>
              </a:p>
              <a:p>
                <a:endParaRPr lang="en-US" sz="1200" b="1">
                  <a:solidFill>
                    <a:schemeClr val="folHlink"/>
                  </a:solidFill>
                </a:endParaRPr>
              </a:p>
              <a:p>
                <a:endParaRPr lang="en-US" sz="900" b="1">
                  <a:solidFill>
                    <a:schemeClr val="folHlink"/>
                  </a:solidFill>
                </a:endParaRPr>
              </a:p>
              <a:p>
                <a:endParaRPr lang="en-US" sz="900" b="1">
                  <a:solidFill>
                    <a:schemeClr val="folHlink"/>
                  </a:solidFill>
                </a:endParaRPr>
              </a:p>
              <a:p>
                <a:endParaRPr lang="en-US" sz="900" b="1">
                  <a:solidFill>
                    <a:schemeClr val="folHlink"/>
                  </a:solidFill>
                </a:endParaRPr>
              </a:p>
            </p:txBody>
          </p:sp>
          <p:sp>
            <p:nvSpPr>
              <p:cNvPr id="21545" name="Text Box 8"/>
              <p:cNvSpPr txBox="1">
                <a:spLocks noChangeArrowheads="1"/>
              </p:cNvSpPr>
              <p:nvPr/>
            </p:nvSpPr>
            <p:spPr bwMode="auto">
              <a:xfrm>
                <a:off x="2370" y="2208"/>
                <a:ext cx="576" cy="748"/>
              </a:xfrm>
              <a:prstGeom prst="rect">
                <a:avLst/>
              </a:prstGeom>
              <a:noFill/>
              <a:ln w="9525">
                <a:noFill/>
                <a:miter lim="800000"/>
                <a:headEnd/>
                <a:tailEnd/>
              </a:ln>
            </p:spPr>
            <p:txBody>
              <a:bodyPr>
                <a:spAutoFit/>
              </a:bodyPr>
              <a:lstStyle/>
              <a:p>
                <a:r>
                  <a:rPr lang="en-US" sz="1200" b="1">
                    <a:solidFill>
                      <a:schemeClr val="folHlink"/>
                    </a:solidFill>
                  </a:rPr>
                  <a:t>Read Data 1 Out</a:t>
                </a:r>
              </a:p>
              <a:p>
                <a:endParaRPr lang="en-US" sz="1200" b="1">
                  <a:solidFill>
                    <a:schemeClr val="folHlink"/>
                  </a:solidFill>
                </a:endParaRPr>
              </a:p>
              <a:p>
                <a:endParaRPr lang="en-US" sz="1200" b="1">
                  <a:solidFill>
                    <a:schemeClr val="folHlink"/>
                  </a:solidFill>
                </a:endParaRPr>
              </a:p>
              <a:p>
                <a:r>
                  <a:rPr lang="en-US" sz="1200" b="1">
                    <a:solidFill>
                      <a:schemeClr val="folHlink"/>
                    </a:solidFill>
                  </a:rPr>
                  <a:t>Read Data 2 Out</a:t>
                </a:r>
              </a:p>
            </p:txBody>
          </p:sp>
          <p:sp>
            <p:nvSpPr>
              <p:cNvPr id="21546" name="Text Box 9"/>
              <p:cNvSpPr txBox="1">
                <a:spLocks noChangeArrowheads="1"/>
              </p:cNvSpPr>
              <p:nvPr/>
            </p:nvSpPr>
            <p:spPr bwMode="auto">
              <a:xfrm>
                <a:off x="2082" y="2928"/>
                <a:ext cx="664" cy="404"/>
              </a:xfrm>
              <a:prstGeom prst="rect">
                <a:avLst/>
              </a:prstGeom>
              <a:noFill/>
              <a:ln w="9525">
                <a:noFill/>
                <a:miter lim="800000"/>
                <a:headEnd/>
                <a:tailEnd/>
              </a:ln>
            </p:spPr>
            <p:txBody>
              <a:bodyPr wrap="none">
                <a:spAutoFit/>
              </a:bodyPr>
              <a:lstStyle/>
              <a:p>
                <a:r>
                  <a:rPr lang="en-US" sz="1800" b="1">
                    <a:solidFill>
                      <a:schemeClr val="folHlink"/>
                    </a:solidFill>
                  </a:rPr>
                  <a:t>Register </a:t>
                </a:r>
              </a:p>
              <a:p>
                <a:r>
                  <a:rPr lang="en-US" sz="1800" b="1">
                    <a:solidFill>
                      <a:schemeClr val="folHlink"/>
                    </a:solidFill>
                  </a:rPr>
                  <a:t>Block</a:t>
                </a:r>
              </a:p>
            </p:txBody>
          </p:sp>
        </p:grpSp>
        <p:grpSp>
          <p:nvGrpSpPr>
            <p:cNvPr id="21511" name="Group 69"/>
            <p:cNvGrpSpPr>
              <a:grpSpLocks/>
            </p:cNvGrpSpPr>
            <p:nvPr/>
          </p:nvGrpSpPr>
          <p:grpSpPr bwMode="auto">
            <a:xfrm>
              <a:off x="4080" y="2184"/>
              <a:ext cx="720" cy="1056"/>
              <a:chOff x="4080" y="2112"/>
              <a:chExt cx="720" cy="1056"/>
            </a:xfrm>
          </p:grpSpPr>
          <p:grpSp>
            <p:nvGrpSpPr>
              <p:cNvPr id="21534" name="Group 14"/>
              <p:cNvGrpSpPr>
                <a:grpSpLocks/>
              </p:cNvGrpSpPr>
              <p:nvPr/>
            </p:nvGrpSpPr>
            <p:grpSpPr bwMode="auto">
              <a:xfrm>
                <a:off x="4080" y="2112"/>
                <a:ext cx="720" cy="1056"/>
                <a:chOff x="3264" y="1632"/>
                <a:chExt cx="432" cy="480"/>
              </a:xfrm>
            </p:grpSpPr>
            <p:sp>
              <p:nvSpPr>
                <p:cNvPr id="21536" name="Line 15"/>
                <p:cNvSpPr>
                  <a:spLocks noChangeShapeType="1"/>
                </p:cNvSpPr>
                <p:nvPr/>
              </p:nvSpPr>
              <p:spPr bwMode="auto">
                <a:xfrm flipV="1">
                  <a:off x="3267" y="1872"/>
                  <a:ext cx="48" cy="48"/>
                </a:xfrm>
                <a:prstGeom prst="line">
                  <a:avLst/>
                </a:prstGeom>
                <a:noFill/>
                <a:ln w="28575">
                  <a:solidFill>
                    <a:schemeClr val="folHlink"/>
                  </a:solidFill>
                  <a:round/>
                  <a:headEnd/>
                  <a:tailEnd/>
                </a:ln>
              </p:spPr>
              <p:txBody>
                <a:bodyPr/>
                <a:lstStyle/>
                <a:p>
                  <a:endParaRPr lang="en-US"/>
                </a:p>
              </p:txBody>
            </p:sp>
            <p:sp>
              <p:nvSpPr>
                <p:cNvPr id="21537" name="Line 16"/>
                <p:cNvSpPr>
                  <a:spLocks noChangeShapeType="1"/>
                </p:cNvSpPr>
                <p:nvPr/>
              </p:nvSpPr>
              <p:spPr bwMode="auto">
                <a:xfrm>
                  <a:off x="3267" y="1824"/>
                  <a:ext cx="48" cy="48"/>
                </a:xfrm>
                <a:prstGeom prst="line">
                  <a:avLst/>
                </a:prstGeom>
                <a:noFill/>
                <a:ln w="28575">
                  <a:solidFill>
                    <a:schemeClr val="folHlink"/>
                  </a:solidFill>
                  <a:round/>
                  <a:headEnd/>
                  <a:tailEnd/>
                </a:ln>
              </p:spPr>
              <p:txBody>
                <a:bodyPr/>
                <a:lstStyle/>
                <a:p>
                  <a:endParaRPr lang="en-US"/>
                </a:p>
              </p:txBody>
            </p:sp>
            <p:sp>
              <p:nvSpPr>
                <p:cNvPr id="21538" name="Line 17"/>
                <p:cNvSpPr>
                  <a:spLocks noChangeShapeType="1"/>
                </p:cNvSpPr>
                <p:nvPr/>
              </p:nvSpPr>
              <p:spPr bwMode="auto">
                <a:xfrm flipV="1">
                  <a:off x="3267" y="1632"/>
                  <a:ext cx="0" cy="192"/>
                </a:xfrm>
                <a:prstGeom prst="line">
                  <a:avLst/>
                </a:prstGeom>
                <a:noFill/>
                <a:ln w="28575">
                  <a:solidFill>
                    <a:schemeClr val="folHlink"/>
                  </a:solidFill>
                  <a:round/>
                  <a:headEnd/>
                  <a:tailEnd/>
                </a:ln>
              </p:spPr>
              <p:txBody>
                <a:bodyPr/>
                <a:lstStyle/>
                <a:p>
                  <a:endParaRPr lang="en-US"/>
                </a:p>
              </p:txBody>
            </p:sp>
            <p:sp>
              <p:nvSpPr>
                <p:cNvPr id="21539" name="Line 18"/>
                <p:cNvSpPr>
                  <a:spLocks noChangeShapeType="1"/>
                </p:cNvSpPr>
                <p:nvPr/>
              </p:nvSpPr>
              <p:spPr bwMode="auto">
                <a:xfrm flipV="1">
                  <a:off x="3267" y="1920"/>
                  <a:ext cx="0" cy="192"/>
                </a:xfrm>
                <a:prstGeom prst="line">
                  <a:avLst/>
                </a:prstGeom>
                <a:noFill/>
                <a:ln w="28575">
                  <a:solidFill>
                    <a:schemeClr val="folHlink"/>
                  </a:solidFill>
                  <a:round/>
                  <a:headEnd/>
                  <a:tailEnd/>
                </a:ln>
              </p:spPr>
              <p:txBody>
                <a:bodyPr/>
                <a:lstStyle/>
                <a:p>
                  <a:endParaRPr lang="en-US"/>
                </a:p>
              </p:txBody>
            </p:sp>
            <p:sp>
              <p:nvSpPr>
                <p:cNvPr id="21540" name="Line 19"/>
                <p:cNvSpPr>
                  <a:spLocks noChangeShapeType="1"/>
                </p:cNvSpPr>
                <p:nvPr/>
              </p:nvSpPr>
              <p:spPr bwMode="auto">
                <a:xfrm>
                  <a:off x="3264" y="1634"/>
                  <a:ext cx="432" cy="144"/>
                </a:xfrm>
                <a:prstGeom prst="line">
                  <a:avLst/>
                </a:prstGeom>
                <a:noFill/>
                <a:ln w="28575">
                  <a:solidFill>
                    <a:schemeClr val="folHlink"/>
                  </a:solidFill>
                  <a:round/>
                  <a:headEnd/>
                  <a:tailEnd/>
                </a:ln>
              </p:spPr>
              <p:txBody>
                <a:bodyPr/>
                <a:lstStyle/>
                <a:p>
                  <a:endParaRPr lang="en-US"/>
                </a:p>
              </p:txBody>
            </p:sp>
            <p:sp>
              <p:nvSpPr>
                <p:cNvPr id="21541" name="Line 20"/>
                <p:cNvSpPr>
                  <a:spLocks noChangeShapeType="1"/>
                </p:cNvSpPr>
                <p:nvPr/>
              </p:nvSpPr>
              <p:spPr bwMode="auto">
                <a:xfrm flipV="1">
                  <a:off x="3264" y="1966"/>
                  <a:ext cx="432" cy="144"/>
                </a:xfrm>
                <a:prstGeom prst="line">
                  <a:avLst/>
                </a:prstGeom>
                <a:noFill/>
                <a:ln w="28575">
                  <a:solidFill>
                    <a:schemeClr val="folHlink"/>
                  </a:solidFill>
                  <a:round/>
                  <a:headEnd/>
                  <a:tailEnd/>
                </a:ln>
              </p:spPr>
              <p:txBody>
                <a:bodyPr/>
                <a:lstStyle/>
                <a:p>
                  <a:endParaRPr lang="en-US"/>
                </a:p>
              </p:txBody>
            </p:sp>
            <p:sp>
              <p:nvSpPr>
                <p:cNvPr id="21542" name="Line 21"/>
                <p:cNvSpPr>
                  <a:spLocks noChangeShapeType="1"/>
                </p:cNvSpPr>
                <p:nvPr/>
              </p:nvSpPr>
              <p:spPr bwMode="auto">
                <a:xfrm>
                  <a:off x="3696" y="1776"/>
                  <a:ext cx="0" cy="192"/>
                </a:xfrm>
                <a:prstGeom prst="line">
                  <a:avLst/>
                </a:prstGeom>
                <a:noFill/>
                <a:ln w="28575">
                  <a:solidFill>
                    <a:schemeClr val="folHlink"/>
                  </a:solidFill>
                  <a:round/>
                  <a:headEnd/>
                  <a:tailEnd/>
                </a:ln>
              </p:spPr>
              <p:txBody>
                <a:bodyPr/>
                <a:lstStyle/>
                <a:p>
                  <a:endParaRPr lang="en-US"/>
                </a:p>
              </p:txBody>
            </p:sp>
          </p:grpSp>
          <p:sp>
            <p:nvSpPr>
              <p:cNvPr id="21535" name="Text Box 22"/>
              <p:cNvSpPr txBox="1">
                <a:spLocks noChangeArrowheads="1"/>
              </p:cNvSpPr>
              <p:nvPr/>
            </p:nvSpPr>
            <p:spPr bwMode="auto">
              <a:xfrm>
                <a:off x="4188" y="2505"/>
                <a:ext cx="420" cy="231"/>
              </a:xfrm>
              <a:prstGeom prst="rect">
                <a:avLst/>
              </a:prstGeom>
              <a:noFill/>
              <a:ln w="9525">
                <a:noFill/>
                <a:miter lim="800000"/>
                <a:headEnd/>
                <a:tailEnd/>
              </a:ln>
            </p:spPr>
            <p:txBody>
              <a:bodyPr wrap="none">
                <a:spAutoFit/>
              </a:bodyPr>
              <a:lstStyle/>
              <a:p>
                <a:r>
                  <a:rPr lang="en-US" sz="1800" b="1">
                    <a:solidFill>
                      <a:schemeClr val="folHlink"/>
                    </a:solidFill>
                  </a:rPr>
                  <a:t>ALU</a:t>
                </a:r>
              </a:p>
            </p:txBody>
          </p:sp>
        </p:grpSp>
        <p:sp>
          <p:nvSpPr>
            <p:cNvPr id="21512" name="Line 41"/>
            <p:cNvSpPr>
              <a:spLocks noChangeShapeType="1"/>
            </p:cNvSpPr>
            <p:nvPr/>
          </p:nvSpPr>
          <p:spPr bwMode="auto">
            <a:xfrm flipH="1">
              <a:off x="3438" y="1710"/>
              <a:ext cx="0" cy="1944"/>
            </a:xfrm>
            <a:prstGeom prst="line">
              <a:avLst/>
            </a:prstGeom>
            <a:noFill/>
            <a:ln w="57150">
              <a:solidFill>
                <a:srgbClr val="CC0000"/>
              </a:solidFill>
              <a:round/>
              <a:headEnd/>
              <a:tailEnd/>
            </a:ln>
          </p:spPr>
          <p:txBody>
            <a:bodyPr/>
            <a:lstStyle/>
            <a:p>
              <a:endParaRPr lang="en-US"/>
            </a:p>
          </p:txBody>
        </p:sp>
        <p:sp>
          <p:nvSpPr>
            <p:cNvPr id="21513" name="Line 55"/>
            <p:cNvSpPr>
              <a:spLocks noChangeShapeType="1"/>
            </p:cNvSpPr>
            <p:nvPr/>
          </p:nvSpPr>
          <p:spPr bwMode="auto">
            <a:xfrm>
              <a:off x="1104" y="3648"/>
              <a:ext cx="2352" cy="0"/>
            </a:xfrm>
            <a:prstGeom prst="line">
              <a:avLst/>
            </a:prstGeom>
            <a:noFill/>
            <a:ln w="57150">
              <a:solidFill>
                <a:srgbClr val="CC0000"/>
              </a:solidFill>
              <a:round/>
              <a:headEnd/>
              <a:tailEnd/>
            </a:ln>
          </p:spPr>
          <p:txBody>
            <a:bodyPr/>
            <a:lstStyle/>
            <a:p>
              <a:endParaRPr lang="en-US"/>
            </a:p>
          </p:txBody>
        </p:sp>
        <p:grpSp>
          <p:nvGrpSpPr>
            <p:cNvPr id="21514" name="Group 64"/>
            <p:cNvGrpSpPr>
              <a:grpSpLocks/>
            </p:cNvGrpSpPr>
            <p:nvPr/>
          </p:nvGrpSpPr>
          <p:grpSpPr bwMode="auto">
            <a:xfrm>
              <a:off x="3431" y="1458"/>
              <a:ext cx="930" cy="528"/>
              <a:chOff x="3443" y="1656"/>
              <a:chExt cx="930" cy="528"/>
            </a:xfrm>
          </p:grpSpPr>
          <p:sp>
            <p:nvSpPr>
              <p:cNvPr id="21530" name="Oval 53"/>
              <p:cNvSpPr>
                <a:spLocks noChangeArrowheads="1"/>
              </p:cNvSpPr>
              <p:nvPr/>
            </p:nvSpPr>
            <p:spPr bwMode="auto">
              <a:xfrm>
                <a:off x="3834" y="1656"/>
                <a:ext cx="288" cy="528"/>
              </a:xfrm>
              <a:prstGeom prst="ellipse">
                <a:avLst/>
              </a:prstGeom>
              <a:solidFill>
                <a:srgbClr val="CC9900"/>
              </a:solidFill>
              <a:ln w="38100">
                <a:solidFill>
                  <a:schemeClr val="tx1"/>
                </a:solidFill>
                <a:round/>
                <a:headEnd/>
                <a:tailEnd/>
              </a:ln>
            </p:spPr>
            <p:txBody>
              <a:bodyPr wrap="none" anchor="ctr"/>
              <a:lstStyle/>
              <a:p>
                <a:pPr algn="ctr"/>
                <a:r>
                  <a:rPr lang="en-US" sz="1000" b="1"/>
                  <a:t>Shift</a:t>
                </a:r>
              </a:p>
              <a:p>
                <a:pPr algn="ctr"/>
                <a:r>
                  <a:rPr lang="en-US" sz="1000" b="1"/>
                  <a:t>left 2</a:t>
                </a:r>
              </a:p>
            </p:txBody>
          </p:sp>
          <p:grpSp>
            <p:nvGrpSpPr>
              <p:cNvPr id="21531" name="Group 63"/>
              <p:cNvGrpSpPr>
                <a:grpSpLocks/>
              </p:cNvGrpSpPr>
              <p:nvPr/>
            </p:nvGrpSpPr>
            <p:grpSpPr bwMode="auto">
              <a:xfrm>
                <a:off x="3443" y="1920"/>
                <a:ext cx="930" cy="5"/>
                <a:chOff x="3443" y="1920"/>
                <a:chExt cx="930" cy="5"/>
              </a:xfrm>
            </p:grpSpPr>
            <p:sp>
              <p:nvSpPr>
                <p:cNvPr id="21532" name="Line 54"/>
                <p:cNvSpPr>
                  <a:spLocks noChangeShapeType="1"/>
                </p:cNvSpPr>
                <p:nvPr/>
              </p:nvSpPr>
              <p:spPr bwMode="auto">
                <a:xfrm>
                  <a:off x="4133" y="1920"/>
                  <a:ext cx="240" cy="0"/>
                </a:xfrm>
                <a:prstGeom prst="line">
                  <a:avLst/>
                </a:prstGeom>
                <a:noFill/>
                <a:ln w="57150">
                  <a:solidFill>
                    <a:srgbClr val="CC0000"/>
                  </a:solidFill>
                  <a:round/>
                  <a:headEnd/>
                  <a:tailEnd type="triangle" w="med" len="med"/>
                </a:ln>
              </p:spPr>
              <p:txBody>
                <a:bodyPr/>
                <a:lstStyle/>
                <a:p>
                  <a:endParaRPr lang="en-US"/>
                </a:p>
              </p:txBody>
            </p:sp>
            <p:sp>
              <p:nvSpPr>
                <p:cNvPr id="21533" name="Line 56"/>
                <p:cNvSpPr>
                  <a:spLocks noChangeShapeType="1"/>
                </p:cNvSpPr>
                <p:nvPr/>
              </p:nvSpPr>
              <p:spPr bwMode="auto">
                <a:xfrm>
                  <a:off x="3443" y="1925"/>
                  <a:ext cx="384" cy="0"/>
                </a:xfrm>
                <a:prstGeom prst="line">
                  <a:avLst/>
                </a:prstGeom>
                <a:noFill/>
                <a:ln w="57150">
                  <a:solidFill>
                    <a:srgbClr val="CC0000"/>
                  </a:solidFill>
                  <a:round/>
                  <a:headEnd/>
                  <a:tailEnd/>
                </a:ln>
              </p:spPr>
              <p:txBody>
                <a:bodyPr/>
                <a:lstStyle/>
                <a:p>
                  <a:endParaRPr lang="en-US"/>
                </a:p>
              </p:txBody>
            </p:sp>
          </p:grpSp>
        </p:grpSp>
        <p:grpSp>
          <p:nvGrpSpPr>
            <p:cNvPr id="21515" name="Group 74"/>
            <p:cNvGrpSpPr>
              <a:grpSpLocks/>
            </p:cNvGrpSpPr>
            <p:nvPr/>
          </p:nvGrpSpPr>
          <p:grpSpPr bwMode="auto">
            <a:xfrm>
              <a:off x="780" y="1776"/>
              <a:ext cx="372" cy="2160"/>
              <a:chOff x="384" y="1704"/>
              <a:chExt cx="372" cy="2160"/>
            </a:xfrm>
          </p:grpSpPr>
          <p:sp>
            <p:nvSpPr>
              <p:cNvPr id="21526" name="Rectangle 28"/>
              <p:cNvSpPr>
                <a:spLocks noChangeArrowheads="1"/>
              </p:cNvSpPr>
              <p:nvPr/>
            </p:nvSpPr>
            <p:spPr bwMode="auto">
              <a:xfrm>
                <a:off x="426" y="1704"/>
                <a:ext cx="288" cy="2160"/>
              </a:xfrm>
              <a:prstGeom prst="rect">
                <a:avLst/>
              </a:prstGeom>
              <a:noFill/>
              <a:ln w="28575">
                <a:solidFill>
                  <a:schemeClr val="tx1"/>
                </a:solidFill>
                <a:miter lim="800000"/>
                <a:headEnd/>
                <a:tailEnd/>
              </a:ln>
            </p:spPr>
            <p:txBody>
              <a:bodyPr wrap="none" anchor="ctr"/>
              <a:lstStyle/>
              <a:p>
                <a:endParaRPr lang="en-US"/>
              </a:p>
            </p:txBody>
          </p:sp>
          <p:sp>
            <p:nvSpPr>
              <p:cNvPr id="21527" name="Rectangle 29"/>
              <p:cNvSpPr>
                <a:spLocks noChangeArrowheads="1"/>
              </p:cNvSpPr>
              <p:nvPr/>
            </p:nvSpPr>
            <p:spPr bwMode="auto">
              <a:xfrm>
                <a:off x="426" y="1704"/>
                <a:ext cx="288" cy="432"/>
              </a:xfrm>
              <a:prstGeom prst="rect">
                <a:avLst/>
              </a:prstGeom>
              <a:noFill/>
              <a:ln w="28575">
                <a:solidFill>
                  <a:schemeClr val="tx1"/>
                </a:solidFill>
                <a:miter lim="800000"/>
                <a:headEnd/>
                <a:tailEnd/>
              </a:ln>
            </p:spPr>
            <p:txBody>
              <a:bodyPr wrap="none" anchor="ctr"/>
              <a:lstStyle/>
              <a:p>
                <a:endParaRPr lang="en-US"/>
              </a:p>
            </p:txBody>
          </p:sp>
          <p:sp>
            <p:nvSpPr>
              <p:cNvPr id="21528" name="Text Box 32"/>
              <p:cNvSpPr txBox="1">
                <a:spLocks noChangeArrowheads="1"/>
              </p:cNvSpPr>
              <p:nvPr/>
            </p:nvSpPr>
            <p:spPr bwMode="auto">
              <a:xfrm>
                <a:off x="384" y="1704"/>
                <a:ext cx="365" cy="366"/>
              </a:xfrm>
              <a:prstGeom prst="rect">
                <a:avLst/>
              </a:prstGeom>
              <a:noFill/>
              <a:ln w="9525">
                <a:noFill/>
                <a:miter lim="800000"/>
                <a:headEnd/>
                <a:tailEnd/>
              </a:ln>
            </p:spPr>
            <p:txBody>
              <a:bodyPr wrap="none">
                <a:spAutoFit/>
              </a:bodyPr>
              <a:lstStyle/>
              <a:p>
                <a:pPr algn="ctr"/>
                <a:r>
                  <a:rPr lang="en-US" sz="1600" b="1"/>
                  <a:t>Op</a:t>
                </a:r>
              </a:p>
              <a:p>
                <a:pPr algn="ctr"/>
                <a:r>
                  <a:rPr lang="en-US" sz="1600" b="1"/>
                  <a:t>code</a:t>
                </a:r>
              </a:p>
            </p:txBody>
          </p:sp>
          <p:sp>
            <p:nvSpPr>
              <p:cNvPr id="21529" name="Text Box 33"/>
              <p:cNvSpPr txBox="1">
                <a:spLocks noChangeArrowheads="1"/>
              </p:cNvSpPr>
              <p:nvPr/>
            </p:nvSpPr>
            <p:spPr bwMode="auto">
              <a:xfrm>
                <a:off x="390" y="2592"/>
                <a:ext cx="366" cy="520"/>
              </a:xfrm>
              <a:prstGeom prst="rect">
                <a:avLst/>
              </a:prstGeom>
              <a:noFill/>
              <a:ln w="9525">
                <a:noFill/>
                <a:miter lim="800000"/>
                <a:headEnd/>
                <a:tailEnd/>
              </a:ln>
            </p:spPr>
            <p:txBody>
              <a:bodyPr wrap="none">
                <a:spAutoFit/>
              </a:bodyPr>
              <a:lstStyle/>
              <a:p>
                <a:pPr algn="ctr"/>
                <a:r>
                  <a:rPr lang="en-US" sz="1600" b="1"/>
                  <a:t>26-</a:t>
                </a:r>
              </a:p>
              <a:p>
                <a:pPr algn="ctr"/>
                <a:r>
                  <a:rPr lang="en-US" sz="1600" b="1"/>
                  <a:t>bit</a:t>
                </a:r>
              </a:p>
              <a:p>
                <a:pPr algn="ctr"/>
                <a:r>
                  <a:rPr lang="en-US" sz="1600" b="1"/>
                  <a:t>imm</a:t>
                </a:r>
              </a:p>
            </p:txBody>
          </p:sp>
        </p:grpSp>
        <p:sp>
          <p:nvSpPr>
            <p:cNvPr id="21516" name="Text Box 39"/>
            <p:cNvSpPr txBox="1">
              <a:spLocks noChangeArrowheads="1"/>
            </p:cNvSpPr>
            <p:nvPr/>
          </p:nvSpPr>
          <p:spPr bwMode="auto">
            <a:xfrm>
              <a:off x="1152" y="3408"/>
              <a:ext cx="244" cy="212"/>
            </a:xfrm>
            <a:prstGeom prst="rect">
              <a:avLst/>
            </a:prstGeom>
            <a:noFill/>
            <a:ln w="9525">
              <a:noFill/>
              <a:miter lim="800000"/>
              <a:headEnd/>
              <a:tailEnd/>
            </a:ln>
          </p:spPr>
          <p:txBody>
            <a:bodyPr wrap="none">
              <a:spAutoFit/>
            </a:bodyPr>
            <a:lstStyle/>
            <a:p>
              <a:r>
                <a:rPr lang="en-US" sz="1600" b="1">
                  <a:solidFill>
                    <a:srgbClr val="009900"/>
                  </a:solidFill>
                </a:rPr>
                <a:t>26</a:t>
              </a:r>
            </a:p>
          </p:txBody>
        </p:sp>
        <p:sp>
          <p:nvSpPr>
            <p:cNvPr id="21517" name="Text Box 60"/>
            <p:cNvSpPr txBox="1">
              <a:spLocks noChangeArrowheads="1"/>
            </p:cNvSpPr>
            <p:nvPr/>
          </p:nvSpPr>
          <p:spPr bwMode="auto">
            <a:xfrm>
              <a:off x="4560" y="1632"/>
              <a:ext cx="754" cy="674"/>
            </a:xfrm>
            <a:prstGeom prst="rect">
              <a:avLst/>
            </a:prstGeom>
            <a:noFill/>
            <a:ln w="9525">
              <a:noFill/>
              <a:miter lim="800000"/>
              <a:headEnd/>
              <a:tailEnd/>
            </a:ln>
          </p:spPr>
          <p:txBody>
            <a:bodyPr wrap="none">
              <a:spAutoFit/>
            </a:bodyPr>
            <a:lstStyle/>
            <a:p>
              <a:r>
                <a:rPr lang="en-US" sz="1600" b="1">
                  <a:solidFill>
                    <a:srgbClr val="CC0000"/>
                  </a:solidFill>
                </a:rPr>
                <a:t>PC loaded </a:t>
              </a:r>
            </a:p>
            <a:p>
              <a:r>
                <a:rPr lang="en-US" sz="1600" b="1">
                  <a:solidFill>
                    <a:srgbClr val="CC0000"/>
                  </a:solidFill>
                </a:rPr>
                <a:t>with jump </a:t>
              </a:r>
            </a:p>
            <a:p>
              <a:r>
                <a:rPr lang="en-US" sz="1600" b="1">
                  <a:solidFill>
                    <a:srgbClr val="CC0000"/>
                  </a:solidFill>
                </a:rPr>
                <a:t>destination </a:t>
              </a:r>
            </a:p>
            <a:p>
              <a:r>
                <a:rPr lang="en-US" sz="1600" b="1">
                  <a:solidFill>
                    <a:srgbClr val="CC0000"/>
                  </a:solidFill>
                </a:rPr>
                <a:t>address</a:t>
              </a:r>
            </a:p>
          </p:txBody>
        </p:sp>
        <p:sp>
          <p:nvSpPr>
            <p:cNvPr id="21518" name="Text Box 61"/>
            <p:cNvSpPr txBox="1">
              <a:spLocks noChangeArrowheads="1"/>
            </p:cNvSpPr>
            <p:nvPr/>
          </p:nvSpPr>
          <p:spPr bwMode="auto">
            <a:xfrm>
              <a:off x="624" y="1416"/>
              <a:ext cx="715" cy="366"/>
            </a:xfrm>
            <a:prstGeom prst="rect">
              <a:avLst/>
            </a:prstGeom>
            <a:noFill/>
            <a:ln w="9525">
              <a:noFill/>
              <a:miter lim="800000"/>
              <a:headEnd/>
              <a:tailEnd/>
            </a:ln>
          </p:spPr>
          <p:txBody>
            <a:bodyPr wrap="none">
              <a:spAutoFit/>
            </a:bodyPr>
            <a:lstStyle/>
            <a:p>
              <a:pPr algn="ctr"/>
              <a:r>
                <a:rPr lang="en-US" sz="1600" b="1">
                  <a:solidFill>
                    <a:srgbClr val="CC0000"/>
                  </a:solidFill>
                </a:rPr>
                <a:t>Jump</a:t>
              </a:r>
            </a:p>
            <a:p>
              <a:pPr algn="ctr"/>
              <a:r>
                <a:rPr lang="en-US" sz="1600" b="1">
                  <a:solidFill>
                    <a:srgbClr val="CC0000"/>
                  </a:solidFill>
                </a:rPr>
                <a:t>instruction</a:t>
              </a:r>
            </a:p>
          </p:txBody>
        </p:sp>
        <p:sp>
          <p:nvSpPr>
            <p:cNvPr id="21519" name="Text Box 70"/>
            <p:cNvSpPr txBox="1">
              <a:spLocks noChangeArrowheads="1"/>
            </p:cNvSpPr>
            <p:nvPr/>
          </p:nvSpPr>
          <p:spPr bwMode="auto">
            <a:xfrm>
              <a:off x="3504" y="1492"/>
              <a:ext cx="244" cy="212"/>
            </a:xfrm>
            <a:prstGeom prst="rect">
              <a:avLst/>
            </a:prstGeom>
            <a:noFill/>
            <a:ln w="9525">
              <a:noFill/>
              <a:miter lim="800000"/>
              <a:headEnd/>
              <a:tailEnd/>
            </a:ln>
          </p:spPr>
          <p:txBody>
            <a:bodyPr wrap="none">
              <a:spAutoFit/>
            </a:bodyPr>
            <a:lstStyle/>
            <a:p>
              <a:r>
                <a:rPr lang="en-US" sz="1600" b="1">
                  <a:solidFill>
                    <a:srgbClr val="009900"/>
                  </a:solidFill>
                </a:rPr>
                <a:t>26</a:t>
              </a:r>
            </a:p>
          </p:txBody>
        </p:sp>
        <p:sp>
          <p:nvSpPr>
            <p:cNvPr id="21520" name="Text Box 71"/>
            <p:cNvSpPr txBox="1">
              <a:spLocks noChangeArrowheads="1"/>
            </p:cNvSpPr>
            <p:nvPr/>
          </p:nvSpPr>
          <p:spPr bwMode="auto">
            <a:xfrm>
              <a:off x="4098" y="1498"/>
              <a:ext cx="244" cy="212"/>
            </a:xfrm>
            <a:prstGeom prst="rect">
              <a:avLst/>
            </a:prstGeom>
            <a:noFill/>
            <a:ln w="9525">
              <a:noFill/>
              <a:miter lim="800000"/>
              <a:headEnd/>
              <a:tailEnd/>
            </a:ln>
          </p:spPr>
          <p:txBody>
            <a:bodyPr wrap="none">
              <a:spAutoFit/>
            </a:bodyPr>
            <a:lstStyle/>
            <a:p>
              <a:r>
                <a:rPr lang="en-US" sz="1600" b="1">
                  <a:solidFill>
                    <a:srgbClr val="009900"/>
                  </a:solidFill>
                </a:rPr>
                <a:t>28</a:t>
              </a:r>
            </a:p>
          </p:txBody>
        </p:sp>
        <p:sp>
          <p:nvSpPr>
            <p:cNvPr id="21521" name="Rectangle 73"/>
            <p:cNvSpPr>
              <a:spLocks noChangeArrowheads="1"/>
            </p:cNvSpPr>
            <p:nvPr/>
          </p:nvSpPr>
          <p:spPr bwMode="auto">
            <a:xfrm>
              <a:off x="4350" y="1320"/>
              <a:ext cx="210" cy="576"/>
            </a:xfrm>
            <a:prstGeom prst="rect">
              <a:avLst/>
            </a:prstGeom>
            <a:solidFill>
              <a:srgbClr val="009900">
                <a:alpha val="50195"/>
              </a:srgbClr>
            </a:solidFill>
            <a:ln w="28575">
              <a:solidFill>
                <a:schemeClr val="tx1"/>
              </a:solidFill>
              <a:miter lim="800000"/>
              <a:headEnd/>
              <a:tailEnd/>
            </a:ln>
          </p:spPr>
          <p:txBody>
            <a:bodyPr wrap="none" anchor="ctr"/>
            <a:lstStyle/>
            <a:p>
              <a:pPr algn="ctr"/>
              <a:r>
                <a:rPr lang="en-US" sz="1800" b="1"/>
                <a:t>PC</a:t>
              </a:r>
            </a:p>
          </p:txBody>
        </p:sp>
        <p:sp>
          <p:nvSpPr>
            <p:cNvPr id="21522" name="Line 76"/>
            <p:cNvSpPr>
              <a:spLocks noChangeShapeType="1"/>
            </p:cNvSpPr>
            <p:nvPr/>
          </p:nvSpPr>
          <p:spPr bwMode="auto">
            <a:xfrm>
              <a:off x="3198" y="1416"/>
              <a:ext cx="1152" cy="0"/>
            </a:xfrm>
            <a:prstGeom prst="line">
              <a:avLst/>
            </a:prstGeom>
            <a:noFill/>
            <a:ln w="28575">
              <a:solidFill>
                <a:srgbClr val="CC0000"/>
              </a:solidFill>
              <a:round/>
              <a:headEnd/>
              <a:tailEnd type="triangle" w="med" len="med"/>
            </a:ln>
          </p:spPr>
          <p:txBody>
            <a:bodyPr/>
            <a:lstStyle/>
            <a:p>
              <a:endParaRPr lang="en-US"/>
            </a:p>
          </p:txBody>
        </p:sp>
        <p:sp>
          <p:nvSpPr>
            <p:cNvPr id="21523" name="Text Box 77"/>
            <p:cNvSpPr txBox="1">
              <a:spLocks noChangeArrowheads="1"/>
            </p:cNvSpPr>
            <p:nvPr/>
          </p:nvSpPr>
          <p:spPr bwMode="auto">
            <a:xfrm>
              <a:off x="2224" y="1224"/>
              <a:ext cx="1376" cy="366"/>
            </a:xfrm>
            <a:prstGeom prst="rect">
              <a:avLst/>
            </a:prstGeom>
            <a:noFill/>
            <a:ln w="9525">
              <a:noFill/>
              <a:miter lim="800000"/>
              <a:headEnd/>
              <a:tailEnd/>
            </a:ln>
          </p:spPr>
          <p:txBody>
            <a:bodyPr wrap="none">
              <a:spAutoFit/>
            </a:bodyPr>
            <a:lstStyle/>
            <a:p>
              <a:pPr algn="ctr"/>
              <a:r>
                <a:rPr lang="en-US" sz="1600" b="1">
                  <a:solidFill>
                    <a:srgbClr val="CC0000"/>
                  </a:solidFill>
                </a:rPr>
                <a:t>Upper 4 bits of current</a:t>
              </a:r>
            </a:p>
            <a:p>
              <a:pPr algn="ctr"/>
              <a:r>
                <a:rPr lang="en-US" sz="1600" b="1">
                  <a:solidFill>
                    <a:srgbClr val="CC0000"/>
                  </a:solidFill>
                </a:rPr>
                <a:t>PC address</a:t>
              </a:r>
            </a:p>
          </p:txBody>
        </p:sp>
        <p:sp>
          <p:nvSpPr>
            <p:cNvPr id="21524" name="Line 79"/>
            <p:cNvSpPr>
              <a:spLocks noChangeShapeType="1"/>
            </p:cNvSpPr>
            <p:nvPr/>
          </p:nvSpPr>
          <p:spPr bwMode="auto">
            <a:xfrm>
              <a:off x="4560" y="1584"/>
              <a:ext cx="384" cy="0"/>
            </a:xfrm>
            <a:prstGeom prst="line">
              <a:avLst/>
            </a:prstGeom>
            <a:noFill/>
            <a:ln w="57150">
              <a:solidFill>
                <a:schemeClr val="tx1"/>
              </a:solidFill>
              <a:round/>
              <a:headEnd/>
              <a:tailEnd type="triangle" w="med" len="med"/>
            </a:ln>
          </p:spPr>
          <p:txBody>
            <a:bodyPr/>
            <a:lstStyle/>
            <a:p>
              <a:endParaRPr lang="en-US"/>
            </a:p>
          </p:txBody>
        </p:sp>
        <p:sp>
          <p:nvSpPr>
            <p:cNvPr id="21525" name="Text Box 80"/>
            <p:cNvSpPr txBox="1">
              <a:spLocks noChangeArrowheads="1"/>
            </p:cNvSpPr>
            <p:nvPr/>
          </p:nvSpPr>
          <p:spPr bwMode="auto">
            <a:xfrm>
              <a:off x="4592" y="1386"/>
              <a:ext cx="244" cy="212"/>
            </a:xfrm>
            <a:prstGeom prst="rect">
              <a:avLst/>
            </a:prstGeom>
            <a:noFill/>
            <a:ln w="9525">
              <a:noFill/>
              <a:miter lim="800000"/>
              <a:headEnd/>
              <a:tailEnd/>
            </a:ln>
          </p:spPr>
          <p:txBody>
            <a:bodyPr wrap="none">
              <a:spAutoFit/>
            </a:bodyPr>
            <a:lstStyle/>
            <a:p>
              <a:r>
                <a:rPr lang="en-US" sz="1600" b="1">
                  <a:solidFill>
                    <a:srgbClr val="009900"/>
                  </a:solidFill>
                </a:rPr>
                <a:t>32</a:t>
              </a:r>
            </a:p>
          </p:txBody>
        </p:sp>
      </p:grpSp>
      <p:pic>
        <p:nvPicPr>
          <p:cNvPr id="2"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41986" name="Rectangle 2"/>
          <p:cNvSpPr>
            <a:spLocks noGrp="1" noChangeArrowheads="1"/>
          </p:cNvSpPr>
          <p:nvPr>
            <p:ph type="title"/>
          </p:nvPr>
        </p:nvSpPr>
        <p:spPr>
          <a:xfrm>
            <a:off x="533400" y="1447800"/>
            <a:ext cx="8077200" cy="533400"/>
          </a:xfrm>
        </p:spPr>
        <p:txBody>
          <a:bodyPr/>
          <a:lstStyle/>
          <a:p>
            <a:pPr>
              <a:defRPr/>
            </a:pPr>
            <a:r>
              <a:rPr lang="en-US" smtClean="0"/>
              <a:t>Combining the Elements to Make a Complete ALU</a:t>
            </a:r>
          </a:p>
        </p:txBody>
      </p:sp>
      <p:sp>
        <p:nvSpPr>
          <p:cNvPr id="22532" name="Rectangle 3"/>
          <p:cNvSpPr>
            <a:spLocks noGrp="1" noChangeArrowheads="1"/>
          </p:cNvSpPr>
          <p:nvPr>
            <p:ph type="body" idx="1"/>
          </p:nvPr>
        </p:nvSpPr>
        <p:spPr>
          <a:xfrm>
            <a:off x="685800" y="2286000"/>
            <a:ext cx="7772400" cy="3962400"/>
          </a:xfrm>
        </p:spPr>
        <p:txBody>
          <a:bodyPr/>
          <a:lstStyle/>
          <a:p>
            <a:r>
              <a:rPr lang="en-US" smtClean="0"/>
              <a:t>Over the last ten or so slides, we have “designed” many of the elements that, when assembled, will make up the ALU of our MIPS computer.  </a:t>
            </a:r>
          </a:p>
          <a:p>
            <a:r>
              <a:rPr lang="en-US" smtClean="0">
                <a:solidFill>
                  <a:srgbClr val="008000"/>
                </a:solidFill>
              </a:rPr>
              <a:t>We now connect the various sections of the ALU together to produce a final “single cycle” ALU; an ALU that executes one instruction each time the “clock” ticks.  </a:t>
            </a:r>
          </a:p>
          <a:p>
            <a:r>
              <a:rPr lang="en-US" smtClean="0">
                <a:solidFill>
                  <a:srgbClr val="CC0000"/>
                </a:solidFill>
              </a:rPr>
              <a:t>Note that up to now, we have NOT considered any of the Control elements of the ALU; that is, the circuits that interpret the instructions and direct the ALU as to (1) which operation to execute, and (2) what operands or variables to process.  </a:t>
            </a:r>
          </a:p>
          <a:p>
            <a:r>
              <a:rPr lang="en-US" smtClean="0"/>
              <a:t>We will cover the so-called Control elements and a multi-cycle implementation in the next lecture.  </a:t>
            </a:r>
          </a:p>
        </p:txBody>
      </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3490" name="Rectangle 2"/>
          <p:cNvSpPr>
            <a:spLocks noGrp="1" noChangeArrowheads="1"/>
          </p:cNvSpPr>
          <p:nvPr>
            <p:ph type="title"/>
          </p:nvPr>
        </p:nvSpPr>
        <p:spPr>
          <a:xfrm>
            <a:off x="685800" y="1371600"/>
            <a:ext cx="7848600" cy="533400"/>
          </a:xfrm>
        </p:spPr>
        <p:txBody>
          <a:bodyPr/>
          <a:lstStyle/>
          <a:p>
            <a:pPr>
              <a:defRPr/>
            </a:pPr>
            <a:r>
              <a:rPr lang="en-US" smtClean="0"/>
              <a:t>Data Buses and ALU Register/Register Functions</a:t>
            </a:r>
          </a:p>
        </p:txBody>
      </p:sp>
      <p:grpSp>
        <p:nvGrpSpPr>
          <p:cNvPr id="92" name="Group 91"/>
          <p:cNvGrpSpPr/>
          <p:nvPr/>
        </p:nvGrpSpPr>
        <p:grpSpPr>
          <a:xfrm>
            <a:off x="762000" y="2087563"/>
            <a:ext cx="7877175" cy="3932237"/>
            <a:chOff x="762000" y="2087563"/>
            <a:chExt cx="7877175" cy="3932237"/>
          </a:xfrm>
        </p:grpSpPr>
        <p:grpSp>
          <p:nvGrpSpPr>
            <p:cNvPr id="23558" name="Group 149"/>
            <p:cNvGrpSpPr>
              <a:grpSpLocks/>
            </p:cNvGrpSpPr>
            <p:nvPr/>
          </p:nvGrpSpPr>
          <p:grpSpPr bwMode="auto">
            <a:xfrm>
              <a:off x="4891088" y="3290888"/>
              <a:ext cx="611188" cy="990600"/>
              <a:chOff x="3792" y="2343"/>
              <a:chExt cx="480" cy="624"/>
            </a:xfrm>
          </p:grpSpPr>
          <p:grpSp>
            <p:nvGrpSpPr>
              <p:cNvPr id="23634" name="Group 150"/>
              <p:cNvGrpSpPr>
                <a:grpSpLocks/>
              </p:cNvGrpSpPr>
              <p:nvPr/>
            </p:nvGrpSpPr>
            <p:grpSpPr bwMode="auto">
              <a:xfrm>
                <a:off x="3792" y="2343"/>
                <a:ext cx="480" cy="624"/>
                <a:chOff x="3264" y="1632"/>
                <a:chExt cx="432" cy="480"/>
              </a:xfrm>
            </p:grpSpPr>
            <p:sp>
              <p:nvSpPr>
                <p:cNvPr id="23636" name="Line 151"/>
                <p:cNvSpPr>
                  <a:spLocks noChangeShapeType="1"/>
                </p:cNvSpPr>
                <p:nvPr/>
              </p:nvSpPr>
              <p:spPr bwMode="auto">
                <a:xfrm flipV="1">
                  <a:off x="3269" y="1872"/>
                  <a:ext cx="48" cy="48"/>
                </a:xfrm>
                <a:prstGeom prst="line">
                  <a:avLst/>
                </a:prstGeom>
                <a:noFill/>
                <a:ln w="28575">
                  <a:solidFill>
                    <a:schemeClr val="tx1"/>
                  </a:solidFill>
                  <a:round/>
                  <a:headEnd/>
                  <a:tailEnd/>
                </a:ln>
              </p:spPr>
              <p:txBody>
                <a:bodyPr/>
                <a:lstStyle/>
                <a:p>
                  <a:endParaRPr lang="en-US"/>
                </a:p>
              </p:txBody>
            </p:sp>
            <p:sp>
              <p:nvSpPr>
                <p:cNvPr id="23637" name="Line 152"/>
                <p:cNvSpPr>
                  <a:spLocks noChangeShapeType="1"/>
                </p:cNvSpPr>
                <p:nvPr/>
              </p:nvSpPr>
              <p:spPr bwMode="auto">
                <a:xfrm>
                  <a:off x="3269" y="1824"/>
                  <a:ext cx="48" cy="48"/>
                </a:xfrm>
                <a:prstGeom prst="line">
                  <a:avLst/>
                </a:prstGeom>
                <a:noFill/>
                <a:ln w="28575">
                  <a:solidFill>
                    <a:schemeClr val="tx1"/>
                  </a:solidFill>
                  <a:round/>
                  <a:headEnd/>
                  <a:tailEnd/>
                </a:ln>
              </p:spPr>
              <p:txBody>
                <a:bodyPr/>
                <a:lstStyle/>
                <a:p>
                  <a:endParaRPr lang="en-US"/>
                </a:p>
              </p:txBody>
            </p:sp>
            <p:sp>
              <p:nvSpPr>
                <p:cNvPr id="23638" name="Line 153"/>
                <p:cNvSpPr>
                  <a:spLocks noChangeShapeType="1"/>
                </p:cNvSpPr>
                <p:nvPr/>
              </p:nvSpPr>
              <p:spPr bwMode="auto">
                <a:xfrm flipV="1">
                  <a:off x="3269" y="1632"/>
                  <a:ext cx="0" cy="192"/>
                </a:xfrm>
                <a:prstGeom prst="line">
                  <a:avLst/>
                </a:prstGeom>
                <a:noFill/>
                <a:ln w="28575">
                  <a:solidFill>
                    <a:schemeClr val="tx1"/>
                  </a:solidFill>
                  <a:round/>
                  <a:headEnd/>
                  <a:tailEnd/>
                </a:ln>
              </p:spPr>
              <p:txBody>
                <a:bodyPr/>
                <a:lstStyle/>
                <a:p>
                  <a:endParaRPr lang="en-US"/>
                </a:p>
              </p:txBody>
            </p:sp>
            <p:sp>
              <p:nvSpPr>
                <p:cNvPr id="23639" name="Line 154"/>
                <p:cNvSpPr>
                  <a:spLocks noChangeShapeType="1"/>
                </p:cNvSpPr>
                <p:nvPr/>
              </p:nvSpPr>
              <p:spPr bwMode="auto">
                <a:xfrm flipV="1">
                  <a:off x="3269" y="1920"/>
                  <a:ext cx="0" cy="192"/>
                </a:xfrm>
                <a:prstGeom prst="line">
                  <a:avLst/>
                </a:prstGeom>
                <a:noFill/>
                <a:ln w="28575">
                  <a:solidFill>
                    <a:schemeClr val="tx1"/>
                  </a:solidFill>
                  <a:round/>
                  <a:headEnd/>
                  <a:tailEnd/>
                </a:ln>
              </p:spPr>
              <p:txBody>
                <a:bodyPr/>
                <a:lstStyle/>
                <a:p>
                  <a:endParaRPr lang="en-US"/>
                </a:p>
              </p:txBody>
            </p:sp>
            <p:sp>
              <p:nvSpPr>
                <p:cNvPr id="23640" name="Line 155"/>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23641" name="Line 156"/>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23642" name="Line 157"/>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23635" name="Text Box 158"/>
              <p:cNvSpPr txBox="1">
                <a:spLocks noChangeArrowheads="1"/>
              </p:cNvSpPr>
              <p:nvPr/>
            </p:nvSpPr>
            <p:spPr bwMode="auto">
              <a:xfrm>
                <a:off x="3825" y="2554"/>
                <a:ext cx="440" cy="192"/>
              </a:xfrm>
              <a:prstGeom prst="rect">
                <a:avLst/>
              </a:prstGeom>
              <a:noFill/>
              <a:ln w="9525">
                <a:noFill/>
                <a:miter lim="800000"/>
                <a:headEnd/>
                <a:tailEnd/>
              </a:ln>
            </p:spPr>
            <p:txBody>
              <a:bodyPr wrap="none">
                <a:spAutoFit/>
              </a:bodyPr>
              <a:lstStyle/>
              <a:p>
                <a:r>
                  <a:rPr lang="en-US" sz="1400" b="1"/>
                  <a:t>ALU</a:t>
                </a:r>
              </a:p>
            </p:txBody>
          </p:sp>
        </p:grpSp>
        <p:sp>
          <p:nvSpPr>
            <p:cNvPr id="23559" name="Rectangle 159"/>
            <p:cNvSpPr>
              <a:spLocks noChangeArrowheads="1"/>
            </p:cNvSpPr>
            <p:nvPr/>
          </p:nvSpPr>
          <p:spPr bwMode="auto">
            <a:xfrm>
              <a:off x="6096000" y="3457575"/>
              <a:ext cx="1066800" cy="1295400"/>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grpSp>
          <p:nvGrpSpPr>
            <p:cNvPr id="23560" name="Group 160"/>
            <p:cNvGrpSpPr>
              <a:grpSpLocks/>
            </p:cNvGrpSpPr>
            <p:nvPr/>
          </p:nvGrpSpPr>
          <p:grpSpPr bwMode="auto">
            <a:xfrm>
              <a:off x="4456113" y="3838575"/>
              <a:ext cx="228600" cy="549275"/>
              <a:chOff x="4392" y="1632"/>
              <a:chExt cx="144" cy="346"/>
            </a:xfrm>
          </p:grpSpPr>
          <p:grpSp>
            <p:nvGrpSpPr>
              <p:cNvPr id="23629" name="Group 161"/>
              <p:cNvGrpSpPr>
                <a:grpSpLocks/>
              </p:cNvGrpSpPr>
              <p:nvPr/>
            </p:nvGrpSpPr>
            <p:grpSpPr bwMode="auto">
              <a:xfrm>
                <a:off x="4411" y="1634"/>
                <a:ext cx="102" cy="336"/>
                <a:chOff x="1248" y="3360"/>
                <a:chExt cx="144" cy="480"/>
              </a:xfrm>
            </p:grpSpPr>
            <p:sp>
              <p:nvSpPr>
                <p:cNvPr id="23631" name="AutoShape 162"/>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3632" name="Line 163"/>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3633" name="Line 164"/>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3630" name="Text Box 165"/>
              <p:cNvSpPr txBox="1">
                <a:spLocks noChangeArrowheads="1"/>
              </p:cNvSpPr>
              <p:nvPr/>
            </p:nvSpPr>
            <p:spPr bwMode="auto">
              <a:xfrm>
                <a:off x="4392"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3561" name="Line 166"/>
            <p:cNvSpPr>
              <a:spLocks noChangeShapeType="1"/>
            </p:cNvSpPr>
            <p:nvPr/>
          </p:nvSpPr>
          <p:spPr bwMode="auto">
            <a:xfrm>
              <a:off x="5495926" y="3905252"/>
              <a:ext cx="609600" cy="0"/>
            </a:xfrm>
            <a:prstGeom prst="line">
              <a:avLst/>
            </a:prstGeom>
            <a:noFill/>
            <a:ln w="28575">
              <a:solidFill>
                <a:schemeClr val="tx1"/>
              </a:solidFill>
              <a:round/>
              <a:headEnd/>
              <a:tailEnd type="triangle" w="med" len="med"/>
            </a:ln>
          </p:spPr>
          <p:txBody>
            <a:bodyPr/>
            <a:lstStyle/>
            <a:p>
              <a:endParaRPr lang="en-US"/>
            </a:p>
          </p:txBody>
        </p:sp>
        <p:sp>
          <p:nvSpPr>
            <p:cNvPr id="23562" name="Line 167"/>
            <p:cNvSpPr>
              <a:spLocks noChangeShapeType="1"/>
            </p:cNvSpPr>
            <p:nvPr/>
          </p:nvSpPr>
          <p:spPr bwMode="auto">
            <a:xfrm flipV="1">
              <a:off x="4271963" y="4270375"/>
              <a:ext cx="0" cy="501650"/>
            </a:xfrm>
            <a:prstGeom prst="line">
              <a:avLst/>
            </a:prstGeom>
            <a:noFill/>
            <a:ln w="28575">
              <a:solidFill>
                <a:schemeClr val="tx1"/>
              </a:solidFill>
              <a:round/>
              <a:headEnd/>
              <a:tailEnd/>
            </a:ln>
          </p:spPr>
          <p:txBody>
            <a:bodyPr/>
            <a:lstStyle/>
            <a:p>
              <a:endParaRPr lang="en-US"/>
            </a:p>
          </p:txBody>
        </p:sp>
        <p:sp>
          <p:nvSpPr>
            <p:cNvPr id="23563" name="Line 168"/>
            <p:cNvSpPr>
              <a:spLocks noChangeShapeType="1"/>
            </p:cNvSpPr>
            <p:nvPr/>
          </p:nvSpPr>
          <p:spPr bwMode="auto">
            <a:xfrm>
              <a:off x="4038600" y="4600575"/>
              <a:ext cx="2057400" cy="0"/>
            </a:xfrm>
            <a:prstGeom prst="line">
              <a:avLst/>
            </a:prstGeom>
            <a:noFill/>
            <a:ln w="28575">
              <a:solidFill>
                <a:schemeClr val="tx1"/>
              </a:solidFill>
              <a:round/>
              <a:headEnd/>
              <a:tailEnd type="triangle" w="med" len="med"/>
            </a:ln>
          </p:spPr>
          <p:txBody>
            <a:bodyPr/>
            <a:lstStyle/>
            <a:p>
              <a:endParaRPr lang="en-US"/>
            </a:p>
          </p:txBody>
        </p:sp>
        <p:sp>
          <p:nvSpPr>
            <p:cNvPr id="23564" name="Line 169"/>
            <p:cNvSpPr>
              <a:spLocks noChangeShapeType="1"/>
            </p:cNvSpPr>
            <p:nvPr/>
          </p:nvSpPr>
          <p:spPr bwMode="auto">
            <a:xfrm>
              <a:off x="3657600" y="4765675"/>
              <a:ext cx="628650" cy="0"/>
            </a:xfrm>
            <a:prstGeom prst="line">
              <a:avLst/>
            </a:prstGeom>
            <a:noFill/>
            <a:ln w="28575">
              <a:solidFill>
                <a:schemeClr val="tx1"/>
              </a:solidFill>
              <a:round/>
              <a:headEnd/>
              <a:tailEnd/>
            </a:ln>
          </p:spPr>
          <p:txBody>
            <a:bodyPr/>
            <a:lstStyle/>
            <a:p>
              <a:endParaRPr lang="en-US"/>
            </a:p>
          </p:txBody>
        </p:sp>
        <p:sp>
          <p:nvSpPr>
            <p:cNvPr id="23565" name="Text Box 170"/>
            <p:cNvSpPr txBox="1">
              <a:spLocks noChangeArrowheads="1"/>
            </p:cNvSpPr>
            <p:nvPr/>
          </p:nvSpPr>
          <p:spPr bwMode="auto">
            <a:xfrm>
              <a:off x="5964238" y="3746500"/>
              <a:ext cx="741363" cy="396875"/>
            </a:xfrm>
            <a:prstGeom prst="rect">
              <a:avLst/>
            </a:prstGeom>
            <a:noFill/>
            <a:ln w="9525">
              <a:noFill/>
              <a:miter lim="800000"/>
              <a:headEnd/>
              <a:tailEnd/>
            </a:ln>
          </p:spPr>
          <p:txBody>
            <a:bodyPr>
              <a:spAutoFit/>
            </a:bodyPr>
            <a:lstStyle/>
            <a:p>
              <a:pPr algn="ctr"/>
              <a:r>
                <a:rPr lang="en-US" sz="1000" b="1"/>
                <a:t>Data</a:t>
              </a:r>
            </a:p>
            <a:p>
              <a:pPr algn="ctr"/>
              <a:r>
                <a:rPr lang="en-US" sz="1000" b="1"/>
                <a:t>Address</a:t>
              </a:r>
            </a:p>
          </p:txBody>
        </p:sp>
        <p:sp>
          <p:nvSpPr>
            <p:cNvPr id="23566" name="Line 171"/>
            <p:cNvSpPr>
              <a:spLocks noChangeShapeType="1"/>
            </p:cNvSpPr>
            <p:nvPr/>
          </p:nvSpPr>
          <p:spPr bwMode="auto">
            <a:xfrm>
              <a:off x="2133600" y="3030538"/>
              <a:ext cx="228600" cy="0"/>
            </a:xfrm>
            <a:prstGeom prst="line">
              <a:avLst/>
            </a:prstGeom>
            <a:noFill/>
            <a:ln w="28575">
              <a:solidFill>
                <a:schemeClr val="tx1"/>
              </a:solidFill>
              <a:round/>
              <a:headEnd/>
              <a:tailEnd type="triangle" w="med" len="med"/>
            </a:ln>
          </p:spPr>
          <p:txBody>
            <a:bodyPr/>
            <a:lstStyle/>
            <a:p>
              <a:endParaRPr lang="en-US"/>
            </a:p>
          </p:txBody>
        </p:sp>
        <p:sp>
          <p:nvSpPr>
            <p:cNvPr id="23567" name="Line 172"/>
            <p:cNvSpPr>
              <a:spLocks noChangeShapeType="1"/>
            </p:cNvSpPr>
            <p:nvPr/>
          </p:nvSpPr>
          <p:spPr bwMode="auto">
            <a:xfrm>
              <a:off x="2133600" y="3019425"/>
              <a:ext cx="0" cy="1752600"/>
            </a:xfrm>
            <a:prstGeom prst="line">
              <a:avLst/>
            </a:prstGeom>
            <a:noFill/>
            <a:ln w="28575">
              <a:solidFill>
                <a:schemeClr val="tx1"/>
              </a:solidFill>
              <a:round/>
              <a:headEnd/>
              <a:tailEnd/>
            </a:ln>
          </p:spPr>
          <p:txBody>
            <a:bodyPr/>
            <a:lstStyle/>
            <a:p>
              <a:endParaRPr lang="en-US"/>
            </a:p>
          </p:txBody>
        </p:sp>
        <p:sp>
          <p:nvSpPr>
            <p:cNvPr id="23568" name="Line 173"/>
            <p:cNvSpPr>
              <a:spLocks noChangeShapeType="1"/>
            </p:cNvSpPr>
            <p:nvPr/>
          </p:nvSpPr>
          <p:spPr bwMode="auto">
            <a:xfrm>
              <a:off x="2133600" y="4757738"/>
              <a:ext cx="990600" cy="0"/>
            </a:xfrm>
            <a:prstGeom prst="line">
              <a:avLst/>
            </a:prstGeom>
            <a:noFill/>
            <a:ln w="28575">
              <a:solidFill>
                <a:schemeClr val="tx1"/>
              </a:solidFill>
              <a:round/>
              <a:headEnd/>
              <a:tailEnd type="triangle" w="med" len="med"/>
            </a:ln>
          </p:spPr>
          <p:txBody>
            <a:bodyPr/>
            <a:lstStyle/>
            <a:p>
              <a:endParaRPr lang="en-US"/>
            </a:p>
          </p:txBody>
        </p:sp>
        <p:sp>
          <p:nvSpPr>
            <p:cNvPr id="23569" name="Line 174"/>
            <p:cNvSpPr>
              <a:spLocks noChangeShapeType="1"/>
            </p:cNvSpPr>
            <p:nvPr/>
          </p:nvSpPr>
          <p:spPr bwMode="auto">
            <a:xfrm>
              <a:off x="7146925" y="3990975"/>
              <a:ext cx="533400" cy="0"/>
            </a:xfrm>
            <a:prstGeom prst="line">
              <a:avLst/>
            </a:prstGeom>
            <a:noFill/>
            <a:ln w="28575">
              <a:solidFill>
                <a:schemeClr val="tx1"/>
              </a:solidFill>
              <a:round/>
              <a:headEnd/>
              <a:tailEnd type="triangle" w="med" len="med"/>
            </a:ln>
          </p:spPr>
          <p:txBody>
            <a:bodyPr/>
            <a:lstStyle/>
            <a:p>
              <a:endParaRPr lang="en-US"/>
            </a:p>
          </p:txBody>
        </p:sp>
        <p:sp>
          <p:nvSpPr>
            <p:cNvPr id="23570" name="Line 175"/>
            <p:cNvSpPr>
              <a:spLocks noChangeShapeType="1"/>
            </p:cNvSpPr>
            <p:nvPr/>
          </p:nvSpPr>
          <p:spPr bwMode="auto">
            <a:xfrm>
              <a:off x="7543800" y="4248150"/>
              <a:ext cx="152400" cy="0"/>
            </a:xfrm>
            <a:prstGeom prst="line">
              <a:avLst/>
            </a:prstGeom>
            <a:noFill/>
            <a:ln w="28575">
              <a:solidFill>
                <a:schemeClr val="tx1"/>
              </a:solidFill>
              <a:round/>
              <a:headEnd/>
              <a:tailEnd type="triangle" w="med" len="med"/>
            </a:ln>
          </p:spPr>
          <p:txBody>
            <a:bodyPr/>
            <a:lstStyle/>
            <a:p>
              <a:endParaRPr lang="en-US"/>
            </a:p>
          </p:txBody>
        </p:sp>
        <p:sp>
          <p:nvSpPr>
            <p:cNvPr id="23571" name="Line 176"/>
            <p:cNvSpPr>
              <a:spLocks noChangeShapeType="1"/>
            </p:cNvSpPr>
            <p:nvPr/>
          </p:nvSpPr>
          <p:spPr bwMode="auto">
            <a:xfrm>
              <a:off x="7848600" y="4068763"/>
              <a:ext cx="457200" cy="0"/>
            </a:xfrm>
            <a:prstGeom prst="line">
              <a:avLst/>
            </a:prstGeom>
            <a:noFill/>
            <a:ln w="28575">
              <a:solidFill>
                <a:schemeClr val="tx1"/>
              </a:solidFill>
              <a:round/>
              <a:headEnd/>
              <a:tailEnd/>
            </a:ln>
          </p:spPr>
          <p:txBody>
            <a:bodyPr/>
            <a:lstStyle/>
            <a:p>
              <a:endParaRPr lang="en-US"/>
            </a:p>
          </p:txBody>
        </p:sp>
        <p:sp>
          <p:nvSpPr>
            <p:cNvPr id="23572" name="Line 177"/>
            <p:cNvSpPr>
              <a:spLocks noChangeShapeType="1"/>
            </p:cNvSpPr>
            <p:nvPr/>
          </p:nvSpPr>
          <p:spPr bwMode="auto">
            <a:xfrm>
              <a:off x="8294688" y="4067175"/>
              <a:ext cx="0" cy="1677987"/>
            </a:xfrm>
            <a:prstGeom prst="line">
              <a:avLst/>
            </a:prstGeom>
            <a:noFill/>
            <a:ln w="28575">
              <a:solidFill>
                <a:schemeClr val="tx1"/>
              </a:solidFill>
              <a:round/>
              <a:headEnd/>
              <a:tailEnd/>
            </a:ln>
          </p:spPr>
          <p:txBody>
            <a:bodyPr/>
            <a:lstStyle/>
            <a:p>
              <a:endParaRPr lang="en-US"/>
            </a:p>
          </p:txBody>
        </p:sp>
        <p:sp>
          <p:nvSpPr>
            <p:cNvPr id="23573" name="Line 178"/>
            <p:cNvSpPr>
              <a:spLocks noChangeShapeType="1"/>
            </p:cNvSpPr>
            <p:nvPr/>
          </p:nvSpPr>
          <p:spPr bwMode="auto">
            <a:xfrm>
              <a:off x="2209800" y="5745163"/>
              <a:ext cx="6096000" cy="0"/>
            </a:xfrm>
            <a:prstGeom prst="line">
              <a:avLst/>
            </a:prstGeom>
            <a:noFill/>
            <a:ln w="28575">
              <a:solidFill>
                <a:schemeClr val="tx1"/>
              </a:solidFill>
              <a:round/>
              <a:headEnd/>
              <a:tailEnd/>
            </a:ln>
          </p:spPr>
          <p:txBody>
            <a:bodyPr/>
            <a:lstStyle/>
            <a:p>
              <a:endParaRPr lang="en-US"/>
            </a:p>
          </p:txBody>
        </p:sp>
        <p:sp>
          <p:nvSpPr>
            <p:cNvPr id="23574" name="Line 179"/>
            <p:cNvSpPr>
              <a:spLocks noChangeShapeType="1"/>
            </p:cNvSpPr>
            <p:nvPr/>
          </p:nvSpPr>
          <p:spPr bwMode="auto">
            <a:xfrm>
              <a:off x="2220913" y="4143375"/>
              <a:ext cx="0" cy="1601787"/>
            </a:xfrm>
            <a:prstGeom prst="line">
              <a:avLst/>
            </a:prstGeom>
            <a:noFill/>
            <a:ln w="28575">
              <a:solidFill>
                <a:schemeClr val="tx1"/>
              </a:solidFill>
              <a:round/>
              <a:headEnd/>
              <a:tailEnd/>
            </a:ln>
          </p:spPr>
          <p:txBody>
            <a:bodyPr/>
            <a:lstStyle/>
            <a:p>
              <a:endParaRPr lang="en-US"/>
            </a:p>
          </p:txBody>
        </p:sp>
        <p:grpSp>
          <p:nvGrpSpPr>
            <p:cNvPr id="23575" name="Group 180"/>
            <p:cNvGrpSpPr>
              <a:grpSpLocks/>
            </p:cNvGrpSpPr>
            <p:nvPr/>
          </p:nvGrpSpPr>
          <p:grpSpPr bwMode="auto">
            <a:xfrm>
              <a:off x="7656513" y="3822700"/>
              <a:ext cx="228600" cy="549275"/>
              <a:chOff x="4392" y="1632"/>
              <a:chExt cx="144" cy="346"/>
            </a:xfrm>
          </p:grpSpPr>
          <p:grpSp>
            <p:nvGrpSpPr>
              <p:cNvPr id="23624" name="Group 181"/>
              <p:cNvGrpSpPr>
                <a:grpSpLocks/>
              </p:cNvGrpSpPr>
              <p:nvPr/>
            </p:nvGrpSpPr>
            <p:grpSpPr bwMode="auto">
              <a:xfrm>
                <a:off x="4411" y="1634"/>
                <a:ext cx="102" cy="336"/>
                <a:chOff x="1248" y="3360"/>
                <a:chExt cx="144" cy="480"/>
              </a:xfrm>
            </p:grpSpPr>
            <p:sp>
              <p:nvSpPr>
                <p:cNvPr id="23626" name="AutoShape 182"/>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3627" name="Line 183"/>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3628" name="Line 184"/>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3625" name="Text Box 185"/>
              <p:cNvSpPr txBox="1">
                <a:spLocks noChangeArrowheads="1"/>
              </p:cNvSpPr>
              <p:nvPr/>
            </p:nvSpPr>
            <p:spPr bwMode="auto">
              <a:xfrm>
                <a:off x="4392"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3576" name="Line 186"/>
            <p:cNvSpPr>
              <a:spLocks noChangeShapeType="1"/>
            </p:cNvSpPr>
            <p:nvPr/>
          </p:nvSpPr>
          <p:spPr bwMode="auto">
            <a:xfrm>
              <a:off x="1752600" y="3609975"/>
              <a:ext cx="381000" cy="0"/>
            </a:xfrm>
            <a:prstGeom prst="line">
              <a:avLst/>
            </a:prstGeom>
            <a:noFill/>
            <a:ln w="28575">
              <a:solidFill>
                <a:schemeClr val="tx1"/>
              </a:solidFill>
              <a:round/>
              <a:headEnd/>
              <a:tailEnd/>
            </a:ln>
          </p:spPr>
          <p:txBody>
            <a:bodyPr/>
            <a:lstStyle/>
            <a:p>
              <a:endParaRPr lang="en-US"/>
            </a:p>
          </p:txBody>
        </p:sp>
        <p:sp>
          <p:nvSpPr>
            <p:cNvPr id="23577" name="Line 187"/>
            <p:cNvSpPr>
              <a:spLocks noChangeShapeType="1"/>
            </p:cNvSpPr>
            <p:nvPr/>
          </p:nvSpPr>
          <p:spPr bwMode="auto">
            <a:xfrm>
              <a:off x="3595689" y="3457575"/>
              <a:ext cx="1295400" cy="0"/>
            </a:xfrm>
            <a:prstGeom prst="line">
              <a:avLst/>
            </a:prstGeom>
            <a:noFill/>
            <a:ln w="28575">
              <a:solidFill>
                <a:schemeClr val="tx1"/>
              </a:solidFill>
              <a:round/>
              <a:headEnd/>
              <a:tailEnd type="triangle" w="med" len="med"/>
            </a:ln>
          </p:spPr>
          <p:txBody>
            <a:bodyPr/>
            <a:lstStyle/>
            <a:p>
              <a:endParaRPr lang="en-US"/>
            </a:p>
          </p:txBody>
        </p:sp>
        <p:sp>
          <p:nvSpPr>
            <p:cNvPr id="23578" name="Text Box 188"/>
            <p:cNvSpPr txBox="1">
              <a:spLocks noChangeArrowheads="1"/>
            </p:cNvSpPr>
            <p:nvPr/>
          </p:nvSpPr>
          <p:spPr bwMode="auto">
            <a:xfrm>
              <a:off x="2652713" y="2590800"/>
              <a:ext cx="1004888" cy="304800"/>
            </a:xfrm>
            <a:prstGeom prst="rect">
              <a:avLst/>
            </a:prstGeom>
            <a:noFill/>
            <a:ln w="9525">
              <a:noFill/>
              <a:miter lim="800000"/>
              <a:headEnd/>
              <a:tailEnd/>
            </a:ln>
          </p:spPr>
          <p:txBody>
            <a:bodyPr wrap="none">
              <a:spAutoFit/>
            </a:bodyPr>
            <a:lstStyle/>
            <a:p>
              <a:r>
                <a:rPr lang="en-US" sz="1400" b="1"/>
                <a:t>Reg. Block</a:t>
              </a:r>
            </a:p>
          </p:txBody>
        </p:sp>
        <p:sp>
          <p:nvSpPr>
            <p:cNvPr id="23579" name="Rectangle 189"/>
            <p:cNvSpPr>
              <a:spLocks noChangeArrowheads="1"/>
            </p:cNvSpPr>
            <p:nvPr/>
          </p:nvSpPr>
          <p:spPr bwMode="auto">
            <a:xfrm>
              <a:off x="2362200" y="2862263"/>
              <a:ext cx="1219200" cy="1447800"/>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23580" name="Text Box 190"/>
            <p:cNvSpPr txBox="1">
              <a:spLocks noChangeArrowheads="1"/>
            </p:cNvSpPr>
            <p:nvPr/>
          </p:nvSpPr>
          <p:spPr bwMode="auto">
            <a:xfrm>
              <a:off x="2349500" y="2908300"/>
              <a:ext cx="546100" cy="1433512"/>
            </a:xfrm>
            <a:prstGeom prst="rect">
              <a:avLst/>
            </a:prstGeom>
            <a:noFill/>
            <a:ln w="9525">
              <a:noFill/>
              <a:miter lim="800000"/>
              <a:headEnd/>
              <a:tailEnd/>
            </a:ln>
          </p:spPr>
          <p:txBody>
            <a:bodyPr>
              <a:spAutoFit/>
            </a:bodyPr>
            <a:lstStyle/>
            <a:p>
              <a:r>
                <a:rPr lang="en-US" sz="1000" b="1"/>
                <a:t>Rs</a:t>
              </a:r>
            </a:p>
            <a:p>
              <a:endParaRPr lang="en-US" sz="1000" b="1"/>
            </a:p>
            <a:p>
              <a:r>
                <a:rPr lang="en-US" sz="1000" b="1"/>
                <a:t>Rt</a:t>
              </a:r>
            </a:p>
            <a:p>
              <a:endParaRPr lang="en-US" sz="1000" b="1"/>
            </a:p>
            <a:p>
              <a:endParaRPr lang="en-US" sz="1000" b="1"/>
            </a:p>
            <a:p>
              <a:r>
                <a:rPr lang="en-US" sz="1000" b="1"/>
                <a:t>Rd</a:t>
              </a:r>
            </a:p>
            <a:p>
              <a:endParaRPr lang="en-US" sz="800" b="1"/>
            </a:p>
            <a:p>
              <a:r>
                <a:rPr lang="en-US" sz="1000" b="1"/>
                <a:t>Write</a:t>
              </a:r>
            </a:p>
            <a:p>
              <a:r>
                <a:rPr lang="en-US" sz="1000" b="1"/>
                <a:t>Data</a:t>
              </a:r>
            </a:p>
          </p:txBody>
        </p:sp>
        <p:sp>
          <p:nvSpPr>
            <p:cNvPr id="23581" name="Text Box 191"/>
            <p:cNvSpPr txBox="1">
              <a:spLocks noChangeArrowheads="1"/>
            </p:cNvSpPr>
            <p:nvPr/>
          </p:nvSpPr>
          <p:spPr bwMode="auto">
            <a:xfrm>
              <a:off x="3048000" y="3213100"/>
              <a:ext cx="546100" cy="854075"/>
            </a:xfrm>
            <a:prstGeom prst="rect">
              <a:avLst/>
            </a:prstGeom>
            <a:noFill/>
            <a:ln w="9525">
              <a:noFill/>
              <a:miter lim="800000"/>
              <a:headEnd/>
              <a:tailEnd/>
            </a:ln>
          </p:spPr>
          <p:txBody>
            <a:bodyPr>
              <a:spAutoFit/>
            </a:bodyPr>
            <a:lstStyle/>
            <a:p>
              <a:r>
                <a:rPr lang="en-US" sz="1000" b="1"/>
                <a:t>Read </a:t>
              </a:r>
            </a:p>
            <a:p>
              <a:r>
                <a:rPr lang="en-US" sz="1000" b="1"/>
                <a:t>Data 1</a:t>
              </a:r>
            </a:p>
            <a:p>
              <a:endParaRPr lang="en-US" sz="1000" b="1"/>
            </a:p>
            <a:p>
              <a:r>
                <a:rPr lang="en-US" sz="1000" b="1"/>
                <a:t>Read</a:t>
              </a:r>
            </a:p>
            <a:p>
              <a:r>
                <a:rPr lang="en-US" sz="1000" b="1"/>
                <a:t>Data 2</a:t>
              </a:r>
            </a:p>
          </p:txBody>
        </p:sp>
        <p:sp>
          <p:nvSpPr>
            <p:cNvPr id="23582" name="Oval 192"/>
            <p:cNvSpPr>
              <a:spLocks noChangeArrowheads="1"/>
            </p:cNvSpPr>
            <p:nvPr/>
          </p:nvSpPr>
          <p:spPr bwMode="auto">
            <a:xfrm>
              <a:off x="3124200" y="4371975"/>
              <a:ext cx="533400" cy="762000"/>
            </a:xfrm>
            <a:prstGeom prst="ellipse">
              <a:avLst/>
            </a:prstGeom>
            <a:solidFill>
              <a:srgbClr val="FFFF00">
                <a:alpha val="50195"/>
              </a:srgbClr>
            </a:solidFill>
            <a:ln w="28575">
              <a:solidFill>
                <a:schemeClr val="tx1"/>
              </a:solidFill>
              <a:round/>
              <a:headEnd/>
              <a:tailEnd/>
            </a:ln>
          </p:spPr>
          <p:txBody>
            <a:bodyPr wrap="none" anchor="ctr"/>
            <a:lstStyle/>
            <a:p>
              <a:pPr algn="ctr"/>
              <a:r>
                <a:rPr lang="en-US" sz="1200" b="1"/>
                <a:t>Sign</a:t>
              </a:r>
            </a:p>
            <a:p>
              <a:pPr algn="ctr"/>
              <a:r>
                <a:rPr lang="en-US" sz="1200" b="1"/>
                <a:t>Extend</a:t>
              </a:r>
            </a:p>
          </p:txBody>
        </p:sp>
        <p:sp>
          <p:nvSpPr>
            <p:cNvPr id="23583" name="Text Box 193"/>
            <p:cNvSpPr txBox="1">
              <a:spLocks noChangeArrowheads="1"/>
            </p:cNvSpPr>
            <p:nvPr/>
          </p:nvSpPr>
          <p:spPr bwMode="auto">
            <a:xfrm>
              <a:off x="3657600" y="45243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3584" name="Line 194"/>
            <p:cNvSpPr>
              <a:spLocks noChangeShapeType="1"/>
            </p:cNvSpPr>
            <p:nvPr/>
          </p:nvSpPr>
          <p:spPr bwMode="auto">
            <a:xfrm>
              <a:off x="2133600" y="3333750"/>
              <a:ext cx="228600" cy="0"/>
            </a:xfrm>
            <a:prstGeom prst="line">
              <a:avLst/>
            </a:prstGeom>
            <a:noFill/>
            <a:ln w="28575">
              <a:solidFill>
                <a:schemeClr val="tx1"/>
              </a:solidFill>
              <a:round/>
              <a:headEnd/>
              <a:tailEnd type="triangle" w="med" len="med"/>
            </a:ln>
          </p:spPr>
          <p:txBody>
            <a:bodyPr/>
            <a:lstStyle/>
            <a:p>
              <a:endParaRPr lang="en-US"/>
            </a:p>
          </p:txBody>
        </p:sp>
        <p:sp>
          <p:nvSpPr>
            <p:cNvPr id="23585" name="Line 195"/>
            <p:cNvSpPr>
              <a:spLocks noChangeShapeType="1"/>
            </p:cNvSpPr>
            <p:nvPr/>
          </p:nvSpPr>
          <p:spPr bwMode="auto">
            <a:xfrm>
              <a:off x="2133600" y="3800475"/>
              <a:ext cx="228600" cy="0"/>
            </a:xfrm>
            <a:prstGeom prst="line">
              <a:avLst/>
            </a:prstGeom>
            <a:noFill/>
            <a:ln w="28575">
              <a:solidFill>
                <a:schemeClr val="tx1"/>
              </a:solidFill>
              <a:round/>
              <a:headEnd/>
              <a:tailEnd type="triangle" w="med" len="med"/>
            </a:ln>
          </p:spPr>
          <p:txBody>
            <a:bodyPr/>
            <a:lstStyle/>
            <a:p>
              <a:endParaRPr lang="en-US"/>
            </a:p>
          </p:txBody>
        </p:sp>
        <p:sp>
          <p:nvSpPr>
            <p:cNvPr id="23586" name="Line 196"/>
            <p:cNvSpPr>
              <a:spLocks noChangeShapeType="1"/>
            </p:cNvSpPr>
            <p:nvPr/>
          </p:nvSpPr>
          <p:spPr bwMode="auto">
            <a:xfrm>
              <a:off x="2209800" y="4143375"/>
              <a:ext cx="152400" cy="0"/>
            </a:xfrm>
            <a:prstGeom prst="line">
              <a:avLst/>
            </a:prstGeom>
            <a:noFill/>
            <a:ln w="28575">
              <a:solidFill>
                <a:schemeClr val="tx1"/>
              </a:solidFill>
              <a:round/>
              <a:headEnd/>
              <a:tailEnd type="triangle" w="med" len="med"/>
            </a:ln>
          </p:spPr>
          <p:txBody>
            <a:bodyPr/>
            <a:lstStyle/>
            <a:p>
              <a:endParaRPr lang="en-US"/>
            </a:p>
          </p:txBody>
        </p:sp>
        <p:sp>
          <p:nvSpPr>
            <p:cNvPr id="23587" name="Line 197"/>
            <p:cNvSpPr>
              <a:spLocks noChangeShapeType="1"/>
            </p:cNvSpPr>
            <p:nvPr/>
          </p:nvSpPr>
          <p:spPr bwMode="auto">
            <a:xfrm>
              <a:off x="4263780" y="4286250"/>
              <a:ext cx="228600" cy="0"/>
            </a:xfrm>
            <a:prstGeom prst="line">
              <a:avLst/>
            </a:prstGeom>
            <a:noFill/>
            <a:ln w="28575">
              <a:solidFill>
                <a:schemeClr val="tx1"/>
              </a:solidFill>
              <a:round/>
              <a:headEnd/>
              <a:tailEnd type="triangle" w="med" len="med"/>
            </a:ln>
          </p:spPr>
          <p:txBody>
            <a:bodyPr/>
            <a:lstStyle/>
            <a:p>
              <a:endParaRPr lang="en-US"/>
            </a:p>
          </p:txBody>
        </p:sp>
        <p:sp>
          <p:nvSpPr>
            <p:cNvPr id="23588" name="Line 198"/>
            <p:cNvSpPr>
              <a:spLocks noChangeShapeType="1"/>
            </p:cNvSpPr>
            <p:nvPr/>
          </p:nvSpPr>
          <p:spPr bwMode="auto">
            <a:xfrm>
              <a:off x="4657726" y="4143375"/>
              <a:ext cx="228600" cy="0"/>
            </a:xfrm>
            <a:prstGeom prst="line">
              <a:avLst/>
            </a:prstGeom>
            <a:noFill/>
            <a:ln w="28575">
              <a:solidFill>
                <a:schemeClr val="tx1"/>
              </a:solidFill>
              <a:round/>
              <a:headEnd/>
              <a:tailEnd type="triangle" w="med" len="med"/>
            </a:ln>
          </p:spPr>
          <p:txBody>
            <a:bodyPr/>
            <a:lstStyle/>
            <a:p>
              <a:endParaRPr lang="en-US"/>
            </a:p>
          </p:txBody>
        </p:sp>
        <p:sp>
          <p:nvSpPr>
            <p:cNvPr id="23589" name="Line 199"/>
            <p:cNvSpPr>
              <a:spLocks noChangeShapeType="1"/>
            </p:cNvSpPr>
            <p:nvPr/>
          </p:nvSpPr>
          <p:spPr bwMode="auto">
            <a:xfrm>
              <a:off x="3581400" y="3914775"/>
              <a:ext cx="914400" cy="0"/>
            </a:xfrm>
            <a:prstGeom prst="line">
              <a:avLst/>
            </a:prstGeom>
            <a:noFill/>
            <a:ln w="28575">
              <a:solidFill>
                <a:schemeClr val="tx1"/>
              </a:solidFill>
              <a:round/>
              <a:headEnd/>
              <a:tailEnd type="triangle" w="med" len="med"/>
            </a:ln>
          </p:spPr>
          <p:txBody>
            <a:bodyPr/>
            <a:lstStyle/>
            <a:p>
              <a:endParaRPr lang="en-US"/>
            </a:p>
          </p:txBody>
        </p:sp>
        <p:sp>
          <p:nvSpPr>
            <p:cNvPr id="23590" name="Line 200"/>
            <p:cNvSpPr>
              <a:spLocks noChangeShapeType="1"/>
            </p:cNvSpPr>
            <p:nvPr/>
          </p:nvSpPr>
          <p:spPr bwMode="auto">
            <a:xfrm>
              <a:off x="5505452" y="3657600"/>
              <a:ext cx="304800" cy="0"/>
            </a:xfrm>
            <a:prstGeom prst="line">
              <a:avLst/>
            </a:prstGeom>
            <a:noFill/>
            <a:ln w="19050">
              <a:solidFill>
                <a:schemeClr val="tx1"/>
              </a:solidFill>
              <a:round/>
              <a:headEnd/>
              <a:tailEnd type="triangle" w="med" len="med"/>
            </a:ln>
          </p:spPr>
          <p:txBody>
            <a:bodyPr/>
            <a:lstStyle/>
            <a:p>
              <a:endParaRPr lang="en-US"/>
            </a:p>
          </p:txBody>
        </p:sp>
        <p:sp>
          <p:nvSpPr>
            <p:cNvPr id="23591" name="Line 201"/>
            <p:cNvSpPr>
              <a:spLocks noChangeShapeType="1"/>
            </p:cNvSpPr>
            <p:nvPr/>
          </p:nvSpPr>
          <p:spPr bwMode="auto">
            <a:xfrm>
              <a:off x="4049713" y="3914775"/>
              <a:ext cx="0" cy="685800"/>
            </a:xfrm>
            <a:prstGeom prst="line">
              <a:avLst/>
            </a:prstGeom>
            <a:noFill/>
            <a:ln w="28575">
              <a:solidFill>
                <a:schemeClr val="tx1"/>
              </a:solidFill>
              <a:round/>
              <a:headEnd/>
              <a:tailEnd/>
            </a:ln>
          </p:spPr>
          <p:txBody>
            <a:bodyPr/>
            <a:lstStyle/>
            <a:p>
              <a:endParaRPr lang="en-US"/>
            </a:p>
          </p:txBody>
        </p:sp>
        <p:sp>
          <p:nvSpPr>
            <p:cNvPr id="23592" name="Text Box 202"/>
            <p:cNvSpPr txBox="1">
              <a:spLocks noChangeArrowheads="1"/>
            </p:cNvSpPr>
            <p:nvPr/>
          </p:nvSpPr>
          <p:spPr bwMode="auto">
            <a:xfrm>
              <a:off x="5943600" y="4371975"/>
              <a:ext cx="741363" cy="396875"/>
            </a:xfrm>
            <a:prstGeom prst="rect">
              <a:avLst/>
            </a:prstGeom>
            <a:noFill/>
            <a:ln w="9525">
              <a:noFill/>
              <a:miter lim="800000"/>
              <a:headEnd/>
              <a:tailEnd/>
            </a:ln>
          </p:spPr>
          <p:txBody>
            <a:bodyPr>
              <a:spAutoFit/>
            </a:bodyPr>
            <a:lstStyle/>
            <a:p>
              <a:pPr algn="ctr"/>
              <a:r>
                <a:rPr lang="en-US" sz="1000" b="1"/>
                <a:t>Write</a:t>
              </a:r>
            </a:p>
            <a:p>
              <a:pPr algn="ctr"/>
              <a:r>
                <a:rPr lang="en-US" sz="1000" b="1"/>
                <a:t>Data</a:t>
              </a:r>
            </a:p>
          </p:txBody>
        </p:sp>
        <p:sp>
          <p:nvSpPr>
            <p:cNvPr id="23593" name="Text Box 203"/>
            <p:cNvSpPr txBox="1">
              <a:spLocks noChangeArrowheads="1"/>
            </p:cNvSpPr>
            <p:nvPr/>
          </p:nvSpPr>
          <p:spPr bwMode="auto">
            <a:xfrm>
              <a:off x="6573838" y="3762375"/>
              <a:ext cx="741363" cy="396875"/>
            </a:xfrm>
            <a:prstGeom prst="rect">
              <a:avLst/>
            </a:prstGeom>
            <a:noFill/>
            <a:ln w="9525">
              <a:noFill/>
              <a:miter lim="800000"/>
              <a:headEnd/>
              <a:tailEnd/>
            </a:ln>
          </p:spPr>
          <p:txBody>
            <a:bodyPr>
              <a:spAutoFit/>
            </a:bodyPr>
            <a:lstStyle/>
            <a:p>
              <a:pPr algn="ctr"/>
              <a:r>
                <a:rPr lang="en-US" sz="1000" b="1"/>
                <a:t>Read</a:t>
              </a:r>
            </a:p>
            <a:p>
              <a:pPr algn="ctr"/>
              <a:r>
                <a:rPr lang="en-US" sz="1000" b="1"/>
                <a:t>Data</a:t>
              </a:r>
            </a:p>
          </p:txBody>
        </p:sp>
        <p:sp>
          <p:nvSpPr>
            <p:cNvPr id="23594" name="Line 204"/>
            <p:cNvSpPr>
              <a:spLocks noChangeShapeType="1"/>
            </p:cNvSpPr>
            <p:nvPr/>
          </p:nvSpPr>
          <p:spPr bwMode="auto">
            <a:xfrm>
              <a:off x="5878513" y="3914775"/>
              <a:ext cx="0" cy="1066800"/>
            </a:xfrm>
            <a:prstGeom prst="line">
              <a:avLst/>
            </a:prstGeom>
            <a:noFill/>
            <a:ln w="28575">
              <a:solidFill>
                <a:schemeClr val="tx1"/>
              </a:solidFill>
              <a:round/>
              <a:headEnd/>
              <a:tailEnd/>
            </a:ln>
          </p:spPr>
          <p:txBody>
            <a:bodyPr/>
            <a:lstStyle/>
            <a:p>
              <a:endParaRPr lang="en-US"/>
            </a:p>
          </p:txBody>
        </p:sp>
        <p:sp>
          <p:nvSpPr>
            <p:cNvPr id="23595" name="Line 205"/>
            <p:cNvSpPr>
              <a:spLocks noChangeShapeType="1"/>
            </p:cNvSpPr>
            <p:nvPr/>
          </p:nvSpPr>
          <p:spPr bwMode="auto">
            <a:xfrm>
              <a:off x="5867400" y="4981575"/>
              <a:ext cx="1676400" cy="0"/>
            </a:xfrm>
            <a:prstGeom prst="line">
              <a:avLst/>
            </a:prstGeom>
            <a:noFill/>
            <a:ln w="28575">
              <a:solidFill>
                <a:schemeClr val="tx1"/>
              </a:solidFill>
              <a:round/>
              <a:headEnd/>
              <a:tailEnd/>
            </a:ln>
          </p:spPr>
          <p:txBody>
            <a:bodyPr/>
            <a:lstStyle/>
            <a:p>
              <a:endParaRPr lang="en-US"/>
            </a:p>
          </p:txBody>
        </p:sp>
        <p:sp>
          <p:nvSpPr>
            <p:cNvPr id="23596" name="Line 206"/>
            <p:cNvSpPr>
              <a:spLocks noChangeShapeType="1"/>
            </p:cNvSpPr>
            <p:nvPr/>
          </p:nvSpPr>
          <p:spPr bwMode="auto">
            <a:xfrm flipV="1">
              <a:off x="7543800" y="4233863"/>
              <a:ext cx="0" cy="762000"/>
            </a:xfrm>
            <a:prstGeom prst="line">
              <a:avLst/>
            </a:prstGeom>
            <a:noFill/>
            <a:ln w="28575">
              <a:solidFill>
                <a:schemeClr val="tx1"/>
              </a:solidFill>
              <a:round/>
              <a:headEnd/>
              <a:tailEnd/>
            </a:ln>
          </p:spPr>
          <p:txBody>
            <a:bodyPr/>
            <a:lstStyle/>
            <a:p>
              <a:endParaRPr lang="en-US"/>
            </a:p>
          </p:txBody>
        </p:sp>
        <p:sp>
          <p:nvSpPr>
            <p:cNvPr id="23597" name="Text Box 207"/>
            <p:cNvSpPr txBox="1">
              <a:spLocks noChangeArrowheads="1"/>
            </p:cNvSpPr>
            <p:nvPr/>
          </p:nvSpPr>
          <p:spPr bwMode="auto">
            <a:xfrm>
              <a:off x="990600" y="3336925"/>
              <a:ext cx="1066800" cy="517525"/>
            </a:xfrm>
            <a:prstGeom prst="rect">
              <a:avLst/>
            </a:prstGeom>
            <a:noFill/>
            <a:ln w="9525">
              <a:noFill/>
              <a:miter lim="800000"/>
              <a:headEnd/>
              <a:tailEnd/>
            </a:ln>
          </p:spPr>
          <p:txBody>
            <a:bodyPr>
              <a:spAutoFit/>
            </a:bodyPr>
            <a:lstStyle/>
            <a:p>
              <a:pPr algn="ctr"/>
              <a:r>
                <a:rPr lang="en-US" sz="1400" b="1">
                  <a:solidFill>
                    <a:srgbClr val="009900"/>
                  </a:solidFill>
                </a:rPr>
                <a:t>Instruction </a:t>
              </a:r>
            </a:p>
            <a:p>
              <a:pPr algn="ctr"/>
              <a:r>
                <a:rPr lang="en-US" sz="1400" b="1">
                  <a:solidFill>
                    <a:srgbClr val="009900"/>
                  </a:solidFill>
                </a:rPr>
                <a:t>bits 0-31</a:t>
              </a:r>
            </a:p>
          </p:txBody>
        </p:sp>
        <p:sp>
          <p:nvSpPr>
            <p:cNvPr id="23598" name="Text Box 208"/>
            <p:cNvSpPr txBox="1">
              <a:spLocks noChangeArrowheads="1"/>
            </p:cNvSpPr>
            <p:nvPr/>
          </p:nvSpPr>
          <p:spPr bwMode="auto">
            <a:xfrm>
              <a:off x="2257425" y="4498975"/>
              <a:ext cx="914400" cy="244475"/>
            </a:xfrm>
            <a:prstGeom prst="rect">
              <a:avLst/>
            </a:prstGeom>
            <a:noFill/>
            <a:ln w="9525">
              <a:noFill/>
              <a:miter lim="800000"/>
              <a:headEnd/>
              <a:tailEnd/>
            </a:ln>
          </p:spPr>
          <p:txBody>
            <a:bodyPr>
              <a:spAutoFit/>
            </a:bodyPr>
            <a:lstStyle/>
            <a:p>
              <a:r>
                <a:rPr lang="en-US" sz="1000" b="1">
                  <a:solidFill>
                    <a:srgbClr val="009900"/>
                  </a:solidFill>
                </a:rPr>
                <a:t>16 (Bits 0-15)</a:t>
              </a:r>
            </a:p>
          </p:txBody>
        </p:sp>
        <p:sp>
          <p:nvSpPr>
            <p:cNvPr id="23599" name="Text Box 209"/>
            <p:cNvSpPr txBox="1">
              <a:spLocks noChangeArrowheads="1"/>
            </p:cNvSpPr>
            <p:nvPr/>
          </p:nvSpPr>
          <p:spPr bwMode="auto">
            <a:xfrm>
              <a:off x="2514600" y="5745163"/>
              <a:ext cx="3473450" cy="274637"/>
            </a:xfrm>
            <a:prstGeom prst="rect">
              <a:avLst/>
            </a:prstGeom>
            <a:noFill/>
            <a:ln w="9525">
              <a:noFill/>
              <a:miter lim="800000"/>
              <a:headEnd/>
              <a:tailEnd/>
            </a:ln>
          </p:spPr>
          <p:txBody>
            <a:bodyPr wrap="none">
              <a:spAutoFit/>
            </a:bodyPr>
            <a:lstStyle/>
            <a:p>
              <a:r>
                <a:rPr lang="en-US" sz="1200" b="1">
                  <a:solidFill>
                    <a:srgbClr val="CC0000"/>
                  </a:solidFill>
                </a:rPr>
                <a:t>Result writeback (results of R/R ALU calculation).</a:t>
              </a:r>
            </a:p>
          </p:txBody>
        </p:sp>
        <p:sp>
          <p:nvSpPr>
            <p:cNvPr id="23600" name="Text Box 210"/>
            <p:cNvSpPr txBox="1">
              <a:spLocks noChangeArrowheads="1"/>
            </p:cNvSpPr>
            <p:nvPr/>
          </p:nvSpPr>
          <p:spPr bwMode="auto">
            <a:xfrm>
              <a:off x="3552825" y="36925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3601" name="Text Box 211"/>
            <p:cNvSpPr txBox="1">
              <a:spLocks noChangeArrowheads="1"/>
            </p:cNvSpPr>
            <p:nvPr/>
          </p:nvSpPr>
          <p:spPr bwMode="auto">
            <a:xfrm>
              <a:off x="3552825" y="32416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3602" name="Text Box 212"/>
            <p:cNvSpPr txBox="1">
              <a:spLocks noChangeArrowheads="1"/>
            </p:cNvSpPr>
            <p:nvPr/>
          </p:nvSpPr>
          <p:spPr bwMode="auto">
            <a:xfrm>
              <a:off x="5791200" y="36830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3603" name="Text Box 213"/>
            <p:cNvSpPr txBox="1">
              <a:spLocks noChangeArrowheads="1"/>
            </p:cNvSpPr>
            <p:nvPr/>
          </p:nvSpPr>
          <p:spPr bwMode="auto">
            <a:xfrm>
              <a:off x="7381875" y="37655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3604" name="Text Box 214"/>
            <p:cNvSpPr txBox="1">
              <a:spLocks noChangeArrowheads="1"/>
            </p:cNvSpPr>
            <p:nvPr/>
          </p:nvSpPr>
          <p:spPr bwMode="auto">
            <a:xfrm>
              <a:off x="7391400" y="40227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3605" name="Text Box 215"/>
            <p:cNvSpPr txBox="1">
              <a:spLocks noChangeArrowheads="1"/>
            </p:cNvSpPr>
            <p:nvPr/>
          </p:nvSpPr>
          <p:spPr bwMode="auto">
            <a:xfrm>
              <a:off x="7848600" y="3840163"/>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3606" name="Text Box 216"/>
            <p:cNvSpPr txBox="1">
              <a:spLocks noChangeArrowheads="1"/>
            </p:cNvSpPr>
            <p:nvPr/>
          </p:nvSpPr>
          <p:spPr bwMode="auto">
            <a:xfrm>
              <a:off x="2133600" y="3565525"/>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3607" name="Text Box 217"/>
            <p:cNvSpPr txBox="1">
              <a:spLocks noChangeArrowheads="1"/>
            </p:cNvSpPr>
            <p:nvPr/>
          </p:nvSpPr>
          <p:spPr bwMode="auto">
            <a:xfrm>
              <a:off x="2133600" y="3108325"/>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3608" name="Text Box 218"/>
            <p:cNvSpPr txBox="1">
              <a:spLocks noChangeArrowheads="1"/>
            </p:cNvSpPr>
            <p:nvPr/>
          </p:nvSpPr>
          <p:spPr bwMode="auto">
            <a:xfrm>
              <a:off x="2133600" y="2797175"/>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3609" name="Oval 219"/>
            <p:cNvSpPr>
              <a:spLocks noChangeArrowheads="1"/>
            </p:cNvSpPr>
            <p:nvPr/>
          </p:nvSpPr>
          <p:spPr bwMode="auto">
            <a:xfrm>
              <a:off x="2057400" y="2773363"/>
              <a:ext cx="381000" cy="1219200"/>
            </a:xfrm>
            <a:prstGeom prst="ellipse">
              <a:avLst/>
            </a:prstGeom>
            <a:noFill/>
            <a:ln w="9525">
              <a:solidFill>
                <a:srgbClr val="CC0000"/>
              </a:solidFill>
              <a:round/>
              <a:headEnd/>
              <a:tailEnd/>
            </a:ln>
          </p:spPr>
          <p:txBody>
            <a:bodyPr wrap="none" anchor="ctr"/>
            <a:lstStyle/>
            <a:p>
              <a:endParaRPr lang="en-US"/>
            </a:p>
          </p:txBody>
        </p:sp>
        <p:sp>
          <p:nvSpPr>
            <p:cNvPr id="23610" name="Line 220"/>
            <p:cNvSpPr>
              <a:spLocks noChangeShapeType="1"/>
            </p:cNvSpPr>
            <p:nvPr/>
          </p:nvSpPr>
          <p:spPr bwMode="auto">
            <a:xfrm flipV="1">
              <a:off x="1828800" y="3687763"/>
              <a:ext cx="228600" cy="304800"/>
            </a:xfrm>
            <a:prstGeom prst="line">
              <a:avLst/>
            </a:prstGeom>
            <a:noFill/>
            <a:ln w="28575">
              <a:solidFill>
                <a:srgbClr val="CC0000"/>
              </a:solidFill>
              <a:round/>
              <a:headEnd/>
              <a:tailEnd type="triangle" w="med" len="med"/>
            </a:ln>
          </p:spPr>
          <p:txBody>
            <a:bodyPr/>
            <a:lstStyle/>
            <a:p>
              <a:endParaRPr lang="en-US"/>
            </a:p>
          </p:txBody>
        </p:sp>
        <p:sp>
          <p:nvSpPr>
            <p:cNvPr id="23611" name="Text Box 221"/>
            <p:cNvSpPr txBox="1">
              <a:spLocks noChangeArrowheads="1"/>
            </p:cNvSpPr>
            <p:nvPr/>
          </p:nvSpPr>
          <p:spPr bwMode="auto">
            <a:xfrm>
              <a:off x="762000" y="3916363"/>
              <a:ext cx="1447800" cy="1187450"/>
            </a:xfrm>
            <a:prstGeom prst="rect">
              <a:avLst/>
            </a:prstGeom>
            <a:noFill/>
            <a:ln w="9525">
              <a:noFill/>
              <a:miter lim="800000"/>
              <a:headEnd/>
              <a:tailEnd/>
            </a:ln>
          </p:spPr>
          <p:txBody>
            <a:bodyPr>
              <a:spAutoFit/>
            </a:bodyPr>
            <a:lstStyle/>
            <a:p>
              <a:r>
                <a:rPr lang="en-US" sz="1200" b="1">
                  <a:solidFill>
                    <a:srgbClr val="CC0000"/>
                  </a:solidFill>
                </a:rPr>
                <a:t>Register address buses, each 5 bits wide (Rs &amp; Rt = source registers, Rd = dest. register). </a:t>
              </a:r>
            </a:p>
          </p:txBody>
        </p:sp>
        <p:sp>
          <p:nvSpPr>
            <p:cNvPr id="23612" name="Line 222"/>
            <p:cNvSpPr>
              <a:spLocks noChangeShapeType="1"/>
            </p:cNvSpPr>
            <p:nvPr/>
          </p:nvSpPr>
          <p:spPr bwMode="auto">
            <a:xfrm flipH="1">
              <a:off x="3886200" y="3154363"/>
              <a:ext cx="228600" cy="762000"/>
            </a:xfrm>
            <a:prstGeom prst="line">
              <a:avLst/>
            </a:prstGeom>
            <a:noFill/>
            <a:ln w="28575">
              <a:solidFill>
                <a:srgbClr val="CC0000"/>
              </a:solidFill>
              <a:round/>
              <a:headEnd/>
              <a:tailEnd type="triangle" w="med" len="med"/>
            </a:ln>
          </p:spPr>
          <p:txBody>
            <a:bodyPr/>
            <a:lstStyle/>
            <a:p>
              <a:endParaRPr lang="en-US"/>
            </a:p>
          </p:txBody>
        </p:sp>
        <p:sp>
          <p:nvSpPr>
            <p:cNvPr id="23613" name="Line 223"/>
            <p:cNvSpPr>
              <a:spLocks noChangeShapeType="1"/>
            </p:cNvSpPr>
            <p:nvPr/>
          </p:nvSpPr>
          <p:spPr bwMode="auto">
            <a:xfrm flipH="1">
              <a:off x="4029075" y="2925763"/>
              <a:ext cx="152400" cy="533400"/>
            </a:xfrm>
            <a:prstGeom prst="line">
              <a:avLst/>
            </a:prstGeom>
            <a:noFill/>
            <a:ln w="28575">
              <a:solidFill>
                <a:srgbClr val="CC0000"/>
              </a:solidFill>
              <a:round/>
              <a:headEnd/>
              <a:tailEnd type="triangle" w="med" len="med"/>
            </a:ln>
          </p:spPr>
          <p:txBody>
            <a:bodyPr/>
            <a:lstStyle/>
            <a:p>
              <a:endParaRPr lang="en-US"/>
            </a:p>
          </p:txBody>
        </p:sp>
        <p:sp>
          <p:nvSpPr>
            <p:cNvPr id="23614" name="Text Box 224"/>
            <p:cNvSpPr txBox="1">
              <a:spLocks noChangeArrowheads="1"/>
            </p:cNvSpPr>
            <p:nvPr/>
          </p:nvSpPr>
          <p:spPr bwMode="auto">
            <a:xfrm>
              <a:off x="4114800" y="2087563"/>
              <a:ext cx="1676400" cy="1370012"/>
            </a:xfrm>
            <a:prstGeom prst="rect">
              <a:avLst/>
            </a:prstGeom>
            <a:noFill/>
            <a:ln w="9525">
              <a:noFill/>
              <a:miter lim="800000"/>
              <a:headEnd/>
              <a:tailEnd/>
            </a:ln>
          </p:spPr>
          <p:txBody>
            <a:bodyPr>
              <a:spAutoFit/>
            </a:bodyPr>
            <a:lstStyle/>
            <a:p>
              <a:r>
                <a:rPr lang="en-US" sz="1200" b="1">
                  <a:solidFill>
                    <a:srgbClr val="CC0000"/>
                  </a:solidFill>
                </a:rPr>
                <a:t>Read Data 1 is one of R/R operands; Read Data 2 may be a second operand in many R/R instructions (or immediate may be used).</a:t>
              </a:r>
            </a:p>
          </p:txBody>
        </p:sp>
        <p:sp>
          <p:nvSpPr>
            <p:cNvPr id="23615" name="Text Box 225"/>
            <p:cNvSpPr txBox="1">
              <a:spLocks noChangeArrowheads="1"/>
            </p:cNvSpPr>
            <p:nvPr/>
          </p:nvSpPr>
          <p:spPr bwMode="auto">
            <a:xfrm>
              <a:off x="4106863" y="4724400"/>
              <a:ext cx="1684338" cy="822325"/>
            </a:xfrm>
            <a:prstGeom prst="rect">
              <a:avLst/>
            </a:prstGeom>
            <a:noFill/>
            <a:ln w="9525">
              <a:noFill/>
              <a:miter lim="800000"/>
              <a:headEnd/>
              <a:tailEnd/>
            </a:ln>
          </p:spPr>
          <p:txBody>
            <a:bodyPr>
              <a:spAutoFit/>
            </a:bodyPr>
            <a:lstStyle/>
            <a:p>
              <a:r>
                <a:rPr lang="en-US" sz="1200" b="1">
                  <a:solidFill>
                    <a:srgbClr val="CC0000"/>
                  </a:solidFill>
                </a:rPr>
                <a:t>MUX selects register </a:t>
              </a:r>
            </a:p>
            <a:p>
              <a:r>
                <a:rPr lang="en-US" sz="1200" b="1">
                  <a:solidFill>
                    <a:srgbClr val="CC0000"/>
                  </a:solidFill>
                </a:rPr>
                <a:t>contents or immediate</a:t>
              </a:r>
            </a:p>
            <a:p>
              <a:r>
                <a:rPr lang="en-US" sz="1200" b="1">
                  <a:solidFill>
                    <a:srgbClr val="CC0000"/>
                  </a:solidFill>
                </a:rPr>
                <a:t>for R/R instruction</a:t>
              </a:r>
            </a:p>
            <a:p>
              <a:r>
                <a:rPr lang="en-US" sz="1200" b="1">
                  <a:solidFill>
                    <a:srgbClr val="CC0000"/>
                  </a:solidFill>
                </a:rPr>
                <a:t>process.</a:t>
              </a:r>
            </a:p>
          </p:txBody>
        </p:sp>
        <p:sp>
          <p:nvSpPr>
            <p:cNvPr id="23616" name="Line 226"/>
            <p:cNvSpPr>
              <a:spLocks noChangeShapeType="1"/>
            </p:cNvSpPr>
            <p:nvPr/>
          </p:nvSpPr>
          <p:spPr bwMode="auto">
            <a:xfrm>
              <a:off x="4538663" y="4373563"/>
              <a:ext cx="0" cy="381000"/>
            </a:xfrm>
            <a:prstGeom prst="line">
              <a:avLst/>
            </a:prstGeom>
            <a:noFill/>
            <a:ln w="28575">
              <a:solidFill>
                <a:srgbClr val="CC0000"/>
              </a:solidFill>
              <a:round/>
              <a:headEnd type="triangle" w="med" len="med"/>
              <a:tailEnd/>
            </a:ln>
          </p:spPr>
          <p:txBody>
            <a:bodyPr/>
            <a:lstStyle/>
            <a:p>
              <a:endParaRPr lang="en-US"/>
            </a:p>
          </p:txBody>
        </p:sp>
        <p:sp>
          <p:nvSpPr>
            <p:cNvPr id="23617" name="Text Box 227"/>
            <p:cNvSpPr txBox="1">
              <a:spLocks noChangeArrowheads="1"/>
            </p:cNvSpPr>
            <p:nvPr/>
          </p:nvSpPr>
          <p:spPr bwMode="auto">
            <a:xfrm>
              <a:off x="6073775" y="5075238"/>
              <a:ext cx="2308225" cy="639762"/>
            </a:xfrm>
            <a:prstGeom prst="rect">
              <a:avLst/>
            </a:prstGeom>
            <a:noFill/>
            <a:ln w="9525">
              <a:noFill/>
              <a:miter lim="800000"/>
              <a:headEnd/>
              <a:tailEnd/>
            </a:ln>
          </p:spPr>
          <p:txBody>
            <a:bodyPr wrap="none">
              <a:spAutoFit/>
            </a:bodyPr>
            <a:lstStyle/>
            <a:p>
              <a:r>
                <a:rPr lang="en-US" sz="1200" b="1">
                  <a:solidFill>
                    <a:srgbClr val="CC0000"/>
                  </a:solidFill>
                </a:rPr>
                <a:t>ALU calculation result bypasses </a:t>
              </a:r>
            </a:p>
            <a:p>
              <a:r>
                <a:rPr lang="en-US" sz="1200" b="1">
                  <a:solidFill>
                    <a:srgbClr val="CC0000"/>
                  </a:solidFill>
                </a:rPr>
                <a:t>memory for R/R instructions </a:t>
              </a:r>
            </a:p>
            <a:p>
              <a:r>
                <a:rPr lang="en-US" sz="1200" b="1">
                  <a:solidFill>
                    <a:srgbClr val="CC0000"/>
                  </a:solidFill>
                </a:rPr>
                <a:t>(MUX chooses result).</a:t>
              </a:r>
            </a:p>
          </p:txBody>
        </p:sp>
        <p:sp>
          <p:nvSpPr>
            <p:cNvPr id="23618" name="Line 228"/>
            <p:cNvSpPr>
              <a:spLocks noChangeShapeType="1"/>
            </p:cNvSpPr>
            <p:nvPr/>
          </p:nvSpPr>
          <p:spPr bwMode="auto">
            <a:xfrm flipV="1">
              <a:off x="6553200" y="4983163"/>
              <a:ext cx="0" cy="195262"/>
            </a:xfrm>
            <a:prstGeom prst="line">
              <a:avLst/>
            </a:prstGeom>
            <a:noFill/>
            <a:ln w="28575">
              <a:solidFill>
                <a:srgbClr val="CC0000"/>
              </a:solidFill>
              <a:round/>
              <a:headEnd/>
              <a:tailEnd type="triangle" w="med" len="med"/>
            </a:ln>
          </p:spPr>
          <p:txBody>
            <a:bodyPr/>
            <a:lstStyle/>
            <a:p>
              <a:endParaRPr lang="en-US"/>
            </a:p>
          </p:txBody>
        </p:sp>
        <p:sp>
          <p:nvSpPr>
            <p:cNvPr id="23619" name="Line 229"/>
            <p:cNvSpPr>
              <a:spLocks noChangeShapeType="1"/>
            </p:cNvSpPr>
            <p:nvPr/>
          </p:nvSpPr>
          <p:spPr bwMode="auto">
            <a:xfrm flipH="1" flipV="1">
              <a:off x="7772400" y="4373563"/>
              <a:ext cx="0" cy="762000"/>
            </a:xfrm>
            <a:prstGeom prst="line">
              <a:avLst/>
            </a:prstGeom>
            <a:noFill/>
            <a:ln w="28575">
              <a:solidFill>
                <a:srgbClr val="CC0000"/>
              </a:solidFill>
              <a:round/>
              <a:headEnd/>
              <a:tailEnd type="triangle" w="med" len="med"/>
            </a:ln>
          </p:spPr>
          <p:txBody>
            <a:bodyPr/>
            <a:lstStyle/>
            <a:p>
              <a:endParaRPr lang="en-US"/>
            </a:p>
          </p:txBody>
        </p:sp>
        <p:sp>
          <p:nvSpPr>
            <p:cNvPr id="23620" name="Text Box 230"/>
            <p:cNvSpPr txBox="1">
              <a:spLocks noChangeArrowheads="1"/>
            </p:cNvSpPr>
            <p:nvPr/>
          </p:nvSpPr>
          <p:spPr bwMode="auto">
            <a:xfrm>
              <a:off x="6061075" y="2690813"/>
              <a:ext cx="2578100" cy="457200"/>
            </a:xfrm>
            <a:prstGeom prst="rect">
              <a:avLst/>
            </a:prstGeom>
            <a:noFill/>
            <a:ln w="9525">
              <a:noFill/>
              <a:miter lim="800000"/>
              <a:headEnd/>
              <a:tailEnd/>
            </a:ln>
          </p:spPr>
          <p:txBody>
            <a:bodyPr wrap="none">
              <a:spAutoFit/>
            </a:bodyPr>
            <a:lstStyle/>
            <a:p>
              <a:r>
                <a:rPr lang="en-US" sz="1200" b="1">
                  <a:solidFill>
                    <a:srgbClr val="CC0000"/>
                  </a:solidFill>
                </a:rPr>
                <a:t>ALU processes register data for R/R</a:t>
              </a:r>
            </a:p>
            <a:p>
              <a:r>
                <a:rPr lang="en-US" sz="1200" b="1">
                  <a:solidFill>
                    <a:srgbClr val="CC0000"/>
                  </a:solidFill>
                </a:rPr>
                <a:t>instruction (math, logical, shift, etc.).</a:t>
              </a:r>
            </a:p>
          </p:txBody>
        </p:sp>
        <p:sp>
          <p:nvSpPr>
            <p:cNvPr id="23621" name="Line 231"/>
            <p:cNvSpPr>
              <a:spLocks noChangeShapeType="1"/>
            </p:cNvSpPr>
            <p:nvPr/>
          </p:nvSpPr>
          <p:spPr bwMode="auto">
            <a:xfrm flipH="1">
              <a:off x="5257800" y="2925763"/>
              <a:ext cx="914400" cy="533400"/>
            </a:xfrm>
            <a:prstGeom prst="line">
              <a:avLst/>
            </a:prstGeom>
            <a:noFill/>
            <a:ln w="28575">
              <a:solidFill>
                <a:srgbClr val="CC0000"/>
              </a:solidFill>
              <a:round/>
              <a:headEnd/>
              <a:tailEnd type="triangle" w="med" len="med"/>
            </a:ln>
          </p:spPr>
          <p:txBody>
            <a:bodyPr/>
            <a:lstStyle/>
            <a:p>
              <a:endParaRPr lang="en-US"/>
            </a:p>
          </p:txBody>
        </p:sp>
        <p:sp>
          <p:nvSpPr>
            <p:cNvPr id="23622" name="Text Box 232"/>
            <p:cNvSpPr txBox="1">
              <a:spLocks noChangeArrowheads="1"/>
            </p:cNvSpPr>
            <p:nvPr/>
          </p:nvSpPr>
          <p:spPr bwMode="auto">
            <a:xfrm>
              <a:off x="4970463" y="4173538"/>
              <a:ext cx="849313" cy="457200"/>
            </a:xfrm>
            <a:prstGeom prst="rect">
              <a:avLst/>
            </a:prstGeom>
            <a:noFill/>
            <a:ln w="9525">
              <a:noFill/>
              <a:miter lim="800000"/>
              <a:headEnd/>
              <a:tailEnd/>
            </a:ln>
          </p:spPr>
          <p:txBody>
            <a:bodyPr wrap="none">
              <a:spAutoFit/>
            </a:bodyPr>
            <a:lstStyle/>
            <a:p>
              <a:pPr algn="ctr"/>
              <a:r>
                <a:rPr lang="en-US" sz="1200" b="1">
                  <a:solidFill>
                    <a:srgbClr val="CC0000"/>
                  </a:solidFill>
                </a:rPr>
                <a:t>Input bus </a:t>
              </a:r>
            </a:p>
            <a:p>
              <a:pPr algn="ctr"/>
              <a:r>
                <a:rPr lang="en-US" sz="1200" b="1">
                  <a:solidFill>
                    <a:srgbClr val="CC0000"/>
                  </a:solidFill>
                </a:rPr>
                <a:t>not used.</a:t>
              </a:r>
            </a:p>
          </p:txBody>
        </p:sp>
        <p:sp>
          <p:nvSpPr>
            <p:cNvPr id="23623" name="Line 233"/>
            <p:cNvSpPr>
              <a:spLocks noChangeShapeType="1"/>
            </p:cNvSpPr>
            <p:nvPr/>
          </p:nvSpPr>
          <p:spPr bwMode="auto">
            <a:xfrm flipH="1">
              <a:off x="5029200" y="4373563"/>
              <a:ext cx="0" cy="228600"/>
            </a:xfrm>
            <a:prstGeom prst="line">
              <a:avLst/>
            </a:prstGeom>
            <a:noFill/>
            <a:ln w="28575">
              <a:solidFill>
                <a:srgbClr val="CC0000"/>
              </a:solidFill>
              <a:round/>
              <a:headEnd/>
              <a:tailEnd type="triangle" w="med" len="med"/>
            </a:ln>
          </p:spPr>
          <p:txBody>
            <a:bodyPr/>
            <a:lstStyle/>
            <a:p>
              <a:endParaRPr lang="en-US"/>
            </a:p>
          </p:txBody>
        </p:sp>
      </p:grpSp>
      <p:sp>
        <p:nvSpPr>
          <p:cNvPr id="23557" name="Text Box 234"/>
          <p:cNvSpPr txBox="1">
            <a:spLocks noChangeArrowheads="1"/>
          </p:cNvSpPr>
          <p:nvPr/>
        </p:nvSpPr>
        <p:spPr bwMode="auto">
          <a:xfrm>
            <a:off x="3505200" y="6080125"/>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pic>
        <p:nvPicPr>
          <p:cNvPr id="2"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6562" name="Rectangle 2"/>
          <p:cNvSpPr>
            <a:spLocks noGrp="1" noChangeArrowheads="1"/>
          </p:cNvSpPr>
          <p:nvPr>
            <p:ph type="title"/>
          </p:nvPr>
        </p:nvSpPr>
        <p:spPr>
          <a:xfrm>
            <a:off x="914400" y="1371600"/>
            <a:ext cx="7315200" cy="533400"/>
          </a:xfrm>
        </p:spPr>
        <p:txBody>
          <a:bodyPr/>
          <a:lstStyle/>
          <a:p>
            <a:pPr>
              <a:defRPr/>
            </a:pPr>
            <a:r>
              <a:rPr lang="en-US" sz="3200" smtClean="0"/>
              <a:t>Load/Store Functions (Read or Write)</a:t>
            </a:r>
          </a:p>
        </p:txBody>
      </p:sp>
      <p:sp>
        <p:nvSpPr>
          <p:cNvPr id="24580" name="Text Box 117"/>
          <p:cNvSpPr txBox="1">
            <a:spLocks noChangeArrowheads="1"/>
          </p:cNvSpPr>
          <p:nvPr/>
        </p:nvSpPr>
        <p:spPr bwMode="auto">
          <a:xfrm>
            <a:off x="3505200" y="6080125"/>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nvGrpSpPr>
          <p:cNvPr id="24581" name="Group 128"/>
          <p:cNvGrpSpPr>
            <a:grpSpLocks/>
          </p:cNvGrpSpPr>
          <p:nvPr/>
        </p:nvGrpSpPr>
        <p:grpSpPr bwMode="auto">
          <a:xfrm>
            <a:off x="762000" y="2087563"/>
            <a:ext cx="7634288" cy="3932237"/>
            <a:chOff x="528" y="1200"/>
            <a:chExt cx="4809" cy="2477"/>
          </a:xfrm>
        </p:grpSpPr>
        <p:grpSp>
          <p:nvGrpSpPr>
            <p:cNvPr id="24582" name="Group 17"/>
            <p:cNvGrpSpPr>
              <a:grpSpLocks/>
            </p:cNvGrpSpPr>
            <p:nvPr/>
          </p:nvGrpSpPr>
          <p:grpSpPr bwMode="auto">
            <a:xfrm>
              <a:off x="3120" y="1958"/>
              <a:ext cx="384" cy="624"/>
              <a:chOff x="3792" y="2343"/>
              <a:chExt cx="480" cy="624"/>
            </a:xfrm>
          </p:grpSpPr>
          <p:grpSp>
            <p:nvGrpSpPr>
              <p:cNvPr id="24658" name="Group 18"/>
              <p:cNvGrpSpPr>
                <a:grpSpLocks/>
              </p:cNvGrpSpPr>
              <p:nvPr/>
            </p:nvGrpSpPr>
            <p:grpSpPr bwMode="auto">
              <a:xfrm>
                <a:off x="3792" y="2343"/>
                <a:ext cx="480" cy="624"/>
                <a:chOff x="3264" y="1632"/>
                <a:chExt cx="432" cy="480"/>
              </a:xfrm>
            </p:grpSpPr>
            <p:sp>
              <p:nvSpPr>
                <p:cNvPr id="24660" name="Line 19"/>
                <p:cNvSpPr>
                  <a:spLocks noChangeShapeType="1"/>
                </p:cNvSpPr>
                <p:nvPr/>
              </p:nvSpPr>
              <p:spPr bwMode="auto">
                <a:xfrm flipV="1">
                  <a:off x="3269" y="1872"/>
                  <a:ext cx="48" cy="48"/>
                </a:xfrm>
                <a:prstGeom prst="line">
                  <a:avLst/>
                </a:prstGeom>
                <a:noFill/>
                <a:ln w="28575">
                  <a:solidFill>
                    <a:schemeClr val="tx1"/>
                  </a:solidFill>
                  <a:round/>
                  <a:headEnd/>
                  <a:tailEnd/>
                </a:ln>
              </p:spPr>
              <p:txBody>
                <a:bodyPr/>
                <a:lstStyle/>
                <a:p>
                  <a:endParaRPr lang="en-US"/>
                </a:p>
              </p:txBody>
            </p:sp>
            <p:sp>
              <p:nvSpPr>
                <p:cNvPr id="24661" name="Line 20"/>
                <p:cNvSpPr>
                  <a:spLocks noChangeShapeType="1"/>
                </p:cNvSpPr>
                <p:nvPr/>
              </p:nvSpPr>
              <p:spPr bwMode="auto">
                <a:xfrm>
                  <a:off x="3269" y="1824"/>
                  <a:ext cx="48" cy="48"/>
                </a:xfrm>
                <a:prstGeom prst="line">
                  <a:avLst/>
                </a:prstGeom>
                <a:noFill/>
                <a:ln w="28575">
                  <a:solidFill>
                    <a:schemeClr val="tx1"/>
                  </a:solidFill>
                  <a:round/>
                  <a:headEnd/>
                  <a:tailEnd/>
                </a:ln>
              </p:spPr>
              <p:txBody>
                <a:bodyPr/>
                <a:lstStyle/>
                <a:p>
                  <a:endParaRPr lang="en-US"/>
                </a:p>
              </p:txBody>
            </p:sp>
            <p:sp>
              <p:nvSpPr>
                <p:cNvPr id="24662" name="Line 21"/>
                <p:cNvSpPr>
                  <a:spLocks noChangeShapeType="1"/>
                </p:cNvSpPr>
                <p:nvPr/>
              </p:nvSpPr>
              <p:spPr bwMode="auto">
                <a:xfrm flipV="1">
                  <a:off x="3269" y="1632"/>
                  <a:ext cx="0" cy="192"/>
                </a:xfrm>
                <a:prstGeom prst="line">
                  <a:avLst/>
                </a:prstGeom>
                <a:noFill/>
                <a:ln w="28575">
                  <a:solidFill>
                    <a:schemeClr val="tx1"/>
                  </a:solidFill>
                  <a:round/>
                  <a:headEnd/>
                  <a:tailEnd/>
                </a:ln>
              </p:spPr>
              <p:txBody>
                <a:bodyPr/>
                <a:lstStyle/>
                <a:p>
                  <a:endParaRPr lang="en-US"/>
                </a:p>
              </p:txBody>
            </p:sp>
            <p:sp>
              <p:nvSpPr>
                <p:cNvPr id="24663" name="Line 22"/>
                <p:cNvSpPr>
                  <a:spLocks noChangeShapeType="1"/>
                </p:cNvSpPr>
                <p:nvPr/>
              </p:nvSpPr>
              <p:spPr bwMode="auto">
                <a:xfrm flipV="1">
                  <a:off x="3269" y="1920"/>
                  <a:ext cx="0" cy="192"/>
                </a:xfrm>
                <a:prstGeom prst="line">
                  <a:avLst/>
                </a:prstGeom>
                <a:noFill/>
                <a:ln w="28575">
                  <a:solidFill>
                    <a:schemeClr val="tx1"/>
                  </a:solidFill>
                  <a:round/>
                  <a:headEnd/>
                  <a:tailEnd/>
                </a:ln>
              </p:spPr>
              <p:txBody>
                <a:bodyPr/>
                <a:lstStyle/>
                <a:p>
                  <a:endParaRPr lang="en-US"/>
                </a:p>
              </p:txBody>
            </p:sp>
            <p:sp>
              <p:nvSpPr>
                <p:cNvPr id="24664" name="Line 23"/>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24665" name="Line 24"/>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24666" name="Line 25"/>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24659" name="Text Box 26"/>
              <p:cNvSpPr txBox="1">
                <a:spLocks noChangeArrowheads="1"/>
              </p:cNvSpPr>
              <p:nvPr/>
            </p:nvSpPr>
            <p:spPr bwMode="auto">
              <a:xfrm>
                <a:off x="3830" y="2568"/>
                <a:ext cx="442" cy="192"/>
              </a:xfrm>
              <a:prstGeom prst="rect">
                <a:avLst/>
              </a:prstGeom>
              <a:noFill/>
              <a:ln w="9525">
                <a:noFill/>
                <a:miter lim="800000"/>
                <a:headEnd/>
                <a:tailEnd/>
              </a:ln>
            </p:spPr>
            <p:txBody>
              <a:bodyPr wrap="none">
                <a:spAutoFit/>
              </a:bodyPr>
              <a:lstStyle/>
              <a:p>
                <a:r>
                  <a:rPr lang="en-US" sz="1400" b="1"/>
                  <a:t>ALU</a:t>
                </a:r>
              </a:p>
            </p:txBody>
          </p:sp>
        </p:grpSp>
        <p:sp>
          <p:nvSpPr>
            <p:cNvPr id="24583" name="Rectangle 35"/>
            <p:cNvSpPr>
              <a:spLocks noChangeArrowheads="1"/>
            </p:cNvSpPr>
            <p:nvPr/>
          </p:nvSpPr>
          <p:spPr bwMode="auto">
            <a:xfrm>
              <a:off x="3881" y="2087"/>
              <a:ext cx="672" cy="816"/>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grpSp>
          <p:nvGrpSpPr>
            <p:cNvPr id="24584" name="Group 36"/>
            <p:cNvGrpSpPr>
              <a:grpSpLocks/>
            </p:cNvGrpSpPr>
            <p:nvPr/>
          </p:nvGrpSpPr>
          <p:grpSpPr bwMode="auto">
            <a:xfrm>
              <a:off x="2850" y="2303"/>
              <a:ext cx="144" cy="346"/>
              <a:chOff x="4387" y="1632"/>
              <a:chExt cx="144" cy="346"/>
            </a:xfrm>
          </p:grpSpPr>
          <p:grpSp>
            <p:nvGrpSpPr>
              <p:cNvPr id="24653" name="Group 37"/>
              <p:cNvGrpSpPr>
                <a:grpSpLocks/>
              </p:cNvGrpSpPr>
              <p:nvPr/>
            </p:nvGrpSpPr>
            <p:grpSpPr bwMode="auto">
              <a:xfrm>
                <a:off x="4411" y="1634"/>
                <a:ext cx="102" cy="336"/>
                <a:chOff x="1248" y="3360"/>
                <a:chExt cx="144" cy="480"/>
              </a:xfrm>
            </p:grpSpPr>
            <p:sp>
              <p:nvSpPr>
                <p:cNvPr id="24655" name="AutoShape 38"/>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4656" name="Line 39"/>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4657" name="Line 40"/>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4654" name="Text Box 41"/>
              <p:cNvSpPr txBox="1">
                <a:spLocks noChangeArrowheads="1"/>
              </p:cNvSpPr>
              <p:nvPr/>
            </p:nvSpPr>
            <p:spPr bwMode="auto">
              <a:xfrm>
                <a:off x="4387"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4585" name="Line 42"/>
            <p:cNvSpPr>
              <a:spLocks noChangeShapeType="1"/>
            </p:cNvSpPr>
            <p:nvPr/>
          </p:nvSpPr>
          <p:spPr bwMode="auto">
            <a:xfrm>
              <a:off x="3504" y="2351"/>
              <a:ext cx="384" cy="0"/>
            </a:xfrm>
            <a:prstGeom prst="line">
              <a:avLst/>
            </a:prstGeom>
            <a:noFill/>
            <a:ln w="28575">
              <a:solidFill>
                <a:schemeClr val="tx1"/>
              </a:solidFill>
              <a:round/>
              <a:headEnd/>
              <a:tailEnd type="triangle" w="med" len="med"/>
            </a:ln>
          </p:spPr>
          <p:txBody>
            <a:bodyPr/>
            <a:lstStyle/>
            <a:p>
              <a:endParaRPr lang="en-US"/>
            </a:p>
          </p:txBody>
        </p:sp>
        <p:sp>
          <p:nvSpPr>
            <p:cNvPr id="24586" name="Line 43"/>
            <p:cNvSpPr>
              <a:spLocks noChangeShapeType="1"/>
            </p:cNvSpPr>
            <p:nvPr/>
          </p:nvSpPr>
          <p:spPr bwMode="auto">
            <a:xfrm flipV="1">
              <a:off x="2736" y="2575"/>
              <a:ext cx="0" cy="316"/>
            </a:xfrm>
            <a:prstGeom prst="line">
              <a:avLst/>
            </a:prstGeom>
            <a:noFill/>
            <a:ln w="28575">
              <a:solidFill>
                <a:schemeClr val="tx1"/>
              </a:solidFill>
              <a:round/>
              <a:headEnd/>
              <a:tailEnd/>
            </a:ln>
          </p:spPr>
          <p:txBody>
            <a:bodyPr/>
            <a:lstStyle/>
            <a:p>
              <a:endParaRPr lang="en-US"/>
            </a:p>
          </p:txBody>
        </p:sp>
        <p:sp>
          <p:nvSpPr>
            <p:cNvPr id="24587" name="Line 44"/>
            <p:cNvSpPr>
              <a:spLocks noChangeShapeType="1"/>
            </p:cNvSpPr>
            <p:nvPr/>
          </p:nvSpPr>
          <p:spPr bwMode="auto">
            <a:xfrm>
              <a:off x="2592" y="2783"/>
              <a:ext cx="1296" cy="0"/>
            </a:xfrm>
            <a:prstGeom prst="line">
              <a:avLst/>
            </a:prstGeom>
            <a:noFill/>
            <a:ln w="28575">
              <a:solidFill>
                <a:schemeClr val="tx1"/>
              </a:solidFill>
              <a:round/>
              <a:headEnd/>
              <a:tailEnd type="triangle" w="med" len="med"/>
            </a:ln>
          </p:spPr>
          <p:txBody>
            <a:bodyPr/>
            <a:lstStyle/>
            <a:p>
              <a:endParaRPr lang="en-US"/>
            </a:p>
          </p:txBody>
        </p:sp>
        <p:sp>
          <p:nvSpPr>
            <p:cNvPr id="24588" name="Line 48"/>
            <p:cNvSpPr>
              <a:spLocks noChangeShapeType="1"/>
            </p:cNvSpPr>
            <p:nvPr/>
          </p:nvSpPr>
          <p:spPr bwMode="auto">
            <a:xfrm>
              <a:off x="2347" y="2887"/>
              <a:ext cx="396" cy="0"/>
            </a:xfrm>
            <a:prstGeom prst="line">
              <a:avLst/>
            </a:prstGeom>
            <a:noFill/>
            <a:ln w="28575">
              <a:solidFill>
                <a:schemeClr val="tx1"/>
              </a:solidFill>
              <a:round/>
              <a:headEnd/>
              <a:tailEnd/>
            </a:ln>
          </p:spPr>
          <p:txBody>
            <a:bodyPr/>
            <a:lstStyle/>
            <a:p>
              <a:endParaRPr lang="en-US"/>
            </a:p>
          </p:txBody>
        </p:sp>
        <p:sp>
          <p:nvSpPr>
            <p:cNvPr id="24589" name="Text Box 49"/>
            <p:cNvSpPr txBox="1">
              <a:spLocks noChangeArrowheads="1"/>
            </p:cNvSpPr>
            <p:nvPr/>
          </p:nvSpPr>
          <p:spPr bwMode="auto">
            <a:xfrm>
              <a:off x="3805" y="2245"/>
              <a:ext cx="467" cy="250"/>
            </a:xfrm>
            <a:prstGeom prst="rect">
              <a:avLst/>
            </a:prstGeom>
            <a:noFill/>
            <a:ln w="9525">
              <a:noFill/>
              <a:miter lim="800000"/>
              <a:headEnd/>
              <a:tailEnd/>
            </a:ln>
          </p:spPr>
          <p:txBody>
            <a:bodyPr>
              <a:spAutoFit/>
            </a:bodyPr>
            <a:lstStyle/>
            <a:p>
              <a:pPr algn="ctr"/>
              <a:r>
                <a:rPr lang="en-US" sz="1000" b="1"/>
                <a:t>Data</a:t>
              </a:r>
            </a:p>
            <a:p>
              <a:pPr algn="ctr"/>
              <a:r>
                <a:rPr lang="en-US" sz="1000" b="1"/>
                <a:t>Address</a:t>
              </a:r>
            </a:p>
          </p:txBody>
        </p:sp>
        <p:sp>
          <p:nvSpPr>
            <p:cNvPr id="24590" name="Line 51"/>
            <p:cNvSpPr>
              <a:spLocks noChangeShapeType="1"/>
            </p:cNvSpPr>
            <p:nvPr/>
          </p:nvSpPr>
          <p:spPr bwMode="auto">
            <a:xfrm>
              <a:off x="1392" y="1794"/>
              <a:ext cx="144" cy="0"/>
            </a:xfrm>
            <a:prstGeom prst="line">
              <a:avLst/>
            </a:prstGeom>
            <a:noFill/>
            <a:ln w="28575">
              <a:solidFill>
                <a:schemeClr val="tx1"/>
              </a:solidFill>
              <a:round/>
              <a:headEnd/>
              <a:tailEnd type="triangle" w="med" len="med"/>
            </a:ln>
          </p:spPr>
          <p:txBody>
            <a:bodyPr/>
            <a:lstStyle/>
            <a:p>
              <a:endParaRPr lang="en-US"/>
            </a:p>
          </p:txBody>
        </p:sp>
        <p:sp>
          <p:nvSpPr>
            <p:cNvPr id="24591" name="Line 52"/>
            <p:cNvSpPr>
              <a:spLocks noChangeShapeType="1"/>
            </p:cNvSpPr>
            <p:nvPr/>
          </p:nvSpPr>
          <p:spPr bwMode="auto">
            <a:xfrm>
              <a:off x="1392" y="1787"/>
              <a:ext cx="0" cy="1104"/>
            </a:xfrm>
            <a:prstGeom prst="line">
              <a:avLst/>
            </a:prstGeom>
            <a:noFill/>
            <a:ln w="28575">
              <a:solidFill>
                <a:schemeClr val="tx1"/>
              </a:solidFill>
              <a:round/>
              <a:headEnd/>
              <a:tailEnd/>
            </a:ln>
          </p:spPr>
          <p:txBody>
            <a:bodyPr/>
            <a:lstStyle/>
            <a:p>
              <a:endParaRPr lang="en-US"/>
            </a:p>
          </p:txBody>
        </p:sp>
        <p:sp>
          <p:nvSpPr>
            <p:cNvPr id="24592" name="Line 53"/>
            <p:cNvSpPr>
              <a:spLocks noChangeShapeType="1"/>
            </p:cNvSpPr>
            <p:nvPr/>
          </p:nvSpPr>
          <p:spPr bwMode="auto">
            <a:xfrm>
              <a:off x="1392" y="2882"/>
              <a:ext cx="624" cy="0"/>
            </a:xfrm>
            <a:prstGeom prst="line">
              <a:avLst/>
            </a:prstGeom>
            <a:noFill/>
            <a:ln w="28575">
              <a:solidFill>
                <a:schemeClr val="tx1"/>
              </a:solidFill>
              <a:round/>
              <a:headEnd/>
              <a:tailEnd type="triangle" w="med" len="med"/>
            </a:ln>
          </p:spPr>
          <p:txBody>
            <a:bodyPr/>
            <a:lstStyle/>
            <a:p>
              <a:endParaRPr lang="en-US"/>
            </a:p>
          </p:txBody>
        </p:sp>
        <p:sp>
          <p:nvSpPr>
            <p:cNvPr id="24593" name="Line 54"/>
            <p:cNvSpPr>
              <a:spLocks noChangeShapeType="1"/>
            </p:cNvSpPr>
            <p:nvPr/>
          </p:nvSpPr>
          <p:spPr bwMode="auto">
            <a:xfrm>
              <a:off x="4560" y="2399"/>
              <a:ext cx="336" cy="0"/>
            </a:xfrm>
            <a:prstGeom prst="line">
              <a:avLst/>
            </a:prstGeom>
            <a:noFill/>
            <a:ln w="28575">
              <a:solidFill>
                <a:schemeClr val="tx1"/>
              </a:solidFill>
              <a:round/>
              <a:headEnd/>
              <a:tailEnd type="triangle" w="med" len="med"/>
            </a:ln>
          </p:spPr>
          <p:txBody>
            <a:bodyPr/>
            <a:lstStyle/>
            <a:p>
              <a:endParaRPr lang="en-US"/>
            </a:p>
          </p:txBody>
        </p:sp>
        <p:sp>
          <p:nvSpPr>
            <p:cNvPr id="24594" name="Line 55"/>
            <p:cNvSpPr>
              <a:spLocks noChangeShapeType="1"/>
            </p:cNvSpPr>
            <p:nvPr/>
          </p:nvSpPr>
          <p:spPr bwMode="auto">
            <a:xfrm>
              <a:off x="4800" y="2561"/>
              <a:ext cx="96" cy="0"/>
            </a:xfrm>
            <a:prstGeom prst="line">
              <a:avLst/>
            </a:prstGeom>
            <a:noFill/>
            <a:ln w="28575">
              <a:solidFill>
                <a:schemeClr val="tx1"/>
              </a:solidFill>
              <a:round/>
              <a:headEnd/>
              <a:tailEnd type="triangle" w="med" len="med"/>
            </a:ln>
          </p:spPr>
          <p:txBody>
            <a:bodyPr/>
            <a:lstStyle/>
            <a:p>
              <a:endParaRPr lang="en-US"/>
            </a:p>
          </p:txBody>
        </p:sp>
        <p:sp>
          <p:nvSpPr>
            <p:cNvPr id="24595" name="Line 56"/>
            <p:cNvSpPr>
              <a:spLocks noChangeShapeType="1"/>
            </p:cNvSpPr>
            <p:nvPr/>
          </p:nvSpPr>
          <p:spPr bwMode="auto">
            <a:xfrm>
              <a:off x="4992" y="2448"/>
              <a:ext cx="288" cy="0"/>
            </a:xfrm>
            <a:prstGeom prst="line">
              <a:avLst/>
            </a:prstGeom>
            <a:noFill/>
            <a:ln w="28575">
              <a:solidFill>
                <a:schemeClr val="tx1"/>
              </a:solidFill>
              <a:round/>
              <a:headEnd/>
              <a:tailEnd/>
            </a:ln>
          </p:spPr>
          <p:txBody>
            <a:bodyPr/>
            <a:lstStyle/>
            <a:p>
              <a:endParaRPr lang="en-US"/>
            </a:p>
          </p:txBody>
        </p:sp>
        <p:sp>
          <p:nvSpPr>
            <p:cNvPr id="24596" name="Line 57"/>
            <p:cNvSpPr>
              <a:spLocks noChangeShapeType="1"/>
            </p:cNvSpPr>
            <p:nvPr/>
          </p:nvSpPr>
          <p:spPr bwMode="auto">
            <a:xfrm>
              <a:off x="5273" y="2447"/>
              <a:ext cx="0" cy="1057"/>
            </a:xfrm>
            <a:prstGeom prst="line">
              <a:avLst/>
            </a:prstGeom>
            <a:noFill/>
            <a:ln w="28575">
              <a:solidFill>
                <a:schemeClr val="tx1"/>
              </a:solidFill>
              <a:round/>
              <a:headEnd/>
              <a:tailEnd/>
            </a:ln>
          </p:spPr>
          <p:txBody>
            <a:bodyPr/>
            <a:lstStyle/>
            <a:p>
              <a:endParaRPr lang="en-US"/>
            </a:p>
          </p:txBody>
        </p:sp>
        <p:sp>
          <p:nvSpPr>
            <p:cNvPr id="24597" name="Line 58"/>
            <p:cNvSpPr>
              <a:spLocks noChangeShapeType="1"/>
            </p:cNvSpPr>
            <p:nvPr/>
          </p:nvSpPr>
          <p:spPr bwMode="auto">
            <a:xfrm>
              <a:off x="1440" y="3504"/>
              <a:ext cx="3840" cy="0"/>
            </a:xfrm>
            <a:prstGeom prst="line">
              <a:avLst/>
            </a:prstGeom>
            <a:noFill/>
            <a:ln w="28575">
              <a:solidFill>
                <a:schemeClr val="tx1"/>
              </a:solidFill>
              <a:round/>
              <a:headEnd/>
              <a:tailEnd/>
            </a:ln>
          </p:spPr>
          <p:txBody>
            <a:bodyPr/>
            <a:lstStyle/>
            <a:p>
              <a:endParaRPr lang="en-US"/>
            </a:p>
          </p:txBody>
        </p:sp>
        <p:sp>
          <p:nvSpPr>
            <p:cNvPr id="24598" name="Line 59"/>
            <p:cNvSpPr>
              <a:spLocks noChangeShapeType="1"/>
            </p:cNvSpPr>
            <p:nvPr/>
          </p:nvSpPr>
          <p:spPr bwMode="auto">
            <a:xfrm>
              <a:off x="1447" y="2495"/>
              <a:ext cx="0" cy="1009"/>
            </a:xfrm>
            <a:prstGeom prst="line">
              <a:avLst/>
            </a:prstGeom>
            <a:noFill/>
            <a:ln w="28575">
              <a:solidFill>
                <a:schemeClr val="tx1"/>
              </a:solidFill>
              <a:round/>
              <a:headEnd/>
              <a:tailEnd/>
            </a:ln>
          </p:spPr>
          <p:txBody>
            <a:bodyPr/>
            <a:lstStyle/>
            <a:p>
              <a:endParaRPr lang="en-US"/>
            </a:p>
          </p:txBody>
        </p:sp>
        <p:grpSp>
          <p:nvGrpSpPr>
            <p:cNvPr id="24599" name="Group 60"/>
            <p:cNvGrpSpPr>
              <a:grpSpLocks/>
            </p:cNvGrpSpPr>
            <p:nvPr/>
          </p:nvGrpSpPr>
          <p:grpSpPr bwMode="auto">
            <a:xfrm>
              <a:off x="4871" y="2293"/>
              <a:ext cx="144" cy="346"/>
              <a:chOff x="4392" y="1632"/>
              <a:chExt cx="144" cy="346"/>
            </a:xfrm>
          </p:grpSpPr>
          <p:grpSp>
            <p:nvGrpSpPr>
              <p:cNvPr id="24648" name="Group 61"/>
              <p:cNvGrpSpPr>
                <a:grpSpLocks/>
              </p:cNvGrpSpPr>
              <p:nvPr/>
            </p:nvGrpSpPr>
            <p:grpSpPr bwMode="auto">
              <a:xfrm>
                <a:off x="4411" y="1634"/>
                <a:ext cx="102" cy="336"/>
                <a:chOff x="1248" y="3360"/>
                <a:chExt cx="144" cy="480"/>
              </a:xfrm>
            </p:grpSpPr>
            <p:sp>
              <p:nvSpPr>
                <p:cNvPr id="24650" name="AutoShape 62"/>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4651" name="Line 63"/>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4652" name="Line 64"/>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4649" name="Text Box 65"/>
              <p:cNvSpPr txBox="1">
                <a:spLocks noChangeArrowheads="1"/>
              </p:cNvSpPr>
              <p:nvPr/>
            </p:nvSpPr>
            <p:spPr bwMode="auto">
              <a:xfrm>
                <a:off x="4392"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4600" name="Line 66"/>
            <p:cNvSpPr>
              <a:spLocks noChangeShapeType="1"/>
            </p:cNvSpPr>
            <p:nvPr/>
          </p:nvSpPr>
          <p:spPr bwMode="auto">
            <a:xfrm>
              <a:off x="1152" y="2159"/>
              <a:ext cx="240" cy="0"/>
            </a:xfrm>
            <a:prstGeom prst="line">
              <a:avLst/>
            </a:prstGeom>
            <a:noFill/>
            <a:ln w="28575">
              <a:solidFill>
                <a:schemeClr val="tx1"/>
              </a:solidFill>
              <a:round/>
              <a:headEnd/>
              <a:tailEnd/>
            </a:ln>
          </p:spPr>
          <p:txBody>
            <a:bodyPr/>
            <a:lstStyle/>
            <a:p>
              <a:endParaRPr lang="en-US"/>
            </a:p>
          </p:txBody>
        </p:sp>
        <p:sp>
          <p:nvSpPr>
            <p:cNvPr id="24601" name="Line 68"/>
            <p:cNvSpPr>
              <a:spLocks noChangeShapeType="1"/>
            </p:cNvSpPr>
            <p:nvPr/>
          </p:nvSpPr>
          <p:spPr bwMode="auto">
            <a:xfrm>
              <a:off x="2304" y="2063"/>
              <a:ext cx="816" cy="0"/>
            </a:xfrm>
            <a:prstGeom prst="line">
              <a:avLst/>
            </a:prstGeom>
            <a:noFill/>
            <a:ln w="28575">
              <a:solidFill>
                <a:schemeClr val="tx1"/>
              </a:solidFill>
              <a:round/>
              <a:headEnd/>
              <a:tailEnd type="triangle" w="med" len="med"/>
            </a:ln>
          </p:spPr>
          <p:txBody>
            <a:bodyPr/>
            <a:lstStyle/>
            <a:p>
              <a:endParaRPr lang="en-US"/>
            </a:p>
          </p:txBody>
        </p:sp>
        <p:sp>
          <p:nvSpPr>
            <p:cNvPr id="24602" name="Text Box 69"/>
            <p:cNvSpPr txBox="1">
              <a:spLocks noChangeArrowheads="1"/>
            </p:cNvSpPr>
            <p:nvPr/>
          </p:nvSpPr>
          <p:spPr bwMode="auto">
            <a:xfrm>
              <a:off x="1719" y="1517"/>
              <a:ext cx="633" cy="192"/>
            </a:xfrm>
            <a:prstGeom prst="rect">
              <a:avLst/>
            </a:prstGeom>
            <a:noFill/>
            <a:ln w="9525">
              <a:noFill/>
              <a:miter lim="800000"/>
              <a:headEnd/>
              <a:tailEnd/>
            </a:ln>
          </p:spPr>
          <p:txBody>
            <a:bodyPr wrap="none">
              <a:spAutoFit/>
            </a:bodyPr>
            <a:lstStyle/>
            <a:p>
              <a:r>
                <a:rPr lang="en-US" sz="1400" b="1"/>
                <a:t>Reg. Block</a:t>
              </a:r>
            </a:p>
          </p:txBody>
        </p:sp>
        <p:sp>
          <p:nvSpPr>
            <p:cNvPr id="24603" name="Rectangle 70"/>
            <p:cNvSpPr>
              <a:spLocks noChangeArrowheads="1"/>
            </p:cNvSpPr>
            <p:nvPr/>
          </p:nvSpPr>
          <p:spPr bwMode="auto">
            <a:xfrm>
              <a:off x="1536" y="1688"/>
              <a:ext cx="768" cy="912"/>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24604" name="Text Box 71"/>
            <p:cNvSpPr txBox="1">
              <a:spLocks noChangeArrowheads="1"/>
            </p:cNvSpPr>
            <p:nvPr/>
          </p:nvSpPr>
          <p:spPr bwMode="auto">
            <a:xfrm>
              <a:off x="1528" y="1717"/>
              <a:ext cx="344" cy="903"/>
            </a:xfrm>
            <a:prstGeom prst="rect">
              <a:avLst/>
            </a:prstGeom>
            <a:noFill/>
            <a:ln w="9525">
              <a:noFill/>
              <a:miter lim="800000"/>
              <a:headEnd/>
              <a:tailEnd/>
            </a:ln>
          </p:spPr>
          <p:txBody>
            <a:bodyPr>
              <a:spAutoFit/>
            </a:bodyPr>
            <a:lstStyle/>
            <a:p>
              <a:r>
                <a:rPr lang="en-US" sz="1000" b="1"/>
                <a:t>Rs</a:t>
              </a:r>
            </a:p>
            <a:p>
              <a:endParaRPr lang="en-US" sz="1000" b="1"/>
            </a:p>
            <a:p>
              <a:r>
                <a:rPr lang="en-US" sz="1000" b="1"/>
                <a:t>Rt</a:t>
              </a:r>
            </a:p>
            <a:p>
              <a:endParaRPr lang="en-US" sz="1000" b="1"/>
            </a:p>
            <a:p>
              <a:endParaRPr lang="en-US" sz="1000" b="1"/>
            </a:p>
            <a:p>
              <a:r>
                <a:rPr lang="en-US" sz="1000" b="1"/>
                <a:t>Rd</a:t>
              </a:r>
            </a:p>
            <a:p>
              <a:endParaRPr lang="en-US" sz="800" b="1"/>
            </a:p>
            <a:p>
              <a:r>
                <a:rPr lang="en-US" sz="1000" b="1"/>
                <a:t>Write</a:t>
              </a:r>
            </a:p>
            <a:p>
              <a:r>
                <a:rPr lang="en-US" sz="1000" b="1"/>
                <a:t>Data</a:t>
              </a:r>
            </a:p>
          </p:txBody>
        </p:sp>
        <p:sp>
          <p:nvSpPr>
            <p:cNvPr id="24605" name="Text Box 72"/>
            <p:cNvSpPr txBox="1">
              <a:spLocks noChangeArrowheads="1"/>
            </p:cNvSpPr>
            <p:nvPr/>
          </p:nvSpPr>
          <p:spPr bwMode="auto">
            <a:xfrm>
              <a:off x="1968" y="1909"/>
              <a:ext cx="344" cy="538"/>
            </a:xfrm>
            <a:prstGeom prst="rect">
              <a:avLst/>
            </a:prstGeom>
            <a:noFill/>
            <a:ln w="9525">
              <a:noFill/>
              <a:miter lim="800000"/>
              <a:headEnd/>
              <a:tailEnd/>
            </a:ln>
          </p:spPr>
          <p:txBody>
            <a:bodyPr>
              <a:spAutoFit/>
            </a:bodyPr>
            <a:lstStyle/>
            <a:p>
              <a:r>
                <a:rPr lang="en-US" sz="1000" b="1"/>
                <a:t>Read </a:t>
              </a:r>
            </a:p>
            <a:p>
              <a:r>
                <a:rPr lang="en-US" sz="1000" b="1"/>
                <a:t>Data 1</a:t>
              </a:r>
            </a:p>
            <a:p>
              <a:endParaRPr lang="en-US" sz="1000" b="1"/>
            </a:p>
            <a:p>
              <a:r>
                <a:rPr lang="en-US" sz="1000" b="1"/>
                <a:t>Read</a:t>
              </a:r>
            </a:p>
            <a:p>
              <a:r>
                <a:rPr lang="en-US" sz="1000" b="1"/>
                <a:t>Data 2</a:t>
              </a:r>
            </a:p>
          </p:txBody>
        </p:sp>
        <p:sp>
          <p:nvSpPr>
            <p:cNvPr id="24606" name="Oval 73"/>
            <p:cNvSpPr>
              <a:spLocks noChangeArrowheads="1"/>
            </p:cNvSpPr>
            <p:nvPr/>
          </p:nvSpPr>
          <p:spPr bwMode="auto">
            <a:xfrm>
              <a:off x="2016" y="2639"/>
              <a:ext cx="336" cy="480"/>
            </a:xfrm>
            <a:prstGeom prst="ellipse">
              <a:avLst/>
            </a:prstGeom>
            <a:solidFill>
              <a:srgbClr val="FFFF00">
                <a:alpha val="50195"/>
              </a:srgbClr>
            </a:solidFill>
            <a:ln w="28575">
              <a:solidFill>
                <a:schemeClr val="tx1"/>
              </a:solidFill>
              <a:round/>
              <a:headEnd/>
              <a:tailEnd/>
            </a:ln>
          </p:spPr>
          <p:txBody>
            <a:bodyPr wrap="none" anchor="ctr"/>
            <a:lstStyle/>
            <a:p>
              <a:pPr algn="ctr"/>
              <a:r>
                <a:rPr lang="en-US" sz="1200" b="1"/>
                <a:t>Sign</a:t>
              </a:r>
            </a:p>
            <a:p>
              <a:pPr algn="ctr"/>
              <a:r>
                <a:rPr lang="en-US" sz="1200" b="1"/>
                <a:t>Extend</a:t>
              </a:r>
            </a:p>
          </p:txBody>
        </p:sp>
        <p:sp>
          <p:nvSpPr>
            <p:cNvPr id="24607" name="Text Box 74"/>
            <p:cNvSpPr txBox="1">
              <a:spLocks noChangeArrowheads="1"/>
            </p:cNvSpPr>
            <p:nvPr/>
          </p:nvSpPr>
          <p:spPr bwMode="auto">
            <a:xfrm>
              <a:off x="2352" y="2735"/>
              <a:ext cx="240" cy="154"/>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4608" name="Line 75"/>
            <p:cNvSpPr>
              <a:spLocks noChangeShapeType="1"/>
            </p:cNvSpPr>
            <p:nvPr/>
          </p:nvSpPr>
          <p:spPr bwMode="auto">
            <a:xfrm>
              <a:off x="1392" y="1985"/>
              <a:ext cx="144" cy="0"/>
            </a:xfrm>
            <a:prstGeom prst="line">
              <a:avLst/>
            </a:prstGeom>
            <a:noFill/>
            <a:ln w="28575">
              <a:solidFill>
                <a:schemeClr val="tx1"/>
              </a:solidFill>
              <a:round/>
              <a:headEnd/>
              <a:tailEnd type="triangle" w="med" len="med"/>
            </a:ln>
          </p:spPr>
          <p:txBody>
            <a:bodyPr/>
            <a:lstStyle/>
            <a:p>
              <a:endParaRPr lang="en-US"/>
            </a:p>
          </p:txBody>
        </p:sp>
        <p:sp>
          <p:nvSpPr>
            <p:cNvPr id="24609" name="Line 76"/>
            <p:cNvSpPr>
              <a:spLocks noChangeShapeType="1"/>
            </p:cNvSpPr>
            <p:nvPr/>
          </p:nvSpPr>
          <p:spPr bwMode="auto">
            <a:xfrm>
              <a:off x="1392" y="2279"/>
              <a:ext cx="144" cy="0"/>
            </a:xfrm>
            <a:prstGeom prst="line">
              <a:avLst/>
            </a:prstGeom>
            <a:noFill/>
            <a:ln w="28575">
              <a:solidFill>
                <a:schemeClr val="tx1"/>
              </a:solidFill>
              <a:round/>
              <a:headEnd/>
              <a:tailEnd type="triangle" w="med" len="med"/>
            </a:ln>
          </p:spPr>
          <p:txBody>
            <a:bodyPr/>
            <a:lstStyle/>
            <a:p>
              <a:endParaRPr lang="en-US"/>
            </a:p>
          </p:txBody>
        </p:sp>
        <p:sp>
          <p:nvSpPr>
            <p:cNvPr id="24610" name="Line 77"/>
            <p:cNvSpPr>
              <a:spLocks noChangeShapeType="1"/>
            </p:cNvSpPr>
            <p:nvPr/>
          </p:nvSpPr>
          <p:spPr bwMode="auto">
            <a:xfrm>
              <a:off x="1440" y="2495"/>
              <a:ext cx="96" cy="0"/>
            </a:xfrm>
            <a:prstGeom prst="line">
              <a:avLst/>
            </a:prstGeom>
            <a:noFill/>
            <a:ln w="28575">
              <a:solidFill>
                <a:schemeClr val="tx1"/>
              </a:solidFill>
              <a:round/>
              <a:headEnd/>
              <a:tailEnd type="triangle" w="med" len="med"/>
            </a:ln>
          </p:spPr>
          <p:txBody>
            <a:bodyPr/>
            <a:lstStyle/>
            <a:p>
              <a:endParaRPr lang="en-US"/>
            </a:p>
          </p:txBody>
        </p:sp>
        <p:sp>
          <p:nvSpPr>
            <p:cNvPr id="24611" name="Line 78"/>
            <p:cNvSpPr>
              <a:spLocks noChangeShapeType="1"/>
            </p:cNvSpPr>
            <p:nvPr/>
          </p:nvSpPr>
          <p:spPr bwMode="auto">
            <a:xfrm>
              <a:off x="2729" y="2580"/>
              <a:ext cx="144" cy="0"/>
            </a:xfrm>
            <a:prstGeom prst="line">
              <a:avLst/>
            </a:prstGeom>
            <a:noFill/>
            <a:ln w="28575">
              <a:solidFill>
                <a:schemeClr val="tx1"/>
              </a:solidFill>
              <a:round/>
              <a:headEnd/>
              <a:tailEnd type="triangle" w="med" len="med"/>
            </a:ln>
          </p:spPr>
          <p:txBody>
            <a:bodyPr/>
            <a:lstStyle/>
            <a:p>
              <a:endParaRPr lang="en-US"/>
            </a:p>
          </p:txBody>
        </p:sp>
        <p:sp>
          <p:nvSpPr>
            <p:cNvPr id="24612" name="Line 79"/>
            <p:cNvSpPr>
              <a:spLocks noChangeShapeType="1"/>
            </p:cNvSpPr>
            <p:nvPr/>
          </p:nvSpPr>
          <p:spPr bwMode="auto">
            <a:xfrm>
              <a:off x="2976" y="2495"/>
              <a:ext cx="144" cy="0"/>
            </a:xfrm>
            <a:prstGeom prst="line">
              <a:avLst/>
            </a:prstGeom>
            <a:noFill/>
            <a:ln w="28575">
              <a:solidFill>
                <a:schemeClr val="tx1"/>
              </a:solidFill>
              <a:round/>
              <a:headEnd/>
              <a:tailEnd type="triangle" w="med" len="med"/>
            </a:ln>
          </p:spPr>
          <p:txBody>
            <a:bodyPr/>
            <a:lstStyle/>
            <a:p>
              <a:endParaRPr lang="en-US"/>
            </a:p>
          </p:txBody>
        </p:sp>
        <p:sp>
          <p:nvSpPr>
            <p:cNvPr id="24613" name="Line 80"/>
            <p:cNvSpPr>
              <a:spLocks noChangeShapeType="1"/>
            </p:cNvSpPr>
            <p:nvPr/>
          </p:nvSpPr>
          <p:spPr bwMode="auto">
            <a:xfrm>
              <a:off x="2304" y="2351"/>
              <a:ext cx="576" cy="0"/>
            </a:xfrm>
            <a:prstGeom prst="line">
              <a:avLst/>
            </a:prstGeom>
            <a:noFill/>
            <a:ln w="28575">
              <a:solidFill>
                <a:schemeClr val="tx1"/>
              </a:solidFill>
              <a:round/>
              <a:headEnd/>
              <a:tailEnd type="triangle" w="med" len="med"/>
            </a:ln>
          </p:spPr>
          <p:txBody>
            <a:bodyPr/>
            <a:lstStyle/>
            <a:p>
              <a:endParaRPr lang="en-US"/>
            </a:p>
          </p:txBody>
        </p:sp>
        <p:sp>
          <p:nvSpPr>
            <p:cNvPr id="24614" name="Line 81"/>
            <p:cNvSpPr>
              <a:spLocks noChangeShapeType="1"/>
            </p:cNvSpPr>
            <p:nvPr/>
          </p:nvSpPr>
          <p:spPr bwMode="auto">
            <a:xfrm>
              <a:off x="3504" y="2189"/>
              <a:ext cx="192" cy="0"/>
            </a:xfrm>
            <a:prstGeom prst="line">
              <a:avLst/>
            </a:prstGeom>
            <a:noFill/>
            <a:ln w="19050">
              <a:solidFill>
                <a:schemeClr val="tx1"/>
              </a:solidFill>
              <a:round/>
              <a:headEnd/>
              <a:tailEnd type="triangle" w="med" len="med"/>
            </a:ln>
          </p:spPr>
          <p:txBody>
            <a:bodyPr/>
            <a:lstStyle/>
            <a:p>
              <a:endParaRPr lang="en-US"/>
            </a:p>
          </p:txBody>
        </p:sp>
        <p:sp>
          <p:nvSpPr>
            <p:cNvPr id="24615" name="Line 82"/>
            <p:cNvSpPr>
              <a:spLocks noChangeShapeType="1"/>
            </p:cNvSpPr>
            <p:nvPr/>
          </p:nvSpPr>
          <p:spPr bwMode="auto">
            <a:xfrm>
              <a:off x="2599" y="2351"/>
              <a:ext cx="0" cy="432"/>
            </a:xfrm>
            <a:prstGeom prst="line">
              <a:avLst/>
            </a:prstGeom>
            <a:noFill/>
            <a:ln w="28575">
              <a:solidFill>
                <a:schemeClr val="tx1"/>
              </a:solidFill>
              <a:round/>
              <a:headEnd/>
              <a:tailEnd/>
            </a:ln>
          </p:spPr>
          <p:txBody>
            <a:bodyPr/>
            <a:lstStyle/>
            <a:p>
              <a:endParaRPr lang="en-US"/>
            </a:p>
          </p:txBody>
        </p:sp>
        <p:sp>
          <p:nvSpPr>
            <p:cNvPr id="24616" name="Text Box 83"/>
            <p:cNvSpPr txBox="1">
              <a:spLocks noChangeArrowheads="1"/>
            </p:cNvSpPr>
            <p:nvPr/>
          </p:nvSpPr>
          <p:spPr bwMode="auto">
            <a:xfrm>
              <a:off x="3792" y="2639"/>
              <a:ext cx="467" cy="250"/>
            </a:xfrm>
            <a:prstGeom prst="rect">
              <a:avLst/>
            </a:prstGeom>
            <a:noFill/>
            <a:ln w="9525">
              <a:noFill/>
              <a:miter lim="800000"/>
              <a:headEnd/>
              <a:tailEnd/>
            </a:ln>
          </p:spPr>
          <p:txBody>
            <a:bodyPr>
              <a:spAutoFit/>
            </a:bodyPr>
            <a:lstStyle/>
            <a:p>
              <a:pPr algn="ctr"/>
              <a:r>
                <a:rPr lang="en-US" sz="1000" b="1"/>
                <a:t>Write</a:t>
              </a:r>
            </a:p>
            <a:p>
              <a:pPr algn="ctr"/>
              <a:r>
                <a:rPr lang="en-US" sz="1000" b="1"/>
                <a:t>Data</a:t>
              </a:r>
            </a:p>
          </p:txBody>
        </p:sp>
        <p:sp>
          <p:nvSpPr>
            <p:cNvPr id="24617" name="Text Box 84"/>
            <p:cNvSpPr txBox="1">
              <a:spLocks noChangeArrowheads="1"/>
            </p:cNvSpPr>
            <p:nvPr/>
          </p:nvSpPr>
          <p:spPr bwMode="auto">
            <a:xfrm>
              <a:off x="4189" y="2255"/>
              <a:ext cx="467" cy="250"/>
            </a:xfrm>
            <a:prstGeom prst="rect">
              <a:avLst/>
            </a:prstGeom>
            <a:noFill/>
            <a:ln w="9525">
              <a:noFill/>
              <a:miter lim="800000"/>
              <a:headEnd/>
              <a:tailEnd/>
            </a:ln>
          </p:spPr>
          <p:txBody>
            <a:bodyPr>
              <a:spAutoFit/>
            </a:bodyPr>
            <a:lstStyle/>
            <a:p>
              <a:pPr algn="ctr"/>
              <a:r>
                <a:rPr lang="en-US" sz="1000" b="1"/>
                <a:t>Read</a:t>
              </a:r>
            </a:p>
            <a:p>
              <a:pPr algn="ctr"/>
              <a:r>
                <a:rPr lang="en-US" sz="1000" b="1"/>
                <a:t>Data</a:t>
              </a:r>
            </a:p>
          </p:txBody>
        </p:sp>
        <p:sp>
          <p:nvSpPr>
            <p:cNvPr id="24618" name="Line 85"/>
            <p:cNvSpPr>
              <a:spLocks noChangeShapeType="1"/>
            </p:cNvSpPr>
            <p:nvPr/>
          </p:nvSpPr>
          <p:spPr bwMode="auto">
            <a:xfrm>
              <a:off x="3751" y="2351"/>
              <a:ext cx="0" cy="672"/>
            </a:xfrm>
            <a:prstGeom prst="line">
              <a:avLst/>
            </a:prstGeom>
            <a:noFill/>
            <a:ln w="28575">
              <a:solidFill>
                <a:schemeClr val="tx1"/>
              </a:solidFill>
              <a:round/>
              <a:headEnd/>
              <a:tailEnd/>
            </a:ln>
          </p:spPr>
          <p:txBody>
            <a:bodyPr/>
            <a:lstStyle/>
            <a:p>
              <a:endParaRPr lang="en-US"/>
            </a:p>
          </p:txBody>
        </p:sp>
        <p:sp>
          <p:nvSpPr>
            <p:cNvPr id="24619" name="Line 86"/>
            <p:cNvSpPr>
              <a:spLocks noChangeShapeType="1"/>
            </p:cNvSpPr>
            <p:nvPr/>
          </p:nvSpPr>
          <p:spPr bwMode="auto">
            <a:xfrm>
              <a:off x="3744" y="3023"/>
              <a:ext cx="1056" cy="0"/>
            </a:xfrm>
            <a:prstGeom prst="line">
              <a:avLst/>
            </a:prstGeom>
            <a:noFill/>
            <a:ln w="28575">
              <a:solidFill>
                <a:schemeClr val="tx1"/>
              </a:solidFill>
              <a:round/>
              <a:headEnd/>
              <a:tailEnd/>
            </a:ln>
          </p:spPr>
          <p:txBody>
            <a:bodyPr/>
            <a:lstStyle/>
            <a:p>
              <a:endParaRPr lang="en-US"/>
            </a:p>
          </p:txBody>
        </p:sp>
        <p:sp>
          <p:nvSpPr>
            <p:cNvPr id="24620" name="Line 87"/>
            <p:cNvSpPr>
              <a:spLocks noChangeShapeType="1"/>
            </p:cNvSpPr>
            <p:nvPr/>
          </p:nvSpPr>
          <p:spPr bwMode="auto">
            <a:xfrm flipV="1">
              <a:off x="4800" y="2552"/>
              <a:ext cx="0" cy="480"/>
            </a:xfrm>
            <a:prstGeom prst="line">
              <a:avLst/>
            </a:prstGeom>
            <a:noFill/>
            <a:ln w="28575">
              <a:solidFill>
                <a:schemeClr val="tx1"/>
              </a:solidFill>
              <a:round/>
              <a:headEnd/>
              <a:tailEnd/>
            </a:ln>
          </p:spPr>
          <p:txBody>
            <a:bodyPr/>
            <a:lstStyle/>
            <a:p>
              <a:endParaRPr lang="en-US"/>
            </a:p>
          </p:txBody>
        </p:sp>
        <p:sp>
          <p:nvSpPr>
            <p:cNvPr id="24621" name="Text Box 88"/>
            <p:cNvSpPr txBox="1">
              <a:spLocks noChangeArrowheads="1"/>
            </p:cNvSpPr>
            <p:nvPr/>
          </p:nvSpPr>
          <p:spPr bwMode="auto">
            <a:xfrm>
              <a:off x="672" y="1987"/>
              <a:ext cx="672" cy="326"/>
            </a:xfrm>
            <a:prstGeom prst="rect">
              <a:avLst/>
            </a:prstGeom>
            <a:noFill/>
            <a:ln w="9525">
              <a:noFill/>
              <a:miter lim="800000"/>
              <a:headEnd/>
              <a:tailEnd/>
            </a:ln>
          </p:spPr>
          <p:txBody>
            <a:bodyPr>
              <a:spAutoFit/>
            </a:bodyPr>
            <a:lstStyle/>
            <a:p>
              <a:pPr algn="ctr"/>
              <a:r>
                <a:rPr lang="en-US" sz="1400" b="1">
                  <a:solidFill>
                    <a:srgbClr val="009900"/>
                  </a:solidFill>
                </a:rPr>
                <a:t>Instruction </a:t>
              </a:r>
            </a:p>
            <a:p>
              <a:pPr algn="ctr"/>
              <a:r>
                <a:rPr lang="en-US" sz="1400" b="1">
                  <a:solidFill>
                    <a:srgbClr val="009900"/>
                  </a:solidFill>
                </a:rPr>
                <a:t>bits 0-31</a:t>
              </a:r>
            </a:p>
          </p:txBody>
        </p:sp>
        <p:sp>
          <p:nvSpPr>
            <p:cNvPr id="24622" name="Text Box 89"/>
            <p:cNvSpPr txBox="1">
              <a:spLocks noChangeArrowheads="1"/>
            </p:cNvSpPr>
            <p:nvPr/>
          </p:nvSpPr>
          <p:spPr bwMode="auto">
            <a:xfrm>
              <a:off x="1470" y="2719"/>
              <a:ext cx="576" cy="154"/>
            </a:xfrm>
            <a:prstGeom prst="rect">
              <a:avLst/>
            </a:prstGeom>
            <a:noFill/>
            <a:ln w="9525">
              <a:noFill/>
              <a:miter lim="800000"/>
              <a:headEnd/>
              <a:tailEnd/>
            </a:ln>
          </p:spPr>
          <p:txBody>
            <a:bodyPr>
              <a:spAutoFit/>
            </a:bodyPr>
            <a:lstStyle/>
            <a:p>
              <a:r>
                <a:rPr lang="en-US" sz="1000" b="1">
                  <a:solidFill>
                    <a:srgbClr val="009900"/>
                  </a:solidFill>
                </a:rPr>
                <a:t>16 (Bits 0-15)</a:t>
              </a:r>
            </a:p>
          </p:txBody>
        </p:sp>
        <p:sp>
          <p:nvSpPr>
            <p:cNvPr id="24623" name="Text Box 96"/>
            <p:cNvSpPr txBox="1">
              <a:spLocks noChangeArrowheads="1"/>
            </p:cNvSpPr>
            <p:nvPr/>
          </p:nvSpPr>
          <p:spPr bwMode="auto">
            <a:xfrm>
              <a:off x="1632" y="3504"/>
              <a:ext cx="3038" cy="173"/>
            </a:xfrm>
            <a:prstGeom prst="rect">
              <a:avLst/>
            </a:prstGeom>
            <a:noFill/>
            <a:ln w="9525">
              <a:noFill/>
              <a:miter lim="800000"/>
              <a:headEnd/>
              <a:tailEnd/>
            </a:ln>
          </p:spPr>
          <p:txBody>
            <a:bodyPr wrap="none">
              <a:spAutoFit/>
            </a:bodyPr>
            <a:lstStyle/>
            <a:p>
              <a:r>
                <a:rPr lang="en-US" sz="1200" b="1">
                  <a:solidFill>
                    <a:srgbClr val="CC0000"/>
                  </a:solidFill>
                </a:rPr>
                <a:t>Result writeback (memory data to be loaded in Rd on load instruction).</a:t>
              </a:r>
            </a:p>
          </p:txBody>
        </p:sp>
        <p:sp>
          <p:nvSpPr>
            <p:cNvPr id="24624" name="Text Box 100"/>
            <p:cNvSpPr txBox="1">
              <a:spLocks noChangeArrowheads="1"/>
            </p:cNvSpPr>
            <p:nvPr/>
          </p:nvSpPr>
          <p:spPr bwMode="auto">
            <a:xfrm>
              <a:off x="2286" y="2211"/>
              <a:ext cx="240" cy="154"/>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4625" name="Text Box 101"/>
            <p:cNvSpPr txBox="1">
              <a:spLocks noChangeArrowheads="1"/>
            </p:cNvSpPr>
            <p:nvPr/>
          </p:nvSpPr>
          <p:spPr bwMode="auto">
            <a:xfrm>
              <a:off x="2286" y="1927"/>
              <a:ext cx="240" cy="154"/>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4626" name="Text Box 102"/>
            <p:cNvSpPr txBox="1">
              <a:spLocks noChangeArrowheads="1"/>
            </p:cNvSpPr>
            <p:nvPr/>
          </p:nvSpPr>
          <p:spPr bwMode="auto">
            <a:xfrm>
              <a:off x="3696" y="2205"/>
              <a:ext cx="240" cy="154"/>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4627" name="Text Box 103"/>
            <p:cNvSpPr txBox="1">
              <a:spLocks noChangeArrowheads="1"/>
            </p:cNvSpPr>
            <p:nvPr/>
          </p:nvSpPr>
          <p:spPr bwMode="auto">
            <a:xfrm>
              <a:off x="4698" y="2257"/>
              <a:ext cx="240" cy="154"/>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4628" name="Text Box 104"/>
            <p:cNvSpPr txBox="1">
              <a:spLocks noChangeArrowheads="1"/>
            </p:cNvSpPr>
            <p:nvPr/>
          </p:nvSpPr>
          <p:spPr bwMode="auto">
            <a:xfrm>
              <a:off x="4704" y="2419"/>
              <a:ext cx="240" cy="154"/>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4629" name="Text Box 105"/>
            <p:cNvSpPr txBox="1">
              <a:spLocks noChangeArrowheads="1"/>
            </p:cNvSpPr>
            <p:nvPr/>
          </p:nvSpPr>
          <p:spPr bwMode="auto">
            <a:xfrm>
              <a:off x="4992" y="2304"/>
              <a:ext cx="240" cy="154"/>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4630" name="Text Box 106"/>
            <p:cNvSpPr txBox="1">
              <a:spLocks noChangeArrowheads="1"/>
            </p:cNvSpPr>
            <p:nvPr/>
          </p:nvSpPr>
          <p:spPr bwMode="auto">
            <a:xfrm>
              <a:off x="1392" y="2131"/>
              <a:ext cx="144" cy="154"/>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4631" name="Text Box 107"/>
            <p:cNvSpPr txBox="1">
              <a:spLocks noChangeArrowheads="1"/>
            </p:cNvSpPr>
            <p:nvPr/>
          </p:nvSpPr>
          <p:spPr bwMode="auto">
            <a:xfrm>
              <a:off x="1392" y="1843"/>
              <a:ext cx="144" cy="154"/>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4632" name="Text Box 108"/>
            <p:cNvSpPr txBox="1">
              <a:spLocks noChangeArrowheads="1"/>
            </p:cNvSpPr>
            <p:nvPr/>
          </p:nvSpPr>
          <p:spPr bwMode="auto">
            <a:xfrm>
              <a:off x="1392" y="1641"/>
              <a:ext cx="144" cy="154"/>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4633" name="Oval 111"/>
            <p:cNvSpPr>
              <a:spLocks noChangeArrowheads="1"/>
            </p:cNvSpPr>
            <p:nvPr/>
          </p:nvSpPr>
          <p:spPr bwMode="auto">
            <a:xfrm>
              <a:off x="1344" y="1632"/>
              <a:ext cx="240" cy="768"/>
            </a:xfrm>
            <a:prstGeom prst="ellipse">
              <a:avLst/>
            </a:prstGeom>
            <a:noFill/>
            <a:ln w="9525">
              <a:solidFill>
                <a:srgbClr val="CC0000"/>
              </a:solidFill>
              <a:round/>
              <a:headEnd/>
              <a:tailEnd/>
            </a:ln>
          </p:spPr>
          <p:txBody>
            <a:bodyPr wrap="none" anchor="ctr"/>
            <a:lstStyle/>
            <a:p>
              <a:endParaRPr lang="en-US"/>
            </a:p>
          </p:txBody>
        </p:sp>
        <p:sp>
          <p:nvSpPr>
            <p:cNvPr id="24634" name="Line 112"/>
            <p:cNvSpPr>
              <a:spLocks noChangeShapeType="1"/>
            </p:cNvSpPr>
            <p:nvPr/>
          </p:nvSpPr>
          <p:spPr bwMode="auto">
            <a:xfrm flipV="1">
              <a:off x="1200" y="2208"/>
              <a:ext cx="144" cy="192"/>
            </a:xfrm>
            <a:prstGeom prst="line">
              <a:avLst/>
            </a:prstGeom>
            <a:noFill/>
            <a:ln w="28575">
              <a:solidFill>
                <a:srgbClr val="CC0000"/>
              </a:solidFill>
              <a:round/>
              <a:headEnd/>
              <a:tailEnd type="triangle" w="med" len="med"/>
            </a:ln>
          </p:spPr>
          <p:txBody>
            <a:bodyPr/>
            <a:lstStyle/>
            <a:p>
              <a:endParaRPr lang="en-US"/>
            </a:p>
          </p:txBody>
        </p:sp>
        <p:sp>
          <p:nvSpPr>
            <p:cNvPr id="24635" name="Text Box 113"/>
            <p:cNvSpPr txBox="1">
              <a:spLocks noChangeArrowheads="1"/>
            </p:cNvSpPr>
            <p:nvPr/>
          </p:nvSpPr>
          <p:spPr bwMode="auto">
            <a:xfrm>
              <a:off x="528" y="2352"/>
              <a:ext cx="912" cy="748"/>
            </a:xfrm>
            <a:prstGeom prst="rect">
              <a:avLst/>
            </a:prstGeom>
            <a:noFill/>
            <a:ln w="9525">
              <a:noFill/>
              <a:miter lim="800000"/>
              <a:headEnd/>
              <a:tailEnd/>
            </a:ln>
          </p:spPr>
          <p:txBody>
            <a:bodyPr>
              <a:spAutoFit/>
            </a:bodyPr>
            <a:lstStyle/>
            <a:p>
              <a:r>
                <a:rPr lang="en-US" sz="1200" b="1">
                  <a:solidFill>
                    <a:srgbClr val="CC0000"/>
                  </a:solidFill>
                </a:rPr>
                <a:t>Register address buses, each 5 bits wide (Rs &amp; Rt = source registers, Rd = dest. register). </a:t>
              </a:r>
            </a:p>
          </p:txBody>
        </p:sp>
        <p:sp>
          <p:nvSpPr>
            <p:cNvPr id="24636" name="Line 114"/>
            <p:cNvSpPr>
              <a:spLocks noChangeShapeType="1"/>
            </p:cNvSpPr>
            <p:nvPr/>
          </p:nvSpPr>
          <p:spPr bwMode="auto">
            <a:xfrm flipH="1">
              <a:off x="2496" y="1872"/>
              <a:ext cx="144" cy="480"/>
            </a:xfrm>
            <a:prstGeom prst="line">
              <a:avLst/>
            </a:prstGeom>
            <a:noFill/>
            <a:ln w="28575">
              <a:solidFill>
                <a:srgbClr val="CC0000"/>
              </a:solidFill>
              <a:round/>
              <a:headEnd/>
              <a:tailEnd type="triangle" w="med" len="med"/>
            </a:ln>
          </p:spPr>
          <p:txBody>
            <a:bodyPr/>
            <a:lstStyle/>
            <a:p>
              <a:endParaRPr lang="en-US"/>
            </a:p>
          </p:txBody>
        </p:sp>
        <p:sp>
          <p:nvSpPr>
            <p:cNvPr id="24637" name="Line 115"/>
            <p:cNvSpPr>
              <a:spLocks noChangeShapeType="1"/>
            </p:cNvSpPr>
            <p:nvPr/>
          </p:nvSpPr>
          <p:spPr bwMode="auto">
            <a:xfrm flipH="1">
              <a:off x="2586" y="1728"/>
              <a:ext cx="96" cy="336"/>
            </a:xfrm>
            <a:prstGeom prst="line">
              <a:avLst/>
            </a:prstGeom>
            <a:noFill/>
            <a:ln w="28575">
              <a:solidFill>
                <a:srgbClr val="CC0000"/>
              </a:solidFill>
              <a:round/>
              <a:headEnd/>
              <a:tailEnd type="triangle" w="med" len="med"/>
            </a:ln>
          </p:spPr>
          <p:txBody>
            <a:bodyPr/>
            <a:lstStyle/>
            <a:p>
              <a:endParaRPr lang="en-US"/>
            </a:p>
          </p:txBody>
        </p:sp>
        <p:sp>
          <p:nvSpPr>
            <p:cNvPr id="24638" name="Text Box 116"/>
            <p:cNvSpPr txBox="1">
              <a:spLocks noChangeArrowheads="1"/>
            </p:cNvSpPr>
            <p:nvPr/>
          </p:nvSpPr>
          <p:spPr bwMode="auto">
            <a:xfrm>
              <a:off x="2640" y="1200"/>
              <a:ext cx="1056" cy="748"/>
            </a:xfrm>
            <a:prstGeom prst="rect">
              <a:avLst/>
            </a:prstGeom>
            <a:noFill/>
            <a:ln w="9525">
              <a:noFill/>
              <a:miter lim="800000"/>
              <a:headEnd/>
              <a:tailEnd/>
            </a:ln>
          </p:spPr>
          <p:txBody>
            <a:bodyPr>
              <a:spAutoFit/>
            </a:bodyPr>
            <a:lstStyle/>
            <a:p>
              <a:r>
                <a:rPr lang="en-US" sz="1200" b="1">
                  <a:solidFill>
                    <a:srgbClr val="CC0000"/>
                  </a:solidFill>
                </a:rPr>
                <a:t>Read Data 1 is part of address (added to sign-ext. immediate); Read Data 2 is data to be stored in a store instruction.</a:t>
              </a:r>
            </a:p>
          </p:txBody>
        </p:sp>
        <p:sp>
          <p:nvSpPr>
            <p:cNvPr id="24639" name="Text Box 118"/>
            <p:cNvSpPr txBox="1">
              <a:spLocks noChangeArrowheads="1"/>
            </p:cNvSpPr>
            <p:nvPr/>
          </p:nvSpPr>
          <p:spPr bwMode="auto">
            <a:xfrm>
              <a:off x="2635" y="2861"/>
              <a:ext cx="965" cy="633"/>
            </a:xfrm>
            <a:prstGeom prst="rect">
              <a:avLst/>
            </a:prstGeom>
            <a:noFill/>
            <a:ln w="9525">
              <a:noFill/>
              <a:miter lim="800000"/>
              <a:headEnd/>
              <a:tailEnd/>
            </a:ln>
          </p:spPr>
          <p:txBody>
            <a:bodyPr>
              <a:spAutoFit/>
            </a:bodyPr>
            <a:lstStyle/>
            <a:p>
              <a:r>
                <a:rPr lang="en-US" sz="1200" b="1">
                  <a:solidFill>
                    <a:srgbClr val="CC0000"/>
                  </a:solidFill>
                </a:rPr>
                <a:t>MUX selects immediate for address calculation in memory access instruction.</a:t>
              </a:r>
            </a:p>
          </p:txBody>
        </p:sp>
        <p:sp>
          <p:nvSpPr>
            <p:cNvPr id="24640" name="Line 119"/>
            <p:cNvSpPr>
              <a:spLocks noChangeShapeType="1"/>
            </p:cNvSpPr>
            <p:nvPr/>
          </p:nvSpPr>
          <p:spPr bwMode="auto">
            <a:xfrm>
              <a:off x="2907" y="2640"/>
              <a:ext cx="0" cy="240"/>
            </a:xfrm>
            <a:prstGeom prst="line">
              <a:avLst/>
            </a:prstGeom>
            <a:noFill/>
            <a:ln w="28575">
              <a:solidFill>
                <a:srgbClr val="CC0000"/>
              </a:solidFill>
              <a:round/>
              <a:headEnd type="triangle" w="med" len="med"/>
              <a:tailEnd/>
            </a:ln>
          </p:spPr>
          <p:txBody>
            <a:bodyPr/>
            <a:lstStyle/>
            <a:p>
              <a:endParaRPr lang="en-US"/>
            </a:p>
          </p:txBody>
        </p:sp>
        <p:sp>
          <p:nvSpPr>
            <p:cNvPr id="24641" name="Text Box 120"/>
            <p:cNvSpPr txBox="1">
              <a:spLocks noChangeArrowheads="1"/>
            </p:cNvSpPr>
            <p:nvPr/>
          </p:nvSpPr>
          <p:spPr bwMode="auto">
            <a:xfrm>
              <a:off x="3951" y="3101"/>
              <a:ext cx="1329" cy="403"/>
            </a:xfrm>
            <a:prstGeom prst="rect">
              <a:avLst/>
            </a:prstGeom>
            <a:noFill/>
            <a:ln w="9525">
              <a:noFill/>
              <a:miter lim="800000"/>
              <a:headEnd/>
              <a:tailEnd/>
            </a:ln>
          </p:spPr>
          <p:txBody>
            <a:bodyPr wrap="none">
              <a:spAutoFit/>
            </a:bodyPr>
            <a:lstStyle/>
            <a:p>
              <a:r>
                <a:rPr lang="en-US" sz="1200" b="1">
                  <a:solidFill>
                    <a:srgbClr val="CC0000"/>
                  </a:solidFill>
                </a:rPr>
                <a:t>Bypass not used if read/write </a:t>
              </a:r>
            </a:p>
            <a:p>
              <a:r>
                <a:rPr lang="en-US" sz="1200" b="1">
                  <a:solidFill>
                    <a:srgbClr val="CC0000"/>
                  </a:solidFill>
                </a:rPr>
                <a:t>instruction (MUX chooses </a:t>
              </a:r>
            </a:p>
            <a:p>
              <a:r>
                <a:rPr lang="en-US" sz="1200" b="1">
                  <a:solidFill>
                    <a:srgbClr val="CC0000"/>
                  </a:solidFill>
                </a:rPr>
                <a:t>memory output for loads).</a:t>
              </a:r>
            </a:p>
          </p:txBody>
        </p:sp>
        <p:sp>
          <p:nvSpPr>
            <p:cNvPr id="24642" name="Line 121"/>
            <p:cNvSpPr>
              <a:spLocks noChangeShapeType="1"/>
            </p:cNvSpPr>
            <p:nvPr/>
          </p:nvSpPr>
          <p:spPr bwMode="auto">
            <a:xfrm flipV="1">
              <a:off x="4176" y="3024"/>
              <a:ext cx="0" cy="123"/>
            </a:xfrm>
            <a:prstGeom prst="line">
              <a:avLst/>
            </a:prstGeom>
            <a:noFill/>
            <a:ln w="28575">
              <a:solidFill>
                <a:srgbClr val="CC0000"/>
              </a:solidFill>
              <a:round/>
              <a:headEnd/>
              <a:tailEnd type="triangle" w="med" len="med"/>
            </a:ln>
          </p:spPr>
          <p:txBody>
            <a:bodyPr/>
            <a:lstStyle/>
            <a:p>
              <a:endParaRPr lang="en-US"/>
            </a:p>
          </p:txBody>
        </p:sp>
        <p:sp>
          <p:nvSpPr>
            <p:cNvPr id="24643" name="Line 122"/>
            <p:cNvSpPr>
              <a:spLocks noChangeShapeType="1"/>
            </p:cNvSpPr>
            <p:nvPr/>
          </p:nvSpPr>
          <p:spPr bwMode="auto">
            <a:xfrm flipH="1" flipV="1">
              <a:off x="4944" y="2640"/>
              <a:ext cx="0" cy="480"/>
            </a:xfrm>
            <a:prstGeom prst="line">
              <a:avLst/>
            </a:prstGeom>
            <a:noFill/>
            <a:ln w="28575">
              <a:solidFill>
                <a:srgbClr val="CC0000"/>
              </a:solidFill>
              <a:round/>
              <a:headEnd/>
              <a:tailEnd type="triangle" w="med" len="med"/>
            </a:ln>
          </p:spPr>
          <p:txBody>
            <a:bodyPr/>
            <a:lstStyle/>
            <a:p>
              <a:endParaRPr lang="en-US"/>
            </a:p>
          </p:txBody>
        </p:sp>
        <p:sp>
          <p:nvSpPr>
            <p:cNvPr id="24644" name="Text Box 123"/>
            <p:cNvSpPr txBox="1">
              <a:spLocks noChangeArrowheads="1"/>
            </p:cNvSpPr>
            <p:nvPr/>
          </p:nvSpPr>
          <p:spPr bwMode="auto">
            <a:xfrm>
              <a:off x="3866" y="1580"/>
              <a:ext cx="1471" cy="173"/>
            </a:xfrm>
            <a:prstGeom prst="rect">
              <a:avLst/>
            </a:prstGeom>
            <a:noFill/>
            <a:ln w="9525">
              <a:noFill/>
              <a:miter lim="800000"/>
              <a:headEnd/>
              <a:tailEnd/>
            </a:ln>
          </p:spPr>
          <p:txBody>
            <a:bodyPr wrap="none">
              <a:spAutoFit/>
            </a:bodyPr>
            <a:lstStyle/>
            <a:p>
              <a:r>
                <a:rPr lang="en-US" sz="1200" b="1">
                  <a:solidFill>
                    <a:srgbClr val="CC0000"/>
                  </a:solidFill>
                </a:rPr>
                <a:t>ALU calculates memory address.</a:t>
              </a:r>
            </a:p>
          </p:txBody>
        </p:sp>
        <p:sp>
          <p:nvSpPr>
            <p:cNvPr id="24645" name="Line 124"/>
            <p:cNvSpPr>
              <a:spLocks noChangeShapeType="1"/>
            </p:cNvSpPr>
            <p:nvPr/>
          </p:nvSpPr>
          <p:spPr bwMode="auto">
            <a:xfrm flipH="1">
              <a:off x="3360" y="1728"/>
              <a:ext cx="576" cy="336"/>
            </a:xfrm>
            <a:prstGeom prst="line">
              <a:avLst/>
            </a:prstGeom>
            <a:noFill/>
            <a:ln w="28575">
              <a:solidFill>
                <a:srgbClr val="CC0000"/>
              </a:solidFill>
              <a:round/>
              <a:headEnd/>
              <a:tailEnd type="triangle" w="med" len="med"/>
            </a:ln>
          </p:spPr>
          <p:txBody>
            <a:bodyPr/>
            <a:lstStyle/>
            <a:p>
              <a:endParaRPr lang="en-US"/>
            </a:p>
          </p:txBody>
        </p:sp>
        <p:sp>
          <p:nvSpPr>
            <p:cNvPr id="24646" name="Text Box 125"/>
            <p:cNvSpPr txBox="1">
              <a:spLocks noChangeArrowheads="1"/>
            </p:cNvSpPr>
            <p:nvPr/>
          </p:nvSpPr>
          <p:spPr bwMode="auto">
            <a:xfrm>
              <a:off x="3060" y="2514"/>
              <a:ext cx="732" cy="288"/>
            </a:xfrm>
            <a:prstGeom prst="rect">
              <a:avLst/>
            </a:prstGeom>
            <a:noFill/>
            <a:ln w="9525">
              <a:noFill/>
              <a:miter lim="800000"/>
              <a:headEnd/>
              <a:tailEnd/>
            </a:ln>
          </p:spPr>
          <p:txBody>
            <a:bodyPr wrap="none">
              <a:spAutoFit/>
            </a:bodyPr>
            <a:lstStyle/>
            <a:p>
              <a:pPr algn="ctr"/>
              <a:r>
                <a:rPr lang="en-US" sz="1200" b="1">
                  <a:solidFill>
                    <a:srgbClr val="CC0000"/>
                  </a:solidFill>
                </a:rPr>
                <a:t>Input bus </a:t>
              </a:r>
            </a:p>
            <a:p>
              <a:pPr algn="ctr"/>
              <a:r>
                <a:rPr lang="en-US" sz="1200" b="1">
                  <a:solidFill>
                    <a:srgbClr val="CC0000"/>
                  </a:solidFill>
                </a:rPr>
                <a:t>for data stores.</a:t>
              </a:r>
            </a:p>
          </p:txBody>
        </p:sp>
        <p:sp>
          <p:nvSpPr>
            <p:cNvPr id="24647" name="Line 127"/>
            <p:cNvSpPr>
              <a:spLocks noChangeShapeType="1"/>
            </p:cNvSpPr>
            <p:nvPr/>
          </p:nvSpPr>
          <p:spPr bwMode="auto">
            <a:xfrm flipH="1">
              <a:off x="3072" y="2640"/>
              <a:ext cx="0" cy="144"/>
            </a:xfrm>
            <a:prstGeom prst="line">
              <a:avLst/>
            </a:prstGeom>
            <a:noFill/>
            <a:ln w="28575">
              <a:solidFill>
                <a:srgbClr val="CC0000"/>
              </a:solidFill>
              <a:round/>
              <a:headEnd/>
              <a:tailEnd type="triangle" w="med" len="med"/>
            </a:ln>
          </p:spPr>
          <p:txBody>
            <a:bodyPr/>
            <a:lstStyle/>
            <a:p>
              <a:endParaRPr lang="en-US"/>
            </a:p>
          </p:txBody>
        </p:sp>
      </p:grpSp>
      <p:pic>
        <p:nvPicPr>
          <p:cNvPr id="2" name="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3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5538" name="Rectangle 2"/>
          <p:cNvSpPr>
            <a:spLocks noGrp="1" noChangeArrowheads="1"/>
          </p:cNvSpPr>
          <p:nvPr>
            <p:ph type="title"/>
          </p:nvPr>
        </p:nvSpPr>
        <p:spPr>
          <a:xfrm>
            <a:off x="1295400" y="1371600"/>
            <a:ext cx="6705600" cy="533400"/>
          </a:xfrm>
        </p:spPr>
        <p:txBody>
          <a:bodyPr/>
          <a:lstStyle/>
          <a:p>
            <a:pPr>
              <a:defRPr/>
            </a:pPr>
            <a:r>
              <a:rPr lang="en-US" sz="3200" smtClean="0"/>
              <a:t>Adding the Instruction Fetch Circuit</a:t>
            </a:r>
          </a:p>
        </p:txBody>
      </p:sp>
      <p:sp>
        <p:nvSpPr>
          <p:cNvPr id="25604" name="Text Box 127"/>
          <p:cNvSpPr txBox="1">
            <a:spLocks noChangeArrowheads="1"/>
          </p:cNvSpPr>
          <p:nvPr/>
        </p:nvSpPr>
        <p:spPr bwMode="auto">
          <a:xfrm>
            <a:off x="3505200" y="6080125"/>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nvGrpSpPr>
          <p:cNvPr id="133" name="Group 132"/>
          <p:cNvGrpSpPr/>
          <p:nvPr/>
        </p:nvGrpSpPr>
        <p:grpSpPr>
          <a:xfrm>
            <a:off x="533400" y="2133600"/>
            <a:ext cx="8172450" cy="3856038"/>
            <a:chOff x="533400" y="2133600"/>
            <a:chExt cx="8172450" cy="3856038"/>
          </a:xfrm>
        </p:grpSpPr>
        <p:sp>
          <p:nvSpPr>
            <p:cNvPr id="25606" name="Oval 5"/>
            <p:cNvSpPr>
              <a:spLocks noChangeArrowheads="1"/>
            </p:cNvSpPr>
            <p:nvPr/>
          </p:nvSpPr>
          <p:spPr bwMode="auto">
            <a:xfrm>
              <a:off x="2971800" y="3244850"/>
              <a:ext cx="228600" cy="152400"/>
            </a:xfrm>
            <a:prstGeom prst="ellipse">
              <a:avLst/>
            </a:prstGeom>
            <a:solidFill>
              <a:schemeClr val="bg1"/>
            </a:solidFill>
            <a:ln w="28575">
              <a:solidFill>
                <a:schemeClr val="bg1"/>
              </a:solidFill>
              <a:round/>
              <a:headEnd/>
              <a:tailEnd/>
            </a:ln>
          </p:spPr>
          <p:txBody>
            <a:bodyPr wrap="none" anchor="ctr"/>
            <a:lstStyle/>
            <a:p>
              <a:endParaRPr lang="en-US"/>
            </a:p>
          </p:txBody>
        </p:sp>
        <p:sp>
          <p:nvSpPr>
            <p:cNvPr id="25607" name="Rectangle 6"/>
            <p:cNvSpPr>
              <a:spLocks noChangeArrowheads="1"/>
            </p:cNvSpPr>
            <p:nvPr/>
          </p:nvSpPr>
          <p:spPr bwMode="auto">
            <a:xfrm>
              <a:off x="1295400" y="3473450"/>
              <a:ext cx="1066800" cy="1295400"/>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grpSp>
          <p:nvGrpSpPr>
            <p:cNvPr id="25608" name="Group 7"/>
            <p:cNvGrpSpPr>
              <a:grpSpLocks/>
            </p:cNvGrpSpPr>
            <p:nvPr/>
          </p:nvGrpSpPr>
          <p:grpSpPr bwMode="auto">
            <a:xfrm>
              <a:off x="1439863" y="2330450"/>
              <a:ext cx="569913" cy="990600"/>
              <a:chOff x="1051" y="1488"/>
              <a:chExt cx="359" cy="624"/>
            </a:xfrm>
          </p:grpSpPr>
          <p:grpSp>
            <p:nvGrpSpPr>
              <p:cNvPr id="25703" name="Group 8"/>
              <p:cNvGrpSpPr>
                <a:grpSpLocks/>
              </p:cNvGrpSpPr>
              <p:nvPr/>
            </p:nvGrpSpPr>
            <p:grpSpPr bwMode="auto">
              <a:xfrm>
                <a:off x="1056" y="1488"/>
                <a:ext cx="336" cy="624"/>
                <a:chOff x="3264" y="1632"/>
                <a:chExt cx="432" cy="480"/>
              </a:xfrm>
            </p:grpSpPr>
            <p:sp>
              <p:nvSpPr>
                <p:cNvPr id="25705" name="Line 9"/>
                <p:cNvSpPr>
                  <a:spLocks noChangeShapeType="1"/>
                </p:cNvSpPr>
                <p:nvPr/>
              </p:nvSpPr>
              <p:spPr bwMode="auto">
                <a:xfrm flipV="1">
                  <a:off x="3270" y="1872"/>
                  <a:ext cx="48" cy="48"/>
                </a:xfrm>
                <a:prstGeom prst="line">
                  <a:avLst/>
                </a:prstGeom>
                <a:noFill/>
                <a:ln w="28575">
                  <a:solidFill>
                    <a:schemeClr val="tx1"/>
                  </a:solidFill>
                  <a:round/>
                  <a:headEnd/>
                  <a:tailEnd/>
                </a:ln>
              </p:spPr>
              <p:txBody>
                <a:bodyPr/>
                <a:lstStyle/>
                <a:p>
                  <a:endParaRPr lang="en-US"/>
                </a:p>
              </p:txBody>
            </p:sp>
            <p:sp>
              <p:nvSpPr>
                <p:cNvPr id="25706" name="Line 10"/>
                <p:cNvSpPr>
                  <a:spLocks noChangeShapeType="1"/>
                </p:cNvSpPr>
                <p:nvPr/>
              </p:nvSpPr>
              <p:spPr bwMode="auto">
                <a:xfrm>
                  <a:off x="3270" y="1824"/>
                  <a:ext cx="48" cy="48"/>
                </a:xfrm>
                <a:prstGeom prst="line">
                  <a:avLst/>
                </a:prstGeom>
                <a:noFill/>
                <a:ln w="28575">
                  <a:solidFill>
                    <a:schemeClr val="tx1"/>
                  </a:solidFill>
                  <a:round/>
                  <a:headEnd/>
                  <a:tailEnd/>
                </a:ln>
              </p:spPr>
              <p:txBody>
                <a:bodyPr/>
                <a:lstStyle/>
                <a:p>
                  <a:endParaRPr lang="en-US"/>
                </a:p>
              </p:txBody>
            </p:sp>
            <p:sp>
              <p:nvSpPr>
                <p:cNvPr id="25707" name="Line 11"/>
                <p:cNvSpPr>
                  <a:spLocks noChangeShapeType="1"/>
                </p:cNvSpPr>
                <p:nvPr/>
              </p:nvSpPr>
              <p:spPr bwMode="auto">
                <a:xfrm flipV="1">
                  <a:off x="3270" y="1632"/>
                  <a:ext cx="0" cy="192"/>
                </a:xfrm>
                <a:prstGeom prst="line">
                  <a:avLst/>
                </a:prstGeom>
                <a:noFill/>
                <a:ln w="28575">
                  <a:solidFill>
                    <a:schemeClr val="tx1"/>
                  </a:solidFill>
                  <a:round/>
                  <a:headEnd/>
                  <a:tailEnd/>
                </a:ln>
              </p:spPr>
              <p:txBody>
                <a:bodyPr/>
                <a:lstStyle/>
                <a:p>
                  <a:endParaRPr lang="en-US"/>
                </a:p>
              </p:txBody>
            </p:sp>
            <p:sp>
              <p:nvSpPr>
                <p:cNvPr id="25708" name="Line 12"/>
                <p:cNvSpPr>
                  <a:spLocks noChangeShapeType="1"/>
                </p:cNvSpPr>
                <p:nvPr/>
              </p:nvSpPr>
              <p:spPr bwMode="auto">
                <a:xfrm flipV="1">
                  <a:off x="3270" y="1920"/>
                  <a:ext cx="0" cy="192"/>
                </a:xfrm>
                <a:prstGeom prst="line">
                  <a:avLst/>
                </a:prstGeom>
                <a:noFill/>
                <a:ln w="28575">
                  <a:solidFill>
                    <a:schemeClr val="tx1"/>
                  </a:solidFill>
                  <a:round/>
                  <a:headEnd/>
                  <a:tailEnd/>
                </a:ln>
              </p:spPr>
              <p:txBody>
                <a:bodyPr/>
                <a:lstStyle/>
                <a:p>
                  <a:endParaRPr lang="en-US"/>
                </a:p>
              </p:txBody>
            </p:sp>
            <p:sp>
              <p:nvSpPr>
                <p:cNvPr id="25709" name="Line 13"/>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25710" name="Line 14"/>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25711" name="Line 15"/>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25704" name="Text Box 16"/>
              <p:cNvSpPr txBox="1">
                <a:spLocks noChangeArrowheads="1"/>
              </p:cNvSpPr>
              <p:nvPr/>
            </p:nvSpPr>
            <p:spPr bwMode="auto">
              <a:xfrm>
                <a:off x="1051" y="1711"/>
                <a:ext cx="359" cy="192"/>
              </a:xfrm>
              <a:prstGeom prst="rect">
                <a:avLst/>
              </a:prstGeom>
              <a:noFill/>
              <a:ln w="9525">
                <a:noFill/>
                <a:miter lim="800000"/>
                <a:headEnd/>
                <a:tailEnd/>
              </a:ln>
            </p:spPr>
            <p:txBody>
              <a:bodyPr wrap="none">
                <a:spAutoFit/>
              </a:bodyPr>
              <a:lstStyle/>
              <a:p>
                <a:r>
                  <a:rPr lang="en-US" sz="1400" b="1"/>
                  <a:t>ADD</a:t>
                </a:r>
              </a:p>
            </p:txBody>
          </p:sp>
        </p:grpSp>
        <p:sp>
          <p:nvSpPr>
            <p:cNvPr id="25610" name="Rectangle 37"/>
            <p:cNvSpPr>
              <a:spLocks noChangeArrowheads="1"/>
            </p:cNvSpPr>
            <p:nvPr/>
          </p:nvSpPr>
          <p:spPr bwMode="auto">
            <a:xfrm>
              <a:off x="762000" y="3625850"/>
              <a:ext cx="228600" cy="609600"/>
            </a:xfrm>
            <a:prstGeom prst="rect">
              <a:avLst/>
            </a:prstGeom>
            <a:solidFill>
              <a:srgbClr val="009900">
                <a:alpha val="50195"/>
              </a:srgbClr>
            </a:solidFill>
            <a:ln w="28575">
              <a:solidFill>
                <a:schemeClr val="tx1"/>
              </a:solidFill>
              <a:miter lim="800000"/>
              <a:headEnd/>
              <a:tailEnd/>
            </a:ln>
          </p:spPr>
          <p:txBody>
            <a:bodyPr wrap="none" anchor="ctr"/>
            <a:lstStyle/>
            <a:p>
              <a:pPr algn="ctr"/>
              <a:r>
                <a:rPr lang="en-US" sz="1600" b="1"/>
                <a:t>P</a:t>
              </a:r>
            </a:p>
            <a:p>
              <a:pPr algn="ctr"/>
              <a:r>
                <a:rPr lang="en-US" sz="1600" b="1"/>
                <a:t>C</a:t>
              </a:r>
            </a:p>
          </p:txBody>
        </p:sp>
        <p:sp>
          <p:nvSpPr>
            <p:cNvPr id="25611" name="Line 38"/>
            <p:cNvSpPr>
              <a:spLocks noChangeShapeType="1"/>
            </p:cNvSpPr>
            <p:nvPr/>
          </p:nvSpPr>
          <p:spPr bwMode="auto">
            <a:xfrm>
              <a:off x="990600" y="3854450"/>
              <a:ext cx="304800" cy="0"/>
            </a:xfrm>
            <a:prstGeom prst="line">
              <a:avLst/>
            </a:prstGeom>
            <a:noFill/>
            <a:ln w="28575">
              <a:solidFill>
                <a:schemeClr val="tx1"/>
              </a:solidFill>
              <a:round/>
              <a:headEnd/>
              <a:tailEnd type="triangle" w="med" len="med"/>
            </a:ln>
          </p:spPr>
          <p:txBody>
            <a:bodyPr/>
            <a:lstStyle/>
            <a:p>
              <a:endParaRPr lang="en-US"/>
            </a:p>
          </p:txBody>
        </p:sp>
        <p:sp>
          <p:nvSpPr>
            <p:cNvPr id="25612" name="Line 39"/>
            <p:cNvSpPr>
              <a:spLocks noChangeShapeType="1"/>
            </p:cNvSpPr>
            <p:nvPr/>
          </p:nvSpPr>
          <p:spPr bwMode="auto">
            <a:xfrm flipH="1" flipV="1">
              <a:off x="1066800" y="2559050"/>
              <a:ext cx="12700" cy="1295400"/>
            </a:xfrm>
            <a:prstGeom prst="line">
              <a:avLst/>
            </a:prstGeom>
            <a:noFill/>
            <a:ln w="28575">
              <a:solidFill>
                <a:schemeClr val="tx1"/>
              </a:solidFill>
              <a:round/>
              <a:headEnd/>
              <a:tailEnd/>
            </a:ln>
          </p:spPr>
          <p:txBody>
            <a:bodyPr/>
            <a:lstStyle/>
            <a:p>
              <a:endParaRPr lang="en-US"/>
            </a:p>
          </p:txBody>
        </p:sp>
        <p:sp>
          <p:nvSpPr>
            <p:cNvPr id="25613" name="Line 40"/>
            <p:cNvSpPr>
              <a:spLocks noChangeShapeType="1"/>
            </p:cNvSpPr>
            <p:nvPr/>
          </p:nvSpPr>
          <p:spPr bwMode="auto">
            <a:xfrm flipV="1">
              <a:off x="1066800" y="2560638"/>
              <a:ext cx="381000" cy="12700"/>
            </a:xfrm>
            <a:prstGeom prst="line">
              <a:avLst/>
            </a:prstGeom>
            <a:noFill/>
            <a:ln w="28575">
              <a:solidFill>
                <a:schemeClr val="tx1"/>
              </a:solidFill>
              <a:round/>
              <a:headEnd/>
              <a:tailEnd type="triangle" w="med" len="med"/>
            </a:ln>
          </p:spPr>
          <p:txBody>
            <a:bodyPr/>
            <a:lstStyle/>
            <a:p>
              <a:endParaRPr lang="en-US"/>
            </a:p>
          </p:txBody>
        </p:sp>
        <p:sp>
          <p:nvSpPr>
            <p:cNvPr id="25614" name="Line 41"/>
            <p:cNvSpPr>
              <a:spLocks noChangeShapeType="1"/>
            </p:cNvSpPr>
            <p:nvPr/>
          </p:nvSpPr>
          <p:spPr bwMode="auto">
            <a:xfrm>
              <a:off x="1219200" y="3092450"/>
              <a:ext cx="228600" cy="0"/>
            </a:xfrm>
            <a:prstGeom prst="line">
              <a:avLst/>
            </a:prstGeom>
            <a:noFill/>
            <a:ln w="28575">
              <a:solidFill>
                <a:schemeClr val="tx1"/>
              </a:solidFill>
              <a:round/>
              <a:headEnd/>
              <a:tailEnd type="triangle" w="med" len="med"/>
            </a:ln>
          </p:spPr>
          <p:txBody>
            <a:bodyPr/>
            <a:lstStyle/>
            <a:p>
              <a:endParaRPr lang="en-US"/>
            </a:p>
          </p:txBody>
        </p:sp>
        <p:sp>
          <p:nvSpPr>
            <p:cNvPr id="25615" name="Text Box 42"/>
            <p:cNvSpPr txBox="1">
              <a:spLocks noChangeArrowheads="1"/>
            </p:cNvSpPr>
            <p:nvPr/>
          </p:nvSpPr>
          <p:spPr bwMode="auto">
            <a:xfrm>
              <a:off x="1066800" y="2832100"/>
              <a:ext cx="347663" cy="274638"/>
            </a:xfrm>
            <a:prstGeom prst="rect">
              <a:avLst/>
            </a:prstGeom>
            <a:noFill/>
            <a:ln w="9525">
              <a:noFill/>
              <a:miter lim="800000"/>
              <a:headEnd/>
              <a:tailEnd/>
            </a:ln>
          </p:spPr>
          <p:txBody>
            <a:bodyPr wrap="none">
              <a:spAutoFit/>
            </a:bodyPr>
            <a:lstStyle/>
            <a:p>
              <a:r>
                <a:rPr lang="en-US" sz="1200" b="1">
                  <a:solidFill>
                    <a:srgbClr val="009900"/>
                  </a:solidFill>
                </a:rPr>
                <a:t>+4</a:t>
              </a:r>
            </a:p>
          </p:txBody>
        </p:sp>
        <p:sp>
          <p:nvSpPr>
            <p:cNvPr id="25616" name="Text Box 43"/>
            <p:cNvSpPr txBox="1">
              <a:spLocks noChangeArrowheads="1"/>
            </p:cNvSpPr>
            <p:nvPr/>
          </p:nvSpPr>
          <p:spPr bwMode="auto">
            <a:xfrm>
              <a:off x="1247775" y="3624263"/>
              <a:ext cx="790575" cy="396875"/>
            </a:xfrm>
            <a:prstGeom prst="rect">
              <a:avLst/>
            </a:prstGeom>
            <a:noFill/>
            <a:ln w="9525">
              <a:noFill/>
              <a:miter lim="800000"/>
              <a:headEnd/>
              <a:tailEnd/>
            </a:ln>
          </p:spPr>
          <p:txBody>
            <a:bodyPr wrap="none">
              <a:spAutoFit/>
            </a:bodyPr>
            <a:lstStyle/>
            <a:p>
              <a:pPr algn="ctr"/>
              <a:r>
                <a:rPr lang="en-US" sz="1000" b="1"/>
                <a:t>Instruction</a:t>
              </a:r>
            </a:p>
            <a:p>
              <a:pPr algn="ctr"/>
              <a:r>
                <a:rPr lang="en-US" sz="1000" b="1"/>
                <a:t>Address</a:t>
              </a:r>
            </a:p>
          </p:txBody>
        </p:sp>
        <p:sp>
          <p:nvSpPr>
            <p:cNvPr id="25617" name="Text Box 44"/>
            <p:cNvSpPr txBox="1">
              <a:spLocks noChangeArrowheads="1"/>
            </p:cNvSpPr>
            <p:nvPr/>
          </p:nvSpPr>
          <p:spPr bwMode="auto">
            <a:xfrm>
              <a:off x="1433513" y="3230563"/>
              <a:ext cx="836613" cy="304800"/>
            </a:xfrm>
            <a:prstGeom prst="rect">
              <a:avLst/>
            </a:prstGeom>
            <a:noFill/>
            <a:ln w="9525">
              <a:noFill/>
              <a:miter lim="800000"/>
              <a:headEnd/>
              <a:tailEnd/>
            </a:ln>
          </p:spPr>
          <p:txBody>
            <a:bodyPr wrap="none">
              <a:spAutoFit/>
            </a:bodyPr>
            <a:lstStyle/>
            <a:p>
              <a:r>
                <a:rPr lang="en-US" sz="1400" b="1"/>
                <a:t>Memory</a:t>
              </a:r>
            </a:p>
          </p:txBody>
        </p:sp>
        <p:sp>
          <p:nvSpPr>
            <p:cNvPr id="25618" name="Rectangle 45"/>
            <p:cNvSpPr>
              <a:spLocks noChangeArrowheads="1"/>
            </p:cNvSpPr>
            <p:nvPr/>
          </p:nvSpPr>
          <p:spPr bwMode="auto">
            <a:xfrm>
              <a:off x="6684963" y="3930650"/>
              <a:ext cx="1066800" cy="1295400"/>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grpSp>
          <p:nvGrpSpPr>
            <p:cNvPr id="25619" name="Group 47"/>
            <p:cNvGrpSpPr>
              <a:grpSpLocks/>
            </p:cNvGrpSpPr>
            <p:nvPr/>
          </p:nvGrpSpPr>
          <p:grpSpPr bwMode="auto">
            <a:xfrm>
              <a:off x="5057761" y="4311650"/>
              <a:ext cx="228600" cy="549275"/>
              <a:chOff x="4387" y="1632"/>
              <a:chExt cx="144" cy="346"/>
            </a:xfrm>
          </p:grpSpPr>
          <p:grpSp>
            <p:nvGrpSpPr>
              <p:cNvPr id="25689" name="Group 48"/>
              <p:cNvGrpSpPr>
                <a:grpSpLocks/>
              </p:cNvGrpSpPr>
              <p:nvPr/>
            </p:nvGrpSpPr>
            <p:grpSpPr bwMode="auto">
              <a:xfrm>
                <a:off x="4411" y="1634"/>
                <a:ext cx="102" cy="336"/>
                <a:chOff x="1248" y="3360"/>
                <a:chExt cx="144" cy="480"/>
              </a:xfrm>
            </p:grpSpPr>
            <p:sp>
              <p:nvSpPr>
                <p:cNvPr id="25691" name="AutoShape 49"/>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5692" name="Line 50"/>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5693" name="Line 51"/>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5690" name="Text Box 52"/>
              <p:cNvSpPr txBox="1">
                <a:spLocks noChangeArrowheads="1"/>
              </p:cNvSpPr>
              <p:nvPr/>
            </p:nvSpPr>
            <p:spPr bwMode="auto">
              <a:xfrm>
                <a:off x="4387"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5620" name="Line 53"/>
            <p:cNvSpPr>
              <a:spLocks noChangeShapeType="1"/>
            </p:cNvSpPr>
            <p:nvPr/>
          </p:nvSpPr>
          <p:spPr bwMode="auto">
            <a:xfrm flipV="1">
              <a:off x="6156960" y="4373880"/>
              <a:ext cx="533400" cy="0"/>
            </a:xfrm>
            <a:prstGeom prst="line">
              <a:avLst/>
            </a:prstGeom>
            <a:noFill/>
            <a:ln w="28575">
              <a:solidFill>
                <a:schemeClr val="tx1"/>
              </a:solidFill>
              <a:round/>
              <a:headEnd/>
              <a:tailEnd type="triangle" w="med" len="med"/>
            </a:ln>
          </p:spPr>
          <p:txBody>
            <a:bodyPr/>
            <a:lstStyle/>
            <a:p>
              <a:endParaRPr lang="en-US"/>
            </a:p>
          </p:txBody>
        </p:sp>
        <p:sp>
          <p:nvSpPr>
            <p:cNvPr id="25621" name="Line 55"/>
            <p:cNvSpPr>
              <a:spLocks noChangeShapeType="1"/>
            </p:cNvSpPr>
            <p:nvPr/>
          </p:nvSpPr>
          <p:spPr bwMode="auto">
            <a:xfrm flipV="1">
              <a:off x="4884420" y="4743450"/>
              <a:ext cx="0" cy="501650"/>
            </a:xfrm>
            <a:prstGeom prst="line">
              <a:avLst/>
            </a:prstGeom>
            <a:noFill/>
            <a:ln w="28575">
              <a:solidFill>
                <a:schemeClr val="tx1"/>
              </a:solidFill>
              <a:round/>
              <a:headEnd/>
              <a:tailEnd/>
            </a:ln>
          </p:spPr>
          <p:txBody>
            <a:bodyPr/>
            <a:lstStyle/>
            <a:p>
              <a:endParaRPr lang="en-US"/>
            </a:p>
          </p:txBody>
        </p:sp>
        <p:sp>
          <p:nvSpPr>
            <p:cNvPr id="25622" name="Line 56"/>
            <p:cNvSpPr>
              <a:spLocks noChangeShapeType="1"/>
            </p:cNvSpPr>
            <p:nvPr/>
          </p:nvSpPr>
          <p:spPr bwMode="auto">
            <a:xfrm>
              <a:off x="4648200" y="5073650"/>
              <a:ext cx="2057400" cy="0"/>
            </a:xfrm>
            <a:prstGeom prst="line">
              <a:avLst/>
            </a:prstGeom>
            <a:noFill/>
            <a:ln w="28575">
              <a:solidFill>
                <a:schemeClr val="tx1"/>
              </a:solidFill>
              <a:round/>
              <a:headEnd/>
              <a:tailEnd type="triangle" w="med" len="med"/>
            </a:ln>
          </p:spPr>
          <p:txBody>
            <a:bodyPr/>
            <a:lstStyle/>
            <a:p>
              <a:endParaRPr lang="en-US"/>
            </a:p>
          </p:txBody>
        </p:sp>
        <p:sp>
          <p:nvSpPr>
            <p:cNvPr id="25623" name="Line 58"/>
            <p:cNvSpPr>
              <a:spLocks noChangeShapeType="1"/>
            </p:cNvSpPr>
            <p:nvPr/>
          </p:nvSpPr>
          <p:spPr bwMode="auto">
            <a:xfrm>
              <a:off x="609600" y="3854450"/>
              <a:ext cx="152400" cy="0"/>
            </a:xfrm>
            <a:prstGeom prst="line">
              <a:avLst/>
            </a:prstGeom>
            <a:noFill/>
            <a:ln w="28575">
              <a:solidFill>
                <a:schemeClr val="tx1"/>
              </a:solidFill>
              <a:round/>
              <a:headEnd/>
              <a:tailEnd type="triangle" w="med" len="med"/>
            </a:ln>
          </p:spPr>
          <p:txBody>
            <a:bodyPr/>
            <a:lstStyle/>
            <a:p>
              <a:endParaRPr lang="en-US"/>
            </a:p>
          </p:txBody>
        </p:sp>
        <p:sp>
          <p:nvSpPr>
            <p:cNvPr id="25624" name="Line 59"/>
            <p:cNvSpPr>
              <a:spLocks noChangeShapeType="1"/>
            </p:cNvSpPr>
            <p:nvPr/>
          </p:nvSpPr>
          <p:spPr bwMode="auto">
            <a:xfrm flipH="1" flipV="1">
              <a:off x="621030" y="2178050"/>
              <a:ext cx="0" cy="1676400"/>
            </a:xfrm>
            <a:prstGeom prst="line">
              <a:avLst/>
            </a:prstGeom>
            <a:noFill/>
            <a:ln w="28575">
              <a:solidFill>
                <a:schemeClr val="tx1"/>
              </a:solidFill>
              <a:round/>
              <a:headEnd/>
              <a:tailEnd/>
            </a:ln>
          </p:spPr>
          <p:txBody>
            <a:bodyPr/>
            <a:lstStyle/>
            <a:p>
              <a:endParaRPr lang="en-US"/>
            </a:p>
          </p:txBody>
        </p:sp>
        <p:sp>
          <p:nvSpPr>
            <p:cNvPr id="25625" name="Line 60"/>
            <p:cNvSpPr>
              <a:spLocks noChangeShapeType="1"/>
            </p:cNvSpPr>
            <p:nvPr/>
          </p:nvSpPr>
          <p:spPr bwMode="auto">
            <a:xfrm>
              <a:off x="609600" y="2190750"/>
              <a:ext cx="1676400" cy="0"/>
            </a:xfrm>
            <a:prstGeom prst="line">
              <a:avLst/>
            </a:prstGeom>
            <a:noFill/>
            <a:ln w="28575">
              <a:solidFill>
                <a:schemeClr val="tx1"/>
              </a:solidFill>
              <a:round/>
              <a:headEnd/>
              <a:tailEnd/>
            </a:ln>
          </p:spPr>
          <p:txBody>
            <a:bodyPr/>
            <a:lstStyle/>
            <a:p>
              <a:endParaRPr lang="en-US"/>
            </a:p>
          </p:txBody>
        </p:sp>
        <p:sp>
          <p:nvSpPr>
            <p:cNvPr id="25626" name="Line 61"/>
            <p:cNvSpPr>
              <a:spLocks noChangeShapeType="1"/>
            </p:cNvSpPr>
            <p:nvPr/>
          </p:nvSpPr>
          <p:spPr bwMode="auto">
            <a:xfrm>
              <a:off x="4267200" y="5238750"/>
              <a:ext cx="628650" cy="0"/>
            </a:xfrm>
            <a:prstGeom prst="line">
              <a:avLst/>
            </a:prstGeom>
            <a:noFill/>
            <a:ln w="28575">
              <a:solidFill>
                <a:schemeClr val="tx1"/>
              </a:solidFill>
              <a:round/>
              <a:headEnd/>
              <a:tailEnd/>
            </a:ln>
          </p:spPr>
          <p:txBody>
            <a:bodyPr/>
            <a:lstStyle/>
            <a:p>
              <a:endParaRPr lang="en-US"/>
            </a:p>
          </p:txBody>
        </p:sp>
        <p:sp>
          <p:nvSpPr>
            <p:cNvPr id="25627" name="Text Box 62"/>
            <p:cNvSpPr txBox="1">
              <a:spLocks noChangeArrowheads="1"/>
            </p:cNvSpPr>
            <p:nvPr/>
          </p:nvSpPr>
          <p:spPr bwMode="auto">
            <a:xfrm>
              <a:off x="6573838" y="4219575"/>
              <a:ext cx="741363" cy="396875"/>
            </a:xfrm>
            <a:prstGeom prst="rect">
              <a:avLst/>
            </a:prstGeom>
            <a:noFill/>
            <a:ln w="9525">
              <a:noFill/>
              <a:miter lim="800000"/>
              <a:headEnd/>
              <a:tailEnd/>
            </a:ln>
          </p:spPr>
          <p:txBody>
            <a:bodyPr>
              <a:spAutoFit/>
            </a:bodyPr>
            <a:lstStyle/>
            <a:p>
              <a:pPr algn="ctr"/>
              <a:r>
                <a:rPr lang="en-US" sz="1000" b="1"/>
                <a:t>Data</a:t>
              </a:r>
            </a:p>
            <a:p>
              <a:pPr algn="ctr"/>
              <a:r>
                <a:rPr lang="en-US" sz="1000" b="1"/>
                <a:t>Address</a:t>
              </a:r>
            </a:p>
          </p:txBody>
        </p:sp>
        <p:sp>
          <p:nvSpPr>
            <p:cNvPr id="25628" name="Text Box 63"/>
            <p:cNvSpPr txBox="1">
              <a:spLocks noChangeArrowheads="1"/>
            </p:cNvSpPr>
            <p:nvPr/>
          </p:nvSpPr>
          <p:spPr bwMode="auto">
            <a:xfrm>
              <a:off x="1981200" y="3778250"/>
              <a:ext cx="457200" cy="396875"/>
            </a:xfrm>
            <a:prstGeom prst="rect">
              <a:avLst/>
            </a:prstGeom>
            <a:noFill/>
            <a:ln w="9525">
              <a:noFill/>
              <a:miter lim="800000"/>
              <a:headEnd/>
              <a:tailEnd/>
            </a:ln>
          </p:spPr>
          <p:txBody>
            <a:bodyPr>
              <a:spAutoFit/>
            </a:bodyPr>
            <a:lstStyle/>
            <a:p>
              <a:r>
                <a:rPr lang="en-US" sz="1000" b="1"/>
                <a:t>Inst. </a:t>
              </a:r>
            </a:p>
            <a:p>
              <a:r>
                <a:rPr lang="en-US" sz="1000" b="1"/>
                <a:t>0-31</a:t>
              </a:r>
            </a:p>
          </p:txBody>
        </p:sp>
        <p:sp>
          <p:nvSpPr>
            <p:cNvPr id="25629" name="Line 64"/>
            <p:cNvSpPr>
              <a:spLocks noChangeShapeType="1"/>
            </p:cNvSpPr>
            <p:nvPr/>
          </p:nvSpPr>
          <p:spPr bwMode="auto">
            <a:xfrm>
              <a:off x="2743200" y="3503930"/>
              <a:ext cx="228600" cy="0"/>
            </a:xfrm>
            <a:prstGeom prst="line">
              <a:avLst/>
            </a:prstGeom>
            <a:noFill/>
            <a:ln w="28575">
              <a:solidFill>
                <a:schemeClr val="tx1"/>
              </a:solidFill>
              <a:round/>
              <a:headEnd/>
              <a:tailEnd type="triangle" w="med" len="med"/>
            </a:ln>
          </p:spPr>
          <p:txBody>
            <a:bodyPr/>
            <a:lstStyle/>
            <a:p>
              <a:endParaRPr lang="en-US"/>
            </a:p>
          </p:txBody>
        </p:sp>
        <p:sp>
          <p:nvSpPr>
            <p:cNvPr id="25630" name="Line 65"/>
            <p:cNvSpPr>
              <a:spLocks noChangeShapeType="1"/>
            </p:cNvSpPr>
            <p:nvPr/>
          </p:nvSpPr>
          <p:spPr bwMode="auto">
            <a:xfrm>
              <a:off x="2743200" y="3492500"/>
              <a:ext cx="0" cy="1752600"/>
            </a:xfrm>
            <a:prstGeom prst="line">
              <a:avLst/>
            </a:prstGeom>
            <a:noFill/>
            <a:ln w="28575">
              <a:solidFill>
                <a:schemeClr val="tx1"/>
              </a:solidFill>
              <a:round/>
              <a:headEnd/>
              <a:tailEnd/>
            </a:ln>
          </p:spPr>
          <p:txBody>
            <a:bodyPr/>
            <a:lstStyle/>
            <a:p>
              <a:endParaRPr lang="en-US"/>
            </a:p>
          </p:txBody>
        </p:sp>
        <p:sp>
          <p:nvSpPr>
            <p:cNvPr id="25631" name="Line 66"/>
            <p:cNvSpPr>
              <a:spLocks noChangeShapeType="1"/>
            </p:cNvSpPr>
            <p:nvPr/>
          </p:nvSpPr>
          <p:spPr bwMode="auto">
            <a:xfrm>
              <a:off x="2743200" y="5230813"/>
              <a:ext cx="990600" cy="0"/>
            </a:xfrm>
            <a:prstGeom prst="line">
              <a:avLst/>
            </a:prstGeom>
            <a:noFill/>
            <a:ln w="28575">
              <a:solidFill>
                <a:schemeClr val="tx1"/>
              </a:solidFill>
              <a:round/>
              <a:headEnd/>
              <a:tailEnd type="triangle" w="med" len="med"/>
            </a:ln>
          </p:spPr>
          <p:txBody>
            <a:bodyPr/>
            <a:lstStyle/>
            <a:p>
              <a:endParaRPr lang="en-US"/>
            </a:p>
          </p:txBody>
        </p:sp>
        <p:sp>
          <p:nvSpPr>
            <p:cNvPr id="25632" name="Line 67"/>
            <p:cNvSpPr>
              <a:spLocks noChangeShapeType="1"/>
            </p:cNvSpPr>
            <p:nvPr/>
          </p:nvSpPr>
          <p:spPr bwMode="auto">
            <a:xfrm>
              <a:off x="7764780" y="4464050"/>
              <a:ext cx="533400" cy="0"/>
            </a:xfrm>
            <a:prstGeom prst="line">
              <a:avLst/>
            </a:prstGeom>
            <a:noFill/>
            <a:ln w="28575">
              <a:solidFill>
                <a:schemeClr val="tx1"/>
              </a:solidFill>
              <a:round/>
              <a:headEnd/>
              <a:tailEnd type="triangle" w="med" len="med"/>
            </a:ln>
          </p:spPr>
          <p:txBody>
            <a:bodyPr/>
            <a:lstStyle/>
            <a:p>
              <a:endParaRPr lang="en-US"/>
            </a:p>
          </p:txBody>
        </p:sp>
        <p:sp>
          <p:nvSpPr>
            <p:cNvPr id="25633" name="Line 68"/>
            <p:cNvSpPr>
              <a:spLocks noChangeShapeType="1"/>
            </p:cNvSpPr>
            <p:nvPr/>
          </p:nvSpPr>
          <p:spPr bwMode="auto">
            <a:xfrm>
              <a:off x="8153400" y="4721225"/>
              <a:ext cx="152400" cy="0"/>
            </a:xfrm>
            <a:prstGeom prst="line">
              <a:avLst/>
            </a:prstGeom>
            <a:noFill/>
            <a:ln w="28575">
              <a:solidFill>
                <a:schemeClr val="tx1"/>
              </a:solidFill>
              <a:round/>
              <a:headEnd/>
              <a:tailEnd type="triangle" w="med" len="med"/>
            </a:ln>
          </p:spPr>
          <p:txBody>
            <a:bodyPr/>
            <a:lstStyle/>
            <a:p>
              <a:endParaRPr lang="en-US"/>
            </a:p>
          </p:txBody>
        </p:sp>
        <p:sp>
          <p:nvSpPr>
            <p:cNvPr id="25634" name="Line 69"/>
            <p:cNvSpPr>
              <a:spLocks noChangeShapeType="1"/>
            </p:cNvSpPr>
            <p:nvPr/>
          </p:nvSpPr>
          <p:spPr bwMode="auto">
            <a:xfrm>
              <a:off x="8458200" y="4546918"/>
              <a:ext cx="152400" cy="0"/>
            </a:xfrm>
            <a:prstGeom prst="line">
              <a:avLst/>
            </a:prstGeom>
            <a:noFill/>
            <a:ln w="28575">
              <a:solidFill>
                <a:schemeClr val="tx1"/>
              </a:solidFill>
              <a:round/>
              <a:headEnd/>
              <a:tailEnd/>
            </a:ln>
          </p:spPr>
          <p:txBody>
            <a:bodyPr/>
            <a:lstStyle/>
            <a:p>
              <a:endParaRPr lang="en-US"/>
            </a:p>
          </p:txBody>
        </p:sp>
        <p:sp>
          <p:nvSpPr>
            <p:cNvPr id="25635" name="Line 70"/>
            <p:cNvSpPr>
              <a:spLocks noChangeShapeType="1"/>
            </p:cNvSpPr>
            <p:nvPr/>
          </p:nvSpPr>
          <p:spPr bwMode="auto">
            <a:xfrm>
              <a:off x="8599170" y="4540250"/>
              <a:ext cx="0" cy="1219200"/>
            </a:xfrm>
            <a:prstGeom prst="line">
              <a:avLst/>
            </a:prstGeom>
            <a:noFill/>
            <a:ln w="28575">
              <a:solidFill>
                <a:schemeClr val="tx1"/>
              </a:solidFill>
              <a:round/>
              <a:headEnd/>
              <a:tailEnd/>
            </a:ln>
          </p:spPr>
          <p:txBody>
            <a:bodyPr/>
            <a:lstStyle/>
            <a:p>
              <a:endParaRPr lang="en-US"/>
            </a:p>
          </p:txBody>
        </p:sp>
        <p:sp>
          <p:nvSpPr>
            <p:cNvPr id="25636" name="Line 71"/>
            <p:cNvSpPr>
              <a:spLocks noChangeShapeType="1"/>
            </p:cNvSpPr>
            <p:nvPr/>
          </p:nvSpPr>
          <p:spPr bwMode="auto">
            <a:xfrm>
              <a:off x="2819400" y="5759450"/>
              <a:ext cx="5791200" cy="0"/>
            </a:xfrm>
            <a:prstGeom prst="line">
              <a:avLst/>
            </a:prstGeom>
            <a:noFill/>
            <a:ln w="28575">
              <a:solidFill>
                <a:schemeClr val="tx1"/>
              </a:solidFill>
              <a:round/>
              <a:headEnd/>
              <a:tailEnd/>
            </a:ln>
          </p:spPr>
          <p:txBody>
            <a:bodyPr/>
            <a:lstStyle/>
            <a:p>
              <a:endParaRPr lang="en-US"/>
            </a:p>
          </p:txBody>
        </p:sp>
        <p:sp>
          <p:nvSpPr>
            <p:cNvPr id="25637" name="Line 72"/>
            <p:cNvSpPr>
              <a:spLocks noChangeShapeType="1"/>
            </p:cNvSpPr>
            <p:nvPr/>
          </p:nvSpPr>
          <p:spPr bwMode="auto">
            <a:xfrm>
              <a:off x="2830830" y="4616450"/>
              <a:ext cx="0" cy="1143000"/>
            </a:xfrm>
            <a:prstGeom prst="line">
              <a:avLst/>
            </a:prstGeom>
            <a:noFill/>
            <a:ln w="28575">
              <a:solidFill>
                <a:schemeClr val="tx1"/>
              </a:solidFill>
              <a:round/>
              <a:headEnd/>
              <a:tailEnd/>
            </a:ln>
          </p:spPr>
          <p:txBody>
            <a:bodyPr/>
            <a:lstStyle/>
            <a:p>
              <a:endParaRPr lang="en-US"/>
            </a:p>
          </p:txBody>
        </p:sp>
        <p:grpSp>
          <p:nvGrpSpPr>
            <p:cNvPr id="25638" name="Group 73"/>
            <p:cNvGrpSpPr>
              <a:grpSpLocks/>
            </p:cNvGrpSpPr>
            <p:nvPr/>
          </p:nvGrpSpPr>
          <p:grpSpPr bwMode="auto">
            <a:xfrm>
              <a:off x="8258161" y="4295775"/>
              <a:ext cx="228600" cy="549275"/>
              <a:chOff x="4387" y="1632"/>
              <a:chExt cx="144" cy="346"/>
            </a:xfrm>
          </p:grpSpPr>
          <p:grpSp>
            <p:nvGrpSpPr>
              <p:cNvPr id="25684" name="Group 74"/>
              <p:cNvGrpSpPr>
                <a:grpSpLocks/>
              </p:cNvGrpSpPr>
              <p:nvPr/>
            </p:nvGrpSpPr>
            <p:grpSpPr bwMode="auto">
              <a:xfrm>
                <a:off x="4411" y="1634"/>
                <a:ext cx="102" cy="336"/>
                <a:chOff x="1248" y="3360"/>
                <a:chExt cx="144" cy="480"/>
              </a:xfrm>
            </p:grpSpPr>
            <p:sp>
              <p:nvSpPr>
                <p:cNvPr id="25686" name="AutoShape 75"/>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5687" name="Line 76"/>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5688" name="Line 77"/>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5685" name="Text Box 78"/>
              <p:cNvSpPr txBox="1">
                <a:spLocks noChangeArrowheads="1"/>
              </p:cNvSpPr>
              <p:nvPr/>
            </p:nvSpPr>
            <p:spPr bwMode="auto">
              <a:xfrm>
                <a:off x="4387"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5639" name="Line 79"/>
            <p:cNvSpPr>
              <a:spLocks noChangeShapeType="1"/>
            </p:cNvSpPr>
            <p:nvPr/>
          </p:nvSpPr>
          <p:spPr bwMode="auto">
            <a:xfrm>
              <a:off x="2362200" y="4083050"/>
              <a:ext cx="381000" cy="0"/>
            </a:xfrm>
            <a:prstGeom prst="line">
              <a:avLst/>
            </a:prstGeom>
            <a:noFill/>
            <a:ln w="28575">
              <a:solidFill>
                <a:schemeClr val="tx1"/>
              </a:solidFill>
              <a:round/>
              <a:headEnd/>
              <a:tailEnd/>
            </a:ln>
          </p:spPr>
          <p:txBody>
            <a:bodyPr/>
            <a:lstStyle/>
            <a:p>
              <a:endParaRPr lang="en-US"/>
            </a:p>
          </p:txBody>
        </p:sp>
        <p:sp>
          <p:nvSpPr>
            <p:cNvPr id="25640" name="Line 80"/>
            <p:cNvSpPr>
              <a:spLocks noChangeShapeType="1"/>
            </p:cNvSpPr>
            <p:nvPr/>
          </p:nvSpPr>
          <p:spPr bwMode="auto">
            <a:xfrm>
              <a:off x="1981200" y="2819400"/>
              <a:ext cx="304800" cy="0"/>
            </a:xfrm>
            <a:prstGeom prst="line">
              <a:avLst/>
            </a:prstGeom>
            <a:noFill/>
            <a:ln w="28575">
              <a:solidFill>
                <a:schemeClr val="tx1"/>
              </a:solidFill>
              <a:round/>
              <a:headEnd/>
              <a:tailEnd/>
            </a:ln>
          </p:spPr>
          <p:txBody>
            <a:bodyPr/>
            <a:lstStyle/>
            <a:p>
              <a:endParaRPr lang="en-US"/>
            </a:p>
          </p:txBody>
        </p:sp>
        <p:sp>
          <p:nvSpPr>
            <p:cNvPr id="25641" name="Line 81"/>
            <p:cNvSpPr>
              <a:spLocks noChangeShapeType="1"/>
            </p:cNvSpPr>
            <p:nvPr/>
          </p:nvSpPr>
          <p:spPr bwMode="auto">
            <a:xfrm>
              <a:off x="4183380" y="3886200"/>
              <a:ext cx="1371600" cy="0"/>
            </a:xfrm>
            <a:prstGeom prst="line">
              <a:avLst/>
            </a:prstGeom>
            <a:noFill/>
            <a:ln w="28575">
              <a:solidFill>
                <a:schemeClr val="tx1"/>
              </a:solidFill>
              <a:round/>
              <a:headEnd/>
              <a:tailEnd type="triangle" w="med" len="med"/>
            </a:ln>
          </p:spPr>
          <p:txBody>
            <a:bodyPr/>
            <a:lstStyle/>
            <a:p>
              <a:endParaRPr lang="en-US"/>
            </a:p>
          </p:txBody>
        </p:sp>
        <p:sp>
          <p:nvSpPr>
            <p:cNvPr id="25642" name="Text Box 82"/>
            <p:cNvSpPr txBox="1">
              <a:spLocks noChangeArrowheads="1"/>
            </p:cNvSpPr>
            <p:nvPr/>
          </p:nvSpPr>
          <p:spPr bwMode="auto">
            <a:xfrm>
              <a:off x="3262313" y="3063875"/>
              <a:ext cx="1004888" cy="304800"/>
            </a:xfrm>
            <a:prstGeom prst="rect">
              <a:avLst/>
            </a:prstGeom>
            <a:noFill/>
            <a:ln w="9525">
              <a:noFill/>
              <a:miter lim="800000"/>
              <a:headEnd/>
              <a:tailEnd/>
            </a:ln>
          </p:spPr>
          <p:txBody>
            <a:bodyPr wrap="none">
              <a:spAutoFit/>
            </a:bodyPr>
            <a:lstStyle/>
            <a:p>
              <a:r>
                <a:rPr lang="en-US" sz="1400" b="1"/>
                <a:t>Reg. Block</a:t>
              </a:r>
            </a:p>
          </p:txBody>
        </p:sp>
        <p:sp>
          <p:nvSpPr>
            <p:cNvPr id="25643" name="Rectangle 83"/>
            <p:cNvSpPr>
              <a:spLocks noChangeArrowheads="1"/>
            </p:cNvSpPr>
            <p:nvPr/>
          </p:nvSpPr>
          <p:spPr bwMode="auto">
            <a:xfrm>
              <a:off x="2971800" y="3335338"/>
              <a:ext cx="1219200" cy="1447800"/>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25644" name="Text Box 84"/>
            <p:cNvSpPr txBox="1">
              <a:spLocks noChangeArrowheads="1"/>
            </p:cNvSpPr>
            <p:nvPr/>
          </p:nvSpPr>
          <p:spPr bwMode="auto">
            <a:xfrm>
              <a:off x="2959100" y="3381375"/>
              <a:ext cx="546100" cy="1433513"/>
            </a:xfrm>
            <a:prstGeom prst="rect">
              <a:avLst/>
            </a:prstGeom>
            <a:noFill/>
            <a:ln w="9525">
              <a:noFill/>
              <a:miter lim="800000"/>
              <a:headEnd/>
              <a:tailEnd/>
            </a:ln>
          </p:spPr>
          <p:txBody>
            <a:bodyPr>
              <a:spAutoFit/>
            </a:bodyPr>
            <a:lstStyle/>
            <a:p>
              <a:r>
                <a:rPr lang="en-US" sz="1000" b="1"/>
                <a:t>Rs</a:t>
              </a:r>
            </a:p>
            <a:p>
              <a:endParaRPr lang="en-US" sz="1000" b="1"/>
            </a:p>
            <a:p>
              <a:r>
                <a:rPr lang="en-US" sz="1000" b="1"/>
                <a:t>Rt</a:t>
              </a:r>
            </a:p>
            <a:p>
              <a:endParaRPr lang="en-US" sz="1000" b="1"/>
            </a:p>
            <a:p>
              <a:endParaRPr lang="en-US" sz="1000" b="1"/>
            </a:p>
            <a:p>
              <a:r>
                <a:rPr lang="en-US" sz="1000" b="1"/>
                <a:t>Rd</a:t>
              </a:r>
            </a:p>
            <a:p>
              <a:endParaRPr lang="en-US" sz="800" b="1"/>
            </a:p>
            <a:p>
              <a:r>
                <a:rPr lang="en-US" sz="1000" b="1"/>
                <a:t>Write</a:t>
              </a:r>
            </a:p>
            <a:p>
              <a:r>
                <a:rPr lang="en-US" sz="1000" b="1"/>
                <a:t>Data</a:t>
              </a:r>
            </a:p>
          </p:txBody>
        </p:sp>
        <p:sp>
          <p:nvSpPr>
            <p:cNvPr id="25645" name="Text Box 85"/>
            <p:cNvSpPr txBox="1">
              <a:spLocks noChangeArrowheads="1"/>
            </p:cNvSpPr>
            <p:nvPr/>
          </p:nvSpPr>
          <p:spPr bwMode="auto">
            <a:xfrm>
              <a:off x="3657600" y="3686175"/>
              <a:ext cx="546100" cy="854075"/>
            </a:xfrm>
            <a:prstGeom prst="rect">
              <a:avLst/>
            </a:prstGeom>
            <a:noFill/>
            <a:ln w="9525">
              <a:noFill/>
              <a:miter lim="800000"/>
              <a:headEnd/>
              <a:tailEnd/>
            </a:ln>
          </p:spPr>
          <p:txBody>
            <a:bodyPr>
              <a:spAutoFit/>
            </a:bodyPr>
            <a:lstStyle/>
            <a:p>
              <a:r>
                <a:rPr lang="en-US" sz="1000" b="1"/>
                <a:t>Read </a:t>
              </a:r>
            </a:p>
            <a:p>
              <a:r>
                <a:rPr lang="en-US" sz="1000" b="1"/>
                <a:t>Data 1</a:t>
              </a:r>
            </a:p>
            <a:p>
              <a:endParaRPr lang="en-US" sz="1000" b="1"/>
            </a:p>
            <a:p>
              <a:r>
                <a:rPr lang="en-US" sz="1000" b="1"/>
                <a:t>Read</a:t>
              </a:r>
            </a:p>
            <a:p>
              <a:r>
                <a:rPr lang="en-US" sz="1000" b="1"/>
                <a:t>Data 2</a:t>
              </a:r>
            </a:p>
          </p:txBody>
        </p:sp>
        <p:sp>
          <p:nvSpPr>
            <p:cNvPr id="25646" name="Oval 86"/>
            <p:cNvSpPr>
              <a:spLocks noChangeArrowheads="1"/>
            </p:cNvSpPr>
            <p:nvPr/>
          </p:nvSpPr>
          <p:spPr bwMode="auto">
            <a:xfrm>
              <a:off x="3733800" y="4845050"/>
              <a:ext cx="533400" cy="762000"/>
            </a:xfrm>
            <a:prstGeom prst="ellipse">
              <a:avLst/>
            </a:prstGeom>
            <a:solidFill>
              <a:srgbClr val="FFFF00">
                <a:alpha val="50195"/>
              </a:srgbClr>
            </a:solidFill>
            <a:ln w="28575">
              <a:solidFill>
                <a:schemeClr val="tx1"/>
              </a:solidFill>
              <a:round/>
              <a:headEnd/>
              <a:tailEnd/>
            </a:ln>
          </p:spPr>
          <p:txBody>
            <a:bodyPr wrap="none" anchor="ctr"/>
            <a:lstStyle/>
            <a:p>
              <a:pPr algn="ctr"/>
              <a:r>
                <a:rPr lang="en-US" sz="1200" b="1"/>
                <a:t>Sign</a:t>
              </a:r>
            </a:p>
            <a:p>
              <a:pPr algn="ctr"/>
              <a:r>
                <a:rPr lang="en-US" sz="1200" b="1"/>
                <a:t>Extend</a:t>
              </a:r>
            </a:p>
          </p:txBody>
        </p:sp>
        <p:sp>
          <p:nvSpPr>
            <p:cNvPr id="25647" name="Text Box 87"/>
            <p:cNvSpPr txBox="1">
              <a:spLocks noChangeArrowheads="1"/>
            </p:cNvSpPr>
            <p:nvPr/>
          </p:nvSpPr>
          <p:spPr bwMode="auto">
            <a:xfrm>
              <a:off x="4267200" y="49974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48" name="Line 88"/>
            <p:cNvSpPr>
              <a:spLocks noChangeShapeType="1"/>
            </p:cNvSpPr>
            <p:nvPr/>
          </p:nvSpPr>
          <p:spPr bwMode="auto">
            <a:xfrm>
              <a:off x="2743200" y="3806825"/>
              <a:ext cx="228600" cy="0"/>
            </a:xfrm>
            <a:prstGeom prst="line">
              <a:avLst/>
            </a:prstGeom>
            <a:noFill/>
            <a:ln w="28575">
              <a:solidFill>
                <a:schemeClr val="tx1"/>
              </a:solidFill>
              <a:round/>
              <a:headEnd/>
              <a:tailEnd type="triangle" w="med" len="med"/>
            </a:ln>
          </p:spPr>
          <p:txBody>
            <a:bodyPr/>
            <a:lstStyle/>
            <a:p>
              <a:endParaRPr lang="en-US"/>
            </a:p>
          </p:txBody>
        </p:sp>
        <p:sp>
          <p:nvSpPr>
            <p:cNvPr id="25649" name="Line 89"/>
            <p:cNvSpPr>
              <a:spLocks noChangeShapeType="1"/>
            </p:cNvSpPr>
            <p:nvPr/>
          </p:nvSpPr>
          <p:spPr bwMode="auto">
            <a:xfrm>
              <a:off x="2743200" y="4273550"/>
              <a:ext cx="228600" cy="0"/>
            </a:xfrm>
            <a:prstGeom prst="line">
              <a:avLst/>
            </a:prstGeom>
            <a:noFill/>
            <a:ln w="28575">
              <a:solidFill>
                <a:schemeClr val="tx1"/>
              </a:solidFill>
              <a:round/>
              <a:headEnd/>
              <a:tailEnd type="triangle" w="med" len="med"/>
            </a:ln>
          </p:spPr>
          <p:txBody>
            <a:bodyPr/>
            <a:lstStyle/>
            <a:p>
              <a:endParaRPr lang="en-US"/>
            </a:p>
          </p:txBody>
        </p:sp>
        <p:sp>
          <p:nvSpPr>
            <p:cNvPr id="25650" name="Line 90"/>
            <p:cNvSpPr>
              <a:spLocks noChangeShapeType="1"/>
            </p:cNvSpPr>
            <p:nvPr/>
          </p:nvSpPr>
          <p:spPr bwMode="auto">
            <a:xfrm>
              <a:off x="2819400" y="4616450"/>
              <a:ext cx="152400" cy="0"/>
            </a:xfrm>
            <a:prstGeom prst="line">
              <a:avLst/>
            </a:prstGeom>
            <a:noFill/>
            <a:ln w="28575">
              <a:solidFill>
                <a:schemeClr val="tx1"/>
              </a:solidFill>
              <a:round/>
              <a:headEnd/>
              <a:tailEnd type="triangle" w="med" len="med"/>
            </a:ln>
          </p:spPr>
          <p:txBody>
            <a:bodyPr/>
            <a:lstStyle/>
            <a:p>
              <a:endParaRPr lang="en-US"/>
            </a:p>
          </p:txBody>
        </p:sp>
        <p:sp>
          <p:nvSpPr>
            <p:cNvPr id="25651" name="Line 91"/>
            <p:cNvSpPr>
              <a:spLocks noChangeShapeType="1"/>
            </p:cNvSpPr>
            <p:nvPr/>
          </p:nvSpPr>
          <p:spPr bwMode="auto">
            <a:xfrm>
              <a:off x="4880610" y="4759325"/>
              <a:ext cx="228600" cy="0"/>
            </a:xfrm>
            <a:prstGeom prst="line">
              <a:avLst/>
            </a:prstGeom>
            <a:noFill/>
            <a:ln w="28575">
              <a:solidFill>
                <a:schemeClr val="tx1"/>
              </a:solidFill>
              <a:round/>
              <a:headEnd/>
              <a:tailEnd type="triangle" w="med" len="med"/>
            </a:ln>
          </p:spPr>
          <p:txBody>
            <a:bodyPr/>
            <a:lstStyle/>
            <a:p>
              <a:endParaRPr lang="en-US"/>
            </a:p>
          </p:txBody>
        </p:sp>
        <p:sp>
          <p:nvSpPr>
            <p:cNvPr id="25652" name="Line 92"/>
            <p:cNvSpPr>
              <a:spLocks noChangeShapeType="1"/>
            </p:cNvSpPr>
            <p:nvPr/>
          </p:nvSpPr>
          <p:spPr bwMode="auto">
            <a:xfrm>
              <a:off x="5250180" y="4579620"/>
              <a:ext cx="304800" cy="0"/>
            </a:xfrm>
            <a:prstGeom prst="line">
              <a:avLst/>
            </a:prstGeom>
            <a:noFill/>
            <a:ln w="28575">
              <a:solidFill>
                <a:schemeClr val="tx1"/>
              </a:solidFill>
              <a:round/>
              <a:headEnd/>
              <a:tailEnd type="triangle" w="med" len="med"/>
            </a:ln>
          </p:spPr>
          <p:txBody>
            <a:bodyPr/>
            <a:lstStyle/>
            <a:p>
              <a:endParaRPr lang="en-US"/>
            </a:p>
          </p:txBody>
        </p:sp>
        <p:sp>
          <p:nvSpPr>
            <p:cNvPr id="25653" name="Line 93"/>
            <p:cNvSpPr>
              <a:spLocks noChangeShapeType="1"/>
            </p:cNvSpPr>
            <p:nvPr/>
          </p:nvSpPr>
          <p:spPr bwMode="auto">
            <a:xfrm>
              <a:off x="4191000" y="4387850"/>
              <a:ext cx="914400" cy="0"/>
            </a:xfrm>
            <a:prstGeom prst="line">
              <a:avLst/>
            </a:prstGeom>
            <a:noFill/>
            <a:ln w="28575">
              <a:solidFill>
                <a:schemeClr val="tx1"/>
              </a:solidFill>
              <a:round/>
              <a:headEnd/>
              <a:tailEnd type="triangle" w="med" len="med"/>
            </a:ln>
          </p:spPr>
          <p:txBody>
            <a:bodyPr/>
            <a:lstStyle/>
            <a:p>
              <a:endParaRPr lang="en-US"/>
            </a:p>
          </p:txBody>
        </p:sp>
        <p:sp>
          <p:nvSpPr>
            <p:cNvPr id="25654" name="Line 94"/>
            <p:cNvSpPr>
              <a:spLocks noChangeShapeType="1"/>
            </p:cNvSpPr>
            <p:nvPr/>
          </p:nvSpPr>
          <p:spPr bwMode="auto">
            <a:xfrm>
              <a:off x="6141720" y="4130675"/>
              <a:ext cx="304800" cy="0"/>
            </a:xfrm>
            <a:prstGeom prst="line">
              <a:avLst/>
            </a:prstGeom>
            <a:noFill/>
            <a:ln w="19050">
              <a:solidFill>
                <a:schemeClr val="tx1"/>
              </a:solidFill>
              <a:round/>
              <a:headEnd/>
              <a:tailEnd type="triangle" w="med" len="med"/>
            </a:ln>
          </p:spPr>
          <p:txBody>
            <a:bodyPr/>
            <a:lstStyle/>
            <a:p>
              <a:endParaRPr lang="en-US"/>
            </a:p>
          </p:txBody>
        </p:sp>
        <p:sp>
          <p:nvSpPr>
            <p:cNvPr id="25655" name="Line 95"/>
            <p:cNvSpPr>
              <a:spLocks noChangeShapeType="1"/>
            </p:cNvSpPr>
            <p:nvPr/>
          </p:nvSpPr>
          <p:spPr bwMode="auto">
            <a:xfrm>
              <a:off x="4659630" y="4387850"/>
              <a:ext cx="0" cy="685800"/>
            </a:xfrm>
            <a:prstGeom prst="line">
              <a:avLst/>
            </a:prstGeom>
            <a:noFill/>
            <a:ln w="28575">
              <a:solidFill>
                <a:schemeClr val="tx1"/>
              </a:solidFill>
              <a:round/>
              <a:headEnd/>
              <a:tailEnd/>
            </a:ln>
          </p:spPr>
          <p:txBody>
            <a:bodyPr/>
            <a:lstStyle/>
            <a:p>
              <a:endParaRPr lang="en-US"/>
            </a:p>
          </p:txBody>
        </p:sp>
        <p:sp>
          <p:nvSpPr>
            <p:cNvPr id="25656" name="Text Box 96"/>
            <p:cNvSpPr txBox="1">
              <a:spLocks noChangeArrowheads="1"/>
            </p:cNvSpPr>
            <p:nvPr/>
          </p:nvSpPr>
          <p:spPr bwMode="auto">
            <a:xfrm>
              <a:off x="6553200" y="4845050"/>
              <a:ext cx="741363" cy="396875"/>
            </a:xfrm>
            <a:prstGeom prst="rect">
              <a:avLst/>
            </a:prstGeom>
            <a:noFill/>
            <a:ln w="9525">
              <a:noFill/>
              <a:miter lim="800000"/>
              <a:headEnd/>
              <a:tailEnd/>
            </a:ln>
          </p:spPr>
          <p:txBody>
            <a:bodyPr>
              <a:spAutoFit/>
            </a:bodyPr>
            <a:lstStyle/>
            <a:p>
              <a:pPr algn="ctr"/>
              <a:r>
                <a:rPr lang="en-US" sz="1000" b="1"/>
                <a:t>Write</a:t>
              </a:r>
            </a:p>
            <a:p>
              <a:pPr algn="ctr"/>
              <a:r>
                <a:rPr lang="en-US" sz="1000" b="1"/>
                <a:t>Data</a:t>
              </a:r>
            </a:p>
          </p:txBody>
        </p:sp>
        <p:sp>
          <p:nvSpPr>
            <p:cNvPr id="25657" name="Text Box 97"/>
            <p:cNvSpPr txBox="1">
              <a:spLocks noChangeArrowheads="1"/>
            </p:cNvSpPr>
            <p:nvPr/>
          </p:nvSpPr>
          <p:spPr bwMode="auto">
            <a:xfrm>
              <a:off x="7183438" y="4235450"/>
              <a:ext cx="741363" cy="396875"/>
            </a:xfrm>
            <a:prstGeom prst="rect">
              <a:avLst/>
            </a:prstGeom>
            <a:noFill/>
            <a:ln w="9525">
              <a:noFill/>
              <a:miter lim="800000"/>
              <a:headEnd/>
              <a:tailEnd/>
            </a:ln>
          </p:spPr>
          <p:txBody>
            <a:bodyPr>
              <a:spAutoFit/>
            </a:bodyPr>
            <a:lstStyle/>
            <a:p>
              <a:pPr algn="ctr"/>
              <a:r>
                <a:rPr lang="en-US" sz="1000" b="1"/>
                <a:t>Read</a:t>
              </a:r>
            </a:p>
            <a:p>
              <a:pPr algn="ctr"/>
              <a:r>
                <a:rPr lang="en-US" sz="1000" b="1"/>
                <a:t>Data</a:t>
              </a:r>
            </a:p>
          </p:txBody>
        </p:sp>
        <p:sp>
          <p:nvSpPr>
            <p:cNvPr id="25658" name="Line 98"/>
            <p:cNvSpPr>
              <a:spLocks noChangeShapeType="1"/>
            </p:cNvSpPr>
            <p:nvPr/>
          </p:nvSpPr>
          <p:spPr bwMode="auto">
            <a:xfrm>
              <a:off x="6488430" y="4387850"/>
              <a:ext cx="0" cy="1066800"/>
            </a:xfrm>
            <a:prstGeom prst="line">
              <a:avLst/>
            </a:prstGeom>
            <a:noFill/>
            <a:ln w="28575">
              <a:solidFill>
                <a:schemeClr val="tx1"/>
              </a:solidFill>
              <a:round/>
              <a:headEnd/>
              <a:tailEnd/>
            </a:ln>
          </p:spPr>
          <p:txBody>
            <a:bodyPr/>
            <a:lstStyle/>
            <a:p>
              <a:endParaRPr lang="en-US"/>
            </a:p>
          </p:txBody>
        </p:sp>
        <p:sp>
          <p:nvSpPr>
            <p:cNvPr id="25659" name="Line 99"/>
            <p:cNvSpPr>
              <a:spLocks noChangeShapeType="1"/>
            </p:cNvSpPr>
            <p:nvPr/>
          </p:nvSpPr>
          <p:spPr bwMode="auto">
            <a:xfrm>
              <a:off x="6477000" y="5454650"/>
              <a:ext cx="1676400" cy="0"/>
            </a:xfrm>
            <a:prstGeom prst="line">
              <a:avLst/>
            </a:prstGeom>
            <a:noFill/>
            <a:ln w="28575">
              <a:solidFill>
                <a:schemeClr val="tx1"/>
              </a:solidFill>
              <a:round/>
              <a:headEnd/>
              <a:tailEnd/>
            </a:ln>
          </p:spPr>
          <p:txBody>
            <a:bodyPr/>
            <a:lstStyle/>
            <a:p>
              <a:endParaRPr lang="en-US"/>
            </a:p>
          </p:txBody>
        </p:sp>
        <p:sp>
          <p:nvSpPr>
            <p:cNvPr id="25660" name="Line 100"/>
            <p:cNvSpPr>
              <a:spLocks noChangeShapeType="1"/>
            </p:cNvSpPr>
            <p:nvPr/>
          </p:nvSpPr>
          <p:spPr bwMode="auto">
            <a:xfrm flipV="1">
              <a:off x="8153400" y="4706938"/>
              <a:ext cx="0" cy="762000"/>
            </a:xfrm>
            <a:prstGeom prst="line">
              <a:avLst/>
            </a:prstGeom>
            <a:noFill/>
            <a:ln w="28575">
              <a:solidFill>
                <a:schemeClr val="tx1"/>
              </a:solidFill>
              <a:round/>
              <a:headEnd/>
              <a:tailEnd/>
            </a:ln>
          </p:spPr>
          <p:txBody>
            <a:bodyPr/>
            <a:lstStyle/>
            <a:p>
              <a:endParaRPr lang="en-US"/>
            </a:p>
          </p:txBody>
        </p:sp>
        <p:sp>
          <p:nvSpPr>
            <p:cNvPr id="25661" name="Text Box 101"/>
            <p:cNvSpPr txBox="1">
              <a:spLocks noChangeArrowheads="1"/>
            </p:cNvSpPr>
            <p:nvPr/>
          </p:nvSpPr>
          <p:spPr bwMode="auto">
            <a:xfrm rot="16200000">
              <a:off x="1912937" y="4456113"/>
              <a:ext cx="1447800" cy="244475"/>
            </a:xfrm>
            <a:prstGeom prst="rect">
              <a:avLst/>
            </a:prstGeom>
            <a:noFill/>
            <a:ln w="9525">
              <a:noFill/>
              <a:miter lim="800000"/>
              <a:headEnd/>
              <a:tailEnd/>
            </a:ln>
          </p:spPr>
          <p:txBody>
            <a:bodyPr>
              <a:spAutoFit/>
            </a:bodyPr>
            <a:lstStyle/>
            <a:p>
              <a:r>
                <a:rPr lang="en-US" sz="1000" b="1">
                  <a:solidFill>
                    <a:srgbClr val="009900"/>
                  </a:solidFill>
                </a:rPr>
                <a:t>Instruction bits 0-31</a:t>
              </a:r>
            </a:p>
          </p:txBody>
        </p:sp>
        <p:sp>
          <p:nvSpPr>
            <p:cNvPr id="25662" name="Text Box 102"/>
            <p:cNvSpPr txBox="1">
              <a:spLocks noChangeArrowheads="1"/>
            </p:cNvSpPr>
            <p:nvPr/>
          </p:nvSpPr>
          <p:spPr bwMode="auto">
            <a:xfrm>
              <a:off x="2867025" y="4972050"/>
              <a:ext cx="914400" cy="244475"/>
            </a:xfrm>
            <a:prstGeom prst="rect">
              <a:avLst/>
            </a:prstGeom>
            <a:noFill/>
            <a:ln w="9525">
              <a:noFill/>
              <a:miter lim="800000"/>
              <a:headEnd/>
              <a:tailEnd/>
            </a:ln>
          </p:spPr>
          <p:txBody>
            <a:bodyPr>
              <a:spAutoFit/>
            </a:bodyPr>
            <a:lstStyle/>
            <a:p>
              <a:r>
                <a:rPr lang="en-US" sz="1000" b="1">
                  <a:solidFill>
                    <a:srgbClr val="009900"/>
                  </a:solidFill>
                </a:rPr>
                <a:t>16 (Bits 0-15)</a:t>
              </a:r>
            </a:p>
          </p:txBody>
        </p:sp>
        <p:sp>
          <p:nvSpPr>
            <p:cNvPr id="25663" name="Text Box 120"/>
            <p:cNvSpPr txBox="1">
              <a:spLocks noChangeArrowheads="1"/>
            </p:cNvSpPr>
            <p:nvPr/>
          </p:nvSpPr>
          <p:spPr bwMode="auto">
            <a:xfrm>
              <a:off x="1143000" y="23304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64" name="Line 128"/>
            <p:cNvSpPr>
              <a:spLocks noChangeShapeType="1"/>
            </p:cNvSpPr>
            <p:nvPr/>
          </p:nvSpPr>
          <p:spPr bwMode="auto">
            <a:xfrm>
              <a:off x="2266950" y="2209800"/>
              <a:ext cx="0" cy="609600"/>
            </a:xfrm>
            <a:prstGeom prst="line">
              <a:avLst/>
            </a:prstGeom>
            <a:noFill/>
            <a:ln w="28575">
              <a:solidFill>
                <a:schemeClr val="tx1"/>
              </a:solidFill>
              <a:round/>
              <a:headEnd/>
              <a:tailEnd/>
            </a:ln>
          </p:spPr>
          <p:txBody>
            <a:bodyPr/>
            <a:lstStyle/>
            <a:p>
              <a:endParaRPr lang="en-US"/>
            </a:p>
          </p:txBody>
        </p:sp>
        <p:sp>
          <p:nvSpPr>
            <p:cNvPr id="25665" name="Text Box 129"/>
            <p:cNvSpPr txBox="1">
              <a:spLocks noChangeArrowheads="1"/>
            </p:cNvSpPr>
            <p:nvPr/>
          </p:nvSpPr>
          <p:spPr bwMode="auto">
            <a:xfrm>
              <a:off x="1981200" y="25749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66" name="Text Box 130"/>
            <p:cNvSpPr txBox="1">
              <a:spLocks noChangeArrowheads="1"/>
            </p:cNvSpPr>
            <p:nvPr/>
          </p:nvSpPr>
          <p:spPr bwMode="auto">
            <a:xfrm>
              <a:off x="2557463" y="2301875"/>
              <a:ext cx="1658938" cy="517525"/>
            </a:xfrm>
            <a:prstGeom prst="rect">
              <a:avLst/>
            </a:prstGeom>
            <a:noFill/>
            <a:ln w="9525">
              <a:noFill/>
              <a:miter lim="800000"/>
              <a:headEnd/>
              <a:tailEnd/>
            </a:ln>
          </p:spPr>
          <p:txBody>
            <a:bodyPr wrap="none">
              <a:spAutoFit/>
            </a:bodyPr>
            <a:lstStyle/>
            <a:p>
              <a:r>
                <a:rPr lang="en-US" sz="1400" b="1">
                  <a:solidFill>
                    <a:srgbClr val="CC0000"/>
                  </a:solidFill>
                </a:rPr>
                <a:t>Normal PC update </a:t>
              </a:r>
            </a:p>
            <a:p>
              <a:r>
                <a:rPr lang="en-US" sz="1400" b="1">
                  <a:solidFill>
                    <a:srgbClr val="CC0000"/>
                  </a:solidFill>
                </a:rPr>
                <a:t>([PC]+4</a:t>
              </a:r>
              <a:r>
                <a:rPr lang="en-US" sz="1400" b="1">
                  <a:solidFill>
                    <a:srgbClr val="CC0000"/>
                  </a:solidFill>
                  <a:cs typeface="Times New Roman" pitchFamily="18" charset="0"/>
                </a:rPr>
                <a:t>→[PC])</a:t>
              </a:r>
            </a:p>
          </p:txBody>
        </p:sp>
        <p:sp>
          <p:nvSpPr>
            <p:cNvPr id="25667" name="Line 131"/>
            <p:cNvSpPr>
              <a:spLocks noChangeShapeType="1"/>
            </p:cNvSpPr>
            <p:nvPr/>
          </p:nvSpPr>
          <p:spPr bwMode="auto">
            <a:xfrm flipH="1">
              <a:off x="2286000" y="2559050"/>
              <a:ext cx="381000" cy="0"/>
            </a:xfrm>
            <a:prstGeom prst="line">
              <a:avLst/>
            </a:prstGeom>
            <a:noFill/>
            <a:ln w="28575">
              <a:solidFill>
                <a:srgbClr val="CC0000"/>
              </a:solidFill>
              <a:round/>
              <a:headEnd/>
              <a:tailEnd type="triangle" w="med" len="med"/>
            </a:ln>
          </p:spPr>
          <p:txBody>
            <a:bodyPr/>
            <a:lstStyle/>
            <a:p>
              <a:endParaRPr lang="en-US"/>
            </a:p>
          </p:txBody>
        </p:sp>
        <p:sp>
          <p:nvSpPr>
            <p:cNvPr id="25668" name="Text Box 132"/>
            <p:cNvSpPr txBox="1">
              <a:spLocks noChangeArrowheads="1"/>
            </p:cNvSpPr>
            <p:nvPr/>
          </p:nvSpPr>
          <p:spPr bwMode="auto">
            <a:xfrm>
              <a:off x="6234113" y="5410200"/>
              <a:ext cx="2224088" cy="274638"/>
            </a:xfrm>
            <a:prstGeom prst="rect">
              <a:avLst/>
            </a:prstGeom>
            <a:noFill/>
            <a:ln w="9525">
              <a:noFill/>
              <a:miter lim="800000"/>
              <a:headEnd/>
              <a:tailEnd/>
            </a:ln>
          </p:spPr>
          <p:txBody>
            <a:bodyPr wrap="none">
              <a:spAutoFit/>
            </a:bodyPr>
            <a:lstStyle/>
            <a:p>
              <a:r>
                <a:rPr lang="en-US" sz="1200" b="1">
                  <a:solidFill>
                    <a:srgbClr val="CC0000"/>
                  </a:solidFill>
                </a:rPr>
                <a:t>Memory bypass for R/R results</a:t>
              </a:r>
            </a:p>
          </p:txBody>
        </p:sp>
        <p:sp>
          <p:nvSpPr>
            <p:cNvPr id="25669" name="Text Box 133"/>
            <p:cNvSpPr txBox="1">
              <a:spLocks noChangeArrowheads="1"/>
            </p:cNvSpPr>
            <p:nvPr/>
          </p:nvSpPr>
          <p:spPr bwMode="auto">
            <a:xfrm>
              <a:off x="3886200" y="5715000"/>
              <a:ext cx="1289050" cy="274638"/>
            </a:xfrm>
            <a:prstGeom prst="rect">
              <a:avLst/>
            </a:prstGeom>
            <a:noFill/>
            <a:ln w="9525">
              <a:noFill/>
              <a:miter lim="800000"/>
              <a:headEnd/>
              <a:tailEnd/>
            </a:ln>
          </p:spPr>
          <p:txBody>
            <a:bodyPr wrap="none">
              <a:spAutoFit/>
            </a:bodyPr>
            <a:lstStyle/>
            <a:p>
              <a:r>
                <a:rPr lang="en-US" sz="1200" b="1">
                  <a:solidFill>
                    <a:srgbClr val="CC0000"/>
                  </a:solidFill>
                </a:rPr>
                <a:t>Result writeback</a:t>
              </a:r>
            </a:p>
          </p:txBody>
        </p:sp>
        <p:sp>
          <p:nvSpPr>
            <p:cNvPr id="25670" name="Text Box 134"/>
            <p:cNvSpPr txBox="1">
              <a:spLocks noChangeArrowheads="1"/>
            </p:cNvSpPr>
            <p:nvPr/>
          </p:nvSpPr>
          <p:spPr bwMode="auto">
            <a:xfrm>
              <a:off x="5257800" y="2133600"/>
              <a:ext cx="2771775" cy="314325"/>
            </a:xfrm>
            <a:prstGeom prst="rect">
              <a:avLst/>
            </a:prstGeom>
            <a:noFill/>
            <a:ln w="9525">
              <a:solidFill>
                <a:srgbClr val="CC0000"/>
              </a:solidFill>
              <a:miter lim="800000"/>
              <a:headEnd/>
              <a:tailEnd/>
            </a:ln>
          </p:spPr>
          <p:txBody>
            <a:bodyPr wrap="none">
              <a:spAutoFit/>
            </a:bodyPr>
            <a:lstStyle/>
            <a:p>
              <a:r>
                <a:rPr lang="en-US" sz="1400" b="1">
                  <a:solidFill>
                    <a:srgbClr val="CC0000"/>
                  </a:solidFill>
                </a:rPr>
                <a:t>Note:  This is the SAME memory!</a:t>
              </a:r>
              <a:endParaRPr lang="en-US" sz="1400" b="1">
                <a:solidFill>
                  <a:srgbClr val="CC0000"/>
                </a:solidFill>
                <a:cs typeface="Times New Roman" pitchFamily="18" charset="0"/>
              </a:endParaRPr>
            </a:p>
          </p:txBody>
        </p:sp>
        <p:sp>
          <p:nvSpPr>
            <p:cNvPr id="25671" name="Line 135"/>
            <p:cNvSpPr>
              <a:spLocks noChangeShapeType="1"/>
            </p:cNvSpPr>
            <p:nvPr/>
          </p:nvSpPr>
          <p:spPr bwMode="auto">
            <a:xfrm flipH="1">
              <a:off x="2209800" y="2438400"/>
              <a:ext cx="4478338" cy="914400"/>
            </a:xfrm>
            <a:prstGeom prst="line">
              <a:avLst/>
            </a:prstGeom>
            <a:noFill/>
            <a:ln w="28575">
              <a:solidFill>
                <a:srgbClr val="CC0000"/>
              </a:solidFill>
              <a:round/>
              <a:headEnd/>
              <a:tailEnd type="triangle" w="med" len="med"/>
            </a:ln>
          </p:spPr>
          <p:txBody>
            <a:bodyPr/>
            <a:lstStyle/>
            <a:p>
              <a:endParaRPr lang="en-US"/>
            </a:p>
          </p:txBody>
        </p:sp>
        <p:sp>
          <p:nvSpPr>
            <p:cNvPr id="25672" name="Line 136"/>
            <p:cNvSpPr>
              <a:spLocks noChangeShapeType="1"/>
            </p:cNvSpPr>
            <p:nvPr/>
          </p:nvSpPr>
          <p:spPr bwMode="auto">
            <a:xfrm>
              <a:off x="6688138" y="2438400"/>
              <a:ext cx="322263" cy="1371600"/>
            </a:xfrm>
            <a:prstGeom prst="line">
              <a:avLst/>
            </a:prstGeom>
            <a:noFill/>
            <a:ln w="28575">
              <a:solidFill>
                <a:srgbClr val="CC0000"/>
              </a:solidFill>
              <a:round/>
              <a:headEnd/>
              <a:tailEnd type="triangle" w="med" len="med"/>
            </a:ln>
          </p:spPr>
          <p:txBody>
            <a:bodyPr/>
            <a:lstStyle/>
            <a:p>
              <a:endParaRPr lang="en-US"/>
            </a:p>
          </p:txBody>
        </p:sp>
        <p:sp>
          <p:nvSpPr>
            <p:cNvPr id="25673" name="Text Box 137"/>
            <p:cNvSpPr txBox="1">
              <a:spLocks noChangeArrowheads="1"/>
            </p:cNvSpPr>
            <p:nvPr/>
          </p:nvSpPr>
          <p:spPr bwMode="auto">
            <a:xfrm>
              <a:off x="4162425" y="41656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74" name="Text Box 138"/>
            <p:cNvSpPr txBox="1">
              <a:spLocks noChangeArrowheads="1"/>
            </p:cNvSpPr>
            <p:nvPr/>
          </p:nvSpPr>
          <p:spPr bwMode="auto">
            <a:xfrm>
              <a:off x="4162425" y="36576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75" name="Text Box 139"/>
            <p:cNvSpPr txBox="1">
              <a:spLocks noChangeArrowheads="1"/>
            </p:cNvSpPr>
            <p:nvPr/>
          </p:nvSpPr>
          <p:spPr bwMode="auto">
            <a:xfrm>
              <a:off x="6400800" y="41560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76" name="Text Box 140"/>
            <p:cNvSpPr txBox="1">
              <a:spLocks noChangeArrowheads="1"/>
            </p:cNvSpPr>
            <p:nvPr/>
          </p:nvSpPr>
          <p:spPr bwMode="auto">
            <a:xfrm>
              <a:off x="7991475" y="42386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77" name="Text Box 141"/>
            <p:cNvSpPr txBox="1">
              <a:spLocks noChangeArrowheads="1"/>
            </p:cNvSpPr>
            <p:nvPr/>
          </p:nvSpPr>
          <p:spPr bwMode="auto">
            <a:xfrm>
              <a:off x="8001000" y="44958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78" name="Text Box 142"/>
            <p:cNvSpPr txBox="1">
              <a:spLocks noChangeArrowheads="1"/>
            </p:cNvSpPr>
            <p:nvPr/>
          </p:nvSpPr>
          <p:spPr bwMode="auto">
            <a:xfrm>
              <a:off x="8324850" y="55467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5679" name="Text Box 143"/>
            <p:cNvSpPr txBox="1">
              <a:spLocks noChangeArrowheads="1"/>
            </p:cNvSpPr>
            <p:nvPr/>
          </p:nvSpPr>
          <p:spPr bwMode="auto">
            <a:xfrm>
              <a:off x="2743200" y="4038600"/>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5680" name="Text Box 144"/>
            <p:cNvSpPr txBox="1">
              <a:spLocks noChangeArrowheads="1"/>
            </p:cNvSpPr>
            <p:nvPr/>
          </p:nvSpPr>
          <p:spPr bwMode="auto">
            <a:xfrm>
              <a:off x="2743200" y="3581400"/>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5681" name="Text Box 145"/>
            <p:cNvSpPr txBox="1">
              <a:spLocks noChangeArrowheads="1"/>
            </p:cNvSpPr>
            <p:nvPr/>
          </p:nvSpPr>
          <p:spPr bwMode="auto">
            <a:xfrm>
              <a:off x="2743200" y="3200400"/>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5682" name="Text Box 146"/>
            <p:cNvSpPr txBox="1">
              <a:spLocks noChangeArrowheads="1"/>
            </p:cNvSpPr>
            <p:nvPr/>
          </p:nvSpPr>
          <p:spPr bwMode="auto">
            <a:xfrm>
              <a:off x="533400" y="4876800"/>
              <a:ext cx="1600200" cy="457200"/>
            </a:xfrm>
            <a:prstGeom prst="rect">
              <a:avLst/>
            </a:prstGeom>
            <a:noFill/>
            <a:ln w="9525">
              <a:noFill/>
              <a:miter lim="800000"/>
              <a:headEnd/>
              <a:tailEnd/>
            </a:ln>
          </p:spPr>
          <p:txBody>
            <a:bodyPr>
              <a:spAutoFit/>
            </a:bodyPr>
            <a:lstStyle/>
            <a:p>
              <a:r>
                <a:rPr lang="en-US" sz="1200" b="1">
                  <a:solidFill>
                    <a:srgbClr val="CC0000"/>
                  </a:solidFill>
                </a:rPr>
                <a:t>Instruction register is not shown.  </a:t>
              </a:r>
              <a:endParaRPr lang="en-US" sz="1200" b="1">
                <a:solidFill>
                  <a:srgbClr val="CC0000"/>
                </a:solidFill>
                <a:cs typeface="Times New Roman" pitchFamily="18" charset="0"/>
              </a:endParaRPr>
            </a:p>
          </p:txBody>
        </p:sp>
        <p:sp>
          <p:nvSpPr>
            <p:cNvPr id="25683" name="Line 147"/>
            <p:cNvSpPr>
              <a:spLocks noChangeShapeType="1"/>
            </p:cNvSpPr>
            <p:nvPr/>
          </p:nvSpPr>
          <p:spPr bwMode="auto">
            <a:xfrm flipV="1">
              <a:off x="2057400" y="4800600"/>
              <a:ext cx="0" cy="381000"/>
            </a:xfrm>
            <a:prstGeom prst="line">
              <a:avLst/>
            </a:prstGeom>
            <a:noFill/>
            <a:ln w="28575">
              <a:solidFill>
                <a:srgbClr val="CC0000"/>
              </a:solidFill>
              <a:round/>
              <a:headEnd/>
              <a:tailEnd type="triangle" w="med" len="med"/>
            </a:ln>
          </p:spPr>
          <p:txBody>
            <a:bodyPr/>
            <a:lstStyle/>
            <a:p>
              <a:endParaRPr lang="en-US"/>
            </a:p>
          </p:txBody>
        </p:sp>
        <p:grpSp>
          <p:nvGrpSpPr>
            <p:cNvPr id="123" name="Group 26"/>
            <p:cNvGrpSpPr>
              <a:grpSpLocks/>
            </p:cNvGrpSpPr>
            <p:nvPr/>
          </p:nvGrpSpPr>
          <p:grpSpPr bwMode="auto">
            <a:xfrm>
              <a:off x="5533390" y="3743008"/>
              <a:ext cx="605790" cy="984250"/>
              <a:chOff x="3769" y="2329"/>
              <a:chExt cx="477" cy="620"/>
            </a:xfrm>
          </p:grpSpPr>
          <p:grpSp>
            <p:nvGrpSpPr>
              <p:cNvPr id="124" name="Group 27"/>
              <p:cNvGrpSpPr>
                <a:grpSpLocks/>
              </p:cNvGrpSpPr>
              <p:nvPr/>
            </p:nvGrpSpPr>
            <p:grpSpPr bwMode="auto">
              <a:xfrm>
                <a:off x="3769" y="2329"/>
                <a:ext cx="477" cy="620"/>
                <a:chOff x="3264" y="1632"/>
                <a:chExt cx="432" cy="480"/>
              </a:xfrm>
            </p:grpSpPr>
            <p:sp>
              <p:nvSpPr>
                <p:cNvPr id="126" name="Line 28"/>
                <p:cNvSpPr>
                  <a:spLocks noChangeShapeType="1"/>
                </p:cNvSpPr>
                <p:nvPr/>
              </p:nvSpPr>
              <p:spPr bwMode="auto">
                <a:xfrm flipV="1">
                  <a:off x="3269" y="1872"/>
                  <a:ext cx="48" cy="48"/>
                </a:xfrm>
                <a:prstGeom prst="line">
                  <a:avLst/>
                </a:prstGeom>
                <a:noFill/>
                <a:ln w="28575">
                  <a:solidFill>
                    <a:schemeClr val="tx1"/>
                  </a:solidFill>
                  <a:round/>
                  <a:headEnd/>
                  <a:tailEnd/>
                </a:ln>
              </p:spPr>
              <p:txBody>
                <a:bodyPr/>
                <a:lstStyle/>
                <a:p>
                  <a:endParaRPr lang="en-US"/>
                </a:p>
              </p:txBody>
            </p:sp>
            <p:sp>
              <p:nvSpPr>
                <p:cNvPr id="127" name="Line 29"/>
                <p:cNvSpPr>
                  <a:spLocks noChangeShapeType="1"/>
                </p:cNvSpPr>
                <p:nvPr/>
              </p:nvSpPr>
              <p:spPr bwMode="auto">
                <a:xfrm>
                  <a:off x="3269" y="1824"/>
                  <a:ext cx="48" cy="48"/>
                </a:xfrm>
                <a:prstGeom prst="line">
                  <a:avLst/>
                </a:prstGeom>
                <a:noFill/>
                <a:ln w="28575">
                  <a:solidFill>
                    <a:schemeClr val="tx1"/>
                  </a:solidFill>
                  <a:round/>
                  <a:headEnd/>
                  <a:tailEnd/>
                </a:ln>
              </p:spPr>
              <p:txBody>
                <a:bodyPr/>
                <a:lstStyle/>
                <a:p>
                  <a:endParaRPr lang="en-US"/>
                </a:p>
              </p:txBody>
            </p:sp>
            <p:sp>
              <p:nvSpPr>
                <p:cNvPr id="128" name="Line 30"/>
                <p:cNvSpPr>
                  <a:spLocks noChangeShapeType="1"/>
                </p:cNvSpPr>
                <p:nvPr/>
              </p:nvSpPr>
              <p:spPr bwMode="auto">
                <a:xfrm flipV="1">
                  <a:off x="3269" y="1632"/>
                  <a:ext cx="0" cy="192"/>
                </a:xfrm>
                <a:prstGeom prst="line">
                  <a:avLst/>
                </a:prstGeom>
                <a:noFill/>
                <a:ln w="28575">
                  <a:solidFill>
                    <a:schemeClr val="tx1"/>
                  </a:solidFill>
                  <a:round/>
                  <a:headEnd/>
                  <a:tailEnd/>
                </a:ln>
              </p:spPr>
              <p:txBody>
                <a:bodyPr/>
                <a:lstStyle/>
                <a:p>
                  <a:endParaRPr lang="en-US"/>
                </a:p>
              </p:txBody>
            </p:sp>
            <p:sp>
              <p:nvSpPr>
                <p:cNvPr id="129" name="Line 31"/>
                <p:cNvSpPr>
                  <a:spLocks noChangeShapeType="1"/>
                </p:cNvSpPr>
                <p:nvPr/>
              </p:nvSpPr>
              <p:spPr bwMode="auto">
                <a:xfrm flipV="1">
                  <a:off x="3269" y="1920"/>
                  <a:ext cx="0" cy="192"/>
                </a:xfrm>
                <a:prstGeom prst="line">
                  <a:avLst/>
                </a:prstGeom>
                <a:noFill/>
                <a:ln w="28575">
                  <a:solidFill>
                    <a:schemeClr val="tx1"/>
                  </a:solidFill>
                  <a:round/>
                  <a:headEnd/>
                  <a:tailEnd/>
                </a:ln>
              </p:spPr>
              <p:txBody>
                <a:bodyPr/>
                <a:lstStyle/>
                <a:p>
                  <a:endParaRPr lang="en-US"/>
                </a:p>
              </p:txBody>
            </p:sp>
            <p:sp>
              <p:nvSpPr>
                <p:cNvPr id="130" name="Line 32"/>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131" name="Line 33"/>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132" name="Line 34"/>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25" name="Text Box 35"/>
              <p:cNvSpPr txBox="1">
                <a:spLocks noChangeArrowheads="1"/>
              </p:cNvSpPr>
              <p:nvPr/>
            </p:nvSpPr>
            <p:spPr bwMode="auto">
              <a:xfrm>
                <a:off x="3800" y="2544"/>
                <a:ext cx="442" cy="192"/>
              </a:xfrm>
              <a:prstGeom prst="rect">
                <a:avLst/>
              </a:prstGeom>
              <a:noFill/>
              <a:ln w="9525">
                <a:noFill/>
                <a:miter lim="800000"/>
                <a:headEnd/>
                <a:tailEnd/>
              </a:ln>
            </p:spPr>
            <p:txBody>
              <a:bodyPr wrap="none">
                <a:spAutoFit/>
              </a:bodyPr>
              <a:lstStyle/>
              <a:p>
                <a:r>
                  <a:rPr lang="en-US" sz="1400" b="1"/>
                  <a:t>ALU</a:t>
                </a:r>
              </a:p>
            </p:txBody>
          </p:sp>
        </p:grpSp>
      </p:grpSp>
      <p:pic>
        <p:nvPicPr>
          <p:cNvPr id="2" name="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4514" name="Rectangle 2"/>
          <p:cNvSpPr>
            <a:spLocks noGrp="1" noChangeArrowheads="1"/>
          </p:cNvSpPr>
          <p:nvPr>
            <p:ph type="title"/>
          </p:nvPr>
        </p:nvSpPr>
        <p:spPr>
          <a:xfrm>
            <a:off x="1828800" y="1371600"/>
            <a:ext cx="5486400" cy="533400"/>
          </a:xfrm>
        </p:spPr>
        <p:txBody>
          <a:bodyPr/>
          <a:lstStyle/>
          <a:p>
            <a:pPr>
              <a:defRPr/>
            </a:pPr>
            <a:r>
              <a:rPr lang="en-US" sz="3200" smtClean="0"/>
              <a:t>Completing ALU Design</a:t>
            </a:r>
          </a:p>
        </p:txBody>
      </p:sp>
      <p:sp>
        <p:nvSpPr>
          <p:cNvPr id="26629" name="Text Box 222"/>
          <p:cNvSpPr txBox="1">
            <a:spLocks noChangeArrowheads="1"/>
          </p:cNvSpPr>
          <p:nvPr/>
        </p:nvSpPr>
        <p:spPr bwMode="auto">
          <a:xfrm>
            <a:off x="3505200" y="6111875"/>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sp>
        <p:nvSpPr>
          <p:cNvPr id="26630" name="Oval 4"/>
          <p:cNvSpPr>
            <a:spLocks noChangeArrowheads="1"/>
          </p:cNvSpPr>
          <p:nvPr/>
        </p:nvSpPr>
        <p:spPr bwMode="auto">
          <a:xfrm>
            <a:off x="2971800" y="3276600"/>
            <a:ext cx="228600" cy="152400"/>
          </a:xfrm>
          <a:prstGeom prst="ellipse">
            <a:avLst/>
          </a:prstGeom>
          <a:solidFill>
            <a:schemeClr val="bg1"/>
          </a:solidFill>
          <a:ln w="28575">
            <a:solidFill>
              <a:schemeClr val="bg1"/>
            </a:solidFill>
            <a:round/>
            <a:headEnd/>
            <a:tailEnd/>
          </a:ln>
        </p:spPr>
        <p:txBody>
          <a:bodyPr wrap="none" anchor="ctr"/>
          <a:lstStyle/>
          <a:p>
            <a:endParaRPr lang="en-US"/>
          </a:p>
        </p:txBody>
      </p:sp>
      <p:sp>
        <p:nvSpPr>
          <p:cNvPr id="26631" name="Rectangle 5"/>
          <p:cNvSpPr>
            <a:spLocks noChangeArrowheads="1"/>
          </p:cNvSpPr>
          <p:nvPr/>
        </p:nvSpPr>
        <p:spPr bwMode="auto">
          <a:xfrm>
            <a:off x="1295400" y="3505200"/>
            <a:ext cx="1066800" cy="1295400"/>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grpSp>
        <p:nvGrpSpPr>
          <p:cNvPr id="26634" name="Group 26"/>
          <p:cNvGrpSpPr>
            <a:grpSpLocks/>
          </p:cNvGrpSpPr>
          <p:nvPr/>
        </p:nvGrpSpPr>
        <p:grpSpPr bwMode="auto">
          <a:xfrm>
            <a:off x="5486400" y="3795713"/>
            <a:ext cx="617220" cy="990600"/>
            <a:chOff x="3792" y="2343"/>
            <a:chExt cx="486" cy="624"/>
          </a:xfrm>
        </p:grpSpPr>
        <p:grpSp>
          <p:nvGrpSpPr>
            <p:cNvPr id="26736" name="Group 27"/>
            <p:cNvGrpSpPr>
              <a:grpSpLocks/>
            </p:cNvGrpSpPr>
            <p:nvPr/>
          </p:nvGrpSpPr>
          <p:grpSpPr bwMode="auto">
            <a:xfrm>
              <a:off x="3792" y="2343"/>
              <a:ext cx="480" cy="624"/>
              <a:chOff x="3264" y="1632"/>
              <a:chExt cx="432" cy="480"/>
            </a:xfrm>
          </p:grpSpPr>
          <p:sp>
            <p:nvSpPr>
              <p:cNvPr id="26738" name="Line 28"/>
              <p:cNvSpPr>
                <a:spLocks noChangeShapeType="1"/>
              </p:cNvSpPr>
              <p:nvPr/>
            </p:nvSpPr>
            <p:spPr bwMode="auto">
              <a:xfrm flipV="1">
                <a:off x="3269" y="1872"/>
                <a:ext cx="48" cy="48"/>
              </a:xfrm>
              <a:prstGeom prst="line">
                <a:avLst/>
              </a:prstGeom>
              <a:noFill/>
              <a:ln w="28575">
                <a:solidFill>
                  <a:schemeClr val="tx1"/>
                </a:solidFill>
                <a:round/>
                <a:headEnd/>
                <a:tailEnd/>
              </a:ln>
            </p:spPr>
            <p:txBody>
              <a:bodyPr/>
              <a:lstStyle/>
              <a:p>
                <a:endParaRPr lang="en-US"/>
              </a:p>
            </p:txBody>
          </p:sp>
          <p:sp>
            <p:nvSpPr>
              <p:cNvPr id="26739" name="Line 29"/>
              <p:cNvSpPr>
                <a:spLocks noChangeShapeType="1"/>
              </p:cNvSpPr>
              <p:nvPr/>
            </p:nvSpPr>
            <p:spPr bwMode="auto">
              <a:xfrm>
                <a:off x="3269" y="1824"/>
                <a:ext cx="48" cy="48"/>
              </a:xfrm>
              <a:prstGeom prst="line">
                <a:avLst/>
              </a:prstGeom>
              <a:noFill/>
              <a:ln w="28575">
                <a:solidFill>
                  <a:schemeClr val="tx1"/>
                </a:solidFill>
                <a:round/>
                <a:headEnd/>
                <a:tailEnd/>
              </a:ln>
            </p:spPr>
            <p:txBody>
              <a:bodyPr/>
              <a:lstStyle/>
              <a:p>
                <a:endParaRPr lang="en-US"/>
              </a:p>
            </p:txBody>
          </p:sp>
          <p:sp>
            <p:nvSpPr>
              <p:cNvPr id="26740" name="Line 30"/>
              <p:cNvSpPr>
                <a:spLocks noChangeShapeType="1"/>
              </p:cNvSpPr>
              <p:nvPr/>
            </p:nvSpPr>
            <p:spPr bwMode="auto">
              <a:xfrm flipV="1">
                <a:off x="3269" y="1632"/>
                <a:ext cx="0" cy="192"/>
              </a:xfrm>
              <a:prstGeom prst="line">
                <a:avLst/>
              </a:prstGeom>
              <a:noFill/>
              <a:ln w="28575">
                <a:solidFill>
                  <a:schemeClr val="tx1"/>
                </a:solidFill>
                <a:round/>
                <a:headEnd/>
                <a:tailEnd/>
              </a:ln>
            </p:spPr>
            <p:txBody>
              <a:bodyPr/>
              <a:lstStyle/>
              <a:p>
                <a:endParaRPr lang="en-US"/>
              </a:p>
            </p:txBody>
          </p:sp>
          <p:sp>
            <p:nvSpPr>
              <p:cNvPr id="26741" name="Line 31"/>
              <p:cNvSpPr>
                <a:spLocks noChangeShapeType="1"/>
              </p:cNvSpPr>
              <p:nvPr/>
            </p:nvSpPr>
            <p:spPr bwMode="auto">
              <a:xfrm flipV="1">
                <a:off x="3269" y="1920"/>
                <a:ext cx="0" cy="192"/>
              </a:xfrm>
              <a:prstGeom prst="line">
                <a:avLst/>
              </a:prstGeom>
              <a:noFill/>
              <a:ln w="28575">
                <a:solidFill>
                  <a:schemeClr val="tx1"/>
                </a:solidFill>
                <a:round/>
                <a:headEnd/>
                <a:tailEnd/>
              </a:ln>
            </p:spPr>
            <p:txBody>
              <a:bodyPr/>
              <a:lstStyle/>
              <a:p>
                <a:endParaRPr lang="en-US"/>
              </a:p>
            </p:txBody>
          </p:sp>
          <p:sp>
            <p:nvSpPr>
              <p:cNvPr id="26742" name="Line 32"/>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26743" name="Line 33"/>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26744" name="Line 34"/>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26737" name="Text Box 35"/>
            <p:cNvSpPr txBox="1">
              <a:spLocks noChangeArrowheads="1"/>
            </p:cNvSpPr>
            <p:nvPr/>
          </p:nvSpPr>
          <p:spPr bwMode="auto">
            <a:xfrm>
              <a:off x="3836" y="2558"/>
              <a:ext cx="442" cy="192"/>
            </a:xfrm>
            <a:prstGeom prst="rect">
              <a:avLst/>
            </a:prstGeom>
            <a:noFill/>
            <a:ln w="9525">
              <a:noFill/>
              <a:miter lim="800000"/>
              <a:headEnd/>
              <a:tailEnd/>
            </a:ln>
          </p:spPr>
          <p:txBody>
            <a:bodyPr wrap="none">
              <a:spAutoFit/>
            </a:bodyPr>
            <a:lstStyle/>
            <a:p>
              <a:r>
                <a:rPr lang="en-US" sz="1400" b="1"/>
                <a:t>ALU</a:t>
              </a:r>
            </a:p>
          </p:txBody>
        </p:sp>
      </p:grpSp>
      <p:sp>
        <p:nvSpPr>
          <p:cNvPr id="26635" name="Rectangle 36"/>
          <p:cNvSpPr>
            <a:spLocks noChangeArrowheads="1"/>
          </p:cNvSpPr>
          <p:nvPr/>
        </p:nvSpPr>
        <p:spPr bwMode="auto">
          <a:xfrm>
            <a:off x="762000" y="3657600"/>
            <a:ext cx="228600" cy="609600"/>
          </a:xfrm>
          <a:prstGeom prst="rect">
            <a:avLst/>
          </a:prstGeom>
          <a:solidFill>
            <a:srgbClr val="009900">
              <a:alpha val="50195"/>
            </a:srgbClr>
          </a:solidFill>
          <a:ln w="28575">
            <a:solidFill>
              <a:schemeClr val="tx1"/>
            </a:solidFill>
            <a:miter lim="800000"/>
            <a:headEnd/>
            <a:tailEnd/>
          </a:ln>
        </p:spPr>
        <p:txBody>
          <a:bodyPr wrap="none" anchor="ctr"/>
          <a:lstStyle/>
          <a:p>
            <a:pPr algn="ctr"/>
            <a:r>
              <a:rPr lang="en-US" sz="1600" b="1"/>
              <a:t>P</a:t>
            </a:r>
          </a:p>
          <a:p>
            <a:pPr algn="ctr"/>
            <a:r>
              <a:rPr lang="en-US" sz="1600" b="1"/>
              <a:t>C</a:t>
            </a:r>
          </a:p>
        </p:txBody>
      </p:sp>
      <p:sp>
        <p:nvSpPr>
          <p:cNvPr id="26636" name="Line 37"/>
          <p:cNvSpPr>
            <a:spLocks noChangeShapeType="1"/>
          </p:cNvSpPr>
          <p:nvPr/>
        </p:nvSpPr>
        <p:spPr bwMode="auto">
          <a:xfrm>
            <a:off x="990600" y="3886200"/>
            <a:ext cx="304800" cy="0"/>
          </a:xfrm>
          <a:prstGeom prst="line">
            <a:avLst/>
          </a:prstGeom>
          <a:noFill/>
          <a:ln w="28575">
            <a:solidFill>
              <a:schemeClr val="tx1"/>
            </a:solidFill>
            <a:round/>
            <a:headEnd/>
            <a:tailEnd type="triangle" w="med" len="med"/>
          </a:ln>
        </p:spPr>
        <p:txBody>
          <a:bodyPr/>
          <a:lstStyle/>
          <a:p>
            <a:endParaRPr lang="en-US"/>
          </a:p>
        </p:txBody>
      </p:sp>
      <p:sp>
        <p:nvSpPr>
          <p:cNvPr id="26637" name="Line 38"/>
          <p:cNvSpPr>
            <a:spLocks noChangeShapeType="1"/>
          </p:cNvSpPr>
          <p:nvPr/>
        </p:nvSpPr>
        <p:spPr bwMode="auto">
          <a:xfrm flipH="1" flipV="1">
            <a:off x="1066800" y="2590800"/>
            <a:ext cx="12700" cy="1295400"/>
          </a:xfrm>
          <a:prstGeom prst="line">
            <a:avLst/>
          </a:prstGeom>
          <a:noFill/>
          <a:ln w="28575">
            <a:solidFill>
              <a:schemeClr val="tx1"/>
            </a:solidFill>
            <a:round/>
            <a:headEnd/>
            <a:tailEnd/>
          </a:ln>
        </p:spPr>
        <p:txBody>
          <a:bodyPr/>
          <a:lstStyle/>
          <a:p>
            <a:endParaRPr lang="en-US"/>
          </a:p>
        </p:txBody>
      </p:sp>
      <p:sp>
        <p:nvSpPr>
          <p:cNvPr id="26638" name="Line 39"/>
          <p:cNvSpPr>
            <a:spLocks noChangeShapeType="1"/>
          </p:cNvSpPr>
          <p:nvPr/>
        </p:nvSpPr>
        <p:spPr bwMode="auto">
          <a:xfrm flipV="1">
            <a:off x="1066800" y="2592388"/>
            <a:ext cx="381000" cy="12700"/>
          </a:xfrm>
          <a:prstGeom prst="line">
            <a:avLst/>
          </a:prstGeom>
          <a:noFill/>
          <a:ln w="28575">
            <a:solidFill>
              <a:schemeClr val="tx1"/>
            </a:solidFill>
            <a:round/>
            <a:headEnd/>
            <a:tailEnd type="triangle" w="med" len="med"/>
          </a:ln>
        </p:spPr>
        <p:txBody>
          <a:bodyPr/>
          <a:lstStyle/>
          <a:p>
            <a:endParaRPr lang="en-US"/>
          </a:p>
        </p:txBody>
      </p:sp>
      <p:sp>
        <p:nvSpPr>
          <p:cNvPr id="26639" name="Line 40"/>
          <p:cNvSpPr>
            <a:spLocks noChangeShapeType="1"/>
          </p:cNvSpPr>
          <p:nvPr/>
        </p:nvSpPr>
        <p:spPr bwMode="auto">
          <a:xfrm>
            <a:off x="1219200" y="3124200"/>
            <a:ext cx="228600" cy="0"/>
          </a:xfrm>
          <a:prstGeom prst="line">
            <a:avLst/>
          </a:prstGeom>
          <a:noFill/>
          <a:ln w="28575">
            <a:solidFill>
              <a:schemeClr val="tx1"/>
            </a:solidFill>
            <a:round/>
            <a:headEnd/>
            <a:tailEnd type="triangle" w="med" len="med"/>
          </a:ln>
        </p:spPr>
        <p:txBody>
          <a:bodyPr/>
          <a:lstStyle/>
          <a:p>
            <a:endParaRPr lang="en-US"/>
          </a:p>
        </p:txBody>
      </p:sp>
      <p:sp>
        <p:nvSpPr>
          <p:cNvPr id="26640" name="Text Box 41"/>
          <p:cNvSpPr txBox="1">
            <a:spLocks noChangeArrowheads="1"/>
          </p:cNvSpPr>
          <p:nvPr/>
        </p:nvSpPr>
        <p:spPr bwMode="auto">
          <a:xfrm>
            <a:off x="1111250" y="2863850"/>
            <a:ext cx="347663" cy="274638"/>
          </a:xfrm>
          <a:prstGeom prst="rect">
            <a:avLst/>
          </a:prstGeom>
          <a:noFill/>
          <a:ln w="9525">
            <a:noFill/>
            <a:miter lim="800000"/>
            <a:headEnd/>
            <a:tailEnd/>
          </a:ln>
        </p:spPr>
        <p:txBody>
          <a:bodyPr wrap="none">
            <a:spAutoFit/>
          </a:bodyPr>
          <a:lstStyle/>
          <a:p>
            <a:r>
              <a:rPr lang="en-US" sz="1200" b="1">
                <a:solidFill>
                  <a:srgbClr val="009900"/>
                </a:solidFill>
              </a:rPr>
              <a:t>+4</a:t>
            </a:r>
          </a:p>
        </p:txBody>
      </p:sp>
      <p:sp>
        <p:nvSpPr>
          <p:cNvPr id="26641" name="Text Box 42"/>
          <p:cNvSpPr txBox="1">
            <a:spLocks noChangeArrowheads="1"/>
          </p:cNvSpPr>
          <p:nvPr/>
        </p:nvSpPr>
        <p:spPr bwMode="auto">
          <a:xfrm>
            <a:off x="1247775" y="3656013"/>
            <a:ext cx="790575" cy="396875"/>
          </a:xfrm>
          <a:prstGeom prst="rect">
            <a:avLst/>
          </a:prstGeom>
          <a:noFill/>
          <a:ln w="9525">
            <a:noFill/>
            <a:miter lim="800000"/>
            <a:headEnd/>
            <a:tailEnd/>
          </a:ln>
        </p:spPr>
        <p:txBody>
          <a:bodyPr wrap="none">
            <a:spAutoFit/>
          </a:bodyPr>
          <a:lstStyle/>
          <a:p>
            <a:pPr algn="ctr"/>
            <a:r>
              <a:rPr lang="en-US" sz="1000" b="1"/>
              <a:t>Instruction</a:t>
            </a:r>
          </a:p>
          <a:p>
            <a:pPr algn="ctr"/>
            <a:r>
              <a:rPr lang="en-US" sz="1000" b="1"/>
              <a:t>Address</a:t>
            </a:r>
          </a:p>
        </p:txBody>
      </p:sp>
      <p:sp>
        <p:nvSpPr>
          <p:cNvPr id="26642" name="Text Box 43"/>
          <p:cNvSpPr txBox="1">
            <a:spLocks noChangeArrowheads="1"/>
          </p:cNvSpPr>
          <p:nvPr/>
        </p:nvSpPr>
        <p:spPr bwMode="auto">
          <a:xfrm>
            <a:off x="1433513" y="3262313"/>
            <a:ext cx="836613" cy="304800"/>
          </a:xfrm>
          <a:prstGeom prst="rect">
            <a:avLst/>
          </a:prstGeom>
          <a:noFill/>
          <a:ln w="9525">
            <a:noFill/>
            <a:miter lim="800000"/>
            <a:headEnd/>
            <a:tailEnd/>
          </a:ln>
        </p:spPr>
        <p:txBody>
          <a:bodyPr wrap="none">
            <a:spAutoFit/>
          </a:bodyPr>
          <a:lstStyle/>
          <a:p>
            <a:r>
              <a:rPr lang="en-US" sz="1400" b="1"/>
              <a:t>Memory</a:t>
            </a:r>
          </a:p>
        </p:txBody>
      </p:sp>
      <p:sp>
        <p:nvSpPr>
          <p:cNvPr id="26643" name="Rectangle 44"/>
          <p:cNvSpPr>
            <a:spLocks noChangeArrowheads="1"/>
          </p:cNvSpPr>
          <p:nvPr/>
        </p:nvSpPr>
        <p:spPr bwMode="auto">
          <a:xfrm>
            <a:off x="6684963" y="3962400"/>
            <a:ext cx="1066800" cy="1295400"/>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sp>
        <p:nvSpPr>
          <p:cNvPr id="26644" name="Text Box 45"/>
          <p:cNvSpPr txBox="1">
            <a:spLocks noChangeArrowheads="1"/>
          </p:cNvSpPr>
          <p:nvPr/>
        </p:nvSpPr>
        <p:spPr bwMode="auto">
          <a:xfrm>
            <a:off x="6234113" y="5441950"/>
            <a:ext cx="2224088" cy="274638"/>
          </a:xfrm>
          <a:prstGeom prst="rect">
            <a:avLst/>
          </a:prstGeom>
          <a:noFill/>
          <a:ln w="9525">
            <a:noFill/>
            <a:miter lim="800000"/>
            <a:headEnd/>
            <a:tailEnd/>
          </a:ln>
        </p:spPr>
        <p:txBody>
          <a:bodyPr wrap="none">
            <a:spAutoFit/>
          </a:bodyPr>
          <a:lstStyle/>
          <a:p>
            <a:r>
              <a:rPr lang="en-US" sz="1200" b="1">
                <a:solidFill>
                  <a:srgbClr val="CC0000"/>
                </a:solidFill>
              </a:rPr>
              <a:t>Memory bypass for R/R results</a:t>
            </a:r>
          </a:p>
        </p:txBody>
      </p:sp>
      <p:grpSp>
        <p:nvGrpSpPr>
          <p:cNvPr id="26645" name="Group 46"/>
          <p:cNvGrpSpPr>
            <a:grpSpLocks/>
          </p:cNvGrpSpPr>
          <p:nvPr/>
        </p:nvGrpSpPr>
        <p:grpSpPr bwMode="auto">
          <a:xfrm>
            <a:off x="5065699" y="4343400"/>
            <a:ext cx="228600" cy="549275"/>
            <a:chOff x="4392" y="1632"/>
            <a:chExt cx="144" cy="346"/>
          </a:xfrm>
        </p:grpSpPr>
        <p:grpSp>
          <p:nvGrpSpPr>
            <p:cNvPr id="26731" name="Group 47"/>
            <p:cNvGrpSpPr>
              <a:grpSpLocks/>
            </p:cNvGrpSpPr>
            <p:nvPr/>
          </p:nvGrpSpPr>
          <p:grpSpPr bwMode="auto">
            <a:xfrm>
              <a:off x="4411" y="1634"/>
              <a:ext cx="102" cy="336"/>
              <a:chOff x="1248" y="3360"/>
              <a:chExt cx="144" cy="480"/>
            </a:xfrm>
          </p:grpSpPr>
          <p:sp>
            <p:nvSpPr>
              <p:cNvPr id="26733" name="AutoShape 48"/>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6734" name="Line 49"/>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6735" name="Line 50"/>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6732" name="Text Box 51"/>
            <p:cNvSpPr txBox="1">
              <a:spLocks noChangeArrowheads="1"/>
            </p:cNvSpPr>
            <p:nvPr/>
          </p:nvSpPr>
          <p:spPr bwMode="auto">
            <a:xfrm>
              <a:off x="4392"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6646" name="Line 52"/>
          <p:cNvSpPr>
            <a:spLocks noChangeShapeType="1"/>
          </p:cNvSpPr>
          <p:nvPr/>
        </p:nvSpPr>
        <p:spPr bwMode="auto">
          <a:xfrm>
            <a:off x="6096000" y="4419600"/>
            <a:ext cx="609600" cy="0"/>
          </a:xfrm>
          <a:prstGeom prst="line">
            <a:avLst/>
          </a:prstGeom>
          <a:noFill/>
          <a:ln w="28575">
            <a:solidFill>
              <a:schemeClr val="tx1"/>
            </a:solidFill>
            <a:round/>
            <a:headEnd/>
            <a:tailEnd type="triangle" w="med" len="med"/>
          </a:ln>
        </p:spPr>
        <p:txBody>
          <a:bodyPr/>
          <a:lstStyle/>
          <a:p>
            <a:endParaRPr lang="en-US"/>
          </a:p>
        </p:txBody>
      </p:sp>
      <p:sp>
        <p:nvSpPr>
          <p:cNvPr id="26647" name="Oval 53"/>
          <p:cNvSpPr>
            <a:spLocks noChangeArrowheads="1"/>
          </p:cNvSpPr>
          <p:nvPr/>
        </p:nvSpPr>
        <p:spPr bwMode="auto">
          <a:xfrm>
            <a:off x="4648200" y="3048000"/>
            <a:ext cx="381000" cy="609600"/>
          </a:xfrm>
          <a:prstGeom prst="ellipse">
            <a:avLst/>
          </a:prstGeom>
          <a:solidFill>
            <a:srgbClr val="CC9900">
              <a:alpha val="50195"/>
            </a:srgbClr>
          </a:solidFill>
          <a:ln w="28575">
            <a:solidFill>
              <a:schemeClr val="tx1"/>
            </a:solidFill>
            <a:round/>
            <a:headEnd/>
            <a:tailEnd/>
          </a:ln>
        </p:spPr>
        <p:txBody>
          <a:bodyPr wrap="none" anchor="ctr"/>
          <a:lstStyle/>
          <a:p>
            <a:pPr algn="ctr"/>
            <a:r>
              <a:rPr lang="en-US" sz="1000" b="1"/>
              <a:t>Left</a:t>
            </a:r>
          </a:p>
          <a:p>
            <a:pPr algn="ctr"/>
            <a:r>
              <a:rPr lang="en-US" sz="1000" b="1"/>
              <a:t>shift</a:t>
            </a:r>
          </a:p>
          <a:p>
            <a:pPr algn="ctr"/>
            <a:r>
              <a:rPr lang="en-US" sz="1000" b="1"/>
              <a:t>2</a:t>
            </a:r>
          </a:p>
        </p:txBody>
      </p:sp>
      <p:sp>
        <p:nvSpPr>
          <p:cNvPr id="26648" name="Line 55"/>
          <p:cNvSpPr>
            <a:spLocks noChangeShapeType="1"/>
          </p:cNvSpPr>
          <p:nvPr/>
        </p:nvSpPr>
        <p:spPr bwMode="auto">
          <a:xfrm flipV="1">
            <a:off x="4846320" y="3657600"/>
            <a:ext cx="0" cy="1600200"/>
          </a:xfrm>
          <a:prstGeom prst="line">
            <a:avLst/>
          </a:prstGeom>
          <a:noFill/>
          <a:ln w="28575">
            <a:solidFill>
              <a:schemeClr val="tx1"/>
            </a:solidFill>
            <a:round/>
            <a:headEnd/>
            <a:tailEnd type="triangle" w="med" len="med"/>
          </a:ln>
        </p:spPr>
        <p:txBody>
          <a:bodyPr/>
          <a:lstStyle/>
          <a:p>
            <a:endParaRPr lang="en-US"/>
          </a:p>
        </p:txBody>
      </p:sp>
      <p:sp>
        <p:nvSpPr>
          <p:cNvPr id="26649" name="Line 56"/>
          <p:cNvSpPr>
            <a:spLocks noChangeShapeType="1"/>
          </p:cNvSpPr>
          <p:nvPr/>
        </p:nvSpPr>
        <p:spPr bwMode="auto">
          <a:xfrm>
            <a:off x="4648200" y="5105400"/>
            <a:ext cx="2057400" cy="0"/>
          </a:xfrm>
          <a:prstGeom prst="line">
            <a:avLst/>
          </a:prstGeom>
          <a:noFill/>
          <a:ln w="28575">
            <a:solidFill>
              <a:schemeClr val="tx1"/>
            </a:solidFill>
            <a:round/>
            <a:headEnd/>
            <a:tailEnd type="triangle" w="med" len="med"/>
          </a:ln>
        </p:spPr>
        <p:txBody>
          <a:bodyPr/>
          <a:lstStyle/>
          <a:p>
            <a:endParaRPr lang="en-US"/>
          </a:p>
        </p:txBody>
      </p:sp>
      <p:sp>
        <p:nvSpPr>
          <p:cNvPr id="26650" name="Line 57"/>
          <p:cNvSpPr>
            <a:spLocks noChangeShapeType="1"/>
          </p:cNvSpPr>
          <p:nvPr/>
        </p:nvSpPr>
        <p:spPr bwMode="auto">
          <a:xfrm>
            <a:off x="5029200" y="3352800"/>
            <a:ext cx="304800" cy="0"/>
          </a:xfrm>
          <a:prstGeom prst="line">
            <a:avLst/>
          </a:prstGeom>
          <a:noFill/>
          <a:ln w="28575">
            <a:solidFill>
              <a:schemeClr val="tx1"/>
            </a:solidFill>
            <a:round/>
            <a:headEnd/>
            <a:tailEnd type="triangle" w="med" len="med"/>
          </a:ln>
        </p:spPr>
        <p:txBody>
          <a:bodyPr/>
          <a:lstStyle/>
          <a:p>
            <a:endParaRPr lang="en-US"/>
          </a:p>
        </p:txBody>
      </p:sp>
      <p:sp>
        <p:nvSpPr>
          <p:cNvPr id="26651" name="Line 64"/>
          <p:cNvSpPr>
            <a:spLocks noChangeShapeType="1"/>
          </p:cNvSpPr>
          <p:nvPr/>
        </p:nvSpPr>
        <p:spPr bwMode="auto">
          <a:xfrm>
            <a:off x="609600" y="3886200"/>
            <a:ext cx="152400" cy="0"/>
          </a:xfrm>
          <a:prstGeom prst="line">
            <a:avLst/>
          </a:prstGeom>
          <a:noFill/>
          <a:ln w="28575">
            <a:solidFill>
              <a:schemeClr val="tx1"/>
            </a:solidFill>
            <a:round/>
            <a:headEnd/>
            <a:tailEnd type="triangle" w="med" len="med"/>
          </a:ln>
        </p:spPr>
        <p:txBody>
          <a:bodyPr/>
          <a:lstStyle/>
          <a:p>
            <a:endParaRPr lang="en-US"/>
          </a:p>
        </p:txBody>
      </p:sp>
      <p:sp>
        <p:nvSpPr>
          <p:cNvPr id="26652" name="Line 65"/>
          <p:cNvSpPr>
            <a:spLocks noChangeShapeType="1"/>
          </p:cNvSpPr>
          <p:nvPr/>
        </p:nvSpPr>
        <p:spPr bwMode="auto">
          <a:xfrm flipH="1" flipV="1">
            <a:off x="621030" y="2209800"/>
            <a:ext cx="0" cy="1676400"/>
          </a:xfrm>
          <a:prstGeom prst="line">
            <a:avLst/>
          </a:prstGeom>
          <a:noFill/>
          <a:ln w="28575">
            <a:solidFill>
              <a:schemeClr val="tx1"/>
            </a:solidFill>
            <a:round/>
            <a:headEnd/>
            <a:tailEnd/>
          </a:ln>
        </p:spPr>
        <p:txBody>
          <a:bodyPr/>
          <a:lstStyle/>
          <a:p>
            <a:endParaRPr lang="en-US"/>
          </a:p>
        </p:txBody>
      </p:sp>
      <p:sp>
        <p:nvSpPr>
          <p:cNvPr id="26653" name="Line 66"/>
          <p:cNvSpPr>
            <a:spLocks noChangeShapeType="1"/>
          </p:cNvSpPr>
          <p:nvPr/>
        </p:nvSpPr>
        <p:spPr bwMode="auto">
          <a:xfrm>
            <a:off x="609600" y="2209800"/>
            <a:ext cx="6172200" cy="0"/>
          </a:xfrm>
          <a:prstGeom prst="line">
            <a:avLst/>
          </a:prstGeom>
          <a:noFill/>
          <a:ln w="28575">
            <a:solidFill>
              <a:schemeClr val="tx1"/>
            </a:solidFill>
            <a:round/>
            <a:headEnd/>
            <a:tailEnd/>
          </a:ln>
        </p:spPr>
        <p:txBody>
          <a:bodyPr/>
          <a:lstStyle/>
          <a:p>
            <a:endParaRPr lang="en-US"/>
          </a:p>
        </p:txBody>
      </p:sp>
      <p:sp>
        <p:nvSpPr>
          <p:cNvPr id="26654" name="Line 68"/>
          <p:cNvSpPr>
            <a:spLocks noChangeShapeType="1"/>
          </p:cNvSpPr>
          <p:nvPr/>
        </p:nvSpPr>
        <p:spPr bwMode="auto">
          <a:xfrm>
            <a:off x="4248150" y="5257800"/>
            <a:ext cx="609600" cy="0"/>
          </a:xfrm>
          <a:prstGeom prst="line">
            <a:avLst/>
          </a:prstGeom>
          <a:noFill/>
          <a:ln w="28575">
            <a:solidFill>
              <a:schemeClr val="tx1"/>
            </a:solidFill>
            <a:round/>
            <a:headEnd/>
            <a:tailEnd/>
          </a:ln>
        </p:spPr>
        <p:txBody>
          <a:bodyPr/>
          <a:lstStyle/>
          <a:p>
            <a:endParaRPr lang="en-US"/>
          </a:p>
        </p:txBody>
      </p:sp>
      <p:sp>
        <p:nvSpPr>
          <p:cNvPr id="26655" name="Text Box 70"/>
          <p:cNvSpPr txBox="1">
            <a:spLocks noChangeArrowheads="1"/>
          </p:cNvSpPr>
          <p:nvPr/>
        </p:nvSpPr>
        <p:spPr bwMode="auto">
          <a:xfrm>
            <a:off x="6573838" y="4251325"/>
            <a:ext cx="741363" cy="396875"/>
          </a:xfrm>
          <a:prstGeom prst="rect">
            <a:avLst/>
          </a:prstGeom>
          <a:noFill/>
          <a:ln w="9525">
            <a:noFill/>
            <a:miter lim="800000"/>
            <a:headEnd/>
            <a:tailEnd/>
          </a:ln>
        </p:spPr>
        <p:txBody>
          <a:bodyPr>
            <a:spAutoFit/>
          </a:bodyPr>
          <a:lstStyle/>
          <a:p>
            <a:pPr algn="ctr"/>
            <a:r>
              <a:rPr lang="en-US" sz="1000" b="1"/>
              <a:t>Data</a:t>
            </a:r>
          </a:p>
          <a:p>
            <a:pPr algn="ctr"/>
            <a:r>
              <a:rPr lang="en-US" sz="1000" b="1"/>
              <a:t>Address</a:t>
            </a:r>
          </a:p>
        </p:txBody>
      </p:sp>
      <p:sp>
        <p:nvSpPr>
          <p:cNvPr id="26656" name="Text Box 71"/>
          <p:cNvSpPr txBox="1">
            <a:spLocks noChangeArrowheads="1"/>
          </p:cNvSpPr>
          <p:nvPr/>
        </p:nvSpPr>
        <p:spPr bwMode="auto">
          <a:xfrm>
            <a:off x="1981200" y="3810000"/>
            <a:ext cx="457200" cy="396875"/>
          </a:xfrm>
          <a:prstGeom prst="rect">
            <a:avLst/>
          </a:prstGeom>
          <a:noFill/>
          <a:ln w="9525">
            <a:noFill/>
            <a:miter lim="800000"/>
            <a:headEnd/>
            <a:tailEnd/>
          </a:ln>
        </p:spPr>
        <p:txBody>
          <a:bodyPr>
            <a:spAutoFit/>
          </a:bodyPr>
          <a:lstStyle/>
          <a:p>
            <a:r>
              <a:rPr lang="en-US" sz="1000" b="1"/>
              <a:t>Inst. </a:t>
            </a:r>
          </a:p>
          <a:p>
            <a:r>
              <a:rPr lang="en-US" sz="1000" b="1"/>
              <a:t>0-31</a:t>
            </a:r>
          </a:p>
        </p:txBody>
      </p:sp>
      <p:sp>
        <p:nvSpPr>
          <p:cNvPr id="26657" name="Line 72"/>
          <p:cNvSpPr>
            <a:spLocks noChangeShapeType="1"/>
          </p:cNvSpPr>
          <p:nvPr/>
        </p:nvSpPr>
        <p:spPr bwMode="auto">
          <a:xfrm>
            <a:off x="2743200" y="3535680"/>
            <a:ext cx="228600" cy="0"/>
          </a:xfrm>
          <a:prstGeom prst="line">
            <a:avLst/>
          </a:prstGeom>
          <a:noFill/>
          <a:ln w="28575">
            <a:solidFill>
              <a:schemeClr val="tx1"/>
            </a:solidFill>
            <a:round/>
            <a:headEnd/>
            <a:tailEnd type="triangle" w="med" len="med"/>
          </a:ln>
        </p:spPr>
        <p:txBody>
          <a:bodyPr/>
          <a:lstStyle/>
          <a:p>
            <a:endParaRPr lang="en-US"/>
          </a:p>
        </p:txBody>
      </p:sp>
      <p:sp>
        <p:nvSpPr>
          <p:cNvPr id="26658" name="Line 74"/>
          <p:cNvSpPr>
            <a:spLocks noChangeShapeType="1"/>
          </p:cNvSpPr>
          <p:nvPr/>
        </p:nvSpPr>
        <p:spPr bwMode="auto">
          <a:xfrm>
            <a:off x="2743200" y="3524250"/>
            <a:ext cx="0" cy="1752600"/>
          </a:xfrm>
          <a:prstGeom prst="line">
            <a:avLst/>
          </a:prstGeom>
          <a:noFill/>
          <a:ln w="28575">
            <a:solidFill>
              <a:schemeClr val="tx1"/>
            </a:solidFill>
            <a:round/>
            <a:headEnd/>
            <a:tailEnd/>
          </a:ln>
        </p:spPr>
        <p:txBody>
          <a:bodyPr/>
          <a:lstStyle/>
          <a:p>
            <a:endParaRPr lang="en-US"/>
          </a:p>
        </p:txBody>
      </p:sp>
      <p:sp>
        <p:nvSpPr>
          <p:cNvPr id="26659" name="Line 75"/>
          <p:cNvSpPr>
            <a:spLocks noChangeShapeType="1"/>
          </p:cNvSpPr>
          <p:nvPr/>
        </p:nvSpPr>
        <p:spPr bwMode="auto">
          <a:xfrm>
            <a:off x="2743200" y="5262563"/>
            <a:ext cx="990600" cy="0"/>
          </a:xfrm>
          <a:prstGeom prst="line">
            <a:avLst/>
          </a:prstGeom>
          <a:noFill/>
          <a:ln w="28575">
            <a:solidFill>
              <a:schemeClr val="tx1"/>
            </a:solidFill>
            <a:round/>
            <a:headEnd/>
            <a:tailEnd type="triangle" w="med" len="med"/>
          </a:ln>
        </p:spPr>
        <p:txBody>
          <a:bodyPr/>
          <a:lstStyle/>
          <a:p>
            <a:endParaRPr lang="en-US"/>
          </a:p>
        </p:txBody>
      </p:sp>
      <p:sp>
        <p:nvSpPr>
          <p:cNvPr id="26660" name="Line 76"/>
          <p:cNvSpPr>
            <a:spLocks noChangeShapeType="1"/>
          </p:cNvSpPr>
          <p:nvPr/>
        </p:nvSpPr>
        <p:spPr bwMode="auto">
          <a:xfrm>
            <a:off x="7764780" y="4495800"/>
            <a:ext cx="533400" cy="0"/>
          </a:xfrm>
          <a:prstGeom prst="line">
            <a:avLst/>
          </a:prstGeom>
          <a:noFill/>
          <a:ln w="28575">
            <a:solidFill>
              <a:schemeClr val="tx1"/>
            </a:solidFill>
            <a:round/>
            <a:headEnd/>
            <a:tailEnd type="triangle" w="med" len="med"/>
          </a:ln>
        </p:spPr>
        <p:txBody>
          <a:bodyPr/>
          <a:lstStyle/>
          <a:p>
            <a:endParaRPr lang="en-US"/>
          </a:p>
        </p:txBody>
      </p:sp>
      <p:sp>
        <p:nvSpPr>
          <p:cNvPr id="26661" name="Line 77"/>
          <p:cNvSpPr>
            <a:spLocks noChangeShapeType="1"/>
          </p:cNvSpPr>
          <p:nvPr/>
        </p:nvSpPr>
        <p:spPr bwMode="auto">
          <a:xfrm>
            <a:off x="8153400" y="4752975"/>
            <a:ext cx="152400" cy="0"/>
          </a:xfrm>
          <a:prstGeom prst="line">
            <a:avLst/>
          </a:prstGeom>
          <a:noFill/>
          <a:ln w="28575">
            <a:solidFill>
              <a:schemeClr val="tx1"/>
            </a:solidFill>
            <a:round/>
            <a:headEnd/>
            <a:tailEnd type="triangle" w="med" len="med"/>
          </a:ln>
        </p:spPr>
        <p:txBody>
          <a:bodyPr/>
          <a:lstStyle/>
          <a:p>
            <a:endParaRPr lang="en-US"/>
          </a:p>
        </p:txBody>
      </p:sp>
      <p:sp>
        <p:nvSpPr>
          <p:cNvPr id="26662" name="Line 79"/>
          <p:cNvSpPr>
            <a:spLocks noChangeShapeType="1"/>
          </p:cNvSpPr>
          <p:nvPr/>
        </p:nvSpPr>
        <p:spPr bwMode="auto">
          <a:xfrm>
            <a:off x="8458200" y="4586288"/>
            <a:ext cx="152400" cy="0"/>
          </a:xfrm>
          <a:prstGeom prst="line">
            <a:avLst/>
          </a:prstGeom>
          <a:noFill/>
          <a:ln w="28575">
            <a:solidFill>
              <a:schemeClr val="tx1"/>
            </a:solidFill>
            <a:round/>
            <a:headEnd/>
            <a:tailEnd/>
          </a:ln>
        </p:spPr>
        <p:txBody>
          <a:bodyPr/>
          <a:lstStyle/>
          <a:p>
            <a:endParaRPr lang="en-US"/>
          </a:p>
        </p:txBody>
      </p:sp>
      <p:sp>
        <p:nvSpPr>
          <p:cNvPr id="26663" name="Line 80"/>
          <p:cNvSpPr>
            <a:spLocks noChangeShapeType="1"/>
          </p:cNvSpPr>
          <p:nvPr/>
        </p:nvSpPr>
        <p:spPr bwMode="auto">
          <a:xfrm>
            <a:off x="8599170" y="4572000"/>
            <a:ext cx="0" cy="1219200"/>
          </a:xfrm>
          <a:prstGeom prst="line">
            <a:avLst/>
          </a:prstGeom>
          <a:noFill/>
          <a:ln w="28575">
            <a:solidFill>
              <a:schemeClr val="tx1"/>
            </a:solidFill>
            <a:round/>
            <a:headEnd/>
            <a:tailEnd/>
          </a:ln>
        </p:spPr>
        <p:txBody>
          <a:bodyPr/>
          <a:lstStyle/>
          <a:p>
            <a:endParaRPr lang="en-US"/>
          </a:p>
        </p:txBody>
      </p:sp>
      <p:sp>
        <p:nvSpPr>
          <p:cNvPr id="26664" name="Line 81"/>
          <p:cNvSpPr>
            <a:spLocks noChangeShapeType="1"/>
          </p:cNvSpPr>
          <p:nvPr/>
        </p:nvSpPr>
        <p:spPr bwMode="auto">
          <a:xfrm>
            <a:off x="2819400" y="5791200"/>
            <a:ext cx="5791200" cy="0"/>
          </a:xfrm>
          <a:prstGeom prst="line">
            <a:avLst/>
          </a:prstGeom>
          <a:noFill/>
          <a:ln w="28575">
            <a:solidFill>
              <a:schemeClr val="tx1"/>
            </a:solidFill>
            <a:round/>
            <a:headEnd/>
            <a:tailEnd/>
          </a:ln>
        </p:spPr>
        <p:txBody>
          <a:bodyPr/>
          <a:lstStyle/>
          <a:p>
            <a:endParaRPr lang="en-US"/>
          </a:p>
        </p:txBody>
      </p:sp>
      <p:sp>
        <p:nvSpPr>
          <p:cNvPr id="26665" name="Line 82"/>
          <p:cNvSpPr>
            <a:spLocks noChangeShapeType="1"/>
          </p:cNvSpPr>
          <p:nvPr/>
        </p:nvSpPr>
        <p:spPr bwMode="auto">
          <a:xfrm>
            <a:off x="2830830" y="4648200"/>
            <a:ext cx="0" cy="1143000"/>
          </a:xfrm>
          <a:prstGeom prst="line">
            <a:avLst/>
          </a:prstGeom>
          <a:noFill/>
          <a:ln w="28575">
            <a:solidFill>
              <a:schemeClr val="tx1"/>
            </a:solidFill>
            <a:round/>
            <a:headEnd/>
            <a:tailEnd/>
          </a:ln>
        </p:spPr>
        <p:txBody>
          <a:bodyPr/>
          <a:lstStyle/>
          <a:p>
            <a:endParaRPr lang="en-US"/>
          </a:p>
        </p:txBody>
      </p:sp>
      <p:grpSp>
        <p:nvGrpSpPr>
          <p:cNvPr id="26666" name="Group 89"/>
          <p:cNvGrpSpPr>
            <a:grpSpLocks/>
          </p:cNvGrpSpPr>
          <p:nvPr/>
        </p:nvGrpSpPr>
        <p:grpSpPr bwMode="auto">
          <a:xfrm>
            <a:off x="8266099" y="4327525"/>
            <a:ext cx="228600" cy="549275"/>
            <a:chOff x="4392" y="1632"/>
            <a:chExt cx="144" cy="346"/>
          </a:xfrm>
        </p:grpSpPr>
        <p:grpSp>
          <p:nvGrpSpPr>
            <p:cNvPr id="26726" name="Group 90"/>
            <p:cNvGrpSpPr>
              <a:grpSpLocks/>
            </p:cNvGrpSpPr>
            <p:nvPr/>
          </p:nvGrpSpPr>
          <p:grpSpPr bwMode="auto">
            <a:xfrm>
              <a:off x="4411" y="1634"/>
              <a:ext cx="102" cy="336"/>
              <a:chOff x="1248" y="3360"/>
              <a:chExt cx="144" cy="480"/>
            </a:xfrm>
          </p:grpSpPr>
          <p:sp>
            <p:nvSpPr>
              <p:cNvPr id="26728" name="AutoShape 91"/>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6729" name="Line 92"/>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6730" name="Line 93"/>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6727" name="Text Box 94"/>
            <p:cNvSpPr txBox="1">
              <a:spLocks noChangeArrowheads="1"/>
            </p:cNvSpPr>
            <p:nvPr/>
          </p:nvSpPr>
          <p:spPr bwMode="auto">
            <a:xfrm>
              <a:off x="4392"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6667" name="Line 98"/>
          <p:cNvSpPr>
            <a:spLocks noChangeShapeType="1"/>
          </p:cNvSpPr>
          <p:nvPr/>
        </p:nvSpPr>
        <p:spPr bwMode="auto">
          <a:xfrm>
            <a:off x="2362200" y="4114800"/>
            <a:ext cx="381000" cy="0"/>
          </a:xfrm>
          <a:prstGeom prst="line">
            <a:avLst/>
          </a:prstGeom>
          <a:noFill/>
          <a:ln w="28575">
            <a:solidFill>
              <a:schemeClr val="tx1"/>
            </a:solidFill>
            <a:round/>
            <a:headEnd/>
            <a:tailEnd/>
          </a:ln>
        </p:spPr>
        <p:txBody>
          <a:bodyPr/>
          <a:lstStyle/>
          <a:p>
            <a:endParaRPr lang="en-US"/>
          </a:p>
        </p:txBody>
      </p:sp>
      <p:sp>
        <p:nvSpPr>
          <p:cNvPr id="26668" name="Line 100"/>
          <p:cNvSpPr>
            <a:spLocks noChangeShapeType="1"/>
          </p:cNvSpPr>
          <p:nvPr/>
        </p:nvSpPr>
        <p:spPr bwMode="auto">
          <a:xfrm>
            <a:off x="1981200" y="2819400"/>
            <a:ext cx="3352800" cy="0"/>
          </a:xfrm>
          <a:prstGeom prst="line">
            <a:avLst/>
          </a:prstGeom>
          <a:noFill/>
          <a:ln w="28575">
            <a:solidFill>
              <a:schemeClr val="tx1"/>
            </a:solidFill>
            <a:round/>
            <a:headEnd/>
            <a:tailEnd type="triangle" w="med" len="med"/>
          </a:ln>
        </p:spPr>
        <p:txBody>
          <a:bodyPr/>
          <a:lstStyle/>
          <a:p>
            <a:endParaRPr lang="en-US"/>
          </a:p>
        </p:txBody>
      </p:sp>
      <p:sp>
        <p:nvSpPr>
          <p:cNvPr id="26669" name="Line 110"/>
          <p:cNvSpPr>
            <a:spLocks noChangeShapeType="1"/>
          </p:cNvSpPr>
          <p:nvPr/>
        </p:nvSpPr>
        <p:spPr bwMode="auto">
          <a:xfrm>
            <a:off x="4191000" y="3962400"/>
            <a:ext cx="1295400" cy="0"/>
          </a:xfrm>
          <a:prstGeom prst="line">
            <a:avLst/>
          </a:prstGeom>
          <a:noFill/>
          <a:ln w="28575">
            <a:solidFill>
              <a:schemeClr val="tx1"/>
            </a:solidFill>
            <a:round/>
            <a:headEnd/>
            <a:tailEnd type="triangle" w="med" len="med"/>
          </a:ln>
        </p:spPr>
        <p:txBody>
          <a:bodyPr/>
          <a:lstStyle/>
          <a:p>
            <a:endParaRPr lang="en-US"/>
          </a:p>
        </p:txBody>
      </p:sp>
      <p:sp>
        <p:nvSpPr>
          <p:cNvPr id="26670" name="Text Box 112"/>
          <p:cNvSpPr txBox="1">
            <a:spLocks noChangeArrowheads="1"/>
          </p:cNvSpPr>
          <p:nvPr/>
        </p:nvSpPr>
        <p:spPr bwMode="auto">
          <a:xfrm>
            <a:off x="3262313" y="3095625"/>
            <a:ext cx="1004888" cy="304800"/>
          </a:xfrm>
          <a:prstGeom prst="rect">
            <a:avLst/>
          </a:prstGeom>
          <a:noFill/>
          <a:ln w="9525">
            <a:noFill/>
            <a:miter lim="800000"/>
            <a:headEnd/>
            <a:tailEnd/>
          </a:ln>
        </p:spPr>
        <p:txBody>
          <a:bodyPr wrap="none">
            <a:spAutoFit/>
          </a:bodyPr>
          <a:lstStyle/>
          <a:p>
            <a:r>
              <a:rPr lang="en-US" sz="1400" b="1"/>
              <a:t>Reg. Block</a:t>
            </a:r>
          </a:p>
        </p:txBody>
      </p:sp>
      <p:sp>
        <p:nvSpPr>
          <p:cNvPr id="26671" name="Rectangle 113"/>
          <p:cNvSpPr>
            <a:spLocks noChangeArrowheads="1"/>
          </p:cNvSpPr>
          <p:nvPr/>
        </p:nvSpPr>
        <p:spPr bwMode="auto">
          <a:xfrm>
            <a:off x="2971800" y="3367088"/>
            <a:ext cx="1219200" cy="1447800"/>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26672" name="Text Box 114"/>
          <p:cNvSpPr txBox="1">
            <a:spLocks noChangeArrowheads="1"/>
          </p:cNvSpPr>
          <p:nvPr/>
        </p:nvSpPr>
        <p:spPr bwMode="auto">
          <a:xfrm>
            <a:off x="2959100" y="3413125"/>
            <a:ext cx="546100" cy="1433513"/>
          </a:xfrm>
          <a:prstGeom prst="rect">
            <a:avLst/>
          </a:prstGeom>
          <a:noFill/>
          <a:ln w="9525">
            <a:noFill/>
            <a:miter lim="800000"/>
            <a:headEnd/>
            <a:tailEnd/>
          </a:ln>
        </p:spPr>
        <p:txBody>
          <a:bodyPr>
            <a:spAutoFit/>
          </a:bodyPr>
          <a:lstStyle/>
          <a:p>
            <a:r>
              <a:rPr lang="en-US" sz="1000" b="1"/>
              <a:t>Rs</a:t>
            </a:r>
          </a:p>
          <a:p>
            <a:endParaRPr lang="en-US" sz="1000" b="1"/>
          </a:p>
          <a:p>
            <a:r>
              <a:rPr lang="en-US" sz="1000" b="1"/>
              <a:t>Rt</a:t>
            </a:r>
          </a:p>
          <a:p>
            <a:endParaRPr lang="en-US" sz="1000" b="1"/>
          </a:p>
          <a:p>
            <a:endParaRPr lang="en-US" sz="1000" b="1"/>
          </a:p>
          <a:p>
            <a:r>
              <a:rPr lang="en-US" sz="1000" b="1"/>
              <a:t>Rd</a:t>
            </a:r>
          </a:p>
          <a:p>
            <a:endParaRPr lang="en-US" sz="800" b="1"/>
          </a:p>
          <a:p>
            <a:r>
              <a:rPr lang="en-US" sz="1000" b="1"/>
              <a:t>Write</a:t>
            </a:r>
          </a:p>
          <a:p>
            <a:r>
              <a:rPr lang="en-US" sz="1000" b="1"/>
              <a:t>Data</a:t>
            </a:r>
          </a:p>
        </p:txBody>
      </p:sp>
      <p:sp>
        <p:nvSpPr>
          <p:cNvPr id="26673" name="Text Box 115"/>
          <p:cNvSpPr txBox="1">
            <a:spLocks noChangeArrowheads="1"/>
          </p:cNvSpPr>
          <p:nvPr/>
        </p:nvSpPr>
        <p:spPr bwMode="auto">
          <a:xfrm>
            <a:off x="3657600" y="3717925"/>
            <a:ext cx="546100" cy="854075"/>
          </a:xfrm>
          <a:prstGeom prst="rect">
            <a:avLst/>
          </a:prstGeom>
          <a:noFill/>
          <a:ln w="9525">
            <a:noFill/>
            <a:miter lim="800000"/>
            <a:headEnd/>
            <a:tailEnd/>
          </a:ln>
        </p:spPr>
        <p:txBody>
          <a:bodyPr>
            <a:spAutoFit/>
          </a:bodyPr>
          <a:lstStyle/>
          <a:p>
            <a:r>
              <a:rPr lang="en-US" sz="1000" b="1"/>
              <a:t>Read </a:t>
            </a:r>
          </a:p>
          <a:p>
            <a:r>
              <a:rPr lang="en-US" sz="1000" b="1"/>
              <a:t>Data 1</a:t>
            </a:r>
          </a:p>
          <a:p>
            <a:endParaRPr lang="en-US" sz="1000" b="1"/>
          </a:p>
          <a:p>
            <a:r>
              <a:rPr lang="en-US" sz="1000" b="1"/>
              <a:t>Read</a:t>
            </a:r>
          </a:p>
          <a:p>
            <a:r>
              <a:rPr lang="en-US" sz="1000" b="1"/>
              <a:t>Data 2</a:t>
            </a:r>
          </a:p>
        </p:txBody>
      </p:sp>
      <p:sp>
        <p:nvSpPr>
          <p:cNvPr id="26674" name="Oval 116"/>
          <p:cNvSpPr>
            <a:spLocks noChangeArrowheads="1"/>
          </p:cNvSpPr>
          <p:nvPr/>
        </p:nvSpPr>
        <p:spPr bwMode="auto">
          <a:xfrm>
            <a:off x="3733800" y="4876800"/>
            <a:ext cx="533400" cy="762000"/>
          </a:xfrm>
          <a:prstGeom prst="ellipse">
            <a:avLst/>
          </a:prstGeom>
          <a:solidFill>
            <a:srgbClr val="FFFF00">
              <a:alpha val="50195"/>
            </a:srgbClr>
          </a:solidFill>
          <a:ln w="28575">
            <a:solidFill>
              <a:schemeClr val="tx1"/>
            </a:solidFill>
            <a:round/>
            <a:headEnd/>
            <a:tailEnd/>
          </a:ln>
        </p:spPr>
        <p:txBody>
          <a:bodyPr wrap="none" anchor="ctr"/>
          <a:lstStyle/>
          <a:p>
            <a:pPr algn="ctr"/>
            <a:r>
              <a:rPr lang="en-US" sz="1200" b="1"/>
              <a:t>Sign</a:t>
            </a:r>
          </a:p>
          <a:p>
            <a:pPr algn="ctr"/>
            <a:r>
              <a:rPr lang="en-US" sz="1200" b="1"/>
              <a:t>Extend</a:t>
            </a:r>
          </a:p>
        </p:txBody>
      </p:sp>
      <p:sp>
        <p:nvSpPr>
          <p:cNvPr id="26675" name="Text Box 117"/>
          <p:cNvSpPr txBox="1">
            <a:spLocks noChangeArrowheads="1"/>
          </p:cNvSpPr>
          <p:nvPr/>
        </p:nvSpPr>
        <p:spPr bwMode="auto">
          <a:xfrm>
            <a:off x="4267200" y="50292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676" name="Line 119"/>
          <p:cNvSpPr>
            <a:spLocks noChangeShapeType="1"/>
          </p:cNvSpPr>
          <p:nvPr/>
        </p:nvSpPr>
        <p:spPr bwMode="auto">
          <a:xfrm>
            <a:off x="2743200" y="3838575"/>
            <a:ext cx="228600" cy="0"/>
          </a:xfrm>
          <a:prstGeom prst="line">
            <a:avLst/>
          </a:prstGeom>
          <a:noFill/>
          <a:ln w="28575">
            <a:solidFill>
              <a:schemeClr val="tx1"/>
            </a:solidFill>
            <a:round/>
            <a:headEnd/>
            <a:tailEnd type="triangle" w="med" len="med"/>
          </a:ln>
        </p:spPr>
        <p:txBody>
          <a:bodyPr/>
          <a:lstStyle/>
          <a:p>
            <a:endParaRPr lang="en-US"/>
          </a:p>
        </p:txBody>
      </p:sp>
      <p:sp>
        <p:nvSpPr>
          <p:cNvPr id="26677" name="Line 120"/>
          <p:cNvSpPr>
            <a:spLocks noChangeShapeType="1"/>
          </p:cNvSpPr>
          <p:nvPr/>
        </p:nvSpPr>
        <p:spPr bwMode="auto">
          <a:xfrm>
            <a:off x="2743200" y="4305300"/>
            <a:ext cx="228600" cy="0"/>
          </a:xfrm>
          <a:prstGeom prst="line">
            <a:avLst/>
          </a:prstGeom>
          <a:noFill/>
          <a:ln w="28575">
            <a:solidFill>
              <a:schemeClr val="tx1"/>
            </a:solidFill>
            <a:round/>
            <a:headEnd/>
            <a:tailEnd type="triangle" w="med" len="med"/>
          </a:ln>
        </p:spPr>
        <p:txBody>
          <a:bodyPr/>
          <a:lstStyle/>
          <a:p>
            <a:endParaRPr lang="en-US"/>
          </a:p>
        </p:txBody>
      </p:sp>
      <p:sp>
        <p:nvSpPr>
          <p:cNvPr id="26678" name="Line 121"/>
          <p:cNvSpPr>
            <a:spLocks noChangeShapeType="1"/>
          </p:cNvSpPr>
          <p:nvPr/>
        </p:nvSpPr>
        <p:spPr bwMode="auto">
          <a:xfrm>
            <a:off x="2819400" y="4648200"/>
            <a:ext cx="152400" cy="0"/>
          </a:xfrm>
          <a:prstGeom prst="line">
            <a:avLst/>
          </a:prstGeom>
          <a:noFill/>
          <a:ln w="28575">
            <a:solidFill>
              <a:schemeClr val="tx1"/>
            </a:solidFill>
            <a:round/>
            <a:headEnd/>
            <a:tailEnd type="triangle" w="med" len="med"/>
          </a:ln>
        </p:spPr>
        <p:txBody>
          <a:bodyPr/>
          <a:lstStyle/>
          <a:p>
            <a:endParaRPr lang="en-US"/>
          </a:p>
        </p:txBody>
      </p:sp>
      <p:sp>
        <p:nvSpPr>
          <p:cNvPr id="26679" name="Line 122"/>
          <p:cNvSpPr>
            <a:spLocks noChangeShapeType="1"/>
          </p:cNvSpPr>
          <p:nvPr/>
        </p:nvSpPr>
        <p:spPr bwMode="auto">
          <a:xfrm>
            <a:off x="4857750" y="4800600"/>
            <a:ext cx="228600" cy="0"/>
          </a:xfrm>
          <a:prstGeom prst="line">
            <a:avLst/>
          </a:prstGeom>
          <a:noFill/>
          <a:ln w="28575">
            <a:solidFill>
              <a:schemeClr val="tx1"/>
            </a:solidFill>
            <a:round/>
            <a:headEnd/>
            <a:tailEnd type="triangle" w="med" len="med"/>
          </a:ln>
        </p:spPr>
        <p:txBody>
          <a:bodyPr/>
          <a:lstStyle/>
          <a:p>
            <a:endParaRPr lang="en-US"/>
          </a:p>
        </p:txBody>
      </p:sp>
      <p:sp>
        <p:nvSpPr>
          <p:cNvPr id="26680" name="Line 123"/>
          <p:cNvSpPr>
            <a:spLocks noChangeShapeType="1"/>
          </p:cNvSpPr>
          <p:nvPr/>
        </p:nvSpPr>
        <p:spPr bwMode="auto">
          <a:xfrm>
            <a:off x="5257800" y="4648200"/>
            <a:ext cx="228600" cy="0"/>
          </a:xfrm>
          <a:prstGeom prst="line">
            <a:avLst/>
          </a:prstGeom>
          <a:noFill/>
          <a:ln w="28575">
            <a:solidFill>
              <a:schemeClr val="tx1"/>
            </a:solidFill>
            <a:round/>
            <a:headEnd/>
            <a:tailEnd type="triangle" w="med" len="med"/>
          </a:ln>
        </p:spPr>
        <p:txBody>
          <a:bodyPr/>
          <a:lstStyle/>
          <a:p>
            <a:endParaRPr lang="en-US"/>
          </a:p>
        </p:txBody>
      </p:sp>
      <p:sp>
        <p:nvSpPr>
          <p:cNvPr id="26681" name="Line 124"/>
          <p:cNvSpPr>
            <a:spLocks noChangeShapeType="1"/>
          </p:cNvSpPr>
          <p:nvPr/>
        </p:nvSpPr>
        <p:spPr bwMode="auto">
          <a:xfrm>
            <a:off x="4191000" y="4419600"/>
            <a:ext cx="914400" cy="0"/>
          </a:xfrm>
          <a:prstGeom prst="line">
            <a:avLst/>
          </a:prstGeom>
          <a:noFill/>
          <a:ln w="28575">
            <a:solidFill>
              <a:schemeClr val="tx1"/>
            </a:solidFill>
            <a:round/>
            <a:headEnd/>
            <a:tailEnd type="triangle" w="med" len="med"/>
          </a:ln>
        </p:spPr>
        <p:txBody>
          <a:bodyPr/>
          <a:lstStyle/>
          <a:p>
            <a:endParaRPr lang="en-US"/>
          </a:p>
        </p:txBody>
      </p:sp>
      <p:sp>
        <p:nvSpPr>
          <p:cNvPr id="26682" name="Line 128"/>
          <p:cNvSpPr>
            <a:spLocks noChangeShapeType="1"/>
          </p:cNvSpPr>
          <p:nvPr/>
        </p:nvSpPr>
        <p:spPr bwMode="auto">
          <a:xfrm>
            <a:off x="6096000" y="4162425"/>
            <a:ext cx="304800" cy="0"/>
          </a:xfrm>
          <a:prstGeom prst="line">
            <a:avLst/>
          </a:prstGeom>
          <a:noFill/>
          <a:ln w="19050">
            <a:solidFill>
              <a:schemeClr val="tx1"/>
            </a:solidFill>
            <a:round/>
            <a:headEnd/>
            <a:tailEnd type="triangle" w="med" len="med"/>
          </a:ln>
        </p:spPr>
        <p:txBody>
          <a:bodyPr/>
          <a:lstStyle/>
          <a:p>
            <a:endParaRPr lang="en-US"/>
          </a:p>
        </p:txBody>
      </p:sp>
      <p:sp>
        <p:nvSpPr>
          <p:cNvPr id="26683" name="Line 130"/>
          <p:cNvSpPr>
            <a:spLocks noChangeShapeType="1"/>
          </p:cNvSpPr>
          <p:nvPr/>
        </p:nvSpPr>
        <p:spPr bwMode="auto">
          <a:xfrm>
            <a:off x="4659630" y="4419600"/>
            <a:ext cx="0" cy="685800"/>
          </a:xfrm>
          <a:prstGeom prst="line">
            <a:avLst/>
          </a:prstGeom>
          <a:noFill/>
          <a:ln w="28575">
            <a:solidFill>
              <a:schemeClr val="tx1"/>
            </a:solidFill>
            <a:round/>
            <a:headEnd/>
            <a:tailEnd/>
          </a:ln>
        </p:spPr>
        <p:txBody>
          <a:bodyPr/>
          <a:lstStyle/>
          <a:p>
            <a:endParaRPr lang="en-US"/>
          </a:p>
        </p:txBody>
      </p:sp>
      <p:sp>
        <p:nvSpPr>
          <p:cNvPr id="26684" name="Text Box 131"/>
          <p:cNvSpPr txBox="1">
            <a:spLocks noChangeArrowheads="1"/>
          </p:cNvSpPr>
          <p:nvPr/>
        </p:nvSpPr>
        <p:spPr bwMode="auto">
          <a:xfrm>
            <a:off x="6553200" y="4876800"/>
            <a:ext cx="741363" cy="396875"/>
          </a:xfrm>
          <a:prstGeom prst="rect">
            <a:avLst/>
          </a:prstGeom>
          <a:noFill/>
          <a:ln w="9525">
            <a:noFill/>
            <a:miter lim="800000"/>
            <a:headEnd/>
            <a:tailEnd/>
          </a:ln>
        </p:spPr>
        <p:txBody>
          <a:bodyPr>
            <a:spAutoFit/>
          </a:bodyPr>
          <a:lstStyle/>
          <a:p>
            <a:pPr algn="ctr"/>
            <a:r>
              <a:rPr lang="en-US" sz="1000" b="1"/>
              <a:t>Write</a:t>
            </a:r>
          </a:p>
          <a:p>
            <a:pPr algn="ctr"/>
            <a:r>
              <a:rPr lang="en-US" sz="1000" b="1"/>
              <a:t>Data</a:t>
            </a:r>
          </a:p>
        </p:txBody>
      </p:sp>
      <p:sp>
        <p:nvSpPr>
          <p:cNvPr id="26685" name="Text Box 133"/>
          <p:cNvSpPr txBox="1">
            <a:spLocks noChangeArrowheads="1"/>
          </p:cNvSpPr>
          <p:nvPr/>
        </p:nvSpPr>
        <p:spPr bwMode="auto">
          <a:xfrm>
            <a:off x="7183438" y="4267200"/>
            <a:ext cx="741363" cy="396875"/>
          </a:xfrm>
          <a:prstGeom prst="rect">
            <a:avLst/>
          </a:prstGeom>
          <a:noFill/>
          <a:ln w="9525">
            <a:noFill/>
            <a:miter lim="800000"/>
            <a:headEnd/>
            <a:tailEnd/>
          </a:ln>
        </p:spPr>
        <p:txBody>
          <a:bodyPr>
            <a:spAutoFit/>
          </a:bodyPr>
          <a:lstStyle/>
          <a:p>
            <a:pPr algn="ctr"/>
            <a:r>
              <a:rPr lang="en-US" sz="1000" b="1"/>
              <a:t>Read</a:t>
            </a:r>
          </a:p>
          <a:p>
            <a:pPr algn="ctr"/>
            <a:r>
              <a:rPr lang="en-US" sz="1000" b="1"/>
              <a:t>Data</a:t>
            </a:r>
          </a:p>
        </p:txBody>
      </p:sp>
      <p:sp>
        <p:nvSpPr>
          <p:cNvPr id="26686" name="Line 134"/>
          <p:cNvSpPr>
            <a:spLocks noChangeShapeType="1"/>
          </p:cNvSpPr>
          <p:nvPr/>
        </p:nvSpPr>
        <p:spPr bwMode="auto">
          <a:xfrm>
            <a:off x="6488430" y="4419600"/>
            <a:ext cx="0" cy="1066800"/>
          </a:xfrm>
          <a:prstGeom prst="line">
            <a:avLst/>
          </a:prstGeom>
          <a:noFill/>
          <a:ln w="28575">
            <a:solidFill>
              <a:schemeClr val="tx1"/>
            </a:solidFill>
            <a:round/>
            <a:headEnd/>
            <a:tailEnd/>
          </a:ln>
        </p:spPr>
        <p:txBody>
          <a:bodyPr/>
          <a:lstStyle/>
          <a:p>
            <a:endParaRPr lang="en-US"/>
          </a:p>
        </p:txBody>
      </p:sp>
      <p:sp>
        <p:nvSpPr>
          <p:cNvPr id="26687" name="Line 135"/>
          <p:cNvSpPr>
            <a:spLocks noChangeShapeType="1"/>
          </p:cNvSpPr>
          <p:nvPr/>
        </p:nvSpPr>
        <p:spPr bwMode="auto">
          <a:xfrm>
            <a:off x="6477000" y="5486400"/>
            <a:ext cx="1676400" cy="0"/>
          </a:xfrm>
          <a:prstGeom prst="line">
            <a:avLst/>
          </a:prstGeom>
          <a:noFill/>
          <a:ln w="28575">
            <a:solidFill>
              <a:schemeClr val="tx1"/>
            </a:solidFill>
            <a:round/>
            <a:headEnd/>
            <a:tailEnd/>
          </a:ln>
        </p:spPr>
        <p:txBody>
          <a:bodyPr/>
          <a:lstStyle/>
          <a:p>
            <a:endParaRPr lang="en-US"/>
          </a:p>
        </p:txBody>
      </p:sp>
      <p:sp>
        <p:nvSpPr>
          <p:cNvPr id="26688" name="Line 138"/>
          <p:cNvSpPr>
            <a:spLocks noChangeShapeType="1"/>
          </p:cNvSpPr>
          <p:nvPr/>
        </p:nvSpPr>
        <p:spPr bwMode="auto">
          <a:xfrm flipV="1">
            <a:off x="8153400" y="4738688"/>
            <a:ext cx="0" cy="762000"/>
          </a:xfrm>
          <a:prstGeom prst="line">
            <a:avLst/>
          </a:prstGeom>
          <a:noFill/>
          <a:ln w="28575">
            <a:solidFill>
              <a:schemeClr val="tx1"/>
            </a:solidFill>
            <a:round/>
            <a:headEnd/>
            <a:tailEnd/>
          </a:ln>
        </p:spPr>
        <p:txBody>
          <a:bodyPr/>
          <a:lstStyle/>
          <a:p>
            <a:endParaRPr lang="en-US"/>
          </a:p>
        </p:txBody>
      </p:sp>
      <p:sp>
        <p:nvSpPr>
          <p:cNvPr id="26689" name="Text Box 143"/>
          <p:cNvSpPr txBox="1">
            <a:spLocks noChangeArrowheads="1"/>
          </p:cNvSpPr>
          <p:nvPr/>
        </p:nvSpPr>
        <p:spPr bwMode="auto">
          <a:xfrm rot="16200000">
            <a:off x="1912938" y="4487863"/>
            <a:ext cx="1447800" cy="244475"/>
          </a:xfrm>
          <a:prstGeom prst="rect">
            <a:avLst/>
          </a:prstGeom>
          <a:noFill/>
          <a:ln w="9525">
            <a:noFill/>
            <a:miter lim="800000"/>
            <a:headEnd/>
            <a:tailEnd/>
          </a:ln>
        </p:spPr>
        <p:txBody>
          <a:bodyPr>
            <a:spAutoFit/>
          </a:bodyPr>
          <a:lstStyle/>
          <a:p>
            <a:r>
              <a:rPr lang="en-US" sz="1000" b="1">
                <a:solidFill>
                  <a:srgbClr val="009900"/>
                </a:solidFill>
              </a:rPr>
              <a:t>Instruction bits 0-31</a:t>
            </a:r>
          </a:p>
        </p:txBody>
      </p:sp>
      <p:sp>
        <p:nvSpPr>
          <p:cNvPr id="26690" name="Text Box 148"/>
          <p:cNvSpPr txBox="1">
            <a:spLocks noChangeArrowheads="1"/>
          </p:cNvSpPr>
          <p:nvPr/>
        </p:nvSpPr>
        <p:spPr bwMode="auto">
          <a:xfrm>
            <a:off x="2895600" y="5006975"/>
            <a:ext cx="914400" cy="244475"/>
          </a:xfrm>
          <a:prstGeom prst="rect">
            <a:avLst/>
          </a:prstGeom>
          <a:noFill/>
          <a:ln w="9525">
            <a:noFill/>
            <a:miter lim="800000"/>
            <a:headEnd/>
            <a:tailEnd/>
          </a:ln>
        </p:spPr>
        <p:txBody>
          <a:bodyPr>
            <a:spAutoFit/>
          </a:bodyPr>
          <a:lstStyle/>
          <a:p>
            <a:r>
              <a:rPr lang="en-US" sz="1000" b="1">
                <a:solidFill>
                  <a:srgbClr val="009900"/>
                </a:solidFill>
              </a:rPr>
              <a:t>16 (Bits 0-15)</a:t>
            </a:r>
          </a:p>
        </p:txBody>
      </p:sp>
      <p:grpSp>
        <p:nvGrpSpPr>
          <p:cNvPr id="26691" name="Group 237"/>
          <p:cNvGrpSpPr>
            <a:grpSpLocks/>
          </p:cNvGrpSpPr>
          <p:nvPr/>
        </p:nvGrpSpPr>
        <p:grpSpPr bwMode="auto">
          <a:xfrm>
            <a:off x="6208701" y="2362200"/>
            <a:ext cx="228600" cy="889000"/>
            <a:chOff x="3911" y="1587"/>
            <a:chExt cx="144" cy="560"/>
          </a:xfrm>
        </p:grpSpPr>
        <p:grpSp>
          <p:nvGrpSpPr>
            <p:cNvPr id="26721" name="Group 157"/>
            <p:cNvGrpSpPr>
              <a:grpSpLocks/>
            </p:cNvGrpSpPr>
            <p:nvPr/>
          </p:nvGrpSpPr>
          <p:grpSpPr bwMode="auto">
            <a:xfrm>
              <a:off x="3930" y="1587"/>
              <a:ext cx="102" cy="560"/>
              <a:chOff x="1248" y="3360"/>
              <a:chExt cx="144" cy="480"/>
            </a:xfrm>
          </p:grpSpPr>
          <p:sp>
            <p:nvSpPr>
              <p:cNvPr id="26723" name="AutoShape 158"/>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26724" name="Line 159"/>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26725" name="Line 160"/>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26722" name="Text Box 161"/>
            <p:cNvSpPr txBox="1">
              <a:spLocks noChangeArrowheads="1"/>
            </p:cNvSpPr>
            <p:nvPr/>
          </p:nvSpPr>
          <p:spPr bwMode="auto">
            <a:xfrm>
              <a:off x="3911" y="1680"/>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26692" name="Text Box 234"/>
          <p:cNvSpPr txBox="1">
            <a:spLocks noChangeArrowheads="1"/>
          </p:cNvSpPr>
          <p:nvPr/>
        </p:nvSpPr>
        <p:spPr bwMode="auto">
          <a:xfrm>
            <a:off x="4991100" y="31242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693" name="Text Box 235"/>
          <p:cNvSpPr txBox="1">
            <a:spLocks noChangeArrowheads="1"/>
          </p:cNvSpPr>
          <p:nvPr/>
        </p:nvSpPr>
        <p:spPr bwMode="auto">
          <a:xfrm>
            <a:off x="4991100" y="25908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694" name="Text Box 236"/>
          <p:cNvSpPr txBox="1">
            <a:spLocks noChangeArrowheads="1"/>
          </p:cNvSpPr>
          <p:nvPr/>
        </p:nvSpPr>
        <p:spPr bwMode="auto">
          <a:xfrm>
            <a:off x="457200" y="5441950"/>
            <a:ext cx="2590800" cy="457200"/>
          </a:xfrm>
          <a:prstGeom prst="rect">
            <a:avLst/>
          </a:prstGeom>
          <a:noFill/>
          <a:ln w="9525">
            <a:noFill/>
            <a:miter lim="800000"/>
            <a:headEnd/>
            <a:tailEnd/>
          </a:ln>
        </p:spPr>
        <p:txBody>
          <a:bodyPr>
            <a:spAutoFit/>
          </a:bodyPr>
          <a:lstStyle/>
          <a:p>
            <a:r>
              <a:rPr lang="en-US" sz="1200" b="1">
                <a:solidFill>
                  <a:srgbClr val="CC0000"/>
                </a:solidFill>
              </a:rPr>
              <a:t>NOTE:  Design is complete except for jump instruction path.    </a:t>
            </a:r>
            <a:endParaRPr lang="en-US" sz="1200" b="1">
              <a:solidFill>
                <a:srgbClr val="CC0000"/>
              </a:solidFill>
              <a:cs typeface="Times New Roman" pitchFamily="18" charset="0"/>
            </a:endParaRPr>
          </a:p>
        </p:txBody>
      </p:sp>
      <p:sp>
        <p:nvSpPr>
          <p:cNvPr id="26695" name="Line 238"/>
          <p:cNvSpPr>
            <a:spLocks noChangeShapeType="1"/>
          </p:cNvSpPr>
          <p:nvPr/>
        </p:nvSpPr>
        <p:spPr bwMode="auto">
          <a:xfrm>
            <a:off x="5867400" y="3086100"/>
            <a:ext cx="381000" cy="0"/>
          </a:xfrm>
          <a:prstGeom prst="line">
            <a:avLst/>
          </a:prstGeom>
          <a:noFill/>
          <a:ln w="28575">
            <a:solidFill>
              <a:schemeClr val="tx1"/>
            </a:solidFill>
            <a:round/>
            <a:headEnd/>
            <a:tailEnd type="triangle" w="med" len="med"/>
          </a:ln>
        </p:spPr>
        <p:txBody>
          <a:bodyPr/>
          <a:lstStyle/>
          <a:p>
            <a:endParaRPr lang="en-US"/>
          </a:p>
        </p:txBody>
      </p:sp>
      <p:sp>
        <p:nvSpPr>
          <p:cNvPr id="26696" name="Line 239"/>
          <p:cNvSpPr>
            <a:spLocks noChangeShapeType="1"/>
          </p:cNvSpPr>
          <p:nvPr/>
        </p:nvSpPr>
        <p:spPr bwMode="auto">
          <a:xfrm>
            <a:off x="4343400" y="2514600"/>
            <a:ext cx="1905000" cy="0"/>
          </a:xfrm>
          <a:prstGeom prst="line">
            <a:avLst/>
          </a:prstGeom>
          <a:noFill/>
          <a:ln w="28575">
            <a:solidFill>
              <a:schemeClr val="tx1"/>
            </a:solidFill>
            <a:round/>
            <a:headEnd/>
            <a:tailEnd type="triangle" w="med" len="med"/>
          </a:ln>
        </p:spPr>
        <p:txBody>
          <a:bodyPr/>
          <a:lstStyle/>
          <a:p>
            <a:endParaRPr lang="en-US"/>
          </a:p>
        </p:txBody>
      </p:sp>
      <p:sp>
        <p:nvSpPr>
          <p:cNvPr id="26697" name="Line 240"/>
          <p:cNvSpPr>
            <a:spLocks noChangeShapeType="1"/>
          </p:cNvSpPr>
          <p:nvPr/>
        </p:nvSpPr>
        <p:spPr bwMode="auto">
          <a:xfrm>
            <a:off x="4354830" y="2514600"/>
            <a:ext cx="0" cy="304800"/>
          </a:xfrm>
          <a:prstGeom prst="line">
            <a:avLst/>
          </a:prstGeom>
          <a:noFill/>
          <a:ln w="28575">
            <a:solidFill>
              <a:schemeClr val="tx1"/>
            </a:solidFill>
            <a:round/>
            <a:headEnd/>
            <a:tailEnd/>
          </a:ln>
        </p:spPr>
        <p:txBody>
          <a:bodyPr/>
          <a:lstStyle/>
          <a:p>
            <a:endParaRPr lang="en-US"/>
          </a:p>
        </p:txBody>
      </p:sp>
      <p:sp>
        <p:nvSpPr>
          <p:cNvPr id="26698" name="Line 241"/>
          <p:cNvSpPr>
            <a:spLocks noChangeShapeType="1"/>
          </p:cNvSpPr>
          <p:nvPr/>
        </p:nvSpPr>
        <p:spPr bwMode="auto">
          <a:xfrm>
            <a:off x="6770370" y="2209800"/>
            <a:ext cx="0" cy="609600"/>
          </a:xfrm>
          <a:prstGeom prst="line">
            <a:avLst/>
          </a:prstGeom>
          <a:noFill/>
          <a:ln w="28575">
            <a:solidFill>
              <a:schemeClr val="tx1"/>
            </a:solidFill>
            <a:round/>
            <a:headEnd/>
            <a:tailEnd/>
          </a:ln>
        </p:spPr>
        <p:txBody>
          <a:bodyPr/>
          <a:lstStyle/>
          <a:p>
            <a:endParaRPr lang="en-US"/>
          </a:p>
        </p:txBody>
      </p:sp>
      <p:sp>
        <p:nvSpPr>
          <p:cNvPr id="26699" name="Line 242"/>
          <p:cNvSpPr>
            <a:spLocks noChangeShapeType="1"/>
          </p:cNvSpPr>
          <p:nvPr/>
        </p:nvSpPr>
        <p:spPr bwMode="auto">
          <a:xfrm flipH="1">
            <a:off x="6400800" y="2819400"/>
            <a:ext cx="381000" cy="0"/>
          </a:xfrm>
          <a:prstGeom prst="line">
            <a:avLst/>
          </a:prstGeom>
          <a:noFill/>
          <a:ln w="28575">
            <a:solidFill>
              <a:schemeClr val="tx1"/>
            </a:solidFill>
            <a:round/>
            <a:headEnd/>
            <a:tailEnd/>
          </a:ln>
        </p:spPr>
        <p:txBody>
          <a:bodyPr/>
          <a:lstStyle/>
          <a:p>
            <a:endParaRPr lang="en-US"/>
          </a:p>
        </p:txBody>
      </p:sp>
      <p:sp>
        <p:nvSpPr>
          <p:cNvPr id="26700" name="Text Box 243"/>
          <p:cNvSpPr txBox="1">
            <a:spLocks noChangeArrowheads="1"/>
          </p:cNvSpPr>
          <p:nvPr/>
        </p:nvSpPr>
        <p:spPr bwMode="auto">
          <a:xfrm>
            <a:off x="5943600" y="22860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01" name="Text Box 244"/>
          <p:cNvSpPr txBox="1">
            <a:spLocks noChangeArrowheads="1"/>
          </p:cNvSpPr>
          <p:nvPr/>
        </p:nvSpPr>
        <p:spPr bwMode="auto">
          <a:xfrm>
            <a:off x="5943600" y="28511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02" name="Text Box 245"/>
          <p:cNvSpPr txBox="1">
            <a:spLocks noChangeArrowheads="1"/>
          </p:cNvSpPr>
          <p:nvPr/>
        </p:nvSpPr>
        <p:spPr bwMode="auto">
          <a:xfrm>
            <a:off x="6400800" y="25908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03" name="Text Box 246"/>
          <p:cNvSpPr txBox="1">
            <a:spLocks noChangeArrowheads="1"/>
          </p:cNvSpPr>
          <p:nvPr/>
        </p:nvSpPr>
        <p:spPr bwMode="auto">
          <a:xfrm>
            <a:off x="1143000" y="23622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04" name="Text Box 247"/>
          <p:cNvSpPr txBox="1">
            <a:spLocks noChangeArrowheads="1"/>
          </p:cNvSpPr>
          <p:nvPr/>
        </p:nvSpPr>
        <p:spPr bwMode="auto">
          <a:xfrm>
            <a:off x="2133600" y="2362200"/>
            <a:ext cx="1836738" cy="457200"/>
          </a:xfrm>
          <a:prstGeom prst="rect">
            <a:avLst/>
          </a:prstGeom>
          <a:noFill/>
          <a:ln w="9525">
            <a:noFill/>
            <a:miter lim="800000"/>
            <a:headEnd/>
            <a:tailEnd/>
          </a:ln>
        </p:spPr>
        <p:txBody>
          <a:bodyPr wrap="none">
            <a:spAutoFit/>
          </a:bodyPr>
          <a:lstStyle/>
          <a:p>
            <a:r>
              <a:rPr lang="en-US" sz="1200" b="1">
                <a:solidFill>
                  <a:srgbClr val="CC0000"/>
                </a:solidFill>
              </a:rPr>
              <a:t>Normal program counter</a:t>
            </a:r>
          </a:p>
          <a:p>
            <a:r>
              <a:rPr lang="en-US" sz="1200" b="1">
                <a:solidFill>
                  <a:srgbClr val="CC0000"/>
                </a:solidFill>
              </a:rPr>
              <a:t>update ([PC]+4</a:t>
            </a:r>
            <a:r>
              <a:rPr lang="en-US" sz="1200" b="1">
                <a:solidFill>
                  <a:srgbClr val="CC0000"/>
                </a:solidFill>
                <a:cs typeface="Times New Roman" pitchFamily="18" charset="0"/>
              </a:rPr>
              <a:t>→[PC])</a:t>
            </a:r>
          </a:p>
        </p:txBody>
      </p:sp>
      <p:sp>
        <p:nvSpPr>
          <p:cNvPr id="26705" name="Line 248"/>
          <p:cNvSpPr>
            <a:spLocks noChangeShapeType="1"/>
          </p:cNvSpPr>
          <p:nvPr/>
        </p:nvSpPr>
        <p:spPr bwMode="auto">
          <a:xfrm>
            <a:off x="3962400" y="2514600"/>
            <a:ext cx="0" cy="304800"/>
          </a:xfrm>
          <a:prstGeom prst="line">
            <a:avLst/>
          </a:prstGeom>
          <a:noFill/>
          <a:ln w="28575">
            <a:solidFill>
              <a:srgbClr val="CC0000"/>
            </a:solidFill>
            <a:round/>
            <a:headEnd/>
            <a:tailEnd type="triangle" w="med" len="med"/>
          </a:ln>
        </p:spPr>
        <p:txBody>
          <a:bodyPr/>
          <a:lstStyle/>
          <a:p>
            <a:endParaRPr lang="en-US"/>
          </a:p>
        </p:txBody>
      </p:sp>
      <p:sp>
        <p:nvSpPr>
          <p:cNvPr id="26706" name="Text Box 249"/>
          <p:cNvSpPr txBox="1">
            <a:spLocks noChangeArrowheads="1"/>
          </p:cNvSpPr>
          <p:nvPr/>
        </p:nvSpPr>
        <p:spPr bwMode="auto">
          <a:xfrm>
            <a:off x="5638800" y="3352800"/>
            <a:ext cx="1203325" cy="274638"/>
          </a:xfrm>
          <a:prstGeom prst="rect">
            <a:avLst/>
          </a:prstGeom>
          <a:noFill/>
          <a:ln w="9525">
            <a:noFill/>
            <a:miter lim="800000"/>
            <a:headEnd/>
            <a:tailEnd/>
          </a:ln>
        </p:spPr>
        <p:txBody>
          <a:bodyPr wrap="none">
            <a:spAutoFit/>
          </a:bodyPr>
          <a:lstStyle/>
          <a:p>
            <a:r>
              <a:rPr lang="en-US" sz="1200" b="1">
                <a:solidFill>
                  <a:srgbClr val="CC0000"/>
                </a:solidFill>
              </a:rPr>
              <a:t>Branch address</a:t>
            </a:r>
            <a:endParaRPr lang="en-US" sz="1200" b="1">
              <a:solidFill>
                <a:srgbClr val="CC0000"/>
              </a:solidFill>
              <a:cs typeface="Times New Roman" pitchFamily="18" charset="0"/>
            </a:endParaRPr>
          </a:p>
        </p:txBody>
      </p:sp>
      <p:sp>
        <p:nvSpPr>
          <p:cNvPr id="26707" name="Line 250"/>
          <p:cNvSpPr>
            <a:spLocks noChangeShapeType="1"/>
          </p:cNvSpPr>
          <p:nvPr/>
        </p:nvSpPr>
        <p:spPr bwMode="auto">
          <a:xfrm flipV="1">
            <a:off x="6054725" y="3124200"/>
            <a:ext cx="0" cy="304800"/>
          </a:xfrm>
          <a:prstGeom prst="line">
            <a:avLst/>
          </a:prstGeom>
          <a:noFill/>
          <a:ln w="28575">
            <a:solidFill>
              <a:srgbClr val="CC0000"/>
            </a:solidFill>
            <a:round/>
            <a:headEnd/>
            <a:tailEnd type="triangle" w="med" len="med"/>
          </a:ln>
        </p:spPr>
        <p:txBody>
          <a:bodyPr/>
          <a:lstStyle/>
          <a:p>
            <a:endParaRPr lang="en-US"/>
          </a:p>
        </p:txBody>
      </p:sp>
      <p:sp>
        <p:nvSpPr>
          <p:cNvPr id="26708" name="Text Box 251"/>
          <p:cNvSpPr txBox="1">
            <a:spLocks noChangeArrowheads="1"/>
          </p:cNvSpPr>
          <p:nvPr/>
        </p:nvSpPr>
        <p:spPr bwMode="auto">
          <a:xfrm>
            <a:off x="6823075" y="2271713"/>
            <a:ext cx="1330325" cy="1004888"/>
          </a:xfrm>
          <a:prstGeom prst="rect">
            <a:avLst/>
          </a:prstGeom>
          <a:noFill/>
          <a:ln w="9525">
            <a:noFill/>
            <a:miter lim="800000"/>
            <a:headEnd/>
            <a:tailEnd/>
          </a:ln>
        </p:spPr>
        <p:txBody>
          <a:bodyPr>
            <a:spAutoFit/>
          </a:bodyPr>
          <a:lstStyle/>
          <a:p>
            <a:r>
              <a:rPr lang="en-US" sz="1200" b="1">
                <a:solidFill>
                  <a:srgbClr val="CC0000"/>
                </a:solidFill>
              </a:rPr>
              <a:t>MUX chooses new PC contents depending on whether branch is taken  </a:t>
            </a:r>
            <a:endParaRPr lang="en-US" sz="1200" b="1">
              <a:solidFill>
                <a:srgbClr val="CC0000"/>
              </a:solidFill>
              <a:cs typeface="Times New Roman" pitchFamily="18" charset="0"/>
            </a:endParaRPr>
          </a:p>
        </p:txBody>
      </p:sp>
      <p:sp>
        <p:nvSpPr>
          <p:cNvPr id="26709" name="Line 252"/>
          <p:cNvSpPr>
            <a:spLocks noChangeShapeType="1"/>
          </p:cNvSpPr>
          <p:nvPr/>
        </p:nvSpPr>
        <p:spPr bwMode="auto">
          <a:xfrm flipH="1">
            <a:off x="6400800" y="2971800"/>
            <a:ext cx="381000" cy="0"/>
          </a:xfrm>
          <a:prstGeom prst="line">
            <a:avLst/>
          </a:prstGeom>
          <a:noFill/>
          <a:ln w="28575">
            <a:solidFill>
              <a:srgbClr val="CC0000"/>
            </a:solidFill>
            <a:round/>
            <a:headEnd/>
            <a:tailEnd type="triangle" w="med" len="med"/>
          </a:ln>
        </p:spPr>
        <p:txBody>
          <a:bodyPr/>
          <a:lstStyle/>
          <a:p>
            <a:endParaRPr lang="en-US"/>
          </a:p>
        </p:txBody>
      </p:sp>
      <p:sp>
        <p:nvSpPr>
          <p:cNvPr id="26710" name="Text Box 255"/>
          <p:cNvSpPr txBox="1">
            <a:spLocks noChangeArrowheads="1"/>
          </p:cNvSpPr>
          <p:nvPr/>
        </p:nvSpPr>
        <p:spPr bwMode="auto">
          <a:xfrm>
            <a:off x="3886200" y="5746750"/>
            <a:ext cx="1289050" cy="274638"/>
          </a:xfrm>
          <a:prstGeom prst="rect">
            <a:avLst/>
          </a:prstGeom>
          <a:noFill/>
          <a:ln w="9525">
            <a:noFill/>
            <a:miter lim="800000"/>
            <a:headEnd/>
            <a:tailEnd/>
          </a:ln>
        </p:spPr>
        <p:txBody>
          <a:bodyPr wrap="none">
            <a:spAutoFit/>
          </a:bodyPr>
          <a:lstStyle/>
          <a:p>
            <a:r>
              <a:rPr lang="en-US" sz="1200" b="1">
                <a:solidFill>
                  <a:srgbClr val="CC0000"/>
                </a:solidFill>
              </a:rPr>
              <a:t>Result writeback</a:t>
            </a:r>
          </a:p>
        </p:txBody>
      </p:sp>
      <p:sp>
        <p:nvSpPr>
          <p:cNvPr id="26711" name="Text Box 257"/>
          <p:cNvSpPr txBox="1">
            <a:spLocks noChangeArrowheads="1"/>
          </p:cNvSpPr>
          <p:nvPr/>
        </p:nvSpPr>
        <p:spPr bwMode="auto">
          <a:xfrm>
            <a:off x="4267200" y="42068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12" name="Text Box 258"/>
          <p:cNvSpPr txBox="1">
            <a:spLocks noChangeArrowheads="1"/>
          </p:cNvSpPr>
          <p:nvPr/>
        </p:nvSpPr>
        <p:spPr bwMode="auto">
          <a:xfrm>
            <a:off x="4267200" y="37496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13" name="Text Box 259"/>
          <p:cNvSpPr txBox="1">
            <a:spLocks noChangeArrowheads="1"/>
          </p:cNvSpPr>
          <p:nvPr/>
        </p:nvSpPr>
        <p:spPr bwMode="auto">
          <a:xfrm>
            <a:off x="5200650" y="44164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14" name="Text Box 260"/>
          <p:cNvSpPr txBox="1">
            <a:spLocks noChangeArrowheads="1"/>
          </p:cNvSpPr>
          <p:nvPr/>
        </p:nvSpPr>
        <p:spPr bwMode="auto">
          <a:xfrm>
            <a:off x="6324600" y="42037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15" name="Text Box 261"/>
          <p:cNvSpPr txBox="1">
            <a:spLocks noChangeArrowheads="1"/>
          </p:cNvSpPr>
          <p:nvPr/>
        </p:nvSpPr>
        <p:spPr bwMode="auto">
          <a:xfrm>
            <a:off x="7696200" y="42830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16" name="Text Box 262"/>
          <p:cNvSpPr txBox="1">
            <a:spLocks noChangeArrowheads="1"/>
          </p:cNvSpPr>
          <p:nvPr/>
        </p:nvSpPr>
        <p:spPr bwMode="auto">
          <a:xfrm>
            <a:off x="7877175" y="46799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17" name="Text Box 263"/>
          <p:cNvSpPr txBox="1">
            <a:spLocks noChangeArrowheads="1"/>
          </p:cNvSpPr>
          <p:nvPr/>
        </p:nvSpPr>
        <p:spPr bwMode="auto">
          <a:xfrm>
            <a:off x="8401050" y="43656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26718" name="Text Box 264"/>
          <p:cNvSpPr txBox="1">
            <a:spLocks noChangeArrowheads="1"/>
          </p:cNvSpPr>
          <p:nvPr/>
        </p:nvSpPr>
        <p:spPr bwMode="auto">
          <a:xfrm rot="10800000" flipH="1" flipV="1">
            <a:off x="2743200" y="4070350"/>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6719" name="Text Box 265"/>
          <p:cNvSpPr txBox="1">
            <a:spLocks noChangeArrowheads="1"/>
          </p:cNvSpPr>
          <p:nvPr/>
        </p:nvSpPr>
        <p:spPr bwMode="auto">
          <a:xfrm rot="10800000" flipH="1" flipV="1">
            <a:off x="2743200" y="3613150"/>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26720" name="Text Box 266"/>
          <p:cNvSpPr txBox="1">
            <a:spLocks noChangeArrowheads="1"/>
          </p:cNvSpPr>
          <p:nvPr/>
        </p:nvSpPr>
        <p:spPr bwMode="auto">
          <a:xfrm rot="10800000" flipH="1" flipV="1">
            <a:off x="2743200" y="3260724"/>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grpSp>
        <p:nvGrpSpPr>
          <p:cNvPr id="139" name="Group 7"/>
          <p:cNvGrpSpPr>
            <a:grpSpLocks/>
          </p:cNvGrpSpPr>
          <p:nvPr/>
        </p:nvGrpSpPr>
        <p:grpSpPr bwMode="auto">
          <a:xfrm>
            <a:off x="1432562" y="2361565"/>
            <a:ext cx="569913" cy="984250"/>
            <a:chOff x="1032" y="1474"/>
            <a:chExt cx="359" cy="620"/>
          </a:xfrm>
        </p:grpSpPr>
        <p:grpSp>
          <p:nvGrpSpPr>
            <p:cNvPr id="140" name="Group 8"/>
            <p:cNvGrpSpPr>
              <a:grpSpLocks/>
            </p:cNvGrpSpPr>
            <p:nvPr/>
          </p:nvGrpSpPr>
          <p:grpSpPr bwMode="auto">
            <a:xfrm>
              <a:off x="1033" y="1474"/>
              <a:ext cx="333" cy="620"/>
              <a:chOff x="3264" y="1632"/>
              <a:chExt cx="432" cy="480"/>
            </a:xfrm>
          </p:grpSpPr>
          <p:sp>
            <p:nvSpPr>
              <p:cNvPr id="142" name="Line 9"/>
              <p:cNvSpPr>
                <a:spLocks noChangeShapeType="1"/>
              </p:cNvSpPr>
              <p:nvPr/>
            </p:nvSpPr>
            <p:spPr bwMode="auto">
              <a:xfrm flipV="1">
                <a:off x="3270" y="1872"/>
                <a:ext cx="48" cy="48"/>
              </a:xfrm>
              <a:prstGeom prst="line">
                <a:avLst/>
              </a:prstGeom>
              <a:noFill/>
              <a:ln w="28575">
                <a:solidFill>
                  <a:schemeClr val="tx1"/>
                </a:solidFill>
                <a:round/>
                <a:headEnd/>
                <a:tailEnd/>
              </a:ln>
            </p:spPr>
            <p:txBody>
              <a:bodyPr/>
              <a:lstStyle/>
              <a:p>
                <a:endParaRPr lang="en-US"/>
              </a:p>
            </p:txBody>
          </p:sp>
          <p:sp>
            <p:nvSpPr>
              <p:cNvPr id="143" name="Line 10"/>
              <p:cNvSpPr>
                <a:spLocks noChangeShapeType="1"/>
              </p:cNvSpPr>
              <p:nvPr/>
            </p:nvSpPr>
            <p:spPr bwMode="auto">
              <a:xfrm>
                <a:off x="3270" y="1824"/>
                <a:ext cx="48" cy="48"/>
              </a:xfrm>
              <a:prstGeom prst="line">
                <a:avLst/>
              </a:prstGeom>
              <a:noFill/>
              <a:ln w="28575">
                <a:solidFill>
                  <a:schemeClr val="tx1"/>
                </a:solidFill>
                <a:round/>
                <a:headEnd/>
                <a:tailEnd/>
              </a:ln>
            </p:spPr>
            <p:txBody>
              <a:bodyPr/>
              <a:lstStyle/>
              <a:p>
                <a:endParaRPr lang="en-US"/>
              </a:p>
            </p:txBody>
          </p:sp>
          <p:sp>
            <p:nvSpPr>
              <p:cNvPr id="144" name="Line 11"/>
              <p:cNvSpPr>
                <a:spLocks noChangeShapeType="1"/>
              </p:cNvSpPr>
              <p:nvPr/>
            </p:nvSpPr>
            <p:spPr bwMode="auto">
              <a:xfrm flipV="1">
                <a:off x="3270" y="1632"/>
                <a:ext cx="0" cy="192"/>
              </a:xfrm>
              <a:prstGeom prst="line">
                <a:avLst/>
              </a:prstGeom>
              <a:noFill/>
              <a:ln w="28575">
                <a:solidFill>
                  <a:schemeClr val="tx1"/>
                </a:solidFill>
                <a:round/>
                <a:headEnd/>
                <a:tailEnd/>
              </a:ln>
            </p:spPr>
            <p:txBody>
              <a:bodyPr/>
              <a:lstStyle/>
              <a:p>
                <a:endParaRPr lang="en-US"/>
              </a:p>
            </p:txBody>
          </p:sp>
          <p:sp>
            <p:nvSpPr>
              <p:cNvPr id="145" name="Line 12"/>
              <p:cNvSpPr>
                <a:spLocks noChangeShapeType="1"/>
              </p:cNvSpPr>
              <p:nvPr/>
            </p:nvSpPr>
            <p:spPr bwMode="auto">
              <a:xfrm flipV="1">
                <a:off x="3270" y="1920"/>
                <a:ext cx="0" cy="192"/>
              </a:xfrm>
              <a:prstGeom prst="line">
                <a:avLst/>
              </a:prstGeom>
              <a:noFill/>
              <a:ln w="28575">
                <a:solidFill>
                  <a:schemeClr val="tx1"/>
                </a:solidFill>
                <a:round/>
                <a:headEnd/>
                <a:tailEnd/>
              </a:ln>
            </p:spPr>
            <p:txBody>
              <a:bodyPr/>
              <a:lstStyle/>
              <a:p>
                <a:endParaRPr lang="en-US"/>
              </a:p>
            </p:txBody>
          </p:sp>
          <p:sp>
            <p:nvSpPr>
              <p:cNvPr id="146" name="Line 13"/>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147" name="Line 14"/>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148" name="Line 15"/>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41" name="Text Box 16"/>
            <p:cNvSpPr txBox="1">
              <a:spLocks noChangeArrowheads="1"/>
            </p:cNvSpPr>
            <p:nvPr/>
          </p:nvSpPr>
          <p:spPr bwMode="auto">
            <a:xfrm>
              <a:off x="1032" y="1682"/>
              <a:ext cx="359" cy="192"/>
            </a:xfrm>
            <a:prstGeom prst="rect">
              <a:avLst/>
            </a:prstGeom>
            <a:noFill/>
            <a:ln w="9525">
              <a:noFill/>
              <a:miter lim="800000"/>
              <a:headEnd/>
              <a:tailEnd/>
            </a:ln>
          </p:spPr>
          <p:txBody>
            <a:bodyPr wrap="none">
              <a:spAutoFit/>
            </a:bodyPr>
            <a:lstStyle/>
            <a:p>
              <a:r>
                <a:rPr lang="en-US" sz="1400" b="1"/>
                <a:t>ADD</a:t>
              </a:r>
            </a:p>
          </p:txBody>
        </p:sp>
      </p:grpSp>
      <p:grpSp>
        <p:nvGrpSpPr>
          <p:cNvPr id="149" name="Group 7"/>
          <p:cNvGrpSpPr>
            <a:grpSpLocks/>
          </p:cNvGrpSpPr>
          <p:nvPr/>
        </p:nvGrpSpPr>
        <p:grpSpPr bwMode="auto">
          <a:xfrm>
            <a:off x="5337492" y="2591435"/>
            <a:ext cx="576263" cy="984250"/>
            <a:chOff x="1033" y="1474"/>
            <a:chExt cx="363" cy="620"/>
          </a:xfrm>
        </p:grpSpPr>
        <p:grpSp>
          <p:nvGrpSpPr>
            <p:cNvPr id="150" name="Group 8"/>
            <p:cNvGrpSpPr>
              <a:grpSpLocks/>
            </p:cNvGrpSpPr>
            <p:nvPr/>
          </p:nvGrpSpPr>
          <p:grpSpPr bwMode="auto">
            <a:xfrm>
              <a:off x="1033" y="1474"/>
              <a:ext cx="333" cy="620"/>
              <a:chOff x="3264" y="1632"/>
              <a:chExt cx="432" cy="480"/>
            </a:xfrm>
          </p:grpSpPr>
          <p:sp>
            <p:nvSpPr>
              <p:cNvPr id="152" name="Line 9"/>
              <p:cNvSpPr>
                <a:spLocks noChangeShapeType="1"/>
              </p:cNvSpPr>
              <p:nvPr/>
            </p:nvSpPr>
            <p:spPr bwMode="auto">
              <a:xfrm flipV="1">
                <a:off x="3270" y="1872"/>
                <a:ext cx="48" cy="48"/>
              </a:xfrm>
              <a:prstGeom prst="line">
                <a:avLst/>
              </a:prstGeom>
              <a:noFill/>
              <a:ln w="28575">
                <a:solidFill>
                  <a:schemeClr val="tx1"/>
                </a:solidFill>
                <a:round/>
                <a:headEnd/>
                <a:tailEnd/>
              </a:ln>
            </p:spPr>
            <p:txBody>
              <a:bodyPr/>
              <a:lstStyle/>
              <a:p>
                <a:endParaRPr lang="en-US"/>
              </a:p>
            </p:txBody>
          </p:sp>
          <p:sp>
            <p:nvSpPr>
              <p:cNvPr id="153" name="Line 10"/>
              <p:cNvSpPr>
                <a:spLocks noChangeShapeType="1"/>
              </p:cNvSpPr>
              <p:nvPr/>
            </p:nvSpPr>
            <p:spPr bwMode="auto">
              <a:xfrm>
                <a:off x="3270" y="1824"/>
                <a:ext cx="48" cy="48"/>
              </a:xfrm>
              <a:prstGeom prst="line">
                <a:avLst/>
              </a:prstGeom>
              <a:noFill/>
              <a:ln w="28575">
                <a:solidFill>
                  <a:schemeClr val="tx1"/>
                </a:solidFill>
                <a:round/>
                <a:headEnd/>
                <a:tailEnd/>
              </a:ln>
            </p:spPr>
            <p:txBody>
              <a:bodyPr/>
              <a:lstStyle/>
              <a:p>
                <a:endParaRPr lang="en-US"/>
              </a:p>
            </p:txBody>
          </p:sp>
          <p:sp>
            <p:nvSpPr>
              <p:cNvPr id="154" name="Line 11"/>
              <p:cNvSpPr>
                <a:spLocks noChangeShapeType="1"/>
              </p:cNvSpPr>
              <p:nvPr/>
            </p:nvSpPr>
            <p:spPr bwMode="auto">
              <a:xfrm flipV="1">
                <a:off x="3270" y="1632"/>
                <a:ext cx="0" cy="192"/>
              </a:xfrm>
              <a:prstGeom prst="line">
                <a:avLst/>
              </a:prstGeom>
              <a:noFill/>
              <a:ln w="28575">
                <a:solidFill>
                  <a:schemeClr val="tx1"/>
                </a:solidFill>
                <a:round/>
                <a:headEnd/>
                <a:tailEnd/>
              </a:ln>
            </p:spPr>
            <p:txBody>
              <a:bodyPr/>
              <a:lstStyle/>
              <a:p>
                <a:endParaRPr lang="en-US"/>
              </a:p>
            </p:txBody>
          </p:sp>
          <p:sp>
            <p:nvSpPr>
              <p:cNvPr id="155" name="Line 12"/>
              <p:cNvSpPr>
                <a:spLocks noChangeShapeType="1"/>
              </p:cNvSpPr>
              <p:nvPr/>
            </p:nvSpPr>
            <p:spPr bwMode="auto">
              <a:xfrm flipV="1">
                <a:off x="3270" y="1920"/>
                <a:ext cx="0" cy="192"/>
              </a:xfrm>
              <a:prstGeom prst="line">
                <a:avLst/>
              </a:prstGeom>
              <a:noFill/>
              <a:ln w="28575">
                <a:solidFill>
                  <a:schemeClr val="tx1"/>
                </a:solidFill>
                <a:round/>
                <a:headEnd/>
                <a:tailEnd/>
              </a:ln>
            </p:spPr>
            <p:txBody>
              <a:bodyPr/>
              <a:lstStyle/>
              <a:p>
                <a:endParaRPr lang="en-US"/>
              </a:p>
            </p:txBody>
          </p:sp>
          <p:sp>
            <p:nvSpPr>
              <p:cNvPr id="156" name="Line 13"/>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157" name="Line 14"/>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158" name="Line 15"/>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51" name="Text Box 16"/>
            <p:cNvSpPr txBox="1">
              <a:spLocks noChangeArrowheads="1"/>
            </p:cNvSpPr>
            <p:nvPr/>
          </p:nvSpPr>
          <p:spPr bwMode="auto">
            <a:xfrm>
              <a:off x="1037" y="1687"/>
              <a:ext cx="359" cy="192"/>
            </a:xfrm>
            <a:prstGeom prst="rect">
              <a:avLst/>
            </a:prstGeom>
            <a:noFill/>
            <a:ln w="9525">
              <a:noFill/>
              <a:miter lim="800000"/>
              <a:headEnd/>
              <a:tailEnd/>
            </a:ln>
          </p:spPr>
          <p:txBody>
            <a:bodyPr wrap="none">
              <a:spAutoFit/>
            </a:bodyPr>
            <a:lstStyle/>
            <a:p>
              <a:r>
                <a:rPr lang="en-US" sz="1400" b="1"/>
                <a:t>ADD</a:t>
              </a:r>
            </a:p>
          </p:txBody>
        </p:sp>
      </p:grpSp>
      <p:pic>
        <p:nvPicPr>
          <p:cNvPr id="2"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48130" name="Rectangle 2"/>
          <p:cNvSpPr>
            <a:spLocks noGrp="1" noChangeArrowheads="1"/>
          </p:cNvSpPr>
          <p:nvPr>
            <p:ph type="title"/>
          </p:nvPr>
        </p:nvSpPr>
        <p:spPr/>
        <p:txBody>
          <a:bodyPr/>
          <a:lstStyle/>
          <a:p>
            <a:pPr>
              <a:defRPr/>
            </a:pPr>
            <a:r>
              <a:rPr lang="en-US" sz="3200" smtClean="0"/>
              <a:t>The “Single Cycle” ALU</a:t>
            </a:r>
          </a:p>
        </p:txBody>
      </p:sp>
      <p:sp>
        <p:nvSpPr>
          <p:cNvPr id="27652" name="Rectangle 3"/>
          <p:cNvSpPr>
            <a:spLocks noGrp="1" noChangeArrowheads="1"/>
          </p:cNvSpPr>
          <p:nvPr>
            <p:ph type="body" idx="1"/>
          </p:nvPr>
        </p:nvSpPr>
        <p:spPr/>
        <p:txBody>
          <a:bodyPr/>
          <a:lstStyle/>
          <a:p>
            <a:r>
              <a:rPr lang="en-US" smtClean="0"/>
              <a:t>What we have accomplished in this “ALU design” is to come up with all the processing hardware necessary to implement the MIPS instruction set.  Note that we have NOT considered the control circuits (that tell the ALU what to do), and will cover those next lecture.  </a:t>
            </a:r>
          </a:p>
          <a:p>
            <a:r>
              <a:rPr lang="en-US" smtClean="0"/>
              <a:t>This basic MIPS processor design is referred to as the “single cycle ALU” (or sometimes the “single cycle CPU”).  Why is this?  </a:t>
            </a:r>
          </a:p>
          <a:p>
            <a:r>
              <a:rPr lang="en-US" smtClean="0"/>
              <a:t>The reason is that this MIPS CPU (more or less the original implementation of the MIPS instructions) is designed so that ANY instruction can be processed in one cycle of the CPU clock.</a:t>
            </a:r>
          </a:p>
          <a:p>
            <a:r>
              <a:rPr lang="en-US" smtClean="0"/>
              <a:t>Lets consider how this “single cycle” CPU works.  </a:t>
            </a:r>
          </a:p>
        </p:txBody>
      </p:sp>
      <p:pic>
        <p:nvPicPr>
          <p:cNvPr id="2" name="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1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49154" name="Rectangle 2"/>
          <p:cNvSpPr>
            <a:spLocks noGrp="1" noChangeArrowheads="1"/>
          </p:cNvSpPr>
          <p:nvPr>
            <p:ph type="title"/>
          </p:nvPr>
        </p:nvSpPr>
        <p:spPr/>
        <p:txBody>
          <a:bodyPr/>
          <a:lstStyle/>
          <a:p>
            <a:pPr>
              <a:defRPr/>
            </a:pPr>
            <a:r>
              <a:rPr lang="en-US" sz="3200" smtClean="0"/>
              <a:t>The “Single Cycle” ALU (2)</a:t>
            </a:r>
          </a:p>
        </p:txBody>
      </p:sp>
      <p:sp>
        <p:nvSpPr>
          <p:cNvPr id="28676" name="Rectangle 3"/>
          <p:cNvSpPr>
            <a:spLocks noGrp="1" noChangeArrowheads="1"/>
          </p:cNvSpPr>
          <p:nvPr>
            <p:ph type="body" idx="1"/>
          </p:nvPr>
        </p:nvSpPr>
        <p:spPr>
          <a:xfrm>
            <a:off x="533400" y="2057400"/>
            <a:ext cx="8001000" cy="4419600"/>
          </a:xfrm>
        </p:spPr>
        <p:txBody>
          <a:bodyPr/>
          <a:lstStyle/>
          <a:p>
            <a:r>
              <a:rPr lang="en-US" smtClean="0"/>
              <a:t>Since the ALU is basically combinational logic, the “tick” of the clock governs ALU register behavior, which times the process.  </a:t>
            </a:r>
          </a:p>
          <a:p>
            <a:r>
              <a:rPr lang="en-US" smtClean="0"/>
              <a:t>A single clock cycle is from rising to rising or falling to falling edge of the clock.  Let us use falling to falling as the reference (remember: a master-slave ff’s output changes on the falling edge of the clock).  </a:t>
            </a:r>
          </a:p>
          <a:p>
            <a:r>
              <a:rPr lang="en-US" smtClean="0"/>
              <a:t>Consider what happens when the clock “ticks.”</a:t>
            </a:r>
          </a:p>
          <a:p>
            <a:pPr lvl="1"/>
            <a:r>
              <a:rPr lang="en-US" smtClean="0">
                <a:solidFill>
                  <a:srgbClr val="CC0000"/>
                </a:solidFill>
              </a:rPr>
              <a:t>The PC is already updated.  </a:t>
            </a:r>
          </a:p>
          <a:p>
            <a:pPr lvl="1"/>
            <a:r>
              <a:rPr lang="en-US" smtClean="0">
                <a:solidFill>
                  <a:srgbClr val="CC0000"/>
                </a:solidFill>
              </a:rPr>
              <a:t>The instruction at memory location [PC] is retrieved. [PC] </a:t>
            </a:r>
            <a:r>
              <a:rPr lang="en-US" smtClean="0">
                <a:solidFill>
                  <a:srgbClr val="CC0000"/>
                </a:solidFill>
                <a:cs typeface="Times New Roman" pitchFamily="18" charset="0"/>
              </a:rPr>
              <a:t>→ </a:t>
            </a:r>
            <a:r>
              <a:rPr lang="en-US" smtClean="0">
                <a:solidFill>
                  <a:srgbClr val="CC0000"/>
                </a:solidFill>
              </a:rPr>
              <a:t>[PC+4] </a:t>
            </a:r>
            <a:endParaRPr lang="en-US" smtClean="0">
              <a:solidFill>
                <a:srgbClr val="CC0000"/>
              </a:solidFill>
              <a:cs typeface="Times New Roman" pitchFamily="18" charset="0"/>
            </a:endParaRPr>
          </a:p>
          <a:p>
            <a:pPr lvl="1"/>
            <a:r>
              <a:rPr lang="en-US" smtClean="0">
                <a:solidFill>
                  <a:srgbClr val="CC0000"/>
                </a:solidFill>
              </a:rPr>
              <a:t>Instruction is decoded/registers are identified (operands).  </a:t>
            </a:r>
          </a:p>
          <a:p>
            <a:pPr lvl="1"/>
            <a:r>
              <a:rPr lang="en-US" smtClean="0">
                <a:solidFill>
                  <a:srgbClr val="CC0000"/>
                </a:solidFill>
              </a:rPr>
              <a:t>Register output buses send data into ALU; ALU function is identified.  </a:t>
            </a:r>
          </a:p>
          <a:p>
            <a:pPr lvl="1"/>
            <a:r>
              <a:rPr lang="en-US" smtClean="0">
                <a:solidFill>
                  <a:srgbClr val="CC0000"/>
                </a:solidFill>
              </a:rPr>
              <a:t>Register data “flows through” the ALU and is processed. </a:t>
            </a:r>
          </a:p>
          <a:p>
            <a:pPr lvl="1"/>
            <a:r>
              <a:rPr lang="en-US" smtClean="0">
                <a:solidFill>
                  <a:srgbClr val="CC0000"/>
                </a:solidFill>
              </a:rPr>
              <a:t>(In loads/stores, data memory is accessed for load or store.)</a:t>
            </a:r>
          </a:p>
          <a:p>
            <a:pPr lvl="1"/>
            <a:r>
              <a:rPr lang="en-US" smtClean="0">
                <a:solidFill>
                  <a:srgbClr val="CC0000"/>
                </a:solidFill>
              </a:rPr>
              <a:t>The memory or ALU results are stored back in a register, if necessary.  </a:t>
            </a:r>
          </a:p>
        </p:txBody>
      </p:sp>
      <p:pic>
        <p:nvPicPr>
          <p:cNvPr id="2" name="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52226" name="Rectangle 2"/>
          <p:cNvSpPr>
            <a:spLocks noGrp="1" noChangeArrowheads="1"/>
          </p:cNvSpPr>
          <p:nvPr>
            <p:ph type="title"/>
          </p:nvPr>
        </p:nvSpPr>
        <p:spPr/>
        <p:txBody>
          <a:bodyPr/>
          <a:lstStyle/>
          <a:p>
            <a:pPr>
              <a:defRPr/>
            </a:pPr>
            <a:r>
              <a:rPr lang="en-US" sz="3200" smtClean="0"/>
              <a:t>Single Cycle Timing</a:t>
            </a:r>
          </a:p>
        </p:txBody>
      </p:sp>
      <p:sp>
        <p:nvSpPr>
          <p:cNvPr id="29700" name="Rectangle 3"/>
          <p:cNvSpPr>
            <a:spLocks noGrp="1" noChangeArrowheads="1"/>
          </p:cNvSpPr>
          <p:nvPr>
            <p:ph type="body" idx="1"/>
          </p:nvPr>
        </p:nvSpPr>
        <p:spPr>
          <a:xfrm>
            <a:off x="2819400" y="2362200"/>
            <a:ext cx="5638800" cy="3733800"/>
          </a:xfrm>
        </p:spPr>
        <p:txBody>
          <a:bodyPr/>
          <a:lstStyle/>
          <a:p>
            <a:pPr marL="381000" indent="-381000">
              <a:lnSpc>
                <a:spcPct val="90000"/>
              </a:lnSpc>
              <a:buFontTx/>
              <a:buAutoNum type="arabicPeriod"/>
            </a:pPr>
            <a:r>
              <a:rPr lang="en-US" sz="1600" smtClean="0">
                <a:solidFill>
                  <a:schemeClr val="accent2"/>
                </a:solidFill>
              </a:rPr>
              <a:t>(Start of cycle)  Instruction retrieved into instruction register.</a:t>
            </a:r>
          </a:p>
          <a:p>
            <a:pPr marL="381000" indent="-381000">
              <a:lnSpc>
                <a:spcPct val="90000"/>
              </a:lnSpc>
              <a:buFontTx/>
              <a:buAutoNum type="arabicPeriod"/>
            </a:pPr>
            <a:r>
              <a:rPr lang="en-US" sz="1600" smtClean="0">
                <a:solidFill>
                  <a:schemeClr val="accent2"/>
                </a:solidFill>
              </a:rPr>
              <a:t>(PC contents updated.)</a:t>
            </a:r>
          </a:p>
          <a:p>
            <a:pPr marL="381000" indent="-381000">
              <a:lnSpc>
                <a:spcPct val="90000"/>
              </a:lnSpc>
              <a:buFontTx/>
              <a:buAutoNum type="arabicPeriod"/>
            </a:pPr>
            <a:r>
              <a:rPr lang="en-US" sz="1600" smtClean="0">
                <a:solidFill>
                  <a:schemeClr val="accent2"/>
                </a:solidFill>
              </a:rPr>
              <a:t>Instruction decoded and registers accessed.</a:t>
            </a:r>
          </a:p>
          <a:p>
            <a:pPr marL="381000" indent="-381000">
              <a:lnSpc>
                <a:spcPct val="90000"/>
              </a:lnSpc>
              <a:buFontTx/>
              <a:buAutoNum type="arabicPeriod"/>
            </a:pPr>
            <a:r>
              <a:rPr lang="en-US" sz="1600" smtClean="0">
                <a:solidFill>
                  <a:schemeClr val="accent2"/>
                </a:solidFill>
              </a:rPr>
              <a:t>Register contents gated onto ALU input bus (immediate operands sign-extended and input to ALU).</a:t>
            </a:r>
          </a:p>
          <a:p>
            <a:pPr marL="381000" indent="-381000">
              <a:lnSpc>
                <a:spcPct val="90000"/>
              </a:lnSpc>
              <a:buFontTx/>
              <a:buAutoNum type="arabicPeriod"/>
            </a:pPr>
            <a:r>
              <a:rPr lang="en-US" sz="1600" smtClean="0">
                <a:solidFill>
                  <a:schemeClr val="accent2"/>
                </a:solidFill>
              </a:rPr>
              <a:t>ALU function identified and ALU result obtained.</a:t>
            </a:r>
          </a:p>
          <a:p>
            <a:pPr marL="381000" indent="-381000">
              <a:lnSpc>
                <a:spcPct val="90000"/>
              </a:lnSpc>
              <a:buFontTx/>
              <a:buAutoNum type="arabicPeriod"/>
            </a:pPr>
            <a:r>
              <a:rPr lang="en-US" sz="1600" smtClean="0">
                <a:solidFill>
                  <a:schemeClr val="accent2"/>
                </a:solidFill>
              </a:rPr>
              <a:t>ALU results used to access memory location if required.  </a:t>
            </a:r>
          </a:p>
          <a:p>
            <a:pPr marL="381000" indent="-381000">
              <a:lnSpc>
                <a:spcPct val="90000"/>
              </a:lnSpc>
              <a:buFontTx/>
              <a:buAutoNum type="arabicPeriod"/>
            </a:pPr>
            <a:r>
              <a:rPr lang="en-US" sz="1600" smtClean="0">
                <a:solidFill>
                  <a:schemeClr val="accent2"/>
                </a:solidFill>
              </a:rPr>
              <a:t>Memory data written (store) or retrieved (load) if memory access instruction.  </a:t>
            </a:r>
          </a:p>
          <a:p>
            <a:pPr marL="381000" indent="-381000">
              <a:lnSpc>
                <a:spcPct val="90000"/>
              </a:lnSpc>
              <a:buFontTx/>
              <a:buAutoNum type="arabicPeriod"/>
            </a:pPr>
            <a:r>
              <a:rPr lang="en-US" sz="1600" smtClean="0">
                <a:solidFill>
                  <a:schemeClr val="accent2"/>
                </a:solidFill>
              </a:rPr>
              <a:t>Data gated onto register input bus.</a:t>
            </a:r>
          </a:p>
          <a:p>
            <a:pPr marL="381000" indent="-381000">
              <a:lnSpc>
                <a:spcPct val="90000"/>
              </a:lnSpc>
              <a:buFontTx/>
              <a:buAutoNum type="arabicPeriod"/>
            </a:pPr>
            <a:r>
              <a:rPr lang="en-US" sz="1600" smtClean="0">
                <a:solidFill>
                  <a:schemeClr val="accent2"/>
                </a:solidFill>
              </a:rPr>
              <a:t>(End of cycle) Instruction result stored in designated register if required.  </a:t>
            </a:r>
          </a:p>
        </p:txBody>
      </p:sp>
      <p:grpSp>
        <p:nvGrpSpPr>
          <p:cNvPr id="29701" name="Group 18"/>
          <p:cNvGrpSpPr>
            <a:grpSpLocks/>
          </p:cNvGrpSpPr>
          <p:nvPr/>
        </p:nvGrpSpPr>
        <p:grpSpPr bwMode="auto">
          <a:xfrm>
            <a:off x="381000" y="1905000"/>
            <a:ext cx="2536825" cy="4225925"/>
            <a:chOff x="240" y="1200"/>
            <a:chExt cx="1598" cy="2662"/>
          </a:xfrm>
        </p:grpSpPr>
        <p:grpSp>
          <p:nvGrpSpPr>
            <p:cNvPr id="29702" name="Group 10"/>
            <p:cNvGrpSpPr>
              <a:grpSpLocks/>
            </p:cNvGrpSpPr>
            <p:nvPr/>
          </p:nvGrpSpPr>
          <p:grpSpPr bwMode="auto">
            <a:xfrm>
              <a:off x="686" y="1462"/>
              <a:ext cx="432" cy="2400"/>
              <a:chOff x="672" y="1440"/>
              <a:chExt cx="432" cy="2400"/>
            </a:xfrm>
          </p:grpSpPr>
          <p:sp>
            <p:nvSpPr>
              <p:cNvPr id="29708" name="Line 4"/>
              <p:cNvSpPr>
                <a:spLocks noChangeShapeType="1"/>
              </p:cNvSpPr>
              <p:nvPr/>
            </p:nvSpPr>
            <p:spPr bwMode="auto">
              <a:xfrm flipH="1">
                <a:off x="672" y="1440"/>
                <a:ext cx="432" cy="0"/>
              </a:xfrm>
              <a:prstGeom prst="line">
                <a:avLst/>
              </a:prstGeom>
              <a:noFill/>
              <a:ln w="28575">
                <a:solidFill>
                  <a:srgbClr val="CC0000"/>
                </a:solidFill>
                <a:round/>
                <a:headEnd/>
                <a:tailEnd/>
              </a:ln>
            </p:spPr>
            <p:txBody>
              <a:bodyPr/>
              <a:lstStyle/>
              <a:p>
                <a:endParaRPr lang="en-US"/>
              </a:p>
            </p:txBody>
          </p:sp>
          <p:sp>
            <p:nvSpPr>
              <p:cNvPr id="29709" name="Line 5"/>
              <p:cNvSpPr>
                <a:spLocks noChangeShapeType="1"/>
              </p:cNvSpPr>
              <p:nvPr/>
            </p:nvSpPr>
            <p:spPr bwMode="auto">
              <a:xfrm flipH="1">
                <a:off x="672" y="2640"/>
                <a:ext cx="432" cy="0"/>
              </a:xfrm>
              <a:prstGeom prst="line">
                <a:avLst/>
              </a:prstGeom>
              <a:noFill/>
              <a:ln w="28575">
                <a:solidFill>
                  <a:srgbClr val="CC0000"/>
                </a:solidFill>
                <a:round/>
                <a:headEnd/>
                <a:tailEnd/>
              </a:ln>
            </p:spPr>
            <p:txBody>
              <a:bodyPr/>
              <a:lstStyle/>
              <a:p>
                <a:endParaRPr lang="en-US"/>
              </a:p>
            </p:txBody>
          </p:sp>
          <p:sp>
            <p:nvSpPr>
              <p:cNvPr id="29710" name="Line 6"/>
              <p:cNvSpPr>
                <a:spLocks noChangeShapeType="1"/>
              </p:cNvSpPr>
              <p:nvPr/>
            </p:nvSpPr>
            <p:spPr bwMode="auto">
              <a:xfrm flipH="1">
                <a:off x="672" y="3840"/>
                <a:ext cx="432" cy="0"/>
              </a:xfrm>
              <a:prstGeom prst="line">
                <a:avLst/>
              </a:prstGeom>
              <a:noFill/>
              <a:ln w="28575">
                <a:solidFill>
                  <a:srgbClr val="CC0000"/>
                </a:solidFill>
                <a:round/>
                <a:headEnd/>
                <a:tailEnd/>
              </a:ln>
            </p:spPr>
            <p:txBody>
              <a:bodyPr/>
              <a:lstStyle/>
              <a:p>
                <a:endParaRPr lang="en-US"/>
              </a:p>
            </p:txBody>
          </p:sp>
          <p:sp>
            <p:nvSpPr>
              <p:cNvPr id="29711" name="Line 7"/>
              <p:cNvSpPr>
                <a:spLocks noChangeShapeType="1"/>
              </p:cNvSpPr>
              <p:nvPr/>
            </p:nvSpPr>
            <p:spPr bwMode="auto">
              <a:xfrm>
                <a:off x="672" y="1440"/>
                <a:ext cx="0" cy="1200"/>
              </a:xfrm>
              <a:prstGeom prst="line">
                <a:avLst/>
              </a:prstGeom>
              <a:noFill/>
              <a:ln w="28575">
                <a:solidFill>
                  <a:srgbClr val="CC0000"/>
                </a:solidFill>
                <a:round/>
                <a:headEnd/>
                <a:tailEnd/>
              </a:ln>
            </p:spPr>
            <p:txBody>
              <a:bodyPr/>
              <a:lstStyle/>
              <a:p>
                <a:endParaRPr lang="en-US"/>
              </a:p>
            </p:txBody>
          </p:sp>
          <p:sp>
            <p:nvSpPr>
              <p:cNvPr id="29712" name="Line 8"/>
              <p:cNvSpPr>
                <a:spLocks noChangeShapeType="1"/>
              </p:cNvSpPr>
              <p:nvPr/>
            </p:nvSpPr>
            <p:spPr bwMode="auto">
              <a:xfrm>
                <a:off x="1104" y="2640"/>
                <a:ext cx="0" cy="1200"/>
              </a:xfrm>
              <a:prstGeom prst="line">
                <a:avLst/>
              </a:prstGeom>
              <a:noFill/>
              <a:ln w="28575">
                <a:solidFill>
                  <a:srgbClr val="CC0000"/>
                </a:solidFill>
                <a:round/>
                <a:headEnd/>
                <a:tailEnd/>
              </a:ln>
            </p:spPr>
            <p:txBody>
              <a:bodyPr/>
              <a:lstStyle/>
              <a:p>
                <a:endParaRPr lang="en-US"/>
              </a:p>
            </p:txBody>
          </p:sp>
        </p:grpSp>
        <p:sp>
          <p:nvSpPr>
            <p:cNvPr id="29703" name="Line 11"/>
            <p:cNvSpPr>
              <a:spLocks noChangeShapeType="1"/>
            </p:cNvSpPr>
            <p:nvPr/>
          </p:nvSpPr>
          <p:spPr bwMode="auto">
            <a:xfrm>
              <a:off x="494" y="1462"/>
              <a:ext cx="0" cy="2400"/>
            </a:xfrm>
            <a:prstGeom prst="line">
              <a:avLst/>
            </a:prstGeom>
            <a:noFill/>
            <a:ln w="76200">
              <a:solidFill>
                <a:srgbClr val="CC0000"/>
              </a:solidFill>
              <a:round/>
              <a:headEnd/>
              <a:tailEnd type="triangle" w="med" len="med"/>
            </a:ln>
          </p:spPr>
          <p:txBody>
            <a:bodyPr/>
            <a:lstStyle/>
            <a:p>
              <a:endParaRPr lang="en-US"/>
            </a:p>
          </p:txBody>
        </p:sp>
        <p:sp>
          <p:nvSpPr>
            <p:cNvPr id="29704" name="Text Box 13"/>
            <p:cNvSpPr txBox="1">
              <a:spLocks noChangeArrowheads="1"/>
            </p:cNvSpPr>
            <p:nvPr/>
          </p:nvSpPr>
          <p:spPr bwMode="auto">
            <a:xfrm>
              <a:off x="240" y="1200"/>
              <a:ext cx="542" cy="288"/>
            </a:xfrm>
            <a:prstGeom prst="rect">
              <a:avLst/>
            </a:prstGeom>
            <a:noFill/>
            <a:ln w="9525">
              <a:noFill/>
              <a:miter lim="800000"/>
              <a:headEnd/>
              <a:tailEnd/>
            </a:ln>
          </p:spPr>
          <p:txBody>
            <a:bodyPr wrap="none">
              <a:spAutoFit/>
            </a:bodyPr>
            <a:lstStyle/>
            <a:p>
              <a:r>
                <a:rPr lang="en-US" b="1">
                  <a:solidFill>
                    <a:srgbClr val="CC0000"/>
                  </a:solidFill>
                </a:rPr>
                <a:t>Time</a:t>
              </a:r>
            </a:p>
          </p:txBody>
        </p:sp>
        <p:sp>
          <p:nvSpPr>
            <p:cNvPr id="29705" name="Text Box 14"/>
            <p:cNvSpPr txBox="1">
              <a:spLocks noChangeArrowheads="1"/>
            </p:cNvSpPr>
            <p:nvPr/>
          </p:nvSpPr>
          <p:spPr bwMode="auto">
            <a:xfrm>
              <a:off x="1070" y="2566"/>
              <a:ext cx="768" cy="192"/>
            </a:xfrm>
            <a:prstGeom prst="rect">
              <a:avLst/>
            </a:prstGeom>
            <a:noFill/>
            <a:ln w="9525">
              <a:noFill/>
              <a:miter lim="800000"/>
              <a:headEnd/>
              <a:tailEnd/>
            </a:ln>
          </p:spPr>
          <p:txBody>
            <a:bodyPr>
              <a:spAutoFit/>
            </a:bodyPr>
            <a:lstStyle/>
            <a:p>
              <a:r>
                <a:rPr lang="en-US" sz="1400" b="1">
                  <a:solidFill>
                    <a:srgbClr val="CC0000"/>
                  </a:solidFill>
                </a:rPr>
                <a:t>1 clock cycle</a:t>
              </a:r>
            </a:p>
          </p:txBody>
        </p:sp>
        <p:sp>
          <p:nvSpPr>
            <p:cNvPr id="29706" name="Line 15"/>
            <p:cNvSpPr>
              <a:spLocks noChangeShapeType="1"/>
            </p:cNvSpPr>
            <p:nvPr/>
          </p:nvSpPr>
          <p:spPr bwMode="auto">
            <a:xfrm>
              <a:off x="1262" y="2758"/>
              <a:ext cx="0" cy="1104"/>
            </a:xfrm>
            <a:prstGeom prst="line">
              <a:avLst/>
            </a:prstGeom>
            <a:noFill/>
            <a:ln w="9525">
              <a:solidFill>
                <a:srgbClr val="CC0000"/>
              </a:solidFill>
              <a:round/>
              <a:headEnd/>
              <a:tailEnd type="triangle" w="med" len="med"/>
            </a:ln>
          </p:spPr>
          <p:txBody>
            <a:bodyPr/>
            <a:lstStyle/>
            <a:p>
              <a:endParaRPr lang="en-US"/>
            </a:p>
          </p:txBody>
        </p:sp>
        <p:sp>
          <p:nvSpPr>
            <p:cNvPr id="29707" name="Line 16"/>
            <p:cNvSpPr>
              <a:spLocks noChangeShapeType="1"/>
            </p:cNvSpPr>
            <p:nvPr/>
          </p:nvSpPr>
          <p:spPr bwMode="auto">
            <a:xfrm>
              <a:off x="1262" y="1462"/>
              <a:ext cx="0" cy="1104"/>
            </a:xfrm>
            <a:prstGeom prst="line">
              <a:avLst/>
            </a:prstGeom>
            <a:noFill/>
            <a:ln w="9525">
              <a:solidFill>
                <a:srgbClr val="CC0000"/>
              </a:solidFill>
              <a:round/>
              <a:headEnd type="triangle" w="med" len="med"/>
              <a:tailEnd/>
            </a:ln>
          </p:spPr>
          <p:txBody>
            <a:bodyPr/>
            <a:lstStyle/>
            <a:p>
              <a:endParaRPr lang="en-US"/>
            </a:p>
          </p:txBody>
        </p:sp>
      </p:grpSp>
      <p:pic>
        <p:nvPicPr>
          <p:cNvPr id="2" name="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7586" name="Rectangle 2"/>
          <p:cNvSpPr>
            <a:spLocks noGrp="1" noChangeArrowheads="1"/>
          </p:cNvSpPr>
          <p:nvPr>
            <p:ph type="title"/>
          </p:nvPr>
        </p:nvSpPr>
        <p:spPr>
          <a:xfrm>
            <a:off x="2438400" y="1447800"/>
            <a:ext cx="4419600" cy="533400"/>
          </a:xfrm>
        </p:spPr>
        <p:txBody>
          <a:bodyPr/>
          <a:lstStyle/>
          <a:p>
            <a:pPr>
              <a:defRPr/>
            </a:pPr>
            <a:r>
              <a:rPr lang="en-US" sz="3200" smtClean="0"/>
              <a:t>Single-Cycle Timing</a:t>
            </a:r>
          </a:p>
        </p:txBody>
      </p:sp>
      <p:sp>
        <p:nvSpPr>
          <p:cNvPr id="30724" name="Text Box 5"/>
          <p:cNvSpPr txBox="1">
            <a:spLocks noChangeArrowheads="1"/>
          </p:cNvSpPr>
          <p:nvPr/>
        </p:nvSpPr>
        <p:spPr bwMode="auto">
          <a:xfrm>
            <a:off x="3505200" y="6080125"/>
            <a:ext cx="5181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nvGrpSpPr>
          <p:cNvPr id="165" name="Group 164"/>
          <p:cNvGrpSpPr/>
          <p:nvPr/>
        </p:nvGrpSpPr>
        <p:grpSpPr>
          <a:xfrm>
            <a:off x="609600" y="2178050"/>
            <a:ext cx="8172450" cy="3811588"/>
            <a:chOff x="609600" y="2178050"/>
            <a:chExt cx="8172450" cy="3811588"/>
          </a:xfrm>
        </p:grpSpPr>
        <p:sp>
          <p:nvSpPr>
            <p:cNvPr id="30726" name="Oval 6"/>
            <p:cNvSpPr>
              <a:spLocks noChangeArrowheads="1"/>
            </p:cNvSpPr>
            <p:nvPr/>
          </p:nvSpPr>
          <p:spPr bwMode="auto">
            <a:xfrm>
              <a:off x="2971800" y="3244850"/>
              <a:ext cx="228600" cy="152400"/>
            </a:xfrm>
            <a:prstGeom prst="ellipse">
              <a:avLst/>
            </a:prstGeom>
            <a:solidFill>
              <a:schemeClr val="bg1"/>
            </a:solidFill>
            <a:ln w="28575">
              <a:solidFill>
                <a:schemeClr val="bg1"/>
              </a:solidFill>
              <a:round/>
              <a:headEnd/>
              <a:tailEnd/>
            </a:ln>
          </p:spPr>
          <p:txBody>
            <a:bodyPr wrap="none" anchor="ctr"/>
            <a:lstStyle/>
            <a:p>
              <a:endParaRPr lang="en-US"/>
            </a:p>
          </p:txBody>
        </p:sp>
        <p:sp>
          <p:nvSpPr>
            <p:cNvPr id="30727" name="Rectangle 7"/>
            <p:cNvSpPr>
              <a:spLocks noChangeArrowheads="1"/>
            </p:cNvSpPr>
            <p:nvPr/>
          </p:nvSpPr>
          <p:spPr bwMode="auto">
            <a:xfrm>
              <a:off x="1295400" y="3473450"/>
              <a:ext cx="1066800" cy="1295400"/>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grpSp>
          <p:nvGrpSpPr>
            <p:cNvPr id="30728" name="Group 8"/>
            <p:cNvGrpSpPr>
              <a:grpSpLocks/>
            </p:cNvGrpSpPr>
            <p:nvPr/>
          </p:nvGrpSpPr>
          <p:grpSpPr bwMode="auto">
            <a:xfrm>
              <a:off x="1447800" y="2330450"/>
              <a:ext cx="569913" cy="990600"/>
              <a:chOff x="1054" y="1488"/>
              <a:chExt cx="359" cy="624"/>
            </a:xfrm>
          </p:grpSpPr>
          <p:grpSp>
            <p:nvGrpSpPr>
              <p:cNvPr id="30866" name="Group 9"/>
              <p:cNvGrpSpPr>
                <a:grpSpLocks/>
              </p:cNvGrpSpPr>
              <p:nvPr/>
            </p:nvGrpSpPr>
            <p:grpSpPr bwMode="auto">
              <a:xfrm>
                <a:off x="1056" y="1488"/>
                <a:ext cx="336" cy="624"/>
                <a:chOff x="3264" y="1632"/>
                <a:chExt cx="432" cy="480"/>
              </a:xfrm>
            </p:grpSpPr>
            <p:sp>
              <p:nvSpPr>
                <p:cNvPr id="30868" name="Line 10"/>
                <p:cNvSpPr>
                  <a:spLocks noChangeShapeType="1"/>
                </p:cNvSpPr>
                <p:nvPr/>
              </p:nvSpPr>
              <p:spPr bwMode="auto">
                <a:xfrm flipV="1">
                  <a:off x="3270" y="1872"/>
                  <a:ext cx="48" cy="48"/>
                </a:xfrm>
                <a:prstGeom prst="line">
                  <a:avLst/>
                </a:prstGeom>
                <a:noFill/>
                <a:ln w="28575">
                  <a:solidFill>
                    <a:schemeClr val="tx1"/>
                  </a:solidFill>
                  <a:round/>
                  <a:headEnd/>
                  <a:tailEnd/>
                </a:ln>
              </p:spPr>
              <p:txBody>
                <a:bodyPr/>
                <a:lstStyle/>
                <a:p>
                  <a:endParaRPr lang="en-US"/>
                </a:p>
              </p:txBody>
            </p:sp>
            <p:sp>
              <p:nvSpPr>
                <p:cNvPr id="30869" name="Line 11"/>
                <p:cNvSpPr>
                  <a:spLocks noChangeShapeType="1"/>
                </p:cNvSpPr>
                <p:nvPr/>
              </p:nvSpPr>
              <p:spPr bwMode="auto">
                <a:xfrm>
                  <a:off x="3270" y="1824"/>
                  <a:ext cx="48" cy="48"/>
                </a:xfrm>
                <a:prstGeom prst="line">
                  <a:avLst/>
                </a:prstGeom>
                <a:noFill/>
                <a:ln w="28575">
                  <a:solidFill>
                    <a:schemeClr val="tx1"/>
                  </a:solidFill>
                  <a:round/>
                  <a:headEnd/>
                  <a:tailEnd/>
                </a:ln>
              </p:spPr>
              <p:txBody>
                <a:bodyPr/>
                <a:lstStyle/>
                <a:p>
                  <a:endParaRPr lang="en-US"/>
                </a:p>
              </p:txBody>
            </p:sp>
            <p:sp>
              <p:nvSpPr>
                <p:cNvPr id="30870" name="Line 12"/>
                <p:cNvSpPr>
                  <a:spLocks noChangeShapeType="1"/>
                </p:cNvSpPr>
                <p:nvPr/>
              </p:nvSpPr>
              <p:spPr bwMode="auto">
                <a:xfrm flipV="1">
                  <a:off x="3270" y="1632"/>
                  <a:ext cx="0" cy="192"/>
                </a:xfrm>
                <a:prstGeom prst="line">
                  <a:avLst/>
                </a:prstGeom>
                <a:noFill/>
                <a:ln w="28575">
                  <a:solidFill>
                    <a:schemeClr val="tx1"/>
                  </a:solidFill>
                  <a:round/>
                  <a:headEnd/>
                  <a:tailEnd/>
                </a:ln>
              </p:spPr>
              <p:txBody>
                <a:bodyPr/>
                <a:lstStyle/>
                <a:p>
                  <a:endParaRPr lang="en-US"/>
                </a:p>
              </p:txBody>
            </p:sp>
            <p:sp>
              <p:nvSpPr>
                <p:cNvPr id="30871" name="Line 13"/>
                <p:cNvSpPr>
                  <a:spLocks noChangeShapeType="1"/>
                </p:cNvSpPr>
                <p:nvPr/>
              </p:nvSpPr>
              <p:spPr bwMode="auto">
                <a:xfrm flipV="1">
                  <a:off x="3270" y="1920"/>
                  <a:ext cx="0" cy="192"/>
                </a:xfrm>
                <a:prstGeom prst="line">
                  <a:avLst/>
                </a:prstGeom>
                <a:noFill/>
                <a:ln w="28575">
                  <a:solidFill>
                    <a:schemeClr val="tx1"/>
                  </a:solidFill>
                  <a:round/>
                  <a:headEnd/>
                  <a:tailEnd/>
                </a:ln>
              </p:spPr>
              <p:txBody>
                <a:bodyPr/>
                <a:lstStyle/>
                <a:p>
                  <a:endParaRPr lang="en-US"/>
                </a:p>
              </p:txBody>
            </p:sp>
            <p:sp>
              <p:nvSpPr>
                <p:cNvPr id="30872" name="Line 14"/>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30873" name="Line 15"/>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30874" name="Line 16"/>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30867" name="Text Box 17"/>
              <p:cNvSpPr txBox="1">
                <a:spLocks noChangeArrowheads="1"/>
              </p:cNvSpPr>
              <p:nvPr/>
            </p:nvSpPr>
            <p:spPr bwMode="auto">
              <a:xfrm>
                <a:off x="1054" y="1700"/>
                <a:ext cx="359" cy="192"/>
              </a:xfrm>
              <a:prstGeom prst="rect">
                <a:avLst/>
              </a:prstGeom>
              <a:noFill/>
              <a:ln w="9525">
                <a:noFill/>
                <a:miter lim="800000"/>
                <a:headEnd/>
                <a:tailEnd/>
              </a:ln>
            </p:spPr>
            <p:txBody>
              <a:bodyPr wrap="none">
                <a:spAutoFit/>
              </a:bodyPr>
              <a:lstStyle/>
              <a:p>
                <a:r>
                  <a:rPr lang="en-US" sz="1400" b="1"/>
                  <a:t>ADD</a:t>
                </a:r>
              </a:p>
            </p:txBody>
          </p:sp>
        </p:grpSp>
        <p:grpSp>
          <p:nvGrpSpPr>
            <p:cNvPr id="30730" name="Group 28"/>
            <p:cNvGrpSpPr>
              <a:grpSpLocks/>
            </p:cNvGrpSpPr>
            <p:nvPr/>
          </p:nvGrpSpPr>
          <p:grpSpPr bwMode="auto">
            <a:xfrm>
              <a:off x="5486400" y="3763963"/>
              <a:ext cx="609600" cy="990600"/>
              <a:chOff x="3792" y="2343"/>
              <a:chExt cx="480" cy="624"/>
            </a:xfrm>
          </p:grpSpPr>
          <p:grpSp>
            <p:nvGrpSpPr>
              <p:cNvPr id="30848" name="Group 29"/>
              <p:cNvGrpSpPr>
                <a:grpSpLocks/>
              </p:cNvGrpSpPr>
              <p:nvPr/>
            </p:nvGrpSpPr>
            <p:grpSpPr bwMode="auto">
              <a:xfrm>
                <a:off x="3792" y="2343"/>
                <a:ext cx="480" cy="624"/>
                <a:chOff x="3264" y="1632"/>
                <a:chExt cx="432" cy="480"/>
              </a:xfrm>
            </p:grpSpPr>
            <p:sp>
              <p:nvSpPr>
                <p:cNvPr id="30850" name="Line 30"/>
                <p:cNvSpPr>
                  <a:spLocks noChangeShapeType="1"/>
                </p:cNvSpPr>
                <p:nvPr/>
              </p:nvSpPr>
              <p:spPr bwMode="auto">
                <a:xfrm flipV="1">
                  <a:off x="3264" y="1872"/>
                  <a:ext cx="48" cy="48"/>
                </a:xfrm>
                <a:prstGeom prst="line">
                  <a:avLst/>
                </a:prstGeom>
                <a:noFill/>
                <a:ln w="28575">
                  <a:solidFill>
                    <a:schemeClr val="tx1"/>
                  </a:solidFill>
                  <a:round/>
                  <a:headEnd/>
                  <a:tailEnd/>
                </a:ln>
              </p:spPr>
              <p:txBody>
                <a:bodyPr/>
                <a:lstStyle/>
                <a:p>
                  <a:endParaRPr lang="en-US"/>
                </a:p>
              </p:txBody>
            </p:sp>
            <p:sp>
              <p:nvSpPr>
                <p:cNvPr id="30851" name="Line 31"/>
                <p:cNvSpPr>
                  <a:spLocks noChangeShapeType="1"/>
                </p:cNvSpPr>
                <p:nvPr/>
              </p:nvSpPr>
              <p:spPr bwMode="auto">
                <a:xfrm>
                  <a:off x="3264" y="1824"/>
                  <a:ext cx="48" cy="48"/>
                </a:xfrm>
                <a:prstGeom prst="line">
                  <a:avLst/>
                </a:prstGeom>
                <a:noFill/>
                <a:ln w="28575">
                  <a:solidFill>
                    <a:schemeClr val="tx1"/>
                  </a:solidFill>
                  <a:round/>
                  <a:headEnd/>
                  <a:tailEnd/>
                </a:ln>
              </p:spPr>
              <p:txBody>
                <a:bodyPr/>
                <a:lstStyle/>
                <a:p>
                  <a:endParaRPr lang="en-US"/>
                </a:p>
              </p:txBody>
            </p:sp>
            <p:sp>
              <p:nvSpPr>
                <p:cNvPr id="30852" name="Line 32"/>
                <p:cNvSpPr>
                  <a:spLocks noChangeShapeType="1"/>
                </p:cNvSpPr>
                <p:nvPr/>
              </p:nvSpPr>
              <p:spPr bwMode="auto">
                <a:xfrm flipV="1">
                  <a:off x="3264" y="1632"/>
                  <a:ext cx="0" cy="192"/>
                </a:xfrm>
                <a:prstGeom prst="line">
                  <a:avLst/>
                </a:prstGeom>
                <a:noFill/>
                <a:ln w="28575">
                  <a:solidFill>
                    <a:schemeClr val="tx1"/>
                  </a:solidFill>
                  <a:round/>
                  <a:headEnd/>
                  <a:tailEnd/>
                </a:ln>
              </p:spPr>
              <p:txBody>
                <a:bodyPr/>
                <a:lstStyle/>
                <a:p>
                  <a:endParaRPr lang="en-US"/>
                </a:p>
              </p:txBody>
            </p:sp>
            <p:sp>
              <p:nvSpPr>
                <p:cNvPr id="30853" name="Line 33"/>
                <p:cNvSpPr>
                  <a:spLocks noChangeShapeType="1"/>
                </p:cNvSpPr>
                <p:nvPr/>
              </p:nvSpPr>
              <p:spPr bwMode="auto">
                <a:xfrm flipV="1">
                  <a:off x="3264" y="1920"/>
                  <a:ext cx="0" cy="192"/>
                </a:xfrm>
                <a:prstGeom prst="line">
                  <a:avLst/>
                </a:prstGeom>
                <a:noFill/>
                <a:ln w="28575">
                  <a:solidFill>
                    <a:schemeClr val="tx1"/>
                  </a:solidFill>
                  <a:round/>
                  <a:headEnd/>
                  <a:tailEnd/>
                </a:ln>
              </p:spPr>
              <p:txBody>
                <a:bodyPr/>
                <a:lstStyle/>
                <a:p>
                  <a:endParaRPr lang="en-US"/>
                </a:p>
              </p:txBody>
            </p:sp>
            <p:sp>
              <p:nvSpPr>
                <p:cNvPr id="30854" name="Line 34"/>
                <p:cNvSpPr>
                  <a:spLocks noChangeShapeType="1"/>
                </p:cNvSpPr>
                <p:nvPr/>
              </p:nvSpPr>
              <p:spPr bwMode="auto">
                <a:xfrm>
                  <a:off x="3264" y="1639"/>
                  <a:ext cx="432" cy="144"/>
                </a:xfrm>
                <a:prstGeom prst="line">
                  <a:avLst/>
                </a:prstGeom>
                <a:noFill/>
                <a:ln w="28575">
                  <a:solidFill>
                    <a:schemeClr val="tx1"/>
                  </a:solidFill>
                  <a:round/>
                  <a:headEnd/>
                  <a:tailEnd/>
                </a:ln>
              </p:spPr>
              <p:txBody>
                <a:bodyPr/>
                <a:lstStyle/>
                <a:p>
                  <a:endParaRPr lang="en-US"/>
                </a:p>
              </p:txBody>
            </p:sp>
            <p:sp>
              <p:nvSpPr>
                <p:cNvPr id="30855" name="Line 35"/>
                <p:cNvSpPr>
                  <a:spLocks noChangeShapeType="1"/>
                </p:cNvSpPr>
                <p:nvPr/>
              </p:nvSpPr>
              <p:spPr bwMode="auto">
                <a:xfrm flipV="1">
                  <a:off x="3264" y="1961"/>
                  <a:ext cx="432" cy="144"/>
                </a:xfrm>
                <a:prstGeom prst="line">
                  <a:avLst/>
                </a:prstGeom>
                <a:noFill/>
                <a:ln w="28575">
                  <a:solidFill>
                    <a:schemeClr val="tx1"/>
                  </a:solidFill>
                  <a:round/>
                  <a:headEnd/>
                  <a:tailEnd/>
                </a:ln>
              </p:spPr>
              <p:txBody>
                <a:bodyPr/>
                <a:lstStyle/>
                <a:p>
                  <a:endParaRPr lang="en-US"/>
                </a:p>
              </p:txBody>
            </p:sp>
            <p:sp>
              <p:nvSpPr>
                <p:cNvPr id="30856" name="Line 36"/>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30849" name="Text Box 37"/>
              <p:cNvSpPr txBox="1">
                <a:spLocks noChangeArrowheads="1"/>
              </p:cNvSpPr>
              <p:nvPr/>
            </p:nvSpPr>
            <p:spPr bwMode="auto">
              <a:xfrm>
                <a:off x="3818" y="2568"/>
                <a:ext cx="442" cy="192"/>
              </a:xfrm>
              <a:prstGeom prst="rect">
                <a:avLst/>
              </a:prstGeom>
              <a:noFill/>
              <a:ln w="9525">
                <a:noFill/>
                <a:miter lim="800000"/>
                <a:headEnd/>
                <a:tailEnd/>
              </a:ln>
            </p:spPr>
            <p:txBody>
              <a:bodyPr wrap="none">
                <a:spAutoFit/>
              </a:bodyPr>
              <a:lstStyle/>
              <a:p>
                <a:r>
                  <a:rPr lang="en-US" sz="1400" b="1"/>
                  <a:t>ALU</a:t>
                </a:r>
              </a:p>
            </p:txBody>
          </p:sp>
        </p:grpSp>
        <p:sp>
          <p:nvSpPr>
            <p:cNvPr id="30731" name="Rectangle 38"/>
            <p:cNvSpPr>
              <a:spLocks noChangeArrowheads="1"/>
            </p:cNvSpPr>
            <p:nvPr/>
          </p:nvSpPr>
          <p:spPr bwMode="auto">
            <a:xfrm>
              <a:off x="762000" y="3625850"/>
              <a:ext cx="228600" cy="609600"/>
            </a:xfrm>
            <a:prstGeom prst="rect">
              <a:avLst/>
            </a:prstGeom>
            <a:solidFill>
              <a:srgbClr val="009900">
                <a:alpha val="50195"/>
              </a:srgbClr>
            </a:solidFill>
            <a:ln w="28575">
              <a:solidFill>
                <a:schemeClr val="tx1"/>
              </a:solidFill>
              <a:miter lim="800000"/>
              <a:headEnd/>
              <a:tailEnd/>
            </a:ln>
          </p:spPr>
          <p:txBody>
            <a:bodyPr wrap="none" anchor="ctr"/>
            <a:lstStyle/>
            <a:p>
              <a:pPr algn="ctr"/>
              <a:r>
                <a:rPr lang="en-US" sz="1600" b="1"/>
                <a:t>P</a:t>
              </a:r>
            </a:p>
            <a:p>
              <a:pPr algn="ctr"/>
              <a:r>
                <a:rPr lang="en-US" sz="1600" b="1"/>
                <a:t>C</a:t>
              </a:r>
            </a:p>
          </p:txBody>
        </p:sp>
        <p:sp>
          <p:nvSpPr>
            <p:cNvPr id="30732" name="Line 39"/>
            <p:cNvSpPr>
              <a:spLocks noChangeShapeType="1"/>
            </p:cNvSpPr>
            <p:nvPr/>
          </p:nvSpPr>
          <p:spPr bwMode="auto">
            <a:xfrm>
              <a:off x="990600" y="3854450"/>
              <a:ext cx="304800" cy="0"/>
            </a:xfrm>
            <a:prstGeom prst="line">
              <a:avLst/>
            </a:prstGeom>
            <a:noFill/>
            <a:ln w="28575">
              <a:solidFill>
                <a:schemeClr val="tx1"/>
              </a:solidFill>
              <a:round/>
              <a:headEnd/>
              <a:tailEnd type="triangle" w="med" len="med"/>
            </a:ln>
          </p:spPr>
          <p:txBody>
            <a:bodyPr/>
            <a:lstStyle/>
            <a:p>
              <a:endParaRPr lang="en-US"/>
            </a:p>
          </p:txBody>
        </p:sp>
        <p:sp>
          <p:nvSpPr>
            <p:cNvPr id="30733" name="Line 40"/>
            <p:cNvSpPr>
              <a:spLocks noChangeShapeType="1"/>
            </p:cNvSpPr>
            <p:nvPr/>
          </p:nvSpPr>
          <p:spPr bwMode="auto">
            <a:xfrm flipH="1" flipV="1">
              <a:off x="1066800" y="2559050"/>
              <a:ext cx="12700" cy="1295400"/>
            </a:xfrm>
            <a:prstGeom prst="line">
              <a:avLst/>
            </a:prstGeom>
            <a:noFill/>
            <a:ln w="28575">
              <a:solidFill>
                <a:schemeClr val="tx1"/>
              </a:solidFill>
              <a:round/>
              <a:headEnd/>
              <a:tailEnd/>
            </a:ln>
          </p:spPr>
          <p:txBody>
            <a:bodyPr/>
            <a:lstStyle/>
            <a:p>
              <a:endParaRPr lang="en-US"/>
            </a:p>
          </p:txBody>
        </p:sp>
        <p:sp>
          <p:nvSpPr>
            <p:cNvPr id="30734" name="Line 41"/>
            <p:cNvSpPr>
              <a:spLocks noChangeShapeType="1"/>
            </p:cNvSpPr>
            <p:nvPr/>
          </p:nvSpPr>
          <p:spPr bwMode="auto">
            <a:xfrm flipV="1">
              <a:off x="1066800" y="2575560"/>
              <a:ext cx="381000" cy="0"/>
            </a:xfrm>
            <a:prstGeom prst="line">
              <a:avLst/>
            </a:prstGeom>
            <a:noFill/>
            <a:ln w="28575">
              <a:solidFill>
                <a:schemeClr val="tx1"/>
              </a:solidFill>
              <a:round/>
              <a:headEnd/>
              <a:tailEnd type="triangle" w="med" len="med"/>
            </a:ln>
          </p:spPr>
          <p:txBody>
            <a:bodyPr/>
            <a:lstStyle/>
            <a:p>
              <a:endParaRPr lang="en-US"/>
            </a:p>
          </p:txBody>
        </p:sp>
        <p:sp>
          <p:nvSpPr>
            <p:cNvPr id="30735" name="Line 42"/>
            <p:cNvSpPr>
              <a:spLocks noChangeShapeType="1"/>
            </p:cNvSpPr>
            <p:nvPr/>
          </p:nvSpPr>
          <p:spPr bwMode="auto">
            <a:xfrm>
              <a:off x="1219200" y="3092450"/>
              <a:ext cx="228600" cy="0"/>
            </a:xfrm>
            <a:prstGeom prst="line">
              <a:avLst/>
            </a:prstGeom>
            <a:noFill/>
            <a:ln w="28575">
              <a:solidFill>
                <a:schemeClr val="tx1"/>
              </a:solidFill>
              <a:round/>
              <a:headEnd/>
              <a:tailEnd type="triangle" w="med" len="med"/>
            </a:ln>
          </p:spPr>
          <p:txBody>
            <a:bodyPr/>
            <a:lstStyle/>
            <a:p>
              <a:endParaRPr lang="en-US"/>
            </a:p>
          </p:txBody>
        </p:sp>
        <p:sp>
          <p:nvSpPr>
            <p:cNvPr id="30736" name="Text Box 43"/>
            <p:cNvSpPr txBox="1">
              <a:spLocks noChangeArrowheads="1"/>
            </p:cNvSpPr>
            <p:nvPr/>
          </p:nvSpPr>
          <p:spPr bwMode="auto">
            <a:xfrm>
              <a:off x="1111250" y="2832100"/>
              <a:ext cx="347663" cy="274638"/>
            </a:xfrm>
            <a:prstGeom prst="rect">
              <a:avLst/>
            </a:prstGeom>
            <a:noFill/>
            <a:ln w="9525">
              <a:noFill/>
              <a:miter lim="800000"/>
              <a:headEnd/>
              <a:tailEnd/>
            </a:ln>
          </p:spPr>
          <p:txBody>
            <a:bodyPr wrap="none">
              <a:spAutoFit/>
            </a:bodyPr>
            <a:lstStyle/>
            <a:p>
              <a:r>
                <a:rPr lang="en-US" sz="1200" b="1">
                  <a:solidFill>
                    <a:srgbClr val="009900"/>
                  </a:solidFill>
                </a:rPr>
                <a:t>+4</a:t>
              </a:r>
            </a:p>
          </p:txBody>
        </p:sp>
        <p:sp>
          <p:nvSpPr>
            <p:cNvPr id="30737" name="Text Box 44"/>
            <p:cNvSpPr txBox="1">
              <a:spLocks noChangeArrowheads="1"/>
            </p:cNvSpPr>
            <p:nvPr/>
          </p:nvSpPr>
          <p:spPr bwMode="auto">
            <a:xfrm>
              <a:off x="1247775" y="3624263"/>
              <a:ext cx="790575" cy="396875"/>
            </a:xfrm>
            <a:prstGeom prst="rect">
              <a:avLst/>
            </a:prstGeom>
            <a:noFill/>
            <a:ln w="9525">
              <a:noFill/>
              <a:miter lim="800000"/>
              <a:headEnd/>
              <a:tailEnd/>
            </a:ln>
          </p:spPr>
          <p:txBody>
            <a:bodyPr wrap="none">
              <a:spAutoFit/>
            </a:bodyPr>
            <a:lstStyle/>
            <a:p>
              <a:pPr algn="ctr"/>
              <a:r>
                <a:rPr lang="en-US" sz="1000" b="1"/>
                <a:t>Instruction</a:t>
              </a:r>
            </a:p>
            <a:p>
              <a:pPr algn="ctr"/>
              <a:r>
                <a:rPr lang="en-US" sz="1000" b="1"/>
                <a:t>Address</a:t>
              </a:r>
            </a:p>
          </p:txBody>
        </p:sp>
        <p:sp>
          <p:nvSpPr>
            <p:cNvPr id="30738" name="Text Box 45"/>
            <p:cNvSpPr txBox="1">
              <a:spLocks noChangeArrowheads="1"/>
            </p:cNvSpPr>
            <p:nvPr/>
          </p:nvSpPr>
          <p:spPr bwMode="auto">
            <a:xfrm>
              <a:off x="1433513" y="3230563"/>
              <a:ext cx="836613" cy="304800"/>
            </a:xfrm>
            <a:prstGeom prst="rect">
              <a:avLst/>
            </a:prstGeom>
            <a:noFill/>
            <a:ln w="9525">
              <a:noFill/>
              <a:miter lim="800000"/>
              <a:headEnd/>
              <a:tailEnd/>
            </a:ln>
          </p:spPr>
          <p:txBody>
            <a:bodyPr wrap="none">
              <a:spAutoFit/>
            </a:bodyPr>
            <a:lstStyle/>
            <a:p>
              <a:r>
                <a:rPr lang="en-US" sz="1400" b="1"/>
                <a:t>Memory</a:t>
              </a:r>
            </a:p>
          </p:txBody>
        </p:sp>
        <p:sp>
          <p:nvSpPr>
            <p:cNvPr id="30739" name="Rectangle 46"/>
            <p:cNvSpPr>
              <a:spLocks noChangeArrowheads="1"/>
            </p:cNvSpPr>
            <p:nvPr/>
          </p:nvSpPr>
          <p:spPr bwMode="auto">
            <a:xfrm>
              <a:off x="6684963" y="3930650"/>
              <a:ext cx="1066800" cy="1295400"/>
            </a:xfrm>
            <a:prstGeom prst="rect">
              <a:avLst/>
            </a:prstGeom>
            <a:solidFill>
              <a:srgbClr val="9999FF">
                <a:alpha val="50195"/>
              </a:srgbClr>
            </a:solidFill>
            <a:ln w="28575">
              <a:solidFill>
                <a:schemeClr val="tx1"/>
              </a:solidFill>
              <a:miter lim="800000"/>
              <a:headEnd/>
              <a:tailEnd/>
            </a:ln>
          </p:spPr>
          <p:txBody>
            <a:bodyPr wrap="none" anchor="ctr"/>
            <a:lstStyle/>
            <a:p>
              <a:endParaRPr lang="en-US"/>
            </a:p>
          </p:txBody>
        </p:sp>
        <p:sp>
          <p:nvSpPr>
            <p:cNvPr id="30740" name="Text Box 47"/>
            <p:cNvSpPr txBox="1">
              <a:spLocks noChangeArrowheads="1"/>
            </p:cNvSpPr>
            <p:nvPr/>
          </p:nvSpPr>
          <p:spPr bwMode="auto">
            <a:xfrm>
              <a:off x="6234113" y="5410200"/>
              <a:ext cx="2224088" cy="274638"/>
            </a:xfrm>
            <a:prstGeom prst="rect">
              <a:avLst/>
            </a:prstGeom>
            <a:noFill/>
            <a:ln w="9525">
              <a:noFill/>
              <a:miter lim="800000"/>
              <a:headEnd/>
              <a:tailEnd/>
            </a:ln>
          </p:spPr>
          <p:txBody>
            <a:bodyPr wrap="none">
              <a:spAutoFit/>
            </a:bodyPr>
            <a:lstStyle/>
            <a:p>
              <a:r>
                <a:rPr lang="en-US" sz="1200" b="1">
                  <a:solidFill>
                    <a:srgbClr val="CC0000"/>
                  </a:solidFill>
                </a:rPr>
                <a:t>Memory bypass for R/R results</a:t>
              </a:r>
            </a:p>
          </p:txBody>
        </p:sp>
        <p:grpSp>
          <p:nvGrpSpPr>
            <p:cNvPr id="30741" name="Group 48"/>
            <p:cNvGrpSpPr>
              <a:grpSpLocks/>
            </p:cNvGrpSpPr>
            <p:nvPr/>
          </p:nvGrpSpPr>
          <p:grpSpPr bwMode="auto">
            <a:xfrm>
              <a:off x="5057761" y="4311650"/>
              <a:ext cx="228600" cy="549275"/>
              <a:chOff x="4387" y="1632"/>
              <a:chExt cx="144" cy="346"/>
            </a:xfrm>
          </p:grpSpPr>
          <p:grpSp>
            <p:nvGrpSpPr>
              <p:cNvPr id="30843" name="Group 49"/>
              <p:cNvGrpSpPr>
                <a:grpSpLocks/>
              </p:cNvGrpSpPr>
              <p:nvPr/>
            </p:nvGrpSpPr>
            <p:grpSpPr bwMode="auto">
              <a:xfrm>
                <a:off x="4411" y="1634"/>
                <a:ext cx="102" cy="336"/>
                <a:chOff x="1248" y="3360"/>
                <a:chExt cx="144" cy="480"/>
              </a:xfrm>
            </p:grpSpPr>
            <p:sp>
              <p:nvSpPr>
                <p:cNvPr id="30845" name="AutoShape 50"/>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30846" name="Line 51"/>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30847" name="Line 52"/>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30844" name="Text Box 53"/>
              <p:cNvSpPr txBox="1">
                <a:spLocks noChangeArrowheads="1"/>
              </p:cNvSpPr>
              <p:nvPr/>
            </p:nvSpPr>
            <p:spPr bwMode="auto">
              <a:xfrm>
                <a:off x="4387"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30742" name="Line 54"/>
            <p:cNvSpPr>
              <a:spLocks noChangeShapeType="1"/>
            </p:cNvSpPr>
            <p:nvPr/>
          </p:nvSpPr>
          <p:spPr bwMode="auto">
            <a:xfrm>
              <a:off x="6096000" y="4387850"/>
              <a:ext cx="609600" cy="0"/>
            </a:xfrm>
            <a:prstGeom prst="line">
              <a:avLst/>
            </a:prstGeom>
            <a:noFill/>
            <a:ln w="28575">
              <a:solidFill>
                <a:schemeClr val="tx1"/>
              </a:solidFill>
              <a:round/>
              <a:headEnd/>
              <a:tailEnd type="triangle" w="med" len="med"/>
            </a:ln>
          </p:spPr>
          <p:txBody>
            <a:bodyPr/>
            <a:lstStyle/>
            <a:p>
              <a:endParaRPr lang="en-US"/>
            </a:p>
          </p:txBody>
        </p:sp>
        <p:sp>
          <p:nvSpPr>
            <p:cNvPr id="30743" name="Oval 55"/>
            <p:cNvSpPr>
              <a:spLocks noChangeArrowheads="1"/>
            </p:cNvSpPr>
            <p:nvPr/>
          </p:nvSpPr>
          <p:spPr bwMode="auto">
            <a:xfrm>
              <a:off x="4648200" y="3016250"/>
              <a:ext cx="381000" cy="609600"/>
            </a:xfrm>
            <a:prstGeom prst="ellipse">
              <a:avLst/>
            </a:prstGeom>
            <a:solidFill>
              <a:srgbClr val="CC9900">
                <a:alpha val="50195"/>
              </a:srgbClr>
            </a:solidFill>
            <a:ln w="28575">
              <a:solidFill>
                <a:schemeClr val="tx1"/>
              </a:solidFill>
              <a:round/>
              <a:headEnd/>
              <a:tailEnd/>
            </a:ln>
          </p:spPr>
          <p:txBody>
            <a:bodyPr wrap="none" anchor="ctr"/>
            <a:lstStyle/>
            <a:p>
              <a:pPr algn="ctr"/>
              <a:r>
                <a:rPr lang="en-US" sz="1000" b="1"/>
                <a:t>Left</a:t>
              </a:r>
            </a:p>
            <a:p>
              <a:pPr algn="ctr"/>
              <a:r>
                <a:rPr lang="en-US" sz="1000" b="1"/>
                <a:t>shift</a:t>
              </a:r>
            </a:p>
            <a:p>
              <a:pPr algn="ctr"/>
              <a:r>
                <a:rPr lang="en-US" sz="1000" b="1"/>
                <a:t>2</a:t>
              </a:r>
            </a:p>
          </p:txBody>
        </p:sp>
        <p:sp>
          <p:nvSpPr>
            <p:cNvPr id="30744" name="Line 56"/>
            <p:cNvSpPr>
              <a:spLocks noChangeShapeType="1"/>
            </p:cNvSpPr>
            <p:nvPr/>
          </p:nvSpPr>
          <p:spPr bwMode="auto">
            <a:xfrm flipV="1">
              <a:off x="4846320" y="3625850"/>
              <a:ext cx="0" cy="1600200"/>
            </a:xfrm>
            <a:prstGeom prst="line">
              <a:avLst/>
            </a:prstGeom>
            <a:noFill/>
            <a:ln w="28575">
              <a:solidFill>
                <a:schemeClr val="tx1"/>
              </a:solidFill>
              <a:round/>
              <a:headEnd/>
              <a:tailEnd type="triangle" w="med" len="med"/>
            </a:ln>
          </p:spPr>
          <p:txBody>
            <a:bodyPr/>
            <a:lstStyle/>
            <a:p>
              <a:endParaRPr lang="en-US"/>
            </a:p>
          </p:txBody>
        </p:sp>
        <p:sp>
          <p:nvSpPr>
            <p:cNvPr id="30745" name="Line 57"/>
            <p:cNvSpPr>
              <a:spLocks noChangeShapeType="1"/>
            </p:cNvSpPr>
            <p:nvPr/>
          </p:nvSpPr>
          <p:spPr bwMode="auto">
            <a:xfrm>
              <a:off x="4648200" y="5073650"/>
              <a:ext cx="2057400" cy="0"/>
            </a:xfrm>
            <a:prstGeom prst="line">
              <a:avLst/>
            </a:prstGeom>
            <a:noFill/>
            <a:ln w="28575">
              <a:solidFill>
                <a:schemeClr val="tx1"/>
              </a:solidFill>
              <a:round/>
              <a:headEnd/>
              <a:tailEnd type="triangle" w="med" len="med"/>
            </a:ln>
          </p:spPr>
          <p:txBody>
            <a:bodyPr/>
            <a:lstStyle/>
            <a:p>
              <a:endParaRPr lang="en-US"/>
            </a:p>
          </p:txBody>
        </p:sp>
        <p:sp>
          <p:nvSpPr>
            <p:cNvPr id="30746" name="Line 58"/>
            <p:cNvSpPr>
              <a:spLocks noChangeShapeType="1"/>
            </p:cNvSpPr>
            <p:nvPr/>
          </p:nvSpPr>
          <p:spPr bwMode="auto">
            <a:xfrm>
              <a:off x="5029200" y="3321050"/>
              <a:ext cx="304800" cy="0"/>
            </a:xfrm>
            <a:prstGeom prst="line">
              <a:avLst/>
            </a:prstGeom>
            <a:noFill/>
            <a:ln w="28575">
              <a:solidFill>
                <a:schemeClr val="tx1"/>
              </a:solidFill>
              <a:round/>
              <a:headEnd/>
              <a:tailEnd type="triangle" w="med" len="med"/>
            </a:ln>
          </p:spPr>
          <p:txBody>
            <a:bodyPr/>
            <a:lstStyle/>
            <a:p>
              <a:endParaRPr lang="en-US"/>
            </a:p>
          </p:txBody>
        </p:sp>
        <p:sp>
          <p:nvSpPr>
            <p:cNvPr id="30747" name="Line 59"/>
            <p:cNvSpPr>
              <a:spLocks noChangeShapeType="1"/>
            </p:cNvSpPr>
            <p:nvPr/>
          </p:nvSpPr>
          <p:spPr bwMode="auto">
            <a:xfrm>
              <a:off x="609600" y="3854450"/>
              <a:ext cx="152400" cy="0"/>
            </a:xfrm>
            <a:prstGeom prst="line">
              <a:avLst/>
            </a:prstGeom>
            <a:noFill/>
            <a:ln w="28575">
              <a:solidFill>
                <a:schemeClr val="tx1"/>
              </a:solidFill>
              <a:round/>
              <a:headEnd/>
              <a:tailEnd type="triangle" w="med" len="med"/>
            </a:ln>
          </p:spPr>
          <p:txBody>
            <a:bodyPr/>
            <a:lstStyle/>
            <a:p>
              <a:endParaRPr lang="en-US"/>
            </a:p>
          </p:txBody>
        </p:sp>
        <p:sp>
          <p:nvSpPr>
            <p:cNvPr id="30748" name="Line 60"/>
            <p:cNvSpPr>
              <a:spLocks noChangeShapeType="1"/>
            </p:cNvSpPr>
            <p:nvPr/>
          </p:nvSpPr>
          <p:spPr bwMode="auto">
            <a:xfrm flipH="1" flipV="1">
              <a:off x="621030" y="2178050"/>
              <a:ext cx="0" cy="1676400"/>
            </a:xfrm>
            <a:prstGeom prst="line">
              <a:avLst/>
            </a:prstGeom>
            <a:noFill/>
            <a:ln w="28575">
              <a:solidFill>
                <a:schemeClr val="tx1"/>
              </a:solidFill>
              <a:round/>
              <a:headEnd/>
              <a:tailEnd/>
            </a:ln>
          </p:spPr>
          <p:txBody>
            <a:bodyPr/>
            <a:lstStyle/>
            <a:p>
              <a:endParaRPr lang="en-US"/>
            </a:p>
          </p:txBody>
        </p:sp>
        <p:sp>
          <p:nvSpPr>
            <p:cNvPr id="30749" name="Line 61"/>
            <p:cNvSpPr>
              <a:spLocks noChangeShapeType="1"/>
            </p:cNvSpPr>
            <p:nvPr/>
          </p:nvSpPr>
          <p:spPr bwMode="auto">
            <a:xfrm>
              <a:off x="609600" y="2178050"/>
              <a:ext cx="6172200" cy="0"/>
            </a:xfrm>
            <a:prstGeom prst="line">
              <a:avLst/>
            </a:prstGeom>
            <a:noFill/>
            <a:ln w="28575">
              <a:solidFill>
                <a:schemeClr val="tx1"/>
              </a:solidFill>
              <a:round/>
              <a:headEnd/>
              <a:tailEnd/>
            </a:ln>
          </p:spPr>
          <p:txBody>
            <a:bodyPr/>
            <a:lstStyle/>
            <a:p>
              <a:endParaRPr lang="en-US"/>
            </a:p>
          </p:txBody>
        </p:sp>
        <p:sp>
          <p:nvSpPr>
            <p:cNvPr id="30750" name="Line 62"/>
            <p:cNvSpPr>
              <a:spLocks noChangeShapeType="1"/>
            </p:cNvSpPr>
            <p:nvPr/>
          </p:nvSpPr>
          <p:spPr bwMode="auto">
            <a:xfrm>
              <a:off x="4248150" y="5226050"/>
              <a:ext cx="609600" cy="0"/>
            </a:xfrm>
            <a:prstGeom prst="line">
              <a:avLst/>
            </a:prstGeom>
            <a:noFill/>
            <a:ln w="28575">
              <a:solidFill>
                <a:schemeClr val="tx1"/>
              </a:solidFill>
              <a:round/>
              <a:headEnd/>
              <a:tailEnd/>
            </a:ln>
          </p:spPr>
          <p:txBody>
            <a:bodyPr/>
            <a:lstStyle/>
            <a:p>
              <a:endParaRPr lang="en-US"/>
            </a:p>
          </p:txBody>
        </p:sp>
        <p:sp>
          <p:nvSpPr>
            <p:cNvPr id="30751" name="Text Box 63"/>
            <p:cNvSpPr txBox="1">
              <a:spLocks noChangeArrowheads="1"/>
            </p:cNvSpPr>
            <p:nvPr/>
          </p:nvSpPr>
          <p:spPr bwMode="auto">
            <a:xfrm>
              <a:off x="6573838" y="4219575"/>
              <a:ext cx="741363" cy="396875"/>
            </a:xfrm>
            <a:prstGeom prst="rect">
              <a:avLst/>
            </a:prstGeom>
            <a:noFill/>
            <a:ln w="9525">
              <a:noFill/>
              <a:miter lim="800000"/>
              <a:headEnd/>
              <a:tailEnd/>
            </a:ln>
          </p:spPr>
          <p:txBody>
            <a:bodyPr>
              <a:spAutoFit/>
            </a:bodyPr>
            <a:lstStyle/>
            <a:p>
              <a:pPr algn="ctr"/>
              <a:r>
                <a:rPr lang="en-US" sz="1000" b="1"/>
                <a:t>Data</a:t>
              </a:r>
            </a:p>
            <a:p>
              <a:pPr algn="ctr"/>
              <a:r>
                <a:rPr lang="en-US" sz="1000" b="1"/>
                <a:t>Address</a:t>
              </a:r>
            </a:p>
          </p:txBody>
        </p:sp>
        <p:sp>
          <p:nvSpPr>
            <p:cNvPr id="30752" name="Text Box 64"/>
            <p:cNvSpPr txBox="1">
              <a:spLocks noChangeArrowheads="1"/>
            </p:cNvSpPr>
            <p:nvPr/>
          </p:nvSpPr>
          <p:spPr bwMode="auto">
            <a:xfrm>
              <a:off x="1981200" y="3778250"/>
              <a:ext cx="457200" cy="396875"/>
            </a:xfrm>
            <a:prstGeom prst="rect">
              <a:avLst/>
            </a:prstGeom>
            <a:noFill/>
            <a:ln w="9525">
              <a:noFill/>
              <a:miter lim="800000"/>
              <a:headEnd/>
              <a:tailEnd/>
            </a:ln>
          </p:spPr>
          <p:txBody>
            <a:bodyPr>
              <a:spAutoFit/>
            </a:bodyPr>
            <a:lstStyle/>
            <a:p>
              <a:r>
                <a:rPr lang="en-US" sz="1000" b="1"/>
                <a:t>Inst. </a:t>
              </a:r>
            </a:p>
            <a:p>
              <a:r>
                <a:rPr lang="en-US" sz="1000" b="1"/>
                <a:t>0-31</a:t>
              </a:r>
            </a:p>
          </p:txBody>
        </p:sp>
        <p:sp>
          <p:nvSpPr>
            <p:cNvPr id="30753" name="Line 65"/>
            <p:cNvSpPr>
              <a:spLocks noChangeShapeType="1"/>
            </p:cNvSpPr>
            <p:nvPr/>
          </p:nvSpPr>
          <p:spPr bwMode="auto">
            <a:xfrm>
              <a:off x="2743200" y="3503930"/>
              <a:ext cx="228600" cy="0"/>
            </a:xfrm>
            <a:prstGeom prst="line">
              <a:avLst/>
            </a:prstGeom>
            <a:noFill/>
            <a:ln w="28575">
              <a:solidFill>
                <a:schemeClr val="tx1"/>
              </a:solidFill>
              <a:round/>
              <a:headEnd/>
              <a:tailEnd type="triangle" w="med" len="med"/>
            </a:ln>
          </p:spPr>
          <p:txBody>
            <a:bodyPr/>
            <a:lstStyle/>
            <a:p>
              <a:endParaRPr lang="en-US"/>
            </a:p>
          </p:txBody>
        </p:sp>
        <p:sp>
          <p:nvSpPr>
            <p:cNvPr id="30754" name="Line 66"/>
            <p:cNvSpPr>
              <a:spLocks noChangeShapeType="1"/>
            </p:cNvSpPr>
            <p:nvPr/>
          </p:nvSpPr>
          <p:spPr bwMode="auto">
            <a:xfrm>
              <a:off x="2743200" y="3492500"/>
              <a:ext cx="0" cy="1752600"/>
            </a:xfrm>
            <a:prstGeom prst="line">
              <a:avLst/>
            </a:prstGeom>
            <a:noFill/>
            <a:ln w="28575">
              <a:solidFill>
                <a:schemeClr val="tx1"/>
              </a:solidFill>
              <a:round/>
              <a:headEnd/>
              <a:tailEnd/>
            </a:ln>
          </p:spPr>
          <p:txBody>
            <a:bodyPr/>
            <a:lstStyle/>
            <a:p>
              <a:endParaRPr lang="en-US"/>
            </a:p>
          </p:txBody>
        </p:sp>
        <p:sp>
          <p:nvSpPr>
            <p:cNvPr id="30755" name="Line 67"/>
            <p:cNvSpPr>
              <a:spLocks noChangeShapeType="1"/>
            </p:cNvSpPr>
            <p:nvPr/>
          </p:nvSpPr>
          <p:spPr bwMode="auto">
            <a:xfrm>
              <a:off x="2743200" y="5230813"/>
              <a:ext cx="990600" cy="0"/>
            </a:xfrm>
            <a:prstGeom prst="line">
              <a:avLst/>
            </a:prstGeom>
            <a:noFill/>
            <a:ln w="28575">
              <a:solidFill>
                <a:schemeClr val="tx1"/>
              </a:solidFill>
              <a:round/>
              <a:headEnd/>
              <a:tailEnd type="triangle" w="med" len="med"/>
            </a:ln>
          </p:spPr>
          <p:txBody>
            <a:bodyPr/>
            <a:lstStyle/>
            <a:p>
              <a:endParaRPr lang="en-US"/>
            </a:p>
          </p:txBody>
        </p:sp>
        <p:sp>
          <p:nvSpPr>
            <p:cNvPr id="30756" name="Line 68"/>
            <p:cNvSpPr>
              <a:spLocks noChangeShapeType="1"/>
            </p:cNvSpPr>
            <p:nvPr/>
          </p:nvSpPr>
          <p:spPr bwMode="auto">
            <a:xfrm>
              <a:off x="7764780" y="4464050"/>
              <a:ext cx="533400" cy="0"/>
            </a:xfrm>
            <a:prstGeom prst="line">
              <a:avLst/>
            </a:prstGeom>
            <a:noFill/>
            <a:ln w="28575">
              <a:solidFill>
                <a:schemeClr val="tx1"/>
              </a:solidFill>
              <a:round/>
              <a:headEnd/>
              <a:tailEnd type="triangle" w="med" len="med"/>
            </a:ln>
          </p:spPr>
          <p:txBody>
            <a:bodyPr/>
            <a:lstStyle/>
            <a:p>
              <a:endParaRPr lang="en-US"/>
            </a:p>
          </p:txBody>
        </p:sp>
        <p:sp>
          <p:nvSpPr>
            <p:cNvPr id="30757" name="Line 69"/>
            <p:cNvSpPr>
              <a:spLocks noChangeShapeType="1"/>
            </p:cNvSpPr>
            <p:nvPr/>
          </p:nvSpPr>
          <p:spPr bwMode="auto">
            <a:xfrm>
              <a:off x="8153400" y="4721225"/>
              <a:ext cx="152400" cy="0"/>
            </a:xfrm>
            <a:prstGeom prst="line">
              <a:avLst/>
            </a:prstGeom>
            <a:noFill/>
            <a:ln w="28575">
              <a:solidFill>
                <a:schemeClr val="tx1"/>
              </a:solidFill>
              <a:round/>
              <a:headEnd/>
              <a:tailEnd type="triangle" w="med" len="med"/>
            </a:ln>
          </p:spPr>
          <p:txBody>
            <a:bodyPr/>
            <a:lstStyle/>
            <a:p>
              <a:endParaRPr lang="en-US"/>
            </a:p>
          </p:txBody>
        </p:sp>
        <p:sp>
          <p:nvSpPr>
            <p:cNvPr id="30758" name="Line 70"/>
            <p:cNvSpPr>
              <a:spLocks noChangeShapeType="1"/>
            </p:cNvSpPr>
            <p:nvPr/>
          </p:nvSpPr>
          <p:spPr bwMode="auto">
            <a:xfrm>
              <a:off x="8458200" y="4554538"/>
              <a:ext cx="152400" cy="0"/>
            </a:xfrm>
            <a:prstGeom prst="line">
              <a:avLst/>
            </a:prstGeom>
            <a:noFill/>
            <a:ln w="28575">
              <a:solidFill>
                <a:schemeClr val="tx1"/>
              </a:solidFill>
              <a:round/>
              <a:headEnd/>
              <a:tailEnd/>
            </a:ln>
          </p:spPr>
          <p:txBody>
            <a:bodyPr/>
            <a:lstStyle/>
            <a:p>
              <a:endParaRPr lang="en-US"/>
            </a:p>
          </p:txBody>
        </p:sp>
        <p:sp>
          <p:nvSpPr>
            <p:cNvPr id="30759" name="Line 71"/>
            <p:cNvSpPr>
              <a:spLocks noChangeShapeType="1"/>
            </p:cNvSpPr>
            <p:nvPr/>
          </p:nvSpPr>
          <p:spPr bwMode="auto">
            <a:xfrm>
              <a:off x="8599170" y="4540250"/>
              <a:ext cx="0" cy="1219200"/>
            </a:xfrm>
            <a:prstGeom prst="line">
              <a:avLst/>
            </a:prstGeom>
            <a:noFill/>
            <a:ln w="28575">
              <a:solidFill>
                <a:schemeClr val="tx1"/>
              </a:solidFill>
              <a:round/>
              <a:headEnd/>
              <a:tailEnd/>
            </a:ln>
          </p:spPr>
          <p:txBody>
            <a:bodyPr/>
            <a:lstStyle/>
            <a:p>
              <a:endParaRPr lang="en-US"/>
            </a:p>
          </p:txBody>
        </p:sp>
        <p:sp>
          <p:nvSpPr>
            <p:cNvPr id="30760" name="Line 72"/>
            <p:cNvSpPr>
              <a:spLocks noChangeShapeType="1"/>
            </p:cNvSpPr>
            <p:nvPr/>
          </p:nvSpPr>
          <p:spPr bwMode="auto">
            <a:xfrm>
              <a:off x="2819400" y="5759450"/>
              <a:ext cx="5791200" cy="0"/>
            </a:xfrm>
            <a:prstGeom prst="line">
              <a:avLst/>
            </a:prstGeom>
            <a:noFill/>
            <a:ln w="28575">
              <a:solidFill>
                <a:schemeClr val="tx1"/>
              </a:solidFill>
              <a:round/>
              <a:headEnd/>
              <a:tailEnd/>
            </a:ln>
          </p:spPr>
          <p:txBody>
            <a:bodyPr/>
            <a:lstStyle/>
            <a:p>
              <a:endParaRPr lang="en-US"/>
            </a:p>
          </p:txBody>
        </p:sp>
        <p:sp>
          <p:nvSpPr>
            <p:cNvPr id="30761" name="Line 73"/>
            <p:cNvSpPr>
              <a:spLocks noChangeShapeType="1"/>
            </p:cNvSpPr>
            <p:nvPr/>
          </p:nvSpPr>
          <p:spPr bwMode="auto">
            <a:xfrm>
              <a:off x="2830830" y="4616450"/>
              <a:ext cx="0" cy="1143000"/>
            </a:xfrm>
            <a:prstGeom prst="line">
              <a:avLst/>
            </a:prstGeom>
            <a:noFill/>
            <a:ln w="28575">
              <a:solidFill>
                <a:schemeClr val="tx1"/>
              </a:solidFill>
              <a:round/>
              <a:headEnd/>
              <a:tailEnd/>
            </a:ln>
          </p:spPr>
          <p:txBody>
            <a:bodyPr/>
            <a:lstStyle/>
            <a:p>
              <a:endParaRPr lang="en-US"/>
            </a:p>
          </p:txBody>
        </p:sp>
        <p:grpSp>
          <p:nvGrpSpPr>
            <p:cNvPr id="30762" name="Group 74"/>
            <p:cNvGrpSpPr>
              <a:grpSpLocks/>
            </p:cNvGrpSpPr>
            <p:nvPr/>
          </p:nvGrpSpPr>
          <p:grpSpPr bwMode="auto">
            <a:xfrm>
              <a:off x="8258161" y="4295775"/>
              <a:ext cx="228600" cy="549275"/>
              <a:chOff x="4387" y="1632"/>
              <a:chExt cx="144" cy="346"/>
            </a:xfrm>
          </p:grpSpPr>
          <p:grpSp>
            <p:nvGrpSpPr>
              <p:cNvPr id="30838" name="Group 75"/>
              <p:cNvGrpSpPr>
                <a:grpSpLocks/>
              </p:cNvGrpSpPr>
              <p:nvPr/>
            </p:nvGrpSpPr>
            <p:grpSpPr bwMode="auto">
              <a:xfrm>
                <a:off x="4411" y="1634"/>
                <a:ext cx="102" cy="336"/>
                <a:chOff x="1248" y="3360"/>
                <a:chExt cx="144" cy="480"/>
              </a:xfrm>
            </p:grpSpPr>
            <p:sp>
              <p:nvSpPr>
                <p:cNvPr id="30840" name="AutoShape 76"/>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30841" name="Line 77"/>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30842" name="Line 78"/>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30839" name="Text Box 79"/>
              <p:cNvSpPr txBox="1">
                <a:spLocks noChangeArrowheads="1"/>
              </p:cNvSpPr>
              <p:nvPr/>
            </p:nvSpPr>
            <p:spPr bwMode="auto">
              <a:xfrm>
                <a:off x="4387" y="1632"/>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30763" name="Line 80"/>
            <p:cNvSpPr>
              <a:spLocks noChangeShapeType="1"/>
            </p:cNvSpPr>
            <p:nvPr/>
          </p:nvSpPr>
          <p:spPr bwMode="auto">
            <a:xfrm>
              <a:off x="2362200" y="4083050"/>
              <a:ext cx="381000" cy="0"/>
            </a:xfrm>
            <a:prstGeom prst="line">
              <a:avLst/>
            </a:prstGeom>
            <a:noFill/>
            <a:ln w="28575">
              <a:solidFill>
                <a:schemeClr val="tx1"/>
              </a:solidFill>
              <a:round/>
              <a:headEnd/>
              <a:tailEnd/>
            </a:ln>
          </p:spPr>
          <p:txBody>
            <a:bodyPr/>
            <a:lstStyle/>
            <a:p>
              <a:endParaRPr lang="en-US"/>
            </a:p>
          </p:txBody>
        </p:sp>
        <p:sp>
          <p:nvSpPr>
            <p:cNvPr id="30764" name="Line 81"/>
            <p:cNvSpPr>
              <a:spLocks noChangeShapeType="1"/>
            </p:cNvSpPr>
            <p:nvPr/>
          </p:nvSpPr>
          <p:spPr bwMode="auto">
            <a:xfrm>
              <a:off x="1981200" y="2787650"/>
              <a:ext cx="3352800" cy="0"/>
            </a:xfrm>
            <a:prstGeom prst="line">
              <a:avLst/>
            </a:prstGeom>
            <a:noFill/>
            <a:ln w="28575">
              <a:solidFill>
                <a:schemeClr val="tx1"/>
              </a:solidFill>
              <a:round/>
              <a:headEnd/>
              <a:tailEnd type="triangle" w="med" len="med"/>
            </a:ln>
          </p:spPr>
          <p:txBody>
            <a:bodyPr/>
            <a:lstStyle/>
            <a:p>
              <a:endParaRPr lang="en-US"/>
            </a:p>
          </p:txBody>
        </p:sp>
        <p:sp>
          <p:nvSpPr>
            <p:cNvPr id="30765" name="Line 82"/>
            <p:cNvSpPr>
              <a:spLocks noChangeShapeType="1"/>
            </p:cNvSpPr>
            <p:nvPr/>
          </p:nvSpPr>
          <p:spPr bwMode="auto">
            <a:xfrm>
              <a:off x="4191000" y="3930650"/>
              <a:ext cx="1295400" cy="0"/>
            </a:xfrm>
            <a:prstGeom prst="line">
              <a:avLst/>
            </a:prstGeom>
            <a:noFill/>
            <a:ln w="28575">
              <a:solidFill>
                <a:schemeClr val="tx1"/>
              </a:solidFill>
              <a:round/>
              <a:headEnd/>
              <a:tailEnd type="triangle" w="med" len="med"/>
            </a:ln>
          </p:spPr>
          <p:txBody>
            <a:bodyPr/>
            <a:lstStyle/>
            <a:p>
              <a:endParaRPr lang="en-US"/>
            </a:p>
          </p:txBody>
        </p:sp>
        <p:sp>
          <p:nvSpPr>
            <p:cNvPr id="30766" name="Text Box 83"/>
            <p:cNvSpPr txBox="1">
              <a:spLocks noChangeArrowheads="1"/>
            </p:cNvSpPr>
            <p:nvPr/>
          </p:nvSpPr>
          <p:spPr bwMode="auto">
            <a:xfrm>
              <a:off x="3262313" y="3063875"/>
              <a:ext cx="1004888" cy="304800"/>
            </a:xfrm>
            <a:prstGeom prst="rect">
              <a:avLst/>
            </a:prstGeom>
            <a:noFill/>
            <a:ln w="9525">
              <a:noFill/>
              <a:miter lim="800000"/>
              <a:headEnd/>
              <a:tailEnd/>
            </a:ln>
          </p:spPr>
          <p:txBody>
            <a:bodyPr wrap="none">
              <a:spAutoFit/>
            </a:bodyPr>
            <a:lstStyle/>
            <a:p>
              <a:r>
                <a:rPr lang="en-US" sz="1400" b="1"/>
                <a:t>Reg. Block</a:t>
              </a:r>
            </a:p>
          </p:txBody>
        </p:sp>
        <p:sp>
          <p:nvSpPr>
            <p:cNvPr id="30767" name="Rectangle 84"/>
            <p:cNvSpPr>
              <a:spLocks noChangeArrowheads="1"/>
            </p:cNvSpPr>
            <p:nvPr/>
          </p:nvSpPr>
          <p:spPr bwMode="auto">
            <a:xfrm>
              <a:off x="2971800" y="3335338"/>
              <a:ext cx="1219200" cy="1447800"/>
            </a:xfrm>
            <a:prstGeom prst="rect">
              <a:avLst/>
            </a:prstGeom>
            <a:solidFill>
              <a:srgbClr val="FF9933">
                <a:alpha val="50195"/>
              </a:srgbClr>
            </a:solidFill>
            <a:ln w="28575">
              <a:solidFill>
                <a:schemeClr val="tx1"/>
              </a:solidFill>
              <a:miter lim="800000"/>
              <a:headEnd/>
              <a:tailEnd/>
            </a:ln>
          </p:spPr>
          <p:txBody>
            <a:bodyPr wrap="none" anchor="ctr"/>
            <a:lstStyle/>
            <a:p>
              <a:endParaRPr lang="en-US"/>
            </a:p>
          </p:txBody>
        </p:sp>
        <p:sp>
          <p:nvSpPr>
            <p:cNvPr id="30768" name="Text Box 85"/>
            <p:cNvSpPr txBox="1">
              <a:spLocks noChangeArrowheads="1"/>
            </p:cNvSpPr>
            <p:nvPr/>
          </p:nvSpPr>
          <p:spPr bwMode="auto">
            <a:xfrm>
              <a:off x="2959100" y="3381375"/>
              <a:ext cx="546100" cy="1433513"/>
            </a:xfrm>
            <a:prstGeom prst="rect">
              <a:avLst/>
            </a:prstGeom>
            <a:noFill/>
            <a:ln w="9525">
              <a:noFill/>
              <a:miter lim="800000"/>
              <a:headEnd/>
              <a:tailEnd/>
            </a:ln>
          </p:spPr>
          <p:txBody>
            <a:bodyPr>
              <a:spAutoFit/>
            </a:bodyPr>
            <a:lstStyle/>
            <a:p>
              <a:r>
                <a:rPr lang="en-US" sz="1000" b="1"/>
                <a:t>Rs</a:t>
              </a:r>
            </a:p>
            <a:p>
              <a:endParaRPr lang="en-US" sz="1000" b="1"/>
            </a:p>
            <a:p>
              <a:r>
                <a:rPr lang="en-US" sz="1000" b="1"/>
                <a:t>Rt</a:t>
              </a:r>
            </a:p>
            <a:p>
              <a:endParaRPr lang="en-US" sz="1000" b="1"/>
            </a:p>
            <a:p>
              <a:endParaRPr lang="en-US" sz="1000" b="1"/>
            </a:p>
            <a:p>
              <a:r>
                <a:rPr lang="en-US" sz="1000" b="1"/>
                <a:t>Rd</a:t>
              </a:r>
            </a:p>
            <a:p>
              <a:endParaRPr lang="en-US" sz="800" b="1"/>
            </a:p>
            <a:p>
              <a:r>
                <a:rPr lang="en-US" sz="1000" b="1"/>
                <a:t>Write</a:t>
              </a:r>
            </a:p>
            <a:p>
              <a:r>
                <a:rPr lang="en-US" sz="1000" b="1"/>
                <a:t>Data</a:t>
              </a:r>
            </a:p>
          </p:txBody>
        </p:sp>
        <p:sp>
          <p:nvSpPr>
            <p:cNvPr id="30769" name="Text Box 86"/>
            <p:cNvSpPr txBox="1">
              <a:spLocks noChangeArrowheads="1"/>
            </p:cNvSpPr>
            <p:nvPr/>
          </p:nvSpPr>
          <p:spPr bwMode="auto">
            <a:xfrm>
              <a:off x="3657600" y="3686175"/>
              <a:ext cx="546100" cy="854075"/>
            </a:xfrm>
            <a:prstGeom prst="rect">
              <a:avLst/>
            </a:prstGeom>
            <a:noFill/>
            <a:ln w="9525">
              <a:noFill/>
              <a:miter lim="800000"/>
              <a:headEnd/>
              <a:tailEnd/>
            </a:ln>
          </p:spPr>
          <p:txBody>
            <a:bodyPr>
              <a:spAutoFit/>
            </a:bodyPr>
            <a:lstStyle/>
            <a:p>
              <a:r>
                <a:rPr lang="en-US" sz="1000" b="1"/>
                <a:t>Read </a:t>
              </a:r>
            </a:p>
            <a:p>
              <a:r>
                <a:rPr lang="en-US" sz="1000" b="1"/>
                <a:t>Data 1</a:t>
              </a:r>
            </a:p>
            <a:p>
              <a:endParaRPr lang="en-US" sz="1000" b="1"/>
            </a:p>
            <a:p>
              <a:r>
                <a:rPr lang="en-US" sz="1000" b="1"/>
                <a:t>Read</a:t>
              </a:r>
            </a:p>
            <a:p>
              <a:r>
                <a:rPr lang="en-US" sz="1000" b="1"/>
                <a:t>Data 2</a:t>
              </a:r>
            </a:p>
          </p:txBody>
        </p:sp>
        <p:sp>
          <p:nvSpPr>
            <p:cNvPr id="30770" name="Oval 87"/>
            <p:cNvSpPr>
              <a:spLocks noChangeArrowheads="1"/>
            </p:cNvSpPr>
            <p:nvPr/>
          </p:nvSpPr>
          <p:spPr bwMode="auto">
            <a:xfrm>
              <a:off x="3733800" y="4845050"/>
              <a:ext cx="533400" cy="762000"/>
            </a:xfrm>
            <a:prstGeom prst="ellipse">
              <a:avLst/>
            </a:prstGeom>
            <a:solidFill>
              <a:srgbClr val="FFFF00">
                <a:alpha val="50195"/>
              </a:srgbClr>
            </a:solidFill>
            <a:ln w="28575">
              <a:solidFill>
                <a:schemeClr val="tx1"/>
              </a:solidFill>
              <a:round/>
              <a:headEnd/>
              <a:tailEnd/>
            </a:ln>
          </p:spPr>
          <p:txBody>
            <a:bodyPr wrap="none" anchor="ctr"/>
            <a:lstStyle/>
            <a:p>
              <a:pPr algn="ctr"/>
              <a:r>
                <a:rPr lang="en-US" sz="1200" b="1"/>
                <a:t>Sign</a:t>
              </a:r>
            </a:p>
            <a:p>
              <a:pPr algn="ctr"/>
              <a:r>
                <a:rPr lang="en-US" sz="1200" b="1"/>
                <a:t>Extend</a:t>
              </a:r>
            </a:p>
          </p:txBody>
        </p:sp>
        <p:sp>
          <p:nvSpPr>
            <p:cNvPr id="30771" name="Text Box 88"/>
            <p:cNvSpPr txBox="1">
              <a:spLocks noChangeArrowheads="1"/>
            </p:cNvSpPr>
            <p:nvPr/>
          </p:nvSpPr>
          <p:spPr bwMode="auto">
            <a:xfrm>
              <a:off x="4267200" y="49974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772" name="Line 89"/>
            <p:cNvSpPr>
              <a:spLocks noChangeShapeType="1"/>
            </p:cNvSpPr>
            <p:nvPr/>
          </p:nvSpPr>
          <p:spPr bwMode="auto">
            <a:xfrm>
              <a:off x="2743200" y="3806825"/>
              <a:ext cx="228600" cy="0"/>
            </a:xfrm>
            <a:prstGeom prst="line">
              <a:avLst/>
            </a:prstGeom>
            <a:noFill/>
            <a:ln w="28575">
              <a:solidFill>
                <a:schemeClr val="tx1"/>
              </a:solidFill>
              <a:round/>
              <a:headEnd/>
              <a:tailEnd type="triangle" w="med" len="med"/>
            </a:ln>
          </p:spPr>
          <p:txBody>
            <a:bodyPr/>
            <a:lstStyle/>
            <a:p>
              <a:endParaRPr lang="en-US"/>
            </a:p>
          </p:txBody>
        </p:sp>
        <p:sp>
          <p:nvSpPr>
            <p:cNvPr id="30773" name="Line 90"/>
            <p:cNvSpPr>
              <a:spLocks noChangeShapeType="1"/>
            </p:cNvSpPr>
            <p:nvPr/>
          </p:nvSpPr>
          <p:spPr bwMode="auto">
            <a:xfrm>
              <a:off x="2743200" y="4273550"/>
              <a:ext cx="228600" cy="0"/>
            </a:xfrm>
            <a:prstGeom prst="line">
              <a:avLst/>
            </a:prstGeom>
            <a:noFill/>
            <a:ln w="28575">
              <a:solidFill>
                <a:schemeClr val="tx1"/>
              </a:solidFill>
              <a:round/>
              <a:headEnd/>
              <a:tailEnd type="triangle" w="med" len="med"/>
            </a:ln>
          </p:spPr>
          <p:txBody>
            <a:bodyPr/>
            <a:lstStyle/>
            <a:p>
              <a:endParaRPr lang="en-US"/>
            </a:p>
          </p:txBody>
        </p:sp>
        <p:sp>
          <p:nvSpPr>
            <p:cNvPr id="30774" name="Line 91"/>
            <p:cNvSpPr>
              <a:spLocks noChangeShapeType="1"/>
            </p:cNvSpPr>
            <p:nvPr/>
          </p:nvSpPr>
          <p:spPr bwMode="auto">
            <a:xfrm>
              <a:off x="2819400" y="4616450"/>
              <a:ext cx="152400" cy="0"/>
            </a:xfrm>
            <a:prstGeom prst="line">
              <a:avLst/>
            </a:prstGeom>
            <a:noFill/>
            <a:ln w="28575">
              <a:solidFill>
                <a:schemeClr val="tx1"/>
              </a:solidFill>
              <a:round/>
              <a:headEnd/>
              <a:tailEnd type="triangle" w="med" len="med"/>
            </a:ln>
          </p:spPr>
          <p:txBody>
            <a:bodyPr/>
            <a:lstStyle/>
            <a:p>
              <a:endParaRPr lang="en-US"/>
            </a:p>
          </p:txBody>
        </p:sp>
        <p:sp>
          <p:nvSpPr>
            <p:cNvPr id="30775" name="Line 92"/>
            <p:cNvSpPr>
              <a:spLocks noChangeShapeType="1"/>
            </p:cNvSpPr>
            <p:nvPr/>
          </p:nvSpPr>
          <p:spPr bwMode="auto">
            <a:xfrm>
              <a:off x="4857750" y="4768850"/>
              <a:ext cx="228600" cy="0"/>
            </a:xfrm>
            <a:prstGeom prst="line">
              <a:avLst/>
            </a:prstGeom>
            <a:noFill/>
            <a:ln w="28575">
              <a:solidFill>
                <a:schemeClr val="tx1"/>
              </a:solidFill>
              <a:round/>
              <a:headEnd/>
              <a:tailEnd type="triangle" w="med" len="med"/>
            </a:ln>
          </p:spPr>
          <p:txBody>
            <a:bodyPr/>
            <a:lstStyle/>
            <a:p>
              <a:endParaRPr lang="en-US"/>
            </a:p>
          </p:txBody>
        </p:sp>
        <p:sp>
          <p:nvSpPr>
            <p:cNvPr id="30776" name="Line 93"/>
            <p:cNvSpPr>
              <a:spLocks noChangeShapeType="1"/>
            </p:cNvSpPr>
            <p:nvPr/>
          </p:nvSpPr>
          <p:spPr bwMode="auto">
            <a:xfrm>
              <a:off x="5257800" y="4616450"/>
              <a:ext cx="228600" cy="0"/>
            </a:xfrm>
            <a:prstGeom prst="line">
              <a:avLst/>
            </a:prstGeom>
            <a:noFill/>
            <a:ln w="28575">
              <a:solidFill>
                <a:schemeClr val="tx1"/>
              </a:solidFill>
              <a:round/>
              <a:headEnd/>
              <a:tailEnd type="triangle" w="med" len="med"/>
            </a:ln>
          </p:spPr>
          <p:txBody>
            <a:bodyPr/>
            <a:lstStyle/>
            <a:p>
              <a:endParaRPr lang="en-US"/>
            </a:p>
          </p:txBody>
        </p:sp>
        <p:sp>
          <p:nvSpPr>
            <p:cNvPr id="30777" name="Line 94"/>
            <p:cNvSpPr>
              <a:spLocks noChangeShapeType="1"/>
            </p:cNvSpPr>
            <p:nvPr/>
          </p:nvSpPr>
          <p:spPr bwMode="auto">
            <a:xfrm>
              <a:off x="4191000" y="4387850"/>
              <a:ext cx="914400" cy="0"/>
            </a:xfrm>
            <a:prstGeom prst="line">
              <a:avLst/>
            </a:prstGeom>
            <a:noFill/>
            <a:ln w="28575">
              <a:solidFill>
                <a:schemeClr val="tx1"/>
              </a:solidFill>
              <a:round/>
              <a:headEnd/>
              <a:tailEnd type="triangle" w="med" len="med"/>
            </a:ln>
          </p:spPr>
          <p:txBody>
            <a:bodyPr/>
            <a:lstStyle/>
            <a:p>
              <a:endParaRPr lang="en-US"/>
            </a:p>
          </p:txBody>
        </p:sp>
        <p:sp>
          <p:nvSpPr>
            <p:cNvPr id="30778" name="Line 95"/>
            <p:cNvSpPr>
              <a:spLocks noChangeShapeType="1"/>
            </p:cNvSpPr>
            <p:nvPr/>
          </p:nvSpPr>
          <p:spPr bwMode="auto">
            <a:xfrm>
              <a:off x="6096000" y="4130675"/>
              <a:ext cx="304800" cy="0"/>
            </a:xfrm>
            <a:prstGeom prst="line">
              <a:avLst/>
            </a:prstGeom>
            <a:noFill/>
            <a:ln w="19050">
              <a:solidFill>
                <a:schemeClr val="tx1"/>
              </a:solidFill>
              <a:round/>
              <a:headEnd/>
              <a:tailEnd type="triangle" w="med" len="med"/>
            </a:ln>
          </p:spPr>
          <p:txBody>
            <a:bodyPr/>
            <a:lstStyle/>
            <a:p>
              <a:endParaRPr lang="en-US"/>
            </a:p>
          </p:txBody>
        </p:sp>
        <p:sp>
          <p:nvSpPr>
            <p:cNvPr id="30779" name="Line 96"/>
            <p:cNvSpPr>
              <a:spLocks noChangeShapeType="1"/>
            </p:cNvSpPr>
            <p:nvPr/>
          </p:nvSpPr>
          <p:spPr bwMode="auto">
            <a:xfrm>
              <a:off x="4659630" y="4387850"/>
              <a:ext cx="0" cy="685800"/>
            </a:xfrm>
            <a:prstGeom prst="line">
              <a:avLst/>
            </a:prstGeom>
            <a:noFill/>
            <a:ln w="28575">
              <a:solidFill>
                <a:schemeClr val="tx1"/>
              </a:solidFill>
              <a:round/>
              <a:headEnd/>
              <a:tailEnd/>
            </a:ln>
          </p:spPr>
          <p:txBody>
            <a:bodyPr/>
            <a:lstStyle/>
            <a:p>
              <a:endParaRPr lang="en-US"/>
            </a:p>
          </p:txBody>
        </p:sp>
        <p:sp>
          <p:nvSpPr>
            <p:cNvPr id="30780" name="Text Box 97"/>
            <p:cNvSpPr txBox="1">
              <a:spLocks noChangeArrowheads="1"/>
            </p:cNvSpPr>
            <p:nvPr/>
          </p:nvSpPr>
          <p:spPr bwMode="auto">
            <a:xfrm>
              <a:off x="6553200" y="4845050"/>
              <a:ext cx="741363" cy="396875"/>
            </a:xfrm>
            <a:prstGeom prst="rect">
              <a:avLst/>
            </a:prstGeom>
            <a:noFill/>
            <a:ln w="9525">
              <a:noFill/>
              <a:miter lim="800000"/>
              <a:headEnd/>
              <a:tailEnd/>
            </a:ln>
          </p:spPr>
          <p:txBody>
            <a:bodyPr>
              <a:spAutoFit/>
            </a:bodyPr>
            <a:lstStyle/>
            <a:p>
              <a:pPr algn="ctr"/>
              <a:r>
                <a:rPr lang="en-US" sz="1000" b="1"/>
                <a:t>Write</a:t>
              </a:r>
            </a:p>
            <a:p>
              <a:pPr algn="ctr"/>
              <a:r>
                <a:rPr lang="en-US" sz="1000" b="1"/>
                <a:t>Data</a:t>
              </a:r>
            </a:p>
          </p:txBody>
        </p:sp>
        <p:sp>
          <p:nvSpPr>
            <p:cNvPr id="30781" name="Text Box 98"/>
            <p:cNvSpPr txBox="1">
              <a:spLocks noChangeArrowheads="1"/>
            </p:cNvSpPr>
            <p:nvPr/>
          </p:nvSpPr>
          <p:spPr bwMode="auto">
            <a:xfrm>
              <a:off x="7183438" y="4235450"/>
              <a:ext cx="741363" cy="396875"/>
            </a:xfrm>
            <a:prstGeom prst="rect">
              <a:avLst/>
            </a:prstGeom>
            <a:noFill/>
            <a:ln w="9525">
              <a:noFill/>
              <a:miter lim="800000"/>
              <a:headEnd/>
              <a:tailEnd/>
            </a:ln>
          </p:spPr>
          <p:txBody>
            <a:bodyPr>
              <a:spAutoFit/>
            </a:bodyPr>
            <a:lstStyle/>
            <a:p>
              <a:pPr algn="ctr"/>
              <a:r>
                <a:rPr lang="en-US" sz="1000" b="1"/>
                <a:t>Read</a:t>
              </a:r>
            </a:p>
            <a:p>
              <a:pPr algn="ctr"/>
              <a:r>
                <a:rPr lang="en-US" sz="1000" b="1"/>
                <a:t>Data</a:t>
              </a:r>
            </a:p>
          </p:txBody>
        </p:sp>
        <p:sp>
          <p:nvSpPr>
            <p:cNvPr id="30782" name="Line 99"/>
            <p:cNvSpPr>
              <a:spLocks noChangeShapeType="1"/>
            </p:cNvSpPr>
            <p:nvPr/>
          </p:nvSpPr>
          <p:spPr bwMode="auto">
            <a:xfrm>
              <a:off x="6488430" y="4387850"/>
              <a:ext cx="0" cy="1066800"/>
            </a:xfrm>
            <a:prstGeom prst="line">
              <a:avLst/>
            </a:prstGeom>
            <a:noFill/>
            <a:ln w="28575">
              <a:solidFill>
                <a:schemeClr val="tx1"/>
              </a:solidFill>
              <a:round/>
              <a:headEnd/>
              <a:tailEnd/>
            </a:ln>
          </p:spPr>
          <p:txBody>
            <a:bodyPr/>
            <a:lstStyle/>
            <a:p>
              <a:endParaRPr lang="en-US"/>
            </a:p>
          </p:txBody>
        </p:sp>
        <p:sp>
          <p:nvSpPr>
            <p:cNvPr id="30783" name="Line 100"/>
            <p:cNvSpPr>
              <a:spLocks noChangeShapeType="1"/>
            </p:cNvSpPr>
            <p:nvPr/>
          </p:nvSpPr>
          <p:spPr bwMode="auto">
            <a:xfrm>
              <a:off x="6477000" y="5454650"/>
              <a:ext cx="1676400" cy="0"/>
            </a:xfrm>
            <a:prstGeom prst="line">
              <a:avLst/>
            </a:prstGeom>
            <a:noFill/>
            <a:ln w="28575">
              <a:solidFill>
                <a:schemeClr val="tx1"/>
              </a:solidFill>
              <a:round/>
              <a:headEnd/>
              <a:tailEnd/>
            </a:ln>
          </p:spPr>
          <p:txBody>
            <a:bodyPr/>
            <a:lstStyle/>
            <a:p>
              <a:endParaRPr lang="en-US"/>
            </a:p>
          </p:txBody>
        </p:sp>
        <p:sp>
          <p:nvSpPr>
            <p:cNvPr id="30784" name="Line 101"/>
            <p:cNvSpPr>
              <a:spLocks noChangeShapeType="1"/>
            </p:cNvSpPr>
            <p:nvPr/>
          </p:nvSpPr>
          <p:spPr bwMode="auto">
            <a:xfrm flipV="1">
              <a:off x="8153400" y="4706938"/>
              <a:ext cx="0" cy="762000"/>
            </a:xfrm>
            <a:prstGeom prst="line">
              <a:avLst/>
            </a:prstGeom>
            <a:noFill/>
            <a:ln w="28575">
              <a:solidFill>
                <a:schemeClr val="tx1"/>
              </a:solidFill>
              <a:round/>
              <a:headEnd/>
              <a:tailEnd/>
            </a:ln>
          </p:spPr>
          <p:txBody>
            <a:bodyPr/>
            <a:lstStyle/>
            <a:p>
              <a:endParaRPr lang="en-US"/>
            </a:p>
          </p:txBody>
        </p:sp>
        <p:sp>
          <p:nvSpPr>
            <p:cNvPr id="30785" name="Text Box 102"/>
            <p:cNvSpPr txBox="1">
              <a:spLocks noChangeArrowheads="1"/>
            </p:cNvSpPr>
            <p:nvPr/>
          </p:nvSpPr>
          <p:spPr bwMode="auto">
            <a:xfrm rot="16200000">
              <a:off x="1912937" y="4456113"/>
              <a:ext cx="1447800" cy="244475"/>
            </a:xfrm>
            <a:prstGeom prst="rect">
              <a:avLst/>
            </a:prstGeom>
            <a:noFill/>
            <a:ln w="9525">
              <a:noFill/>
              <a:miter lim="800000"/>
              <a:headEnd/>
              <a:tailEnd/>
            </a:ln>
          </p:spPr>
          <p:txBody>
            <a:bodyPr>
              <a:spAutoFit/>
            </a:bodyPr>
            <a:lstStyle/>
            <a:p>
              <a:r>
                <a:rPr lang="en-US" sz="1000" b="1">
                  <a:solidFill>
                    <a:srgbClr val="009900"/>
                  </a:solidFill>
                </a:rPr>
                <a:t>Instruction bits 0-31</a:t>
              </a:r>
            </a:p>
          </p:txBody>
        </p:sp>
        <p:sp>
          <p:nvSpPr>
            <p:cNvPr id="30786" name="Text Box 103"/>
            <p:cNvSpPr txBox="1">
              <a:spLocks noChangeArrowheads="1"/>
            </p:cNvSpPr>
            <p:nvPr/>
          </p:nvSpPr>
          <p:spPr bwMode="auto">
            <a:xfrm>
              <a:off x="2895600" y="4975225"/>
              <a:ext cx="914400" cy="244475"/>
            </a:xfrm>
            <a:prstGeom prst="rect">
              <a:avLst/>
            </a:prstGeom>
            <a:noFill/>
            <a:ln w="9525">
              <a:noFill/>
              <a:miter lim="800000"/>
              <a:headEnd/>
              <a:tailEnd/>
            </a:ln>
          </p:spPr>
          <p:txBody>
            <a:bodyPr>
              <a:spAutoFit/>
            </a:bodyPr>
            <a:lstStyle/>
            <a:p>
              <a:r>
                <a:rPr lang="en-US" sz="1000" b="1">
                  <a:solidFill>
                    <a:srgbClr val="009900"/>
                  </a:solidFill>
                </a:rPr>
                <a:t>16 (Bits 0-15)</a:t>
              </a:r>
            </a:p>
          </p:txBody>
        </p:sp>
        <p:grpSp>
          <p:nvGrpSpPr>
            <p:cNvPr id="30787" name="Group 104"/>
            <p:cNvGrpSpPr>
              <a:grpSpLocks/>
            </p:cNvGrpSpPr>
            <p:nvPr/>
          </p:nvGrpSpPr>
          <p:grpSpPr bwMode="auto">
            <a:xfrm>
              <a:off x="6200763" y="2330450"/>
              <a:ext cx="228600" cy="889000"/>
              <a:chOff x="3906" y="1587"/>
              <a:chExt cx="144" cy="560"/>
            </a:xfrm>
          </p:grpSpPr>
          <p:grpSp>
            <p:nvGrpSpPr>
              <p:cNvPr id="30833" name="Group 105"/>
              <p:cNvGrpSpPr>
                <a:grpSpLocks/>
              </p:cNvGrpSpPr>
              <p:nvPr/>
            </p:nvGrpSpPr>
            <p:grpSpPr bwMode="auto">
              <a:xfrm>
                <a:off x="3930" y="1587"/>
                <a:ext cx="102" cy="560"/>
                <a:chOff x="1248" y="3360"/>
                <a:chExt cx="144" cy="480"/>
              </a:xfrm>
            </p:grpSpPr>
            <p:sp>
              <p:nvSpPr>
                <p:cNvPr id="30835" name="AutoShape 106"/>
                <p:cNvSpPr>
                  <a:spLocks noChangeArrowheads="1"/>
                </p:cNvSpPr>
                <p:nvPr/>
              </p:nvSpPr>
              <p:spPr bwMode="auto">
                <a:xfrm>
                  <a:off x="1248" y="3360"/>
                  <a:ext cx="144" cy="480"/>
                </a:xfrm>
                <a:prstGeom prst="bracketPair">
                  <a:avLst>
                    <a:gd name="adj" fmla="val 16667"/>
                  </a:avLst>
                </a:prstGeom>
                <a:solidFill>
                  <a:schemeClr val="accent1">
                    <a:alpha val="50195"/>
                  </a:schemeClr>
                </a:solidFill>
                <a:ln w="28575">
                  <a:solidFill>
                    <a:schemeClr val="tx1"/>
                  </a:solidFill>
                  <a:round/>
                  <a:headEnd/>
                  <a:tailEnd/>
                </a:ln>
              </p:spPr>
              <p:txBody>
                <a:bodyPr wrap="none" anchor="ctr"/>
                <a:lstStyle/>
                <a:p>
                  <a:endParaRPr lang="en-US"/>
                </a:p>
              </p:txBody>
            </p:sp>
            <p:sp>
              <p:nvSpPr>
                <p:cNvPr id="30836" name="Line 107"/>
                <p:cNvSpPr>
                  <a:spLocks noChangeShapeType="1"/>
                </p:cNvSpPr>
                <p:nvPr/>
              </p:nvSpPr>
              <p:spPr bwMode="auto">
                <a:xfrm>
                  <a:off x="1269" y="3360"/>
                  <a:ext cx="96" cy="0"/>
                </a:xfrm>
                <a:prstGeom prst="line">
                  <a:avLst/>
                </a:prstGeom>
                <a:noFill/>
                <a:ln w="28575">
                  <a:solidFill>
                    <a:schemeClr val="tx1"/>
                  </a:solidFill>
                  <a:round/>
                  <a:headEnd/>
                  <a:tailEnd/>
                </a:ln>
              </p:spPr>
              <p:txBody>
                <a:bodyPr/>
                <a:lstStyle/>
                <a:p>
                  <a:endParaRPr lang="en-US"/>
                </a:p>
              </p:txBody>
            </p:sp>
            <p:sp>
              <p:nvSpPr>
                <p:cNvPr id="30837" name="Line 108"/>
                <p:cNvSpPr>
                  <a:spLocks noChangeShapeType="1"/>
                </p:cNvSpPr>
                <p:nvPr/>
              </p:nvSpPr>
              <p:spPr bwMode="auto">
                <a:xfrm>
                  <a:off x="1275" y="3840"/>
                  <a:ext cx="96" cy="0"/>
                </a:xfrm>
                <a:prstGeom prst="line">
                  <a:avLst/>
                </a:prstGeom>
                <a:noFill/>
                <a:ln w="28575">
                  <a:solidFill>
                    <a:schemeClr val="tx1"/>
                  </a:solidFill>
                  <a:round/>
                  <a:headEnd/>
                  <a:tailEnd/>
                </a:ln>
              </p:spPr>
              <p:txBody>
                <a:bodyPr/>
                <a:lstStyle/>
                <a:p>
                  <a:endParaRPr lang="en-US"/>
                </a:p>
              </p:txBody>
            </p:sp>
          </p:grpSp>
          <p:sp>
            <p:nvSpPr>
              <p:cNvPr id="30834" name="Text Box 109"/>
              <p:cNvSpPr txBox="1">
                <a:spLocks noChangeArrowheads="1"/>
              </p:cNvSpPr>
              <p:nvPr/>
            </p:nvSpPr>
            <p:spPr bwMode="auto">
              <a:xfrm>
                <a:off x="3906" y="1680"/>
                <a:ext cx="144" cy="346"/>
              </a:xfrm>
              <a:prstGeom prst="rect">
                <a:avLst/>
              </a:prstGeom>
              <a:noFill/>
              <a:ln w="9525">
                <a:noFill/>
                <a:miter lim="800000"/>
                <a:headEnd/>
                <a:tailEnd/>
              </a:ln>
            </p:spPr>
            <p:txBody>
              <a:bodyPr>
                <a:spAutoFit/>
              </a:bodyPr>
              <a:lstStyle/>
              <a:p>
                <a:pPr algn="ctr"/>
                <a:r>
                  <a:rPr lang="en-US" sz="1000" b="1"/>
                  <a:t>M</a:t>
                </a:r>
              </a:p>
              <a:p>
                <a:pPr algn="ctr"/>
                <a:r>
                  <a:rPr lang="en-US" sz="1000" b="1"/>
                  <a:t>U</a:t>
                </a:r>
              </a:p>
              <a:p>
                <a:pPr algn="ctr"/>
                <a:r>
                  <a:rPr lang="en-US" sz="1000" b="1"/>
                  <a:t>X</a:t>
                </a:r>
              </a:p>
            </p:txBody>
          </p:sp>
        </p:grpSp>
        <p:sp>
          <p:nvSpPr>
            <p:cNvPr id="30788" name="Text Box 110"/>
            <p:cNvSpPr txBox="1">
              <a:spLocks noChangeArrowheads="1"/>
            </p:cNvSpPr>
            <p:nvPr/>
          </p:nvSpPr>
          <p:spPr bwMode="auto">
            <a:xfrm>
              <a:off x="4991100" y="30924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789" name="Text Box 111"/>
            <p:cNvSpPr txBox="1">
              <a:spLocks noChangeArrowheads="1"/>
            </p:cNvSpPr>
            <p:nvPr/>
          </p:nvSpPr>
          <p:spPr bwMode="auto">
            <a:xfrm>
              <a:off x="4991100" y="25590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790" name="Line 113"/>
            <p:cNvSpPr>
              <a:spLocks noChangeShapeType="1"/>
            </p:cNvSpPr>
            <p:nvPr/>
          </p:nvSpPr>
          <p:spPr bwMode="auto">
            <a:xfrm>
              <a:off x="5867400" y="3054350"/>
              <a:ext cx="381000" cy="0"/>
            </a:xfrm>
            <a:prstGeom prst="line">
              <a:avLst/>
            </a:prstGeom>
            <a:noFill/>
            <a:ln w="28575">
              <a:solidFill>
                <a:schemeClr val="tx1"/>
              </a:solidFill>
              <a:round/>
              <a:headEnd/>
              <a:tailEnd type="triangle" w="med" len="med"/>
            </a:ln>
          </p:spPr>
          <p:txBody>
            <a:bodyPr/>
            <a:lstStyle/>
            <a:p>
              <a:endParaRPr lang="en-US"/>
            </a:p>
          </p:txBody>
        </p:sp>
        <p:sp>
          <p:nvSpPr>
            <p:cNvPr id="30791" name="Line 114"/>
            <p:cNvSpPr>
              <a:spLocks noChangeShapeType="1"/>
            </p:cNvSpPr>
            <p:nvPr/>
          </p:nvSpPr>
          <p:spPr bwMode="auto">
            <a:xfrm>
              <a:off x="4343400" y="2482850"/>
              <a:ext cx="1905000" cy="0"/>
            </a:xfrm>
            <a:prstGeom prst="line">
              <a:avLst/>
            </a:prstGeom>
            <a:noFill/>
            <a:ln w="28575">
              <a:solidFill>
                <a:schemeClr val="tx1"/>
              </a:solidFill>
              <a:round/>
              <a:headEnd/>
              <a:tailEnd type="triangle" w="med" len="med"/>
            </a:ln>
          </p:spPr>
          <p:txBody>
            <a:bodyPr/>
            <a:lstStyle/>
            <a:p>
              <a:endParaRPr lang="en-US"/>
            </a:p>
          </p:txBody>
        </p:sp>
        <p:sp>
          <p:nvSpPr>
            <p:cNvPr id="30792" name="Line 115"/>
            <p:cNvSpPr>
              <a:spLocks noChangeShapeType="1"/>
            </p:cNvSpPr>
            <p:nvPr/>
          </p:nvSpPr>
          <p:spPr bwMode="auto">
            <a:xfrm>
              <a:off x="4354830" y="2482850"/>
              <a:ext cx="0" cy="304800"/>
            </a:xfrm>
            <a:prstGeom prst="line">
              <a:avLst/>
            </a:prstGeom>
            <a:noFill/>
            <a:ln w="28575">
              <a:solidFill>
                <a:schemeClr val="tx1"/>
              </a:solidFill>
              <a:round/>
              <a:headEnd/>
              <a:tailEnd/>
            </a:ln>
          </p:spPr>
          <p:txBody>
            <a:bodyPr/>
            <a:lstStyle/>
            <a:p>
              <a:endParaRPr lang="en-US"/>
            </a:p>
          </p:txBody>
        </p:sp>
        <p:sp>
          <p:nvSpPr>
            <p:cNvPr id="30793" name="Line 116"/>
            <p:cNvSpPr>
              <a:spLocks noChangeShapeType="1"/>
            </p:cNvSpPr>
            <p:nvPr/>
          </p:nvSpPr>
          <p:spPr bwMode="auto">
            <a:xfrm>
              <a:off x="6762750" y="2178050"/>
              <a:ext cx="0" cy="609600"/>
            </a:xfrm>
            <a:prstGeom prst="line">
              <a:avLst/>
            </a:prstGeom>
            <a:noFill/>
            <a:ln w="28575">
              <a:solidFill>
                <a:schemeClr val="tx1"/>
              </a:solidFill>
              <a:round/>
              <a:headEnd/>
              <a:tailEnd/>
            </a:ln>
          </p:spPr>
          <p:txBody>
            <a:bodyPr/>
            <a:lstStyle/>
            <a:p>
              <a:endParaRPr lang="en-US"/>
            </a:p>
          </p:txBody>
        </p:sp>
        <p:sp>
          <p:nvSpPr>
            <p:cNvPr id="30794" name="Line 117"/>
            <p:cNvSpPr>
              <a:spLocks noChangeShapeType="1"/>
            </p:cNvSpPr>
            <p:nvPr/>
          </p:nvSpPr>
          <p:spPr bwMode="auto">
            <a:xfrm flipH="1">
              <a:off x="6400800" y="2787650"/>
              <a:ext cx="381000" cy="0"/>
            </a:xfrm>
            <a:prstGeom prst="line">
              <a:avLst/>
            </a:prstGeom>
            <a:noFill/>
            <a:ln w="28575">
              <a:solidFill>
                <a:schemeClr val="tx1"/>
              </a:solidFill>
              <a:round/>
              <a:headEnd/>
              <a:tailEnd/>
            </a:ln>
          </p:spPr>
          <p:txBody>
            <a:bodyPr/>
            <a:lstStyle/>
            <a:p>
              <a:endParaRPr lang="en-US"/>
            </a:p>
          </p:txBody>
        </p:sp>
        <p:sp>
          <p:nvSpPr>
            <p:cNvPr id="30795" name="Text Box 118"/>
            <p:cNvSpPr txBox="1">
              <a:spLocks noChangeArrowheads="1"/>
            </p:cNvSpPr>
            <p:nvPr/>
          </p:nvSpPr>
          <p:spPr bwMode="auto">
            <a:xfrm>
              <a:off x="5943600" y="22542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796" name="Text Box 119"/>
            <p:cNvSpPr txBox="1">
              <a:spLocks noChangeArrowheads="1"/>
            </p:cNvSpPr>
            <p:nvPr/>
          </p:nvSpPr>
          <p:spPr bwMode="auto">
            <a:xfrm>
              <a:off x="5943600" y="28194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797" name="Text Box 120"/>
            <p:cNvSpPr txBox="1">
              <a:spLocks noChangeArrowheads="1"/>
            </p:cNvSpPr>
            <p:nvPr/>
          </p:nvSpPr>
          <p:spPr bwMode="auto">
            <a:xfrm>
              <a:off x="6400800" y="25590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798" name="Text Box 121"/>
            <p:cNvSpPr txBox="1">
              <a:spLocks noChangeArrowheads="1"/>
            </p:cNvSpPr>
            <p:nvPr/>
          </p:nvSpPr>
          <p:spPr bwMode="auto">
            <a:xfrm>
              <a:off x="1143000" y="2331085"/>
              <a:ext cx="381000" cy="276999"/>
            </a:xfrm>
            <a:prstGeom prst="rect">
              <a:avLst/>
            </a:prstGeom>
            <a:noFill/>
            <a:ln w="9525">
              <a:noFill/>
              <a:miter lim="800000"/>
              <a:headEnd/>
              <a:tailEnd/>
            </a:ln>
          </p:spPr>
          <p:txBody>
            <a:bodyPr>
              <a:spAutoFit/>
            </a:bodyPr>
            <a:lstStyle/>
            <a:p>
              <a:r>
                <a:rPr lang="en-US" sz="1200" b="1">
                  <a:solidFill>
                    <a:srgbClr val="009900"/>
                  </a:solidFill>
                </a:rPr>
                <a:t>32</a:t>
              </a:r>
            </a:p>
          </p:txBody>
        </p:sp>
        <p:sp>
          <p:nvSpPr>
            <p:cNvPr id="30799" name="Text Box 122"/>
            <p:cNvSpPr txBox="1">
              <a:spLocks noChangeArrowheads="1"/>
            </p:cNvSpPr>
            <p:nvPr/>
          </p:nvSpPr>
          <p:spPr bwMode="auto">
            <a:xfrm>
              <a:off x="2278063" y="2209800"/>
              <a:ext cx="1836738" cy="457200"/>
            </a:xfrm>
            <a:prstGeom prst="rect">
              <a:avLst/>
            </a:prstGeom>
            <a:noFill/>
            <a:ln w="9525">
              <a:noFill/>
              <a:miter lim="800000"/>
              <a:headEnd/>
              <a:tailEnd/>
            </a:ln>
          </p:spPr>
          <p:txBody>
            <a:bodyPr wrap="none">
              <a:spAutoFit/>
            </a:bodyPr>
            <a:lstStyle/>
            <a:p>
              <a:r>
                <a:rPr lang="en-US" sz="1200" b="1">
                  <a:solidFill>
                    <a:srgbClr val="CC0000"/>
                  </a:solidFill>
                </a:rPr>
                <a:t>Normal program counter</a:t>
              </a:r>
            </a:p>
            <a:p>
              <a:r>
                <a:rPr lang="en-US" sz="1200" b="1">
                  <a:solidFill>
                    <a:srgbClr val="CC0000"/>
                  </a:solidFill>
                </a:rPr>
                <a:t>update ([PC]+4</a:t>
              </a:r>
              <a:r>
                <a:rPr lang="en-US" sz="1200" b="1">
                  <a:solidFill>
                    <a:srgbClr val="CC0000"/>
                  </a:solidFill>
                  <a:cs typeface="Times New Roman" pitchFamily="18" charset="0"/>
                </a:rPr>
                <a:t>→[PC])</a:t>
              </a:r>
            </a:p>
          </p:txBody>
        </p:sp>
        <p:sp>
          <p:nvSpPr>
            <p:cNvPr id="30800" name="Line 123"/>
            <p:cNvSpPr>
              <a:spLocks noChangeShapeType="1"/>
            </p:cNvSpPr>
            <p:nvPr/>
          </p:nvSpPr>
          <p:spPr bwMode="auto">
            <a:xfrm>
              <a:off x="3962400" y="2482850"/>
              <a:ext cx="0" cy="304800"/>
            </a:xfrm>
            <a:prstGeom prst="line">
              <a:avLst/>
            </a:prstGeom>
            <a:noFill/>
            <a:ln w="28575">
              <a:solidFill>
                <a:srgbClr val="CC0000"/>
              </a:solidFill>
              <a:round/>
              <a:headEnd/>
              <a:tailEnd type="triangle" w="med" len="med"/>
            </a:ln>
          </p:spPr>
          <p:txBody>
            <a:bodyPr/>
            <a:lstStyle/>
            <a:p>
              <a:endParaRPr lang="en-US"/>
            </a:p>
          </p:txBody>
        </p:sp>
        <p:sp>
          <p:nvSpPr>
            <p:cNvPr id="30801" name="Text Box 124"/>
            <p:cNvSpPr txBox="1">
              <a:spLocks noChangeArrowheads="1"/>
            </p:cNvSpPr>
            <p:nvPr/>
          </p:nvSpPr>
          <p:spPr bwMode="auto">
            <a:xfrm>
              <a:off x="5638800" y="3321050"/>
              <a:ext cx="1203325" cy="274638"/>
            </a:xfrm>
            <a:prstGeom prst="rect">
              <a:avLst/>
            </a:prstGeom>
            <a:noFill/>
            <a:ln w="9525">
              <a:noFill/>
              <a:miter lim="800000"/>
              <a:headEnd/>
              <a:tailEnd/>
            </a:ln>
          </p:spPr>
          <p:txBody>
            <a:bodyPr wrap="none">
              <a:spAutoFit/>
            </a:bodyPr>
            <a:lstStyle/>
            <a:p>
              <a:r>
                <a:rPr lang="en-US" sz="1200" b="1">
                  <a:solidFill>
                    <a:srgbClr val="CC0000"/>
                  </a:solidFill>
                </a:rPr>
                <a:t>Branch address</a:t>
              </a:r>
              <a:endParaRPr lang="en-US" sz="1200" b="1">
                <a:solidFill>
                  <a:srgbClr val="CC0000"/>
                </a:solidFill>
                <a:cs typeface="Times New Roman" pitchFamily="18" charset="0"/>
              </a:endParaRPr>
            </a:p>
          </p:txBody>
        </p:sp>
        <p:sp>
          <p:nvSpPr>
            <p:cNvPr id="30802" name="Line 125"/>
            <p:cNvSpPr>
              <a:spLocks noChangeShapeType="1"/>
            </p:cNvSpPr>
            <p:nvPr/>
          </p:nvSpPr>
          <p:spPr bwMode="auto">
            <a:xfrm flipV="1">
              <a:off x="6054725" y="3092450"/>
              <a:ext cx="0" cy="304800"/>
            </a:xfrm>
            <a:prstGeom prst="line">
              <a:avLst/>
            </a:prstGeom>
            <a:noFill/>
            <a:ln w="28575">
              <a:solidFill>
                <a:srgbClr val="CC0000"/>
              </a:solidFill>
              <a:round/>
              <a:headEnd/>
              <a:tailEnd type="triangle" w="med" len="med"/>
            </a:ln>
          </p:spPr>
          <p:txBody>
            <a:bodyPr/>
            <a:lstStyle/>
            <a:p>
              <a:endParaRPr lang="en-US"/>
            </a:p>
          </p:txBody>
        </p:sp>
        <p:sp>
          <p:nvSpPr>
            <p:cNvPr id="30803" name="Text Box 126"/>
            <p:cNvSpPr txBox="1">
              <a:spLocks noChangeArrowheads="1"/>
            </p:cNvSpPr>
            <p:nvPr/>
          </p:nvSpPr>
          <p:spPr bwMode="auto">
            <a:xfrm>
              <a:off x="6823075" y="2239963"/>
              <a:ext cx="1330325" cy="1004888"/>
            </a:xfrm>
            <a:prstGeom prst="rect">
              <a:avLst/>
            </a:prstGeom>
            <a:noFill/>
            <a:ln w="9525">
              <a:noFill/>
              <a:miter lim="800000"/>
              <a:headEnd/>
              <a:tailEnd/>
            </a:ln>
          </p:spPr>
          <p:txBody>
            <a:bodyPr>
              <a:spAutoFit/>
            </a:bodyPr>
            <a:lstStyle/>
            <a:p>
              <a:r>
                <a:rPr lang="en-US" sz="1200" b="1">
                  <a:solidFill>
                    <a:srgbClr val="CC0000"/>
                  </a:solidFill>
                </a:rPr>
                <a:t>MUX chooses new PC contents depending on whether branch is taken  </a:t>
              </a:r>
              <a:endParaRPr lang="en-US" sz="1200" b="1">
                <a:solidFill>
                  <a:srgbClr val="CC0000"/>
                </a:solidFill>
                <a:cs typeface="Times New Roman" pitchFamily="18" charset="0"/>
              </a:endParaRPr>
            </a:p>
          </p:txBody>
        </p:sp>
        <p:sp>
          <p:nvSpPr>
            <p:cNvPr id="30804" name="Line 127"/>
            <p:cNvSpPr>
              <a:spLocks noChangeShapeType="1"/>
            </p:cNvSpPr>
            <p:nvPr/>
          </p:nvSpPr>
          <p:spPr bwMode="auto">
            <a:xfrm flipH="1">
              <a:off x="6400800" y="2940050"/>
              <a:ext cx="381000" cy="0"/>
            </a:xfrm>
            <a:prstGeom prst="line">
              <a:avLst/>
            </a:prstGeom>
            <a:noFill/>
            <a:ln w="28575">
              <a:solidFill>
                <a:srgbClr val="CC0000"/>
              </a:solidFill>
              <a:round/>
              <a:headEnd/>
              <a:tailEnd type="triangle" w="med" len="med"/>
            </a:ln>
          </p:spPr>
          <p:txBody>
            <a:bodyPr/>
            <a:lstStyle/>
            <a:p>
              <a:endParaRPr lang="en-US"/>
            </a:p>
          </p:txBody>
        </p:sp>
        <p:sp>
          <p:nvSpPr>
            <p:cNvPr id="30805" name="Text Box 128"/>
            <p:cNvSpPr txBox="1">
              <a:spLocks noChangeArrowheads="1"/>
            </p:cNvSpPr>
            <p:nvPr/>
          </p:nvSpPr>
          <p:spPr bwMode="auto">
            <a:xfrm>
              <a:off x="3886200" y="5715000"/>
              <a:ext cx="1289050" cy="274638"/>
            </a:xfrm>
            <a:prstGeom prst="rect">
              <a:avLst/>
            </a:prstGeom>
            <a:noFill/>
            <a:ln w="9525">
              <a:noFill/>
              <a:miter lim="800000"/>
              <a:headEnd/>
              <a:tailEnd/>
            </a:ln>
          </p:spPr>
          <p:txBody>
            <a:bodyPr wrap="none">
              <a:spAutoFit/>
            </a:bodyPr>
            <a:lstStyle/>
            <a:p>
              <a:r>
                <a:rPr lang="en-US" sz="1200" b="1">
                  <a:solidFill>
                    <a:srgbClr val="CC0000"/>
                  </a:solidFill>
                </a:rPr>
                <a:t>Result writeback</a:t>
              </a:r>
            </a:p>
          </p:txBody>
        </p:sp>
        <p:sp>
          <p:nvSpPr>
            <p:cNvPr id="30806" name="Text Box 129"/>
            <p:cNvSpPr txBox="1">
              <a:spLocks noChangeArrowheads="1"/>
            </p:cNvSpPr>
            <p:nvPr/>
          </p:nvSpPr>
          <p:spPr bwMode="auto">
            <a:xfrm>
              <a:off x="4267200" y="41751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807" name="Text Box 130"/>
            <p:cNvSpPr txBox="1">
              <a:spLocks noChangeArrowheads="1"/>
            </p:cNvSpPr>
            <p:nvPr/>
          </p:nvSpPr>
          <p:spPr bwMode="auto">
            <a:xfrm>
              <a:off x="4267200" y="37179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808" name="Text Box 131"/>
            <p:cNvSpPr txBox="1">
              <a:spLocks noChangeArrowheads="1"/>
            </p:cNvSpPr>
            <p:nvPr/>
          </p:nvSpPr>
          <p:spPr bwMode="auto">
            <a:xfrm>
              <a:off x="5200650" y="43846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809" name="Text Box 132"/>
            <p:cNvSpPr txBox="1">
              <a:spLocks noChangeArrowheads="1"/>
            </p:cNvSpPr>
            <p:nvPr/>
          </p:nvSpPr>
          <p:spPr bwMode="auto">
            <a:xfrm>
              <a:off x="6324600" y="417195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810" name="Text Box 133"/>
            <p:cNvSpPr txBox="1">
              <a:spLocks noChangeArrowheads="1"/>
            </p:cNvSpPr>
            <p:nvPr/>
          </p:nvSpPr>
          <p:spPr bwMode="auto">
            <a:xfrm>
              <a:off x="7696200" y="425132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811" name="Text Box 134"/>
            <p:cNvSpPr txBox="1">
              <a:spLocks noChangeArrowheads="1"/>
            </p:cNvSpPr>
            <p:nvPr/>
          </p:nvSpPr>
          <p:spPr bwMode="auto">
            <a:xfrm>
              <a:off x="7877175" y="4648200"/>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812" name="Text Box 135"/>
            <p:cNvSpPr txBox="1">
              <a:spLocks noChangeArrowheads="1"/>
            </p:cNvSpPr>
            <p:nvPr/>
          </p:nvSpPr>
          <p:spPr bwMode="auto">
            <a:xfrm>
              <a:off x="8401050" y="4333875"/>
              <a:ext cx="381000" cy="244475"/>
            </a:xfrm>
            <a:prstGeom prst="rect">
              <a:avLst/>
            </a:prstGeom>
            <a:noFill/>
            <a:ln w="9525">
              <a:noFill/>
              <a:miter lim="800000"/>
              <a:headEnd/>
              <a:tailEnd/>
            </a:ln>
          </p:spPr>
          <p:txBody>
            <a:bodyPr>
              <a:spAutoFit/>
            </a:bodyPr>
            <a:lstStyle/>
            <a:p>
              <a:r>
                <a:rPr lang="en-US" sz="1000" b="1">
                  <a:solidFill>
                    <a:srgbClr val="009900"/>
                  </a:solidFill>
                </a:rPr>
                <a:t>32</a:t>
              </a:r>
            </a:p>
          </p:txBody>
        </p:sp>
        <p:sp>
          <p:nvSpPr>
            <p:cNvPr id="30813" name="Text Box 136"/>
            <p:cNvSpPr txBox="1">
              <a:spLocks noChangeArrowheads="1"/>
            </p:cNvSpPr>
            <p:nvPr/>
          </p:nvSpPr>
          <p:spPr bwMode="auto">
            <a:xfrm rot="10800000" flipH="1" flipV="1">
              <a:off x="2743200" y="4038600"/>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30814" name="Text Box 137"/>
            <p:cNvSpPr txBox="1">
              <a:spLocks noChangeArrowheads="1"/>
            </p:cNvSpPr>
            <p:nvPr/>
          </p:nvSpPr>
          <p:spPr bwMode="auto">
            <a:xfrm rot="10800000" flipH="1" flipV="1">
              <a:off x="2743200" y="3581400"/>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30815" name="Text Box 138"/>
            <p:cNvSpPr txBox="1">
              <a:spLocks noChangeArrowheads="1"/>
            </p:cNvSpPr>
            <p:nvPr/>
          </p:nvSpPr>
          <p:spPr bwMode="auto">
            <a:xfrm rot="10800000" flipH="1" flipV="1">
              <a:off x="2743200" y="3260724"/>
              <a:ext cx="228600" cy="244475"/>
            </a:xfrm>
            <a:prstGeom prst="rect">
              <a:avLst/>
            </a:prstGeom>
            <a:noFill/>
            <a:ln w="9525">
              <a:noFill/>
              <a:miter lim="800000"/>
              <a:headEnd/>
              <a:tailEnd/>
            </a:ln>
          </p:spPr>
          <p:txBody>
            <a:bodyPr>
              <a:spAutoFit/>
            </a:bodyPr>
            <a:lstStyle/>
            <a:p>
              <a:r>
                <a:rPr lang="en-US" sz="1000" b="1">
                  <a:solidFill>
                    <a:srgbClr val="009900"/>
                  </a:solidFill>
                </a:rPr>
                <a:t>5</a:t>
              </a:r>
            </a:p>
          </p:txBody>
        </p:sp>
        <p:sp>
          <p:nvSpPr>
            <p:cNvPr id="30816" name="AutoShape 139"/>
            <p:cNvSpPr>
              <a:spLocks noChangeArrowheads="1"/>
            </p:cNvSpPr>
            <p:nvPr/>
          </p:nvSpPr>
          <p:spPr bwMode="auto">
            <a:xfrm rot="5400000" flipH="1">
              <a:off x="320675" y="4713288"/>
              <a:ext cx="1062038" cy="180975"/>
            </a:xfrm>
            <a:prstGeom prst="rightArrow">
              <a:avLst>
                <a:gd name="adj1" fmla="val 50000"/>
                <a:gd name="adj2" fmla="val 146711"/>
              </a:avLst>
            </a:prstGeom>
            <a:solidFill>
              <a:srgbClr val="008000">
                <a:alpha val="59999"/>
              </a:srgbClr>
            </a:solidFill>
            <a:ln w="9525">
              <a:solidFill>
                <a:srgbClr val="008000"/>
              </a:solidFill>
              <a:miter lim="800000"/>
              <a:headEnd/>
              <a:tailEnd/>
            </a:ln>
          </p:spPr>
          <p:txBody>
            <a:bodyPr wrap="none" anchor="ctr"/>
            <a:lstStyle/>
            <a:p>
              <a:endParaRPr lang="en-US"/>
            </a:p>
          </p:txBody>
        </p:sp>
        <p:sp>
          <p:nvSpPr>
            <p:cNvPr id="30817" name="Text Box 140"/>
            <p:cNvSpPr txBox="1">
              <a:spLocks noChangeArrowheads="1"/>
            </p:cNvSpPr>
            <p:nvPr/>
          </p:nvSpPr>
          <p:spPr bwMode="auto">
            <a:xfrm>
              <a:off x="838200" y="4953000"/>
              <a:ext cx="1373188" cy="457200"/>
            </a:xfrm>
            <a:prstGeom prst="rect">
              <a:avLst/>
            </a:prstGeom>
            <a:noFill/>
            <a:ln w="9525">
              <a:noFill/>
              <a:miter lim="800000"/>
              <a:headEnd/>
              <a:tailEnd/>
            </a:ln>
          </p:spPr>
          <p:txBody>
            <a:bodyPr wrap="none">
              <a:spAutoFit/>
            </a:bodyPr>
            <a:lstStyle/>
            <a:p>
              <a:r>
                <a:rPr lang="en-US" sz="1200" b="1">
                  <a:solidFill>
                    <a:srgbClr val="008000"/>
                  </a:solidFill>
                </a:rPr>
                <a:t>PC update occurs </a:t>
              </a:r>
            </a:p>
            <a:p>
              <a:r>
                <a:rPr lang="en-US" sz="1200" b="1">
                  <a:solidFill>
                    <a:srgbClr val="008000"/>
                  </a:solidFill>
                </a:rPr>
                <a:t>early  in cycle.   </a:t>
              </a:r>
            </a:p>
          </p:txBody>
        </p:sp>
        <p:grpSp>
          <p:nvGrpSpPr>
            <p:cNvPr id="30818" name="Group 153"/>
            <p:cNvGrpSpPr>
              <a:grpSpLocks/>
            </p:cNvGrpSpPr>
            <p:nvPr/>
          </p:nvGrpSpPr>
          <p:grpSpPr bwMode="auto">
            <a:xfrm>
              <a:off x="2133600" y="2667000"/>
              <a:ext cx="1143000" cy="609600"/>
              <a:chOff x="1296" y="1968"/>
              <a:chExt cx="720" cy="384"/>
            </a:xfrm>
          </p:grpSpPr>
          <p:sp>
            <p:nvSpPr>
              <p:cNvPr id="30831" name="AutoShape 141"/>
              <p:cNvSpPr>
                <a:spLocks noChangeArrowheads="1"/>
              </p:cNvSpPr>
              <p:nvPr/>
            </p:nvSpPr>
            <p:spPr bwMode="auto">
              <a:xfrm>
                <a:off x="1296" y="1968"/>
                <a:ext cx="720" cy="384"/>
              </a:xfrm>
              <a:prstGeom prst="rightArrow">
                <a:avLst>
                  <a:gd name="adj1" fmla="val 50000"/>
                  <a:gd name="adj2" fmla="val 46875"/>
                </a:avLst>
              </a:prstGeom>
              <a:solidFill>
                <a:srgbClr val="008000">
                  <a:alpha val="59999"/>
                </a:srgbClr>
              </a:solidFill>
              <a:ln w="9525">
                <a:solidFill>
                  <a:srgbClr val="008000"/>
                </a:solidFill>
                <a:miter lim="800000"/>
                <a:headEnd/>
                <a:tailEnd/>
              </a:ln>
            </p:spPr>
            <p:txBody>
              <a:bodyPr wrap="none" anchor="ctr"/>
              <a:lstStyle/>
              <a:p>
                <a:endParaRPr lang="en-US"/>
              </a:p>
            </p:txBody>
          </p:sp>
          <p:sp>
            <p:nvSpPr>
              <p:cNvPr id="30832" name="Text Box 142"/>
              <p:cNvSpPr txBox="1">
                <a:spLocks noChangeArrowheads="1"/>
              </p:cNvSpPr>
              <p:nvPr/>
            </p:nvSpPr>
            <p:spPr bwMode="auto">
              <a:xfrm>
                <a:off x="1296" y="2082"/>
                <a:ext cx="690" cy="173"/>
              </a:xfrm>
              <a:prstGeom prst="rect">
                <a:avLst/>
              </a:prstGeom>
              <a:noFill/>
              <a:ln w="9525">
                <a:noFill/>
                <a:miter lim="800000"/>
                <a:headEnd/>
                <a:tailEnd/>
              </a:ln>
            </p:spPr>
            <p:txBody>
              <a:bodyPr wrap="none">
                <a:spAutoFit/>
              </a:bodyPr>
              <a:lstStyle/>
              <a:p>
                <a:r>
                  <a:rPr lang="en-US" sz="1200" b="1">
                    <a:solidFill>
                      <a:schemeClr val="bg1"/>
                    </a:solidFill>
                  </a:rPr>
                  <a:t>~20% of cycle</a:t>
                </a:r>
              </a:p>
            </p:txBody>
          </p:sp>
        </p:grpSp>
        <p:grpSp>
          <p:nvGrpSpPr>
            <p:cNvPr id="30819" name="Group 154"/>
            <p:cNvGrpSpPr>
              <a:grpSpLocks/>
            </p:cNvGrpSpPr>
            <p:nvPr/>
          </p:nvGrpSpPr>
          <p:grpSpPr bwMode="auto">
            <a:xfrm>
              <a:off x="3505200" y="2667000"/>
              <a:ext cx="1295400" cy="609600"/>
              <a:chOff x="2088" y="1815"/>
              <a:chExt cx="816" cy="384"/>
            </a:xfrm>
          </p:grpSpPr>
          <p:sp>
            <p:nvSpPr>
              <p:cNvPr id="30829" name="AutoShape 143"/>
              <p:cNvSpPr>
                <a:spLocks noChangeArrowheads="1"/>
              </p:cNvSpPr>
              <p:nvPr/>
            </p:nvSpPr>
            <p:spPr bwMode="auto">
              <a:xfrm>
                <a:off x="2088" y="1815"/>
                <a:ext cx="816" cy="384"/>
              </a:xfrm>
              <a:prstGeom prst="rightArrow">
                <a:avLst>
                  <a:gd name="adj1" fmla="val 50000"/>
                  <a:gd name="adj2" fmla="val 53125"/>
                </a:avLst>
              </a:prstGeom>
              <a:solidFill>
                <a:srgbClr val="008000">
                  <a:alpha val="59999"/>
                </a:srgbClr>
              </a:solidFill>
              <a:ln w="9525">
                <a:solidFill>
                  <a:srgbClr val="008000"/>
                </a:solidFill>
                <a:miter lim="800000"/>
                <a:headEnd/>
                <a:tailEnd/>
              </a:ln>
            </p:spPr>
            <p:txBody>
              <a:bodyPr wrap="none" anchor="ctr"/>
              <a:lstStyle/>
              <a:p>
                <a:endParaRPr lang="en-US"/>
              </a:p>
            </p:txBody>
          </p:sp>
          <p:sp>
            <p:nvSpPr>
              <p:cNvPr id="30830" name="Text Box 144"/>
              <p:cNvSpPr txBox="1">
                <a:spLocks noChangeArrowheads="1"/>
              </p:cNvSpPr>
              <p:nvPr/>
            </p:nvSpPr>
            <p:spPr bwMode="auto">
              <a:xfrm>
                <a:off x="2125" y="1929"/>
                <a:ext cx="690" cy="173"/>
              </a:xfrm>
              <a:prstGeom prst="rect">
                <a:avLst/>
              </a:prstGeom>
              <a:noFill/>
              <a:ln w="9525">
                <a:noFill/>
                <a:miter lim="800000"/>
                <a:headEnd/>
                <a:tailEnd/>
              </a:ln>
            </p:spPr>
            <p:txBody>
              <a:bodyPr wrap="none">
                <a:spAutoFit/>
              </a:bodyPr>
              <a:lstStyle/>
              <a:p>
                <a:r>
                  <a:rPr lang="en-US" sz="1200" b="1">
                    <a:solidFill>
                      <a:schemeClr val="bg1"/>
                    </a:solidFill>
                  </a:rPr>
                  <a:t>~40% of cycle</a:t>
                </a:r>
              </a:p>
            </p:txBody>
          </p:sp>
        </p:grpSp>
        <p:grpSp>
          <p:nvGrpSpPr>
            <p:cNvPr id="30820" name="Group 155"/>
            <p:cNvGrpSpPr>
              <a:grpSpLocks/>
            </p:cNvGrpSpPr>
            <p:nvPr/>
          </p:nvGrpSpPr>
          <p:grpSpPr bwMode="auto">
            <a:xfrm>
              <a:off x="5486400" y="3429000"/>
              <a:ext cx="1295400" cy="609600"/>
              <a:chOff x="3312" y="2208"/>
              <a:chExt cx="816" cy="384"/>
            </a:xfrm>
          </p:grpSpPr>
          <p:sp>
            <p:nvSpPr>
              <p:cNvPr id="30827" name="AutoShape 145"/>
              <p:cNvSpPr>
                <a:spLocks noChangeArrowheads="1"/>
              </p:cNvSpPr>
              <p:nvPr/>
            </p:nvSpPr>
            <p:spPr bwMode="auto">
              <a:xfrm>
                <a:off x="3312" y="2208"/>
                <a:ext cx="816" cy="384"/>
              </a:xfrm>
              <a:prstGeom prst="rightArrow">
                <a:avLst>
                  <a:gd name="adj1" fmla="val 50000"/>
                  <a:gd name="adj2" fmla="val 53125"/>
                </a:avLst>
              </a:prstGeom>
              <a:solidFill>
                <a:srgbClr val="008000">
                  <a:alpha val="59999"/>
                </a:srgbClr>
              </a:solidFill>
              <a:ln w="9525">
                <a:solidFill>
                  <a:srgbClr val="008000"/>
                </a:solidFill>
                <a:miter lim="800000"/>
                <a:headEnd/>
                <a:tailEnd/>
              </a:ln>
            </p:spPr>
            <p:txBody>
              <a:bodyPr wrap="none" anchor="ctr"/>
              <a:lstStyle/>
              <a:p>
                <a:endParaRPr lang="en-US"/>
              </a:p>
            </p:txBody>
          </p:sp>
          <p:sp>
            <p:nvSpPr>
              <p:cNvPr id="30828" name="Text Box 146"/>
              <p:cNvSpPr txBox="1">
                <a:spLocks noChangeArrowheads="1"/>
              </p:cNvSpPr>
              <p:nvPr/>
            </p:nvSpPr>
            <p:spPr bwMode="auto">
              <a:xfrm>
                <a:off x="3349" y="2322"/>
                <a:ext cx="690" cy="173"/>
              </a:xfrm>
              <a:prstGeom prst="rect">
                <a:avLst/>
              </a:prstGeom>
              <a:noFill/>
              <a:ln w="9525">
                <a:noFill/>
                <a:miter lim="800000"/>
                <a:headEnd/>
                <a:tailEnd/>
              </a:ln>
            </p:spPr>
            <p:txBody>
              <a:bodyPr wrap="none">
                <a:spAutoFit/>
              </a:bodyPr>
              <a:lstStyle/>
              <a:p>
                <a:r>
                  <a:rPr lang="en-US" sz="1200" b="1">
                    <a:solidFill>
                      <a:schemeClr val="bg1"/>
                    </a:solidFill>
                  </a:rPr>
                  <a:t>~60% of cycle</a:t>
                </a:r>
              </a:p>
            </p:txBody>
          </p:sp>
        </p:grpSp>
        <p:grpSp>
          <p:nvGrpSpPr>
            <p:cNvPr id="30821" name="Group 147"/>
            <p:cNvGrpSpPr>
              <a:grpSpLocks/>
            </p:cNvGrpSpPr>
            <p:nvPr/>
          </p:nvGrpSpPr>
          <p:grpSpPr bwMode="auto">
            <a:xfrm>
              <a:off x="7086600" y="3429000"/>
              <a:ext cx="1295400" cy="609600"/>
              <a:chOff x="4128" y="2880"/>
              <a:chExt cx="816" cy="384"/>
            </a:xfrm>
          </p:grpSpPr>
          <p:sp>
            <p:nvSpPr>
              <p:cNvPr id="30825" name="AutoShape 148"/>
              <p:cNvSpPr>
                <a:spLocks noChangeArrowheads="1"/>
              </p:cNvSpPr>
              <p:nvPr/>
            </p:nvSpPr>
            <p:spPr bwMode="auto">
              <a:xfrm>
                <a:off x="4128" y="2880"/>
                <a:ext cx="816" cy="384"/>
              </a:xfrm>
              <a:prstGeom prst="rightArrow">
                <a:avLst>
                  <a:gd name="adj1" fmla="val 50000"/>
                  <a:gd name="adj2" fmla="val 53125"/>
                </a:avLst>
              </a:prstGeom>
              <a:solidFill>
                <a:srgbClr val="008000">
                  <a:alpha val="59999"/>
                </a:srgbClr>
              </a:solidFill>
              <a:ln w="9525">
                <a:solidFill>
                  <a:srgbClr val="008000"/>
                </a:solidFill>
                <a:miter lim="800000"/>
                <a:headEnd/>
                <a:tailEnd/>
              </a:ln>
            </p:spPr>
            <p:txBody>
              <a:bodyPr wrap="none" anchor="ctr"/>
              <a:lstStyle/>
              <a:p>
                <a:endParaRPr lang="en-US"/>
              </a:p>
            </p:txBody>
          </p:sp>
          <p:sp>
            <p:nvSpPr>
              <p:cNvPr id="30826" name="Text Box 149"/>
              <p:cNvSpPr txBox="1">
                <a:spLocks noChangeArrowheads="1"/>
              </p:cNvSpPr>
              <p:nvPr/>
            </p:nvSpPr>
            <p:spPr bwMode="auto">
              <a:xfrm>
                <a:off x="4165" y="2994"/>
                <a:ext cx="690" cy="173"/>
              </a:xfrm>
              <a:prstGeom prst="rect">
                <a:avLst/>
              </a:prstGeom>
              <a:noFill/>
              <a:ln w="9525">
                <a:noFill/>
                <a:miter lim="800000"/>
                <a:headEnd/>
                <a:tailEnd/>
              </a:ln>
            </p:spPr>
            <p:txBody>
              <a:bodyPr wrap="none">
                <a:spAutoFit/>
              </a:bodyPr>
              <a:lstStyle/>
              <a:p>
                <a:r>
                  <a:rPr lang="en-US" sz="1200" b="1">
                    <a:solidFill>
                      <a:schemeClr val="bg1"/>
                    </a:solidFill>
                  </a:rPr>
                  <a:t>~80% of cycle</a:t>
                </a:r>
              </a:p>
            </p:txBody>
          </p:sp>
        </p:grpSp>
        <p:grpSp>
          <p:nvGrpSpPr>
            <p:cNvPr id="30822" name="Group 150"/>
            <p:cNvGrpSpPr>
              <a:grpSpLocks/>
            </p:cNvGrpSpPr>
            <p:nvPr/>
          </p:nvGrpSpPr>
          <p:grpSpPr bwMode="auto">
            <a:xfrm>
              <a:off x="4724400" y="5105400"/>
              <a:ext cx="1295400" cy="609600"/>
              <a:chOff x="2064" y="3216"/>
              <a:chExt cx="816" cy="384"/>
            </a:xfrm>
          </p:grpSpPr>
          <p:sp>
            <p:nvSpPr>
              <p:cNvPr id="30823" name="AutoShape 151"/>
              <p:cNvSpPr>
                <a:spLocks noChangeArrowheads="1"/>
              </p:cNvSpPr>
              <p:nvPr/>
            </p:nvSpPr>
            <p:spPr bwMode="auto">
              <a:xfrm flipH="1">
                <a:off x="2064" y="3216"/>
                <a:ext cx="816" cy="384"/>
              </a:xfrm>
              <a:prstGeom prst="rightArrow">
                <a:avLst>
                  <a:gd name="adj1" fmla="val 50000"/>
                  <a:gd name="adj2" fmla="val 53125"/>
                </a:avLst>
              </a:prstGeom>
              <a:solidFill>
                <a:srgbClr val="008000">
                  <a:alpha val="59999"/>
                </a:srgbClr>
              </a:solidFill>
              <a:ln w="9525">
                <a:solidFill>
                  <a:srgbClr val="008000"/>
                </a:solidFill>
                <a:miter lim="800000"/>
                <a:headEnd/>
                <a:tailEnd/>
              </a:ln>
            </p:spPr>
            <p:txBody>
              <a:bodyPr wrap="none" anchor="ctr"/>
              <a:lstStyle/>
              <a:p>
                <a:endParaRPr lang="en-US"/>
              </a:p>
            </p:txBody>
          </p:sp>
          <p:sp>
            <p:nvSpPr>
              <p:cNvPr id="30824" name="Text Box 152"/>
              <p:cNvSpPr txBox="1">
                <a:spLocks noChangeArrowheads="1"/>
              </p:cNvSpPr>
              <p:nvPr/>
            </p:nvSpPr>
            <p:spPr bwMode="auto">
              <a:xfrm>
                <a:off x="2088" y="3330"/>
                <a:ext cx="688" cy="173"/>
              </a:xfrm>
              <a:prstGeom prst="rect">
                <a:avLst/>
              </a:prstGeom>
              <a:noFill/>
              <a:ln w="9525">
                <a:noFill/>
                <a:miter lim="800000"/>
                <a:headEnd/>
                <a:tailEnd/>
              </a:ln>
            </p:spPr>
            <p:txBody>
              <a:bodyPr wrap="none">
                <a:spAutoFit/>
              </a:bodyPr>
              <a:lstStyle/>
              <a:p>
                <a:r>
                  <a:rPr lang="en-US" sz="1200" b="1">
                    <a:solidFill>
                      <a:schemeClr val="bg1"/>
                    </a:solidFill>
                  </a:rPr>
                  <a:t>100% of cycle</a:t>
                </a:r>
              </a:p>
            </p:txBody>
          </p:sp>
        </p:grpSp>
        <p:grpSp>
          <p:nvGrpSpPr>
            <p:cNvPr id="155" name="Group 8"/>
            <p:cNvGrpSpPr>
              <a:grpSpLocks/>
            </p:cNvGrpSpPr>
            <p:nvPr/>
          </p:nvGrpSpPr>
          <p:grpSpPr bwMode="auto">
            <a:xfrm>
              <a:off x="5366067" y="2590800"/>
              <a:ext cx="569913" cy="990600"/>
              <a:chOff x="1054" y="1488"/>
              <a:chExt cx="359" cy="624"/>
            </a:xfrm>
          </p:grpSpPr>
          <p:grpSp>
            <p:nvGrpSpPr>
              <p:cNvPr id="156" name="Group 9"/>
              <p:cNvGrpSpPr>
                <a:grpSpLocks/>
              </p:cNvGrpSpPr>
              <p:nvPr/>
            </p:nvGrpSpPr>
            <p:grpSpPr bwMode="auto">
              <a:xfrm>
                <a:off x="1033" y="1474"/>
                <a:ext cx="333" cy="620"/>
                <a:chOff x="3264" y="1632"/>
                <a:chExt cx="432" cy="480"/>
              </a:xfrm>
            </p:grpSpPr>
            <p:sp>
              <p:nvSpPr>
                <p:cNvPr id="158" name="Line 10"/>
                <p:cNvSpPr>
                  <a:spLocks noChangeShapeType="1"/>
                </p:cNvSpPr>
                <p:nvPr/>
              </p:nvSpPr>
              <p:spPr bwMode="auto">
                <a:xfrm flipV="1">
                  <a:off x="3270" y="1872"/>
                  <a:ext cx="48" cy="48"/>
                </a:xfrm>
                <a:prstGeom prst="line">
                  <a:avLst/>
                </a:prstGeom>
                <a:noFill/>
                <a:ln w="28575">
                  <a:solidFill>
                    <a:schemeClr val="tx1"/>
                  </a:solidFill>
                  <a:round/>
                  <a:headEnd/>
                  <a:tailEnd/>
                </a:ln>
              </p:spPr>
              <p:txBody>
                <a:bodyPr/>
                <a:lstStyle/>
                <a:p>
                  <a:endParaRPr lang="en-US"/>
                </a:p>
              </p:txBody>
            </p:sp>
            <p:sp>
              <p:nvSpPr>
                <p:cNvPr id="159" name="Line 11"/>
                <p:cNvSpPr>
                  <a:spLocks noChangeShapeType="1"/>
                </p:cNvSpPr>
                <p:nvPr/>
              </p:nvSpPr>
              <p:spPr bwMode="auto">
                <a:xfrm>
                  <a:off x="3270" y="1824"/>
                  <a:ext cx="48" cy="48"/>
                </a:xfrm>
                <a:prstGeom prst="line">
                  <a:avLst/>
                </a:prstGeom>
                <a:noFill/>
                <a:ln w="28575">
                  <a:solidFill>
                    <a:schemeClr val="tx1"/>
                  </a:solidFill>
                  <a:round/>
                  <a:headEnd/>
                  <a:tailEnd/>
                </a:ln>
              </p:spPr>
              <p:txBody>
                <a:bodyPr/>
                <a:lstStyle/>
                <a:p>
                  <a:endParaRPr lang="en-US"/>
                </a:p>
              </p:txBody>
            </p:sp>
            <p:sp>
              <p:nvSpPr>
                <p:cNvPr id="160" name="Line 12"/>
                <p:cNvSpPr>
                  <a:spLocks noChangeShapeType="1"/>
                </p:cNvSpPr>
                <p:nvPr/>
              </p:nvSpPr>
              <p:spPr bwMode="auto">
                <a:xfrm flipV="1">
                  <a:off x="3270" y="1632"/>
                  <a:ext cx="0" cy="192"/>
                </a:xfrm>
                <a:prstGeom prst="line">
                  <a:avLst/>
                </a:prstGeom>
                <a:noFill/>
                <a:ln w="28575">
                  <a:solidFill>
                    <a:schemeClr val="tx1"/>
                  </a:solidFill>
                  <a:round/>
                  <a:headEnd/>
                  <a:tailEnd/>
                </a:ln>
              </p:spPr>
              <p:txBody>
                <a:bodyPr/>
                <a:lstStyle/>
                <a:p>
                  <a:endParaRPr lang="en-US"/>
                </a:p>
              </p:txBody>
            </p:sp>
            <p:sp>
              <p:nvSpPr>
                <p:cNvPr id="161" name="Line 13"/>
                <p:cNvSpPr>
                  <a:spLocks noChangeShapeType="1"/>
                </p:cNvSpPr>
                <p:nvPr/>
              </p:nvSpPr>
              <p:spPr bwMode="auto">
                <a:xfrm flipV="1">
                  <a:off x="3270" y="1920"/>
                  <a:ext cx="0" cy="192"/>
                </a:xfrm>
                <a:prstGeom prst="line">
                  <a:avLst/>
                </a:prstGeom>
                <a:noFill/>
                <a:ln w="28575">
                  <a:solidFill>
                    <a:schemeClr val="tx1"/>
                  </a:solidFill>
                  <a:round/>
                  <a:headEnd/>
                  <a:tailEnd/>
                </a:ln>
              </p:spPr>
              <p:txBody>
                <a:bodyPr/>
                <a:lstStyle/>
                <a:p>
                  <a:endParaRPr lang="en-US"/>
                </a:p>
              </p:txBody>
            </p:sp>
            <p:sp>
              <p:nvSpPr>
                <p:cNvPr id="162" name="Line 14"/>
                <p:cNvSpPr>
                  <a:spLocks noChangeShapeType="1"/>
                </p:cNvSpPr>
                <p:nvPr/>
              </p:nvSpPr>
              <p:spPr bwMode="auto">
                <a:xfrm>
                  <a:off x="3264" y="1636"/>
                  <a:ext cx="432" cy="144"/>
                </a:xfrm>
                <a:prstGeom prst="line">
                  <a:avLst/>
                </a:prstGeom>
                <a:noFill/>
                <a:ln w="28575">
                  <a:solidFill>
                    <a:schemeClr val="tx1"/>
                  </a:solidFill>
                  <a:round/>
                  <a:headEnd/>
                  <a:tailEnd/>
                </a:ln>
              </p:spPr>
              <p:txBody>
                <a:bodyPr/>
                <a:lstStyle/>
                <a:p>
                  <a:endParaRPr lang="en-US"/>
                </a:p>
              </p:txBody>
            </p:sp>
            <p:sp>
              <p:nvSpPr>
                <p:cNvPr id="163" name="Line 15"/>
                <p:cNvSpPr>
                  <a:spLocks noChangeShapeType="1"/>
                </p:cNvSpPr>
                <p:nvPr/>
              </p:nvSpPr>
              <p:spPr bwMode="auto">
                <a:xfrm flipV="1">
                  <a:off x="3264" y="1964"/>
                  <a:ext cx="432" cy="144"/>
                </a:xfrm>
                <a:prstGeom prst="line">
                  <a:avLst/>
                </a:prstGeom>
                <a:noFill/>
                <a:ln w="28575">
                  <a:solidFill>
                    <a:schemeClr val="tx1"/>
                  </a:solidFill>
                  <a:round/>
                  <a:headEnd/>
                  <a:tailEnd/>
                </a:ln>
              </p:spPr>
              <p:txBody>
                <a:bodyPr/>
                <a:lstStyle/>
                <a:p>
                  <a:endParaRPr lang="en-US"/>
                </a:p>
              </p:txBody>
            </p:sp>
            <p:sp>
              <p:nvSpPr>
                <p:cNvPr id="164" name="Line 16"/>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57" name="Text Box 17"/>
              <p:cNvSpPr txBox="1">
                <a:spLocks noChangeArrowheads="1"/>
              </p:cNvSpPr>
              <p:nvPr/>
            </p:nvSpPr>
            <p:spPr bwMode="auto">
              <a:xfrm>
                <a:off x="1054" y="1700"/>
                <a:ext cx="359" cy="192"/>
              </a:xfrm>
              <a:prstGeom prst="rect">
                <a:avLst/>
              </a:prstGeom>
              <a:noFill/>
              <a:ln w="9525">
                <a:noFill/>
                <a:miter lim="800000"/>
                <a:headEnd/>
                <a:tailEnd/>
              </a:ln>
            </p:spPr>
            <p:txBody>
              <a:bodyPr wrap="none">
                <a:spAutoFit/>
              </a:bodyPr>
              <a:lstStyle/>
              <a:p>
                <a:r>
                  <a:rPr lang="en-US" sz="1400" b="1"/>
                  <a:t>ADD</a:t>
                </a:r>
              </a:p>
            </p:txBody>
          </p:sp>
        </p:grpSp>
      </p:grpSp>
      <p:pic>
        <p:nvPicPr>
          <p:cNvPr id="2" name="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7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68610" name="Rectangle 2"/>
          <p:cNvSpPr>
            <a:spLocks noGrp="1" noChangeArrowheads="1"/>
          </p:cNvSpPr>
          <p:nvPr>
            <p:ph type="title"/>
          </p:nvPr>
        </p:nvSpPr>
        <p:spPr>
          <a:xfrm>
            <a:off x="1905000" y="1371600"/>
            <a:ext cx="5410200" cy="533400"/>
          </a:xfrm>
        </p:spPr>
        <p:txBody>
          <a:bodyPr/>
          <a:lstStyle/>
          <a:p>
            <a:pPr>
              <a:defRPr/>
            </a:pPr>
            <a:r>
              <a:rPr lang="en-US" sz="3200" smtClean="0"/>
              <a:t>The ALU or Datapath</a:t>
            </a:r>
          </a:p>
        </p:txBody>
      </p:sp>
      <p:sp>
        <p:nvSpPr>
          <p:cNvPr id="4100" name="Rectangle 4"/>
          <p:cNvSpPr>
            <a:spLocks noGrp="1" noChangeArrowheads="1"/>
          </p:cNvSpPr>
          <p:nvPr>
            <p:ph type="body" idx="1"/>
          </p:nvPr>
        </p:nvSpPr>
        <p:spPr>
          <a:xfrm>
            <a:off x="533400" y="2133600"/>
            <a:ext cx="3276600" cy="4191000"/>
          </a:xfrm>
          <a:noFill/>
        </p:spPr>
        <p:txBody>
          <a:bodyPr/>
          <a:lstStyle/>
          <a:p>
            <a:r>
              <a:rPr lang="en-US" smtClean="0"/>
              <a:t>The major components of a computer include:</a:t>
            </a:r>
          </a:p>
          <a:p>
            <a:pPr lvl="1"/>
            <a:r>
              <a:rPr lang="en-US" smtClean="0">
                <a:solidFill>
                  <a:srgbClr val="CC0000"/>
                </a:solidFill>
              </a:rPr>
              <a:t>The CPU</a:t>
            </a:r>
          </a:p>
          <a:p>
            <a:pPr lvl="1"/>
            <a:r>
              <a:rPr lang="en-US" smtClean="0">
                <a:solidFill>
                  <a:schemeClr val="accent2"/>
                </a:solidFill>
              </a:rPr>
              <a:t>Memory</a:t>
            </a:r>
          </a:p>
          <a:p>
            <a:pPr lvl="1"/>
            <a:r>
              <a:rPr lang="en-US" smtClean="0">
                <a:solidFill>
                  <a:srgbClr val="009900"/>
                </a:solidFill>
              </a:rPr>
              <a:t>Peripherals that make the computer useful, such as the disk, printer, and mouse.  </a:t>
            </a:r>
          </a:p>
          <a:p>
            <a:r>
              <a:rPr lang="en-US" smtClean="0">
                <a:solidFill>
                  <a:srgbClr val="CC0000"/>
                </a:solidFill>
              </a:rPr>
              <a:t>The CPU consists of a control unit and the arithmetic/logic unit (ALU).  </a:t>
            </a:r>
          </a:p>
          <a:p>
            <a:r>
              <a:rPr lang="en-US" smtClean="0"/>
              <a:t>We first study the ALU.  </a:t>
            </a:r>
          </a:p>
        </p:txBody>
      </p:sp>
      <p:grpSp>
        <p:nvGrpSpPr>
          <p:cNvPr id="4101" name="Group 17"/>
          <p:cNvGrpSpPr>
            <a:grpSpLocks/>
          </p:cNvGrpSpPr>
          <p:nvPr/>
        </p:nvGrpSpPr>
        <p:grpSpPr bwMode="auto">
          <a:xfrm>
            <a:off x="3810000" y="2133600"/>
            <a:ext cx="4724400" cy="3886200"/>
            <a:chOff x="2496" y="1392"/>
            <a:chExt cx="2976" cy="2448"/>
          </a:xfrm>
        </p:grpSpPr>
        <p:sp>
          <p:nvSpPr>
            <p:cNvPr id="68613" name="Rectangle 5"/>
            <p:cNvSpPr>
              <a:spLocks noChangeArrowheads="1"/>
            </p:cNvSpPr>
            <p:nvPr/>
          </p:nvSpPr>
          <p:spPr bwMode="auto">
            <a:xfrm>
              <a:off x="2496" y="1440"/>
              <a:ext cx="2976" cy="2400"/>
            </a:xfrm>
            <a:prstGeom prst="rect">
              <a:avLst/>
            </a:prstGeom>
            <a:solidFill>
              <a:schemeClr val="bg1"/>
            </a:solidFill>
            <a:ln w="5715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103" name="Text Box 6"/>
            <p:cNvSpPr txBox="1">
              <a:spLocks noChangeArrowheads="1"/>
            </p:cNvSpPr>
            <p:nvPr/>
          </p:nvSpPr>
          <p:spPr bwMode="auto">
            <a:xfrm>
              <a:off x="3505" y="1392"/>
              <a:ext cx="959" cy="288"/>
            </a:xfrm>
            <a:prstGeom prst="rect">
              <a:avLst/>
            </a:prstGeom>
            <a:noFill/>
            <a:ln w="9525">
              <a:noFill/>
              <a:miter lim="800000"/>
              <a:headEnd/>
              <a:tailEnd/>
            </a:ln>
          </p:spPr>
          <p:txBody>
            <a:bodyPr wrap="none">
              <a:spAutoFit/>
            </a:bodyPr>
            <a:lstStyle/>
            <a:p>
              <a:r>
                <a:rPr lang="en-US" b="1">
                  <a:solidFill>
                    <a:schemeClr val="bg2"/>
                  </a:solidFill>
                </a:rPr>
                <a:t>Computer</a:t>
              </a:r>
            </a:p>
          </p:txBody>
        </p:sp>
        <p:sp>
          <p:nvSpPr>
            <p:cNvPr id="68615" name="Rectangle 7"/>
            <p:cNvSpPr>
              <a:spLocks noChangeArrowheads="1"/>
            </p:cNvSpPr>
            <p:nvPr/>
          </p:nvSpPr>
          <p:spPr bwMode="auto">
            <a:xfrm>
              <a:off x="3552" y="1680"/>
              <a:ext cx="864" cy="2016"/>
            </a:xfrm>
            <a:prstGeom prst="rect">
              <a:avLst/>
            </a:prstGeom>
            <a:solidFill>
              <a:schemeClr val="hlink"/>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105" name="Text Box 8"/>
            <p:cNvSpPr txBox="1">
              <a:spLocks noChangeArrowheads="1"/>
            </p:cNvSpPr>
            <p:nvPr/>
          </p:nvSpPr>
          <p:spPr bwMode="auto">
            <a:xfrm>
              <a:off x="3618" y="1663"/>
              <a:ext cx="702" cy="250"/>
            </a:xfrm>
            <a:prstGeom prst="rect">
              <a:avLst/>
            </a:prstGeom>
            <a:noFill/>
            <a:ln w="9525">
              <a:noFill/>
              <a:miter lim="800000"/>
              <a:headEnd/>
              <a:tailEnd/>
            </a:ln>
          </p:spPr>
          <p:txBody>
            <a:bodyPr wrap="none">
              <a:spAutoFit/>
            </a:bodyPr>
            <a:lstStyle/>
            <a:p>
              <a:r>
                <a:rPr lang="en-US" sz="2000" b="1">
                  <a:solidFill>
                    <a:schemeClr val="accent2"/>
                  </a:solidFill>
                </a:rPr>
                <a:t>Memory</a:t>
              </a:r>
            </a:p>
          </p:txBody>
        </p:sp>
        <p:sp>
          <p:nvSpPr>
            <p:cNvPr id="68617" name="Rectangle 9"/>
            <p:cNvSpPr>
              <a:spLocks noChangeArrowheads="1"/>
            </p:cNvSpPr>
            <p:nvPr/>
          </p:nvSpPr>
          <p:spPr bwMode="auto">
            <a:xfrm>
              <a:off x="4512" y="1680"/>
              <a:ext cx="864" cy="2016"/>
            </a:xfrm>
            <a:prstGeom prst="rect">
              <a:avLst/>
            </a:prstGeom>
            <a:solidFill>
              <a:srgbClr val="CCFF99"/>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68618" name="Rectangle 10"/>
            <p:cNvSpPr>
              <a:spLocks noChangeArrowheads="1"/>
            </p:cNvSpPr>
            <p:nvPr/>
          </p:nvSpPr>
          <p:spPr bwMode="auto">
            <a:xfrm>
              <a:off x="2592" y="1680"/>
              <a:ext cx="864" cy="2016"/>
            </a:xfrm>
            <a:prstGeom prst="rect">
              <a:avLst/>
            </a:prstGeom>
            <a:solidFill>
              <a:srgbClr val="FFCCCC"/>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108" name="Text Box 11"/>
            <p:cNvSpPr txBox="1">
              <a:spLocks noChangeArrowheads="1"/>
            </p:cNvSpPr>
            <p:nvPr/>
          </p:nvSpPr>
          <p:spPr bwMode="auto">
            <a:xfrm>
              <a:off x="2818" y="1680"/>
              <a:ext cx="446" cy="250"/>
            </a:xfrm>
            <a:prstGeom prst="rect">
              <a:avLst/>
            </a:prstGeom>
            <a:noFill/>
            <a:ln w="9525">
              <a:noFill/>
              <a:miter lim="800000"/>
              <a:headEnd/>
              <a:tailEnd/>
            </a:ln>
          </p:spPr>
          <p:txBody>
            <a:bodyPr wrap="none">
              <a:spAutoFit/>
            </a:bodyPr>
            <a:lstStyle/>
            <a:p>
              <a:r>
                <a:rPr lang="en-US" sz="2000" b="1">
                  <a:solidFill>
                    <a:srgbClr val="CC0000"/>
                  </a:solidFill>
                </a:rPr>
                <a:t>CPU</a:t>
              </a:r>
            </a:p>
          </p:txBody>
        </p:sp>
        <p:sp>
          <p:nvSpPr>
            <p:cNvPr id="4109" name="Text Box 12"/>
            <p:cNvSpPr txBox="1">
              <a:spLocks noChangeArrowheads="1"/>
            </p:cNvSpPr>
            <p:nvPr/>
          </p:nvSpPr>
          <p:spPr bwMode="auto">
            <a:xfrm>
              <a:off x="4532" y="1632"/>
              <a:ext cx="844" cy="442"/>
            </a:xfrm>
            <a:prstGeom prst="rect">
              <a:avLst/>
            </a:prstGeom>
            <a:noFill/>
            <a:ln w="9525">
              <a:noFill/>
              <a:miter lim="800000"/>
              <a:headEnd/>
              <a:tailEnd/>
            </a:ln>
          </p:spPr>
          <p:txBody>
            <a:bodyPr wrap="none">
              <a:spAutoFit/>
            </a:bodyPr>
            <a:lstStyle/>
            <a:p>
              <a:pPr algn="ctr"/>
              <a:r>
                <a:rPr lang="en-US" sz="2000" b="1">
                  <a:solidFill>
                    <a:srgbClr val="009900"/>
                  </a:solidFill>
                </a:rPr>
                <a:t>Peripheral</a:t>
              </a:r>
            </a:p>
            <a:p>
              <a:pPr algn="ctr"/>
              <a:r>
                <a:rPr lang="en-US" sz="2000" b="1">
                  <a:solidFill>
                    <a:srgbClr val="009900"/>
                  </a:solidFill>
                </a:rPr>
                <a:t>Devices</a:t>
              </a:r>
            </a:p>
          </p:txBody>
        </p:sp>
        <p:sp>
          <p:nvSpPr>
            <p:cNvPr id="68621" name="AutoShape 13"/>
            <p:cNvSpPr>
              <a:spLocks noChangeArrowheads="1"/>
            </p:cNvSpPr>
            <p:nvPr/>
          </p:nvSpPr>
          <p:spPr bwMode="auto">
            <a:xfrm>
              <a:off x="4608" y="2496"/>
              <a:ext cx="672" cy="480"/>
            </a:xfrm>
            <a:prstGeom prst="roundRect">
              <a:avLst>
                <a:gd name="adj" fmla="val 16667"/>
              </a:avLst>
            </a:prstGeom>
            <a:solidFill>
              <a:srgbClr val="CCFF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US" sz="1800" b="1">
                  <a:solidFill>
                    <a:srgbClr val="009900"/>
                  </a:solidFill>
                </a:rPr>
                <a:t>Input</a:t>
              </a:r>
            </a:p>
          </p:txBody>
        </p:sp>
        <p:sp>
          <p:nvSpPr>
            <p:cNvPr id="68622" name="AutoShape 14"/>
            <p:cNvSpPr>
              <a:spLocks noChangeArrowheads="1"/>
            </p:cNvSpPr>
            <p:nvPr/>
          </p:nvSpPr>
          <p:spPr bwMode="auto">
            <a:xfrm>
              <a:off x="4608" y="3072"/>
              <a:ext cx="672" cy="480"/>
            </a:xfrm>
            <a:prstGeom prst="roundRect">
              <a:avLst>
                <a:gd name="adj" fmla="val 16667"/>
              </a:avLst>
            </a:prstGeom>
            <a:solidFill>
              <a:srgbClr val="CCFF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US" sz="1800" b="1">
                  <a:solidFill>
                    <a:srgbClr val="009900"/>
                  </a:solidFill>
                </a:rPr>
                <a:t>Output</a:t>
              </a:r>
            </a:p>
          </p:txBody>
        </p:sp>
        <p:sp>
          <p:nvSpPr>
            <p:cNvPr id="68623" name="AutoShape 15"/>
            <p:cNvSpPr>
              <a:spLocks noChangeArrowheads="1"/>
            </p:cNvSpPr>
            <p:nvPr/>
          </p:nvSpPr>
          <p:spPr bwMode="auto">
            <a:xfrm>
              <a:off x="2688" y="2496"/>
              <a:ext cx="672" cy="480"/>
            </a:xfrm>
            <a:prstGeom prst="roundRect">
              <a:avLst>
                <a:gd name="adj" fmla="val 16667"/>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US" sz="1800" b="1">
                  <a:solidFill>
                    <a:srgbClr val="CC0000"/>
                  </a:solidFill>
                </a:rPr>
                <a:t>Control</a:t>
              </a:r>
            </a:p>
          </p:txBody>
        </p:sp>
        <p:sp>
          <p:nvSpPr>
            <p:cNvPr id="68624" name="AutoShape 16"/>
            <p:cNvSpPr>
              <a:spLocks noChangeArrowheads="1"/>
            </p:cNvSpPr>
            <p:nvPr/>
          </p:nvSpPr>
          <p:spPr bwMode="auto">
            <a:xfrm>
              <a:off x="2688" y="3072"/>
              <a:ext cx="672" cy="480"/>
            </a:xfrm>
            <a:prstGeom prst="roundRect">
              <a:avLst>
                <a:gd name="adj" fmla="val 16667"/>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US" sz="1800" b="1">
                  <a:solidFill>
                    <a:srgbClr val="CC0000"/>
                  </a:solidFill>
                </a:rPr>
                <a:t>ALU</a:t>
              </a:r>
            </a:p>
          </p:txBody>
        </p:sp>
      </p:grpSp>
      <p:pic>
        <p:nvPicPr>
          <p:cNvPr id="2"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2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51202" name="Rectangle 2"/>
          <p:cNvSpPr>
            <a:spLocks noGrp="1" noChangeArrowheads="1"/>
          </p:cNvSpPr>
          <p:nvPr>
            <p:ph type="title"/>
          </p:nvPr>
        </p:nvSpPr>
        <p:spPr/>
        <p:txBody>
          <a:bodyPr/>
          <a:lstStyle/>
          <a:p>
            <a:pPr>
              <a:defRPr/>
            </a:pPr>
            <a:r>
              <a:rPr lang="en-US" sz="3200" smtClean="0"/>
              <a:t>ALU Design Summary</a:t>
            </a:r>
          </a:p>
        </p:txBody>
      </p:sp>
      <p:sp>
        <p:nvSpPr>
          <p:cNvPr id="31748" name="Rectangle 3"/>
          <p:cNvSpPr>
            <a:spLocks noGrp="1" noChangeArrowheads="1"/>
          </p:cNvSpPr>
          <p:nvPr>
            <p:ph type="body" idx="1"/>
          </p:nvPr>
        </p:nvSpPr>
        <p:spPr>
          <a:xfrm>
            <a:off x="685800" y="2057400"/>
            <a:ext cx="7772400" cy="4267200"/>
          </a:xfrm>
        </p:spPr>
        <p:txBody>
          <a:bodyPr/>
          <a:lstStyle/>
          <a:p>
            <a:r>
              <a:rPr lang="en-US" sz="2400" smtClean="0"/>
              <a:t>We have now seen how the common elements we studied earlier are combined to make the MIPS ALU.  </a:t>
            </a:r>
          </a:p>
          <a:p>
            <a:r>
              <a:rPr lang="en-US" sz="2400" smtClean="0">
                <a:solidFill>
                  <a:schemeClr val="accent2"/>
                </a:solidFill>
              </a:rPr>
              <a:t>This design is a solid, “single-cycle” implementation that supports the MIPS instruction set we studied in our lectures on assembly language programming.  </a:t>
            </a:r>
          </a:p>
          <a:p>
            <a:r>
              <a:rPr lang="en-US" sz="2400" smtClean="0">
                <a:solidFill>
                  <a:srgbClr val="CC0000"/>
                </a:solidFill>
              </a:rPr>
              <a:t>We will study the control logic for this in the next lecture.  </a:t>
            </a:r>
          </a:p>
          <a:p>
            <a:r>
              <a:rPr lang="en-US" sz="2400" smtClean="0">
                <a:solidFill>
                  <a:srgbClr val="009900"/>
                </a:solidFill>
              </a:rPr>
              <a:t>The “single-cycle” implementation has a few drawbacks, however, and we will also discuss in the next lecture how to improve on this design to speed it up considerably.  </a:t>
            </a:r>
          </a:p>
        </p:txBody>
      </p:sp>
      <p:pic>
        <p:nvPicPr>
          <p:cNvPr id="2" name="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70658" name="Rectangle 2"/>
          <p:cNvSpPr>
            <a:spLocks noGrp="1" noChangeArrowheads="1"/>
          </p:cNvSpPr>
          <p:nvPr>
            <p:ph type="title"/>
          </p:nvPr>
        </p:nvSpPr>
        <p:spPr>
          <a:xfrm>
            <a:off x="1905000" y="1371600"/>
            <a:ext cx="5410200" cy="533400"/>
          </a:xfrm>
          <a:ln>
            <a:solidFill>
              <a:srgbClr val="CC0000"/>
            </a:solidFill>
          </a:ln>
        </p:spPr>
        <p:txBody>
          <a:bodyPr/>
          <a:lstStyle/>
          <a:p>
            <a:pPr>
              <a:defRPr/>
            </a:pPr>
            <a:r>
              <a:rPr lang="en-US" sz="3600" smtClean="0">
                <a:solidFill>
                  <a:srgbClr val="CC0000"/>
                </a:solidFill>
              </a:rPr>
              <a:t>“Single-Cycle” ALU Quiz</a:t>
            </a:r>
          </a:p>
        </p:txBody>
      </p:sp>
      <p:sp>
        <p:nvSpPr>
          <p:cNvPr id="32772" name="Rectangle 3"/>
          <p:cNvSpPr>
            <a:spLocks noGrp="1" noChangeArrowheads="1"/>
          </p:cNvSpPr>
          <p:nvPr>
            <p:ph type="body" idx="1"/>
          </p:nvPr>
        </p:nvSpPr>
        <p:spPr>
          <a:xfrm>
            <a:off x="685800" y="2438400"/>
            <a:ext cx="7696200" cy="3505200"/>
          </a:xfrm>
        </p:spPr>
        <p:txBody>
          <a:bodyPr/>
          <a:lstStyle/>
          <a:p>
            <a:pPr>
              <a:lnSpc>
                <a:spcPct val="90000"/>
              </a:lnSpc>
            </a:pPr>
            <a:r>
              <a:rPr lang="en-US" sz="2400" smtClean="0"/>
              <a:t>Why is this architecture called the “single-cycle” architecture?  </a:t>
            </a:r>
          </a:p>
          <a:p>
            <a:pPr>
              <a:lnSpc>
                <a:spcPct val="90000"/>
              </a:lnSpc>
            </a:pPr>
            <a:r>
              <a:rPr lang="en-US" sz="2400" smtClean="0"/>
              <a:t>What is the difference in instruction and data memory?  </a:t>
            </a:r>
          </a:p>
          <a:p>
            <a:pPr>
              <a:lnSpc>
                <a:spcPct val="90000"/>
              </a:lnSpc>
            </a:pPr>
            <a:r>
              <a:rPr lang="en-US" sz="2400" smtClean="0"/>
              <a:t>Why does the CPU need a sign extender?  </a:t>
            </a:r>
          </a:p>
          <a:p>
            <a:pPr>
              <a:lnSpc>
                <a:spcPct val="90000"/>
              </a:lnSpc>
            </a:pPr>
            <a:r>
              <a:rPr lang="en-US" sz="2400" smtClean="0"/>
              <a:t>How is the branch address calculated?  </a:t>
            </a:r>
          </a:p>
          <a:p>
            <a:pPr>
              <a:lnSpc>
                <a:spcPct val="90000"/>
              </a:lnSpc>
            </a:pPr>
            <a:r>
              <a:rPr lang="en-US" sz="2400" smtClean="0"/>
              <a:t>How is the ALU used in load and store instructions?  </a:t>
            </a:r>
          </a:p>
          <a:p>
            <a:pPr>
              <a:lnSpc>
                <a:spcPct val="90000"/>
              </a:lnSpc>
            </a:pPr>
            <a:r>
              <a:rPr lang="en-US" sz="2400" smtClean="0"/>
              <a:t>Why is a MUX needed on one of the ALU inputs?</a:t>
            </a:r>
          </a:p>
          <a:p>
            <a:pPr>
              <a:lnSpc>
                <a:spcPct val="90000"/>
              </a:lnSpc>
            </a:pPr>
            <a:r>
              <a:rPr lang="en-US" sz="2400" smtClean="0"/>
              <a:t>Why is the jump address field shifted left two bits?</a:t>
            </a:r>
            <a:endParaRPr lang="en-US" smtClean="0"/>
          </a:p>
        </p:txBody>
      </p:sp>
      <p:pic>
        <p:nvPicPr>
          <p:cNvPr id="2" name="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sz="4000" smtClean="0">
                <a:solidFill>
                  <a:srgbClr val="C00000"/>
                </a:solidFill>
              </a:rPr>
              <a:t>Quiz Answers</a:t>
            </a:r>
            <a:endParaRPr lang="en-US" sz="4000">
              <a:solidFill>
                <a:srgbClr val="C00000"/>
              </a:solidFill>
            </a:endParaRPr>
          </a:p>
        </p:txBody>
      </p:sp>
      <p:sp>
        <p:nvSpPr>
          <p:cNvPr id="3" name="Content Placeholder 2"/>
          <p:cNvSpPr>
            <a:spLocks noGrp="1"/>
          </p:cNvSpPr>
          <p:nvPr>
            <p:ph idx="1"/>
          </p:nvPr>
        </p:nvSpPr>
        <p:spPr>
          <a:xfrm>
            <a:off x="685800" y="1981200"/>
            <a:ext cx="7772400" cy="4419600"/>
          </a:xfrm>
        </p:spPr>
        <p:txBody>
          <a:bodyPr/>
          <a:lstStyle/>
          <a:p>
            <a:pPr>
              <a:spcBef>
                <a:spcPts val="0"/>
              </a:spcBef>
            </a:pPr>
            <a:r>
              <a:rPr lang="en-US" sz="2400" smtClean="0">
                <a:solidFill>
                  <a:srgbClr val="CC0000"/>
                </a:solidFill>
              </a:rPr>
              <a:t>Each instruction takes one clock cycle.  </a:t>
            </a:r>
          </a:p>
          <a:p>
            <a:pPr>
              <a:spcBef>
                <a:spcPts val="0"/>
              </a:spcBef>
            </a:pPr>
            <a:r>
              <a:rPr lang="en-US" sz="2400" smtClean="0">
                <a:solidFill>
                  <a:srgbClr val="CC0000"/>
                </a:solidFill>
              </a:rPr>
              <a:t>Memory is the same; the </a:t>
            </a:r>
            <a:r>
              <a:rPr lang="en-US" sz="2400" u="sng" smtClean="0">
                <a:solidFill>
                  <a:srgbClr val="CC0000"/>
                </a:solidFill>
              </a:rPr>
              <a:t>paths</a:t>
            </a:r>
            <a:r>
              <a:rPr lang="en-US" sz="2400" smtClean="0">
                <a:solidFill>
                  <a:srgbClr val="CC0000"/>
                </a:solidFill>
              </a:rPr>
              <a:t> are different.  </a:t>
            </a:r>
          </a:p>
          <a:p>
            <a:pPr>
              <a:spcBef>
                <a:spcPts val="0"/>
              </a:spcBef>
            </a:pPr>
            <a:r>
              <a:rPr lang="en-US" sz="2400" smtClean="0">
                <a:solidFill>
                  <a:srgbClr val="CC0000"/>
                </a:solidFill>
              </a:rPr>
              <a:t>You cannot add a 16-bit signed number to a 32-bit signed number.  </a:t>
            </a:r>
          </a:p>
          <a:p>
            <a:pPr>
              <a:spcBef>
                <a:spcPts val="0"/>
              </a:spcBef>
            </a:pPr>
            <a:r>
              <a:rPr lang="en-US" sz="2400" smtClean="0">
                <a:solidFill>
                  <a:srgbClr val="CC0000"/>
                </a:solidFill>
              </a:rPr>
              <a:t>The 16-bit immediate is sign-extended, left-shifted 2, and added to PC contents.  </a:t>
            </a:r>
          </a:p>
          <a:p>
            <a:pPr>
              <a:spcBef>
                <a:spcPts val="0"/>
              </a:spcBef>
            </a:pPr>
            <a:r>
              <a:rPr lang="en-US" sz="2400" smtClean="0">
                <a:solidFill>
                  <a:srgbClr val="CC0000"/>
                </a:solidFill>
              </a:rPr>
              <a:t>The ALU calculates the memory address:  [Rs] + Imm. </a:t>
            </a:r>
            <a:r>
              <a:rPr lang="en-US" sz="2400" smtClean="0">
                <a:solidFill>
                  <a:srgbClr val="CC0000"/>
                </a:solidFill>
                <a:cs typeface="Times New Roman" pitchFamily="18" charset="0"/>
              </a:rPr>
              <a:t>→ Address</a:t>
            </a:r>
            <a:r>
              <a:rPr lang="en-US" sz="2400" smtClean="0">
                <a:solidFill>
                  <a:srgbClr val="CC0000"/>
                </a:solidFill>
              </a:rPr>
              <a:t>  </a:t>
            </a:r>
          </a:p>
          <a:p>
            <a:pPr>
              <a:spcBef>
                <a:spcPts val="0"/>
              </a:spcBef>
            </a:pPr>
            <a:r>
              <a:rPr lang="en-US" sz="2400" smtClean="0">
                <a:solidFill>
                  <a:srgbClr val="CC0000"/>
                </a:solidFill>
              </a:rPr>
              <a:t>ALU input can be either Rt or a sign-extended immediate.    </a:t>
            </a:r>
          </a:p>
          <a:p>
            <a:pPr>
              <a:spcBef>
                <a:spcPts val="0"/>
              </a:spcBef>
            </a:pPr>
            <a:r>
              <a:rPr lang="en-US" sz="2400" smtClean="0">
                <a:solidFill>
                  <a:srgbClr val="CC0000"/>
                </a:solidFill>
              </a:rPr>
              <a:t>26-bit jump field is a word address, but memory is byte-addressed.    </a:t>
            </a:r>
          </a:p>
        </p:txBody>
      </p:sp>
      <p:sp>
        <p:nvSpPr>
          <p:cNvPr id="4" name="Footer Placeholder 3"/>
          <p:cNvSpPr>
            <a:spLocks noGrp="1"/>
          </p:cNvSpPr>
          <p:nvPr>
            <p:ph type="ftr" sz="quarter" idx="10"/>
          </p:nvPr>
        </p:nvSpPr>
        <p:spPr/>
        <p:txBody>
          <a:bodyPr/>
          <a:lstStyle/>
          <a:p>
            <a:pPr>
              <a:defRPr/>
            </a:pPr>
            <a:r>
              <a:rPr lang="en-US" smtClean="0"/>
              <a:t>Lecture # 18:  Design of the ALU or Datapath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13314" name="Rectangle 2"/>
          <p:cNvSpPr>
            <a:spLocks noGrp="1" noChangeArrowheads="1"/>
          </p:cNvSpPr>
          <p:nvPr>
            <p:ph type="title"/>
          </p:nvPr>
        </p:nvSpPr>
        <p:spPr>
          <a:xfrm>
            <a:off x="1295400" y="1371600"/>
            <a:ext cx="6629400" cy="533400"/>
          </a:xfrm>
        </p:spPr>
        <p:txBody>
          <a:bodyPr/>
          <a:lstStyle/>
          <a:p>
            <a:pPr>
              <a:defRPr/>
            </a:pPr>
            <a:r>
              <a:rPr lang="en-US" sz="3200" smtClean="0"/>
              <a:t>The Central Processor Unit (CPU)</a:t>
            </a:r>
          </a:p>
        </p:txBody>
      </p:sp>
      <p:sp>
        <p:nvSpPr>
          <p:cNvPr id="5124" name="Rectangle 3"/>
          <p:cNvSpPr>
            <a:spLocks noGrp="1" noChangeArrowheads="1"/>
          </p:cNvSpPr>
          <p:nvPr>
            <p:ph type="body" idx="1"/>
          </p:nvPr>
        </p:nvSpPr>
        <p:spPr>
          <a:xfrm>
            <a:off x="685800" y="4191000"/>
            <a:ext cx="7772400" cy="1981200"/>
          </a:xfrm>
        </p:spPr>
        <p:txBody>
          <a:bodyPr/>
          <a:lstStyle/>
          <a:p>
            <a:r>
              <a:rPr lang="en-US" sz="2400" smtClean="0"/>
              <a:t>The major components of the CPU are:</a:t>
            </a:r>
          </a:p>
          <a:p>
            <a:pPr lvl="1"/>
            <a:r>
              <a:rPr lang="en-US" sz="2000" smtClean="0">
                <a:solidFill>
                  <a:srgbClr val="CC0000"/>
                </a:solidFill>
              </a:rPr>
              <a:t>A unit to load instructions from memory to the CPU.</a:t>
            </a:r>
          </a:p>
          <a:p>
            <a:pPr lvl="1"/>
            <a:r>
              <a:rPr lang="en-US" sz="2000" smtClean="0">
                <a:solidFill>
                  <a:srgbClr val="CC0000"/>
                </a:solidFill>
              </a:rPr>
              <a:t>The arithmetic-logic unit (ALU) or datapath, to process data.</a:t>
            </a:r>
          </a:p>
          <a:p>
            <a:pPr lvl="1"/>
            <a:r>
              <a:rPr lang="en-US" sz="2000" smtClean="0">
                <a:solidFill>
                  <a:srgbClr val="CC0000"/>
                </a:solidFill>
              </a:rPr>
              <a:t>Registers to hold arguments and results of ALU processing.  </a:t>
            </a:r>
          </a:p>
          <a:p>
            <a:pPr lvl="1"/>
            <a:r>
              <a:rPr lang="en-US" sz="2000" smtClean="0">
                <a:solidFill>
                  <a:srgbClr val="CC0000"/>
                </a:solidFill>
              </a:rPr>
              <a:t>A control unit to decode instructions and initiate ALU action.  </a:t>
            </a:r>
          </a:p>
        </p:txBody>
      </p:sp>
      <p:grpSp>
        <p:nvGrpSpPr>
          <p:cNvPr id="5125" name="Group 28"/>
          <p:cNvGrpSpPr>
            <a:grpSpLocks/>
          </p:cNvGrpSpPr>
          <p:nvPr/>
        </p:nvGrpSpPr>
        <p:grpSpPr bwMode="auto">
          <a:xfrm>
            <a:off x="1219200" y="2133600"/>
            <a:ext cx="6705600" cy="2165350"/>
            <a:chOff x="768" y="1344"/>
            <a:chExt cx="4224" cy="1364"/>
          </a:xfrm>
        </p:grpSpPr>
        <p:sp>
          <p:nvSpPr>
            <p:cNvPr id="5126" name="Rectangle 4"/>
            <p:cNvSpPr>
              <a:spLocks noChangeArrowheads="1"/>
            </p:cNvSpPr>
            <p:nvPr/>
          </p:nvSpPr>
          <p:spPr bwMode="auto">
            <a:xfrm>
              <a:off x="3072" y="1344"/>
              <a:ext cx="1344" cy="624"/>
            </a:xfrm>
            <a:prstGeom prst="rect">
              <a:avLst/>
            </a:prstGeom>
            <a:gradFill rotWithShape="1">
              <a:gsLst>
                <a:gs pos="0">
                  <a:srgbClr val="76762F"/>
                </a:gs>
                <a:gs pos="50000">
                  <a:srgbClr val="FFFF66"/>
                </a:gs>
                <a:gs pos="100000">
                  <a:srgbClr val="76762F"/>
                </a:gs>
              </a:gsLst>
              <a:lin ang="5400000" scaled="1"/>
            </a:gradFill>
            <a:ln w="9525">
              <a:solidFill>
                <a:schemeClr val="tx1"/>
              </a:solidFill>
              <a:miter lim="800000"/>
              <a:headEnd/>
              <a:tailEnd/>
            </a:ln>
          </p:spPr>
          <p:txBody>
            <a:bodyPr wrap="none" anchor="ctr"/>
            <a:lstStyle/>
            <a:p>
              <a:pPr algn="ctr"/>
              <a:r>
                <a:rPr lang="en-US" b="1"/>
                <a:t>ALU</a:t>
              </a:r>
            </a:p>
          </p:txBody>
        </p:sp>
        <p:sp>
          <p:nvSpPr>
            <p:cNvPr id="5127" name="Text Box 8"/>
            <p:cNvSpPr txBox="1">
              <a:spLocks noChangeArrowheads="1"/>
            </p:cNvSpPr>
            <p:nvPr/>
          </p:nvSpPr>
          <p:spPr bwMode="auto">
            <a:xfrm>
              <a:off x="768" y="2496"/>
              <a:ext cx="1501" cy="212"/>
            </a:xfrm>
            <a:prstGeom prst="rect">
              <a:avLst/>
            </a:prstGeom>
            <a:noFill/>
            <a:ln w="9525">
              <a:noFill/>
              <a:miter lim="800000"/>
              <a:headEnd/>
              <a:tailEnd/>
            </a:ln>
          </p:spPr>
          <p:txBody>
            <a:bodyPr wrap="none">
              <a:spAutoFit/>
            </a:bodyPr>
            <a:lstStyle/>
            <a:p>
              <a:r>
                <a:rPr lang="en-US" sz="1600" b="1"/>
                <a:t>Instruction Fetch/Decode</a:t>
              </a:r>
              <a:endParaRPr lang="en-US"/>
            </a:p>
          </p:txBody>
        </p:sp>
        <p:sp>
          <p:nvSpPr>
            <p:cNvPr id="13322" name="Rectangle 10"/>
            <p:cNvSpPr>
              <a:spLocks noChangeArrowheads="1"/>
            </p:cNvSpPr>
            <p:nvPr/>
          </p:nvSpPr>
          <p:spPr bwMode="auto">
            <a:xfrm>
              <a:off x="1296" y="1392"/>
              <a:ext cx="336" cy="1152"/>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5129" name="AutoShape 11"/>
            <p:cNvSpPr>
              <a:spLocks noChangeArrowheads="1"/>
            </p:cNvSpPr>
            <p:nvPr/>
          </p:nvSpPr>
          <p:spPr bwMode="auto">
            <a:xfrm>
              <a:off x="864" y="1584"/>
              <a:ext cx="432" cy="72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130" name="AutoShape 12"/>
            <p:cNvSpPr>
              <a:spLocks noChangeArrowheads="1"/>
            </p:cNvSpPr>
            <p:nvPr/>
          </p:nvSpPr>
          <p:spPr bwMode="auto">
            <a:xfrm>
              <a:off x="1632" y="1392"/>
              <a:ext cx="1440" cy="144"/>
            </a:xfrm>
            <a:prstGeom prst="rightArrow">
              <a:avLst>
                <a:gd name="adj1" fmla="val 50000"/>
                <a:gd name="adj2" fmla="val 250000"/>
              </a:avLst>
            </a:prstGeom>
            <a:solidFill>
              <a:schemeClr val="accent1"/>
            </a:solidFill>
            <a:ln w="9525">
              <a:solidFill>
                <a:schemeClr val="tx1"/>
              </a:solidFill>
              <a:miter lim="800000"/>
              <a:headEnd/>
              <a:tailEnd/>
            </a:ln>
          </p:spPr>
          <p:txBody>
            <a:bodyPr wrap="none" anchor="ctr"/>
            <a:lstStyle/>
            <a:p>
              <a:endParaRPr lang="en-US"/>
            </a:p>
          </p:txBody>
        </p:sp>
        <p:sp>
          <p:nvSpPr>
            <p:cNvPr id="5131" name="Rectangle 13"/>
            <p:cNvSpPr>
              <a:spLocks noChangeArrowheads="1"/>
            </p:cNvSpPr>
            <p:nvPr/>
          </p:nvSpPr>
          <p:spPr bwMode="auto">
            <a:xfrm>
              <a:off x="2640" y="2304"/>
              <a:ext cx="2352" cy="288"/>
            </a:xfrm>
            <a:prstGeom prst="rect">
              <a:avLst/>
            </a:prstGeom>
            <a:gradFill rotWithShape="1">
              <a:gsLst>
                <a:gs pos="0">
                  <a:srgbClr val="76393B"/>
                </a:gs>
                <a:gs pos="50000">
                  <a:srgbClr val="FF7C80"/>
                </a:gs>
                <a:gs pos="100000">
                  <a:srgbClr val="76393B"/>
                </a:gs>
              </a:gsLst>
              <a:lin ang="5400000" scaled="1"/>
            </a:gradFill>
            <a:ln w="9525">
              <a:solidFill>
                <a:schemeClr val="tx1"/>
              </a:solidFill>
              <a:miter lim="800000"/>
              <a:headEnd/>
              <a:tailEnd/>
            </a:ln>
          </p:spPr>
          <p:txBody>
            <a:bodyPr wrap="none" anchor="ctr"/>
            <a:lstStyle/>
            <a:p>
              <a:pPr algn="ctr"/>
              <a:r>
                <a:rPr lang="en-US" b="1"/>
                <a:t>Control Unit</a:t>
              </a:r>
            </a:p>
          </p:txBody>
        </p:sp>
        <p:sp>
          <p:nvSpPr>
            <p:cNvPr id="5132" name="AutoShape 14"/>
            <p:cNvSpPr>
              <a:spLocks noChangeArrowheads="1"/>
            </p:cNvSpPr>
            <p:nvPr/>
          </p:nvSpPr>
          <p:spPr bwMode="auto">
            <a:xfrm>
              <a:off x="1632" y="2352"/>
              <a:ext cx="1008" cy="192"/>
            </a:xfrm>
            <a:prstGeom prst="rightArrow">
              <a:avLst>
                <a:gd name="adj1" fmla="val 50000"/>
                <a:gd name="adj2" fmla="val 131250"/>
              </a:avLst>
            </a:prstGeom>
            <a:solidFill>
              <a:schemeClr val="accent1"/>
            </a:solidFill>
            <a:ln w="9525">
              <a:solidFill>
                <a:schemeClr val="tx1"/>
              </a:solidFill>
              <a:miter lim="800000"/>
              <a:headEnd/>
              <a:tailEnd/>
            </a:ln>
          </p:spPr>
          <p:txBody>
            <a:bodyPr wrap="none" anchor="ctr"/>
            <a:lstStyle/>
            <a:p>
              <a:endParaRPr lang="en-US"/>
            </a:p>
          </p:txBody>
        </p:sp>
        <p:sp>
          <p:nvSpPr>
            <p:cNvPr id="13328" name="Rectangle 16"/>
            <p:cNvSpPr>
              <a:spLocks noChangeArrowheads="1"/>
            </p:cNvSpPr>
            <p:nvPr/>
          </p:nvSpPr>
          <p:spPr bwMode="auto">
            <a:xfrm>
              <a:off x="2064" y="1584"/>
              <a:ext cx="240" cy="720"/>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p:spPr>
          <p:txBody>
            <a:bodyPr wrap="none" anchor="b"/>
            <a:lstStyle/>
            <a:p>
              <a:pPr algn="ctr">
                <a:defRPr/>
              </a:pPr>
              <a:endParaRPr lang="en-US">
                <a:solidFill>
                  <a:schemeClr val="bg1"/>
                </a:solidFill>
              </a:endParaRPr>
            </a:p>
          </p:txBody>
        </p:sp>
        <p:sp>
          <p:nvSpPr>
            <p:cNvPr id="5134" name="AutoShape 18"/>
            <p:cNvSpPr>
              <a:spLocks noChangeArrowheads="1"/>
            </p:cNvSpPr>
            <p:nvPr/>
          </p:nvSpPr>
          <p:spPr bwMode="auto">
            <a:xfrm>
              <a:off x="1632" y="1776"/>
              <a:ext cx="432" cy="336"/>
            </a:xfrm>
            <a:prstGeom prst="righ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
          <p:nvSpPr>
            <p:cNvPr id="5135" name="AutoShape 20"/>
            <p:cNvSpPr>
              <a:spLocks noChangeArrowheads="1"/>
            </p:cNvSpPr>
            <p:nvPr/>
          </p:nvSpPr>
          <p:spPr bwMode="auto">
            <a:xfrm>
              <a:off x="2304" y="1614"/>
              <a:ext cx="765" cy="306"/>
            </a:xfrm>
            <a:prstGeom prst="lef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5136" name="AutoShape 21"/>
            <p:cNvSpPr>
              <a:spLocks noChangeArrowheads="1"/>
            </p:cNvSpPr>
            <p:nvPr/>
          </p:nvSpPr>
          <p:spPr bwMode="auto">
            <a:xfrm>
              <a:off x="3504" y="1968"/>
              <a:ext cx="480" cy="336"/>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137" name="Text Box 27"/>
            <p:cNvSpPr txBox="1">
              <a:spLocks noChangeArrowheads="1"/>
            </p:cNvSpPr>
            <p:nvPr/>
          </p:nvSpPr>
          <p:spPr bwMode="auto">
            <a:xfrm>
              <a:off x="2304" y="2016"/>
              <a:ext cx="622" cy="212"/>
            </a:xfrm>
            <a:prstGeom prst="rect">
              <a:avLst/>
            </a:prstGeom>
            <a:noFill/>
            <a:ln w="9525">
              <a:noFill/>
              <a:miter lim="800000"/>
              <a:headEnd/>
              <a:tailEnd/>
            </a:ln>
          </p:spPr>
          <p:txBody>
            <a:bodyPr wrap="none">
              <a:spAutoFit/>
            </a:bodyPr>
            <a:lstStyle/>
            <a:p>
              <a:r>
                <a:rPr lang="en-US" sz="1600" b="1"/>
                <a:t>Registers</a:t>
              </a:r>
            </a:p>
          </p:txBody>
        </p:sp>
      </p:grpSp>
      <p:pic>
        <p:nvPicPr>
          <p:cNvPr id="2"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20482" name="Rectangle 2"/>
          <p:cNvSpPr>
            <a:spLocks noGrp="1" noChangeArrowheads="1"/>
          </p:cNvSpPr>
          <p:nvPr>
            <p:ph type="title"/>
          </p:nvPr>
        </p:nvSpPr>
        <p:spPr>
          <a:xfrm>
            <a:off x="2590800" y="1371600"/>
            <a:ext cx="3962400" cy="533400"/>
          </a:xfrm>
        </p:spPr>
        <p:txBody>
          <a:bodyPr/>
          <a:lstStyle/>
          <a:p>
            <a:pPr>
              <a:defRPr/>
            </a:pPr>
            <a:r>
              <a:rPr lang="en-US" sz="3200" smtClean="0"/>
              <a:t>The ALU</a:t>
            </a:r>
          </a:p>
        </p:txBody>
      </p:sp>
      <p:sp>
        <p:nvSpPr>
          <p:cNvPr id="6148" name="Rectangle 3"/>
          <p:cNvSpPr>
            <a:spLocks noGrp="1" noChangeArrowheads="1"/>
          </p:cNvSpPr>
          <p:nvPr>
            <p:ph type="body" idx="1"/>
          </p:nvPr>
        </p:nvSpPr>
        <p:spPr>
          <a:xfrm>
            <a:off x="685800" y="1981200"/>
            <a:ext cx="7772400" cy="4648200"/>
          </a:xfrm>
        </p:spPr>
        <p:txBody>
          <a:bodyPr/>
          <a:lstStyle/>
          <a:p>
            <a:r>
              <a:rPr lang="en-US" sz="2400" smtClean="0"/>
              <a:t>The </a:t>
            </a:r>
            <a:r>
              <a:rPr lang="en-US" sz="2400" smtClean="0">
                <a:solidFill>
                  <a:srgbClr val="CC0000"/>
                </a:solidFill>
              </a:rPr>
              <a:t>ALU</a:t>
            </a:r>
            <a:r>
              <a:rPr lang="en-US" sz="2400" smtClean="0"/>
              <a:t> (</a:t>
            </a:r>
            <a:r>
              <a:rPr lang="en-US" sz="2400" smtClean="0">
                <a:solidFill>
                  <a:srgbClr val="CC0000"/>
                </a:solidFill>
              </a:rPr>
              <a:t>A</a:t>
            </a:r>
            <a:r>
              <a:rPr lang="en-US" sz="2400" smtClean="0"/>
              <a:t>rithmetic-</a:t>
            </a:r>
            <a:r>
              <a:rPr lang="en-US" sz="2400" smtClean="0">
                <a:solidFill>
                  <a:srgbClr val="CC0000"/>
                </a:solidFill>
              </a:rPr>
              <a:t>L</a:t>
            </a:r>
            <a:r>
              <a:rPr lang="en-US" sz="2400" smtClean="0"/>
              <a:t>ogic </a:t>
            </a:r>
            <a:r>
              <a:rPr lang="en-US" sz="2400" smtClean="0">
                <a:solidFill>
                  <a:srgbClr val="CC0000"/>
                </a:solidFill>
              </a:rPr>
              <a:t>U</a:t>
            </a:r>
            <a:r>
              <a:rPr lang="en-US" sz="2400" smtClean="0"/>
              <a:t>nit, or Patterson and Hennessy’s </a:t>
            </a:r>
            <a:r>
              <a:rPr lang="en-US" sz="2400" smtClean="0">
                <a:solidFill>
                  <a:srgbClr val="CC0000"/>
                </a:solidFill>
              </a:rPr>
              <a:t>datapath</a:t>
            </a:r>
            <a:r>
              <a:rPr lang="en-US" sz="2400" smtClean="0"/>
              <a:t>) is the “figuring” unit of the computer, providing the calculation capability.  </a:t>
            </a:r>
          </a:p>
          <a:p>
            <a:r>
              <a:rPr lang="en-US" sz="2400" smtClean="0"/>
              <a:t>The </a:t>
            </a:r>
            <a:r>
              <a:rPr lang="en-US" sz="2400" smtClean="0">
                <a:solidFill>
                  <a:srgbClr val="CC0000"/>
                </a:solidFill>
              </a:rPr>
              <a:t>ALU</a:t>
            </a:r>
            <a:r>
              <a:rPr lang="en-US" sz="2400" smtClean="0"/>
              <a:t> is connected to storage elements (</a:t>
            </a:r>
            <a:r>
              <a:rPr lang="en-US" sz="2400" smtClean="0">
                <a:solidFill>
                  <a:schemeClr val="accent1"/>
                </a:solidFill>
              </a:rPr>
              <a:t>registers</a:t>
            </a:r>
            <a:r>
              <a:rPr lang="en-US" sz="2400" smtClean="0"/>
              <a:t> for holding data to be processed and the results of the processing) by </a:t>
            </a:r>
            <a:r>
              <a:rPr lang="en-US" sz="2400" smtClean="0">
                <a:solidFill>
                  <a:schemeClr val="bg2"/>
                </a:solidFill>
              </a:rPr>
              <a:t>data buses</a:t>
            </a:r>
            <a:r>
              <a:rPr lang="en-US" sz="2400" smtClean="0"/>
              <a:t>.   </a:t>
            </a:r>
          </a:p>
          <a:p>
            <a:r>
              <a:rPr lang="en-US" sz="2400" smtClean="0">
                <a:solidFill>
                  <a:schemeClr val="accent2"/>
                </a:solidFill>
              </a:rPr>
              <a:t>The </a:t>
            </a:r>
            <a:r>
              <a:rPr lang="en-US" sz="2400" smtClean="0">
                <a:solidFill>
                  <a:srgbClr val="CC0000"/>
                </a:solidFill>
              </a:rPr>
              <a:t>ALU</a:t>
            </a:r>
            <a:r>
              <a:rPr lang="en-US" sz="2400" smtClean="0">
                <a:solidFill>
                  <a:schemeClr val="accent2"/>
                </a:solidFill>
              </a:rPr>
              <a:t> processor is normally composed of single-element (one-bit) processors (primarily adders), which are assembled together to form a 32-bit processor, in the case of the MIPS R2000.  It also includes some other processing elements (</a:t>
            </a:r>
            <a:r>
              <a:rPr lang="en-US" sz="2400" smtClean="0">
                <a:solidFill>
                  <a:srgbClr val="009900"/>
                </a:solidFill>
              </a:rPr>
              <a:t>such as a shifter</a:t>
            </a:r>
            <a:r>
              <a:rPr lang="en-US" sz="2400" smtClean="0">
                <a:solidFill>
                  <a:schemeClr val="accent2"/>
                </a:solidFill>
              </a:rPr>
              <a:t>).  </a:t>
            </a:r>
          </a:p>
        </p:txBody>
      </p:sp>
      <p:pic>
        <p:nvPicPr>
          <p:cNvPr id="2"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0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p:spPr>
        <p:txBody>
          <a:bodyPr/>
          <a:lstStyle/>
          <a:p>
            <a:r>
              <a:rPr lang="en-US" smtClean="0"/>
              <a:t>Lecture # 18:  Design of the ALU or Datapath</a:t>
            </a:r>
            <a:endParaRPr lang="en-US"/>
          </a:p>
        </p:txBody>
      </p:sp>
      <p:sp>
        <p:nvSpPr>
          <p:cNvPr id="21511" name="Rectangle 7"/>
          <p:cNvSpPr>
            <a:spLocks noGrp="1" noChangeArrowheads="1"/>
          </p:cNvSpPr>
          <p:nvPr>
            <p:ph type="title"/>
          </p:nvPr>
        </p:nvSpPr>
        <p:spPr>
          <a:xfrm>
            <a:off x="990600" y="1447800"/>
            <a:ext cx="7010400" cy="533400"/>
          </a:xfrm>
        </p:spPr>
        <p:txBody>
          <a:bodyPr/>
          <a:lstStyle/>
          <a:p>
            <a:pPr>
              <a:defRPr/>
            </a:pPr>
            <a:r>
              <a:rPr lang="en-US" sz="2400" smtClean="0"/>
              <a:t>The MIPS Computer:  An Example of “Bit-Slicing”</a:t>
            </a:r>
          </a:p>
        </p:txBody>
      </p:sp>
      <p:sp>
        <p:nvSpPr>
          <p:cNvPr id="7172" name="Rectangle 9"/>
          <p:cNvSpPr>
            <a:spLocks noGrp="1" noChangeArrowheads="1"/>
          </p:cNvSpPr>
          <p:nvPr>
            <p:ph type="body" sz="half" idx="2"/>
          </p:nvPr>
        </p:nvSpPr>
        <p:spPr>
          <a:xfrm>
            <a:off x="762000" y="5181600"/>
            <a:ext cx="7772400" cy="990600"/>
          </a:xfrm>
        </p:spPr>
        <p:txBody>
          <a:bodyPr/>
          <a:lstStyle/>
          <a:p>
            <a:r>
              <a:rPr lang="en-US" smtClean="0">
                <a:solidFill>
                  <a:srgbClr val="9999FF"/>
                </a:solidFill>
              </a:rPr>
              <a:t>Just as, in Lecture 4, we saw how we could use 1-bit adders to compose a 32-bit adder, the MIPS 32-bit ALU processing unit is simply an amalgam of 32 1-bit processors.  </a:t>
            </a:r>
          </a:p>
        </p:txBody>
      </p:sp>
      <p:sp>
        <p:nvSpPr>
          <p:cNvPr id="21514" name="AutoShape 10"/>
          <p:cNvSpPr>
            <a:spLocks noChangeArrowheads="1"/>
          </p:cNvSpPr>
          <p:nvPr/>
        </p:nvSpPr>
        <p:spPr bwMode="auto">
          <a:xfrm>
            <a:off x="3733800" y="2667000"/>
            <a:ext cx="685800" cy="1524000"/>
          </a:xfrm>
          <a:prstGeom prst="rightArrow">
            <a:avLst>
              <a:gd name="adj1" fmla="val 50000"/>
              <a:gd name="adj2" fmla="val 25000"/>
            </a:avLst>
          </a:prstGeom>
          <a:solidFill>
            <a:srgbClr val="CC0000"/>
          </a:solidFill>
          <a:ln w="9525">
            <a:solidFill>
              <a:srgbClr val="CC0000"/>
            </a:solidFill>
            <a:miter lim="800000"/>
            <a:headEnd/>
            <a:tailEnd/>
          </a:ln>
        </p:spPr>
        <p:txBody>
          <a:bodyPr wrap="none" anchor="ctr"/>
          <a:lstStyle/>
          <a:p>
            <a:endParaRPr lang="en-US"/>
          </a:p>
        </p:txBody>
      </p:sp>
      <p:grpSp>
        <p:nvGrpSpPr>
          <p:cNvPr id="2" name="Group 99"/>
          <p:cNvGrpSpPr>
            <a:grpSpLocks/>
          </p:cNvGrpSpPr>
          <p:nvPr/>
        </p:nvGrpSpPr>
        <p:grpSpPr bwMode="auto">
          <a:xfrm>
            <a:off x="3886200" y="2286000"/>
            <a:ext cx="1512888" cy="2684463"/>
            <a:chOff x="2880" y="1440"/>
            <a:chExt cx="953" cy="1691"/>
          </a:xfrm>
        </p:grpSpPr>
        <p:sp>
          <p:nvSpPr>
            <p:cNvPr id="21563" name="Rectangle 59"/>
            <p:cNvSpPr>
              <a:spLocks noChangeArrowheads="1"/>
            </p:cNvSpPr>
            <p:nvPr/>
          </p:nvSpPr>
          <p:spPr bwMode="auto">
            <a:xfrm>
              <a:off x="3312" y="1440"/>
              <a:ext cx="192" cy="1488"/>
            </a:xfrm>
            <a:prstGeom prst="rect">
              <a:avLst/>
            </a:prstGeom>
            <a:gradFill rotWithShape="1">
              <a:gsLst>
                <a:gs pos="0">
                  <a:schemeClr val="hlink">
                    <a:gamma/>
                    <a:shade val="46275"/>
                    <a:invGamma/>
                  </a:schemeClr>
                </a:gs>
                <a:gs pos="100000">
                  <a:schemeClr val="hlink"/>
                </a:gs>
              </a:gsLst>
              <a:lin ang="5400000" scaled="1"/>
            </a:gradFill>
            <a:ln w="9525">
              <a:solidFill>
                <a:schemeClr val="tx1"/>
              </a:solidFill>
              <a:miter lim="800000"/>
              <a:headEnd/>
              <a:tailEnd/>
            </a:ln>
            <a:effectLst/>
          </p:spPr>
          <p:txBody>
            <a:bodyPr wrap="none" anchor="ctr"/>
            <a:lstStyle/>
            <a:p>
              <a:pPr>
                <a:defRPr/>
              </a:pPr>
              <a:endParaRPr lang="en-US"/>
            </a:p>
          </p:txBody>
        </p:sp>
        <p:sp>
          <p:nvSpPr>
            <p:cNvPr id="7227" name="Text Box 61"/>
            <p:cNvSpPr txBox="1">
              <a:spLocks noChangeArrowheads="1"/>
            </p:cNvSpPr>
            <p:nvPr/>
          </p:nvSpPr>
          <p:spPr bwMode="auto">
            <a:xfrm>
              <a:off x="2880" y="2919"/>
              <a:ext cx="953" cy="212"/>
            </a:xfrm>
            <a:prstGeom prst="rect">
              <a:avLst/>
            </a:prstGeom>
            <a:noFill/>
            <a:ln w="9525">
              <a:noFill/>
              <a:miter lim="800000"/>
              <a:headEnd/>
              <a:tailEnd/>
            </a:ln>
          </p:spPr>
          <p:txBody>
            <a:bodyPr wrap="none">
              <a:spAutoFit/>
            </a:bodyPr>
            <a:lstStyle/>
            <a:p>
              <a:r>
                <a:rPr lang="en-US" sz="1600" b="1">
                  <a:solidFill>
                    <a:srgbClr val="9999FF"/>
                  </a:solidFill>
                </a:rPr>
                <a:t>1-Bit Processor</a:t>
              </a:r>
            </a:p>
          </p:txBody>
        </p:sp>
      </p:grpSp>
      <p:grpSp>
        <p:nvGrpSpPr>
          <p:cNvPr id="3" name="Group 103"/>
          <p:cNvGrpSpPr>
            <a:grpSpLocks/>
          </p:cNvGrpSpPr>
          <p:nvPr/>
        </p:nvGrpSpPr>
        <p:grpSpPr bwMode="auto">
          <a:xfrm>
            <a:off x="6215063" y="2286000"/>
            <a:ext cx="2319337" cy="2698750"/>
            <a:chOff x="3915" y="1440"/>
            <a:chExt cx="1461" cy="1700"/>
          </a:xfrm>
        </p:grpSpPr>
        <p:grpSp>
          <p:nvGrpSpPr>
            <p:cNvPr id="7192" name="Group 98"/>
            <p:cNvGrpSpPr>
              <a:grpSpLocks/>
            </p:cNvGrpSpPr>
            <p:nvPr/>
          </p:nvGrpSpPr>
          <p:grpSpPr bwMode="auto">
            <a:xfrm>
              <a:off x="3915" y="1440"/>
              <a:ext cx="1461" cy="1488"/>
              <a:chOff x="3744" y="1440"/>
              <a:chExt cx="1461" cy="1488"/>
            </a:xfrm>
          </p:grpSpPr>
          <p:sp>
            <p:nvSpPr>
              <p:cNvPr id="21567" name="Rectangle 63"/>
              <p:cNvSpPr>
                <a:spLocks noChangeArrowheads="1"/>
              </p:cNvSpPr>
              <p:nvPr/>
            </p:nvSpPr>
            <p:spPr bwMode="auto">
              <a:xfrm>
                <a:off x="3744"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68" name="Rectangle 64"/>
              <p:cNvSpPr>
                <a:spLocks noChangeArrowheads="1"/>
              </p:cNvSpPr>
              <p:nvPr/>
            </p:nvSpPr>
            <p:spPr bwMode="auto">
              <a:xfrm>
                <a:off x="3790"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69" name="Rectangle 65"/>
              <p:cNvSpPr>
                <a:spLocks noChangeArrowheads="1"/>
              </p:cNvSpPr>
              <p:nvPr/>
            </p:nvSpPr>
            <p:spPr bwMode="auto">
              <a:xfrm>
                <a:off x="3835"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0" name="Rectangle 66"/>
              <p:cNvSpPr>
                <a:spLocks noChangeArrowheads="1"/>
              </p:cNvSpPr>
              <p:nvPr/>
            </p:nvSpPr>
            <p:spPr bwMode="auto">
              <a:xfrm>
                <a:off x="3881"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1" name="Rectangle 67"/>
              <p:cNvSpPr>
                <a:spLocks noChangeArrowheads="1"/>
              </p:cNvSpPr>
              <p:nvPr/>
            </p:nvSpPr>
            <p:spPr bwMode="auto">
              <a:xfrm>
                <a:off x="3927"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2" name="Rectangle 68"/>
              <p:cNvSpPr>
                <a:spLocks noChangeArrowheads="1"/>
              </p:cNvSpPr>
              <p:nvPr/>
            </p:nvSpPr>
            <p:spPr bwMode="auto">
              <a:xfrm>
                <a:off x="3972"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3" name="Rectangle 69"/>
              <p:cNvSpPr>
                <a:spLocks noChangeArrowheads="1"/>
              </p:cNvSpPr>
              <p:nvPr/>
            </p:nvSpPr>
            <p:spPr bwMode="auto">
              <a:xfrm>
                <a:off x="4018"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4" name="Rectangle 70"/>
              <p:cNvSpPr>
                <a:spLocks noChangeArrowheads="1"/>
              </p:cNvSpPr>
              <p:nvPr/>
            </p:nvSpPr>
            <p:spPr bwMode="auto">
              <a:xfrm>
                <a:off x="4064"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5" name="Rectangle 71"/>
              <p:cNvSpPr>
                <a:spLocks noChangeArrowheads="1"/>
              </p:cNvSpPr>
              <p:nvPr/>
            </p:nvSpPr>
            <p:spPr bwMode="auto">
              <a:xfrm>
                <a:off x="4109"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6" name="Rectangle 72"/>
              <p:cNvSpPr>
                <a:spLocks noChangeArrowheads="1"/>
              </p:cNvSpPr>
              <p:nvPr/>
            </p:nvSpPr>
            <p:spPr bwMode="auto">
              <a:xfrm>
                <a:off x="4155"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7" name="Rectangle 73"/>
              <p:cNvSpPr>
                <a:spLocks noChangeArrowheads="1"/>
              </p:cNvSpPr>
              <p:nvPr/>
            </p:nvSpPr>
            <p:spPr bwMode="auto">
              <a:xfrm>
                <a:off x="4201"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8" name="Rectangle 74"/>
              <p:cNvSpPr>
                <a:spLocks noChangeArrowheads="1"/>
              </p:cNvSpPr>
              <p:nvPr/>
            </p:nvSpPr>
            <p:spPr bwMode="auto">
              <a:xfrm>
                <a:off x="4246"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79" name="Rectangle 75"/>
              <p:cNvSpPr>
                <a:spLocks noChangeArrowheads="1"/>
              </p:cNvSpPr>
              <p:nvPr/>
            </p:nvSpPr>
            <p:spPr bwMode="auto">
              <a:xfrm>
                <a:off x="4292"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0" name="Rectangle 76"/>
              <p:cNvSpPr>
                <a:spLocks noChangeArrowheads="1"/>
              </p:cNvSpPr>
              <p:nvPr/>
            </p:nvSpPr>
            <p:spPr bwMode="auto">
              <a:xfrm>
                <a:off x="4338"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1" name="Rectangle 77"/>
              <p:cNvSpPr>
                <a:spLocks noChangeArrowheads="1"/>
              </p:cNvSpPr>
              <p:nvPr/>
            </p:nvSpPr>
            <p:spPr bwMode="auto">
              <a:xfrm>
                <a:off x="4383"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2" name="Rectangle 78"/>
              <p:cNvSpPr>
                <a:spLocks noChangeArrowheads="1"/>
              </p:cNvSpPr>
              <p:nvPr/>
            </p:nvSpPr>
            <p:spPr bwMode="auto">
              <a:xfrm>
                <a:off x="4429"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3" name="Rectangle 79"/>
              <p:cNvSpPr>
                <a:spLocks noChangeArrowheads="1"/>
              </p:cNvSpPr>
              <p:nvPr/>
            </p:nvSpPr>
            <p:spPr bwMode="auto">
              <a:xfrm>
                <a:off x="4475"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4" name="Rectangle 80"/>
              <p:cNvSpPr>
                <a:spLocks noChangeArrowheads="1"/>
              </p:cNvSpPr>
              <p:nvPr/>
            </p:nvSpPr>
            <p:spPr bwMode="auto">
              <a:xfrm>
                <a:off x="4520"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5" name="Rectangle 81"/>
              <p:cNvSpPr>
                <a:spLocks noChangeArrowheads="1"/>
              </p:cNvSpPr>
              <p:nvPr/>
            </p:nvSpPr>
            <p:spPr bwMode="auto">
              <a:xfrm>
                <a:off x="4566"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6" name="Rectangle 82"/>
              <p:cNvSpPr>
                <a:spLocks noChangeArrowheads="1"/>
              </p:cNvSpPr>
              <p:nvPr/>
            </p:nvSpPr>
            <p:spPr bwMode="auto">
              <a:xfrm>
                <a:off x="4612"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7" name="Rectangle 83"/>
              <p:cNvSpPr>
                <a:spLocks noChangeArrowheads="1"/>
              </p:cNvSpPr>
              <p:nvPr/>
            </p:nvSpPr>
            <p:spPr bwMode="auto">
              <a:xfrm>
                <a:off x="4657"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8" name="Rectangle 84"/>
              <p:cNvSpPr>
                <a:spLocks noChangeArrowheads="1"/>
              </p:cNvSpPr>
              <p:nvPr/>
            </p:nvSpPr>
            <p:spPr bwMode="auto">
              <a:xfrm>
                <a:off x="4703"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89" name="Rectangle 85"/>
              <p:cNvSpPr>
                <a:spLocks noChangeArrowheads="1"/>
              </p:cNvSpPr>
              <p:nvPr/>
            </p:nvSpPr>
            <p:spPr bwMode="auto">
              <a:xfrm>
                <a:off x="4749"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0" name="Rectangle 86"/>
              <p:cNvSpPr>
                <a:spLocks noChangeArrowheads="1"/>
              </p:cNvSpPr>
              <p:nvPr/>
            </p:nvSpPr>
            <p:spPr bwMode="auto">
              <a:xfrm>
                <a:off x="4794"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1" name="Rectangle 87"/>
              <p:cNvSpPr>
                <a:spLocks noChangeArrowheads="1"/>
              </p:cNvSpPr>
              <p:nvPr/>
            </p:nvSpPr>
            <p:spPr bwMode="auto">
              <a:xfrm>
                <a:off x="4840"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2" name="Rectangle 88"/>
              <p:cNvSpPr>
                <a:spLocks noChangeArrowheads="1"/>
              </p:cNvSpPr>
              <p:nvPr/>
            </p:nvSpPr>
            <p:spPr bwMode="auto">
              <a:xfrm>
                <a:off x="4886"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3" name="Rectangle 89"/>
              <p:cNvSpPr>
                <a:spLocks noChangeArrowheads="1"/>
              </p:cNvSpPr>
              <p:nvPr/>
            </p:nvSpPr>
            <p:spPr bwMode="auto">
              <a:xfrm>
                <a:off x="4931"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4" name="Rectangle 90"/>
              <p:cNvSpPr>
                <a:spLocks noChangeArrowheads="1"/>
              </p:cNvSpPr>
              <p:nvPr/>
            </p:nvSpPr>
            <p:spPr bwMode="auto">
              <a:xfrm>
                <a:off x="4977"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5" name="Rectangle 91"/>
              <p:cNvSpPr>
                <a:spLocks noChangeArrowheads="1"/>
              </p:cNvSpPr>
              <p:nvPr/>
            </p:nvSpPr>
            <p:spPr bwMode="auto">
              <a:xfrm>
                <a:off x="5023"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6" name="Rectangle 92"/>
              <p:cNvSpPr>
                <a:spLocks noChangeArrowheads="1"/>
              </p:cNvSpPr>
              <p:nvPr/>
            </p:nvSpPr>
            <p:spPr bwMode="auto">
              <a:xfrm>
                <a:off x="5068"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7" name="Rectangle 93"/>
              <p:cNvSpPr>
                <a:spLocks noChangeArrowheads="1"/>
              </p:cNvSpPr>
              <p:nvPr/>
            </p:nvSpPr>
            <p:spPr bwMode="auto">
              <a:xfrm>
                <a:off x="5114" y="1440"/>
                <a:ext cx="46"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sp>
            <p:nvSpPr>
              <p:cNvPr id="21598" name="Rectangle 94"/>
              <p:cNvSpPr>
                <a:spLocks noChangeArrowheads="1"/>
              </p:cNvSpPr>
              <p:nvPr/>
            </p:nvSpPr>
            <p:spPr bwMode="auto">
              <a:xfrm>
                <a:off x="5160" y="1440"/>
                <a:ext cx="45" cy="1488"/>
              </a:xfrm>
              <a:prstGeom prst="rect">
                <a:avLst/>
              </a:prstGeom>
              <a:gradFill rotWithShape="1">
                <a:gsLst>
                  <a:gs pos="0">
                    <a:schemeClr val="hlink">
                      <a:gamma/>
                      <a:shade val="46275"/>
                      <a:invGamma/>
                    </a:schemeClr>
                  </a:gs>
                  <a:gs pos="100000">
                    <a:schemeClr val="hlink"/>
                  </a:gs>
                </a:gsLst>
                <a:lin ang="5400000" scaled="1"/>
              </a:gradFill>
              <a:ln w="19050">
                <a:solidFill>
                  <a:schemeClr val="tx1"/>
                </a:solidFill>
                <a:miter lim="800000"/>
                <a:headEnd/>
                <a:tailEnd/>
              </a:ln>
              <a:effectLst/>
            </p:spPr>
            <p:txBody>
              <a:bodyPr wrap="none" anchor="ctr"/>
              <a:lstStyle/>
              <a:p>
                <a:pPr>
                  <a:defRPr/>
                </a:pPr>
                <a:endParaRPr lang="en-US"/>
              </a:p>
            </p:txBody>
          </p:sp>
        </p:grpSp>
        <p:sp>
          <p:nvSpPr>
            <p:cNvPr id="7193" name="Text Box 95"/>
            <p:cNvSpPr txBox="1">
              <a:spLocks noChangeArrowheads="1"/>
            </p:cNvSpPr>
            <p:nvPr/>
          </p:nvSpPr>
          <p:spPr bwMode="auto">
            <a:xfrm>
              <a:off x="3984" y="2928"/>
              <a:ext cx="1369" cy="212"/>
            </a:xfrm>
            <a:prstGeom prst="rect">
              <a:avLst/>
            </a:prstGeom>
            <a:noFill/>
            <a:ln w="9525">
              <a:noFill/>
              <a:miter lim="800000"/>
              <a:headEnd/>
              <a:tailEnd/>
            </a:ln>
          </p:spPr>
          <p:txBody>
            <a:bodyPr wrap="none">
              <a:spAutoFit/>
            </a:bodyPr>
            <a:lstStyle/>
            <a:p>
              <a:r>
                <a:rPr lang="en-US" sz="1600" b="1">
                  <a:solidFill>
                    <a:srgbClr val="CC0000"/>
                  </a:solidFill>
                </a:rPr>
                <a:t>MIPS 32-Bit Processor</a:t>
              </a:r>
            </a:p>
          </p:txBody>
        </p:sp>
      </p:grpSp>
      <p:sp>
        <p:nvSpPr>
          <p:cNvPr id="21604" name="AutoShape 100"/>
          <p:cNvSpPr>
            <a:spLocks noChangeArrowheads="1"/>
          </p:cNvSpPr>
          <p:nvPr/>
        </p:nvSpPr>
        <p:spPr bwMode="auto">
          <a:xfrm>
            <a:off x="5257800" y="2667000"/>
            <a:ext cx="685800" cy="1524000"/>
          </a:xfrm>
          <a:prstGeom prst="rightArrow">
            <a:avLst>
              <a:gd name="adj1" fmla="val 50000"/>
              <a:gd name="adj2" fmla="val 25000"/>
            </a:avLst>
          </a:prstGeom>
          <a:solidFill>
            <a:srgbClr val="CC0000"/>
          </a:solidFill>
          <a:ln w="9525">
            <a:solidFill>
              <a:srgbClr val="CC0000"/>
            </a:solidFill>
            <a:miter lim="800000"/>
            <a:headEnd/>
            <a:tailEnd/>
          </a:ln>
        </p:spPr>
        <p:txBody>
          <a:bodyPr wrap="none" anchor="ctr"/>
          <a:lstStyle/>
          <a:p>
            <a:endParaRPr lang="en-US"/>
          </a:p>
        </p:txBody>
      </p:sp>
      <p:grpSp>
        <p:nvGrpSpPr>
          <p:cNvPr id="7177" name="Group 120"/>
          <p:cNvGrpSpPr>
            <a:grpSpLocks/>
          </p:cNvGrpSpPr>
          <p:nvPr/>
        </p:nvGrpSpPr>
        <p:grpSpPr bwMode="auto">
          <a:xfrm>
            <a:off x="457200" y="2239963"/>
            <a:ext cx="3197225" cy="2865437"/>
            <a:chOff x="288" y="1411"/>
            <a:chExt cx="2014" cy="1805"/>
          </a:xfrm>
        </p:grpSpPr>
        <p:pic>
          <p:nvPicPr>
            <p:cNvPr id="7178" name="Picture 105"/>
            <p:cNvPicPr>
              <a:picLocks noChangeAspect="1" noChangeArrowheads="1"/>
            </p:cNvPicPr>
            <p:nvPr/>
          </p:nvPicPr>
          <p:blipFill>
            <a:blip r:embed="rId4" cstate="print">
              <a:grayscl/>
              <a:biLevel thresh="50000"/>
            </a:blip>
            <a:srcRect/>
            <a:stretch>
              <a:fillRect/>
            </a:stretch>
          </p:blipFill>
          <p:spPr bwMode="auto">
            <a:xfrm>
              <a:off x="288" y="1411"/>
              <a:ext cx="2005" cy="1805"/>
            </a:xfrm>
            <a:prstGeom prst="rect">
              <a:avLst/>
            </a:prstGeom>
            <a:noFill/>
            <a:ln w="9525">
              <a:noFill/>
              <a:miter lim="800000"/>
              <a:headEnd/>
              <a:tailEnd/>
            </a:ln>
          </p:spPr>
        </p:pic>
        <p:sp>
          <p:nvSpPr>
            <p:cNvPr id="7179" name="Rectangle 106"/>
            <p:cNvSpPr>
              <a:spLocks noChangeArrowheads="1"/>
            </p:cNvSpPr>
            <p:nvPr/>
          </p:nvSpPr>
          <p:spPr bwMode="auto">
            <a:xfrm>
              <a:off x="840" y="2461"/>
              <a:ext cx="120" cy="54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0" name="Rectangle 107"/>
            <p:cNvSpPr>
              <a:spLocks noChangeArrowheads="1"/>
            </p:cNvSpPr>
            <p:nvPr/>
          </p:nvSpPr>
          <p:spPr bwMode="auto">
            <a:xfrm>
              <a:off x="1002" y="2647"/>
              <a:ext cx="120" cy="3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1" name="Rectangle 108"/>
            <p:cNvSpPr>
              <a:spLocks noChangeArrowheads="1"/>
            </p:cNvSpPr>
            <p:nvPr/>
          </p:nvSpPr>
          <p:spPr bwMode="auto">
            <a:xfrm>
              <a:off x="1152" y="2521"/>
              <a:ext cx="120" cy="3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2" name="Rectangle 109"/>
            <p:cNvSpPr>
              <a:spLocks noChangeArrowheads="1"/>
            </p:cNvSpPr>
            <p:nvPr/>
          </p:nvSpPr>
          <p:spPr bwMode="auto">
            <a:xfrm>
              <a:off x="714" y="2749"/>
              <a:ext cx="102" cy="20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3" name="Rectangle 110"/>
            <p:cNvSpPr>
              <a:spLocks noChangeArrowheads="1"/>
            </p:cNvSpPr>
            <p:nvPr/>
          </p:nvSpPr>
          <p:spPr bwMode="auto">
            <a:xfrm>
              <a:off x="714" y="2437"/>
              <a:ext cx="102" cy="20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84" name="Text Box 111"/>
            <p:cNvSpPr txBox="1">
              <a:spLocks noChangeArrowheads="1"/>
            </p:cNvSpPr>
            <p:nvPr/>
          </p:nvSpPr>
          <p:spPr bwMode="auto">
            <a:xfrm>
              <a:off x="1440" y="2419"/>
              <a:ext cx="862" cy="173"/>
            </a:xfrm>
            <a:prstGeom prst="rect">
              <a:avLst/>
            </a:prstGeom>
            <a:noFill/>
            <a:ln w="9525">
              <a:noFill/>
              <a:miter lim="800000"/>
              <a:headEnd/>
              <a:tailEnd/>
            </a:ln>
          </p:spPr>
          <p:txBody>
            <a:bodyPr wrap="none">
              <a:spAutoFit/>
            </a:bodyPr>
            <a:lstStyle/>
            <a:p>
              <a:r>
                <a:rPr lang="en-US" sz="1200" b="1">
                  <a:latin typeface="Arial Unicode MS" pitchFamily="34" charset="-128"/>
                </a:rPr>
                <a:t>Carry/Borrow Out</a:t>
              </a:r>
            </a:p>
          </p:txBody>
        </p:sp>
        <p:sp>
          <p:nvSpPr>
            <p:cNvPr id="7185" name="Line 112"/>
            <p:cNvSpPr>
              <a:spLocks noChangeShapeType="1"/>
            </p:cNvSpPr>
            <p:nvPr/>
          </p:nvSpPr>
          <p:spPr bwMode="auto">
            <a:xfrm flipH="1" flipV="1">
              <a:off x="1248" y="2275"/>
              <a:ext cx="240" cy="192"/>
            </a:xfrm>
            <a:prstGeom prst="line">
              <a:avLst/>
            </a:prstGeom>
            <a:noFill/>
            <a:ln w="9525">
              <a:solidFill>
                <a:schemeClr val="tx1"/>
              </a:solidFill>
              <a:round/>
              <a:headEnd/>
              <a:tailEnd type="triangle" w="med" len="med"/>
            </a:ln>
          </p:spPr>
          <p:txBody>
            <a:bodyPr/>
            <a:lstStyle/>
            <a:p>
              <a:endParaRPr lang="en-US"/>
            </a:p>
          </p:txBody>
        </p:sp>
        <p:sp>
          <p:nvSpPr>
            <p:cNvPr id="7186" name="Text Box 113"/>
            <p:cNvSpPr txBox="1">
              <a:spLocks noChangeArrowheads="1"/>
            </p:cNvSpPr>
            <p:nvPr/>
          </p:nvSpPr>
          <p:spPr bwMode="auto">
            <a:xfrm>
              <a:off x="1104" y="2822"/>
              <a:ext cx="958" cy="173"/>
            </a:xfrm>
            <a:prstGeom prst="rect">
              <a:avLst/>
            </a:prstGeom>
            <a:noFill/>
            <a:ln w="9525">
              <a:noFill/>
              <a:miter lim="800000"/>
              <a:headEnd/>
              <a:tailEnd/>
            </a:ln>
          </p:spPr>
          <p:txBody>
            <a:bodyPr wrap="none">
              <a:spAutoFit/>
            </a:bodyPr>
            <a:lstStyle/>
            <a:p>
              <a:r>
                <a:rPr lang="en-US" sz="1200" b="1">
                  <a:latin typeface="Arial Unicode MS" pitchFamily="34" charset="-128"/>
                </a:rPr>
                <a:t>Sum/Difference Out</a:t>
              </a:r>
            </a:p>
          </p:txBody>
        </p:sp>
        <p:sp>
          <p:nvSpPr>
            <p:cNvPr id="7187" name="Text Box 114"/>
            <p:cNvSpPr txBox="1">
              <a:spLocks noChangeArrowheads="1"/>
            </p:cNvSpPr>
            <p:nvPr/>
          </p:nvSpPr>
          <p:spPr bwMode="auto">
            <a:xfrm>
              <a:off x="962" y="1795"/>
              <a:ext cx="318" cy="173"/>
            </a:xfrm>
            <a:prstGeom prst="rect">
              <a:avLst/>
            </a:prstGeom>
            <a:noFill/>
            <a:ln w="9525">
              <a:noFill/>
              <a:miter lim="800000"/>
              <a:headEnd/>
              <a:tailEnd/>
            </a:ln>
          </p:spPr>
          <p:txBody>
            <a:bodyPr wrap="none">
              <a:spAutoFit/>
            </a:bodyPr>
            <a:lstStyle/>
            <a:p>
              <a:r>
                <a:rPr lang="en-US" sz="1200" b="1">
                  <a:latin typeface="Arial Unicode MS" pitchFamily="34" charset="-128"/>
                </a:rPr>
                <a:t>AND</a:t>
              </a:r>
            </a:p>
          </p:txBody>
        </p:sp>
        <p:sp>
          <p:nvSpPr>
            <p:cNvPr id="7188" name="Text Box 115"/>
            <p:cNvSpPr txBox="1">
              <a:spLocks noChangeArrowheads="1"/>
            </p:cNvSpPr>
            <p:nvPr/>
          </p:nvSpPr>
          <p:spPr bwMode="auto">
            <a:xfrm>
              <a:off x="912" y="2036"/>
              <a:ext cx="260" cy="173"/>
            </a:xfrm>
            <a:prstGeom prst="rect">
              <a:avLst/>
            </a:prstGeom>
            <a:noFill/>
            <a:ln w="9525">
              <a:noFill/>
              <a:miter lim="800000"/>
              <a:headEnd/>
              <a:tailEnd/>
            </a:ln>
          </p:spPr>
          <p:txBody>
            <a:bodyPr wrap="none">
              <a:spAutoFit/>
            </a:bodyPr>
            <a:lstStyle/>
            <a:p>
              <a:r>
                <a:rPr lang="en-US" sz="1200" b="1">
                  <a:latin typeface="Arial Unicode MS" pitchFamily="34" charset="-128"/>
                </a:rPr>
                <a:t>OR</a:t>
              </a:r>
            </a:p>
          </p:txBody>
        </p:sp>
        <p:sp>
          <p:nvSpPr>
            <p:cNvPr id="7189" name="Rectangle 116"/>
            <p:cNvSpPr>
              <a:spLocks noChangeArrowheads="1"/>
            </p:cNvSpPr>
            <p:nvPr/>
          </p:nvSpPr>
          <p:spPr bwMode="auto">
            <a:xfrm>
              <a:off x="930" y="2755"/>
              <a:ext cx="120" cy="3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90" name="Rectangle 117"/>
            <p:cNvSpPr>
              <a:spLocks noChangeArrowheads="1"/>
            </p:cNvSpPr>
            <p:nvPr/>
          </p:nvSpPr>
          <p:spPr bwMode="auto">
            <a:xfrm>
              <a:off x="930" y="2425"/>
              <a:ext cx="120" cy="3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91" name="Text Box 118"/>
            <p:cNvSpPr txBox="1">
              <a:spLocks noChangeArrowheads="1"/>
            </p:cNvSpPr>
            <p:nvPr/>
          </p:nvSpPr>
          <p:spPr bwMode="auto">
            <a:xfrm>
              <a:off x="827" y="2472"/>
              <a:ext cx="313" cy="518"/>
            </a:xfrm>
            <a:prstGeom prst="rect">
              <a:avLst/>
            </a:prstGeom>
            <a:noFill/>
            <a:ln w="9525">
              <a:noFill/>
              <a:miter lim="800000"/>
              <a:headEnd/>
              <a:tailEnd/>
            </a:ln>
          </p:spPr>
          <p:txBody>
            <a:bodyPr wrap="none">
              <a:spAutoFit/>
            </a:bodyPr>
            <a:lstStyle/>
            <a:p>
              <a:pPr algn="ctr"/>
              <a:r>
                <a:rPr lang="en-US" sz="1200" b="1">
                  <a:latin typeface="Arial Unicode MS" pitchFamily="34" charset="-128"/>
                </a:rPr>
                <a:t>1-Bit</a:t>
              </a:r>
            </a:p>
            <a:p>
              <a:pPr algn="ctr"/>
              <a:r>
                <a:rPr lang="en-US" sz="1200" b="1">
                  <a:latin typeface="Arial Unicode MS" pitchFamily="34" charset="-128"/>
                </a:rPr>
                <a:t>Full</a:t>
              </a:r>
            </a:p>
            <a:p>
              <a:pPr algn="ctr"/>
              <a:r>
                <a:rPr lang="en-US" sz="1200" b="1">
                  <a:latin typeface="Arial Unicode MS" pitchFamily="34" charset="-128"/>
                </a:rPr>
                <a:t>Add/</a:t>
              </a:r>
            </a:p>
            <a:p>
              <a:pPr algn="ctr"/>
              <a:r>
                <a:rPr lang="en-US" sz="1200" b="1">
                  <a:latin typeface="Arial Unicode MS" pitchFamily="34" charset="-128"/>
                </a:rPr>
                <a:t>Sub.</a:t>
              </a:r>
            </a:p>
          </p:txBody>
        </p:sp>
      </p:grpSp>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dissolve">
                                      <p:cBhvr>
                                        <p:cTn id="7" dur="500"/>
                                        <p:tgtEl>
                                          <p:spTgt spid="2151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604"/>
                                        </p:tgtEl>
                                        <p:attrNameLst>
                                          <p:attrName>style.visibility</p:attrName>
                                        </p:attrNameLst>
                                      </p:cBhvr>
                                      <p:to>
                                        <p:strVal val="visible"/>
                                      </p:to>
                                    </p:set>
                                    <p:animEffect transition="in" filter="dissolve">
                                      <p:cBhvr>
                                        <p:cTn id="15" dur="500"/>
                                        <p:tgtEl>
                                          <p:spTgt spid="21604"/>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7246"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21514" grpId="0" animBg="1"/>
      <p:bldP spid="216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24578" name="Rectangle 2"/>
          <p:cNvSpPr>
            <a:spLocks noGrp="1" noChangeArrowheads="1"/>
          </p:cNvSpPr>
          <p:nvPr>
            <p:ph type="title"/>
          </p:nvPr>
        </p:nvSpPr>
        <p:spPr>
          <a:xfrm>
            <a:off x="1905000" y="1371600"/>
            <a:ext cx="5410200" cy="533400"/>
          </a:xfrm>
        </p:spPr>
        <p:txBody>
          <a:bodyPr/>
          <a:lstStyle/>
          <a:p>
            <a:pPr>
              <a:defRPr/>
            </a:pPr>
            <a:r>
              <a:rPr lang="en-US" sz="3200" smtClean="0"/>
              <a:t>ALU Components</a:t>
            </a:r>
          </a:p>
        </p:txBody>
      </p:sp>
      <p:sp>
        <p:nvSpPr>
          <p:cNvPr id="8196" name="Rectangle 3"/>
          <p:cNvSpPr>
            <a:spLocks noGrp="1" noChangeArrowheads="1"/>
          </p:cNvSpPr>
          <p:nvPr>
            <p:ph type="body" idx="1"/>
          </p:nvPr>
        </p:nvSpPr>
        <p:spPr>
          <a:xfrm>
            <a:off x="533400" y="2057400"/>
            <a:ext cx="8077200" cy="4267200"/>
          </a:xfrm>
        </p:spPr>
        <p:txBody>
          <a:bodyPr/>
          <a:lstStyle/>
          <a:p>
            <a:r>
              <a:rPr lang="en-US" sz="2400" smtClean="0"/>
              <a:t>As noted above, the ALU needs other components as well:</a:t>
            </a:r>
          </a:p>
          <a:p>
            <a:pPr lvl="1"/>
            <a:r>
              <a:rPr lang="en-US" sz="2000" u="sng" smtClean="0">
                <a:solidFill>
                  <a:schemeClr val="accent2"/>
                </a:solidFill>
              </a:rPr>
              <a:t>Registers</a:t>
            </a:r>
            <a:r>
              <a:rPr lang="en-US" sz="2000" smtClean="0">
                <a:solidFill>
                  <a:schemeClr val="accent2"/>
                </a:solidFill>
              </a:rPr>
              <a:t> to store arguments and results.</a:t>
            </a:r>
          </a:p>
          <a:p>
            <a:pPr lvl="1"/>
            <a:r>
              <a:rPr lang="en-US" sz="2000" u="sng" smtClean="0">
                <a:solidFill>
                  <a:schemeClr val="accent2"/>
                </a:solidFill>
              </a:rPr>
              <a:t>Buses</a:t>
            </a:r>
            <a:r>
              <a:rPr lang="en-US" sz="2000" smtClean="0">
                <a:solidFill>
                  <a:schemeClr val="accent2"/>
                </a:solidFill>
              </a:rPr>
              <a:t> to carry data from registers to the ALU and results back to the register unit.  </a:t>
            </a:r>
          </a:p>
          <a:p>
            <a:pPr lvl="1"/>
            <a:r>
              <a:rPr lang="en-US" sz="2000" smtClean="0">
                <a:solidFill>
                  <a:schemeClr val="accent2"/>
                </a:solidFill>
              </a:rPr>
              <a:t>Two memory access units, with associated buses:</a:t>
            </a:r>
          </a:p>
          <a:p>
            <a:pPr lvl="2"/>
            <a:r>
              <a:rPr lang="en-US" sz="2000" smtClean="0">
                <a:solidFill>
                  <a:srgbClr val="CC0000"/>
                </a:solidFill>
              </a:rPr>
              <a:t>An instruction fetch unit to get instructions from computer memory as needed.  This includes a </a:t>
            </a:r>
            <a:r>
              <a:rPr lang="en-US" sz="2000" u="sng" smtClean="0">
                <a:solidFill>
                  <a:srgbClr val="CC0000"/>
                </a:solidFill>
              </a:rPr>
              <a:t>program counter</a:t>
            </a:r>
            <a:r>
              <a:rPr lang="en-US" sz="2000" smtClean="0">
                <a:solidFill>
                  <a:srgbClr val="CC0000"/>
                </a:solidFill>
              </a:rPr>
              <a:t>, which always points to the address of the next instruction to be accessed.  </a:t>
            </a:r>
          </a:p>
          <a:p>
            <a:pPr lvl="2"/>
            <a:r>
              <a:rPr lang="en-US" sz="2000" smtClean="0">
                <a:solidFill>
                  <a:srgbClr val="CC0000"/>
                </a:solidFill>
              </a:rPr>
              <a:t>A second path to memory to obtain data to be used in the program and to store data back into memory as required.  </a:t>
            </a:r>
          </a:p>
          <a:p>
            <a:pPr lvl="1"/>
            <a:r>
              <a:rPr lang="en-US" sz="2000" smtClean="0">
                <a:solidFill>
                  <a:srgbClr val="008000"/>
                </a:solidFill>
              </a:rPr>
              <a:t>A control unit that tells the ALU what to do (covered later).  </a:t>
            </a:r>
          </a:p>
        </p:txBody>
      </p:sp>
      <p:pic>
        <p:nvPicPr>
          <p:cNvPr id="2"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32770" name="Rectangle 2"/>
          <p:cNvSpPr>
            <a:spLocks noGrp="1" noChangeArrowheads="1"/>
          </p:cNvSpPr>
          <p:nvPr>
            <p:ph type="title"/>
          </p:nvPr>
        </p:nvSpPr>
        <p:spPr>
          <a:xfrm>
            <a:off x="1905000" y="1371600"/>
            <a:ext cx="5410200" cy="533400"/>
          </a:xfrm>
        </p:spPr>
        <p:txBody>
          <a:bodyPr/>
          <a:lstStyle/>
          <a:p>
            <a:pPr>
              <a:defRPr/>
            </a:pPr>
            <a:r>
              <a:rPr lang="en-US" sz="3200" smtClean="0"/>
              <a:t>ALU Components</a:t>
            </a:r>
          </a:p>
        </p:txBody>
      </p:sp>
      <p:sp>
        <p:nvSpPr>
          <p:cNvPr id="9220" name="Rectangle 3"/>
          <p:cNvSpPr>
            <a:spLocks noGrp="1" noChangeArrowheads="1"/>
          </p:cNvSpPr>
          <p:nvPr>
            <p:ph type="body" idx="1"/>
          </p:nvPr>
        </p:nvSpPr>
        <p:spPr>
          <a:xfrm>
            <a:off x="838200" y="2057400"/>
            <a:ext cx="7772400" cy="4267200"/>
          </a:xfrm>
        </p:spPr>
        <p:txBody>
          <a:bodyPr/>
          <a:lstStyle/>
          <a:p>
            <a:pPr>
              <a:lnSpc>
                <a:spcPct val="80000"/>
              </a:lnSpc>
            </a:pPr>
            <a:r>
              <a:rPr lang="en-US" sz="2400" smtClean="0"/>
              <a:t>We will use new symbols in the design of the MIPS computer over the next three lectures.  </a:t>
            </a:r>
          </a:p>
          <a:p>
            <a:pPr>
              <a:lnSpc>
                <a:spcPct val="80000"/>
              </a:lnSpc>
            </a:pPr>
            <a:r>
              <a:rPr lang="en-US" sz="2400" smtClean="0">
                <a:solidFill>
                  <a:srgbClr val="CC0000"/>
                </a:solidFill>
              </a:rPr>
              <a:t>Keep in mind that these are symbols for items you already understand.  For instance, the MIPS register block is simply a group of 32-bit registers, and the registers are, in turn, collections of D Flip-Flops.</a:t>
            </a:r>
            <a:r>
              <a:rPr lang="en-US" sz="2400" smtClean="0"/>
              <a:t>  </a:t>
            </a:r>
          </a:p>
          <a:p>
            <a:pPr>
              <a:lnSpc>
                <a:spcPct val="80000"/>
              </a:lnSpc>
            </a:pPr>
            <a:r>
              <a:rPr lang="en-US" sz="2400" smtClean="0">
                <a:solidFill>
                  <a:srgbClr val="008000"/>
                </a:solidFill>
              </a:rPr>
              <a:t>Thus while the symbols are new, they represent, in general, digital logic with which we are by now quite familiar.  </a:t>
            </a:r>
          </a:p>
          <a:p>
            <a:pPr>
              <a:lnSpc>
                <a:spcPct val="80000"/>
              </a:lnSpc>
            </a:pPr>
            <a:r>
              <a:rPr lang="en-US" sz="2400" smtClean="0"/>
              <a:t>In most cases, the MIPS illustrations shown are from the Patterson and Hennessy book.</a:t>
            </a:r>
            <a:r>
              <a:rPr lang="en-US" sz="2400" smtClean="0">
                <a:solidFill>
                  <a:srgbClr val="CC0000"/>
                </a:solidFill>
              </a:rPr>
              <a:t>*</a:t>
            </a:r>
            <a:r>
              <a:rPr lang="en-US" sz="2400" smtClean="0"/>
              <a:t>  Such illustrations are credited as they occur. </a:t>
            </a:r>
          </a:p>
          <a:p>
            <a:pPr>
              <a:lnSpc>
                <a:spcPct val="80000"/>
              </a:lnSpc>
              <a:buFontTx/>
              <a:buNone/>
            </a:pPr>
            <a:endParaRPr lang="en-US" sz="1200" smtClean="0">
              <a:solidFill>
                <a:srgbClr val="CC0000"/>
              </a:solidFill>
            </a:endParaRPr>
          </a:p>
          <a:p>
            <a:pPr>
              <a:lnSpc>
                <a:spcPct val="80000"/>
              </a:lnSpc>
              <a:buFontTx/>
              <a:buNone/>
            </a:pPr>
            <a:r>
              <a:rPr lang="en-US" sz="1400" smtClean="0">
                <a:solidFill>
                  <a:srgbClr val="CC0000"/>
                </a:solidFill>
              </a:rPr>
              <a:t>* </a:t>
            </a:r>
            <a:r>
              <a:rPr lang="en-US" sz="1200" smtClean="0">
                <a:solidFill>
                  <a:srgbClr val="CC0000"/>
                </a:solidFill>
              </a:rPr>
              <a:t> </a:t>
            </a:r>
            <a:r>
              <a:rPr lang="en-US" sz="900" smtClean="0">
                <a:solidFill>
                  <a:srgbClr val="CC0000"/>
                </a:solidFill>
              </a:rPr>
              <a:t>David A. Patterson and John L. Hennessy, </a:t>
            </a:r>
            <a:r>
              <a:rPr lang="en-US" sz="900" i="1" smtClean="0">
                <a:solidFill>
                  <a:srgbClr val="CC0000"/>
                </a:solidFill>
              </a:rPr>
              <a:t>Computer Organization and Design</a:t>
            </a:r>
            <a:r>
              <a:rPr lang="en-US" sz="900" smtClean="0">
                <a:solidFill>
                  <a:srgbClr val="CC0000"/>
                </a:solidFill>
              </a:rPr>
              <a:t>, 2nd Edition</a:t>
            </a:r>
          </a:p>
        </p:txBody>
      </p:sp>
      <p:pic>
        <p:nvPicPr>
          <p:cNvPr id="2"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smtClean="0"/>
              <a:t>Lecture # 18:  Design of the ALU or Datapath</a:t>
            </a:r>
            <a:endParaRPr lang="en-US"/>
          </a:p>
        </p:txBody>
      </p:sp>
      <p:sp>
        <p:nvSpPr>
          <p:cNvPr id="25602" name="Rectangle 2"/>
          <p:cNvSpPr>
            <a:spLocks noGrp="1" noChangeArrowheads="1"/>
          </p:cNvSpPr>
          <p:nvPr>
            <p:ph type="title"/>
          </p:nvPr>
        </p:nvSpPr>
        <p:spPr>
          <a:xfrm>
            <a:off x="1905000" y="1371600"/>
            <a:ext cx="5410200" cy="609600"/>
          </a:xfrm>
        </p:spPr>
        <p:txBody>
          <a:bodyPr/>
          <a:lstStyle/>
          <a:p>
            <a:pPr>
              <a:defRPr/>
            </a:pPr>
            <a:r>
              <a:rPr lang="en-US" sz="3200" smtClean="0"/>
              <a:t>ALU Components (3)</a:t>
            </a:r>
          </a:p>
        </p:txBody>
      </p:sp>
      <p:sp>
        <p:nvSpPr>
          <p:cNvPr id="10244" name="Rectangle 3"/>
          <p:cNvSpPr>
            <a:spLocks noGrp="1" noChangeArrowheads="1"/>
          </p:cNvSpPr>
          <p:nvPr>
            <p:ph type="body" idx="1"/>
          </p:nvPr>
        </p:nvSpPr>
        <p:spPr>
          <a:xfrm>
            <a:off x="685800" y="4724400"/>
            <a:ext cx="7772400" cy="838200"/>
          </a:xfrm>
        </p:spPr>
        <p:txBody>
          <a:bodyPr/>
          <a:lstStyle/>
          <a:p>
            <a:r>
              <a:rPr lang="en-US" smtClean="0"/>
              <a:t>Shown above are a number of the symbols for components of the computer that we will be “designing.”  </a:t>
            </a:r>
          </a:p>
        </p:txBody>
      </p:sp>
      <p:sp>
        <p:nvSpPr>
          <p:cNvPr id="10245" name="Text Box 10"/>
          <p:cNvSpPr txBox="1">
            <a:spLocks noChangeArrowheads="1"/>
          </p:cNvSpPr>
          <p:nvPr/>
        </p:nvSpPr>
        <p:spPr bwMode="auto">
          <a:xfrm>
            <a:off x="685800" y="5410200"/>
            <a:ext cx="7899400" cy="825500"/>
          </a:xfrm>
          <a:prstGeom prst="rect">
            <a:avLst/>
          </a:prstGeom>
          <a:noFill/>
          <a:ln w="9525">
            <a:noFill/>
            <a:miter lim="800000"/>
            <a:headEnd/>
            <a:tailEnd/>
          </a:ln>
        </p:spPr>
        <p:txBody>
          <a:bodyPr wrap="none">
            <a:spAutoFit/>
          </a:bodyPr>
          <a:lstStyle/>
          <a:p>
            <a:r>
              <a:rPr lang="en-US" sz="1600" b="1">
                <a:solidFill>
                  <a:srgbClr val="CC0000"/>
                </a:solidFill>
              </a:rPr>
              <a:t>*  We note that there is really only a single memory in modern computers, and the terms</a:t>
            </a:r>
          </a:p>
          <a:p>
            <a:r>
              <a:rPr lang="en-US" sz="1600" b="1">
                <a:solidFill>
                  <a:srgbClr val="CC0000"/>
                </a:solidFill>
              </a:rPr>
              <a:t>    “data memory” or “instruction memory” refer only to the channel or pathway into the</a:t>
            </a:r>
          </a:p>
          <a:p>
            <a:r>
              <a:rPr lang="en-US" sz="1600" b="1">
                <a:solidFill>
                  <a:srgbClr val="CC0000"/>
                </a:solidFill>
              </a:rPr>
              <a:t>    common memory unit.  </a:t>
            </a:r>
          </a:p>
        </p:txBody>
      </p:sp>
      <p:sp>
        <p:nvSpPr>
          <p:cNvPr id="10246" name="Text Box 17"/>
          <p:cNvSpPr txBox="1">
            <a:spLocks noChangeArrowheads="1"/>
          </p:cNvSpPr>
          <p:nvPr/>
        </p:nvSpPr>
        <p:spPr bwMode="auto">
          <a:xfrm>
            <a:off x="3352800" y="4572000"/>
            <a:ext cx="5562600" cy="244475"/>
          </a:xfrm>
          <a:prstGeom prst="rect">
            <a:avLst/>
          </a:prstGeom>
          <a:noFill/>
          <a:ln w="9525">
            <a:noFill/>
            <a:miter lim="800000"/>
            <a:headEnd/>
            <a:tailEnd/>
          </a:ln>
        </p:spPr>
        <p:txBody>
          <a:bodyPr>
            <a:spAutoFit/>
          </a:bodyPr>
          <a:lstStyle/>
          <a:p>
            <a:r>
              <a:rPr lang="en-US" sz="1000"/>
              <a:t>After David A. Patterson and John L. Hennessy, </a:t>
            </a:r>
            <a:r>
              <a:rPr lang="en-US" sz="1000" i="1"/>
              <a:t>Computer Organization and Design</a:t>
            </a:r>
            <a:r>
              <a:rPr lang="en-US" sz="1000"/>
              <a:t>, 2nd Edition</a:t>
            </a:r>
          </a:p>
        </p:txBody>
      </p:sp>
      <p:grpSp>
        <p:nvGrpSpPr>
          <p:cNvPr id="10247" name="Group 56"/>
          <p:cNvGrpSpPr>
            <a:grpSpLocks/>
          </p:cNvGrpSpPr>
          <p:nvPr/>
        </p:nvGrpSpPr>
        <p:grpSpPr bwMode="auto">
          <a:xfrm>
            <a:off x="228600" y="2209800"/>
            <a:ext cx="8181975" cy="2430463"/>
            <a:chOff x="144" y="1392"/>
            <a:chExt cx="5154" cy="1531"/>
          </a:xfrm>
        </p:grpSpPr>
        <p:sp>
          <p:nvSpPr>
            <p:cNvPr id="10248" name="Rectangle 5"/>
            <p:cNvSpPr>
              <a:spLocks noChangeArrowheads="1"/>
            </p:cNvSpPr>
            <p:nvPr/>
          </p:nvSpPr>
          <p:spPr bwMode="auto">
            <a:xfrm>
              <a:off x="816" y="1392"/>
              <a:ext cx="1239" cy="1200"/>
            </a:xfrm>
            <a:prstGeom prst="rect">
              <a:avLst/>
            </a:prstGeom>
            <a:solidFill>
              <a:srgbClr val="9999FF">
                <a:alpha val="50195"/>
              </a:srgbClr>
            </a:solidFill>
            <a:ln w="9525">
              <a:noFill/>
              <a:miter lim="800000"/>
              <a:headEnd/>
              <a:tailEnd/>
            </a:ln>
          </p:spPr>
          <p:txBody>
            <a:bodyPr wrap="none" anchor="ctr"/>
            <a:lstStyle/>
            <a:p>
              <a:endParaRPr lang="en-US"/>
            </a:p>
          </p:txBody>
        </p:sp>
        <p:sp>
          <p:nvSpPr>
            <p:cNvPr id="10249" name="Rectangle 6"/>
            <p:cNvSpPr>
              <a:spLocks noChangeArrowheads="1"/>
            </p:cNvSpPr>
            <p:nvPr/>
          </p:nvSpPr>
          <p:spPr bwMode="auto">
            <a:xfrm>
              <a:off x="3054" y="1824"/>
              <a:ext cx="210" cy="576"/>
            </a:xfrm>
            <a:prstGeom prst="rect">
              <a:avLst/>
            </a:prstGeom>
            <a:solidFill>
              <a:srgbClr val="009900">
                <a:alpha val="50195"/>
              </a:srgbClr>
            </a:solidFill>
            <a:ln w="38100">
              <a:solidFill>
                <a:schemeClr val="tx1"/>
              </a:solidFill>
              <a:miter lim="800000"/>
              <a:headEnd/>
              <a:tailEnd/>
            </a:ln>
          </p:spPr>
          <p:txBody>
            <a:bodyPr wrap="none" anchor="ctr"/>
            <a:lstStyle/>
            <a:p>
              <a:pPr algn="ctr"/>
              <a:r>
                <a:rPr lang="en-US" sz="1800" b="1"/>
                <a:t>PC</a:t>
              </a:r>
            </a:p>
          </p:txBody>
        </p:sp>
        <p:sp>
          <p:nvSpPr>
            <p:cNvPr id="10250" name="Text Box 8"/>
            <p:cNvSpPr txBox="1">
              <a:spLocks noChangeArrowheads="1"/>
            </p:cNvSpPr>
            <p:nvPr/>
          </p:nvSpPr>
          <p:spPr bwMode="auto">
            <a:xfrm>
              <a:off x="768" y="2692"/>
              <a:ext cx="4234" cy="231"/>
            </a:xfrm>
            <a:prstGeom prst="rect">
              <a:avLst/>
            </a:prstGeom>
            <a:solidFill>
              <a:schemeClr val="bg1"/>
            </a:solidFill>
            <a:ln w="9525">
              <a:noFill/>
              <a:miter lim="800000"/>
              <a:headEnd/>
              <a:tailEnd/>
            </a:ln>
          </p:spPr>
          <p:txBody>
            <a:bodyPr>
              <a:spAutoFit/>
            </a:bodyPr>
            <a:lstStyle/>
            <a:p>
              <a:r>
                <a:rPr lang="en-US" sz="1800" b="1">
                  <a:solidFill>
                    <a:srgbClr val="9999FF"/>
                  </a:solidFill>
                </a:rPr>
                <a:t>Instruction memory</a:t>
              </a:r>
              <a:r>
                <a:rPr lang="en-US" sz="1800" b="1">
                  <a:solidFill>
                    <a:srgbClr val="CC0000"/>
                  </a:solidFill>
                </a:rPr>
                <a:t>*</a:t>
              </a:r>
              <a:r>
                <a:rPr lang="en-US" sz="1800" b="1">
                  <a:solidFill>
                    <a:srgbClr val="9999FF"/>
                  </a:solidFill>
                </a:rPr>
                <a:t>	  </a:t>
              </a:r>
              <a:r>
                <a:rPr lang="en-US" sz="1800" b="1">
                  <a:solidFill>
                    <a:srgbClr val="009900"/>
                  </a:solidFill>
                </a:rPr>
                <a:t>Program counter</a:t>
              </a:r>
              <a:r>
                <a:rPr lang="en-US" sz="1800" b="1">
                  <a:solidFill>
                    <a:srgbClr val="9999FF"/>
                  </a:solidFill>
                </a:rPr>
                <a:t>		   </a:t>
              </a:r>
              <a:r>
                <a:rPr lang="en-US" sz="1800" b="1"/>
                <a:t>Adder</a:t>
              </a:r>
            </a:p>
          </p:txBody>
        </p:sp>
        <p:sp>
          <p:nvSpPr>
            <p:cNvPr id="10251" name="Rectangle 19"/>
            <p:cNvSpPr>
              <a:spLocks noChangeArrowheads="1"/>
            </p:cNvSpPr>
            <p:nvPr/>
          </p:nvSpPr>
          <p:spPr bwMode="auto">
            <a:xfrm>
              <a:off x="816" y="1392"/>
              <a:ext cx="1248" cy="1200"/>
            </a:xfrm>
            <a:prstGeom prst="rect">
              <a:avLst/>
            </a:prstGeom>
            <a:solidFill>
              <a:srgbClr val="9999FF">
                <a:alpha val="50195"/>
              </a:srgbClr>
            </a:solidFill>
            <a:ln w="28575">
              <a:solidFill>
                <a:schemeClr val="tx1"/>
              </a:solidFill>
              <a:miter lim="800000"/>
              <a:headEnd/>
              <a:tailEnd/>
            </a:ln>
          </p:spPr>
          <p:txBody>
            <a:bodyPr wrap="none" anchor="ctr"/>
            <a:lstStyle/>
            <a:p>
              <a:pPr algn="ctr"/>
              <a:r>
                <a:rPr lang="en-US" sz="1800" b="1"/>
                <a:t>Instruction</a:t>
              </a:r>
            </a:p>
            <a:p>
              <a:pPr algn="ctr"/>
              <a:r>
                <a:rPr lang="en-US" sz="1800" b="1"/>
                <a:t>Memory</a:t>
              </a:r>
            </a:p>
          </p:txBody>
        </p:sp>
        <p:sp>
          <p:nvSpPr>
            <p:cNvPr id="10252" name="Text Box 20"/>
            <p:cNvSpPr txBox="1">
              <a:spLocks noChangeArrowheads="1"/>
            </p:cNvSpPr>
            <p:nvPr/>
          </p:nvSpPr>
          <p:spPr bwMode="auto">
            <a:xfrm>
              <a:off x="144" y="1440"/>
              <a:ext cx="720" cy="460"/>
            </a:xfrm>
            <a:prstGeom prst="rect">
              <a:avLst/>
            </a:prstGeom>
            <a:noFill/>
            <a:ln w="9525">
              <a:noFill/>
              <a:miter lim="800000"/>
              <a:headEnd/>
              <a:tailEnd/>
            </a:ln>
          </p:spPr>
          <p:txBody>
            <a:bodyPr>
              <a:spAutoFit/>
            </a:bodyPr>
            <a:lstStyle/>
            <a:p>
              <a:pPr algn="ctr"/>
              <a:r>
                <a:rPr lang="en-US" sz="1400" b="1"/>
                <a:t>Instruction</a:t>
              </a:r>
            </a:p>
            <a:p>
              <a:pPr algn="ctr"/>
              <a:r>
                <a:rPr lang="en-US" sz="1400" b="1"/>
                <a:t>Address</a:t>
              </a:r>
            </a:p>
            <a:p>
              <a:pPr algn="ctr"/>
              <a:r>
                <a:rPr lang="en-US" sz="1400" b="1"/>
                <a:t>(32-bit)</a:t>
              </a:r>
            </a:p>
          </p:txBody>
        </p:sp>
        <p:sp>
          <p:nvSpPr>
            <p:cNvPr id="10253" name="Text Box 21"/>
            <p:cNvSpPr txBox="1">
              <a:spLocks noChangeArrowheads="1"/>
            </p:cNvSpPr>
            <p:nvPr/>
          </p:nvSpPr>
          <p:spPr bwMode="auto">
            <a:xfrm>
              <a:off x="2112" y="1584"/>
              <a:ext cx="672" cy="326"/>
            </a:xfrm>
            <a:prstGeom prst="rect">
              <a:avLst/>
            </a:prstGeom>
            <a:noFill/>
            <a:ln w="9525">
              <a:noFill/>
              <a:miter lim="800000"/>
              <a:headEnd/>
              <a:tailEnd/>
            </a:ln>
          </p:spPr>
          <p:txBody>
            <a:bodyPr>
              <a:spAutoFit/>
            </a:bodyPr>
            <a:lstStyle/>
            <a:p>
              <a:pPr algn="ctr"/>
              <a:r>
                <a:rPr lang="en-US" sz="1400" b="1"/>
                <a:t>Instruction </a:t>
              </a:r>
            </a:p>
            <a:p>
              <a:pPr algn="ctr"/>
              <a:r>
                <a:rPr lang="en-US" sz="1400" b="1"/>
                <a:t>bits 0-31</a:t>
              </a:r>
            </a:p>
          </p:txBody>
        </p:sp>
        <p:sp>
          <p:nvSpPr>
            <p:cNvPr id="10254" name="Line 22"/>
            <p:cNvSpPr>
              <a:spLocks noChangeShapeType="1"/>
            </p:cNvSpPr>
            <p:nvPr/>
          </p:nvSpPr>
          <p:spPr bwMode="auto">
            <a:xfrm>
              <a:off x="432" y="1968"/>
              <a:ext cx="384" cy="0"/>
            </a:xfrm>
            <a:prstGeom prst="line">
              <a:avLst/>
            </a:prstGeom>
            <a:noFill/>
            <a:ln w="57150">
              <a:solidFill>
                <a:schemeClr val="tx1"/>
              </a:solidFill>
              <a:round/>
              <a:headEnd/>
              <a:tailEnd type="triangle" w="med" len="med"/>
            </a:ln>
          </p:spPr>
          <p:txBody>
            <a:bodyPr/>
            <a:lstStyle/>
            <a:p>
              <a:endParaRPr lang="en-US"/>
            </a:p>
          </p:txBody>
        </p:sp>
        <p:sp>
          <p:nvSpPr>
            <p:cNvPr id="10255" name="Line 23"/>
            <p:cNvSpPr>
              <a:spLocks noChangeShapeType="1"/>
            </p:cNvSpPr>
            <p:nvPr/>
          </p:nvSpPr>
          <p:spPr bwMode="auto">
            <a:xfrm>
              <a:off x="2064" y="1968"/>
              <a:ext cx="384" cy="0"/>
            </a:xfrm>
            <a:prstGeom prst="line">
              <a:avLst/>
            </a:prstGeom>
            <a:noFill/>
            <a:ln w="57150">
              <a:solidFill>
                <a:schemeClr val="tx1"/>
              </a:solidFill>
              <a:round/>
              <a:headEnd/>
              <a:tailEnd type="triangle" w="med" len="med"/>
            </a:ln>
          </p:spPr>
          <p:txBody>
            <a:bodyPr/>
            <a:lstStyle/>
            <a:p>
              <a:endParaRPr lang="en-US"/>
            </a:p>
          </p:txBody>
        </p:sp>
        <p:sp>
          <p:nvSpPr>
            <p:cNvPr id="10256" name="Text Box 34"/>
            <p:cNvSpPr txBox="1">
              <a:spLocks noChangeArrowheads="1"/>
            </p:cNvSpPr>
            <p:nvPr/>
          </p:nvSpPr>
          <p:spPr bwMode="auto">
            <a:xfrm>
              <a:off x="2400" y="2074"/>
              <a:ext cx="672" cy="326"/>
            </a:xfrm>
            <a:prstGeom prst="rect">
              <a:avLst/>
            </a:prstGeom>
            <a:noFill/>
            <a:ln w="9525">
              <a:noFill/>
              <a:miter lim="800000"/>
              <a:headEnd/>
              <a:tailEnd/>
            </a:ln>
          </p:spPr>
          <p:txBody>
            <a:bodyPr>
              <a:spAutoFit/>
            </a:bodyPr>
            <a:lstStyle/>
            <a:p>
              <a:pPr algn="ctr"/>
              <a:r>
                <a:rPr lang="en-US" sz="1400" b="1"/>
                <a:t>New </a:t>
              </a:r>
            </a:p>
            <a:p>
              <a:pPr algn="ctr"/>
              <a:r>
                <a:rPr lang="en-US" sz="1400" b="1"/>
                <a:t>Address</a:t>
              </a:r>
            </a:p>
          </p:txBody>
        </p:sp>
        <p:sp>
          <p:nvSpPr>
            <p:cNvPr id="10257" name="Line 35"/>
            <p:cNvSpPr>
              <a:spLocks noChangeShapeType="1"/>
            </p:cNvSpPr>
            <p:nvPr/>
          </p:nvSpPr>
          <p:spPr bwMode="auto">
            <a:xfrm>
              <a:off x="2664" y="2112"/>
              <a:ext cx="384" cy="0"/>
            </a:xfrm>
            <a:prstGeom prst="line">
              <a:avLst/>
            </a:prstGeom>
            <a:noFill/>
            <a:ln w="57150">
              <a:solidFill>
                <a:schemeClr val="tx1"/>
              </a:solidFill>
              <a:round/>
              <a:headEnd/>
              <a:tailEnd type="triangle" w="med" len="med"/>
            </a:ln>
          </p:spPr>
          <p:txBody>
            <a:bodyPr/>
            <a:lstStyle/>
            <a:p>
              <a:endParaRPr lang="en-US"/>
            </a:p>
          </p:txBody>
        </p:sp>
        <p:sp>
          <p:nvSpPr>
            <p:cNvPr id="10258" name="Line 36"/>
            <p:cNvSpPr>
              <a:spLocks noChangeShapeType="1"/>
            </p:cNvSpPr>
            <p:nvPr/>
          </p:nvSpPr>
          <p:spPr bwMode="auto">
            <a:xfrm>
              <a:off x="3264" y="2112"/>
              <a:ext cx="384" cy="0"/>
            </a:xfrm>
            <a:prstGeom prst="line">
              <a:avLst/>
            </a:prstGeom>
            <a:noFill/>
            <a:ln w="57150">
              <a:solidFill>
                <a:schemeClr val="tx1"/>
              </a:solidFill>
              <a:round/>
              <a:headEnd/>
              <a:tailEnd type="triangle" w="med" len="med"/>
            </a:ln>
          </p:spPr>
          <p:txBody>
            <a:bodyPr/>
            <a:lstStyle/>
            <a:p>
              <a:endParaRPr lang="en-US"/>
            </a:p>
          </p:txBody>
        </p:sp>
        <p:sp>
          <p:nvSpPr>
            <p:cNvPr id="10259" name="Text Box 37"/>
            <p:cNvSpPr txBox="1">
              <a:spLocks noChangeArrowheads="1"/>
            </p:cNvSpPr>
            <p:nvPr/>
          </p:nvSpPr>
          <p:spPr bwMode="auto">
            <a:xfrm>
              <a:off x="3168" y="1728"/>
              <a:ext cx="672" cy="326"/>
            </a:xfrm>
            <a:prstGeom prst="rect">
              <a:avLst/>
            </a:prstGeom>
            <a:noFill/>
            <a:ln w="9525">
              <a:noFill/>
              <a:miter lim="800000"/>
              <a:headEnd/>
              <a:tailEnd/>
            </a:ln>
          </p:spPr>
          <p:txBody>
            <a:bodyPr>
              <a:spAutoFit/>
            </a:bodyPr>
            <a:lstStyle/>
            <a:p>
              <a:pPr algn="ctr"/>
              <a:r>
                <a:rPr lang="en-US" sz="1400" b="1"/>
                <a:t>Current </a:t>
              </a:r>
            </a:p>
            <a:p>
              <a:pPr algn="ctr"/>
              <a:r>
                <a:rPr lang="en-US" sz="1400" b="1"/>
                <a:t>Address</a:t>
              </a:r>
            </a:p>
          </p:txBody>
        </p:sp>
        <p:grpSp>
          <p:nvGrpSpPr>
            <p:cNvPr id="10260" name="Group 53"/>
            <p:cNvGrpSpPr>
              <a:grpSpLocks/>
            </p:cNvGrpSpPr>
            <p:nvPr/>
          </p:nvGrpSpPr>
          <p:grpSpPr bwMode="auto">
            <a:xfrm>
              <a:off x="3888" y="1584"/>
              <a:ext cx="1410" cy="1008"/>
              <a:chOff x="3888" y="1584"/>
              <a:chExt cx="1410" cy="1008"/>
            </a:xfrm>
          </p:grpSpPr>
          <p:grpSp>
            <p:nvGrpSpPr>
              <p:cNvPr id="10261" name="Group 49"/>
              <p:cNvGrpSpPr>
                <a:grpSpLocks/>
              </p:cNvGrpSpPr>
              <p:nvPr/>
            </p:nvGrpSpPr>
            <p:grpSpPr bwMode="auto">
              <a:xfrm>
                <a:off x="4272" y="1584"/>
                <a:ext cx="650" cy="1008"/>
                <a:chOff x="4294" y="1584"/>
                <a:chExt cx="650" cy="1008"/>
              </a:xfrm>
            </p:grpSpPr>
            <p:grpSp>
              <p:nvGrpSpPr>
                <p:cNvPr id="10265" name="Group 40"/>
                <p:cNvGrpSpPr>
                  <a:grpSpLocks/>
                </p:cNvGrpSpPr>
                <p:nvPr/>
              </p:nvGrpSpPr>
              <p:grpSpPr bwMode="auto">
                <a:xfrm>
                  <a:off x="4294" y="1584"/>
                  <a:ext cx="650" cy="1008"/>
                  <a:chOff x="3264" y="1632"/>
                  <a:chExt cx="432" cy="480"/>
                </a:xfrm>
              </p:grpSpPr>
              <p:sp>
                <p:nvSpPr>
                  <p:cNvPr id="10267" name="Line 41"/>
                  <p:cNvSpPr>
                    <a:spLocks noChangeShapeType="1"/>
                  </p:cNvSpPr>
                  <p:nvPr/>
                </p:nvSpPr>
                <p:spPr bwMode="auto">
                  <a:xfrm flipV="1">
                    <a:off x="3267" y="1872"/>
                    <a:ext cx="48" cy="48"/>
                  </a:xfrm>
                  <a:prstGeom prst="line">
                    <a:avLst/>
                  </a:prstGeom>
                  <a:noFill/>
                  <a:ln w="28575">
                    <a:solidFill>
                      <a:schemeClr val="tx1"/>
                    </a:solidFill>
                    <a:round/>
                    <a:headEnd/>
                    <a:tailEnd/>
                  </a:ln>
                </p:spPr>
                <p:txBody>
                  <a:bodyPr/>
                  <a:lstStyle/>
                  <a:p>
                    <a:endParaRPr lang="en-US"/>
                  </a:p>
                </p:txBody>
              </p:sp>
              <p:sp>
                <p:nvSpPr>
                  <p:cNvPr id="10268" name="Line 42"/>
                  <p:cNvSpPr>
                    <a:spLocks noChangeShapeType="1"/>
                  </p:cNvSpPr>
                  <p:nvPr/>
                </p:nvSpPr>
                <p:spPr bwMode="auto">
                  <a:xfrm>
                    <a:off x="3267" y="1824"/>
                    <a:ext cx="48" cy="48"/>
                  </a:xfrm>
                  <a:prstGeom prst="line">
                    <a:avLst/>
                  </a:prstGeom>
                  <a:noFill/>
                  <a:ln w="28575">
                    <a:solidFill>
                      <a:schemeClr val="tx1"/>
                    </a:solidFill>
                    <a:round/>
                    <a:headEnd/>
                    <a:tailEnd/>
                  </a:ln>
                </p:spPr>
                <p:txBody>
                  <a:bodyPr/>
                  <a:lstStyle/>
                  <a:p>
                    <a:endParaRPr lang="en-US"/>
                  </a:p>
                </p:txBody>
              </p:sp>
              <p:sp>
                <p:nvSpPr>
                  <p:cNvPr id="10269" name="Line 43"/>
                  <p:cNvSpPr>
                    <a:spLocks noChangeShapeType="1"/>
                  </p:cNvSpPr>
                  <p:nvPr/>
                </p:nvSpPr>
                <p:spPr bwMode="auto">
                  <a:xfrm flipV="1">
                    <a:off x="3267" y="1632"/>
                    <a:ext cx="0" cy="192"/>
                  </a:xfrm>
                  <a:prstGeom prst="line">
                    <a:avLst/>
                  </a:prstGeom>
                  <a:noFill/>
                  <a:ln w="28575">
                    <a:solidFill>
                      <a:schemeClr val="tx1"/>
                    </a:solidFill>
                    <a:round/>
                    <a:headEnd/>
                    <a:tailEnd/>
                  </a:ln>
                </p:spPr>
                <p:txBody>
                  <a:bodyPr/>
                  <a:lstStyle/>
                  <a:p>
                    <a:endParaRPr lang="en-US"/>
                  </a:p>
                </p:txBody>
              </p:sp>
              <p:sp>
                <p:nvSpPr>
                  <p:cNvPr id="10270" name="Line 44"/>
                  <p:cNvSpPr>
                    <a:spLocks noChangeShapeType="1"/>
                  </p:cNvSpPr>
                  <p:nvPr/>
                </p:nvSpPr>
                <p:spPr bwMode="auto">
                  <a:xfrm flipV="1">
                    <a:off x="3267" y="1920"/>
                    <a:ext cx="0" cy="192"/>
                  </a:xfrm>
                  <a:prstGeom prst="line">
                    <a:avLst/>
                  </a:prstGeom>
                  <a:noFill/>
                  <a:ln w="28575">
                    <a:solidFill>
                      <a:schemeClr val="tx1"/>
                    </a:solidFill>
                    <a:round/>
                    <a:headEnd/>
                    <a:tailEnd/>
                  </a:ln>
                </p:spPr>
                <p:txBody>
                  <a:bodyPr/>
                  <a:lstStyle/>
                  <a:p>
                    <a:endParaRPr lang="en-US"/>
                  </a:p>
                </p:txBody>
              </p:sp>
              <p:sp>
                <p:nvSpPr>
                  <p:cNvPr id="10271" name="Line 45"/>
                  <p:cNvSpPr>
                    <a:spLocks noChangeShapeType="1"/>
                  </p:cNvSpPr>
                  <p:nvPr/>
                </p:nvSpPr>
                <p:spPr bwMode="auto">
                  <a:xfrm>
                    <a:off x="3264" y="1634"/>
                    <a:ext cx="432" cy="144"/>
                  </a:xfrm>
                  <a:prstGeom prst="line">
                    <a:avLst/>
                  </a:prstGeom>
                  <a:noFill/>
                  <a:ln w="28575">
                    <a:solidFill>
                      <a:schemeClr val="tx1"/>
                    </a:solidFill>
                    <a:round/>
                    <a:headEnd/>
                    <a:tailEnd/>
                  </a:ln>
                </p:spPr>
                <p:txBody>
                  <a:bodyPr/>
                  <a:lstStyle/>
                  <a:p>
                    <a:endParaRPr lang="en-US"/>
                  </a:p>
                </p:txBody>
              </p:sp>
              <p:sp>
                <p:nvSpPr>
                  <p:cNvPr id="10272" name="Line 46"/>
                  <p:cNvSpPr>
                    <a:spLocks noChangeShapeType="1"/>
                  </p:cNvSpPr>
                  <p:nvPr/>
                </p:nvSpPr>
                <p:spPr bwMode="auto">
                  <a:xfrm flipV="1">
                    <a:off x="3264" y="1966"/>
                    <a:ext cx="432" cy="144"/>
                  </a:xfrm>
                  <a:prstGeom prst="line">
                    <a:avLst/>
                  </a:prstGeom>
                  <a:noFill/>
                  <a:ln w="28575">
                    <a:solidFill>
                      <a:schemeClr val="tx1"/>
                    </a:solidFill>
                    <a:round/>
                    <a:headEnd/>
                    <a:tailEnd/>
                  </a:ln>
                </p:spPr>
                <p:txBody>
                  <a:bodyPr/>
                  <a:lstStyle/>
                  <a:p>
                    <a:endParaRPr lang="en-US"/>
                  </a:p>
                </p:txBody>
              </p:sp>
              <p:sp>
                <p:nvSpPr>
                  <p:cNvPr id="10273" name="Line 47"/>
                  <p:cNvSpPr>
                    <a:spLocks noChangeShapeType="1"/>
                  </p:cNvSpPr>
                  <p:nvPr/>
                </p:nvSpPr>
                <p:spPr bwMode="auto">
                  <a:xfrm>
                    <a:off x="3696" y="1776"/>
                    <a:ext cx="0" cy="192"/>
                  </a:xfrm>
                  <a:prstGeom prst="line">
                    <a:avLst/>
                  </a:prstGeom>
                  <a:noFill/>
                  <a:ln w="28575">
                    <a:solidFill>
                      <a:schemeClr val="tx1"/>
                    </a:solidFill>
                    <a:round/>
                    <a:headEnd/>
                    <a:tailEnd/>
                  </a:ln>
                </p:spPr>
                <p:txBody>
                  <a:bodyPr/>
                  <a:lstStyle/>
                  <a:p>
                    <a:endParaRPr lang="en-US"/>
                  </a:p>
                </p:txBody>
              </p:sp>
            </p:grpSp>
            <p:sp>
              <p:nvSpPr>
                <p:cNvPr id="10266" name="Text Box 48"/>
                <p:cNvSpPr txBox="1">
                  <a:spLocks noChangeArrowheads="1"/>
                </p:cNvSpPr>
                <p:nvPr/>
              </p:nvSpPr>
              <p:spPr bwMode="auto">
                <a:xfrm>
                  <a:off x="4412" y="1952"/>
                  <a:ext cx="464" cy="250"/>
                </a:xfrm>
                <a:prstGeom prst="rect">
                  <a:avLst/>
                </a:prstGeom>
                <a:noFill/>
                <a:ln w="9525">
                  <a:noFill/>
                  <a:miter lim="800000"/>
                  <a:headEnd/>
                  <a:tailEnd/>
                </a:ln>
              </p:spPr>
              <p:txBody>
                <a:bodyPr wrap="none">
                  <a:spAutoFit/>
                </a:bodyPr>
                <a:lstStyle/>
                <a:p>
                  <a:r>
                    <a:rPr lang="en-US" sz="2000" b="1"/>
                    <a:t>ADD</a:t>
                  </a:r>
                </a:p>
              </p:txBody>
            </p:sp>
          </p:grpSp>
          <p:sp>
            <p:nvSpPr>
              <p:cNvPr id="10262" name="Line 50"/>
              <p:cNvSpPr>
                <a:spLocks noChangeShapeType="1"/>
              </p:cNvSpPr>
              <p:nvPr/>
            </p:nvSpPr>
            <p:spPr bwMode="auto">
              <a:xfrm>
                <a:off x="3888" y="1776"/>
                <a:ext cx="384" cy="0"/>
              </a:xfrm>
              <a:prstGeom prst="line">
                <a:avLst/>
              </a:prstGeom>
              <a:noFill/>
              <a:ln w="57150">
                <a:solidFill>
                  <a:schemeClr val="tx1"/>
                </a:solidFill>
                <a:round/>
                <a:headEnd/>
                <a:tailEnd type="triangle" w="med" len="med"/>
              </a:ln>
            </p:spPr>
            <p:txBody>
              <a:bodyPr/>
              <a:lstStyle/>
              <a:p>
                <a:endParaRPr lang="en-US"/>
              </a:p>
            </p:txBody>
          </p:sp>
          <p:sp>
            <p:nvSpPr>
              <p:cNvPr id="10263" name="Line 51"/>
              <p:cNvSpPr>
                <a:spLocks noChangeShapeType="1"/>
              </p:cNvSpPr>
              <p:nvPr/>
            </p:nvSpPr>
            <p:spPr bwMode="auto">
              <a:xfrm>
                <a:off x="3888" y="2400"/>
                <a:ext cx="384" cy="0"/>
              </a:xfrm>
              <a:prstGeom prst="line">
                <a:avLst/>
              </a:prstGeom>
              <a:noFill/>
              <a:ln w="57150">
                <a:solidFill>
                  <a:schemeClr val="tx1"/>
                </a:solidFill>
                <a:round/>
                <a:headEnd/>
                <a:tailEnd type="triangle" w="med" len="med"/>
              </a:ln>
            </p:spPr>
            <p:txBody>
              <a:bodyPr/>
              <a:lstStyle/>
              <a:p>
                <a:endParaRPr lang="en-US"/>
              </a:p>
            </p:txBody>
          </p:sp>
          <p:sp>
            <p:nvSpPr>
              <p:cNvPr id="10264" name="Line 52"/>
              <p:cNvSpPr>
                <a:spLocks noChangeShapeType="1"/>
              </p:cNvSpPr>
              <p:nvPr/>
            </p:nvSpPr>
            <p:spPr bwMode="auto">
              <a:xfrm>
                <a:off x="4914" y="2094"/>
                <a:ext cx="384" cy="0"/>
              </a:xfrm>
              <a:prstGeom prst="line">
                <a:avLst/>
              </a:prstGeom>
              <a:noFill/>
              <a:ln w="57150">
                <a:solidFill>
                  <a:schemeClr val="tx1"/>
                </a:solidFill>
                <a:round/>
                <a:headEnd/>
                <a:tailEnd type="triangle" w="med" len="med"/>
              </a:ln>
            </p:spPr>
            <p:txBody>
              <a:bodyPr/>
              <a:lstStyle/>
              <a:p>
                <a:endParaRPr lang="en-US"/>
              </a:p>
            </p:txBody>
          </p:sp>
        </p:grpSp>
      </p:grpSp>
      <p:pic>
        <p:nvPicPr>
          <p:cNvPr id="2"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6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11487</TotalTime>
  <Words>3953</Words>
  <Application>Microsoft Office PowerPoint</Application>
  <PresentationFormat>On-screen Show (4:3)</PresentationFormat>
  <Paragraphs>811</Paragraphs>
  <Slides>32</Slides>
  <Notes>1</Notes>
  <HiddenSlides>0</HiddenSlides>
  <MMClips>31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Computer Architecture</vt:lpstr>
      <vt:lpstr>Course of Study</vt:lpstr>
      <vt:lpstr>The ALU or Datapath</vt:lpstr>
      <vt:lpstr>The Central Processor Unit (CPU)</vt:lpstr>
      <vt:lpstr>The ALU</vt:lpstr>
      <vt:lpstr>The MIPS Computer:  An Example of “Bit-Slicing”</vt:lpstr>
      <vt:lpstr>ALU Components</vt:lpstr>
      <vt:lpstr>ALU Components</vt:lpstr>
      <vt:lpstr>ALU Components (3)</vt:lpstr>
      <vt:lpstr>Program Counter Architecture</vt:lpstr>
      <vt:lpstr>More ALU Components</vt:lpstr>
      <vt:lpstr>ALU Architecture for Processing</vt:lpstr>
      <vt:lpstr>More ALU Components – Data Memory</vt:lpstr>
      <vt:lpstr>The Sign Extender</vt:lpstr>
      <vt:lpstr>Data Bus Connection in a Load Instruction</vt:lpstr>
      <vt:lpstr>Data Bus Connection in a Store Instruction</vt:lpstr>
      <vt:lpstr>Branch Instructions</vt:lpstr>
      <vt:lpstr>Conditional Branch Circuit</vt:lpstr>
      <vt:lpstr>Jump Instruction Modifications</vt:lpstr>
      <vt:lpstr>Jump ALU Path</vt:lpstr>
      <vt:lpstr>Combining the Elements to Make a Complete ALU</vt:lpstr>
      <vt:lpstr>Data Buses and ALU Register/Register Functions</vt:lpstr>
      <vt:lpstr>Load/Store Functions (Read or Write)</vt:lpstr>
      <vt:lpstr>Adding the Instruction Fetch Circuit</vt:lpstr>
      <vt:lpstr>Completing ALU Design</vt:lpstr>
      <vt:lpstr>The “Single Cycle” ALU</vt:lpstr>
      <vt:lpstr>The “Single Cycle” ALU (2)</vt:lpstr>
      <vt:lpstr>Single Cycle Timing</vt:lpstr>
      <vt:lpstr>Single-Cycle Timing</vt:lpstr>
      <vt:lpstr>ALU Design Summary</vt:lpstr>
      <vt:lpstr>“Single-Cycle” ALU Quiz</vt:lpstr>
      <vt:lpstr>Quiz Answers</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Nathan Dodge</dc:creator>
  <cp:lastModifiedBy>Nathan Dodge</cp:lastModifiedBy>
  <cp:revision>276</cp:revision>
  <cp:lastPrinted>2000-01-19T16:20:51Z</cp:lastPrinted>
  <dcterms:created xsi:type="dcterms:W3CDTF">2000-01-06T19:32:04Z</dcterms:created>
  <dcterms:modified xsi:type="dcterms:W3CDTF">2020-03-24T00:14:35Z</dcterms:modified>
</cp:coreProperties>
</file>