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2" r:id="rId6"/>
    <p:sldId id="259" r:id="rId7"/>
    <p:sldId id="270" r:id="rId8"/>
    <p:sldId id="264" r:id="rId9"/>
    <p:sldId id="271" r:id="rId10"/>
    <p:sldId id="272" r:id="rId11"/>
    <p:sldId id="26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3" r:id="rId20"/>
    <p:sldId id="280" r:id="rId21"/>
    <p:sldId id="281" r:id="rId22"/>
    <p:sldId id="268" r:id="rId23"/>
    <p:sldId id="282" r:id="rId24"/>
    <p:sldId id="267" r:id="rId25"/>
    <p:sldId id="283" r:id="rId26"/>
    <p:sldId id="284" r:id="rId27"/>
    <p:sldId id="286" r:id="rId28"/>
    <p:sldId id="287" r:id="rId29"/>
    <p:sldId id="260" r:id="rId30"/>
    <p:sldId id="288" r:id="rId31"/>
    <p:sldId id="269" r:id="rId32"/>
    <p:sldId id="28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52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65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0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4.wmf"/><Relationship Id="rId11" Type="http://schemas.openxmlformats.org/officeDocument/2006/relationships/image" Target="../media/image72.wmf"/><Relationship Id="rId5" Type="http://schemas.openxmlformats.org/officeDocument/2006/relationships/image" Target="../media/image62.wmf"/><Relationship Id="rId10" Type="http://schemas.openxmlformats.org/officeDocument/2006/relationships/image" Target="../media/image71.wmf"/><Relationship Id="rId4" Type="http://schemas.openxmlformats.org/officeDocument/2006/relationships/image" Target="../media/image61.wmf"/><Relationship Id="rId9" Type="http://schemas.openxmlformats.org/officeDocument/2006/relationships/image" Target="../media/image7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59.wmf"/><Relationship Id="rId1" Type="http://schemas.openxmlformats.org/officeDocument/2006/relationships/image" Target="../media/image74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7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59.wmf"/><Relationship Id="rId1" Type="http://schemas.openxmlformats.org/officeDocument/2006/relationships/image" Target="../media/image7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7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0.wmf"/><Relationship Id="rId1" Type="http://schemas.openxmlformats.org/officeDocument/2006/relationships/image" Target="../media/image26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7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1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9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7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3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3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8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0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F934-C130-4084-BED0-9C3B2010E7D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5AB6-CF5D-4193-8398-917E2A031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2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12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1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4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9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46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4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5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5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10" Type="http://schemas.openxmlformats.org/officeDocument/2006/relationships/image" Target="../media/image60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6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6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93.bin"/><Relationship Id="rId18" Type="http://schemas.openxmlformats.org/officeDocument/2006/relationships/oleObject" Target="../embeddings/oleObject97.bin"/><Relationship Id="rId26" Type="http://schemas.openxmlformats.org/officeDocument/2006/relationships/image" Target="../media/image70.wmf"/><Relationship Id="rId3" Type="http://schemas.openxmlformats.org/officeDocument/2006/relationships/oleObject" Target="../embeddings/oleObject88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96.bin"/><Relationship Id="rId25" Type="http://schemas.openxmlformats.org/officeDocument/2006/relationships/oleObject" Target="../embeddings/oleObject10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9.bin"/><Relationship Id="rId29" Type="http://schemas.openxmlformats.org/officeDocument/2006/relationships/oleObject" Target="../embeddings/oleObject104.bin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69.wmf"/><Relationship Id="rId32" Type="http://schemas.openxmlformats.org/officeDocument/2006/relationships/image" Target="../media/image73.wmf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101.bin"/><Relationship Id="rId28" Type="http://schemas.openxmlformats.org/officeDocument/2006/relationships/image" Target="../media/image71.wmf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98.bin"/><Relationship Id="rId31" Type="http://schemas.openxmlformats.org/officeDocument/2006/relationships/oleObject" Target="../embeddings/oleObject105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103.bin"/><Relationship Id="rId30" Type="http://schemas.openxmlformats.org/officeDocument/2006/relationships/image" Target="../media/image7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111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75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7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11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0" Type="http://schemas.openxmlformats.org/officeDocument/2006/relationships/image" Target="../media/image75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7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119.bin"/><Relationship Id="rId4" Type="http://schemas.openxmlformats.org/officeDocument/2006/relationships/image" Target="../media/image7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7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61011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How to find a reduction in proof of NP-hardness?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8589"/>
            <a:ext cx="9144000" cy="6070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Lecture 2-4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6918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Reduction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429871" y="2061882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429871" y="4091221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974014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429871" y="4733365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6316814" y="4790217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22" name="Left-Right Arrow 21"/>
          <p:cNvSpPr/>
          <p:nvPr/>
        </p:nvSpPr>
        <p:spPr>
          <a:xfrm>
            <a:off x="5089711" y="4770465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419600" y="2895600"/>
            <a:ext cx="2209800" cy="977900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888513"/>
              </p:ext>
            </p:extLst>
          </p:nvPr>
        </p:nvGraphicFramePr>
        <p:xfrm>
          <a:off x="1555750" y="2432050"/>
          <a:ext cx="237966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3" imgW="1714320" imgH="228600" progId="Equation.3">
                  <p:embed/>
                </p:oleObj>
              </mc:Choice>
              <mc:Fallback>
                <p:oleObj name="Equation" r:id="rId3" imgW="171432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432050"/>
                        <a:ext cx="237966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229971" y="1524000"/>
            <a:ext cx="1031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Partition</a:t>
            </a:r>
            <a:endParaRPr lang="en-US" altLang="en-US" dirty="0"/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7162801" y="1524000"/>
            <a:ext cx="1274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Example 2</a:t>
            </a:r>
            <a:endParaRPr lang="en-US" alt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28145"/>
              </p:ext>
            </p:extLst>
          </p:nvPr>
        </p:nvGraphicFramePr>
        <p:xfrm>
          <a:off x="7038975" y="2432050"/>
          <a:ext cx="26273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5" imgW="1892160" imgH="228600" progId="Equation.3">
                  <p:embed/>
                </p:oleObj>
              </mc:Choice>
              <mc:Fallback>
                <p:oleObj name="Equation" r:id="rId5" imgW="189216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75" y="2432050"/>
                        <a:ext cx="262731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912019"/>
              </p:ext>
            </p:extLst>
          </p:nvPr>
        </p:nvGraphicFramePr>
        <p:xfrm>
          <a:off x="2114674" y="4790217"/>
          <a:ext cx="2274887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7" imgW="1714320" imgH="583920" progId="Equation.3">
                  <p:embed/>
                </p:oleObj>
              </mc:Choice>
              <mc:Fallback>
                <p:oleObj name="Equation" r:id="rId7" imgW="1714320" imgH="5839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674" y="4790217"/>
                        <a:ext cx="2274887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437192"/>
              </p:ext>
            </p:extLst>
          </p:nvPr>
        </p:nvGraphicFramePr>
        <p:xfrm>
          <a:off x="7010400" y="4817068"/>
          <a:ext cx="24098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9" imgW="1815840" imgH="583920" progId="Equation.3">
                  <p:embed/>
                </p:oleObj>
              </mc:Choice>
              <mc:Fallback>
                <p:oleObj name="Equation" r:id="rId9" imgW="1815840" imgH="5839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817068"/>
                        <a:ext cx="2409825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3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Example 3: Knapsack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217501"/>
              </p:ext>
            </p:extLst>
          </p:nvPr>
        </p:nvGraphicFramePr>
        <p:xfrm>
          <a:off x="2957045" y="1669210"/>
          <a:ext cx="4474696" cy="161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3" imgW="1904760" imgH="685800" progId="Equation.3">
                  <p:embed/>
                </p:oleObj>
              </mc:Choice>
              <mc:Fallback>
                <p:oleObj name="Equation" r:id="rId3" imgW="190476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045" y="1669210"/>
                        <a:ext cx="4474696" cy="1611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199414" y="4052047"/>
            <a:ext cx="6406703" cy="23397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1647" y="3442447"/>
            <a:ext cx="264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Decision Version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940647"/>
              </p:ext>
            </p:extLst>
          </p:nvPr>
        </p:nvGraphicFramePr>
        <p:xfrm>
          <a:off x="2337080" y="4099907"/>
          <a:ext cx="6161461" cy="2222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5" imgW="3174840" imgH="1143000" progId="Equation.3">
                  <p:embed/>
                </p:oleObj>
              </mc:Choice>
              <mc:Fallback>
                <p:oleObj name="Equation" r:id="rId5" imgW="317484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7080" y="4099907"/>
                        <a:ext cx="6161461" cy="22226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172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Analysis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429871" y="2061882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inputs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229971" y="1524000"/>
            <a:ext cx="1031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Partition</a:t>
            </a:r>
            <a:endParaRPr lang="en-US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inputs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742678" y="1515035"/>
            <a:ext cx="11977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Knapsack</a:t>
            </a:r>
            <a:endParaRPr lang="en-US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429871" y="4091221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8630138" y="4082256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7" name="Up Arrow 16"/>
          <p:cNvSpPr/>
          <p:nvPr/>
        </p:nvSpPr>
        <p:spPr>
          <a:xfrm>
            <a:off x="4267200" y="2895600"/>
            <a:ext cx="2590800" cy="977900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find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95977"/>
              </p:ext>
            </p:extLst>
          </p:nvPr>
        </p:nvGraphicFramePr>
        <p:xfrm>
          <a:off x="8312150" y="2451100"/>
          <a:ext cx="15875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2150" y="2451100"/>
                        <a:ext cx="15875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eft-Right Arrow 21"/>
          <p:cNvSpPr/>
          <p:nvPr/>
        </p:nvSpPr>
        <p:spPr>
          <a:xfrm>
            <a:off x="3644152" y="5105214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-Right Arrow 23"/>
          <p:cNvSpPr/>
          <p:nvPr/>
        </p:nvSpPr>
        <p:spPr>
          <a:xfrm>
            <a:off x="7265794" y="5083950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888513"/>
              </p:ext>
            </p:extLst>
          </p:nvPr>
        </p:nvGraphicFramePr>
        <p:xfrm>
          <a:off x="1555750" y="2432050"/>
          <a:ext cx="237966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name="Equation" r:id="rId5" imgW="1714320" imgH="228600" progId="Equation.3">
                  <p:embed/>
                </p:oleObj>
              </mc:Choice>
              <mc:Fallback>
                <p:oleObj name="Equation" r:id="rId5" imgW="171432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432050"/>
                        <a:ext cx="237966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642436"/>
              </p:ext>
            </p:extLst>
          </p:nvPr>
        </p:nvGraphicFramePr>
        <p:xfrm>
          <a:off x="7010399" y="2431770"/>
          <a:ext cx="4240305" cy="33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Equation" r:id="rId7" imgW="2730240" imgH="228600" progId="Equation.3">
                  <p:embed/>
                </p:oleObj>
              </mc:Choice>
              <mc:Fallback>
                <p:oleObj name="Equation" r:id="rId7" imgW="27302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399" y="2431770"/>
                        <a:ext cx="4240305" cy="33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17"/>
          <p:cNvSpPr txBox="1">
            <a:spLocks noChangeArrowheads="1"/>
          </p:cNvSpPr>
          <p:nvPr/>
        </p:nvSpPr>
        <p:spPr bwMode="auto">
          <a:xfrm>
            <a:off x="596153" y="4735882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054783"/>
              </p:ext>
            </p:extLst>
          </p:nvPr>
        </p:nvGraphicFramePr>
        <p:xfrm>
          <a:off x="1296568" y="4773933"/>
          <a:ext cx="22748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Equation" r:id="rId9" imgW="1714320" imgH="583920" progId="Equation.3">
                  <p:embed/>
                </p:oleObj>
              </mc:Choice>
              <mc:Fallback>
                <p:oleObj name="Equation" r:id="rId9" imgW="171432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568" y="4773933"/>
                        <a:ext cx="2274888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966423"/>
              </p:ext>
            </p:extLst>
          </p:nvPr>
        </p:nvGraphicFramePr>
        <p:xfrm>
          <a:off x="4579191" y="4735882"/>
          <a:ext cx="2505075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11" imgW="1587240" imgH="1143000" progId="Equation.3">
                  <p:embed/>
                </p:oleObj>
              </mc:Choice>
              <mc:Fallback>
                <p:oleObj name="Equation" r:id="rId11" imgW="158724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191" y="4735882"/>
                        <a:ext cx="2505075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1245"/>
              </p:ext>
            </p:extLst>
          </p:nvPr>
        </p:nvGraphicFramePr>
        <p:xfrm>
          <a:off x="8200720" y="4735882"/>
          <a:ext cx="27416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Equation" r:id="rId13" imgW="1765080" imgH="672840" progId="Equation.3">
                  <p:embed/>
                </p:oleObj>
              </mc:Choice>
              <mc:Fallback>
                <p:oleObj name="Equation" r:id="rId13" imgW="1765080" imgH="6728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0720" y="4735882"/>
                        <a:ext cx="274161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140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Reduction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429871" y="2061882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429871" y="4091221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974014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429871" y="4733365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6316814" y="4790217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22" name="Left-Right Arrow 21"/>
          <p:cNvSpPr/>
          <p:nvPr/>
        </p:nvSpPr>
        <p:spPr>
          <a:xfrm>
            <a:off x="5089711" y="4770465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419600" y="2895600"/>
            <a:ext cx="2209800" cy="977900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32955"/>
              </p:ext>
            </p:extLst>
          </p:nvPr>
        </p:nvGraphicFramePr>
        <p:xfrm>
          <a:off x="1555750" y="2432050"/>
          <a:ext cx="237966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3" imgW="1714320" imgH="228600" progId="Equation.3">
                  <p:embed/>
                </p:oleObj>
              </mc:Choice>
              <mc:Fallback>
                <p:oleObj name="Equation" r:id="rId3" imgW="1714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432050"/>
                        <a:ext cx="237966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229971" y="1524000"/>
            <a:ext cx="1031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Partition</a:t>
            </a:r>
            <a:endParaRPr lang="en-US" altLang="en-US" dirty="0"/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7162801" y="1524000"/>
            <a:ext cx="11977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Knapsack</a:t>
            </a:r>
            <a:endParaRPr lang="en-US" alt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070245"/>
              </p:ext>
            </p:extLst>
          </p:nvPr>
        </p:nvGraphicFramePr>
        <p:xfrm>
          <a:off x="2114674" y="4790217"/>
          <a:ext cx="2274887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5" imgW="1714320" imgH="583920" progId="Equation.3">
                  <p:embed/>
                </p:oleObj>
              </mc:Choice>
              <mc:Fallback>
                <p:oleObj name="Equation" r:id="rId5" imgW="171432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674" y="4790217"/>
                        <a:ext cx="2274887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256106"/>
              </p:ext>
            </p:extLst>
          </p:nvPr>
        </p:nvGraphicFramePr>
        <p:xfrm>
          <a:off x="7834500" y="2198688"/>
          <a:ext cx="29194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quation" r:id="rId7" imgW="1879560" imgH="457200" progId="Equation.3">
                  <p:embed/>
                </p:oleObj>
              </mc:Choice>
              <mc:Fallback>
                <p:oleObj name="Equation" r:id="rId7" imgW="187956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4500" y="2198688"/>
                        <a:ext cx="291941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863919"/>
              </p:ext>
            </p:extLst>
          </p:nvPr>
        </p:nvGraphicFramePr>
        <p:xfrm>
          <a:off x="7487272" y="4853268"/>
          <a:ext cx="25050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Equation" r:id="rId9" imgW="1587240" imgH="888840" progId="Equation.3">
                  <p:embed/>
                </p:oleObj>
              </mc:Choice>
              <mc:Fallback>
                <p:oleObj name="Equation" r:id="rId9" imgW="1587240" imgH="8888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7272" y="4853268"/>
                        <a:ext cx="250507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41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Example 4: Set Cover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27059"/>
              </p:ext>
            </p:extLst>
          </p:nvPr>
        </p:nvGraphicFramePr>
        <p:xfrm>
          <a:off x="2012763" y="1728601"/>
          <a:ext cx="6932187" cy="114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3" imgW="3987720" imgH="660240" progId="Equation.3">
                  <p:embed/>
                </p:oleObj>
              </mc:Choice>
              <mc:Fallback>
                <p:oleObj name="Equation" r:id="rId3" imgW="3987720" imgH="660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763" y="1728601"/>
                        <a:ext cx="6932187" cy="1149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882589" y="4401671"/>
            <a:ext cx="7449670" cy="9861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1647" y="3442447"/>
            <a:ext cx="264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Decision Version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579401"/>
              </p:ext>
            </p:extLst>
          </p:nvPr>
        </p:nvGraphicFramePr>
        <p:xfrm>
          <a:off x="2012950" y="4508500"/>
          <a:ext cx="72421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5" imgW="4165560" imgH="431640" progId="Equation.3">
                  <p:embed/>
                </p:oleObj>
              </mc:Choice>
              <mc:Fallback>
                <p:oleObj name="Equation" r:id="rId5" imgW="41655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4508500"/>
                        <a:ext cx="72421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428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Analysis 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output </a:t>
            </a:r>
            <a:r>
              <a:rPr lang="en-US" i="1" dirty="0" smtClean="0"/>
              <a:t>yes</a:t>
            </a:r>
            <a:r>
              <a:rPr lang="en-US" dirty="0" smtClean="0"/>
              <a:t>, the set cover problem should find a </a:t>
            </a:r>
            <a:r>
              <a:rPr lang="en-US" dirty="0" err="1" smtClean="0"/>
              <a:t>subcollection</a:t>
            </a:r>
            <a:r>
              <a:rPr lang="en-US" dirty="0" smtClean="0"/>
              <a:t> of at most </a:t>
            </a:r>
            <a:r>
              <a:rPr lang="en-US" i="1" dirty="0" smtClean="0"/>
              <a:t>k</a:t>
            </a:r>
            <a:r>
              <a:rPr lang="en-US" dirty="0" smtClean="0"/>
              <a:t> subsets, covering </a:t>
            </a:r>
            <a:r>
              <a:rPr lang="en-US" i="1" dirty="0" smtClean="0"/>
              <a:t>X</a:t>
            </a:r>
            <a:r>
              <a:rPr lang="en-US" dirty="0" smtClean="0"/>
              <a:t>.  The word “cover” may suggest us to select a NP-complete problem which have a similar output, the vertex-cover problem. </a:t>
            </a:r>
          </a:p>
          <a:p>
            <a:r>
              <a:rPr lang="en-US" dirty="0" smtClean="0"/>
              <a:t>Vertex-Cover (decision version): Given a graph </a:t>
            </a:r>
            <a:r>
              <a:rPr lang="en-US" i="1" dirty="0" smtClean="0"/>
              <a:t>G</a:t>
            </a:r>
            <a:r>
              <a:rPr lang="en-US" dirty="0" smtClean="0"/>
              <a:t> and an integer </a:t>
            </a:r>
            <a:r>
              <a:rPr lang="en-US" i="1" dirty="0" smtClean="0"/>
              <a:t>k</a:t>
            </a:r>
            <a:r>
              <a:rPr lang="en-US" dirty="0" smtClean="0"/>
              <a:t>&gt;0, is </a:t>
            </a:r>
            <a:r>
              <a:rPr lang="en-US" i="1" dirty="0" smtClean="0"/>
              <a:t>G</a:t>
            </a:r>
            <a:r>
              <a:rPr lang="en-US" dirty="0" smtClean="0"/>
              <a:t> has a vertex cover of size at most </a:t>
            </a:r>
            <a:r>
              <a:rPr lang="en-US" i="1" dirty="0" smtClean="0"/>
              <a:t>k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Comparing two outputs, we would find following correspondence: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vertex  </a:t>
            </a:r>
            <a:r>
              <a:rPr lang="en-US" dirty="0" smtClean="0">
                <a:sym typeface="Wingdings" panose="05000000000000000000" pitchFamily="2" charset="2"/>
              </a:rPr>
              <a:t>&lt;-----&gt; subset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        edge   &lt;-----&gt; 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53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Reduction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429871" y="2061882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429871" y="4091221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974014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429871" y="4733365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6316814" y="4790217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22" name="Left-Right Arrow 21"/>
          <p:cNvSpPr/>
          <p:nvPr/>
        </p:nvSpPr>
        <p:spPr>
          <a:xfrm>
            <a:off x="5089711" y="4770465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419600" y="2895600"/>
            <a:ext cx="2209800" cy="977900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14734"/>
              </p:ext>
            </p:extLst>
          </p:nvPr>
        </p:nvGraphicFramePr>
        <p:xfrm>
          <a:off x="1473916" y="2503302"/>
          <a:ext cx="3030537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Equation" r:id="rId3" imgW="2184120" imgH="203040" progId="Equation.3">
                  <p:embed/>
                </p:oleObj>
              </mc:Choice>
              <mc:Fallback>
                <p:oleObj name="Equation" r:id="rId3" imgW="2184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916" y="2503302"/>
                        <a:ext cx="3030537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229971" y="1524000"/>
            <a:ext cx="15184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Vertex Cover</a:t>
            </a:r>
            <a:endParaRPr lang="en-US" altLang="en-US" dirty="0"/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7768095" y="1524000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Set Cover</a:t>
            </a:r>
            <a:endParaRPr lang="en-US" alt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223968"/>
              </p:ext>
            </p:extLst>
          </p:nvPr>
        </p:nvGraphicFramePr>
        <p:xfrm>
          <a:off x="2120822" y="4809926"/>
          <a:ext cx="17367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8" name="Equation" r:id="rId5" imgW="1307880" imgH="406080" progId="Equation.3">
                  <p:embed/>
                </p:oleObj>
              </mc:Choice>
              <mc:Fallback>
                <p:oleObj name="Equation" r:id="rId5" imgW="13078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822" y="4809926"/>
                        <a:ext cx="17367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666077"/>
              </p:ext>
            </p:extLst>
          </p:nvPr>
        </p:nvGraphicFramePr>
        <p:xfrm>
          <a:off x="7768095" y="2198688"/>
          <a:ext cx="3570288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9" name="Equation" r:id="rId7" imgW="2298600" imgH="634680" progId="Equation.3">
                  <p:embed/>
                </p:oleObj>
              </mc:Choice>
              <mc:Fallback>
                <p:oleObj name="Equation" r:id="rId7" imgW="22986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8095" y="2198688"/>
                        <a:ext cx="3570288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512084"/>
              </p:ext>
            </p:extLst>
          </p:nvPr>
        </p:nvGraphicFramePr>
        <p:xfrm>
          <a:off x="6970589" y="4860305"/>
          <a:ext cx="2697163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0" name="Equation" r:id="rId9" imgW="2031840" imgH="431640" progId="Equation.3">
                  <p:embed/>
                </p:oleObj>
              </mc:Choice>
              <mc:Fallback>
                <p:oleObj name="Equation" r:id="rId9" imgW="203184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589" y="4860305"/>
                        <a:ext cx="2697163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079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Analysis 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94093"/>
          </a:xfrm>
        </p:spPr>
        <p:txBody>
          <a:bodyPr/>
          <a:lstStyle/>
          <a:p>
            <a:r>
              <a:rPr lang="en-US" dirty="0" smtClean="0"/>
              <a:t>Actually, the 3DM problem is a special case of the set cover problem (decision version). In this special case, given collection consists of subsets with special structure.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893351"/>
              </p:ext>
            </p:extLst>
          </p:nvPr>
        </p:nvGraphicFramePr>
        <p:xfrm>
          <a:off x="1511020" y="3533495"/>
          <a:ext cx="8450262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3" imgW="4724280" imgH="888840" progId="Equation.3">
                  <p:embed/>
                </p:oleObj>
              </mc:Choice>
              <mc:Fallback>
                <p:oleObj name="Equation" r:id="rId3" imgW="47242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020" y="3533495"/>
                        <a:ext cx="8450262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335741" y="3343835"/>
            <a:ext cx="8901953" cy="19005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3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Reduction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69259" y="1916668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429871" y="4091221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974014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429871" y="4733365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6316814" y="4790217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22" name="Left-Right Arrow 21"/>
          <p:cNvSpPr/>
          <p:nvPr/>
        </p:nvSpPr>
        <p:spPr>
          <a:xfrm>
            <a:off x="5089711" y="4770465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495800" y="3415600"/>
            <a:ext cx="2209800" cy="977900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229971" y="1524000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3DM</a:t>
            </a:r>
            <a:endParaRPr lang="en-US" altLang="en-US" dirty="0"/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7768095" y="1524000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Set Cover</a:t>
            </a:r>
            <a:endParaRPr lang="en-US" alt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233838"/>
              </p:ext>
            </p:extLst>
          </p:nvPr>
        </p:nvGraphicFramePr>
        <p:xfrm>
          <a:off x="2212975" y="4968875"/>
          <a:ext cx="1550988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3" imgW="1168200" imgH="177480" progId="Equation.3">
                  <p:embed/>
                </p:oleObj>
              </mc:Choice>
              <mc:Fallback>
                <p:oleObj name="Equation" r:id="rId3" imgW="1168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4968875"/>
                        <a:ext cx="1550988" cy="24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60690"/>
              </p:ext>
            </p:extLst>
          </p:nvPr>
        </p:nvGraphicFramePr>
        <p:xfrm>
          <a:off x="7974014" y="2198688"/>
          <a:ext cx="199231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5" imgW="1282680" imgH="634680" progId="Equation.3">
                  <p:embed/>
                </p:oleObj>
              </mc:Choice>
              <mc:Fallback>
                <p:oleObj name="Equation" r:id="rId5" imgW="12826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4014" y="2198688"/>
                        <a:ext cx="1992313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170888"/>
              </p:ext>
            </p:extLst>
          </p:nvPr>
        </p:nvGraphicFramePr>
        <p:xfrm>
          <a:off x="7010400" y="4856635"/>
          <a:ext cx="2646362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7" imgW="1993680" imgH="177480" progId="Equation.3">
                  <p:embed/>
                </p:oleObj>
              </mc:Choice>
              <mc:Fallback>
                <p:oleObj name="Equation" r:id="rId7" imgW="1993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856635"/>
                        <a:ext cx="2646362" cy="24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418504"/>
              </p:ext>
            </p:extLst>
          </p:nvPr>
        </p:nvGraphicFramePr>
        <p:xfrm>
          <a:off x="520888" y="2359905"/>
          <a:ext cx="4432113" cy="929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Equation" r:id="rId9" imgW="3149280" imgH="660240" progId="Equation.3">
                  <p:embed/>
                </p:oleObj>
              </mc:Choice>
              <mc:Fallback>
                <p:oleObj name="Equation" r:id="rId9" imgW="314928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88" y="2359905"/>
                        <a:ext cx="4432113" cy="929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051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B050"/>
                </a:solidFill>
              </a:rPr>
              <a:t>Example 5: Hamiltonian Path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410725"/>
              </p:ext>
            </p:extLst>
          </p:nvPr>
        </p:nvGraphicFramePr>
        <p:xfrm>
          <a:off x="2457594" y="1904685"/>
          <a:ext cx="6014054" cy="97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2666880" imgH="431640" progId="Equation.3">
                  <p:embed/>
                </p:oleObj>
              </mc:Choice>
              <mc:Fallback>
                <p:oleObj name="Equation" r:id="rId3" imgW="2666880" imgH="431640" progId="Equation.3">
                  <p:embed/>
                  <p:pic>
                    <p:nvPicPr>
                      <p:cNvPr id="1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594" y="1904685"/>
                        <a:ext cx="6014054" cy="97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0656" y="3449643"/>
            <a:ext cx="10121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is natural to select the  well-known NP-complete Hamiltonian Cycle problem. 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2303929" y="1748118"/>
            <a:ext cx="6373906" cy="11833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4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Goal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you already find a NP-hard decision problem A which seems close to target decision problem B.</a:t>
            </a:r>
          </a:p>
          <a:p>
            <a:r>
              <a:rPr lang="en-US" dirty="0" smtClean="0"/>
              <a:t>You want to find a polynomial-time many-one reduction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from A to B.</a:t>
            </a:r>
          </a:p>
          <a:p>
            <a:r>
              <a:rPr lang="en-US" dirty="0" smtClean="0"/>
              <a:t>This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should map inputs of A to inputs of B, satisfying that  at input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, problem A outputs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  <a:r>
              <a:rPr lang="en-US" dirty="0" smtClean="0"/>
              <a:t>  </a:t>
            </a:r>
            <a:r>
              <a:rPr lang="en-US" dirty="0" err="1" smtClean="0"/>
              <a:t>iff</a:t>
            </a:r>
            <a:r>
              <a:rPr lang="en-US" dirty="0" smtClean="0"/>
              <a:t> at input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problem B outputs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How to find the construction of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/>
              <a:t>Analyze output!!!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Analysis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673789" y="5465798"/>
            <a:ext cx="125506" cy="11654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28212" y="5080316"/>
            <a:ext cx="125506" cy="11654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01318" y="5465797"/>
            <a:ext cx="125506" cy="11654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01318" y="5860244"/>
            <a:ext cx="125506" cy="11654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910919" y="5465798"/>
            <a:ext cx="125506" cy="11654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09013" y="5465798"/>
            <a:ext cx="125506" cy="11654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466730" y="5465798"/>
            <a:ext cx="125506" cy="11654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3" idx="7"/>
            <a:endCxn id="4" idx="2"/>
          </p:cNvCxnSpPr>
          <p:nvPr/>
        </p:nvCxnSpPr>
        <p:spPr>
          <a:xfrm flipV="1">
            <a:off x="7780915" y="5138587"/>
            <a:ext cx="547297" cy="3442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6"/>
            <a:endCxn id="5" idx="2"/>
          </p:cNvCxnSpPr>
          <p:nvPr/>
        </p:nvCxnSpPr>
        <p:spPr>
          <a:xfrm flipV="1">
            <a:off x="7799295" y="5524068"/>
            <a:ext cx="50202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" idx="5"/>
            <a:endCxn id="6" idx="1"/>
          </p:cNvCxnSpPr>
          <p:nvPr/>
        </p:nvCxnSpPr>
        <p:spPr>
          <a:xfrm>
            <a:off x="7780915" y="5565272"/>
            <a:ext cx="538783" cy="312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6"/>
            <a:endCxn id="7" idx="1"/>
          </p:cNvCxnSpPr>
          <p:nvPr/>
        </p:nvCxnSpPr>
        <p:spPr>
          <a:xfrm>
            <a:off x="8453718" y="5138587"/>
            <a:ext cx="475581" cy="344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7" idx="2"/>
          </p:cNvCxnSpPr>
          <p:nvPr/>
        </p:nvCxnSpPr>
        <p:spPr>
          <a:xfrm>
            <a:off x="8426824" y="5524068"/>
            <a:ext cx="484095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6"/>
            <a:endCxn id="7" idx="3"/>
          </p:cNvCxnSpPr>
          <p:nvPr/>
        </p:nvCxnSpPr>
        <p:spPr>
          <a:xfrm flipV="1">
            <a:off x="8426824" y="5565272"/>
            <a:ext cx="502475" cy="3532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6"/>
            <a:endCxn id="9" idx="2"/>
          </p:cNvCxnSpPr>
          <p:nvPr/>
        </p:nvCxnSpPr>
        <p:spPr>
          <a:xfrm>
            <a:off x="9036425" y="5524069"/>
            <a:ext cx="43030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6"/>
            <a:endCxn id="3" idx="2"/>
          </p:cNvCxnSpPr>
          <p:nvPr/>
        </p:nvCxnSpPr>
        <p:spPr>
          <a:xfrm>
            <a:off x="7234519" y="5524069"/>
            <a:ext cx="43927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016165"/>
              </p:ext>
            </p:extLst>
          </p:nvPr>
        </p:nvGraphicFramePr>
        <p:xfrm>
          <a:off x="7601324" y="5196857"/>
          <a:ext cx="197971" cy="217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9" name="Equation" r:id="rId3" imgW="126720" imgH="139680" progId="Equation.3">
                  <p:embed/>
                </p:oleObj>
              </mc:Choice>
              <mc:Fallback>
                <p:oleObj name="Equation" r:id="rId3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01324" y="5196857"/>
                        <a:ext cx="197971" cy="217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095568"/>
              </p:ext>
            </p:extLst>
          </p:nvPr>
        </p:nvGraphicFramePr>
        <p:xfrm>
          <a:off x="8918575" y="5172298"/>
          <a:ext cx="23812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0" name="Equation" r:id="rId5" imgW="152280" imgH="177480" progId="Equation.3">
                  <p:embed/>
                </p:oleObj>
              </mc:Choice>
              <mc:Fallback>
                <p:oleObj name="Equation" r:id="rId5" imgW="15228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8575" y="5172298"/>
                        <a:ext cx="23812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972523"/>
              </p:ext>
            </p:extLst>
          </p:nvPr>
        </p:nvGraphicFramePr>
        <p:xfrm>
          <a:off x="8281988" y="4707160"/>
          <a:ext cx="2190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1" name="Equation" r:id="rId7" imgW="139680" imgH="215640" progId="Equation.3">
                  <p:embed/>
                </p:oleObj>
              </mc:Choice>
              <mc:Fallback>
                <p:oleObj name="Equation" r:id="rId7" imgW="13968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988" y="4707160"/>
                        <a:ext cx="21907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682483"/>
              </p:ext>
            </p:extLst>
          </p:nvPr>
        </p:nvGraphicFramePr>
        <p:xfrm>
          <a:off x="9631363" y="5313585"/>
          <a:ext cx="2778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2" name="Equation" r:id="rId9" imgW="177480" imgH="177480" progId="Equation.3">
                  <p:embed/>
                </p:oleObj>
              </mc:Choice>
              <mc:Fallback>
                <p:oleObj name="Equation" r:id="rId9" imgW="17748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1363" y="5313585"/>
                        <a:ext cx="27781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383876"/>
              </p:ext>
            </p:extLst>
          </p:nvPr>
        </p:nvGraphicFramePr>
        <p:xfrm>
          <a:off x="6783388" y="5373910"/>
          <a:ext cx="2381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3" name="Equation" r:id="rId11" imgW="152280" imgH="139680" progId="Equation.3">
                  <p:embed/>
                </p:oleObj>
              </mc:Choice>
              <mc:Fallback>
                <p:oleObj name="Equation" r:id="rId11" imgW="152280" imgH="1396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388" y="5373910"/>
                        <a:ext cx="2381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864031"/>
              </p:ext>
            </p:extLst>
          </p:nvPr>
        </p:nvGraphicFramePr>
        <p:xfrm>
          <a:off x="8281988" y="6059710"/>
          <a:ext cx="25876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4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988" y="6059710"/>
                        <a:ext cx="258762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val 31"/>
          <p:cNvSpPr/>
          <p:nvPr/>
        </p:nvSpPr>
        <p:spPr>
          <a:xfrm>
            <a:off x="7566211" y="4717244"/>
            <a:ext cx="1264023" cy="173018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847213"/>
              </p:ext>
            </p:extLst>
          </p:nvPr>
        </p:nvGraphicFramePr>
        <p:xfrm>
          <a:off x="7707313" y="5945410"/>
          <a:ext cx="25717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5" name="Equation" r:id="rId15" imgW="164880" imgH="177480" progId="Equation.3">
                  <p:embed/>
                </p:oleObj>
              </mc:Choice>
              <mc:Fallback>
                <p:oleObj name="Equation" r:id="rId15" imgW="16488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7313" y="5945410"/>
                        <a:ext cx="257175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072087"/>
              </p:ext>
            </p:extLst>
          </p:nvPr>
        </p:nvGraphicFramePr>
        <p:xfrm>
          <a:off x="928594" y="1503679"/>
          <a:ext cx="9234488" cy="342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6" name="Equation" r:id="rId17" imgW="4876560" imgH="1803240" progId="Equation.3">
                  <p:embed/>
                </p:oleObj>
              </mc:Choice>
              <mc:Fallback>
                <p:oleObj name="Equation" r:id="rId17" imgW="4876560" imgH="18032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594" y="1503679"/>
                        <a:ext cx="9234488" cy="342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9624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Solution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689973"/>
              </p:ext>
            </p:extLst>
          </p:nvPr>
        </p:nvGraphicFramePr>
        <p:xfrm>
          <a:off x="1179326" y="1465916"/>
          <a:ext cx="9450387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3" imgW="4991040" imgH="1803240" progId="Equation.3">
                  <p:embed/>
                </p:oleObj>
              </mc:Choice>
              <mc:Fallback>
                <p:oleObj name="Equation" r:id="rId3" imgW="4991040" imgH="18032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326" y="1465916"/>
                        <a:ext cx="9450387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7673789" y="5465798"/>
            <a:ext cx="125506" cy="11654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28212" y="5080316"/>
            <a:ext cx="125506" cy="11654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01318" y="5465797"/>
            <a:ext cx="125506" cy="11654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01318" y="5860244"/>
            <a:ext cx="125506" cy="11654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910919" y="5465798"/>
            <a:ext cx="125506" cy="11654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09013" y="5465798"/>
            <a:ext cx="125506" cy="11654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466730" y="5465798"/>
            <a:ext cx="125506" cy="11654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4" idx="7"/>
            <a:endCxn id="5" idx="2"/>
          </p:cNvCxnSpPr>
          <p:nvPr/>
        </p:nvCxnSpPr>
        <p:spPr>
          <a:xfrm flipV="1">
            <a:off x="7780915" y="5138587"/>
            <a:ext cx="547297" cy="3442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6"/>
            <a:endCxn id="6" idx="2"/>
          </p:cNvCxnSpPr>
          <p:nvPr/>
        </p:nvCxnSpPr>
        <p:spPr>
          <a:xfrm flipV="1">
            <a:off x="7799295" y="5524068"/>
            <a:ext cx="50202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5"/>
            <a:endCxn id="7" idx="1"/>
          </p:cNvCxnSpPr>
          <p:nvPr/>
        </p:nvCxnSpPr>
        <p:spPr>
          <a:xfrm>
            <a:off x="7780915" y="5565272"/>
            <a:ext cx="538783" cy="312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6"/>
            <a:endCxn id="8" idx="1"/>
          </p:cNvCxnSpPr>
          <p:nvPr/>
        </p:nvCxnSpPr>
        <p:spPr>
          <a:xfrm>
            <a:off x="8453718" y="5138587"/>
            <a:ext cx="475581" cy="344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6"/>
            <a:endCxn id="8" idx="2"/>
          </p:cNvCxnSpPr>
          <p:nvPr/>
        </p:nvCxnSpPr>
        <p:spPr>
          <a:xfrm>
            <a:off x="8426824" y="5524068"/>
            <a:ext cx="484095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6"/>
            <a:endCxn id="8" idx="3"/>
          </p:cNvCxnSpPr>
          <p:nvPr/>
        </p:nvCxnSpPr>
        <p:spPr>
          <a:xfrm flipV="1">
            <a:off x="8426824" y="5565272"/>
            <a:ext cx="502475" cy="3532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10" idx="2"/>
          </p:cNvCxnSpPr>
          <p:nvPr/>
        </p:nvCxnSpPr>
        <p:spPr>
          <a:xfrm>
            <a:off x="9036425" y="5524069"/>
            <a:ext cx="43030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6"/>
            <a:endCxn id="4" idx="2"/>
          </p:cNvCxnSpPr>
          <p:nvPr/>
        </p:nvCxnSpPr>
        <p:spPr>
          <a:xfrm>
            <a:off x="7234519" y="5524069"/>
            <a:ext cx="43927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534597"/>
              </p:ext>
            </p:extLst>
          </p:nvPr>
        </p:nvGraphicFramePr>
        <p:xfrm>
          <a:off x="7601324" y="5196857"/>
          <a:ext cx="197971" cy="217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01324" y="5196857"/>
                        <a:ext cx="197971" cy="217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575630"/>
              </p:ext>
            </p:extLst>
          </p:nvPr>
        </p:nvGraphicFramePr>
        <p:xfrm>
          <a:off x="8918575" y="5172298"/>
          <a:ext cx="23812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Equation" r:id="rId7" imgW="152280" imgH="177480" progId="Equation.3">
                  <p:embed/>
                </p:oleObj>
              </mc:Choice>
              <mc:Fallback>
                <p:oleObj name="Equation" r:id="rId7" imgW="152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8575" y="5172298"/>
                        <a:ext cx="23812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040433"/>
              </p:ext>
            </p:extLst>
          </p:nvPr>
        </p:nvGraphicFramePr>
        <p:xfrm>
          <a:off x="8281988" y="4707160"/>
          <a:ext cx="2190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9" imgW="139680" imgH="215640" progId="Equation.3">
                  <p:embed/>
                </p:oleObj>
              </mc:Choice>
              <mc:Fallback>
                <p:oleObj name="Equation" r:id="rId9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988" y="4707160"/>
                        <a:ext cx="21907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124635"/>
              </p:ext>
            </p:extLst>
          </p:nvPr>
        </p:nvGraphicFramePr>
        <p:xfrm>
          <a:off x="9631363" y="5313585"/>
          <a:ext cx="2778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11" imgW="177480" imgH="177480" progId="Equation.3">
                  <p:embed/>
                </p:oleObj>
              </mc:Choice>
              <mc:Fallback>
                <p:oleObj name="Equation" r:id="rId11" imgW="177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1363" y="5313585"/>
                        <a:ext cx="27781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129284"/>
              </p:ext>
            </p:extLst>
          </p:nvPr>
        </p:nvGraphicFramePr>
        <p:xfrm>
          <a:off x="6783388" y="5373910"/>
          <a:ext cx="2381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13" imgW="152280" imgH="139680" progId="Equation.3">
                  <p:embed/>
                </p:oleObj>
              </mc:Choice>
              <mc:Fallback>
                <p:oleObj name="Equation" r:id="rId13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388" y="5373910"/>
                        <a:ext cx="2381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373050"/>
              </p:ext>
            </p:extLst>
          </p:nvPr>
        </p:nvGraphicFramePr>
        <p:xfrm>
          <a:off x="8281988" y="6059710"/>
          <a:ext cx="25876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Equation" r:id="rId15" imgW="164880" imgH="228600" progId="Equation.3">
                  <p:embed/>
                </p:oleObj>
              </mc:Choice>
              <mc:Fallback>
                <p:oleObj name="Equation" r:id="rId1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988" y="6059710"/>
                        <a:ext cx="258762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>
          <a:xfrm>
            <a:off x="7566211" y="4717244"/>
            <a:ext cx="1264023" cy="173018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101243"/>
              </p:ext>
            </p:extLst>
          </p:nvPr>
        </p:nvGraphicFramePr>
        <p:xfrm>
          <a:off x="7707313" y="5945410"/>
          <a:ext cx="25717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Equation" r:id="rId17" imgW="164880" imgH="177480" progId="Equation.3">
                  <p:embed/>
                </p:oleObj>
              </mc:Choice>
              <mc:Fallback>
                <p:oleObj name="Equation" r:id="rId17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7313" y="5945410"/>
                        <a:ext cx="257175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7520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B050"/>
                </a:solidFill>
              </a:rPr>
              <a:t>Example 6: Spanning with Min # of Leaves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004109"/>
              </p:ext>
            </p:extLst>
          </p:nvPr>
        </p:nvGraphicFramePr>
        <p:xfrm>
          <a:off x="1586194" y="1789581"/>
          <a:ext cx="7871446" cy="747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4279680" imgH="406080" progId="Equation.3">
                  <p:embed/>
                </p:oleObj>
              </mc:Choice>
              <mc:Fallback>
                <p:oleObj name="Equation" r:id="rId3" imgW="4279680" imgH="406080" progId="Equation.3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194" y="1789581"/>
                        <a:ext cx="7871446" cy="747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7177" y="2937156"/>
            <a:ext cx="264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Decision Version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046317"/>
              </p:ext>
            </p:extLst>
          </p:nvPr>
        </p:nvGraphicFramePr>
        <p:xfrm>
          <a:off x="1354138" y="3913188"/>
          <a:ext cx="848042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5" imgW="4609800" imgH="406080" progId="Equation.3">
                  <p:embed/>
                </p:oleObj>
              </mc:Choice>
              <mc:Fallback>
                <p:oleObj name="Equation" r:id="rId5" imgW="460980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3913188"/>
                        <a:ext cx="8480425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138519" y="3845859"/>
            <a:ext cx="8731622" cy="90543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81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Analysis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spanning tree with two leaves is exactly a Hamiltonian path. Therefore, we can give the same solution as that for the Hamiltonian path problem.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93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B050"/>
                </a:solidFill>
              </a:rPr>
              <a:t>Example 7:  Min Dominating Set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960295"/>
              </p:ext>
            </p:extLst>
          </p:nvPr>
        </p:nvGraphicFramePr>
        <p:xfrm>
          <a:off x="1987550" y="1619250"/>
          <a:ext cx="7642225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3" imgW="3936960" imgH="660240" progId="Equation.3">
                  <p:embed/>
                </p:oleObj>
              </mc:Choice>
              <mc:Fallback>
                <p:oleObj name="Equation" r:id="rId3" imgW="3936960" imgH="660240" progId="Equation.3">
                  <p:embed/>
                  <p:pic>
                    <p:nvPicPr>
                      <p:cNvPr id="194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1619250"/>
                        <a:ext cx="7642225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7177" y="3198766"/>
            <a:ext cx="264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Decision Version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044503"/>
              </p:ext>
            </p:extLst>
          </p:nvPr>
        </p:nvGraphicFramePr>
        <p:xfrm>
          <a:off x="1149350" y="4223218"/>
          <a:ext cx="939323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5" imgW="4838400" imgH="406080" progId="Equation.3">
                  <p:embed/>
                </p:oleObj>
              </mc:Choice>
              <mc:Fallback>
                <p:oleObj name="Equation" r:id="rId5" imgW="483840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4223218"/>
                        <a:ext cx="9393238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048871" y="4195483"/>
            <a:ext cx="9377082" cy="97715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09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Analysis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589551"/>
              </p:ext>
            </p:extLst>
          </p:nvPr>
        </p:nvGraphicFramePr>
        <p:xfrm>
          <a:off x="1304925" y="1644464"/>
          <a:ext cx="812958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3" imgW="4419360" imgH="1117440" progId="Equation.3">
                  <p:embed/>
                </p:oleObj>
              </mc:Choice>
              <mc:Fallback>
                <p:oleObj name="Equation" r:id="rId3" imgW="4419360" imgH="1117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1644464"/>
                        <a:ext cx="8129588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6060141" y="443304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60140" y="5432610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97904" y="4428560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97904" y="5432609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714565" y="4791636"/>
            <a:ext cx="497540" cy="42133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flipH="1">
            <a:off x="6127376" y="4567515"/>
            <a:ext cx="1" cy="865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4"/>
            <a:endCxn id="7" idx="0"/>
          </p:cNvCxnSpPr>
          <p:nvPr/>
        </p:nvCxnSpPr>
        <p:spPr>
          <a:xfrm>
            <a:off x="7965140" y="4563031"/>
            <a:ext cx="0" cy="869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265457" y="493058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6" idx="5"/>
          </p:cNvCxnSpPr>
          <p:nvPr/>
        </p:nvCxnSpPr>
        <p:spPr>
          <a:xfrm>
            <a:off x="8012682" y="4543338"/>
            <a:ext cx="252775" cy="387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8012682" y="5034557"/>
            <a:ext cx="320011" cy="3872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757939"/>
              </p:ext>
            </p:extLst>
          </p:nvPr>
        </p:nvGraphicFramePr>
        <p:xfrm>
          <a:off x="5975350" y="4183063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4183063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579050"/>
              </p:ext>
            </p:extLst>
          </p:nvPr>
        </p:nvGraphicFramePr>
        <p:xfrm>
          <a:off x="7699466" y="4209485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466" y="4209485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357150"/>
              </p:ext>
            </p:extLst>
          </p:nvPr>
        </p:nvGraphicFramePr>
        <p:xfrm>
          <a:off x="6005513" y="5662613"/>
          <a:ext cx="17938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Equation" r:id="rId9" imgW="114120" imgH="139680" progId="Equation.3">
                  <p:embed/>
                </p:oleObj>
              </mc:Choice>
              <mc:Fallback>
                <p:oleObj name="Equation" r:id="rId9" imgW="114120" imgH="1396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5662613"/>
                        <a:ext cx="17938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016834"/>
              </p:ext>
            </p:extLst>
          </p:nvPr>
        </p:nvGraphicFramePr>
        <p:xfrm>
          <a:off x="7718517" y="5567081"/>
          <a:ext cx="17938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Equation" r:id="rId11" imgW="114120" imgH="139680" progId="Equation.3">
                  <p:embed/>
                </p:oleObj>
              </mc:Choice>
              <mc:Fallback>
                <p:oleObj name="Equation" r:id="rId11" imgW="114120" imgH="1396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8517" y="5567081"/>
                        <a:ext cx="17938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909126"/>
              </p:ext>
            </p:extLst>
          </p:nvPr>
        </p:nvGraphicFramePr>
        <p:xfrm>
          <a:off x="8472488" y="4832350"/>
          <a:ext cx="3190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4" name="Equation" r:id="rId13" imgW="203040" imgH="228600" progId="Equation.3">
                  <p:embed/>
                </p:oleObj>
              </mc:Choice>
              <mc:Fallback>
                <p:oleObj name="Equation" r:id="rId13" imgW="20304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2488" y="4832350"/>
                        <a:ext cx="3190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5248834" y="4043082"/>
            <a:ext cx="1380565" cy="191844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24164" y="4075333"/>
            <a:ext cx="1505188" cy="191844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861550"/>
              </p:ext>
            </p:extLst>
          </p:nvPr>
        </p:nvGraphicFramePr>
        <p:xfrm>
          <a:off x="7378700" y="4818063"/>
          <a:ext cx="277813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5" name="Equation" r:id="rId15" imgW="177480" imgH="177480" progId="Equation.3">
                  <p:embed/>
                </p:oleObj>
              </mc:Choice>
              <mc:Fallback>
                <p:oleObj name="Equation" r:id="rId15" imgW="17748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4818063"/>
                        <a:ext cx="277813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58225"/>
              </p:ext>
            </p:extLst>
          </p:nvPr>
        </p:nvGraphicFramePr>
        <p:xfrm>
          <a:off x="5335588" y="4791075"/>
          <a:ext cx="25876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" name="Equation" r:id="rId17" imgW="164880" imgH="177480" progId="Equation.3">
                  <p:embed/>
                </p:oleObj>
              </mc:Choice>
              <mc:Fallback>
                <p:oleObj name="Equation" r:id="rId17" imgW="16488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8" y="4791075"/>
                        <a:ext cx="25876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131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Solution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49426"/>
              </p:ext>
            </p:extLst>
          </p:nvPr>
        </p:nvGraphicFramePr>
        <p:xfrm>
          <a:off x="817095" y="1470571"/>
          <a:ext cx="7647440" cy="3401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5" name="Equation" r:id="rId3" imgW="4597200" imgH="2044440" progId="Equation.3">
                  <p:embed/>
                </p:oleObj>
              </mc:Choice>
              <mc:Fallback>
                <p:oleObj name="Equation" r:id="rId3" imgW="4597200" imgH="2044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095" y="1470571"/>
                        <a:ext cx="7647440" cy="3401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8135471" y="4876788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35470" y="587635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73234" y="487230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73234" y="5876353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789895" y="5235380"/>
            <a:ext cx="497540" cy="42133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8202706" y="5011259"/>
            <a:ext cx="1" cy="865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4"/>
            <a:endCxn id="7" idx="0"/>
          </p:cNvCxnSpPr>
          <p:nvPr/>
        </p:nvCxnSpPr>
        <p:spPr>
          <a:xfrm>
            <a:off x="10040470" y="5006775"/>
            <a:ext cx="0" cy="869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0340787" y="5374328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5"/>
          </p:cNvCxnSpPr>
          <p:nvPr/>
        </p:nvCxnSpPr>
        <p:spPr>
          <a:xfrm>
            <a:off x="10088012" y="4987082"/>
            <a:ext cx="252775" cy="387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088012" y="5478301"/>
            <a:ext cx="320011" cy="3872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475562"/>
              </p:ext>
            </p:extLst>
          </p:nvPr>
        </p:nvGraphicFramePr>
        <p:xfrm>
          <a:off x="8050680" y="4626807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6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0680" y="4626807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353888"/>
              </p:ext>
            </p:extLst>
          </p:nvPr>
        </p:nvGraphicFramePr>
        <p:xfrm>
          <a:off x="9774796" y="4653229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7"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4796" y="4653229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756732"/>
              </p:ext>
            </p:extLst>
          </p:nvPr>
        </p:nvGraphicFramePr>
        <p:xfrm>
          <a:off x="8080843" y="6106357"/>
          <a:ext cx="17938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8" name="Equation" r:id="rId9" imgW="114120" imgH="139680" progId="Equation.3">
                  <p:embed/>
                </p:oleObj>
              </mc:Choice>
              <mc:Fallback>
                <p:oleObj name="Equation" r:id="rId9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843" y="6106357"/>
                        <a:ext cx="17938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750448"/>
              </p:ext>
            </p:extLst>
          </p:nvPr>
        </p:nvGraphicFramePr>
        <p:xfrm>
          <a:off x="9793847" y="6010825"/>
          <a:ext cx="17938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9" name="Equation" r:id="rId11" imgW="114120" imgH="139680" progId="Equation.3">
                  <p:embed/>
                </p:oleObj>
              </mc:Choice>
              <mc:Fallback>
                <p:oleObj name="Equation" r:id="rId11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3847" y="6010825"/>
                        <a:ext cx="17938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615982"/>
              </p:ext>
            </p:extLst>
          </p:nvPr>
        </p:nvGraphicFramePr>
        <p:xfrm>
          <a:off x="10547818" y="5276094"/>
          <a:ext cx="3190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0" name="Equation" r:id="rId13" imgW="203040" imgH="228600" progId="Equation.3">
                  <p:embed/>
                </p:oleObj>
              </mc:Choice>
              <mc:Fallback>
                <p:oleObj name="Equation" r:id="rId13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7818" y="5276094"/>
                        <a:ext cx="3190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7324164" y="4486826"/>
            <a:ext cx="1380565" cy="191844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399494" y="4519077"/>
            <a:ext cx="1505188" cy="191844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459328"/>
              </p:ext>
            </p:extLst>
          </p:nvPr>
        </p:nvGraphicFramePr>
        <p:xfrm>
          <a:off x="9454030" y="5261807"/>
          <a:ext cx="277813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1" name="Equation" r:id="rId15" imgW="177480" imgH="177480" progId="Equation.3">
                  <p:embed/>
                </p:oleObj>
              </mc:Choice>
              <mc:Fallback>
                <p:oleObj name="Equation" r:id="rId15" imgW="177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4030" y="5261807"/>
                        <a:ext cx="277813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56985"/>
              </p:ext>
            </p:extLst>
          </p:nvPr>
        </p:nvGraphicFramePr>
        <p:xfrm>
          <a:off x="7410918" y="5234819"/>
          <a:ext cx="25876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2" name="Equation" r:id="rId17" imgW="164880" imgH="177480" progId="Equation.3">
                  <p:embed/>
                </p:oleObj>
              </mc:Choice>
              <mc:Fallback>
                <p:oleObj name="Equation" r:id="rId17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0918" y="5234819"/>
                        <a:ext cx="25876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4736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B050"/>
                </a:solidFill>
              </a:rPr>
              <a:t>Example 8:  Min Connected Dominating Set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775980"/>
              </p:ext>
            </p:extLst>
          </p:nvPr>
        </p:nvGraphicFramePr>
        <p:xfrm>
          <a:off x="1346200" y="1630083"/>
          <a:ext cx="89249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3" imgW="4597200" imgH="888840" progId="Equation.3">
                  <p:embed/>
                </p:oleObj>
              </mc:Choice>
              <mc:Fallback>
                <p:oleObj name="Equation" r:id="rId3" imgW="45972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1630083"/>
                        <a:ext cx="8924925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5459" y="3557354"/>
            <a:ext cx="264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Decision Version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40111"/>
              </p:ext>
            </p:extLst>
          </p:nvPr>
        </p:nvGraphicFramePr>
        <p:xfrm>
          <a:off x="2076450" y="4557713"/>
          <a:ext cx="75930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5" imgW="3911400" imgH="431640" progId="Equation.3">
                  <p:embed/>
                </p:oleObj>
              </mc:Choice>
              <mc:Fallback>
                <p:oleObj name="Equation" r:id="rId5" imgW="3911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4557713"/>
                        <a:ext cx="75930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819835" y="4473388"/>
            <a:ext cx="7915836" cy="97715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90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Analysis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96922" y="1884076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96921" y="2883642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34685" y="1879592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34685" y="2883641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951346" y="2242668"/>
            <a:ext cx="497540" cy="42133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3" idx="4"/>
            <a:endCxn id="4" idx="0"/>
          </p:cNvCxnSpPr>
          <p:nvPr/>
        </p:nvCxnSpPr>
        <p:spPr>
          <a:xfrm flipH="1">
            <a:off x="2364157" y="2018547"/>
            <a:ext cx="1" cy="865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  <a:endCxn id="6" idx="0"/>
          </p:cNvCxnSpPr>
          <p:nvPr/>
        </p:nvCxnSpPr>
        <p:spPr>
          <a:xfrm>
            <a:off x="4201921" y="2014063"/>
            <a:ext cx="0" cy="869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02238" y="2381616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5" idx="5"/>
          </p:cNvCxnSpPr>
          <p:nvPr/>
        </p:nvCxnSpPr>
        <p:spPr>
          <a:xfrm>
            <a:off x="4249463" y="1994370"/>
            <a:ext cx="252775" cy="387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249463" y="2485589"/>
            <a:ext cx="320011" cy="3872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378378"/>
              </p:ext>
            </p:extLst>
          </p:nvPr>
        </p:nvGraphicFramePr>
        <p:xfrm>
          <a:off x="2212131" y="1634095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9" name="Equation" r:id="rId3" imgW="126720" imgH="139680" progId="Equation.3">
                  <p:embed/>
                </p:oleObj>
              </mc:Choice>
              <mc:Fallback>
                <p:oleObj name="Equation" r:id="rId3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131" y="1634095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068516"/>
              </p:ext>
            </p:extLst>
          </p:nvPr>
        </p:nvGraphicFramePr>
        <p:xfrm>
          <a:off x="3936247" y="1660517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0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6247" y="1660517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09642"/>
              </p:ext>
            </p:extLst>
          </p:nvPr>
        </p:nvGraphicFramePr>
        <p:xfrm>
          <a:off x="2242294" y="3113645"/>
          <a:ext cx="17938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1" name="Equation" r:id="rId7" imgW="114120" imgH="139680" progId="Equation.3">
                  <p:embed/>
                </p:oleObj>
              </mc:Choice>
              <mc:Fallback>
                <p:oleObj name="Equation" r:id="rId7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294" y="3113645"/>
                        <a:ext cx="17938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116822"/>
              </p:ext>
            </p:extLst>
          </p:nvPr>
        </p:nvGraphicFramePr>
        <p:xfrm>
          <a:off x="3955298" y="3018113"/>
          <a:ext cx="17938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2" name="Equation" r:id="rId9" imgW="114120" imgH="139680" progId="Equation.3">
                  <p:embed/>
                </p:oleObj>
              </mc:Choice>
              <mc:Fallback>
                <p:oleObj name="Equation" r:id="rId9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298" y="3018113"/>
                        <a:ext cx="17938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61100"/>
              </p:ext>
            </p:extLst>
          </p:nvPr>
        </p:nvGraphicFramePr>
        <p:xfrm>
          <a:off x="4709269" y="2283382"/>
          <a:ext cx="3190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3" name="Equation" r:id="rId11" imgW="203040" imgH="228600" progId="Equation.3">
                  <p:embed/>
                </p:oleObj>
              </mc:Choice>
              <mc:Fallback>
                <p:oleObj name="Equation" r:id="rId11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9269" y="2283382"/>
                        <a:ext cx="3190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1485615" y="1494114"/>
            <a:ext cx="1380565" cy="191844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60945" y="1526365"/>
            <a:ext cx="1505188" cy="191844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396300"/>
              </p:ext>
            </p:extLst>
          </p:nvPr>
        </p:nvGraphicFramePr>
        <p:xfrm>
          <a:off x="1572369" y="2242107"/>
          <a:ext cx="25876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4" name="Equation" r:id="rId13" imgW="164880" imgH="177480" progId="Equation.3">
                  <p:embed/>
                </p:oleObj>
              </mc:Choice>
              <mc:Fallback>
                <p:oleObj name="Equation" r:id="rId13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369" y="2242107"/>
                        <a:ext cx="25876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ight Arrow 21"/>
          <p:cNvSpPr/>
          <p:nvPr/>
        </p:nvSpPr>
        <p:spPr>
          <a:xfrm>
            <a:off x="5147699" y="2274920"/>
            <a:ext cx="497540" cy="42133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31038" y="1933693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31038" y="2937742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3" idx="4"/>
            <a:endCxn id="24" idx="0"/>
          </p:cNvCxnSpPr>
          <p:nvPr/>
        </p:nvCxnSpPr>
        <p:spPr>
          <a:xfrm>
            <a:off x="6398274" y="2068164"/>
            <a:ext cx="0" cy="869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698591" y="2435717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3" idx="5"/>
          </p:cNvCxnSpPr>
          <p:nvPr/>
        </p:nvCxnSpPr>
        <p:spPr>
          <a:xfrm>
            <a:off x="6445816" y="2048471"/>
            <a:ext cx="252775" cy="387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445816" y="2539690"/>
            <a:ext cx="320011" cy="3872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410507"/>
              </p:ext>
            </p:extLst>
          </p:nvPr>
        </p:nvGraphicFramePr>
        <p:xfrm>
          <a:off x="6132600" y="1714618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5" name="Equation" r:id="rId15" imgW="126720" imgH="139680" progId="Equation.3">
                  <p:embed/>
                </p:oleObj>
              </mc:Choice>
              <mc:Fallback>
                <p:oleObj name="Equation" r:id="rId15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600" y="1714618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452974"/>
              </p:ext>
            </p:extLst>
          </p:nvPr>
        </p:nvGraphicFramePr>
        <p:xfrm>
          <a:off x="6151651" y="3072214"/>
          <a:ext cx="17938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6" name="Equation" r:id="rId16" imgW="114120" imgH="139680" progId="Equation.3">
                  <p:embed/>
                </p:oleObj>
              </mc:Choice>
              <mc:Fallback>
                <p:oleObj name="Equation" r:id="rId16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651" y="3072214"/>
                        <a:ext cx="17938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981170"/>
              </p:ext>
            </p:extLst>
          </p:nvPr>
        </p:nvGraphicFramePr>
        <p:xfrm>
          <a:off x="6905622" y="2337483"/>
          <a:ext cx="3190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7" name="Equation" r:id="rId17" imgW="203040" imgH="228600" progId="Equation.3">
                  <p:embed/>
                </p:oleObj>
              </mc:Choice>
              <mc:Fallback>
                <p:oleObj name="Equation" r:id="rId17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2" y="2337483"/>
                        <a:ext cx="3190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val 31"/>
          <p:cNvSpPr/>
          <p:nvPr/>
        </p:nvSpPr>
        <p:spPr>
          <a:xfrm>
            <a:off x="5757298" y="1580466"/>
            <a:ext cx="1505188" cy="191844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568167" y="2472453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24" idx="6"/>
          </p:cNvCxnSpPr>
          <p:nvPr/>
        </p:nvCxnSpPr>
        <p:spPr>
          <a:xfrm flipV="1">
            <a:off x="6465509" y="2570188"/>
            <a:ext cx="1102658" cy="43479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3" idx="6"/>
          </p:cNvCxnSpPr>
          <p:nvPr/>
        </p:nvCxnSpPr>
        <p:spPr>
          <a:xfrm>
            <a:off x="6465509" y="2000929"/>
            <a:ext cx="1102658" cy="51515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ight Arrow 38"/>
          <p:cNvSpPr/>
          <p:nvPr/>
        </p:nvSpPr>
        <p:spPr>
          <a:xfrm>
            <a:off x="7809390" y="2348345"/>
            <a:ext cx="497540" cy="42133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992729" y="2007118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992729" y="3011167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360282" y="2509142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0" idx="5"/>
          </p:cNvCxnSpPr>
          <p:nvPr/>
        </p:nvCxnSpPr>
        <p:spPr>
          <a:xfrm>
            <a:off x="9107507" y="2121896"/>
            <a:ext cx="252775" cy="387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9107507" y="2613115"/>
            <a:ext cx="320011" cy="3872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178164"/>
              </p:ext>
            </p:extLst>
          </p:nvPr>
        </p:nvGraphicFramePr>
        <p:xfrm>
          <a:off x="8794291" y="1788043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8" name="Equation" r:id="rId18" imgW="126720" imgH="139680" progId="Equation.3">
                  <p:embed/>
                </p:oleObj>
              </mc:Choice>
              <mc:Fallback>
                <p:oleObj name="Equation" r:id="rId18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291" y="1788043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873371"/>
              </p:ext>
            </p:extLst>
          </p:nvPr>
        </p:nvGraphicFramePr>
        <p:xfrm>
          <a:off x="8813342" y="3145639"/>
          <a:ext cx="17938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9" name="Equation" r:id="rId19" imgW="114120" imgH="139680" progId="Equation.3">
                  <p:embed/>
                </p:oleObj>
              </mc:Choice>
              <mc:Fallback>
                <p:oleObj name="Equation" r:id="rId19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3342" y="3145639"/>
                        <a:ext cx="17938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072992"/>
              </p:ext>
            </p:extLst>
          </p:nvPr>
        </p:nvGraphicFramePr>
        <p:xfrm>
          <a:off x="9567313" y="2410908"/>
          <a:ext cx="3190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0" name="Equation" r:id="rId20" imgW="203040" imgH="228600" progId="Equation.3">
                  <p:embed/>
                </p:oleObj>
              </mc:Choice>
              <mc:Fallback>
                <p:oleObj name="Equation" r:id="rId20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313" y="2410908"/>
                        <a:ext cx="3190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Oval 48"/>
          <p:cNvSpPr/>
          <p:nvPr/>
        </p:nvSpPr>
        <p:spPr>
          <a:xfrm>
            <a:off x="8418989" y="1653891"/>
            <a:ext cx="1505188" cy="191844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0229858" y="2545878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1" idx="6"/>
          </p:cNvCxnSpPr>
          <p:nvPr/>
        </p:nvCxnSpPr>
        <p:spPr>
          <a:xfrm flipV="1">
            <a:off x="9127200" y="2643613"/>
            <a:ext cx="1102658" cy="43479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0" idx="6"/>
          </p:cNvCxnSpPr>
          <p:nvPr/>
        </p:nvCxnSpPr>
        <p:spPr>
          <a:xfrm>
            <a:off x="9127200" y="2074354"/>
            <a:ext cx="1102658" cy="51515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564661" y="3072213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34" idx="4"/>
            <a:endCxn id="54" idx="0"/>
          </p:cNvCxnSpPr>
          <p:nvPr/>
        </p:nvCxnSpPr>
        <p:spPr>
          <a:xfrm flipH="1">
            <a:off x="7631897" y="2606924"/>
            <a:ext cx="3506" cy="4652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0229857" y="314530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endCxn id="58" idx="0"/>
          </p:cNvCxnSpPr>
          <p:nvPr/>
        </p:nvCxnSpPr>
        <p:spPr>
          <a:xfrm flipH="1">
            <a:off x="10297093" y="2680015"/>
            <a:ext cx="3506" cy="4652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554570"/>
              </p:ext>
            </p:extLst>
          </p:nvPr>
        </p:nvGraphicFramePr>
        <p:xfrm>
          <a:off x="7513870" y="2168309"/>
          <a:ext cx="21907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1" name="Equation" r:id="rId21" imgW="139680" imgH="164880" progId="Equation.3">
                  <p:embed/>
                </p:oleObj>
              </mc:Choice>
              <mc:Fallback>
                <p:oleObj name="Equation" r:id="rId21" imgW="139680" imgH="1648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3870" y="2168309"/>
                        <a:ext cx="219075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13336"/>
              </p:ext>
            </p:extLst>
          </p:nvPr>
        </p:nvGraphicFramePr>
        <p:xfrm>
          <a:off x="7520577" y="3344799"/>
          <a:ext cx="198437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2" name="Equation" r:id="rId23" imgW="126720" imgH="126720" progId="Equation.3">
                  <p:embed/>
                </p:oleObj>
              </mc:Choice>
              <mc:Fallback>
                <p:oleObj name="Equation" r:id="rId23" imgW="126720" imgH="1267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0577" y="3344799"/>
                        <a:ext cx="198437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340162"/>
              </p:ext>
            </p:extLst>
          </p:nvPr>
        </p:nvGraphicFramePr>
        <p:xfrm>
          <a:off x="10145253" y="2176955"/>
          <a:ext cx="21907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3" name="Equation" r:id="rId25" imgW="139680" imgH="164880" progId="Equation.3">
                  <p:embed/>
                </p:oleObj>
              </mc:Choice>
              <mc:Fallback>
                <p:oleObj name="Equation" r:id="rId25" imgW="139680" imgH="16488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5253" y="2176955"/>
                        <a:ext cx="219075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072139"/>
              </p:ext>
            </p:extLst>
          </p:nvPr>
        </p:nvGraphicFramePr>
        <p:xfrm>
          <a:off x="10165892" y="3398900"/>
          <a:ext cx="198437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4" name="Equation" r:id="rId27" imgW="126720" imgH="126720" progId="Equation.3">
                  <p:embed/>
                </p:oleObj>
              </mc:Choice>
              <mc:Fallback>
                <p:oleObj name="Equation" r:id="rId27" imgW="126720" imgH="12672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5892" y="3398900"/>
                        <a:ext cx="198437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923665"/>
              </p:ext>
            </p:extLst>
          </p:nvPr>
        </p:nvGraphicFramePr>
        <p:xfrm>
          <a:off x="1224243" y="3776506"/>
          <a:ext cx="9418638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5" name="Equation" r:id="rId29" imgW="4851360" imgH="1346040" progId="Equation.3">
                  <p:embed/>
                </p:oleObj>
              </mc:Choice>
              <mc:Fallback>
                <p:oleObj name="Equation" r:id="rId29" imgW="4851360" imgH="1346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243" y="3776506"/>
                        <a:ext cx="9418638" cy="261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416552"/>
              </p:ext>
            </p:extLst>
          </p:nvPr>
        </p:nvGraphicFramePr>
        <p:xfrm>
          <a:off x="8491538" y="2430463"/>
          <a:ext cx="2778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6" name="Equation" r:id="rId31" imgW="177480" imgH="177480" progId="Equation.3">
                  <p:embed/>
                </p:oleObj>
              </mc:Choice>
              <mc:Fallback>
                <p:oleObj name="Equation" r:id="rId31" imgW="177480" imgH="177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1538" y="2430463"/>
                        <a:ext cx="27781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8734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000565"/>
              </p:ext>
            </p:extLst>
          </p:nvPr>
        </p:nvGraphicFramePr>
        <p:xfrm>
          <a:off x="1468998" y="3358965"/>
          <a:ext cx="9342438" cy="2919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name="Equation" r:id="rId3" imgW="5041800" imgH="1574640" progId="Equation.3">
                  <p:embed/>
                </p:oleObj>
              </mc:Choice>
              <mc:Fallback>
                <p:oleObj name="Equation" r:id="rId3" imgW="5041800" imgH="157464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998" y="3358965"/>
                        <a:ext cx="9342438" cy="2919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5018009" y="1908506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01293" y="1908506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24340" y="1908505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17139" y="1908504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6738" y="1908503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1363" y="256389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01292" y="2563893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24339" y="256389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17139" y="256389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26738" y="2563892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6" idx="4"/>
            <a:endCxn id="11" idx="0"/>
          </p:cNvCxnSpPr>
          <p:nvPr/>
        </p:nvCxnSpPr>
        <p:spPr>
          <a:xfrm>
            <a:off x="5085245" y="2042977"/>
            <a:ext cx="3354" cy="520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7" idx="3"/>
          </p:cNvCxnSpPr>
          <p:nvPr/>
        </p:nvCxnSpPr>
        <p:spPr>
          <a:xfrm flipV="1">
            <a:off x="5088599" y="2023284"/>
            <a:ext cx="732387" cy="54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4"/>
            <a:endCxn id="12" idx="0"/>
          </p:cNvCxnSpPr>
          <p:nvPr/>
        </p:nvCxnSpPr>
        <p:spPr>
          <a:xfrm>
            <a:off x="5085245" y="2042977"/>
            <a:ext cx="783283" cy="520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0"/>
            <a:endCxn id="9" idx="4"/>
          </p:cNvCxnSpPr>
          <p:nvPr/>
        </p:nvCxnSpPr>
        <p:spPr>
          <a:xfrm flipV="1">
            <a:off x="5868528" y="2042975"/>
            <a:ext cx="1215847" cy="520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0"/>
            <a:endCxn id="8" idx="4"/>
          </p:cNvCxnSpPr>
          <p:nvPr/>
        </p:nvCxnSpPr>
        <p:spPr>
          <a:xfrm flipV="1">
            <a:off x="6491575" y="2042976"/>
            <a:ext cx="1" cy="520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0"/>
            <a:endCxn id="10" idx="4"/>
          </p:cNvCxnSpPr>
          <p:nvPr/>
        </p:nvCxnSpPr>
        <p:spPr>
          <a:xfrm flipV="1">
            <a:off x="6491575" y="2042974"/>
            <a:ext cx="1202399" cy="5209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0"/>
            <a:endCxn id="7" idx="5"/>
          </p:cNvCxnSpPr>
          <p:nvPr/>
        </p:nvCxnSpPr>
        <p:spPr>
          <a:xfrm flipH="1" flipV="1">
            <a:off x="5916071" y="2023284"/>
            <a:ext cx="1168304" cy="54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4" idx="0"/>
            <a:endCxn id="9" idx="4"/>
          </p:cNvCxnSpPr>
          <p:nvPr/>
        </p:nvCxnSpPr>
        <p:spPr>
          <a:xfrm flipV="1">
            <a:off x="7084375" y="2042975"/>
            <a:ext cx="0" cy="520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0"/>
            <a:endCxn id="10" idx="4"/>
          </p:cNvCxnSpPr>
          <p:nvPr/>
        </p:nvCxnSpPr>
        <p:spPr>
          <a:xfrm flipV="1">
            <a:off x="7693974" y="2042974"/>
            <a:ext cx="0" cy="520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1"/>
            <a:endCxn id="9" idx="4"/>
          </p:cNvCxnSpPr>
          <p:nvPr/>
        </p:nvCxnSpPr>
        <p:spPr>
          <a:xfrm flipH="1" flipV="1">
            <a:off x="7084375" y="2042975"/>
            <a:ext cx="562056" cy="54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432987" y="1380553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424339" y="815776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36" idx="4"/>
          </p:cNvCxnSpPr>
          <p:nvPr/>
        </p:nvCxnSpPr>
        <p:spPr>
          <a:xfrm flipH="1">
            <a:off x="6491574" y="1515024"/>
            <a:ext cx="8649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</p:cNvCxnSpPr>
          <p:nvPr/>
        </p:nvCxnSpPr>
        <p:spPr>
          <a:xfrm flipH="1">
            <a:off x="5868527" y="1515024"/>
            <a:ext cx="631696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6" idx="4"/>
          </p:cNvCxnSpPr>
          <p:nvPr/>
        </p:nvCxnSpPr>
        <p:spPr>
          <a:xfrm flipH="1">
            <a:off x="5088599" y="1515024"/>
            <a:ext cx="1411624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6" idx="4"/>
          </p:cNvCxnSpPr>
          <p:nvPr/>
        </p:nvCxnSpPr>
        <p:spPr>
          <a:xfrm>
            <a:off x="6500223" y="1515024"/>
            <a:ext cx="584151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6" idx="4"/>
          </p:cNvCxnSpPr>
          <p:nvPr/>
        </p:nvCxnSpPr>
        <p:spPr>
          <a:xfrm>
            <a:off x="6500223" y="1515024"/>
            <a:ext cx="1193750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0"/>
            <a:endCxn id="37" idx="4"/>
          </p:cNvCxnSpPr>
          <p:nvPr/>
        </p:nvCxnSpPr>
        <p:spPr>
          <a:xfrm flipH="1" flipV="1">
            <a:off x="6491575" y="950247"/>
            <a:ext cx="8648" cy="4303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70592"/>
              </p:ext>
            </p:extLst>
          </p:nvPr>
        </p:nvGraphicFramePr>
        <p:xfrm>
          <a:off x="5595973" y="1813961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Equation" r:id="rId5" imgW="126835" imgH="139518" progId="Equation.3">
                  <p:embed/>
                </p:oleObj>
              </mc:Choice>
              <mc:Fallback>
                <p:oleObj name="Equation" r:id="rId5" imgW="126835" imgH="139518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73" y="1813961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34851"/>
              </p:ext>
            </p:extLst>
          </p:nvPr>
        </p:nvGraphicFramePr>
        <p:xfrm>
          <a:off x="7186015" y="1908506"/>
          <a:ext cx="17938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Equation" r:id="rId7" imgW="114201" imgH="139579" progId="Equation.3">
                  <p:embed/>
                </p:oleObj>
              </mc:Choice>
              <mc:Fallback>
                <p:oleObj name="Equation" r:id="rId7" imgW="114201" imgH="13957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6015" y="1908506"/>
                        <a:ext cx="17938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968968"/>
              </p:ext>
            </p:extLst>
          </p:nvPr>
        </p:nvGraphicFramePr>
        <p:xfrm>
          <a:off x="6933230" y="2698365"/>
          <a:ext cx="3190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Equation" r:id="rId9" imgW="203040" imgH="228600" progId="Equation.3">
                  <p:embed/>
                </p:oleObj>
              </mc:Choice>
              <mc:Fallback>
                <p:oleObj name="Equation" r:id="rId9" imgW="203040" imgH="2286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3230" y="2698365"/>
                        <a:ext cx="3190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946946"/>
              </p:ext>
            </p:extLst>
          </p:nvPr>
        </p:nvGraphicFramePr>
        <p:xfrm>
          <a:off x="6682760" y="1318407"/>
          <a:ext cx="21907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Equation" r:id="rId11" imgW="139579" imgH="164957" progId="Equation.3">
                  <p:embed/>
                </p:oleObj>
              </mc:Choice>
              <mc:Fallback>
                <p:oleObj name="Equation" r:id="rId11" imgW="139579" imgH="164957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2760" y="1318407"/>
                        <a:ext cx="219075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836978"/>
              </p:ext>
            </p:extLst>
          </p:nvPr>
        </p:nvGraphicFramePr>
        <p:xfrm>
          <a:off x="6693079" y="750222"/>
          <a:ext cx="198438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Equation" r:id="rId13" imgW="126725" imgH="126725" progId="Equation.3">
                  <p:embed/>
                </p:oleObj>
              </mc:Choice>
              <mc:Fallback>
                <p:oleObj name="Equation" r:id="rId13" imgW="126725" imgH="126725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3079" y="750222"/>
                        <a:ext cx="198438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14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B050"/>
                </a:solidFill>
              </a:rPr>
              <a:t>Reduction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2971800" y="205740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inputs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2819401" y="1524000"/>
            <a:ext cx="1249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A</a:t>
            </a: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inputs</a:t>
            </a: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6858001" y="15240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B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8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419600" y="2895600"/>
            <a:ext cx="2209800" cy="977900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30" name="TextBox 11"/>
          <p:cNvSpPr txBox="1">
            <a:spLocks noChangeArrowheads="1"/>
          </p:cNvSpPr>
          <p:nvPr/>
        </p:nvSpPr>
        <p:spPr bwMode="auto">
          <a:xfrm>
            <a:off x="4953001" y="32766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such that</a:t>
            </a:r>
          </a:p>
        </p:txBody>
      </p:sp>
      <p:sp>
        <p:nvSpPr>
          <p:cNvPr id="30731" name="TextBox 12"/>
          <p:cNvSpPr txBox="1">
            <a:spLocks noChangeArrowheads="1"/>
          </p:cNvSpPr>
          <p:nvPr/>
        </p:nvSpPr>
        <p:spPr bwMode="auto">
          <a:xfrm>
            <a:off x="3048000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outputs</a:t>
            </a:r>
          </a:p>
        </p:txBody>
      </p:sp>
      <p:sp>
        <p:nvSpPr>
          <p:cNvPr id="30732" name="TextBox 13"/>
          <p:cNvSpPr txBox="1">
            <a:spLocks noChangeArrowheads="1"/>
          </p:cNvSpPr>
          <p:nvPr/>
        </p:nvSpPr>
        <p:spPr bwMode="auto">
          <a:xfrm>
            <a:off x="7010400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outputs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14800" y="4876800"/>
            <a:ext cx="28194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14800" y="5410200"/>
            <a:ext cx="28194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5" name="TextBox 17"/>
          <p:cNvSpPr txBox="1">
            <a:spLocks noChangeArrowheads="1"/>
          </p:cNvSpPr>
          <p:nvPr/>
        </p:nvSpPr>
        <p:spPr bwMode="auto">
          <a:xfrm>
            <a:off x="3200401" y="4724400"/>
            <a:ext cx="54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yes</a:t>
            </a:r>
          </a:p>
        </p:txBody>
      </p:sp>
      <p:sp>
        <p:nvSpPr>
          <p:cNvPr id="30736" name="TextBox 18"/>
          <p:cNvSpPr txBox="1">
            <a:spLocks noChangeArrowheads="1"/>
          </p:cNvSpPr>
          <p:nvPr/>
        </p:nvSpPr>
        <p:spPr bwMode="auto">
          <a:xfrm>
            <a:off x="7086601" y="4724400"/>
            <a:ext cx="54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yes</a:t>
            </a:r>
          </a:p>
        </p:txBody>
      </p:sp>
      <p:sp>
        <p:nvSpPr>
          <p:cNvPr id="30737" name="TextBox 19"/>
          <p:cNvSpPr txBox="1">
            <a:spLocks noChangeArrowheads="1"/>
          </p:cNvSpPr>
          <p:nvPr/>
        </p:nvSpPr>
        <p:spPr bwMode="auto">
          <a:xfrm>
            <a:off x="3276601" y="5181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</a:t>
            </a:r>
          </a:p>
        </p:txBody>
      </p:sp>
      <p:sp>
        <p:nvSpPr>
          <p:cNvPr id="30738" name="TextBox 20"/>
          <p:cNvSpPr txBox="1">
            <a:spLocks noChangeArrowheads="1"/>
          </p:cNvSpPr>
          <p:nvPr/>
        </p:nvSpPr>
        <p:spPr bwMode="auto">
          <a:xfrm>
            <a:off x="7162801" y="5181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476681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continue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044951"/>
              </p:ext>
            </p:extLst>
          </p:nvPr>
        </p:nvGraphicFramePr>
        <p:xfrm>
          <a:off x="1393861" y="3545915"/>
          <a:ext cx="880110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3" imgW="4749480" imgH="888840" progId="Equation.3">
                  <p:embed/>
                </p:oleObj>
              </mc:Choice>
              <mc:Fallback>
                <p:oleObj name="Equation" r:id="rId3" imgW="47494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61" y="3545915"/>
                        <a:ext cx="8801100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5018009" y="1908506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01293" y="1908506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24340" y="1908505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17139" y="1908504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6738" y="1908503"/>
            <a:ext cx="134471" cy="1344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1363" y="256389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01292" y="2563893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24339" y="256389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17139" y="2563894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26738" y="2563892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6" idx="4"/>
            <a:endCxn id="11" idx="0"/>
          </p:cNvCxnSpPr>
          <p:nvPr/>
        </p:nvCxnSpPr>
        <p:spPr>
          <a:xfrm>
            <a:off x="5085245" y="2042977"/>
            <a:ext cx="3354" cy="520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7" idx="3"/>
          </p:cNvCxnSpPr>
          <p:nvPr/>
        </p:nvCxnSpPr>
        <p:spPr>
          <a:xfrm flipV="1">
            <a:off x="5088599" y="2023284"/>
            <a:ext cx="732387" cy="54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4"/>
            <a:endCxn id="12" idx="0"/>
          </p:cNvCxnSpPr>
          <p:nvPr/>
        </p:nvCxnSpPr>
        <p:spPr>
          <a:xfrm>
            <a:off x="5085245" y="2042977"/>
            <a:ext cx="783283" cy="520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0"/>
            <a:endCxn id="9" idx="4"/>
          </p:cNvCxnSpPr>
          <p:nvPr/>
        </p:nvCxnSpPr>
        <p:spPr>
          <a:xfrm flipV="1">
            <a:off x="5868528" y="2042975"/>
            <a:ext cx="1215847" cy="520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0"/>
            <a:endCxn id="8" idx="4"/>
          </p:cNvCxnSpPr>
          <p:nvPr/>
        </p:nvCxnSpPr>
        <p:spPr>
          <a:xfrm flipV="1">
            <a:off x="6491575" y="2042976"/>
            <a:ext cx="1" cy="520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0"/>
            <a:endCxn id="10" idx="4"/>
          </p:cNvCxnSpPr>
          <p:nvPr/>
        </p:nvCxnSpPr>
        <p:spPr>
          <a:xfrm flipV="1">
            <a:off x="6491575" y="2042974"/>
            <a:ext cx="1202399" cy="5209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0"/>
            <a:endCxn id="7" idx="5"/>
          </p:cNvCxnSpPr>
          <p:nvPr/>
        </p:nvCxnSpPr>
        <p:spPr>
          <a:xfrm flipH="1" flipV="1">
            <a:off x="5916071" y="2023284"/>
            <a:ext cx="1168304" cy="54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4" idx="0"/>
            <a:endCxn id="9" idx="4"/>
          </p:cNvCxnSpPr>
          <p:nvPr/>
        </p:nvCxnSpPr>
        <p:spPr>
          <a:xfrm flipV="1">
            <a:off x="7084375" y="2042975"/>
            <a:ext cx="0" cy="520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0"/>
            <a:endCxn id="10" idx="4"/>
          </p:cNvCxnSpPr>
          <p:nvPr/>
        </p:nvCxnSpPr>
        <p:spPr>
          <a:xfrm flipV="1">
            <a:off x="7693974" y="2042974"/>
            <a:ext cx="0" cy="520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1"/>
            <a:endCxn id="9" idx="4"/>
          </p:cNvCxnSpPr>
          <p:nvPr/>
        </p:nvCxnSpPr>
        <p:spPr>
          <a:xfrm flipH="1" flipV="1">
            <a:off x="7084375" y="2042975"/>
            <a:ext cx="562056" cy="540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432987" y="1380553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424339" y="815776"/>
            <a:ext cx="134471" cy="13447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36" idx="4"/>
          </p:cNvCxnSpPr>
          <p:nvPr/>
        </p:nvCxnSpPr>
        <p:spPr>
          <a:xfrm flipH="1">
            <a:off x="6491574" y="1515024"/>
            <a:ext cx="8649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4"/>
          </p:cNvCxnSpPr>
          <p:nvPr/>
        </p:nvCxnSpPr>
        <p:spPr>
          <a:xfrm flipH="1">
            <a:off x="5868527" y="1515024"/>
            <a:ext cx="631696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6" idx="4"/>
          </p:cNvCxnSpPr>
          <p:nvPr/>
        </p:nvCxnSpPr>
        <p:spPr>
          <a:xfrm flipH="1">
            <a:off x="5088599" y="1515024"/>
            <a:ext cx="1411624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6" idx="4"/>
          </p:cNvCxnSpPr>
          <p:nvPr/>
        </p:nvCxnSpPr>
        <p:spPr>
          <a:xfrm>
            <a:off x="6500223" y="1515024"/>
            <a:ext cx="584151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6" idx="4"/>
          </p:cNvCxnSpPr>
          <p:nvPr/>
        </p:nvCxnSpPr>
        <p:spPr>
          <a:xfrm>
            <a:off x="6500223" y="1515024"/>
            <a:ext cx="1193750" cy="39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0"/>
            <a:endCxn id="37" idx="4"/>
          </p:cNvCxnSpPr>
          <p:nvPr/>
        </p:nvCxnSpPr>
        <p:spPr>
          <a:xfrm flipH="1" flipV="1">
            <a:off x="6491575" y="950247"/>
            <a:ext cx="8648" cy="4303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556153"/>
              </p:ext>
            </p:extLst>
          </p:nvPr>
        </p:nvGraphicFramePr>
        <p:xfrm>
          <a:off x="5595973" y="1813961"/>
          <a:ext cx="19843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Equation" r:id="rId5" imgW="126835" imgH="139518" progId="Equation.3">
                  <p:embed/>
                </p:oleObj>
              </mc:Choice>
              <mc:Fallback>
                <p:oleObj name="Equation" r:id="rId5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73" y="1813961"/>
                        <a:ext cx="19843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641647"/>
              </p:ext>
            </p:extLst>
          </p:nvPr>
        </p:nvGraphicFramePr>
        <p:xfrm>
          <a:off x="7186015" y="1908506"/>
          <a:ext cx="17938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7" imgW="114201" imgH="139579" progId="Equation.3">
                  <p:embed/>
                </p:oleObj>
              </mc:Choice>
              <mc:Fallback>
                <p:oleObj name="Equation" r:id="rId7" imgW="114201" imgH="1395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6015" y="1908506"/>
                        <a:ext cx="179388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494542"/>
              </p:ext>
            </p:extLst>
          </p:nvPr>
        </p:nvGraphicFramePr>
        <p:xfrm>
          <a:off x="6933230" y="2698365"/>
          <a:ext cx="3190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9" imgW="203040" imgH="228600" progId="Equation.3">
                  <p:embed/>
                </p:oleObj>
              </mc:Choice>
              <mc:Fallback>
                <p:oleObj name="Equation" r:id="rId9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3230" y="2698365"/>
                        <a:ext cx="3190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52873"/>
              </p:ext>
            </p:extLst>
          </p:nvPr>
        </p:nvGraphicFramePr>
        <p:xfrm>
          <a:off x="6682760" y="1318407"/>
          <a:ext cx="21907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tion" r:id="rId11" imgW="139579" imgH="164957" progId="Equation.3">
                  <p:embed/>
                </p:oleObj>
              </mc:Choice>
              <mc:Fallback>
                <p:oleObj name="Equation" r:id="rId11" imgW="139579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2760" y="1318407"/>
                        <a:ext cx="219075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825417"/>
              </p:ext>
            </p:extLst>
          </p:nvPr>
        </p:nvGraphicFramePr>
        <p:xfrm>
          <a:off x="6693079" y="750222"/>
          <a:ext cx="198438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quation" r:id="rId13" imgW="126725" imgH="126725" progId="Equation.3">
                  <p:embed/>
                </p:oleObj>
              </mc:Choice>
              <mc:Fallback>
                <p:oleObj name="Equation" r:id="rId13" imgW="126725" imgH="126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3079" y="750222"/>
                        <a:ext cx="198438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92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B050"/>
                </a:solidFill>
              </a:rPr>
              <a:t>Example 9: Spanning with Max # of Leaves 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113527"/>
              </p:ext>
            </p:extLst>
          </p:nvPr>
        </p:nvGraphicFramePr>
        <p:xfrm>
          <a:off x="1423988" y="1754188"/>
          <a:ext cx="8964612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3" imgW="4305240" imgH="406080" progId="Equation.3">
                  <p:embed/>
                </p:oleObj>
              </mc:Choice>
              <mc:Fallback>
                <p:oleObj name="Equation" r:id="rId3" imgW="4305240" imgH="406080" progId="Equation.3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1754188"/>
                        <a:ext cx="8964612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5459" y="3295744"/>
            <a:ext cx="264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Decision Version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308742"/>
              </p:ext>
            </p:extLst>
          </p:nvPr>
        </p:nvGraphicFramePr>
        <p:xfrm>
          <a:off x="1492250" y="4327525"/>
          <a:ext cx="893603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" imgW="4292280" imgH="406080" progId="Equation.3">
                  <p:embed/>
                </p:oleObj>
              </mc:Choice>
              <mc:Fallback>
                <p:oleObj name="Equation" r:id="rId5" imgW="429228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4327525"/>
                        <a:ext cx="893603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4204447"/>
            <a:ext cx="9054353" cy="11385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51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Analysis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205797"/>
              </p:ext>
            </p:extLst>
          </p:nvPr>
        </p:nvGraphicFramePr>
        <p:xfrm>
          <a:off x="894229" y="1568729"/>
          <a:ext cx="10098088" cy="4232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3" imgW="4851360" imgH="2031840" progId="Equation.3">
                  <p:embed/>
                </p:oleObj>
              </mc:Choice>
              <mc:Fallback>
                <p:oleObj name="Equation" r:id="rId3" imgW="4851360" imgH="20318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229" y="1568729"/>
                        <a:ext cx="10098088" cy="4232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21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B050"/>
                </a:solidFill>
              </a:rPr>
              <a:t>Find a Reduction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2971800" y="205740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inputs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2819401" y="1524000"/>
            <a:ext cx="1249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A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inputs</a:t>
            </a: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6858001" y="15240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B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2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31753" name="TextBox 12"/>
          <p:cNvSpPr txBox="1">
            <a:spLocks noChangeArrowheads="1"/>
          </p:cNvSpPr>
          <p:nvPr/>
        </p:nvSpPr>
        <p:spPr bwMode="auto">
          <a:xfrm>
            <a:off x="3048000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outputs</a:t>
            </a:r>
          </a:p>
        </p:txBody>
      </p:sp>
      <p:sp>
        <p:nvSpPr>
          <p:cNvPr id="31754" name="TextBox 13"/>
          <p:cNvSpPr txBox="1">
            <a:spLocks noChangeArrowheads="1"/>
          </p:cNvSpPr>
          <p:nvPr/>
        </p:nvSpPr>
        <p:spPr bwMode="auto">
          <a:xfrm>
            <a:off x="7010400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outputs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14800" y="4876800"/>
            <a:ext cx="28194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14800" y="5410200"/>
            <a:ext cx="28194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7" name="TextBox 17"/>
          <p:cNvSpPr txBox="1">
            <a:spLocks noChangeArrowheads="1"/>
          </p:cNvSpPr>
          <p:nvPr/>
        </p:nvSpPr>
        <p:spPr bwMode="auto">
          <a:xfrm>
            <a:off x="3200401" y="4724400"/>
            <a:ext cx="54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yes</a:t>
            </a:r>
          </a:p>
        </p:txBody>
      </p:sp>
      <p:sp>
        <p:nvSpPr>
          <p:cNvPr id="31758" name="TextBox 18"/>
          <p:cNvSpPr txBox="1">
            <a:spLocks noChangeArrowheads="1"/>
          </p:cNvSpPr>
          <p:nvPr/>
        </p:nvSpPr>
        <p:spPr bwMode="auto">
          <a:xfrm>
            <a:off x="7086601" y="4724400"/>
            <a:ext cx="54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yes</a:t>
            </a:r>
          </a:p>
        </p:txBody>
      </p:sp>
      <p:sp>
        <p:nvSpPr>
          <p:cNvPr id="31759" name="TextBox 19"/>
          <p:cNvSpPr txBox="1">
            <a:spLocks noChangeArrowheads="1"/>
          </p:cNvSpPr>
          <p:nvPr/>
        </p:nvSpPr>
        <p:spPr bwMode="auto">
          <a:xfrm>
            <a:off x="3276601" y="5181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</a:t>
            </a:r>
          </a:p>
        </p:txBody>
      </p:sp>
      <p:sp>
        <p:nvSpPr>
          <p:cNvPr id="31760" name="TextBox 20"/>
          <p:cNvSpPr txBox="1">
            <a:spLocks noChangeArrowheads="1"/>
          </p:cNvSpPr>
          <p:nvPr/>
        </p:nvSpPr>
        <p:spPr bwMode="auto">
          <a:xfrm>
            <a:off x="7162801" y="5181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</a:t>
            </a:r>
          </a:p>
        </p:txBody>
      </p:sp>
      <p:sp>
        <p:nvSpPr>
          <p:cNvPr id="22" name="Up Arrow 21"/>
          <p:cNvSpPr/>
          <p:nvPr/>
        </p:nvSpPr>
        <p:spPr>
          <a:xfrm>
            <a:off x="4267200" y="2895600"/>
            <a:ext cx="2590800" cy="977900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find</a:t>
            </a:r>
          </a:p>
        </p:txBody>
      </p:sp>
    </p:spTree>
    <p:extLst>
      <p:ext uri="{BB962C8B-B14F-4D97-AF65-F5344CB8AC3E}">
        <p14:creationId xmlns:p14="http://schemas.microsoft.com/office/powerpoint/2010/main" val="238365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B050"/>
                </a:solidFill>
              </a:rPr>
              <a:t>Example 1: Subgraph Isomorphism 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349868"/>
              </p:ext>
            </p:extLst>
          </p:nvPr>
        </p:nvGraphicFramePr>
        <p:xfrm>
          <a:off x="944675" y="1796665"/>
          <a:ext cx="7881676" cy="1207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2984400" imgH="457200" progId="Equation.3">
                  <p:embed/>
                </p:oleObj>
              </mc:Choice>
              <mc:Fallback>
                <p:oleObj name="Equation" r:id="rId3" imgW="2984400" imgH="457200" progId="Equation.3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675" y="1796665"/>
                        <a:ext cx="7881676" cy="1207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3618963"/>
            <a:ext cx="10121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want to use  well-known NP-complete Hamiltonian Cycle problem: Given a graph G, does G contain a </a:t>
            </a:r>
            <a:r>
              <a:rPr lang="en-US" sz="2800" dirty="0" err="1" smtClean="0"/>
              <a:t>Hamitonian</a:t>
            </a:r>
            <a:r>
              <a:rPr lang="en-US" sz="2800" dirty="0" smtClean="0"/>
              <a:t> cycle? 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838200" y="1631576"/>
            <a:ext cx="8135471" cy="147021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8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Analysis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429871" y="2061882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inputs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229971" y="1524000"/>
            <a:ext cx="20441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Hamiltonian Cycle</a:t>
            </a:r>
            <a:endParaRPr lang="en-US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inputs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162801" y="1524000"/>
            <a:ext cx="2377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Subgraph Isomorphic</a:t>
            </a:r>
            <a:endParaRPr lang="en-US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429871" y="4091221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974014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429871" y="4733365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7538242" y="5179539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17" name="Up Arrow 16"/>
          <p:cNvSpPr/>
          <p:nvPr/>
        </p:nvSpPr>
        <p:spPr>
          <a:xfrm>
            <a:off x="4267200" y="2895600"/>
            <a:ext cx="2590800" cy="977900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find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753506"/>
              </p:ext>
            </p:extLst>
          </p:nvPr>
        </p:nvGraphicFramePr>
        <p:xfrm>
          <a:off x="2501899" y="2145226"/>
          <a:ext cx="1516083" cy="28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Equation" r:id="rId3" imgW="1091880" imgH="203040" progId="Equation.3">
                  <p:embed/>
                </p:oleObj>
              </mc:Choice>
              <mc:Fallback>
                <p:oleObj name="Equation" r:id="rId3" imgW="1091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1899" y="2145226"/>
                        <a:ext cx="1516083" cy="282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74448"/>
              </p:ext>
            </p:extLst>
          </p:nvPr>
        </p:nvGraphicFramePr>
        <p:xfrm>
          <a:off x="7951788" y="2096807"/>
          <a:ext cx="1957387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Equation" r:id="rId5" imgW="1409400" imgH="215640" progId="Equation.3">
                  <p:embed/>
                </p:oleObj>
              </mc:Choice>
              <mc:Fallback>
                <p:oleObj name="Equation" r:id="rId5" imgW="140940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1788" y="2096807"/>
                        <a:ext cx="1957387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757315"/>
              </p:ext>
            </p:extLst>
          </p:nvPr>
        </p:nvGraphicFramePr>
        <p:xfrm>
          <a:off x="2162618" y="4811713"/>
          <a:ext cx="256178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8" name="Equation" r:id="rId7" imgW="1930320" imgH="203040" progId="Equation.3">
                  <p:embed/>
                </p:oleObj>
              </mc:Choice>
              <mc:Fallback>
                <p:oleObj name="Equation" r:id="rId7" imgW="193032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618" y="4811713"/>
                        <a:ext cx="256178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eft-Right Arrow 21"/>
          <p:cNvSpPr/>
          <p:nvPr/>
        </p:nvSpPr>
        <p:spPr>
          <a:xfrm>
            <a:off x="1471332" y="5181600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14704"/>
              </p:ext>
            </p:extLst>
          </p:nvPr>
        </p:nvGraphicFramePr>
        <p:xfrm>
          <a:off x="2371259" y="5225256"/>
          <a:ext cx="406241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9" name="Equation" r:id="rId9" imgW="3060360" imgH="203040" progId="Equation.3">
                  <p:embed/>
                </p:oleObj>
              </mc:Choice>
              <mc:Fallback>
                <p:oleObj name="Equation" r:id="rId9" imgW="306036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259" y="5225256"/>
                        <a:ext cx="406241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eft-Right Arrow 23"/>
          <p:cNvSpPr/>
          <p:nvPr/>
        </p:nvSpPr>
        <p:spPr>
          <a:xfrm>
            <a:off x="6651811" y="5233327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390743"/>
              </p:ext>
            </p:extLst>
          </p:nvPr>
        </p:nvGraphicFramePr>
        <p:xfrm>
          <a:off x="8163413" y="5233327"/>
          <a:ext cx="2967037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0" name="Equation" r:id="rId11" imgW="2234880" imgH="685800" progId="Equation.3">
                  <p:embed/>
                </p:oleObj>
              </mc:Choice>
              <mc:Fallback>
                <p:oleObj name="Equation" r:id="rId11" imgW="2234880" imgH="685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3413" y="5233327"/>
                        <a:ext cx="2967037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997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Reduction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429871" y="2061882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229971" y="1524000"/>
            <a:ext cx="20441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Hamiltonian Cycle</a:t>
            </a:r>
            <a:endParaRPr lang="en-US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input</a:t>
            </a:r>
            <a:endParaRPr lang="en-US" alt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162801" y="1524000"/>
            <a:ext cx="2377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Subgraph Isomorphic</a:t>
            </a:r>
            <a:endParaRPr lang="en-US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429871" y="4091221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974014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429871" y="4733365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6316814" y="4790217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147630"/>
              </p:ext>
            </p:extLst>
          </p:nvPr>
        </p:nvGraphicFramePr>
        <p:xfrm>
          <a:off x="2501899" y="2145226"/>
          <a:ext cx="1516083" cy="28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Equation" r:id="rId3" imgW="1091880" imgH="203040" progId="Equation.3">
                  <p:embed/>
                </p:oleObj>
              </mc:Choice>
              <mc:Fallback>
                <p:oleObj name="Equation" r:id="rId3" imgW="1091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1899" y="2145226"/>
                        <a:ext cx="1516083" cy="282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15519"/>
              </p:ext>
            </p:extLst>
          </p:nvPr>
        </p:nvGraphicFramePr>
        <p:xfrm>
          <a:off x="2162618" y="4811713"/>
          <a:ext cx="256178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Equation" r:id="rId5" imgW="1930320" imgH="203040" progId="Equation.3">
                  <p:embed/>
                </p:oleObj>
              </mc:Choice>
              <mc:Fallback>
                <p:oleObj name="Equation" r:id="rId5" imgW="1930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618" y="4811713"/>
                        <a:ext cx="256178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eft-Right Arrow 21"/>
          <p:cNvSpPr/>
          <p:nvPr/>
        </p:nvSpPr>
        <p:spPr>
          <a:xfrm>
            <a:off x="5089711" y="4770465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138860"/>
              </p:ext>
            </p:extLst>
          </p:nvPr>
        </p:nvGraphicFramePr>
        <p:xfrm>
          <a:off x="6961189" y="4824864"/>
          <a:ext cx="296703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7" imgW="2234880" imgH="215640" progId="Equation.3">
                  <p:embed/>
                </p:oleObj>
              </mc:Choice>
              <mc:Fallback>
                <p:oleObj name="Equation" r:id="rId7" imgW="223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9" y="4824864"/>
                        <a:ext cx="296703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Down Arrow 20"/>
          <p:cNvSpPr/>
          <p:nvPr/>
        </p:nvSpPr>
        <p:spPr>
          <a:xfrm>
            <a:off x="4419600" y="2895600"/>
            <a:ext cx="2209800" cy="977900"/>
          </a:xfrm>
          <a:prstGeom prst="down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419892"/>
              </p:ext>
            </p:extLst>
          </p:nvPr>
        </p:nvGraphicFramePr>
        <p:xfrm>
          <a:off x="7850827" y="2112920"/>
          <a:ext cx="188753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9" imgW="1422360" imgH="457200" progId="Equation.3">
                  <p:embed/>
                </p:oleObj>
              </mc:Choice>
              <mc:Fallback>
                <p:oleObj name="Equation" r:id="rId9" imgW="1422360" imgH="457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827" y="2112920"/>
                        <a:ext cx="188753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601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798489" y="304800"/>
            <a:ext cx="10303099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B050"/>
                </a:solidFill>
              </a:rPr>
              <a:t>Example 2: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693012"/>
              </p:ext>
            </p:extLst>
          </p:nvPr>
        </p:nvGraphicFramePr>
        <p:xfrm>
          <a:off x="1021264" y="1642057"/>
          <a:ext cx="10073130" cy="135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3" imgW="4330440" imgH="583920" progId="Equation.3">
                  <p:embed/>
                </p:oleObj>
              </mc:Choice>
              <mc:Fallback>
                <p:oleObj name="Equation" r:id="rId3" imgW="4330440" imgH="583920" progId="Equation.3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264" y="1642057"/>
                        <a:ext cx="10073130" cy="1358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92339"/>
              </p:ext>
            </p:extLst>
          </p:nvPr>
        </p:nvGraphicFramePr>
        <p:xfrm>
          <a:off x="994056" y="3564498"/>
          <a:ext cx="10074275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5" imgW="4330440" imgH="812520" progId="Equation.3">
                  <p:embed/>
                </p:oleObj>
              </mc:Choice>
              <mc:Fallback>
                <p:oleObj name="Equation" r:id="rId5" imgW="433044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056" y="3564498"/>
                        <a:ext cx="10074275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32329" y="1586753"/>
            <a:ext cx="10148047" cy="162261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Analysis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429871" y="2061882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inputs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229971" y="1524000"/>
            <a:ext cx="1031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Partition</a:t>
            </a:r>
            <a:endParaRPr lang="en-US" alt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010400" y="205740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inputs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162801" y="1524000"/>
            <a:ext cx="1274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Example 2</a:t>
            </a:r>
            <a:endParaRPr lang="en-US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286000"/>
            <a:ext cx="2514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953001" y="18288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429871" y="4091221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974014" y="42672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outputs</a:t>
            </a: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596153" y="4735882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17" name="Up Arrow 16"/>
          <p:cNvSpPr/>
          <p:nvPr/>
        </p:nvSpPr>
        <p:spPr>
          <a:xfrm>
            <a:off x="4267200" y="2895600"/>
            <a:ext cx="2590800" cy="977900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find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888513"/>
              </p:ext>
            </p:extLst>
          </p:nvPr>
        </p:nvGraphicFramePr>
        <p:xfrm>
          <a:off x="1555664" y="2431770"/>
          <a:ext cx="237966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3" name="Equation" r:id="rId3" imgW="1714320" imgH="228600" progId="Equation.3">
                  <p:embed/>
                </p:oleObj>
              </mc:Choice>
              <mc:Fallback>
                <p:oleObj name="Equation" r:id="rId3" imgW="1714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5664" y="2431770"/>
                        <a:ext cx="2379663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086183"/>
              </p:ext>
            </p:extLst>
          </p:nvPr>
        </p:nvGraphicFramePr>
        <p:xfrm>
          <a:off x="1289860" y="4781243"/>
          <a:ext cx="22748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4" name="Equation" r:id="rId5" imgW="1714320" imgH="583920" progId="Equation.3">
                  <p:embed/>
                </p:oleObj>
              </mc:Choice>
              <mc:Fallback>
                <p:oleObj name="Equation" r:id="rId5" imgW="171432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860" y="4781243"/>
                        <a:ext cx="2274888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eft-Right Arrow 23"/>
          <p:cNvSpPr/>
          <p:nvPr/>
        </p:nvSpPr>
        <p:spPr>
          <a:xfrm>
            <a:off x="3671047" y="5371838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374902"/>
              </p:ext>
            </p:extLst>
          </p:nvPr>
        </p:nvGraphicFramePr>
        <p:xfrm>
          <a:off x="7065963" y="2432050"/>
          <a:ext cx="25733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5" name="Equation" r:id="rId7" imgW="1854000" imgH="228600" progId="Equation.3">
                  <p:embed/>
                </p:oleObj>
              </mc:Choice>
              <mc:Fallback>
                <p:oleObj name="Equation" r:id="rId7" imgW="18540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5963" y="2432050"/>
                        <a:ext cx="25733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401259"/>
              </p:ext>
            </p:extLst>
          </p:nvPr>
        </p:nvGraphicFramePr>
        <p:xfrm>
          <a:off x="9227986" y="4716877"/>
          <a:ext cx="24098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6" name="Equation" r:id="rId9" imgW="1815840" imgH="583920" progId="Equation.3">
                  <p:embed/>
                </p:oleObj>
              </mc:Choice>
              <mc:Fallback>
                <p:oleObj name="Equation" r:id="rId9" imgW="1815840" imgH="5839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7986" y="4716877"/>
                        <a:ext cx="2409825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17"/>
          <p:cNvSpPr txBox="1">
            <a:spLocks noChangeArrowheads="1"/>
          </p:cNvSpPr>
          <p:nvPr/>
        </p:nvSpPr>
        <p:spPr bwMode="auto">
          <a:xfrm>
            <a:off x="596153" y="570407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No:</a:t>
            </a:r>
            <a:endParaRPr lang="en-US" alt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260842"/>
              </p:ext>
            </p:extLst>
          </p:nvPr>
        </p:nvGraphicFramePr>
        <p:xfrm>
          <a:off x="1274482" y="5704817"/>
          <a:ext cx="23082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7" name="Equation" r:id="rId11" imgW="1739880" imgH="583920" progId="Equation.3">
                  <p:embed/>
                </p:oleObj>
              </mc:Choice>
              <mc:Fallback>
                <p:oleObj name="Equation" r:id="rId11" imgW="1739880" imgH="5839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482" y="5704817"/>
                        <a:ext cx="23082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4494569" y="4708241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703653"/>
              </p:ext>
            </p:extLst>
          </p:nvPr>
        </p:nvGraphicFramePr>
        <p:xfrm>
          <a:off x="5188276" y="4753602"/>
          <a:ext cx="22748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8" name="Equation" r:id="rId13" imgW="1714320" imgH="583920" progId="Equation.3">
                  <p:embed/>
                </p:oleObj>
              </mc:Choice>
              <mc:Fallback>
                <p:oleObj name="Equation" r:id="rId13" imgW="171432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276" y="4753602"/>
                        <a:ext cx="2274888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17"/>
          <p:cNvSpPr txBox="1">
            <a:spLocks noChangeArrowheads="1"/>
          </p:cNvSpPr>
          <p:nvPr/>
        </p:nvSpPr>
        <p:spPr bwMode="auto">
          <a:xfrm>
            <a:off x="4494569" y="5676429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No:</a:t>
            </a:r>
            <a:endParaRPr lang="en-US" altLang="en-US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408768"/>
              </p:ext>
            </p:extLst>
          </p:nvPr>
        </p:nvGraphicFramePr>
        <p:xfrm>
          <a:off x="5172898" y="5677176"/>
          <a:ext cx="23082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9" name="Equation" r:id="rId15" imgW="1739880" imgH="583920" progId="Equation.3">
                  <p:embed/>
                </p:oleObj>
              </mc:Choice>
              <mc:Fallback>
                <p:oleObj name="Equation" r:id="rId15" imgW="17398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898" y="5677176"/>
                        <a:ext cx="23082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eft-Right Arrow 30"/>
          <p:cNvSpPr/>
          <p:nvPr/>
        </p:nvSpPr>
        <p:spPr>
          <a:xfrm>
            <a:off x="7697828" y="5378568"/>
            <a:ext cx="717177" cy="332232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409750"/>
              </p:ext>
            </p:extLst>
          </p:nvPr>
        </p:nvGraphicFramePr>
        <p:xfrm>
          <a:off x="7563497" y="5064617"/>
          <a:ext cx="9858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0" name="Equation" r:id="rId17" imgW="711000" imgH="228600" progId="Equation.3">
                  <p:embed/>
                </p:oleObj>
              </mc:Choice>
              <mc:Fallback>
                <p:oleObj name="Equation" r:id="rId17" imgW="7110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3497" y="5064617"/>
                        <a:ext cx="9858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8602815" y="4708241"/>
            <a:ext cx="6251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Yes:</a:t>
            </a:r>
            <a:endParaRPr lang="en-US" altLang="en-US" dirty="0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8620744" y="5667048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No:</a:t>
            </a:r>
            <a:endParaRPr lang="en-US" altLang="en-US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051195"/>
              </p:ext>
            </p:extLst>
          </p:nvPr>
        </p:nvGraphicFramePr>
        <p:xfrm>
          <a:off x="9232900" y="5667375"/>
          <a:ext cx="244316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1" name="Equation" r:id="rId19" imgW="1841400" imgH="583920" progId="Equation.3">
                  <p:embed/>
                </p:oleObj>
              </mc:Choice>
              <mc:Fallback>
                <p:oleObj name="Equation" r:id="rId19" imgW="18414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2900" y="5667375"/>
                        <a:ext cx="244316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454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497</Words>
  <Application>Microsoft Office PowerPoint</Application>
  <PresentationFormat>Widescreen</PresentationFormat>
  <Paragraphs>155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Equation</vt:lpstr>
      <vt:lpstr>How to find a reduction in proof of NP-hardness?</vt:lpstr>
      <vt:lpstr>Goal</vt:lpstr>
      <vt:lpstr>Reduction</vt:lpstr>
      <vt:lpstr>Find a Reduction</vt:lpstr>
      <vt:lpstr>Example 1: Subgraph Isomorphism </vt:lpstr>
      <vt:lpstr>Analysis</vt:lpstr>
      <vt:lpstr>Reduction</vt:lpstr>
      <vt:lpstr>Example 2:</vt:lpstr>
      <vt:lpstr>Analysis</vt:lpstr>
      <vt:lpstr>Reduction</vt:lpstr>
      <vt:lpstr>Example 3: Knapsack</vt:lpstr>
      <vt:lpstr>Analysis</vt:lpstr>
      <vt:lpstr>Reduction</vt:lpstr>
      <vt:lpstr>Example 4: Set Cover</vt:lpstr>
      <vt:lpstr>Analysis 1</vt:lpstr>
      <vt:lpstr>Reduction</vt:lpstr>
      <vt:lpstr>Analysis 2</vt:lpstr>
      <vt:lpstr>Reduction</vt:lpstr>
      <vt:lpstr>Example 5: Hamiltonian Path </vt:lpstr>
      <vt:lpstr>Analysis</vt:lpstr>
      <vt:lpstr>Solution</vt:lpstr>
      <vt:lpstr>Example 6: Spanning with Min # of Leaves </vt:lpstr>
      <vt:lpstr>Analysis</vt:lpstr>
      <vt:lpstr>Example 7:  Min Dominating Set </vt:lpstr>
      <vt:lpstr>Analysis</vt:lpstr>
      <vt:lpstr>Solution</vt:lpstr>
      <vt:lpstr>Example 8:  Min Connected Dominating Set </vt:lpstr>
      <vt:lpstr>Analysis</vt:lpstr>
      <vt:lpstr>Solution</vt:lpstr>
      <vt:lpstr>continue</vt:lpstr>
      <vt:lpstr>Example 9: Spanning with Max # of Leaves </vt:lpstr>
      <vt:lpstr>Analysis</vt:lpstr>
    </vt:vector>
  </TitlesOfParts>
  <Company>University of Texas at Dallas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a reduction in proof of NP-hardness?</dc:title>
  <dc:creator>Computer Science Dept.</dc:creator>
  <cp:lastModifiedBy>Computer Science Dept.</cp:lastModifiedBy>
  <cp:revision>48</cp:revision>
  <dcterms:created xsi:type="dcterms:W3CDTF">2019-09-10T23:21:24Z</dcterms:created>
  <dcterms:modified xsi:type="dcterms:W3CDTF">2021-09-15T21:43:54Z</dcterms:modified>
</cp:coreProperties>
</file>