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7" r:id="rId4"/>
    <p:sldId id="288" r:id="rId5"/>
    <p:sldId id="289" r:id="rId6"/>
    <p:sldId id="291" r:id="rId7"/>
    <p:sldId id="292" r:id="rId8"/>
    <p:sldId id="324" r:id="rId9"/>
    <p:sldId id="276" r:id="rId10"/>
    <p:sldId id="304" r:id="rId11"/>
    <p:sldId id="280" r:id="rId12"/>
    <p:sldId id="305" r:id="rId13"/>
    <p:sldId id="306" r:id="rId14"/>
    <p:sldId id="310" r:id="rId15"/>
    <p:sldId id="308" r:id="rId16"/>
    <p:sldId id="275" r:id="rId17"/>
    <p:sldId id="257" r:id="rId18"/>
    <p:sldId id="309" r:id="rId19"/>
    <p:sldId id="325" r:id="rId20"/>
    <p:sldId id="313" r:id="rId21"/>
    <p:sldId id="277" r:id="rId22"/>
    <p:sldId id="259" r:id="rId23"/>
    <p:sldId id="270" r:id="rId24"/>
    <p:sldId id="312" r:id="rId25"/>
    <p:sldId id="326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17" r:id="rId43"/>
    <p:sldId id="343" r:id="rId44"/>
    <p:sldId id="344" r:id="rId45"/>
    <p:sldId id="345" r:id="rId46"/>
    <p:sldId id="346" r:id="rId47"/>
    <p:sldId id="298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11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8" autoAdjust="0"/>
    <p:restoredTop sz="94660"/>
  </p:normalViewPr>
  <p:slideViewPr>
    <p:cSldViewPr>
      <p:cViewPr varScale="1">
        <p:scale>
          <a:sx n="77" d="100"/>
          <a:sy n="7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F0A03-05D0-4078-ABC6-B1EE35C38E0E}" type="datetimeFigureOut">
              <a:rPr lang="en-US" smtClean="0"/>
              <a:pPr/>
              <a:t>8/11/2011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B527-C9CE-4E15-8B46-F85632DFF4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1"/>
            <a:ext cx="7924800" cy="2533650"/>
          </a:xfrm>
        </p:spPr>
        <p:txBody>
          <a:bodyPr>
            <a:noAutofit/>
          </a:bodyPr>
          <a:lstStyle/>
          <a:p>
            <a:r>
              <a:rPr lang="en-US" sz="5400" smtClean="0">
                <a:solidFill>
                  <a:schemeClr val="accent3">
                    <a:lumMod val="50000"/>
                  </a:schemeClr>
                </a:solidFill>
              </a:rPr>
              <a:t>Final year projects, </a:t>
            </a:r>
            <a:br>
              <a:rPr lang="en-US" sz="540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smtClean="0">
                <a:solidFill>
                  <a:schemeClr val="accent3">
                    <a:lumMod val="50000"/>
                  </a:schemeClr>
                </a:solidFill>
              </a:rPr>
              <a:t>Higher 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studies, Jobs </a:t>
            </a:r>
            <a:r>
              <a:rPr lang="en-US" sz="5400" smtClean="0">
                <a:solidFill>
                  <a:schemeClr val="accent3">
                    <a:lumMod val="50000"/>
                  </a:schemeClr>
                </a:solidFill>
              </a:rPr>
              <a:t>&amp; Software Trends in 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USA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Dr. Jeyakesavan Veerasamy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jeyak7@gmail.com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jeyv@utdallas.edu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 &amp; Engineering education:</a:t>
            </a:r>
            <a:br>
              <a:rPr lang="en-US" dirty="0" smtClean="0"/>
            </a:br>
            <a:r>
              <a:rPr lang="en-US" dirty="0" smtClean="0">
                <a:solidFill>
                  <a:srgbClr val="00B050"/>
                </a:solidFill>
              </a:rPr>
              <a:t>USA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0070C0"/>
                </a:solidFill>
              </a:rPr>
              <a:t>India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1828800"/>
            <a:ext cx="7239000" cy="3581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48000" y="5562600"/>
            <a:ext cx="3505200" cy="1588"/>
          </a:xfrm>
          <a:prstGeom prst="straightConnector1">
            <a:avLst/>
          </a:prstGeom>
          <a:ln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67200" y="5715000"/>
            <a:ext cx="131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college rank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Quality</a:t>
            </a:r>
          </a:p>
        </p:txBody>
      </p:sp>
      <p:sp>
        <p:nvSpPr>
          <p:cNvPr id="20" name="Freeform 19"/>
          <p:cNvSpPr/>
          <p:nvPr/>
        </p:nvSpPr>
        <p:spPr>
          <a:xfrm>
            <a:off x="1219200" y="1868557"/>
            <a:ext cx="7239000" cy="3264225"/>
          </a:xfrm>
          <a:custGeom>
            <a:avLst/>
            <a:gdLst>
              <a:gd name="connsiteX0" fmla="*/ 0 w 7328452"/>
              <a:gd name="connsiteY0" fmla="*/ 0 h 3264225"/>
              <a:gd name="connsiteX1" fmla="*/ 238539 w 7328452"/>
              <a:gd name="connsiteY1" fmla="*/ 26504 h 3264225"/>
              <a:gd name="connsiteX2" fmla="*/ 291548 w 7328452"/>
              <a:gd name="connsiteY2" fmla="*/ 39756 h 3264225"/>
              <a:gd name="connsiteX3" fmla="*/ 609600 w 7328452"/>
              <a:gd name="connsiteY3" fmla="*/ 53008 h 3264225"/>
              <a:gd name="connsiteX4" fmla="*/ 887896 w 7328452"/>
              <a:gd name="connsiteY4" fmla="*/ 79513 h 3264225"/>
              <a:gd name="connsiteX5" fmla="*/ 940904 w 7328452"/>
              <a:gd name="connsiteY5" fmla="*/ 92765 h 3264225"/>
              <a:gd name="connsiteX6" fmla="*/ 1060174 w 7328452"/>
              <a:gd name="connsiteY6" fmla="*/ 106017 h 3264225"/>
              <a:gd name="connsiteX7" fmla="*/ 1126435 w 7328452"/>
              <a:gd name="connsiteY7" fmla="*/ 119269 h 3264225"/>
              <a:gd name="connsiteX8" fmla="*/ 1205948 w 7328452"/>
              <a:gd name="connsiteY8" fmla="*/ 132521 h 3264225"/>
              <a:gd name="connsiteX9" fmla="*/ 1272209 w 7328452"/>
              <a:gd name="connsiteY9" fmla="*/ 145773 h 3264225"/>
              <a:gd name="connsiteX10" fmla="*/ 1311965 w 7328452"/>
              <a:gd name="connsiteY10" fmla="*/ 159026 h 3264225"/>
              <a:gd name="connsiteX11" fmla="*/ 1470991 w 7328452"/>
              <a:gd name="connsiteY11" fmla="*/ 172278 h 3264225"/>
              <a:gd name="connsiteX12" fmla="*/ 1563757 w 7328452"/>
              <a:gd name="connsiteY12" fmla="*/ 198782 h 3264225"/>
              <a:gd name="connsiteX13" fmla="*/ 1683026 w 7328452"/>
              <a:gd name="connsiteY13" fmla="*/ 212034 h 3264225"/>
              <a:gd name="connsiteX14" fmla="*/ 2067339 w 7328452"/>
              <a:gd name="connsiteY14" fmla="*/ 238539 h 3264225"/>
              <a:gd name="connsiteX15" fmla="*/ 2252870 w 7328452"/>
              <a:gd name="connsiteY15" fmla="*/ 251791 h 3264225"/>
              <a:gd name="connsiteX16" fmla="*/ 2385391 w 7328452"/>
              <a:gd name="connsiteY16" fmla="*/ 265043 h 3264225"/>
              <a:gd name="connsiteX17" fmla="*/ 3220278 w 7328452"/>
              <a:gd name="connsiteY17" fmla="*/ 291547 h 3264225"/>
              <a:gd name="connsiteX18" fmla="*/ 3313043 w 7328452"/>
              <a:gd name="connsiteY18" fmla="*/ 318052 h 3264225"/>
              <a:gd name="connsiteX19" fmla="*/ 3405809 w 7328452"/>
              <a:gd name="connsiteY19" fmla="*/ 331304 h 3264225"/>
              <a:gd name="connsiteX20" fmla="*/ 4161183 w 7328452"/>
              <a:gd name="connsiteY20" fmla="*/ 344556 h 3264225"/>
              <a:gd name="connsiteX21" fmla="*/ 4293704 w 7328452"/>
              <a:gd name="connsiteY21" fmla="*/ 357808 h 3264225"/>
              <a:gd name="connsiteX22" fmla="*/ 4373217 w 7328452"/>
              <a:gd name="connsiteY22" fmla="*/ 384313 h 3264225"/>
              <a:gd name="connsiteX23" fmla="*/ 4545496 w 7328452"/>
              <a:gd name="connsiteY23" fmla="*/ 410817 h 3264225"/>
              <a:gd name="connsiteX24" fmla="*/ 4678017 w 7328452"/>
              <a:gd name="connsiteY24" fmla="*/ 424069 h 3264225"/>
              <a:gd name="connsiteX25" fmla="*/ 4731026 w 7328452"/>
              <a:gd name="connsiteY25" fmla="*/ 437321 h 3264225"/>
              <a:gd name="connsiteX26" fmla="*/ 4770783 w 7328452"/>
              <a:gd name="connsiteY26" fmla="*/ 450573 h 3264225"/>
              <a:gd name="connsiteX27" fmla="*/ 4863548 w 7328452"/>
              <a:gd name="connsiteY27" fmla="*/ 463826 h 3264225"/>
              <a:gd name="connsiteX28" fmla="*/ 4943061 w 7328452"/>
              <a:gd name="connsiteY28" fmla="*/ 490330 h 3264225"/>
              <a:gd name="connsiteX29" fmla="*/ 4982817 w 7328452"/>
              <a:gd name="connsiteY29" fmla="*/ 503582 h 3264225"/>
              <a:gd name="connsiteX30" fmla="*/ 5088835 w 7328452"/>
              <a:gd name="connsiteY30" fmla="*/ 530086 h 3264225"/>
              <a:gd name="connsiteX31" fmla="*/ 5155096 w 7328452"/>
              <a:gd name="connsiteY31" fmla="*/ 556591 h 3264225"/>
              <a:gd name="connsiteX32" fmla="*/ 5208104 w 7328452"/>
              <a:gd name="connsiteY32" fmla="*/ 569843 h 3264225"/>
              <a:gd name="connsiteX33" fmla="*/ 5327374 w 7328452"/>
              <a:gd name="connsiteY33" fmla="*/ 596347 h 3264225"/>
              <a:gd name="connsiteX34" fmla="*/ 5406887 w 7328452"/>
              <a:gd name="connsiteY34" fmla="*/ 622852 h 3264225"/>
              <a:gd name="connsiteX35" fmla="*/ 5446643 w 7328452"/>
              <a:gd name="connsiteY35" fmla="*/ 636104 h 3264225"/>
              <a:gd name="connsiteX36" fmla="*/ 5539409 w 7328452"/>
              <a:gd name="connsiteY36" fmla="*/ 675860 h 3264225"/>
              <a:gd name="connsiteX37" fmla="*/ 5605670 w 7328452"/>
              <a:gd name="connsiteY37" fmla="*/ 715617 h 3264225"/>
              <a:gd name="connsiteX38" fmla="*/ 5685183 w 7328452"/>
              <a:gd name="connsiteY38" fmla="*/ 755373 h 3264225"/>
              <a:gd name="connsiteX39" fmla="*/ 5777948 w 7328452"/>
              <a:gd name="connsiteY39" fmla="*/ 808382 h 3264225"/>
              <a:gd name="connsiteX40" fmla="*/ 5844209 w 7328452"/>
              <a:gd name="connsiteY40" fmla="*/ 834886 h 3264225"/>
              <a:gd name="connsiteX41" fmla="*/ 5936974 w 7328452"/>
              <a:gd name="connsiteY41" fmla="*/ 874643 h 3264225"/>
              <a:gd name="connsiteX42" fmla="*/ 5976730 w 7328452"/>
              <a:gd name="connsiteY42" fmla="*/ 901147 h 3264225"/>
              <a:gd name="connsiteX43" fmla="*/ 6029739 w 7328452"/>
              <a:gd name="connsiteY43" fmla="*/ 967408 h 3264225"/>
              <a:gd name="connsiteX44" fmla="*/ 6069496 w 7328452"/>
              <a:gd name="connsiteY44" fmla="*/ 1020417 h 3264225"/>
              <a:gd name="connsiteX45" fmla="*/ 6096000 w 7328452"/>
              <a:gd name="connsiteY45" fmla="*/ 1073426 h 3264225"/>
              <a:gd name="connsiteX46" fmla="*/ 6135757 w 7328452"/>
              <a:gd name="connsiteY46" fmla="*/ 1113182 h 3264225"/>
              <a:gd name="connsiteX47" fmla="*/ 6188765 w 7328452"/>
              <a:gd name="connsiteY47" fmla="*/ 1192695 h 3264225"/>
              <a:gd name="connsiteX48" fmla="*/ 6215270 w 7328452"/>
              <a:gd name="connsiteY48" fmla="*/ 1219200 h 3264225"/>
              <a:gd name="connsiteX49" fmla="*/ 6268278 w 7328452"/>
              <a:gd name="connsiteY49" fmla="*/ 1298713 h 3264225"/>
              <a:gd name="connsiteX50" fmla="*/ 6321287 w 7328452"/>
              <a:gd name="connsiteY50" fmla="*/ 1364973 h 3264225"/>
              <a:gd name="connsiteX51" fmla="*/ 6374296 w 7328452"/>
              <a:gd name="connsiteY51" fmla="*/ 1470991 h 3264225"/>
              <a:gd name="connsiteX52" fmla="*/ 6414052 w 7328452"/>
              <a:gd name="connsiteY52" fmla="*/ 1537252 h 3264225"/>
              <a:gd name="connsiteX53" fmla="*/ 6427304 w 7328452"/>
              <a:gd name="connsiteY53" fmla="*/ 1577008 h 3264225"/>
              <a:gd name="connsiteX54" fmla="*/ 6453809 w 7328452"/>
              <a:gd name="connsiteY54" fmla="*/ 1603513 h 3264225"/>
              <a:gd name="connsiteX55" fmla="*/ 6480313 w 7328452"/>
              <a:gd name="connsiteY55" fmla="*/ 1643269 h 3264225"/>
              <a:gd name="connsiteX56" fmla="*/ 6493565 w 7328452"/>
              <a:gd name="connsiteY56" fmla="*/ 1683026 h 3264225"/>
              <a:gd name="connsiteX57" fmla="*/ 6520070 w 7328452"/>
              <a:gd name="connsiteY57" fmla="*/ 1709530 h 3264225"/>
              <a:gd name="connsiteX58" fmla="*/ 6546574 w 7328452"/>
              <a:gd name="connsiteY58" fmla="*/ 1749286 h 3264225"/>
              <a:gd name="connsiteX59" fmla="*/ 6639339 w 7328452"/>
              <a:gd name="connsiteY59" fmla="*/ 1815547 h 3264225"/>
              <a:gd name="connsiteX60" fmla="*/ 6705600 w 7328452"/>
              <a:gd name="connsiteY60" fmla="*/ 1921565 h 3264225"/>
              <a:gd name="connsiteX61" fmla="*/ 6732104 w 7328452"/>
              <a:gd name="connsiteY61" fmla="*/ 1961321 h 3264225"/>
              <a:gd name="connsiteX62" fmla="*/ 6771861 w 7328452"/>
              <a:gd name="connsiteY62" fmla="*/ 2040834 h 3264225"/>
              <a:gd name="connsiteX63" fmla="*/ 6798365 w 7328452"/>
              <a:gd name="connsiteY63" fmla="*/ 2067339 h 3264225"/>
              <a:gd name="connsiteX64" fmla="*/ 6851374 w 7328452"/>
              <a:gd name="connsiteY64" fmla="*/ 2146852 h 3264225"/>
              <a:gd name="connsiteX65" fmla="*/ 6877878 w 7328452"/>
              <a:gd name="connsiteY65" fmla="*/ 2186608 h 3264225"/>
              <a:gd name="connsiteX66" fmla="*/ 6904383 w 7328452"/>
              <a:gd name="connsiteY66" fmla="*/ 2213113 h 3264225"/>
              <a:gd name="connsiteX67" fmla="*/ 6944139 w 7328452"/>
              <a:gd name="connsiteY67" fmla="*/ 2305878 h 3264225"/>
              <a:gd name="connsiteX68" fmla="*/ 6957391 w 7328452"/>
              <a:gd name="connsiteY68" fmla="*/ 2345634 h 3264225"/>
              <a:gd name="connsiteX69" fmla="*/ 6983896 w 7328452"/>
              <a:gd name="connsiteY69" fmla="*/ 2398643 h 3264225"/>
              <a:gd name="connsiteX70" fmla="*/ 6997148 w 7328452"/>
              <a:gd name="connsiteY70" fmla="*/ 2438400 h 3264225"/>
              <a:gd name="connsiteX71" fmla="*/ 7010400 w 7328452"/>
              <a:gd name="connsiteY71" fmla="*/ 2491408 h 3264225"/>
              <a:gd name="connsiteX72" fmla="*/ 7036904 w 7328452"/>
              <a:gd name="connsiteY72" fmla="*/ 2531165 h 3264225"/>
              <a:gd name="connsiteX73" fmla="*/ 7089913 w 7328452"/>
              <a:gd name="connsiteY73" fmla="*/ 2650434 h 3264225"/>
              <a:gd name="connsiteX74" fmla="*/ 7103165 w 7328452"/>
              <a:gd name="connsiteY74" fmla="*/ 2690191 h 3264225"/>
              <a:gd name="connsiteX75" fmla="*/ 7116417 w 7328452"/>
              <a:gd name="connsiteY75" fmla="*/ 2743200 h 3264225"/>
              <a:gd name="connsiteX76" fmla="*/ 7142922 w 7328452"/>
              <a:gd name="connsiteY76" fmla="*/ 2796208 h 3264225"/>
              <a:gd name="connsiteX77" fmla="*/ 7169426 w 7328452"/>
              <a:gd name="connsiteY77" fmla="*/ 2875721 h 3264225"/>
              <a:gd name="connsiteX78" fmla="*/ 7182678 w 7328452"/>
              <a:gd name="connsiteY78" fmla="*/ 2915478 h 3264225"/>
              <a:gd name="connsiteX79" fmla="*/ 7195930 w 7328452"/>
              <a:gd name="connsiteY79" fmla="*/ 2968486 h 3264225"/>
              <a:gd name="connsiteX80" fmla="*/ 7222435 w 7328452"/>
              <a:gd name="connsiteY80" fmla="*/ 3008243 h 3264225"/>
              <a:gd name="connsiteX81" fmla="*/ 7262191 w 7328452"/>
              <a:gd name="connsiteY81" fmla="*/ 3087756 h 3264225"/>
              <a:gd name="connsiteX82" fmla="*/ 7288696 w 7328452"/>
              <a:gd name="connsiteY82" fmla="*/ 3180521 h 3264225"/>
              <a:gd name="connsiteX83" fmla="*/ 7328452 w 7328452"/>
              <a:gd name="connsiteY83" fmla="*/ 3260034 h 3264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7328452" h="3264225">
                <a:moveTo>
                  <a:pt x="0" y="0"/>
                </a:moveTo>
                <a:cubicBezTo>
                  <a:pt x="51044" y="5104"/>
                  <a:pt x="182262" y="17125"/>
                  <a:pt x="238539" y="26504"/>
                </a:cubicBezTo>
                <a:cubicBezTo>
                  <a:pt x="256505" y="29498"/>
                  <a:pt x="273381" y="38458"/>
                  <a:pt x="291548" y="39756"/>
                </a:cubicBezTo>
                <a:cubicBezTo>
                  <a:pt x="397388" y="47316"/>
                  <a:pt x="503583" y="48591"/>
                  <a:pt x="609600" y="53008"/>
                </a:cubicBezTo>
                <a:cubicBezTo>
                  <a:pt x="731365" y="93595"/>
                  <a:pt x="598588" y="53212"/>
                  <a:pt x="887896" y="79513"/>
                </a:cubicBezTo>
                <a:cubicBezTo>
                  <a:pt x="906034" y="81162"/>
                  <a:pt x="922903" y="89996"/>
                  <a:pt x="940904" y="92765"/>
                </a:cubicBezTo>
                <a:cubicBezTo>
                  <a:pt x="980440" y="98847"/>
                  <a:pt x="1020575" y="100360"/>
                  <a:pt x="1060174" y="106017"/>
                </a:cubicBezTo>
                <a:cubicBezTo>
                  <a:pt x="1082472" y="109202"/>
                  <a:pt x="1104274" y="115240"/>
                  <a:pt x="1126435" y="119269"/>
                </a:cubicBezTo>
                <a:cubicBezTo>
                  <a:pt x="1152872" y="124076"/>
                  <a:pt x="1179511" y="127714"/>
                  <a:pt x="1205948" y="132521"/>
                </a:cubicBezTo>
                <a:cubicBezTo>
                  <a:pt x="1228109" y="136550"/>
                  <a:pt x="1250357" y="140310"/>
                  <a:pt x="1272209" y="145773"/>
                </a:cubicBezTo>
                <a:cubicBezTo>
                  <a:pt x="1285761" y="149161"/>
                  <a:pt x="1298119" y="157180"/>
                  <a:pt x="1311965" y="159026"/>
                </a:cubicBezTo>
                <a:cubicBezTo>
                  <a:pt x="1364691" y="166056"/>
                  <a:pt x="1417982" y="167861"/>
                  <a:pt x="1470991" y="172278"/>
                </a:cubicBezTo>
                <a:cubicBezTo>
                  <a:pt x="1500678" y="182174"/>
                  <a:pt x="1532854" y="194028"/>
                  <a:pt x="1563757" y="198782"/>
                </a:cubicBezTo>
                <a:cubicBezTo>
                  <a:pt x="1603293" y="204864"/>
                  <a:pt x="1643270" y="207617"/>
                  <a:pt x="1683026" y="212034"/>
                </a:cubicBezTo>
                <a:cubicBezTo>
                  <a:pt x="1833596" y="262223"/>
                  <a:pt x="1694225" y="219883"/>
                  <a:pt x="2067339" y="238539"/>
                </a:cubicBezTo>
                <a:cubicBezTo>
                  <a:pt x="2129263" y="241635"/>
                  <a:pt x="2191083" y="246642"/>
                  <a:pt x="2252870" y="251791"/>
                </a:cubicBezTo>
                <a:cubicBezTo>
                  <a:pt x="2297111" y="255478"/>
                  <a:pt x="2341034" y="263220"/>
                  <a:pt x="2385391" y="265043"/>
                </a:cubicBezTo>
                <a:lnTo>
                  <a:pt x="3220278" y="291547"/>
                </a:lnTo>
                <a:cubicBezTo>
                  <a:pt x="3251200" y="300382"/>
                  <a:pt x="3281598" y="311314"/>
                  <a:pt x="3313043" y="318052"/>
                </a:cubicBezTo>
                <a:cubicBezTo>
                  <a:pt x="3343586" y="324597"/>
                  <a:pt x="3374588" y="330328"/>
                  <a:pt x="3405809" y="331304"/>
                </a:cubicBezTo>
                <a:cubicBezTo>
                  <a:pt x="3657516" y="339170"/>
                  <a:pt x="3909392" y="340139"/>
                  <a:pt x="4161183" y="344556"/>
                </a:cubicBezTo>
                <a:cubicBezTo>
                  <a:pt x="4205357" y="348973"/>
                  <a:pt x="4250070" y="349627"/>
                  <a:pt x="4293704" y="357808"/>
                </a:cubicBezTo>
                <a:cubicBezTo>
                  <a:pt x="4321164" y="362957"/>
                  <a:pt x="4345659" y="379720"/>
                  <a:pt x="4373217" y="384313"/>
                </a:cubicBezTo>
                <a:cubicBezTo>
                  <a:pt x="4430736" y="393899"/>
                  <a:pt x="4487515" y="403996"/>
                  <a:pt x="4545496" y="410817"/>
                </a:cubicBezTo>
                <a:cubicBezTo>
                  <a:pt x="4589586" y="416004"/>
                  <a:pt x="4633843" y="419652"/>
                  <a:pt x="4678017" y="424069"/>
                </a:cubicBezTo>
                <a:cubicBezTo>
                  <a:pt x="4695687" y="428486"/>
                  <a:pt x="4713513" y="432317"/>
                  <a:pt x="4731026" y="437321"/>
                </a:cubicBezTo>
                <a:cubicBezTo>
                  <a:pt x="4744458" y="441159"/>
                  <a:pt x="4757085" y="447833"/>
                  <a:pt x="4770783" y="450573"/>
                </a:cubicBezTo>
                <a:cubicBezTo>
                  <a:pt x="4801412" y="456699"/>
                  <a:pt x="4832626" y="459408"/>
                  <a:pt x="4863548" y="463826"/>
                </a:cubicBezTo>
                <a:lnTo>
                  <a:pt x="4943061" y="490330"/>
                </a:lnTo>
                <a:cubicBezTo>
                  <a:pt x="4956313" y="494747"/>
                  <a:pt x="4969265" y="500194"/>
                  <a:pt x="4982817" y="503582"/>
                </a:cubicBezTo>
                <a:cubicBezTo>
                  <a:pt x="5018156" y="512417"/>
                  <a:pt x="5055014" y="516557"/>
                  <a:pt x="5088835" y="530086"/>
                </a:cubicBezTo>
                <a:cubicBezTo>
                  <a:pt x="5110922" y="538921"/>
                  <a:pt x="5132528" y="549068"/>
                  <a:pt x="5155096" y="556591"/>
                </a:cubicBezTo>
                <a:cubicBezTo>
                  <a:pt x="5172374" y="562351"/>
                  <a:pt x="5190325" y="565892"/>
                  <a:pt x="5208104" y="569843"/>
                </a:cubicBezTo>
                <a:cubicBezTo>
                  <a:pt x="5256738" y="580650"/>
                  <a:pt x="5281208" y="582497"/>
                  <a:pt x="5327374" y="596347"/>
                </a:cubicBezTo>
                <a:cubicBezTo>
                  <a:pt x="5354134" y="604375"/>
                  <a:pt x="5380383" y="614017"/>
                  <a:pt x="5406887" y="622852"/>
                </a:cubicBezTo>
                <a:cubicBezTo>
                  <a:pt x="5420139" y="627269"/>
                  <a:pt x="5435020" y="628356"/>
                  <a:pt x="5446643" y="636104"/>
                </a:cubicBezTo>
                <a:cubicBezTo>
                  <a:pt x="5501555" y="672711"/>
                  <a:pt x="5470948" y="658745"/>
                  <a:pt x="5539409" y="675860"/>
                </a:cubicBezTo>
                <a:cubicBezTo>
                  <a:pt x="5591176" y="727629"/>
                  <a:pt x="5536858" y="681211"/>
                  <a:pt x="5605670" y="715617"/>
                </a:cubicBezTo>
                <a:cubicBezTo>
                  <a:pt x="5708429" y="766996"/>
                  <a:pt x="5585252" y="722063"/>
                  <a:pt x="5685183" y="755373"/>
                </a:cubicBezTo>
                <a:cubicBezTo>
                  <a:pt x="5727823" y="783801"/>
                  <a:pt x="5727504" y="785963"/>
                  <a:pt x="5777948" y="808382"/>
                </a:cubicBezTo>
                <a:cubicBezTo>
                  <a:pt x="5799686" y="818043"/>
                  <a:pt x="5822471" y="825225"/>
                  <a:pt x="5844209" y="834886"/>
                </a:cubicBezTo>
                <a:cubicBezTo>
                  <a:pt x="5942467" y="878557"/>
                  <a:pt x="5855314" y="847424"/>
                  <a:pt x="5936974" y="874643"/>
                </a:cubicBezTo>
                <a:cubicBezTo>
                  <a:pt x="5950226" y="883478"/>
                  <a:pt x="5964293" y="891198"/>
                  <a:pt x="5976730" y="901147"/>
                </a:cubicBezTo>
                <a:cubicBezTo>
                  <a:pt x="6006280" y="924787"/>
                  <a:pt x="6006779" y="935264"/>
                  <a:pt x="6029739" y="967408"/>
                </a:cubicBezTo>
                <a:cubicBezTo>
                  <a:pt x="6042577" y="985381"/>
                  <a:pt x="6057790" y="1001687"/>
                  <a:pt x="6069496" y="1020417"/>
                </a:cubicBezTo>
                <a:cubicBezTo>
                  <a:pt x="6079966" y="1037169"/>
                  <a:pt x="6084517" y="1057351"/>
                  <a:pt x="6096000" y="1073426"/>
                </a:cubicBezTo>
                <a:cubicBezTo>
                  <a:pt x="6106893" y="1088676"/>
                  <a:pt x="6124251" y="1098388"/>
                  <a:pt x="6135757" y="1113182"/>
                </a:cubicBezTo>
                <a:cubicBezTo>
                  <a:pt x="6155314" y="1138326"/>
                  <a:pt x="6166241" y="1170171"/>
                  <a:pt x="6188765" y="1192695"/>
                </a:cubicBezTo>
                <a:cubicBezTo>
                  <a:pt x="6197600" y="1201530"/>
                  <a:pt x="6207773" y="1209204"/>
                  <a:pt x="6215270" y="1219200"/>
                </a:cubicBezTo>
                <a:cubicBezTo>
                  <a:pt x="6234382" y="1244683"/>
                  <a:pt x="6245753" y="1276189"/>
                  <a:pt x="6268278" y="1298713"/>
                </a:cubicBezTo>
                <a:cubicBezTo>
                  <a:pt x="6306045" y="1336479"/>
                  <a:pt x="6287852" y="1314821"/>
                  <a:pt x="6321287" y="1364973"/>
                </a:cubicBezTo>
                <a:cubicBezTo>
                  <a:pt x="6351742" y="1456339"/>
                  <a:pt x="6328036" y="1424731"/>
                  <a:pt x="6374296" y="1470991"/>
                </a:cubicBezTo>
                <a:cubicBezTo>
                  <a:pt x="6411836" y="1583612"/>
                  <a:pt x="6359480" y="1446297"/>
                  <a:pt x="6414052" y="1537252"/>
                </a:cubicBezTo>
                <a:cubicBezTo>
                  <a:pt x="6421239" y="1549230"/>
                  <a:pt x="6420117" y="1565030"/>
                  <a:pt x="6427304" y="1577008"/>
                </a:cubicBezTo>
                <a:cubicBezTo>
                  <a:pt x="6433732" y="1587722"/>
                  <a:pt x="6446004" y="1593756"/>
                  <a:pt x="6453809" y="1603513"/>
                </a:cubicBezTo>
                <a:cubicBezTo>
                  <a:pt x="6463758" y="1615950"/>
                  <a:pt x="6471478" y="1630017"/>
                  <a:pt x="6480313" y="1643269"/>
                </a:cubicBezTo>
                <a:cubicBezTo>
                  <a:pt x="6484730" y="1656521"/>
                  <a:pt x="6486378" y="1671048"/>
                  <a:pt x="6493565" y="1683026"/>
                </a:cubicBezTo>
                <a:cubicBezTo>
                  <a:pt x="6499993" y="1693740"/>
                  <a:pt x="6512265" y="1699774"/>
                  <a:pt x="6520070" y="1709530"/>
                </a:cubicBezTo>
                <a:cubicBezTo>
                  <a:pt x="6530020" y="1721967"/>
                  <a:pt x="6535312" y="1738024"/>
                  <a:pt x="6546574" y="1749286"/>
                </a:cubicBezTo>
                <a:cubicBezTo>
                  <a:pt x="6563013" y="1765725"/>
                  <a:pt x="6616764" y="1800497"/>
                  <a:pt x="6639339" y="1815547"/>
                </a:cubicBezTo>
                <a:cubicBezTo>
                  <a:pt x="6661426" y="1850886"/>
                  <a:pt x="6683226" y="1886406"/>
                  <a:pt x="6705600" y="1921565"/>
                </a:cubicBezTo>
                <a:cubicBezTo>
                  <a:pt x="6714151" y="1935002"/>
                  <a:pt x="6727067" y="1946211"/>
                  <a:pt x="6732104" y="1961321"/>
                </a:cubicBezTo>
                <a:cubicBezTo>
                  <a:pt x="6746102" y="2003313"/>
                  <a:pt x="6742502" y="2004134"/>
                  <a:pt x="6771861" y="2040834"/>
                </a:cubicBezTo>
                <a:cubicBezTo>
                  <a:pt x="6779666" y="2050590"/>
                  <a:pt x="6790868" y="2057344"/>
                  <a:pt x="6798365" y="2067339"/>
                </a:cubicBezTo>
                <a:cubicBezTo>
                  <a:pt x="6817478" y="2092823"/>
                  <a:pt x="6833704" y="2120348"/>
                  <a:pt x="6851374" y="2146852"/>
                </a:cubicBezTo>
                <a:cubicBezTo>
                  <a:pt x="6860209" y="2160104"/>
                  <a:pt x="6866616" y="2175346"/>
                  <a:pt x="6877878" y="2186608"/>
                </a:cubicBezTo>
                <a:lnTo>
                  <a:pt x="6904383" y="2213113"/>
                </a:lnTo>
                <a:cubicBezTo>
                  <a:pt x="6931963" y="2323433"/>
                  <a:pt x="6898381" y="2214360"/>
                  <a:pt x="6944139" y="2305878"/>
                </a:cubicBezTo>
                <a:cubicBezTo>
                  <a:pt x="6950386" y="2318372"/>
                  <a:pt x="6951888" y="2332795"/>
                  <a:pt x="6957391" y="2345634"/>
                </a:cubicBezTo>
                <a:cubicBezTo>
                  <a:pt x="6965173" y="2363792"/>
                  <a:pt x="6976114" y="2380485"/>
                  <a:pt x="6983896" y="2398643"/>
                </a:cubicBezTo>
                <a:cubicBezTo>
                  <a:pt x="6989399" y="2411483"/>
                  <a:pt x="6993310" y="2424968"/>
                  <a:pt x="6997148" y="2438400"/>
                </a:cubicBezTo>
                <a:cubicBezTo>
                  <a:pt x="7002151" y="2455912"/>
                  <a:pt x="7003226" y="2474667"/>
                  <a:pt x="7010400" y="2491408"/>
                </a:cubicBezTo>
                <a:cubicBezTo>
                  <a:pt x="7016674" y="2506047"/>
                  <a:pt x="7030435" y="2516611"/>
                  <a:pt x="7036904" y="2531165"/>
                </a:cubicBezTo>
                <a:cubicBezTo>
                  <a:pt x="7099985" y="2673096"/>
                  <a:pt x="7029932" y="2560463"/>
                  <a:pt x="7089913" y="2650434"/>
                </a:cubicBezTo>
                <a:cubicBezTo>
                  <a:pt x="7094330" y="2663686"/>
                  <a:pt x="7099327" y="2676759"/>
                  <a:pt x="7103165" y="2690191"/>
                </a:cubicBezTo>
                <a:cubicBezTo>
                  <a:pt x="7108169" y="2707704"/>
                  <a:pt x="7110022" y="2726146"/>
                  <a:pt x="7116417" y="2743200"/>
                </a:cubicBezTo>
                <a:cubicBezTo>
                  <a:pt x="7123354" y="2761697"/>
                  <a:pt x="7135585" y="2777866"/>
                  <a:pt x="7142922" y="2796208"/>
                </a:cubicBezTo>
                <a:cubicBezTo>
                  <a:pt x="7153298" y="2822148"/>
                  <a:pt x="7160591" y="2849217"/>
                  <a:pt x="7169426" y="2875721"/>
                </a:cubicBezTo>
                <a:cubicBezTo>
                  <a:pt x="7173843" y="2888973"/>
                  <a:pt x="7179290" y="2901926"/>
                  <a:pt x="7182678" y="2915478"/>
                </a:cubicBezTo>
                <a:cubicBezTo>
                  <a:pt x="7187095" y="2933147"/>
                  <a:pt x="7188755" y="2951746"/>
                  <a:pt x="7195930" y="2968486"/>
                </a:cubicBezTo>
                <a:cubicBezTo>
                  <a:pt x="7202204" y="2983126"/>
                  <a:pt x="7213600" y="2994991"/>
                  <a:pt x="7222435" y="3008243"/>
                </a:cubicBezTo>
                <a:cubicBezTo>
                  <a:pt x="7255745" y="3108174"/>
                  <a:pt x="7210812" y="2984997"/>
                  <a:pt x="7262191" y="3087756"/>
                </a:cubicBezTo>
                <a:cubicBezTo>
                  <a:pt x="7273322" y="3110018"/>
                  <a:pt x="7282329" y="3159299"/>
                  <a:pt x="7288696" y="3180521"/>
                </a:cubicBezTo>
                <a:cubicBezTo>
                  <a:pt x="7313808" y="3264225"/>
                  <a:pt x="7287703" y="3260034"/>
                  <a:pt x="7328452" y="3260034"/>
                </a:cubicBezTo>
              </a:path>
            </a:pathLst>
          </a:custGeom>
          <a:ln>
            <a:solidFill>
              <a:srgbClr val="00B050"/>
            </a:solidFill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1205948" y="1842053"/>
            <a:ext cx="7252252" cy="3339548"/>
          </a:xfrm>
          <a:custGeom>
            <a:avLst/>
            <a:gdLst>
              <a:gd name="connsiteX0" fmla="*/ 0 w 7195930"/>
              <a:gd name="connsiteY0" fmla="*/ 0 h 3830979"/>
              <a:gd name="connsiteX1" fmla="*/ 79513 w 7195930"/>
              <a:gd name="connsiteY1" fmla="*/ 26505 h 3830979"/>
              <a:gd name="connsiteX2" fmla="*/ 119269 w 7195930"/>
              <a:gd name="connsiteY2" fmla="*/ 39757 h 3830979"/>
              <a:gd name="connsiteX3" fmla="*/ 172278 w 7195930"/>
              <a:gd name="connsiteY3" fmla="*/ 66261 h 3830979"/>
              <a:gd name="connsiteX4" fmla="*/ 238539 w 7195930"/>
              <a:gd name="connsiteY4" fmla="*/ 92765 h 3830979"/>
              <a:gd name="connsiteX5" fmla="*/ 278295 w 7195930"/>
              <a:gd name="connsiteY5" fmla="*/ 119270 h 3830979"/>
              <a:gd name="connsiteX6" fmla="*/ 357809 w 7195930"/>
              <a:gd name="connsiteY6" fmla="*/ 145774 h 3830979"/>
              <a:gd name="connsiteX7" fmla="*/ 437322 w 7195930"/>
              <a:gd name="connsiteY7" fmla="*/ 172278 h 3830979"/>
              <a:gd name="connsiteX8" fmla="*/ 516835 w 7195930"/>
              <a:gd name="connsiteY8" fmla="*/ 198783 h 3830979"/>
              <a:gd name="connsiteX9" fmla="*/ 583095 w 7195930"/>
              <a:gd name="connsiteY9" fmla="*/ 212035 h 3830979"/>
              <a:gd name="connsiteX10" fmla="*/ 689113 w 7195930"/>
              <a:gd name="connsiteY10" fmla="*/ 238539 h 3830979"/>
              <a:gd name="connsiteX11" fmla="*/ 728869 w 7195930"/>
              <a:gd name="connsiteY11" fmla="*/ 265044 h 3830979"/>
              <a:gd name="connsiteX12" fmla="*/ 755374 w 7195930"/>
              <a:gd name="connsiteY12" fmla="*/ 291548 h 3830979"/>
              <a:gd name="connsiteX13" fmla="*/ 808382 w 7195930"/>
              <a:gd name="connsiteY13" fmla="*/ 318052 h 3830979"/>
              <a:gd name="connsiteX14" fmla="*/ 834887 w 7195930"/>
              <a:gd name="connsiteY14" fmla="*/ 344557 h 3830979"/>
              <a:gd name="connsiteX15" fmla="*/ 887895 w 7195930"/>
              <a:gd name="connsiteY15" fmla="*/ 384313 h 3830979"/>
              <a:gd name="connsiteX16" fmla="*/ 940904 w 7195930"/>
              <a:gd name="connsiteY16" fmla="*/ 450574 h 3830979"/>
              <a:gd name="connsiteX17" fmla="*/ 967409 w 7195930"/>
              <a:gd name="connsiteY17" fmla="*/ 477078 h 3830979"/>
              <a:gd name="connsiteX18" fmla="*/ 1020417 w 7195930"/>
              <a:gd name="connsiteY18" fmla="*/ 556591 h 3830979"/>
              <a:gd name="connsiteX19" fmla="*/ 1073426 w 7195930"/>
              <a:gd name="connsiteY19" fmla="*/ 622852 h 3830979"/>
              <a:gd name="connsiteX20" fmla="*/ 1113182 w 7195930"/>
              <a:gd name="connsiteY20" fmla="*/ 702365 h 3830979"/>
              <a:gd name="connsiteX21" fmla="*/ 1139687 w 7195930"/>
              <a:gd name="connsiteY21" fmla="*/ 728870 h 3830979"/>
              <a:gd name="connsiteX22" fmla="*/ 1166191 w 7195930"/>
              <a:gd name="connsiteY22" fmla="*/ 781878 h 3830979"/>
              <a:gd name="connsiteX23" fmla="*/ 1258956 w 7195930"/>
              <a:gd name="connsiteY23" fmla="*/ 901148 h 3830979"/>
              <a:gd name="connsiteX24" fmla="*/ 1298713 w 7195930"/>
              <a:gd name="connsiteY24" fmla="*/ 993913 h 3830979"/>
              <a:gd name="connsiteX25" fmla="*/ 1351722 w 7195930"/>
              <a:gd name="connsiteY25" fmla="*/ 1046922 h 3830979"/>
              <a:gd name="connsiteX26" fmla="*/ 1391478 w 7195930"/>
              <a:gd name="connsiteY26" fmla="*/ 1126435 h 3830979"/>
              <a:gd name="connsiteX27" fmla="*/ 1431235 w 7195930"/>
              <a:gd name="connsiteY27" fmla="*/ 1205948 h 3830979"/>
              <a:gd name="connsiteX28" fmla="*/ 1444487 w 7195930"/>
              <a:gd name="connsiteY28" fmla="*/ 1245705 h 3830979"/>
              <a:gd name="connsiteX29" fmla="*/ 1470991 w 7195930"/>
              <a:gd name="connsiteY29" fmla="*/ 1285461 h 3830979"/>
              <a:gd name="connsiteX30" fmla="*/ 1537252 w 7195930"/>
              <a:gd name="connsiteY30" fmla="*/ 1457739 h 3830979"/>
              <a:gd name="connsiteX31" fmla="*/ 1563756 w 7195930"/>
              <a:gd name="connsiteY31" fmla="*/ 1497496 h 3830979"/>
              <a:gd name="connsiteX32" fmla="*/ 1616765 w 7195930"/>
              <a:gd name="connsiteY32" fmla="*/ 1550505 h 3830979"/>
              <a:gd name="connsiteX33" fmla="*/ 1656522 w 7195930"/>
              <a:gd name="connsiteY33" fmla="*/ 1616765 h 3830979"/>
              <a:gd name="connsiteX34" fmla="*/ 1709530 w 7195930"/>
              <a:gd name="connsiteY34" fmla="*/ 1696278 h 3830979"/>
              <a:gd name="connsiteX35" fmla="*/ 1736035 w 7195930"/>
              <a:gd name="connsiteY35" fmla="*/ 1722783 h 3830979"/>
              <a:gd name="connsiteX36" fmla="*/ 1762539 w 7195930"/>
              <a:gd name="connsiteY36" fmla="*/ 1762539 h 3830979"/>
              <a:gd name="connsiteX37" fmla="*/ 1815548 w 7195930"/>
              <a:gd name="connsiteY37" fmla="*/ 1815548 h 3830979"/>
              <a:gd name="connsiteX38" fmla="*/ 1868556 w 7195930"/>
              <a:gd name="connsiteY38" fmla="*/ 1895061 h 3830979"/>
              <a:gd name="connsiteX39" fmla="*/ 1895061 w 7195930"/>
              <a:gd name="connsiteY39" fmla="*/ 1921565 h 3830979"/>
              <a:gd name="connsiteX40" fmla="*/ 1948069 w 7195930"/>
              <a:gd name="connsiteY40" fmla="*/ 2001078 h 3830979"/>
              <a:gd name="connsiteX41" fmla="*/ 1974574 w 7195930"/>
              <a:gd name="connsiteY41" fmla="*/ 2027583 h 3830979"/>
              <a:gd name="connsiteX42" fmla="*/ 2054087 w 7195930"/>
              <a:gd name="connsiteY42" fmla="*/ 2080591 h 3830979"/>
              <a:gd name="connsiteX43" fmla="*/ 2093843 w 7195930"/>
              <a:gd name="connsiteY43" fmla="*/ 2120348 h 3830979"/>
              <a:gd name="connsiteX44" fmla="*/ 2173356 w 7195930"/>
              <a:gd name="connsiteY44" fmla="*/ 2173357 h 3830979"/>
              <a:gd name="connsiteX45" fmla="*/ 2199861 w 7195930"/>
              <a:gd name="connsiteY45" fmla="*/ 2199861 h 3830979"/>
              <a:gd name="connsiteX46" fmla="*/ 2266122 w 7195930"/>
              <a:gd name="connsiteY46" fmla="*/ 2239618 h 3830979"/>
              <a:gd name="connsiteX47" fmla="*/ 2305878 w 7195930"/>
              <a:gd name="connsiteY47" fmla="*/ 2266122 h 3830979"/>
              <a:gd name="connsiteX48" fmla="*/ 2358887 w 7195930"/>
              <a:gd name="connsiteY48" fmla="*/ 2345635 h 3830979"/>
              <a:gd name="connsiteX49" fmla="*/ 2385391 w 7195930"/>
              <a:gd name="connsiteY49" fmla="*/ 2385391 h 3830979"/>
              <a:gd name="connsiteX50" fmla="*/ 2411895 w 7195930"/>
              <a:gd name="connsiteY50" fmla="*/ 2411896 h 3830979"/>
              <a:gd name="connsiteX51" fmla="*/ 2438400 w 7195930"/>
              <a:gd name="connsiteY51" fmla="*/ 2451652 h 3830979"/>
              <a:gd name="connsiteX52" fmla="*/ 2491409 w 7195930"/>
              <a:gd name="connsiteY52" fmla="*/ 2504661 h 3830979"/>
              <a:gd name="connsiteX53" fmla="*/ 2597426 w 7195930"/>
              <a:gd name="connsiteY53" fmla="*/ 2637183 h 3830979"/>
              <a:gd name="connsiteX54" fmla="*/ 2597426 w 7195930"/>
              <a:gd name="connsiteY54" fmla="*/ 2637183 h 3830979"/>
              <a:gd name="connsiteX55" fmla="*/ 2650435 w 7195930"/>
              <a:gd name="connsiteY55" fmla="*/ 2703444 h 3830979"/>
              <a:gd name="connsiteX56" fmla="*/ 2690191 w 7195930"/>
              <a:gd name="connsiteY56" fmla="*/ 2729948 h 3830979"/>
              <a:gd name="connsiteX57" fmla="*/ 2756452 w 7195930"/>
              <a:gd name="connsiteY57" fmla="*/ 2782957 h 3830979"/>
              <a:gd name="connsiteX58" fmla="*/ 2796209 w 7195930"/>
              <a:gd name="connsiteY58" fmla="*/ 2822713 h 3830979"/>
              <a:gd name="connsiteX59" fmla="*/ 2835965 w 7195930"/>
              <a:gd name="connsiteY59" fmla="*/ 2849218 h 3830979"/>
              <a:gd name="connsiteX60" fmla="*/ 2928730 w 7195930"/>
              <a:gd name="connsiteY60" fmla="*/ 2915478 h 3830979"/>
              <a:gd name="connsiteX61" fmla="*/ 2968487 w 7195930"/>
              <a:gd name="connsiteY61" fmla="*/ 2928731 h 3830979"/>
              <a:gd name="connsiteX62" fmla="*/ 3114261 w 7195930"/>
              <a:gd name="connsiteY62" fmla="*/ 2981739 h 3830979"/>
              <a:gd name="connsiteX63" fmla="*/ 3220278 w 7195930"/>
              <a:gd name="connsiteY63" fmla="*/ 3034748 h 3830979"/>
              <a:gd name="connsiteX64" fmla="*/ 3392556 w 7195930"/>
              <a:gd name="connsiteY64" fmla="*/ 3127513 h 3830979"/>
              <a:gd name="connsiteX65" fmla="*/ 3472069 w 7195930"/>
              <a:gd name="connsiteY65" fmla="*/ 3154018 h 3830979"/>
              <a:gd name="connsiteX66" fmla="*/ 3511826 w 7195930"/>
              <a:gd name="connsiteY66" fmla="*/ 3167270 h 3830979"/>
              <a:gd name="connsiteX67" fmla="*/ 3631095 w 7195930"/>
              <a:gd name="connsiteY67" fmla="*/ 3220278 h 3830979"/>
              <a:gd name="connsiteX68" fmla="*/ 3670852 w 7195930"/>
              <a:gd name="connsiteY68" fmla="*/ 3233531 h 3830979"/>
              <a:gd name="connsiteX69" fmla="*/ 3750365 w 7195930"/>
              <a:gd name="connsiteY69" fmla="*/ 3273287 h 3830979"/>
              <a:gd name="connsiteX70" fmla="*/ 3843130 w 7195930"/>
              <a:gd name="connsiteY70" fmla="*/ 3299791 h 3830979"/>
              <a:gd name="connsiteX71" fmla="*/ 3949148 w 7195930"/>
              <a:gd name="connsiteY71" fmla="*/ 3352800 h 3830979"/>
              <a:gd name="connsiteX72" fmla="*/ 4041913 w 7195930"/>
              <a:gd name="connsiteY72" fmla="*/ 3379305 h 3830979"/>
              <a:gd name="connsiteX73" fmla="*/ 4094922 w 7195930"/>
              <a:gd name="connsiteY73" fmla="*/ 3392557 h 3830979"/>
              <a:gd name="connsiteX74" fmla="*/ 4187687 w 7195930"/>
              <a:gd name="connsiteY74" fmla="*/ 3432313 h 3830979"/>
              <a:gd name="connsiteX75" fmla="*/ 4240695 w 7195930"/>
              <a:gd name="connsiteY75" fmla="*/ 3458818 h 3830979"/>
              <a:gd name="connsiteX76" fmla="*/ 4280452 w 7195930"/>
              <a:gd name="connsiteY76" fmla="*/ 3472070 h 3830979"/>
              <a:gd name="connsiteX77" fmla="*/ 4333461 w 7195930"/>
              <a:gd name="connsiteY77" fmla="*/ 3498574 h 3830979"/>
              <a:gd name="connsiteX78" fmla="*/ 4479235 w 7195930"/>
              <a:gd name="connsiteY78" fmla="*/ 3551583 h 3830979"/>
              <a:gd name="connsiteX79" fmla="*/ 4532243 w 7195930"/>
              <a:gd name="connsiteY79" fmla="*/ 3564835 h 3830979"/>
              <a:gd name="connsiteX80" fmla="*/ 4784035 w 7195930"/>
              <a:gd name="connsiteY80" fmla="*/ 3578087 h 3830979"/>
              <a:gd name="connsiteX81" fmla="*/ 4929809 w 7195930"/>
              <a:gd name="connsiteY81" fmla="*/ 3604591 h 3830979"/>
              <a:gd name="connsiteX82" fmla="*/ 5155095 w 7195930"/>
              <a:gd name="connsiteY82" fmla="*/ 3617844 h 3830979"/>
              <a:gd name="connsiteX83" fmla="*/ 5353878 w 7195930"/>
              <a:gd name="connsiteY83" fmla="*/ 3631096 h 3830979"/>
              <a:gd name="connsiteX84" fmla="*/ 5499652 w 7195930"/>
              <a:gd name="connsiteY84" fmla="*/ 3657600 h 3830979"/>
              <a:gd name="connsiteX85" fmla="*/ 5632174 w 7195930"/>
              <a:gd name="connsiteY85" fmla="*/ 3670852 h 3830979"/>
              <a:gd name="connsiteX86" fmla="*/ 5777948 w 7195930"/>
              <a:gd name="connsiteY86" fmla="*/ 3697357 h 3830979"/>
              <a:gd name="connsiteX87" fmla="*/ 5830956 w 7195930"/>
              <a:gd name="connsiteY87" fmla="*/ 3710609 h 3830979"/>
              <a:gd name="connsiteX88" fmla="*/ 6241774 w 7195930"/>
              <a:gd name="connsiteY88" fmla="*/ 3723861 h 3830979"/>
              <a:gd name="connsiteX89" fmla="*/ 6334539 w 7195930"/>
              <a:gd name="connsiteY89" fmla="*/ 3750365 h 3830979"/>
              <a:gd name="connsiteX90" fmla="*/ 6785113 w 7195930"/>
              <a:gd name="connsiteY90" fmla="*/ 3776870 h 3830979"/>
              <a:gd name="connsiteX91" fmla="*/ 6904382 w 7195930"/>
              <a:gd name="connsiteY91" fmla="*/ 3790122 h 3830979"/>
              <a:gd name="connsiteX92" fmla="*/ 6997148 w 7195930"/>
              <a:gd name="connsiteY92" fmla="*/ 3816626 h 3830979"/>
              <a:gd name="connsiteX93" fmla="*/ 7195930 w 7195930"/>
              <a:gd name="connsiteY93" fmla="*/ 3829878 h 3830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7195930" h="3830979">
                <a:moveTo>
                  <a:pt x="0" y="0"/>
                </a:moveTo>
                <a:lnTo>
                  <a:pt x="79513" y="26505"/>
                </a:lnTo>
                <a:cubicBezTo>
                  <a:pt x="92765" y="30922"/>
                  <a:pt x="106775" y="33510"/>
                  <a:pt x="119269" y="39757"/>
                </a:cubicBezTo>
                <a:cubicBezTo>
                  <a:pt x="136939" y="48592"/>
                  <a:pt x="154225" y="58238"/>
                  <a:pt x="172278" y="66261"/>
                </a:cubicBezTo>
                <a:cubicBezTo>
                  <a:pt x="194016" y="75922"/>
                  <a:pt x="217262" y="82126"/>
                  <a:pt x="238539" y="92765"/>
                </a:cubicBezTo>
                <a:cubicBezTo>
                  <a:pt x="252785" y="99888"/>
                  <a:pt x="263741" y="112801"/>
                  <a:pt x="278295" y="119270"/>
                </a:cubicBezTo>
                <a:cubicBezTo>
                  <a:pt x="303825" y="130617"/>
                  <a:pt x="331304" y="136939"/>
                  <a:pt x="357809" y="145774"/>
                </a:cubicBezTo>
                <a:lnTo>
                  <a:pt x="437322" y="172278"/>
                </a:lnTo>
                <a:cubicBezTo>
                  <a:pt x="437335" y="172282"/>
                  <a:pt x="516822" y="198780"/>
                  <a:pt x="516835" y="198783"/>
                </a:cubicBezTo>
                <a:cubicBezTo>
                  <a:pt x="538922" y="203200"/>
                  <a:pt x="561148" y="206970"/>
                  <a:pt x="583095" y="212035"/>
                </a:cubicBezTo>
                <a:cubicBezTo>
                  <a:pt x="618589" y="220226"/>
                  <a:pt x="689113" y="238539"/>
                  <a:pt x="689113" y="238539"/>
                </a:cubicBezTo>
                <a:cubicBezTo>
                  <a:pt x="702365" y="247374"/>
                  <a:pt x="716432" y="255094"/>
                  <a:pt x="728869" y="265044"/>
                </a:cubicBezTo>
                <a:cubicBezTo>
                  <a:pt x="738625" y="272849"/>
                  <a:pt x="744978" y="284617"/>
                  <a:pt x="755374" y="291548"/>
                </a:cubicBezTo>
                <a:cubicBezTo>
                  <a:pt x="771811" y="302506"/>
                  <a:pt x="791945" y="307094"/>
                  <a:pt x="808382" y="318052"/>
                </a:cubicBezTo>
                <a:cubicBezTo>
                  <a:pt x="818778" y="324983"/>
                  <a:pt x="825288" y="336558"/>
                  <a:pt x="834887" y="344557"/>
                </a:cubicBezTo>
                <a:cubicBezTo>
                  <a:pt x="851854" y="358697"/>
                  <a:pt x="870928" y="370173"/>
                  <a:pt x="887895" y="384313"/>
                </a:cubicBezTo>
                <a:cubicBezTo>
                  <a:pt x="926295" y="416313"/>
                  <a:pt x="906663" y="407774"/>
                  <a:pt x="940904" y="450574"/>
                </a:cubicBezTo>
                <a:cubicBezTo>
                  <a:pt x="948709" y="460330"/>
                  <a:pt x="959912" y="467083"/>
                  <a:pt x="967409" y="477078"/>
                </a:cubicBezTo>
                <a:cubicBezTo>
                  <a:pt x="986522" y="502561"/>
                  <a:pt x="997893" y="534067"/>
                  <a:pt x="1020417" y="556591"/>
                </a:cubicBezTo>
                <a:cubicBezTo>
                  <a:pt x="1058184" y="594358"/>
                  <a:pt x="1039991" y="572700"/>
                  <a:pt x="1073426" y="622852"/>
                </a:cubicBezTo>
                <a:cubicBezTo>
                  <a:pt x="1087423" y="664843"/>
                  <a:pt x="1083822" y="665666"/>
                  <a:pt x="1113182" y="702365"/>
                </a:cubicBezTo>
                <a:cubicBezTo>
                  <a:pt x="1120987" y="712122"/>
                  <a:pt x="1132756" y="718474"/>
                  <a:pt x="1139687" y="728870"/>
                </a:cubicBezTo>
                <a:cubicBezTo>
                  <a:pt x="1150645" y="745307"/>
                  <a:pt x="1154709" y="765803"/>
                  <a:pt x="1166191" y="781878"/>
                </a:cubicBezTo>
                <a:cubicBezTo>
                  <a:pt x="1209072" y="841911"/>
                  <a:pt x="1228526" y="809862"/>
                  <a:pt x="1258956" y="901148"/>
                </a:cubicBezTo>
                <a:cubicBezTo>
                  <a:pt x="1269192" y="931854"/>
                  <a:pt x="1279063" y="967714"/>
                  <a:pt x="1298713" y="993913"/>
                </a:cubicBezTo>
                <a:cubicBezTo>
                  <a:pt x="1313706" y="1013904"/>
                  <a:pt x="1351722" y="1046922"/>
                  <a:pt x="1351722" y="1046922"/>
                </a:cubicBezTo>
                <a:cubicBezTo>
                  <a:pt x="1385031" y="1146849"/>
                  <a:pt x="1340099" y="1023677"/>
                  <a:pt x="1391478" y="1126435"/>
                </a:cubicBezTo>
                <a:cubicBezTo>
                  <a:pt x="1446340" y="1236160"/>
                  <a:pt x="1355280" y="1092017"/>
                  <a:pt x="1431235" y="1205948"/>
                </a:cubicBezTo>
                <a:cubicBezTo>
                  <a:pt x="1435652" y="1219200"/>
                  <a:pt x="1438240" y="1233211"/>
                  <a:pt x="1444487" y="1245705"/>
                </a:cubicBezTo>
                <a:cubicBezTo>
                  <a:pt x="1451610" y="1259951"/>
                  <a:pt x="1465399" y="1270548"/>
                  <a:pt x="1470991" y="1285461"/>
                </a:cubicBezTo>
                <a:cubicBezTo>
                  <a:pt x="1518583" y="1412374"/>
                  <a:pt x="1427525" y="1293145"/>
                  <a:pt x="1537252" y="1457739"/>
                </a:cubicBezTo>
                <a:cubicBezTo>
                  <a:pt x="1546087" y="1470991"/>
                  <a:pt x="1553391" y="1485403"/>
                  <a:pt x="1563756" y="1497496"/>
                </a:cubicBezTo>
                <a:cubicBezTo>
                  <a:pt x="1580018" y="1516469"/>
                  <a:pt x="1616765" y="1550505"/>
                  <a:pt x="1616765" y="1550505"/>
                </a:cubicBezTo>
                <a:cubicBezTo>
                  <a:pt x="1642104" y="1626522"/>
                  <a:pt x="1612862" y="1558552"/>
                  <a:pt x="1656522" y="1616765"/>
                </a:cubicBezTo>
                <a:cubicBezTo>
                  <a:pt x="1675635" y="1642248"/>
                  <a:pt x="1687006" y="1673754"/>
                  <a:pt x="1709530" y="1696278"/>
                </a:cubicBezTo>
                <a:cubicBezTo>
                  <a:pt x="1718365" y="1705113"/>
                  <a:pt x="1728230" y="1713026"/>
                  <a:pt x="1736035" y="1722783"/>
                </a:cubicBezTo>
                <a:cubicBezTo>
                  <a:pt x="1745984" y="1735220"/>
                  <a:pt x="1752174" y="1750446"/>
                  <a:pt x="1762539" y="1762539"/>
                </a:cubicBezTo>
                <a:cubicBezTo>
                  <a:pt x="1778801" y="1781512"/>
                  <a:pt x="1801687" y="1794756"/>
                  <a:pt x="1815548" y="1815548"/>
                </a:cubicBezTo>
                <a:cubicBezTo>
                  <a:pt x="1833217" y="1842052"/>
                  <a:pt x="1846031" y="1872537"/>
                  <a:pt x="1868556" y="1895061"/>
                </a:cubicBezTo>
                <a:cubicBezTo>
                  <a:pt x="1877391" y="1903896"/>
                  <a:pt x="1887564" y="1911570"/>
                  <a:pt x="1895061" y="1921565"/>
                </a:cubicBezTo>
                <a:cubicBezTo>
                  <a:pt x="1914174" y="1947048"/>
                  <a:pt x="1925545" y="1978554"/>
                  <a:pt x="1948069" y="2001078"/>
                </a:cubicBezTo>
                <a:cubicBezTo>
                  <a:pt x="1956904" y="2009913"/>
                  <a:pt x="1964578" y="2020086"/>
                  <a:pt x="1974574" y="2027583"/>
                </a:cubicBezTo>
                <a:cubicBezTo>
                  <a:pt x="2000057" y="2046695"/>
                  <a:pt x="2031563" y="2058066"/>
                  <a:pt x="2054087" y="2080591"/>
                </a:cubicBezTo>
                <a:cubicBezTo>
                  <a:pt x="2067339" y="2093843"/>
                  <a:pt x="2079050" y="2108842"/>
                  <a:pt x="2093843" y="2120348"/>
                </a:cubicBezTo>
                <a:cubicBezTo>
                  <a:pt x="2118987" y="2139905"/>
                  <a:pt x="2150831" y="2150833"/>
                  <a:pt x="2173356" y="2173357"/>
                </a:cubicBezTo>
                <a:cubicBezTo>
                  <a:pt x="2182191" y="2182192"/>
                  <a:pt x="2189694" y="2192599"/>
                  <a:pt x="2199861" y="2199861"/>
                </a:cubicBezTo>
                <a:cubicBezTo>
                  <a:pt x="2220821" y="2214832"/>
                  <a:pt x="2244280" y="2225966"/>
                  <a:pt x="2266122" y="2239618"/>
                </a:cubicBezTo>
                <a:cubicBezTo>
                  <a:pt x="2279628" y="2248059"/>
                  <a:pt x="2292626" y="2257287"/>
                  <a:pt x="2305878" y="2266122"/>
                </a:cubicBezTo>
                <a:lnTo>
                  <a:pt x="2358887" y="2345635"/>
                </a:lnTo>
                <a:cubicBezTo>
                  <a:pt x="2367722" y="2358887"/>
                  <a:pt x="2374129" y="2374129"/>
                  <a:pt x="2385391" y="2385391"/>
                </a:cubicBezTo>
                <a:cubicBezTo>
                  <a:pt x="2394226" y="2394226"/>
                  <a:pt x="2404090" y="2402140"/>
                  <a:pt x="2411895" y="2411896"/>
                </a:cubicBezTo>
                <a:cubicBezTo>
                  <a:pt x="2421845" y="2424333"/>
                  <a:pt x="2428035" y="2439559"/>
                  <a:pt x="2438400" y="2451652"/>
                </a:cubicBezTo>
                <a:cubicBezTo>
                  <a:pt x="2454663" y="2470625"/>
                  <a:pt x="2491409" y="2504661"/>
                  <a:pt x="2491409" y="2504661"/>
                </a:cubicBezTo>
                <a:cubicBezTo>
                  <a:pt x="2534676" y="2591196"/>
                  <a:pt x="2503944" y="2543701"/>
                  <a:pt x="2597426" y="2637183"/>
                </a:cubicBezTo>
                <a:lnTo>
                  <a:pt x="2597426" y="2637183"/>
                </a:lnTo>
                <a:cubicBezTo>
                  <a:pt x="2617106" y="2666703"/>
                  <a:pt x="2623458" y="2681863"/>
                  <a:pt x="2650435" y="2703444"/>
                </a:cubicBezTo>
                <a:cubicBezTo>
                  <a:pt x="2662872" y="2713393"/>
                  <a:pt x="2676939" y="2721113"/>
                  <a:pt x="2690191" y="2729948"/>
                </a:cubicBezTo>
                <a:cubicBezTo>
                  <a:pt x="2749464" y="2818860"/>
                  <a:pt x="2679640" y="2731751"/>
                  <a:pt x="2756452" y="2782957"/>
                </a:cubicBezTo>
                <a:cubicBezTo>
                  <a:pt x="2772046" y="2793353"/>
                  <a:pt x="2781811" y="2810715"/>
                  <a:pt x="2796209" y="2822713"/>
                </a:cubicBezTo>
                <a:cubicBezTo>
                  <a:pt x="2808445" y="2832909"/>
                  <a:pt x="2823005" y="2839961"/>
                  <a:pt x="2835965" y="2849218"/>
                </a:cubicBezTo>
                <a:cubicBezTo>
                  <a:pt x="2849968" y="2859220"/>
                  <a:pt x="2907912" y="2905069"/>
                  <a:pt x="2928730" y="2915478"/>
                </a:cubicBezTo>
                <a:cubicBezTo>
                  <a:pt x="2941224" y="2921725"/>
                  <a:pt x="2955407" y="2923826"/>
                  <a:pt x="2968487" y="2928731"/>
                </a:cubicBezTo>
                <a:cubicBezTo>
                  <a:pt x="3115981" y="2984042"/>
                  <a:pt x="2947242" y="2926067"/>
                  <a:pt x="3114261" y="2981739"/>
                </a:cubicBezTo>
                <a:cubicBezTo>
                  <a:pt x="3239280" y="3075506"/>
                  <a:pt x="3098474" y="2980613"/>
                  <a:pt x="3220278" y="3034748"/>
                </a:cubicBezTo>
                <a:cubicBezTo>
                  <a:pt x="3334429" y="3085482"/>
                  <a:pt x="3242010" y="3077330"/>
                  <a:pt x="3392556" y="3127513"/>
                </a:cubicBezTo>
                <a:lnTo>
                  <a:pt x="3472069" y="3154018"/>
                </a:lnTo>
                <a:lnTo>
                  <a:pt x="3511826" y="3167270"/>
                </a:lnTo>
                <a:cubicBezTo>
                  <a:pt x="3574829" y="3209272"/>
                  <a:pt x="3536470" y="3188736"/>
                  <a:pt x="3631095" y="3220278"/>
                </a:cubicBezTo>
                <a:cubicBezTo>
                  <a:pt x="3644347" y="3224696"/>
                  <a:pt x="3659229" y="3225782"/>
                  <a:pt x="3670852" y="3233531"/>
                </a:cubicBezTo>
                <a:cubicBezTo>
                  <a:pt x="3714411" y="3262570"/>
                  <a:pt x="3702358" y="3259571"/>
                  <a:pt x="3750365" y="3273287"/>
                </a:cubicBezTo>
                <a:cubicBezTo>
                  <a:pt x="3777616" y="3281073"/>
                  <a:pt x="3816244" y="3287570"/>
                  <a:pt x="3843130" y="3299791"/>
                </a:cubicBezTo>
                <a:cubicBezTo>
                  <a:pt x="3879099" y="3316141"/>
                  <a:pt x="3910817" y="3343217"/>
                  <a:pt x="3949148" y="3352800"/>
                </a:cubicBezTo>
                <a:cubicBezTo>
                  <a:pt x="4114871" y="3394231"/>
                  <a:pt x="3908821" y="3341278"/>
                  <a:pt x="4041913" y="3379305"/>
                </a:cubicBezTo>
                <a:cubicBezTo>
                  <a:pt x="4059426" y="3384309"/>
                  <a:pt x="4077252" y="3388140"/>
                  <a:pt x="4094922" y="3392557"/>
                </a:cubicBezTo>
                <a:cubicBezTo>
                  <a:pt x="4175492" y="3446270"/>
                  <a:pt x="4089883" y="3395636"/>
                  <a:pt x="4187687" y="3432313"/>
                </a:cubicBezTo>
                <a:cubicBezTo>
                  <a:pt x="4206184" y="3439250"/>
                  <a:pt x="4222537" y="3451036"/>
                  <a:pt x="4240695" y="3458818"/>
                </a:cubicBezTo>
                <a:cubicBezTo>
                  <a:pt x="4253535" y="3464321"/>
                  <a:pt x="4267612" y="3466567"/>
                  <a:pt x="4280452" y="3472070"/>
                </a:cubicBezTo>
                <a:cubicBezTo>
                  <a:pt x="4298610" y="3479852"/>
                  <a:pt x="4315408" y="3490551"/>
                  <a:pt x="4333461" y="3498574"/>
                </a:cubicBezTo>
                <a:cubicBezTo>
                  <a:pt x="4367331" y="3513627"/>
                  <a:pt x="4445660" y="3543189"/>
                  <a:pt x="4479235" y="3551583"/>
                </a:cubicBezTo>
                <a:cubicBezTo>
                  <a:pt x="4496904" y="3556000"/>
                  <a:pt x="4514098" y="3563257"/>
                  <a:pt x="4532243" y="3564835"/>
                </a:cubicBezTo>
                <a:cubicBezTo>
                  <a:pt x="4615974" y="3572116"/>
                  <a:pt x="4700104" y="3573670"/>
                  <a:pt x="4784035" y="3578087"/>
                </a:cubicBezTo>
                <a:cubicBezTo>
                  <a:pt x="4816516" y="3584583"/>
                  <a:pt x="4899807" y="3601982"/>
                  <a:pt x="4929809" y="3604591"/>
                </a:cubicBezTo>
                <a:cubicBezTo>
                  <a:pt x="5004751" y="3611108"/>
                  <a:pt x="5080016" y="3613151"/>
                  <a:pt x="5155095" y="3617844"/>
                </a:cubicBezTo>
                <a:lnTo>
                  <a:pt x="5353878" y="3631096"/>
                </a:lnTo>
                <a:cubicBezTo>
                  <a:pt x="5399110" y="3640142"/>
                  <a:pt x="5454439" y="3651948"/>
                  <a:pt x="5499652" y="3657600"/>
                </a:cubicBezTo>
                <a:cubicBezTo>
                  <a:pt x="5543704" y="3663106"/>
                  <a:pt x="5588000" y="3666435"/>
                  <a:pt x="5632174" y="3670852"/>
                </a:cubicBezTo>
                <a:cubicBezTo>
                  <a:pt x="5752391" y="3700908"/>
                  <a:pt x="5603859" y="3665705"/>
                  <a:pt x="5777948" y="3697357"/>
                </a:cubicBezTo>
                <a:cubicBezTo>
                  <a:pt x="5795867" y="3700615"/>
                  <a:pt x="5812773" y="3709570"/>
                  <a:pt x="5830956" y="3710609"/>
                </a:cubicBezTo>
                <a:cubicBezTo>
                  <a:pt x="5967743" y="3718425"/>
                  <a:pt x="6104835" y="3719444"/>
                  <a:pt x="6241774" y="3723861"/>
                </a:cubicBezTo>
                <a:cubicBezTo>
                  <a:pt x="6275839" y="3735216"/>
                  <a:pt x="6297927" y="3743708"/>
                  <a:pt x="6334539" y="3750365"/>
                </a:cubicBezTo>
                <a:cubicBezTo>
                  <a:pt x="6488706" y="3778396"/>
                  <a:pt x="6612929" y="3770493"/>
                  <a:pt x="6785113" y="3776870"/>
                </a:cubicBezTo>
                <a:cubicBezTo>
                  <a:pt x="6824869" y="3781287"/>
                  <a:pt x="6864925" y="3783546"/>
                  <a:pt x="6904382" y="3790122"/>
                </a:cubicBezTo>
                <a:cubicBezTo>
                  <a:pt x="7036406" y="3812126"/>
                  <a:pt x="6832815" y="3796085"/>
                  <a:pt x="6997148" y="3816626"/>
                </a:cubicBezTo>
                <a:cubicBezTo>
                  <a:pt x="7111970" y="3830979"/>
                  <a:pt x="7117284" y="3829878"/>
                  <a:pt x="7195930" y="3829878"/>
                </a:cubicBezTo>
              </a:path>
            </a:pathLst>
          </a:custGeom>
          <a:ln>
            <a:solidFill>
              <a:srgbClr val="0070C0"/>
            </a:solidFill>
            <a:tailEnd type="triangle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200400" y="419100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India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162800" y="2438400"/>
            <a:ext cx="569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Why study in USA?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 competition: Relatively easy to get into high quality institutions</a:t>
            </a:r>
          </a:p>
          <a:p>
            <a:r>
              <a:rPr lang="en-US" dirty="0" smtClean="0"/>
              <a:t>Value of US education in the industry</a:t>
            </a:r>
          </a:p>
          <a:p>
            <a:r>
              <a:rPr lang="en-US" dirty="0" smtClean="0"/>
              <a:t>Different environment and culture</a:t>
            </a:r>
          </a:p>
          <a:p>
            <a:r>
              <a:rPr lang="en-US" dirty="0" smtClean="0"/>
              <a:t>Bragging rights?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Hurdles to clear:</a:t>
            </a:r>
            <a:br>
              <a:rPr lang="en-US" dirty="0" smtClean="0"/>
            </a:br>
            <a:r>
              <a:rPr lang="en-US" dirty="0" smtClean="0"/>
              <a:t>Admission, Visa &amp;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burden: </a:t>
            </a:r>
          </a:p>
          <a:p>
            <a:pPr lvl="1"/>
            <a:r>
              <a:rPr lang="en-US" dirty="0" smtClean="0"/>
              <a:t>Typical MS course cost right now:  $4K * 12 = $ 48K  * 44 </a:t>
            </a:r>
            <a:r>
              <a:rPr lang="en-US" dirty="0" smtClean="0">
                <a:sym typeface="Wingdings" pitchFamily="2" charset="2"/>
              </a:rPr>
              <a:t> Rs. ~</a:t>
            </a:r>
            <a:r>
              <a:rPr lang="en-US" dirty="0" smtClean="0"/>
              <a:t>20 lakhs</a:t>
            </a:r>
          </a:p>
          <a:p>
            <a:pPr lvl="1"/>
            <a:r>
              <a:rPr lang="en-US" dirty="0" smtClean="0"/>
              <a:t>Less # of assistantships due to budget issues</a:t>
            </a:r>
          </a:p>
          <a:p>
            <a:r>
              <a:rPr lang="en-US" dirty="0" smtClean="0"/>
              <a:t>Bit arcane US visa approval process &amp; uncertainty</a:t>
            </a:r>
          </a:p>
          <a:p>
            <a:r>
              <a:rPr lang="en-US" dirty="0" smtClean="0"/>
              <a:t>Plan ahead for TOEFL and GRE tests</a:t>
            </a:r>
          </a:p>
          <a:p>
            <a:r>
              <a:rPr lang="en-US" dirty="0" smtClean="0"/>
              <a:t>Convincing yourself &amp; parents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your chances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some thing additional to coursework</a:t>
            </a:r>
          </a:p>
          <a:p>
            <a:pPr lvl="1"/>
            <a:r>
              <a:rPr lang="en-US" dirty="0" smtClean="0"/>
              <a:t>Need not be earth-shattering invention</a:t>
            </a:r>
          </a:p>
          <a:p>
            <a:pPr lvl="1"/>
            <a:r>
              <a:rPr lang="en-US" dirty="0" smtClean="0"/>
              <a:t>Start with papers in collegiate symposiums</a:t>
            </a:r>
          </a:p>
          <a:p>
            <a:r>
              <a:rPr lang="en-US" dirty="0" smtClean="0"/>
              <a:t>Work with industry during Summer break</a:t>
            </a:r>
          </a:p>
          <a:p>
            <a:r>
              <a:rPr lang="en-US" dirty="0" smtClean="0"/>
              <a:t>Work on your own interesting projects or contribute to open-source projects</a:t>
            </a:r>
          </a:p>
          <a:p>
            <a:r>
              <a:rPr lang="en-US" dirty="0" smtClean="0"/>
              <a:t>Sell yourself : Record everything in your admissions paperwork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Interested in Ph.D.?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admitted, you will get favorable treatment in most universities</a:t>
            </a:r>
          </a:p>
          <a:p>
            <a:r>
              <a:rPr lang="en-US" dirty="0" smtClean="0"/>
              <a:t>Full-time MS followed by full-time job &amp; part-time PhD is a good compromise</a:t>
            </a:r>
          </a:p>
          <a:p>
            <a:pPr lvl="1"/>
            <a:r>
              <a:rPr lang="en-US" dirty="0" smtClean="0"/>
              <a:t>enables you to make informed decision </a:t>
            </a:r>
          </a:p>
          <a:p>
            <a:r>
              <a:rPr lang="en-US" dirty="0" smtClean="0"/>
              <a:t>want to become professor?</a:t>
            </a:r>
          </a:p>
          <a:p>
            <a:pPr lvl="1"/>
            <a:r>
              <a:rPr lang="en-US" dirty="0" smtClean="0"/>
              <a:t>continue research to get tenure (permanent job)</a:t>
            </a:r>
          </a:p>
          <a:p>
            <a:r>
              <a:rPr lang="en-US" dirty="0" smtClean="0"/>
              <a:t>takes 3 to 6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complete one semester, your GPA will be the only item that matters!</a:t>
            </a:r>
          </a:p>
          <a:p>
            <a:r>
              <a:rPr lang="en-US" dirty="0" smtClean="0"/>
              <a:t>Hard to get assistantships for first semester</a:t>
            </a:r>
          </a:p>
          <a:p>
            <a:r>
              <a:rPr lang="en-US" dirty="0" smtClean="0"/>
              <a:t>You can start working after 2 long semesters</a:t>
            </a:r>
          </a:p>
          <a:p>
            <a:r>
              <a:rPr lang="en-US" dirty="0" smtClean="0"/>
              <a:t>Easier to convince professors for RAs after you do well in their courses</a:t>
            </a:r>
          </a:p>
          <a:p>
            <a:r>
              <a:rPr lang="en-US" dirty="0" smtClean="0"/>
              <a:t>Get help from your seniors </a:t>
            </a:r>
          </a:p>
          <a:p>
            <a:r>
              <a:rPr lang="en-US" dirty="0" smtClean="0"/>
              <a:t>Apply to varied set of 5 to 10 colleges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Job opportunities in USA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Job </a:t>
            </a:r>
            <a:r>
              <a:rPr lang="en-US" dirty="0" smtClean="0">
                <a:solidFill>
                  <a:srgbClr val="FF0000"/>
                </a:solidFill>
              </a:rPr>
              <a:t>opportunities in USA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Environment favorable for foreigners</a:t>
            </a:r>
          </a:p>
          <a:p>
            <a:pPr lvl="1"/>
            <a:r>
              <a:rPr lang="en-US" dirty="0" smtClean="0"/>
              <a:t>Population too worried about outsourcing</a:t>
            </a:r>
          </a:p>
          <a:p>
            <a:pPr lvl="1"/>
            <a:r>
              <a:rPr lang="en-US" dirty="0" smtClean="0"/>
              <a:t>American students view it as nerdy</a:t>
            </a:r>
          </a:p>
          <a:p>
            <a:r>
              <a:rPr lang="en-US" dirty="0" smtClean="0"/>
              <a:t>Recent study shows that SW Engineer is one of the best jobs in the world</a:t>
            </a:r>
          </a:p>
          <a:p>
            <a:r>
              <a:rPr lang="en-US" dirty="0" smtClean="0"/>
              <a:t>Direct job in US companies requires US degree</a:t>
            </a:r>
          </a:p>
          <a:p>
            <a:r>
              <a:rPr lang="en-US" dirty="0" smtClean="0"/>
              <a:t>Salary figures:</a:t>
            </a:r>
          </a:p>
          <a:p>
            <a:pPr lvl="1">
              <a:buNone/>
            </a:pPr>
            <a:r>
              <a:rPr lang="en-US" dirty="0" smtClean="0"/>
              <a:t>~$60K (freshers) -  Rs. 2 lakhs/month </a:t>
            </a:r>
          </a:p>
          <a:p>
            <a:pPr lvl="1">
              <a:buNone/>
            </a:pPr>
            <a:r>
              <a:rPr lang="en-US" dirty="0" smtClean="0"/>
              <a:t>~$100K (~5 years experience) – Rs. 3.5 lakhs/month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Software related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job opportunities in USA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Internships will help to get full-time quicker</a:t>
            </a:r>
          </a:p>
          <a:p>
            <a:r>
              <a:rPr lang="en-US" dirty="0" smtClean="0"/>
              <a:t>Direct job in US companies requires US degree</a:t>
            </a:r>
          </a:p>
          <a:p>
            <a:r>
              <a:rPr lang="en-US" dirty="0" smtClean="0"/>
              <a:t>Almost every CS graduate gets a job</a:t>
            </a:r>
          </a:p>
          <a:p>
            <a:r>
              <a:rPr lang="en-US" dirty="0" smtClean="0"/>
              <a:t>US degree will get you job almost anywhere</a:t>
            </a:r>
          </a:p>
          <a:p>
            <a:r>
              <a:rPr lang="en-US" dirty="0" smtClean="0"/>
              <a:t>Typical employee changes job every 2-3 years once – but visa status may complicate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Software Outsourcing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</a:t>
            </a:r>
            <a:r>
              <a:rPr lang="en-US" smtClean="0"/>
              <a:t>: reduce </a:t>
            </a:r>
            <a:r>
              <a:rPr lang="en-US" dirty="0" smtClean="0"/>
              <a:t>cost</a:t>
            </a:r>
          </a:p>
          <a:p>
            <a:r>
              <a:rPr lang="en-US" dirty="0" smtClean="0"/>
              <a:t>Projects need to fit certain criteria</a:t>
            </a:r>
          </a:p>
          <a:p>
            <a:pPr lvl="1"/>
            <a:r>
              <a:rPr lang="en-US" dirty="0" smtClean="0"/>
              <a:t>Bit formal &amp; clear requirements</a:t>
            </a:r>
          </a:p>
          <a:p>
            <a:pPr lvl="1"/>
            <a:r>
              <a:rPr lang="en-US" dirty="0" smtClean="0"/>
              <a:t>Interfaces well defined/understood</a:t>
            </a:r>
          </a:p>
          <a:p>
            <a:pPr lvl="1"/>
            <a:r>
              <a:rPr lang="en-US" dirty="0" smtClean="0"/>
              <a:t>should be of reasonable size</a:t>
            </a:r>
          </a:p>
          <a:p>
            <a:r>
              <a:rPr lang="en-US" dirty="0" smtClean="0"/>
              <a:t>Not a good idea for small/poorly defined/time-critical/security-sensitive projects</a:t>
            </a:r>
          </a:p>
          <a:p>
            <a:r>
              <a:rPr lang="en-US" dirty="0" smtClean="0"/>
              <a:t>Opinion</a:t>
            </a:r>
            <a:r>
              <a:rPr lang="en-US" smtClean="0"/>
              <a:t>: may stay at current level or go down</a:t>
            </a:r>
            <a:endParaRPr lang="en-US" dirty="0" smtClean="0"/>
          </a:p>
          <a:p>
            <a:r>
              <a:rPr lang="en-US" dirty="0" smtClean="0"/>
              <a:t>Industry not conducive for </a:t>
            </a:r>
            <a:r>
              <a:rPr lang="en-US" smtClean="0"/>
              <a:t>more outsourcing</a:t>
            </a:r>
          </a:p>
          <a:p>
            <a:r>
              <a:rPr lang="en-US" smtClean="0"/>
              <a:t>With increased cost, Indian SW companies under pressure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Agenda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0E1107"/>
                </a:solidFill>
              </a:rPr>
              <a:t>Introduce myself</a:t>
            </a:r>
            <a:endParaRPr lang="en-US" dirty="0" smtClean="0">
              <a:solidFill>
                <a:srgbClr val="0E1107"/>
              </a:solidFill>
            </a:endParaRPr>
          </a:p>
          <a:p>
            <a:endParaRPr lang="en-US" dirty="0" smtClean="0">
              <a:solidFill>
                <a:srgbClr val="0E1107"/>
              </a:solidFill>
            </a:endParaRPr>
          </a:p>
          <a:p>
            <a:r>
              <a:rPr lang="en-US" smtClean="0"/>
              <a:t>Higher studies in USA</a:t>
            </a:r>
            <a:endParaRPr lang="en-US" dirty="0" smtClean="0"/>
          </a:p>
          <a:p>
            <a:r>
              <a:rPr lang="en-US" dirty="0" smtClean="0"/>
              <a:t>Job opportunities in USA</a:t>
            </a:r>
          </a:p>
          <a:p>
            <a:r>
              <a:rPr lang="en-US" smtClean="0"/>
              <a:t>Trends in Computer </a:t>
            </a:r>
            <a:r>
              <a:rPr lang="en-US" dirty="0" smtClean="0"/>
              <a:t>Science education</a:t>
            </a:r>
          </a:p>
          <a:p>
            <a:r>
              <a:rPr lang="en-US" smtClean="0"/>
              <a:t>Trends in Software Development</a:t>
            </a:r>
          </a:p>
          <a:p>
            <a:r>
              <a:rPr lang="en-US" smtClean="0"/>
              <a:t>Project suggestions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jobs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Plenty of jobs for foreseeable future</a:t>
            </a:r>
          </a:p>
          <a:p>
            <a:r>
              <a:rPr lang="en-US" dirty="0" smtClean="0"/>
              <a:t>“Core” development of complex projects done here, not in USA. Example: Samsung</a:t>
            </a:r>
          </a:p>
          <a:p>
            <a:r>
              <a:rPr lang="en-US" smtClean="0"/>
              <a:t>Work </a:t>
            </a:r>
            <a:r>
              <a:rPr lang="en-US" dirty="0" smtClean="0"/>
              <a:t>hours and professionalism worrisome</a:t>
            </a:r>
          </a:p>
          <a:p>
            <a:r>
              <a:rPr lang="en-US" dirty="0" smtClean="0"/>
              <a:t>Take care of your health!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smtClean="0">
                <a:solidFill>
                  <a:schemeClr val="accent3">
                    <a:lumMod val="50000"/>
                  </a:schemeClr>
                </a:solidFill>
              </a:rPr>
              <a:t>Trends in CS 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education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Trends in CS education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Difficulty in attracting US students to CS</a:t>
            </a:r>
          </a:p>
          <a:p>
            <a:r>
              <a:rPr lang="en-US" dirty="0" smtClean="0"/>
              <a:t>Introduction to Programming : going visual</a:t>
            </a:r>
          </a:p>
          <a:p>
            <a:pPr lvl="1"/>
            <a:r>
              <a:rPr lang="en-US" dirty="0" smtClean="0"/>
              <a:t>Alice, Scratch, …</a:t>
            </a:r>
          </a:p>
          <a:p>
            <a:r>
              <a:rPr lang="en-US" dirty="0" smtClean="0"/>
              <a:t>Java dominates in CS1 &amp; CS2 courses</a:t>
            </a:r>
          </a:p>
          <a:p>
            <a:r>
              <a:rPr lang="en-US" dirty="0" smtClean="0"/>
              <a:t>C++ used to teach pointers &amp; memory management</a:t>
            </a:r>
          </a:p>
          <a:p>
            <a:r>
              <a:rPr lang="en-US" dirty="0" smtClean="0"/>
              <a:t>Industry projects in the final year</a:t>
            </a:r>
          </a:p>
          <a:p>
            <a:r>
              <a:rPr lang="en-US" dirty="0" smtClean="0"/>
              <a:t>Online courses becoming popular, augmenting education landscape</a:t>
            </a:r>
          </a:p>
          <a:p>
            <a:r>
              <a:rPr lang="en-US" dirty="0" smtClean="0"/>
              <a:t>Lots of online multimedia lectures in the web</a:t>
            </a:r>
          </a:p>
          <a:p>
            <a:r>
              <a:rPr lang="en-US" dirty="0" smtClean="0"/>
              <a:t>serious Game design programs on the rise – lot of focus on efficiency unlike business applications</a:t>
            </a:r>
          </a:p>
          <a:p>
            <a:r>
              <a:rPr lang="en-US" dirty="0" smtClean="0"/>
              <a:t>Smart-phone applications (iPhone &amp; Android)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Higher education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Attended T4E conference in IIT Chennai, July 14-16 and met several educators.</a:t>
            </a:r>
          </a:p>
          <a:p>
            <a:r>
              <a:rPr lang="en-US" dirty="0" smtClean="0"/>
              <a:t>Lot of concerns about quality of higher education, but not many answers</a:t>
            </a:r>
            <a:endParaRPr lang="en-US" dirty="0"/>
          </a:p>
          <a:p>
            <a:r>
              <a:rPr lang="en-US" dirty="0" smtClean="0"/>
              <a:t>Online course materials:</a:t>
            </a:r>
          </a:p>
          <a:p>
            <a:pPr lvl="1"/>
            <a:r>
              <a:rPr lang="en-US" dirty="0" smtClean="0"/>
              <a:t>MIT Open courseware http://ocw.mit.edu</a:t>
            </a:r>
          </a:p>
          <a:p>
            <a:pPr lvl="1"/>
            <a:r>
              <a:rPr lang="en-US" dirty="0" smtClean="0"/>
              <a:t>NPTEL National Programme for Technology Enhanced Learning  http://nptel.iitm.ac.in/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smtClean="0">
                <a:solidFill>
                  <a:schemeClr val="accent3">
                    <a:lumMod val="50000"/>
                  </a:schemeClr>
                </a:solidFill>
              </a:rPr>
              <a:t>Trends in</a:t>
            </a: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Software Development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Complexity of software projects: historical snippets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Ad-hoc development model</a:t>
            </a:r>
          </a:p>
          <a:p>
            <a:r>
              <a:rPr lang="en-US" dirty="0" smtClean="0"/>
              <a:t>Waterfall model </a:t>
            </a:r>
          </a:p>
          <a:p>
            <a:pPr lvl="1"/>
            <a:r>
              <a:rPr lang="en-US" dirty="0" smtClean="0"/>
              <a:t>slow &amp; unpredictable</a:t>
            </a:r>
          </a:p>
          <a:p>
            <a:pPr lvl="1"/>
            <a:r>
              <a:rPr lang="en-US" dirty="0" smtClean="0"/>
              <a:t>heavy documentation effort</a:t>
            </a:r>
          </a:p>
          <a:p>
            <a:pPr lvl="1"/>
            <a:r>
              <a:rPr lang="en-US" dirty="0" smtClean="0"/>
              <a:t>cost overruns </a:t>
            </a:r>
            <a:r>
              <a:rPr lang="en-US" smtClean="0"/>
              <a:t>&amp; missed deadlines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My experience with huge SW projects</a:t>
            </a:r>
            <a:br>
              <a:rPr lang="en-US" smtClean="0"/>
            </a:br>
            <a:r>
              <a:rPr lang="en-US" smtClean="0"/>
              <a:t>(Waterfall model)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Period of instability</a:t>
            </a:r>
          </a:p>
          <a:p>
            <a:r>
              <a:rPr lang="en-US" smtClean="0"/>
              <a:t>collisons during merge</a:t>
            </a:r>
          </a:p>
          <a:p>
            <a:r>
              <a:rPr lang="en-US" smtClean="0"/>
              <a:t>product delays</a:t>
            </a:r>
          </a:p>
          <a:p>
            <a:r>
              <a:rPr lang="en-US" smtClean="0"/>
              <a:t>Is it good enough to release?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Agile process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6705600" cy="540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Agile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Limited documentation</a:t>
            </a:r>
          </a:p>
          <a:p>
            <a:r>
              <a:rPr lang="en-US" smtClean="0"/>
              <a:t>Better tracking of current status</a:t>
            </a:r>
          </a:p>
          <a:p>
            <a:r>
              <a:rPr lang="en-US" smtClean="0"/>
              <a:t>Frequent releases</a:t>
            </a:r>
          </a:p>
          <a:p>
            <a:r>
              <a:rPr lang="en-US" smtClean="0"/>
              <a:t>Continuous interaction with the customer</a:t>
            </a:r>
          </a:p>
          <a:p>
            <a:r>
              <a:rPr lang="en-US" smtClean="0"/>
              <a:t>Several refinements: XP, SCRUM,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typical industry project in 1990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5029200"/>
            <a:ext cx="2819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 standard library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724400" y="5029200"/>
            <a:ext cx="28194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Home-grown library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2133600" y="1905000"/>
            <a:ext cx="4114800" cy="2819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New code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V. Jeyakesavan: 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Academia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Industry &amp;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Personal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Dad was a school teacher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B.E. (ECE) in CEG Guindy, Anna University – 1986-90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UNIX System Software Engineer, HCL Limited, Chennai, 1990-91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MS Computer Science, University of Texas at Dallas (UTD), 1991-94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Same industry project NOW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419600"/>
            <a:ext cx="35052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C++/Java standard library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14400" y="2286000"/>
            <a:ext cx="35052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Home-grown library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953000" y="4114800"/>
            <a:ext cx="3429000" cy="91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Open source components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953000" y="2971800"/>
            <a:ext cx="3429000" cy="914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Commercial libraries for industry segment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914400" y="3276600"/>
            <a:ext cx="35052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IDE modules</a:t>
            </a:r>
            <a:endParaRPr lang="en-US" sz="2400" dirty="0"/>
          </a:p>
        </p:txBody>
      </p:sp>
      <p:sp>
        <p:nvSpPr>
          <p:cNvPr id="11" name="Oval 10"/>
          <p:cNvSpPr/>
          <p:nvPr/>
        </p:nvSpPr>
        <p:spPr>
          <a:xfrm>
            <a:off x="3276600" y="1219200"/>
            <a:ext cx="2895600" cy="76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New code</a:t>
            </a:r>
            <a:endParaRPr lang="en-US" sz="3600" dirty="0"/>
          </a:p>
        </p:txBody>
      </p:sp>
      <p:sp>
        <p:nvSpPr>
          <p:cNvPr id="12" name="Rectangle 11"/>
          <p:cNvSpPr/>
          <p:nvPr/>
        </p:nvSpPr>
        <p:spPr>
          <a:xfrm>
            <a:off x="304800" y="5943600"/>
            <a:ext cx="75509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Follow-up Q: Any disadvantages? </a:t>
            </a:r>
            <a:br>
              <a:rPr lang="en-US" sz="2400" smtClean="0"/>
            </a:br>
            <a:r>
              <a:rPr lang="en-US" sz="2400" smtClean="0"/>
              <a:t>Follow-up </a:t>
            </a:r>
            <a:r>
              <a:rPr lang="en-US" sz="2400" dirty="0" smtClean="0"/>
              <a:t>Q: How one becomes experienced </a:t>
            </a:r>
            <a:r>
              <a:rPr lang="en-US" sz="2400" smtClean="0"/>
              <a:t>programmer?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Expert programmer:  what does it mean?</a:t>
            </a:r>
          </a:p>
          <a:p>
            <a:r>
              <a:rPr lang="en-US" smtClean="0"/>
              <a:t>Future projects: No code? Just integration? </a:t>
            </a:r>
          </a:p>
          <a:p>
            <a:r>
              <a:rPr lang="en-US" smtClean="0"/>
              <a:t>Knowledge of Java/C++/… down the drain?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mtClean="0"/>
              <a:t>Application Specific Programming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38200" y="1524000"/>
            <a:ext cx="7772400" cy="495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19200" y="3657600"/>
            <a:ext cx="1219200" cy="259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M1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2743200" y="3657600"/>
            <a:ext cx="1219200" cy="2590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M2</a:t>
            </a:r>
            <a:endParaRPr lang="en-US" sz="2800"/>
          </a:p>
        </p:txBody>
      </p:sp>
      <p:sp>
        <p:nvSpPr>
          <p:cNvPr id="20" name="Rectangle 19"/>
          <p:cNvSpPr/>
          <p:nvPr/>
        </p:nvSpPr>
        <p:spPr>
          <a:xfrm>
            <a:off x="4267200" y="3657600"/>
            <a:ext cx="1219200" cy="2590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M3</a:t>
            </a:r>
            <a:endParaRPr lang="en-US" sz="2800"/>
          </a:p>
        </p:txBody>
      </p:sp>
      <p:sp>
        <p:nvSpPr>
          <p:cNvPr id="22" name="Rectangle 21"/>
          <p:cNvSpPr/>
          <p:nvPr/>
        </p:nvSpPr>
        <p:spPr>
          <a:xfrm>
            <a:off x="1295400" y="2743200"/>
            <a:ext cx="7010400" cy="533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Intrepreter</a:t>
            </a:r>
            <a:endParaRPr lang="en-US" sz="2800"/>
          </a:p>
        </p:txBody>
      </p:sp>
      <p:sp>
        <p:nvSpPr>
          <p:cNvPr id="24" name="Rectangle 23"/>
          <p:cNvSpPr/>
          <p:nvPr/>
        </p:nvSpPr>
        <p:spPr>
          <a:xfrm>
            <a:off x="7162800" y="3657600"/>
            <a:ext cx="1219200" cy="2590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/>
              <a:t>Mn</a:t>
            </a:r>
            <a:endParaRPr lang="en-US" sz="2800"/>
          </a:p>
        </p:txBody>
      </p:sp>
      <p:sp>
        <p:nvSpPr>
          <p:cNvPr id="25" name="Oval 24"/>
          <p:cNvSpPr/>
          <p:nvPr/>
        </p:nvSpPr>
        <p:spPr>
          <a:xfrm>
            <a:off x="1447800" y="1981200"/>
            <a:ext cx="15240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script</a:t>
            </a:r>
            <a:endParaRPr lang="en-US" sz="2400"/>
          </a:p>
        </p:txBody>
      </p:sp>
      <p:sp>
        <p:nvSpPr>
          <p:cNvPr id="26" name="Oval 25"/>
          <p:cNvSpPr/>
          <p:nvPr/>
        </p:nvSpPr>
        <p:spPr>
          <a:xfrm>
            <a:off x="3276600" y="1981200"/>
            <a:ext cx="15240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script</a:t>
            </a:r>
            <a:endParaRPr lang="en-US" sz="2400"/>
          </a:p>
        </p:txBody>
      </p:sp>
      <p:sp>
        <p:nvSpPr>
          <p:cNvPr id="27" name="Oval 26"/>
          <p:cNvSpPr/>
          <p:nvPr/>
        </p:nvSpPr>
        <p:spPr>
          <a:xfrm>
            <a:off x="6629400" y="1981200"/>
            <a:ext cx="15240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/>
              <a:t>script</a:t>
            </a:r>
            <a:endParaRPr lang="en-US" sz="2400"/>
          </a:p>
        </p:txBody>
      </p:sp>
      <p:sp>
        <p:nvSpPr>
          <p:cNvPr id="28" name="TextBox 27"/>
          <p:cNvSpPr txBox="1"/>
          <p:nvPr/>
        </p:nvSpPr>
        <p:spPr>
          <a:xfrm>
            <a:off x="5334000" y="2133600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/>
              <a:t>…</a:t>
            </a:r>
            <a:endParaRPr lang="en-US" sz="2400"/>
          </a:p>
        </p:txBody>
      </p:sp>
      <p:sp>
        <p:nvSpPr>
          <p:cNvPr id="29" name="TextBox 28"/>
          <p:cNvSpPr txBox="1"/>
          <p:nvPr/>
        </p:nvSpPr>
        <p:spPr>
          <a:xfrm flipV="1">
            <a:off x="6096000" y="4724400"/>
            <a:ext cx="343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…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Exchange</a:t>
            </a:r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533400" y="2819400"/>
            <a:ext cx="1447800" cy="1371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A1</a:t>
            </a:r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1600200" y="3505200"/>
            <a:ext cx="1447800" cy="13716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A3</a:t>
            </a:r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1600200" y="2133600"/>
            <a:ext cx="1447800" cy="13716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A2</a:t>
            </a:r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2667000" y="2819400"/>
            <a:ext cx="1447800" cy="1371600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A4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14600" y="2895600"/>
            <a:ext cx="60960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Exchange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343400" y="1600200"/>
            <a:ext cx="4572000" cy="4525963"/>
          </a:xfrm>
        </p:spPr>
        <p:txBody>
          <a:bodyPr/>
          <a:lstStyle/>
          <a:p>
            <a:r>
              <a:rPr lang="en-US" smtClean="0"/>
              <a:t>Binary or text data </a:t>
            </a:r>
            <a:r>
              <a:rPr lang="en-US" smtClean="0">
                <a:sym typeface="Wingdings" pitchFamily="2" charset="2"/>
              </a:rPr>
              <a:t> XML or JSON …</a:t>
            </a:r>
          </a:p>
          <a:p>
            <a:r>
              <a:rPr lang="en-US" smtClean="0">
                <a:sym typeface="Wingdings" pitchFamily="2" charset="2"/>
              </a:rPr>
              <a:t>Independent data checkers tools available.</a:t>
            </a:r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533400" y="2819400"/>
            <a:ext cx="1447800" cy="13716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A1</a:t>
            </a:r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1600200" y="3505200"/>
            <a:ext cx="1447800" cy="1371600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A3</a:t>
            </a:r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1600200" y="2133600"/>
            <a:ext cx="1447800" cy="137160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A2</a:t>
            </a:r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2667000" y="2819400"/>
            <a:ext cx="1447800" cy="1371600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A4</a:t>
            </a:r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14600" y="2895600"/>
            <a:ext cx="609600" cy="38100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Software Outsourcing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</a:t>
            </a:r>
            <a:r>
              <a:rPr lang="en-US" smtClean="0"/>
              <a:t>: reduce </a:t>
            </a:r>
            <a:r>
              <a:rPr lang="en-US" dirty="0" smtClean="0"/>
              <a:t>cost</a:t>
            </a:r>
          </a:p>
          <a:p>
            <a:r>
              <a:rPr lang="en-US" dirty="0" smtClean="0"/>
              <a:t>Projects need to fit certain criteria</a:t>
            </a:r>
          </a:p>
          <a:p>
            <a:pPr lvl="1"/>
            <a:r>
              <a:rPr lang="en-US" dirty="0" smtClean="0"/>
              <a:t>Bit formal &amp; clear requirements</a:t>
            </a:r>
          </a:p>
          <a:p>
            <a:pPr lvl="1"/>
            <a:r>
              <a:rPr lang="en-US" dirty="0" smtClean="0"/>
              <a:t>Interfaces well defined/understood</a:t>
            </a:r>
          </a:p>
          <a:p>
            <a:pPr lvl="1"/>
            <a:r>
              <a:rPr lang="en-US" dirty="0" smtClean="0"/>
              <a:t>should be of reasonable size</a:t>
            </a:r>
          </a:p>
          <a:p>
            <a:r>
              <a:rPr lang="en-US" dirty="0" smtClean="0"/>
              <a:t>Not a good idea for small/poorly defined/time-critical/security-sensitive projects</a:t>
            </a:r>
          </a:p>
          <a:p>
            <a:r>
              <a:rPr lang="en-US" dirty="0" smtClean="0"/>
              <a:t>Opinion</a:t>
            </a:r>
            <a:r>
              <a:rPr lang="en-US" smtClean="0"/>
              <a:t>: may stay at current level or go down</a:t>
            </a:r>
            <a:endParaRPr lang="en-US" dirty="0" smtClean="0"/>
          </a:p>
          <a:p>
            <a:r>
              <a:rPr lang="en-US" dirty="0" smtClean="0"/>
              <a:t>Industry not conducive for </a:t>
            </a:r>
            <a:r>
              <a:rPr lang="en-US" smtClean="0"/>
              <a:t>more outsourcing</a:t>
            </a:r>
          </a:p>
          <a:p>
            <a:r>
              <a:rPr lang="en-US" smtClean="0"/>
              <a:t>With increased cost, Indian SW companies under pressure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Design decisons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Purchase modules or use open-source?</a:t>
            </a:r>
          </a:p>
          <a:p>
            <a:r>
              <a:rPr lang="en-US" smtClean="0"/>
              <a:t>.NET or Java?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C00000"/>
                </a:solidFill>
              </a:rPr>
              <a:t>Software efficiency: 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Do we really care?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Goal is to make software work &amp; meet deadline for most industry projects. </a:t>
            </a:r>
          </a:p>
          <a:p>
            <a:r>
              <a:rPr lang="en-US" smtClean="0">
                <a:solidFill>
                  <a:srgbClr val="FF0000"/>
                </a:solidFill>
              </a:rPr>
              <a:t>Game console: </a:t>
            </a:r>
            <a:r>
              <a:rPr lang="en-US" smtClean="0"/>
              <a:t>Algorithm takes longer to run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requires higher-end CPU to keep realism </a:t>
            </a:r>
            <a:r>
              <a:rPr lang="en-US" smtClean="0">
                <a:sym typeface="Wingdings" pitchFamily="2" charset="2"/>
              </a:rPr>
              <a:t> higher price  product fails amid competition</a:t>
            </a:r>
            <a:endParaRPr lang="en-US" smtClean="0"/>
          </a:p>
          <a:p>
            <a:r>
              <a:rPr lang="en-US" smtClean="0">
                <a:solidFill>
                  <a:srgbClr val="FF0000"/>
                </a:solidFill>
              </a:rPr>
              <a:t>Web-server: </a:t>
            </a:r>
            <a:r>
              <a:rPr lang="en-US" smtClean="0"/>
              <a:t>Algorithm takes longer to run (consider 5 seconds vs. 20 seconds) </a:t>
            </a:r>
            <a:r>
              <a:rPr lang="en-US" smtClean="0">
                <a:sym typeface="Wingdings" pitchFamily="2" charset="2"/>
              </a:rPr>
              <a:t> tests web-users’ patience &amp; requires more web server capacity.</a:t>
            </a:r>
          </a:p>
          <a:p>
            <a:r>
              <a:rPr lang="en-US" smtClean="0">
                <a:solidFill>
                  <a:srgbClr val="FF0000"/>
                </a:solidFill>
              </a:rPr>
              <a:t>Daily data crunching: </a:t>
            </a:r>
            <a:r>
              <a:rPr lang="en-US" smtClean="0"/>
              <a:t>What if it takes &gt;1 day?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few more points 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Standalone applications </a:t>
            </a:r>
            <a:r>
              <a:rPr lang="en-US" smtClean="0">
                <a:sym typeface="Wingdings" pitchFamily="2" charset="2"/>
              </a:rPr>
              <a:t> Enterprise bundles</a:t>
            </a:r>
          </a:p>
          <a:p>
            <a:r>
              <a:rPr lang="en-US" smtClean="0">
                <a:sym typeface="Wingdings" pitchFamily="2" charset="2"/>
              </a:rPr>
              <a:t>Local SW installation  intranet based</a:t>
            </a:r>
          </a:p>
          <a:p>
            <a:r>
              <a:rPr lang="en-US" smtClean="0">
                <a:sym typeface="Wingdings" pitchFamily="2" charset="2"/>
              </a:rPr>
              <a:t>Build in-house  Buy &amp; customize</a:t>
            </a:r>
          </a:p>
          <a:p>
            <a:r>
              <a:rPr lang="en-US" smtClean="0">
                <a:sym typeface="Wingdings" pitchFamily="2" charset="2"/>
              </a:rPr>
              <a:t>Heavy text based coding  visual programming (GUI builders &amp; debuggers …)</a:t>
            </a:r>
          </a:p>
          <a:p>
            <a:r>
              <a:rPr lang="en-US" smtClean="0">
                <a:sym typeface="Wingdings" pitchFamily="2" charset="2"/>
              </a:rPr>
              <a:t>Desktops  Laptops  Smartphones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SW projects: </a:t>
            </a:r>
            <a:br>
              <a:rPr lang="en-US" smtClean="0"/>
            </a:br>
            <a:r>
              <a:rPr lang="en-US" smtClean="0"/>
              <a:t>Multi-dimensional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Companies want to complete Software Projects with</a:t>
            </a:r>
          </a:p>
          <a:p>
            <a:r>
              <a:rPr lang="en-US" dirty="0" smtClean="0"/>
              <a:t>Smaller team</a:t>
            </a:r>
          </a:p>
          <a:p>
            <a:r>
              <a:rPr lang="en-US" dirty="0" smtClean="0"/>
              <a:t>Limited resources</a:t>
            </a:r>
          </a:p>
          <a:p>
            <a:r>
              <a:rPr lang="en-US" dirty="0" smtClean="0"/>
              <a:t>Higher quality</a:t>
            </a:r>
          </a:p>
          <a:p>
            <a:r>
              <a:rPr lang="en-US" dirty="0" smtClean="0"/>
              <a:t>Reduced cost</a:t>
            </a:r>
          </a:p>
          <a:p>
            <a:r>
              <a:rPr lang="en-US" dirty="0" smtClean="0"/>
              <a:t>On-time delivery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This is what each project manager tries to do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V. Jeyakesavan: 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 Academia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Industry &amp;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Personal …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Telecom Software Engineer, Northern Telecom, Dallas, 1994-97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Ph.D. Computer Science (part-time), University of Texas at Dallas (UTD), 1994-99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Technical Lead, Samsung Telecom, 1997-2010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Got married in 1998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Adjunct Faculty, UTD CS department, 1999-2002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Online Adjunct Faculty in several online universities from 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C00000"/>
                </a:solidFill>
              </a:rPr>
              <a:t>Smart-phone development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My kids know/play games in Android phone</a:t>
            </a:r>
          </a:p>
          <a:p>
            <a:r>
              <a:rPr lang="en-US" smtClean="0"/>
              <a:t>For me, email, calendar and contacts are in sync with company data</a:t>
            </a:r>
          </a:p>
          <a:p>
            <a:r>
              <a:rPr lang="en-US" smtClean="0">
                <a:solidFill>
                  <a:srgbClr val="FF0000"/>
                </a:solidFill>
              </a:rPr>
              <a:t>Question: </a:t>
            </a:r>
            <a:r>
              <a:rPr lang="en-US" smtClean="0"/>
              <a:t>can we do more with them?</a:t>
            </a:r>
          </a:p>
          <a:p>
            <a:r>
              <a:rPr lang="en-US" smtClean="0"/>
              <a:t>Industry trend is to port several meaningful business applications to smartphones.</a:t>
            </a:r>
          </a:p>
          <a:p>
            <a:r>
              <a:rPr lang="en-US" smtClean="0"/>
              <a:t>Example for cross-platform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 development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Lot of interest in real-time action games</a:t>
            </a:r>
          </a:p>
          <a:p>
            <a:r>
              <a:rPr lang="en-US" smtClean="0"/>
              <a:t>Most games done in C/C++ in Los Angeles area</a:t>
            </a:r>
          </a:p>
          <a:p>
            <a:r>
              <a:rPr lang="en-US" smtClean="0"/>
              <a:t>Algorithm optimization at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Software will continue to be growth area</a:t>
            </a:r>
          </a:p>
          <a:p>
            <a:r>
              <a:rPr lang="en-US" dirty="0" smtClean="0"/>
              <a:t>More exciting things yet to come</a:t>
            </a:r>
          </a:p>
          <a:p>
            <a:r>
              <a:rPr lang="en-US" dirty="0" smtClean="0"/>
              <a:t>Put your brain and passion to work!</a:t>
            </a:r>
          </a:p>
          <a:p>
            <a:r>
              <a:rPr lang="en-US" dirty="0" smtClean="0"/>
              <a:t>Do not get scared by all the jargons/terms – basics are simple beneath the </a:t>
            </a:r>
            <a:r>
              <a:rPr lang="en-US" smtClean="0"/>
              <a:t>complex terms!</a:t>
            </a:r>
          </a:p>
          <a:p>
            <a:r>
              <a:rPr lang="en-US" smtClean="0"/>
              <a:t>Try </a:t>
            </a:r>
            <a:r>
              <a:rPr lang="en-US" dirty="0" smtClean="0"/>
              <a:t>to enjoy the job &amp; live a </a:t>
            </a:r>
            <a:r>
              <a:rPr lang="en-US" smtClean="0"/>
              <a:t>balanced life. Keep emotions away from the job.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smtClean="0">
                <a:solidFill>
                  <a:schemeClr val="accent3">
                    <a:lumMod val="50000"/>
                  </a:schemeClr>
                </a:solidFill>
              </a:rPr>
              <a:t>Final year projects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expectations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Of reasonable complexity</a:t>
            </a:r>
          </a:p>
          <a:p>
            <a:r>
              <a:rPr lang="en-US" smtClean="0"/>
              <a:t>utilizes several concepts/components learned in the course</a:t>
            </a:r>
          </a:p>
          <a:p>
            <a:r>
              <a:rPr lang="en-US" smtClean="0"/>
              <a:t>can be used in industry</a:t>
            </a:r>
          </a:p>
          <a:p>
            <a:r>
              <a:rPr lang="en-US" smtClean="0"/>
              <a:t>uses several meaningful design &amp; test tools.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projects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Database and rich front-end</a:t>
            </a:r>
          </a:p>
          <a:p>
            <a:r>
              <a:rPr lang="en-US" smtClean="0"/>
              <a:t>Smartphone application</a:t>
            </a:r>
          </a:p>
          <a:p>
            <a:r>
              <a:rPr lang="en-US" smtClean="0"/>
              <a:t>Reasonably complex game</a:t>
            </a:r>
          </a:p>
          <a:p>
            <a:r>
              <a:rPr lang="en-US" smtClean="0"/>
              <a:t>e-Process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projects from UTDallas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PowerPoint Presentation Builder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Web-based configuration editor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Restaurant Management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Check-out using Smart-phone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3">
                    <a:lumMod val="50000"/>
                  </a:schemeClr>
                </a:solidFill>
              </a:rPr>
              <a:t>Thanks for attending!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Dr. Jeyakesavan Veerasamy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jeyak7@gmail.com </a:t>
            </a:r>
          </a:p>
          <a:p>
            <a:r>
              <a:rPr lang="en-US" sz="3600" dirty="0" smtClean="0">
                <a:solidFill>
                  <a:srgbClr val="C00000"/>
                </a:solidFill>
              </a:rPr>
              <a:t>jeyv@utdallas.edu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V. Jeyakesavan: </a:t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 Academia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2060"/>
                </a:solidFill>
              </a:rPr>
              <a:t>Industry &amp;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Personal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Adjunct Faculty, Southern Methodist University, 2010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Sr. Lecturer (full-time), UTD Computer Science, 2010-present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2 daughters: Nila (8) and Chinmayee (4)</a:t>
            </a:r>
          </a:p>
          <a:p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Passionate about teaching – happy to share ideas to improve teaching quality </a:t>
            </a:r>
            <a:r>
              <a:rPr lang="en-US" smtClean="0">
                <a:solidFill>
                  <a:srgbClr val="002060"/>
                </a:solidFill>
                <a:sym typeface="Wingdings" pitchFamily="2" charset="2"/>
              </a:rPr>
              <a:t>in colleges</a:t>
            </a:r>
            <a:endParaRPr lang="en-US" dirty="0" smtClean="0">
              <a:solidFill>
                <a:srgbClr val="00206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V. Jeyakesavan: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18 years experience as Software Engineer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12 years of teaching experience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Advertisement:</a:t>
            </a:r>
            <a:br>
              <a:rPr lang="en-US" dirty="0" smtClean="0"/>
            </a:br>
            <a:r>
              <a:rPr lang="en-US" dirty="0" smtClean="0"/>
              <a:t>University of Texas at Dallas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Erik Jonsson School of Engineering and Computer Science</a:t>
            </a:r>
          </a:p>
          <a:p>
            <a:r>
              <a:rPr lang="en-US" dirty="0" smtClean="0"/>
              <a:t>Computer Science: ~500 MS students and ~150 PhD students</a:t>
            </a:r>
          </a:p>
          <a:p>
            <a:r>
              <a:rPr lang="en-US" dirty="0" smtClean="0"/>
              <a:t>Surrounded </a:t>
            </a:r>
            <a:r>
              <a:rPr lang="en-US" smtClean="0"/>
              <a:t>by </a:t>
            </a:r>
            <a:r>
              <a:rPr lang="en-US" smtClean="0"/>
              <a:t>1000s </a:t>
            </a:r>
            <a:r>
              <a:rPr lang="en-US" dirty="0" smtClean="0"/>
              <a:t>of companies in Dallas-Fort Worth metroplex </a:t>
            </a:r>
          </a:p>
          <a:p>
            <a:r>
              <a:rPr lang="en-US" dirty="0" smtClean="0"/>
              <a:t>Students can get internships right after 2 semesters and continue studies in parallel</a:t>
            </a:r>
          </a:p>
          <a:p>
            <a:r>
              <a:rPr lang="en-US" dirty="0" smtClean="0"/>
              <a:t>Flyers available – see me after the lecture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" y="777240"/>
            <a:ext cx="8694420" cy="6080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mtClean="0"/>
              <a:t>Dallas-Ft. Worth metroplex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638800" y="2743200"/>
            <a:ext cx="2286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3365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Higher studies in USA</a:t>
            </a:r>
            <a:b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(MS, PhD, MBA …)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1475</Words>
  <Application>Microsoft Office PowerPoint</Application>
  <PresentationFormat>On-screen Show (4:3)</PresentationFormat>
  <Paragraphs>254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Final year projects,  Higher studies, Jobs &amp; Software Trends in USA</vt:lpstr>
      <vt:lpstr>Agenda</vt:lpstr>
      <vt:lpstr>Dr. V. Jeyakesavan:  Academia, Industry &amp; Personal</vt:lpstr>
      <vt:lpstr>Dr. V. Jeyakesavan:   Academia, Industry &amp; Personal …</vt:lpstr>
      <vt:lpstr>Dr. V. Jeyakesavan:   Academia, Industry &amp; Personal …</vt:lpstr>
      <vt:lpstr>Dr. V. Jeyakesavan: Summary</vt:lpstr>
      <vt:lpstr>Advertisement: University of Texas at Dallas</vt:lpstr>
      <vt:lpstr>Dallas-Ft. Worth metroplex</vt:lpstr>
      <vt:lpstr>Higher studies in USA (MS, PhD, MBA …)</vt:lpstr>
      <vt:lpstr>CS &amp; Engineering education: USA vs. India</vt:lpstr>
      <vt:lpstr>Why study in USA?</vt:lpstr>
      <vt:lpstr>Hurdles to clear: Admission, Visa &amp; Finances</vt:lpstr>
      <vt:lpstr>Improving your chances</vt:lpstr>
      <vt:lpstr>Interested in Ph.D.?</vt:lpstr>
      <vt:lpstr>Miscellaneous notes</vt:lpstr>
      <vt:lpstr>Job opportunities in USA</vt:lpstr>
      <vt:lpstr>Job opportunities in USA</vt:lpstr>
      <vt:lpstr>Software related  job opportunities in USA</vt:lpstr>
      <vt:lpstr>Software Outsourcing</vt:lpstr>
      <vt:lpstr>Software jobs in India</vt:lpstr>
      <vt:lpstr>Trends in CS education</vt:lpstr>
      <vt:lpstr>Trends in CS education</vt:lpstr>
      <vt:lpstr>Higher education in India</vt:lpstr>
      <vt:lpstr>Trends in Software Development</vt:lpstr>
      <vt:lpstr>Complexity of software projects: historical snippets</vt:lpstr>
      <vt:lpstr>My experience with huge SW projects (Waterfall model)</vt:lpstr>
      <vt:lpstr>Agile process</vt:lpstr>
      <vt:lpstr>Agile methods</vt:lpstr>
      <vt:lpstr>A typical industry project in 1990</vt:lpstr>
      <vt:lpstr>Same industry project NOW</vt:lpstr>
      <vt:lpstr>Questions</vt:lpstr>
      <vt:lpstr>Application Specific Programming </vt:lpstr>
      <vt:lpstr>Data Exchange</vt:lpstr>
      <vt:lpstr>Data Exchange</vt:lpstr>
      <vt:lpstr>Software Outsourcing</vt:lpstr>
      <vt:lpstr>Design decisons</vt:lpstr>
      <vt:lpstr>Software efficiency:  Do we really care?</vt:lpstr>
      <vt:lpstr>A few more points …</vt:lpstr>
      <vt:lpstr>SW projects:  Multi-dimensional problem</vt:lpstr>
      <vt:lpstr>Smart-phone development</vt:lpstr>
      <vt:lpstr>Game development</vt:lpstr>
      <vt:lpstr>Summary</vt:lpstr>
      <vt:lpstr>Final year projects</vt:lpstr>
      <vt:lpstr>Typical expectations</vt:lpstr>
      <vt:lpstr>Typical projects</vt:lpstr>
      <vt:lpstr>Sample projects from UTDallas</vt:lpstr>
      <vt:lpstr>Thanks for attending!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of  Online Education  in USA</dc:title>
  <dc:creator>veerasam</dc:creator>
  <cp:lastModifiedBy>veerasam</cp:lastModifiedBy>
  <cp:revision>22</cp:revision>
  <dcterms:created xsi:type="dcterms:W3CDTF">2011-08-01T12:35:10Z</dcterms:created>
  <dcterms:modified xsi:type="dcterms:W3CDTF">2011-08-11T07:06:12Z</dcterms:modified>
</cp:coreProperties>
</file>