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97" r:id="rId2"/>
    <p:sldId id="345" r:id="rId3"/>
    <p:sldId id="309" r:id="rId4"/>
    <p:sldId id="310" r:id="rId5"/>
    <p:sldId id="311" r:id="rId6"/>
    <p:sldId id="312" r:id="rId7"/>
    <p:sldId id="313" r:id="rId8"/>
    <p:sldId id="314" r:id="rId9"/>
    <p:sldId id="315" r:id="rId10"/>
    <p:sldId id="316" r:id="rId11"/>
    <p:sldId id="317" r:id="rId12"/>
    <p:sldId id="318" r:id="rId13"/>
    <p:sldId id="346" r:id="rId14"/>
    <p:sldId id="319" r:id="rId15"/>
    <p:sldId id="321" r:id="rId16"/>
    <p:sldId id="320" r:id="rId17"/>
    <p:sldId id="322" r:id="rId18"/>
    <p:sldId id="325" r:id="rId19"/>
    <p:sldId id="326" r:id="rId20"/>
    <p:sldId id="330" r:id="rId21"/>
    <p:sldId id="327" r:id="rId22"/>
    <p:sldId id="328" r:id="rId23"/>
    <p:sldId id="329" r:id="rId24"/>
    <p:sldId id="331" r:id="rId25"/>
    <p:sldId id="332" r:id="rId26"/>
    <p:sldId id="333" r:id="rId27"/>
    <p:sldId id="334" r:id="rId28"/>
    <p:sldId id="336" r:id="rId29"/>
    <p:sldId id="337" r:id="rId30"/>
    <p:sldId id="338" r:id="rId31"/>
    <p:sldId id="339" r:id="rId32"/>
    <p:sldId id="350" r:id="rId33"/>
    <p:sldId id="340" r:id="rId34"/>
    <p:sldId id="341" r:id="rId35"/>
    <p:sldId id="342" r:id="rId36"/>
    <p:sldId id="344" r:id="rId37"/>
    <p:sldId id="347" r:id="rId38"/>
    <p:sldId id="348" r:id="rId39"/>
    <p:sldId id="349"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660"/>
  </p:normalViewPr>
  <p:slideViewPr>
    <p:cSldViewPr>
      <p:cViewPr>
        <p:scale>
          <a:sx n="69" d="100"/>
          <a:sy n="69" d="100"/>
        </p:scale>
        <p:origin x="-145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4740DCA-E3E6-443E-B58D-FDCD8A932494}" type="datetimeFigureOut">
              <a:rPr lang="en-US"/>
              <a:pPr>
                <a:defRPr/>
              </a:pPr>
              <a:t>11/30/2010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504A0BD-D27C-405B-B2C4-C02C48BCBA4B}" type="slidenum">
              <a:rPr lang="en-US"/>
              <a:pPr>
                <a:defRPr/>
              </a:pPr>
              <a:t>‹#›</a:t>
            </a:fld>
            <a:endParaRPr lang="en-US"/>
          </a:p>
        </p:txBody>
      </p:sp>
    </p:spTree>
    <p:extLst>
      <p:ext uri="{BB962C8B-B14F-4D97-AF65-F5344CB8AC3E}">
        <p14:creationId xmlns:p14="http://schemas.microsoft.com/office/powerpoint/2010/main" val="3394401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04A0BD-D27C-405B-B2C4-C02C48BCBA4B}" type="slidenum">
              <a:rPr lang="en-US" smtClean="0"/>
              <a:pPr>
                <a:defRPr/>
              </a:pPr>
              <a:t>19</a:t>
            </a:fld>
            <a:endParaRPr lang="en-US"/>
          </a:p>
        </p:txBody>
      </p:sp>
    </p:spTree>
    <p:extLst>
      <p:ext uri="{BB962C8B-B14F-4D97-AF65-F5344CB8AC3E}">
        <p14:creationId xmlns:p14="http://schemas.microsoft.com/office/powerpoint/2010/main" val="1985998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A9FC105-189A-4135-8503-1451E3EA4632}" type="datetimeFigureOut">
              <a:rPr lang="en-US"/>
              <a:pPr>
                <a:defRPr/>
              </a:pPr>
              <a:t>11/30/2010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7B529C-6AB0-4F5A-B39D-AFD37C6BE31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524C94-598D-4DFC-94D2-AA3E47FE6D4D}" type="datetimeFigureOut">
              <a:rPr lang="en-US"/>
              <a:pPr>
                <a:defRPr/>
              </a:pPr>
              <a:t>11/30/2010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780C49-380C-4ED4-AAFA-801736DD42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BDBB14F-6F7F-4880-8CB3-633132EAD746}" type="datetimeFigureOut">
              <a:rPr lang="en-US"/>
              <a:pPr>
                <a:defRPr/>
              </a:pPr>
              <a:t>11/30/2010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4F96C8-DAC8-416A-AF0D-EB934863DF7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41A80D-CCA4-49DA-81CB-8DA6D2075971}" type="datetimeFigureOut">
              <a:rPr lang="en-US"/>
              <a:pPr>
                <a:defRPr/>
              </a:pPr>
              <a:t>11/30/2010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797FC7-EFEA-4A58-AA62-2EB20B91EF7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CA3471-37EE-43BD-945C-126301018962}" type="datetimeFigureOut">
              <a:rPr lang="en-US"/>
              <a:pPr>
                <a:defRPr/>
              </a:pPr>
              <a:t>11/30/2010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6D3C8B-95BD-4988-A3E7-CB403935EBC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93C06CF-5919-4B40-B90E-1AEC436DEBE6}" type="datetimeFigureOut">
              <a:rPr lang="en-US"/>
              <a:pPr>
                <a:defRPr/>
              </a:pPr>
              <a:t>11/30/2010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6CCDD7-59E4-41D6-B0C6-64AE6EE895D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83DA2B4-1C37-4FA4-B252-04477236DE7D}" type="datetimeFigureOut">
              <a:rPr lang="en-US"/>
              <a:pPr>
                <a:defRPr/>
              </a:pPr>
              <a:t>11/30/2010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A72042F-137D-4025-8948-554DB80EFDD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7312845-1B08-477C-9098-FBEDF238A3D3}" type="datetimeFigureOut">
              <a:rPr lang="en-US"/>
              <a:pPr>
                <a:defRPr/>
              </a:pPr>
              <a:t>11/30/2010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65A9749-6242-40C9-AC90-7BFAE4668E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5B407D-9328-467A-B700-0058D2C30E94}" type="datetimeFigureOut">
              <a:rPr lang="en-US"/>
              <a:pPr>
                <a:defRPr/>
              </a:pPr>
              <a:t>11/30/2010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D44AC3-D083-4799-9F50-D981E48DF3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34BF48-CBC0-4552-B7C4-48A32A433206}" type="datetimeFigureOut">
              <a:rPr lang="en-US"/>
              <a:pPr>
                <a:defRPr/>
              </a:pPr>
              <a:t>11/30/2010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A190AE-A0AA-4D7C-8607-47B5D3495AB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E673758-D808-4BC3-A13C-761FC98A7548}" type="datetimeFigureOut">
              <a:rPr lang="en-US"/>
              <a:pPr>
                <a:defRPr/>
              </a:pPr>
              <a:t>11/30/2010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D232B6-9290-496F-831B-1327B3AB66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B24A114-33C1-47DB-A23C-AC416CB0CF27}" type="datetimeFigureOut">
              <a:rPr lang="en-US"/>
              <a:pPr>
                <a:defRPr/>
              </a:pPr>
              <a:t>11/30/2010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F08382B-7741-4485-8EA1-7DBC7B4A5E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p:cNvPicPr>
            <a:picLocks noChangeAspect="1"/>
          </p:cNvPicPr>
          <p:nvPr/>
        </p:nvPicPr>
        <p:blipFill>
          <a:blip r:embed="rId2" cstate="print"/>
          <a:srcRect/>
          <a:stretch>
            <a:fillRect/>
          </a:stretch>
        </p:blipFill>
        <p:spPr bwMode="auto">
          <a:xfrm>
            <a:off x="0" y="0"/>
            <a:ext cx="9144000" cy="693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p:cNvPicPr>
            <a:picLocks noChangeAspect="1"/>
          </p:cNvPicPr>
          <p:nvPr/>
        </p:nvPicPr>
        <p:blipFill>
          <a:blip r:embed="rId2" cstate="print"/>
          <a:srcRect/>
          <a:stretch>
            <a:fillRect/>
          </a:stretch>
        </p:blipFill>
        <p:spPr bwMode="auto">
          <a:xfrm>
            <a:off x="0" y="-15875"/>
            <a:ext cx="9144000" cy="6873875"/>
          </a:xfrm>
          <a:prstGeom prst="rect">
            <a:avLst/>
          </a:prstGeom>
          <a:noFill/>
          <a:ln w="9525">
            <a:noFill/>
            <a:miter lim="800000"/>
            <a:headEnd/>
            <a:tailEnd/>
          </a:ln>
        </p:spPr>
      </p:pic>
      <p:sp>
        <p:nvSpPr>
          <p:cNvPr id="23554" name="Title 2"/>
          <p:cNvSpPr>
            <a:spLocks noGrp="1"/>
          </p:cNvSpPr>
          <p:nvPr>
            <p:ph type="ctrTitle"/>
          </p:nvPr>
        </p:nvSpPr>
        <p:spPr>
          <a:xfrm>
            <a:off x="4114800" y="2514600"/>
            <a:ext cx="4267200" cy="1981200"/>
          </a:xfrm>
        </p:spPr>
        <p:txBody>
          <a:bodyPr/>
          <a:lstStyle/>
          <a:p>
            <a:pPr eaLnBrk="1" hangingPunct="1"/>
            <a:r>
              <a:rPr lang="en-US" dirty="0" smtClean="0"/>
              <a:t>ACTIVITY DIAGRAM</a:t>
            </a:r>
          </a:p>
        </p:txBody>
      </p:sp>
      <p:pic>
        <p:nvPicPr>
          <p:cNvPr id="1026" name="Picture 1"/>
          <p:cNvPicPr>
            <a:picLocks noChangeAspect="1" noChangeArrowheads="1"/>
          </p:cNvPicPr>
          <p:nvPr/>
        </p:nvPicPr>
        <p:blipFill>
          <a:blip r:embed="rId3" cstate="print"/>
          <a:srcRect/>
          <a:stretch>
            <a:fillRect/>
          </a:stretch>
        </p:blipFill>
        <p:spPr bwMode="auto">
          <a:xfrm>
            <a:off x="533400" y="1066800"/>
            <a:ext cx="3330575" cy="5659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p:cNvPicPr>
            <a:picLocks noChangeAspect="1"/>
          </p:cNvPicPr>
          <p:nvPr/>
        </p:nvPicPr>
        <p:blipFill>
          <a:blip r:embed="rId2" cstate="print"/>
          <a:srcRect/>
          <a:stretch>
            <a:fillRect/>
          </a:stretch>
        </p:blipFill>
        <p:spPr bwMode="auto">
          <a:xfrm>
            <a:off x="0" y="-15875"/>
            <a:ext cx="9144000" cy="6873875"/>
          </a:xfrm>
          <a:prstGeom prst="rect">
            <a:avLst/>
          </a:prstGeom>
          <a:noFill/>
          <a:ln w="9525">
            <a:noFill/>
            <a:miter lim="800000"/>
            <a:headEnd/>
            <a:tailEnd/>
          </a:ln>
        </p:spPr>
      </p:pic>
      <p:sp>
        <p:nvSpPr>
          <p:cNvPr id="24578" name="Title 2"/>
          <p:cNvSpPr>
            <a:spLocks noGrp="1"/>
          </p:cNvSpPr>
          <p:nvPr>
            <p:ph type="ctrTitle"/>
          </p:nvPr>
        </p:nvSpPr>
        <p:spPr>
          <a:xfrm>
            <a:off x="685800" y="2130425"/>
            <a:ext cx="7772400" cy="612775"/>
          </a:xfrm>
        </p:spPr>
        <p:txBody>
          <a:bodyPr/>
          <a:lstStyle/>
          <a:p>
            <a:pPr eaLnBrk="1" hangingPunct="1"/>
            <a:r>
              <a:rPr lang="en-US" smtClean="0"/>
              <a:t>SADT DIAGRAM LEVEL 0</a:t>
            </a:r>
          </a:p>
        </p:txBody>
      </p:sp>
      <p:sp>
        <p:nvSpPr>
          <p:cNvPr id="2" name="Subtitle 1"/>
          <p:cNvSpPr>
            <a:spLocks noGrp="1"/>
          </p:cNvSpPr>
          <p:nvPr>
            <p:ph type="subTitle" idx="1"/>
          </p:nvPr>
        </p:nvSpPr>
        <p:spPr>
          <a:xfrm>
            <a:off x="609600" y="2743200"/>
            <a:ext cx="7924800" cy="3581400"/>
          </a:xfrm>
        </p:spPr>
        <p:txBody>
          <a:bodyPr/>
          <a:lstStyle/>
          <a:p>
            <a:pPr eaLnBrk="1" hangingPunct="1">
              <a:defRPr/>
            </a:pPr>
            <a:endParaRPr lang="en-US" dirty="0"/>
          </a:p>
        </p:txBody>
      </p:sp>
      <p:pic>
        <p:nvPicPr>
          <p:cNvPr id="24580" name="Picture 2"/>
          <p:cNvPicPr>
            <a:picLocks noChangeAspect="1" noChangeArrowheads="1"/>
          </p:cNvPicPr>
          <p:nvPr/>
        </p:nvPicPr>
        <p:blipFill>
          <a:blip r:embed="rId3" cstate="print"/>
          <a:srcRect/>
          <a:stretch>
            <a:fillRect/>
          </a:stretch>
        </p:blipFill>
        <p:spPr bwMode="auto">
          <a:xfrm>
            <a:off x="838200" y="2819400"/>
            <a:ext cx="77724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p:cNvPicPr>
          <p:nvPr/>
        </p:nvPicPr>
        <p:blipFill>
          <a:blip r:embed="rId2" cstate="print"/>
          <a:srcRect/>
          <a:stretch>
            <a:fillRect/>
          </a:stretch>
        </p:blipFill>
        <p:spPr bwMode="auto">
          <a:xfrm>
            <a:off x="-41275" y="0"/>
            <a:ext cx="9144000" cy="6873875"/>
          </a:xfrm>
          <a:prstGeom prst="rect">
            <a:avLst/>
          </a:prstGeom>
          <a:noFill/>
          <a:ln w="9525">
            <a:noFill/>
            <a:miter lim="800000"/>
            <a:headEnd/>
            <a:tailEnd/>
          </a:ln>
        </p:spPr>
      </p:pic>
      <p:sp>
        <p:nvSpPr>
          <p:cNvPr id="25602" name="Title 2"/>
          <p:cNvSpPr>
            <a:spLocks noGrp="1"/>
          </p:cNvSpPr>
          <p:nvPr>
            <p:ph type="ctrTitle"/>
          </p:nvPr>
        </p:nvSpPr>
        <p:spPr>
          <a:xfrm>
            <a:off x="685800" y="2057400"/>
            <a:ext cx="7772400" cy="533400"/>
          </a:xfrm>
        </p:spPr>
        <p:txBody>
          <a:bodyPr/>
          <a:lstStyle/>
          <a:p>
            <a:pPr eaLnBrk="1" hangingPunct="1"/>
            <a:r>
              <a:rPr lang="en-US" smtClean="0"/>
              <a:t>SADT DIAGRAM LEVEL 1</a:t>
            </a:r>
          </a:p>
        </p:txBody>
      </p:sp>
      <p:pic>
        <p:nvPicPr>
          <p:cNvPr id="25603" name="Picture 2"/>
          <p:cNvPicPr>
            <a:picLocks noChangeAspect="1" noChangeArrowheads="1"/>
          </p:cNvPicPr>
          <p:nvPr/>
        </p:nvPicPr>
        <p:blipFill>
          <a:blip r:embed="rId3" cstate="print"/>
          <a:srcRect/>
          <a:stretch>
            <a:fillRect/>
          </a:stretch>
        </p:blipFill>
        <p:spPr bwMode="auto">
          <a:xfrm>
            <a:off x="771525" y="2590800"/>
            <a:ext cx="7991475"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p:cNvPicPr>
            <a:picLocks noChangeAspect="1"/>
          </p:cNvPicPr>
          <p:nvPr/>
        </p:nvPicPr>
        <p:blipFill>
          <a:blip r:embed="rId2" cstate="print"/>
          <a:srcRect/>
          <a:stretch>
            <a:fillRect/>
          </a:stretch>
        </p:blipFill>
        <p:spPr bwMode="auto">
          <a:xfrm>
            <a:off x="-41275" y="0"/>
            <a:ext cx="9144000" cy="6873875"/>
          </a:xfrm>
          <a:prstGeom prst="rect">
            <a:avLst/>
          </a:prstGeom>
          <a:noFill/>
          <a:ln w="9525">
            <a:noFill/>
            <a:miter lim="800000"/>
            <a:headEnd/>
            <a:tailEnd/>
          </a:ln>
        </p:spPr>
      </p:pic>
      <p:sp>
        <p:nvSpPr>
          <p:cNvPr id="26626" name="Title 2"/>
          <p:cNvSpPr>
            <a:spLocks noGrp="1"/>
          </p:cNvSpPr>
          <p:nvPr>
            <p:ph type="ctrTitle"/>
          </p:nvPr>
        </p:nvSpPr>
        <p:spPr>
          <a:xfrm>
            <a:off x="685800" y="2057400"/>
            <a:ext cx="7772400" cy="533400"/>
          </a:xfrm>
        </p:spPr>
        <p:txBody>
          <a:bodyPr/>
          <a:lstStyle/>
          <a:p>
            <a:pPr eaLnBrk="1" hangingPunct="1"/>
            <a:r>
              <a:rPr lang="en-US" smtClean="0"/>
              <a:t>SADT DIAGRAM LEVEL 2</a:t>
            </a:r>
          </a:p>
        </p:txBody>
      </p:sp>
      <p:pic>
        <p:nvPicPr>
          <p:cNvPr id="26627" name="Picture 2"/>
          <p:cNvPicPr>
            <a:picLocks noChangeAspect="1" noChangeArrowheads="1"/>
          </p:cNvPicPr>
          <p:nvPr/>
        </p:nvPicPr>
        <p:blipFill>
          <a:blip r:embed="rId3" cstate="print"/>
          <a:srcRect/>
          <a:stretch>
            <a:fillRect/>
          </a:stretch>
        </p:blipFill>
        <p:spPr bwMode="auto">
          <a:xfrm>
            <a:off x="762000" y="2667000"/>
            <a:ext cx="77724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2" cstate="print"/>
          <a:srcRect/>
          <a:stretch>
            <a:fillRect/>
          </a:stretch>
        </p:blipFill>
        <p:spPr bwMode="auto">
          <a:xfrm>
            <a:off x="0" y="-15875"/>
            <a:ext cx="9144000" cy="6873875"/>
          </a:xfrm>
          <a:prstGeom prst="rect">
            <a:avLst/>
          </a:prstGeom>
          <a:noFill/>
          <a:ln w="9525">
            <a:noFill/>
            <a:miter lim="800000"/>
            <a:headEnd/>
            <a:tailEnd/>
          </a:ln>
        </p:spPr>
      </p:pic>
      <p:sp>
        <p:nvSpPr>
          <p:cNvPr id="2" name="Subtitle 1"/>
          <p:cNvSpPr>
            <a:spLocks noGrp="1"/>
          </p:cNvSpPr>
          <p:nvPr>
            <p:ph type="subTitle" idx="1"/>
          </p:nvPr>
        </p:nvSpPr>
        <p:spPr>
          <a:xfrm>
            <a:off x="685800" y="3048000"/>
            <a:ext cx="7848600" cy="3200400"/>
          </a:xfrm>
        </p:spPr>
        <p:txBody>
          <a:bodyPr/>
          <a:lstStyle/>
          <a:p>
            <a:pPr eaLnBrk="1" hangingPunct="1">
              <a:defRPr/>
            </a:pPr>
            <a:endParaRPr lang="en-US" dirty="0" smtClean="0"/>
          </a:p>
          <a:p>
            <a:pPr eaLnBrk="1" hangingPunct="1">
              <a:defRPr/>
            </a:pPr>
            <a:r>
              <a:rPr lang="en-US" sz="4000" dirty="0" smtClean="0">
                <a:solidFill>
                  <a:schemeClr val="tx1"/>
                </a:solidFill>
              </a:rPr>
              <a:t>PRODUCT</a:t>
            </a:r>
            <a:endParaRPr lang="en-US" sz="40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p:cNvPicPr>
          <p:nvPr/>
        </p:nvPicPr>
        <p:blipFill>
          <a:blip r:embed="rId2" cstate="print"/>
          <a:srcRect/>
          <a:stretch>
            <a:fillRect/>
          </a:stretch>
        </p:blipFill>
        <p:spPr bwMode="auto">
          <a:xfrm>
            <a:off x="0" y="-15875"/>
            <a:ext cx="9144000" cy="6873875"/>
          </a:xfrm>
          <a:prstGeom prst="rect">
            <a:avLst/>
          </a:prstGeom>
          <a:noFill/>
          <a:ln w="9525">
            <a:noFill/>
            <a:miter lim="800000"/>
            <a:headEnd/>
            <a:tailEnd/>
          </a:ln>
        </p:spPr>
      </p:pic>
      <p:sp>
        <p:nvSpPr>
          <p:cNvPr id="28674" name="Title 2"/>
          <p:cNvSpPr>
            <a:spLocks noGrp="1"/>
          </p:cNvSpPr>
          <p:nvPr>
            <p:ph type="ctrTitle"/>
          </p:nvPr>
        </p:nvSpPr>
        <p:spPr>
          <a:xfrm>
            <a:off x="685800" y="2130425"/>
            <a:ext cx="7772400" cy="765175"/>
          </a:xfrm>
        </p:spPr>
        <p:txBody>
          <a:bodyPr/>
          <a:lstStyle/>
          <a:p>
            <a:pPr eaLnBrk="1" hangingPunct="1"/>
            <a:r>
              <a:rPr lang="en-US" smtClean="0"/>
              <a:t>HIGH LEVEL USE CASE DIAGRAM</a:t>
            </a:r>
          </a:p>
        </p:txBody>
      </p:sp>
      <p:pic>
        <p:nvPicPr>
          <p:cNvPr id="28675" name="Picture 2"/>
          <p:cNvPicPr>
            <a:picLocks noChangeAspect="1" noChangeArrowheads="1"/>
          </p:cNvPicPr>
          <p:nvPr/>
        </p:nvPicPr>
        <p:blipFill>
          <a:blip r:embed="rId3" cstate="print"/>
          <a:srcRect/>
          <a:stretch>
            <a:fillRect/>
          </a:stretch>
        </p:blipFill>
        <p:spPr bwMode="auto">
          <a:xfrm>
            <a:off x="1066800" y="2819400"/>
            <a:ext cx="63246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p:cNvPicPr>
            <a:picLocks noChangeAspect="1"/>
          </p:cNvPicPr>
          <p:nvPr/>
        </p:nvPicPr>
        <p:blipFill>
          <a:blip r:embed="rId2" cstate="print"/>
          <a:srcRect/>
          <a:stretch>
            <a:fillRect/>
          </a:stretch>
        </p:blipFill>
        <p:spPr bwMode="auto">
          <a:xfrm>
            <a:off x="0" y="-15875"/>
            <a:ext cx="9144000" cy="6873875"/>
          </a:xfrm>
          <a:prstGeom prst="rect">
            <a:avLst/>
          </a:prstGeom>
          <a:noFill/>
          <a:ln w="9525">
            <a:noFill/>
            <a:miter lim="800000"/>
            <a:headEnd/>
            <a:tailEnd/>
          </a:ln>
        </p:spPr>
      </p:pic>
      <p:sp>
        <p:nvSpPr>
          <p:cNvPr id="29698" name="Title 2"/>
          <p:cNvSpPr>
            <a:spLocks noGrp="1"/>
          </p:cNvSpPr>
          <p:nvPr>
            <p:ph type="ctrTitle"/>
          </p:nvPr>
        </p:nvSpPr>
        <p:spPr>
          <a:xfrm>
            <a:off x="685800" y="2130425"/>
            <a:ext cx="7772400" cy="765175"/>
          </a:xfrm>
        </p:spPr>
        <p:txBody>
          <a:bodyPr/>
          <a:lstStyle/>
          <a:p>
            <a:pPr algn="l" eaLnBrk="1" hangingPunct="1"/>
            <a:r>
              <a:rPr lang="en-US" sz="4000" smtClean="0"/>
              <a:t>SPECIFIC VISUAL USE </a:t>
            </a:r>
            <a:r>
              <a:rPr lang="en-US" sz="3800" smtClean="0"/>
              <a:t>CASE DIAGRAM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7763" y="2868951"/>
            <a:ext cx="6243637" cy="358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ChangeAspect="1"/>
          </p:cNvPicPr>
          <p:nvPr/>
        </p:nvPicPr>
        <p:blipFill>
          <a:blip r:embed="rId2" cstate="print"/>
          <a:srcRect/>
          <a:stretch>
            <a:fillRect/>
          </a:stretch>
        </p:blipFill>
        <p:spPr bwMode="auto">
          <a:xfrm>
            <a:off x="-71438" y="-15875"/>
            <a:ext cx="9144001" cy="6873875"/>
          </a:xfrm>
          <a:prstGeom prst="rect">
            <a:avLst/>
          </a:prstGeom>
          <a:noFill/>
          <a:ln w="9525">
            <a:noFill/>
            <a:miter lim="800000"/>
            <a:headEnd/>
            <a:tailEnd/>
          </a:ln>
        </p:spPr>
      </p:pic>
      <p:sp>
        <p:nvSpPr>
          <p:cNvPr id="30722" name="Title 2"/>
          <p:cNvSpPr>
            <a:spLocks noGrp="1"/>
          </p:cNvSpPr>
          <p:nvPr>
            <p:ph type="ctrTitle"/>
          </p:nvPr>
        </p:nvSpPr>
        <p:spPr>
          <a:xfrm>
            <a:off x="685800" y="1981200"/>
            <a:ext cx="7772400" cy="762000"/>
          </a:xfrm>
        </p:spPr>
        <p:txBody>
          <a:bodyPr/>
          <a:lstStyle/>
          <a:p>
            <a:pPr eaLnBrk="1" hangingPunct="1"/>
            <a:r>
              <a:rPr lang="en-US" smtClean="0"/>
              <a:t>CLASS DIAGRAM</a:t>
            </a:r>
          </a:p>
        </p:txBody>
      </p:sp>
      <p:sp>
        <p:nvSpPr>
          <p:cNvPr id="2" name="Subtitle 1"/>
          <p:cNvSpPr>
            <a:spLocks noGrp="1"/>
          </p:cNvSpPr>
          <p:nvPr>
            <p:ph type="subTitle" idx="1"/>
          </p:nvPr>
        </p:nvSpPr>
        <p:spPr>
          <a:xfrm>
            <a:off x="762000" y="2895600"/>
            <a:ext cx="7772400" cy="3352800"/>
          </a:xfrm>
        </p:spPr>
        <p:txBody>
          <a:bodyPr/>
          <a:lstStyle/>
          <a:p>
            <a:pPr eaLnBrk="1" hangingPunct="1">
              <a:defRPr/>
            </a:pPr>
            <a:endParaRPr lang="en-US" dirty="0"/>
          </a:p>
        </p:txBody>
      </p:sp>
      <p:pic>
        <p:nvPicPr>
          <p:cNvPr id="30724" name="Picture 2"/>
          <p:cNvPicPr>
            <a:picLocks noChangeAspect="1" noChangeArrowheads="1"/>
          </p:cNvPicPr>
          <p:nvPr/>
        </p:nvPicPr>
        <p:blipFill>
          <a:blip r:embed="rId3" cstate="print"/>
          <a:srcRect/>
          <a:stretch>
            <a:fillRect/>
          </a:stretch>
        </p:blipFill>
        <p:spPr bwMode="auto">
          <a:xfrm>
            <a:off x="762000" y="2895600"/>
            <a:ext cx="76962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p:cNvPicPr>
            <a:picLocks noChangeAspect="1"/>
          </p:cNvPicPr>
          <p:nvPr/>
        </p:nvPicPr>
        <p:blipFill>
          <a:blip r:embed="rId2" cstate="print"/>
          <a:srcRect/>
          <a:stretch>
            <a:fillRect/>
          </a:stretch>
        </p:blipFill>
        <p:spPr bwMode="auto">
          <a:xfrm>
            <a:off x="0" y="-15875"/>
            <a:ext cx="9144000" cy="6873875"/>
          </a:xfrm>
          <a:prstGeom prst="rect">
            <a:avLst/>
          </a:prstGeom>
          <a:noFill/>
          <a:ln w="9525">
            <a:noFill/>
            <a:miter lim="800000"/>
            <a:headEnd/>
            <a:tailEnd/>
          </a:ln>
        </p:spPr>
      </p:pic>
      <p:sp>
        <p:nvSpPr>
          <p:cNvPr id="31746" name="Title 2"/>
          <p:cNvSpPr>
            <a:spLocks noGrp="1"/>
          </p:cNvSpPr>
          <p:nvPr>
            <p:ph type="ctrTitle"/>
          </p:nvPr>
        </p:nvSpPr>
        <p:spPr>
          <a:xfrm>
            <a:off x="685800" y="2130425"/>
            <a:ext cx="7772400" cy="765175"/>
          </a:xfrm>
        </p:spPr>
        <p:txBody>
          <a:bodyPr/>
          <a:lstStyle/>
          <a:p>
            <a:pPr eaLnBrk="1" hangingPunct="1"/>
            <a:r>
              <a:rPr lang="en-US" smtClean="0"/>
              <a:t>SEQUENCE DIAGRAM</a:t>
            </a:r>
          </a:p>
        </p:txBody>
      </p:sp>
      <p:pic>
        <p:nvPicPr>
          <p:cNvPr id="31747" name="Picture 2"/>
          <p:cNvPicPr>
            <a:picLocks noChangeAspect="1" noChangeArrowheads="1"/>
          </p:cNvPicPr>
          <p:nvPr/>
        </p:nvPicPr>
        <p:blipFill>
          <a:blip r:embed="rId3" cstate="print"/>
          <a:srcRect/>
          <a:stretch>
            <a:fillRect/>
          </a:stretch>
        </p:blipFill>
        <p:spPr bwMode="auto">
          <a:xfrm>
            <a:off x="762000" y="2895600"/>
            <a:ext cx="71628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p:cNvPicPr>
            <a:picLocks noChangeAspect="1"/>
          </p:cNvPicPr>
          <p:nvPr/>
        </p:nvPicPr>
        <p:blipFill>
          <a:blip r:embed="rId3" cstate="print"/>
          <a:srcRect/>
          <a:stretch>
            <a:fillRect/>
          </a:stretch>
        </p:blipFill>
        <p:spPr bwMode="auto">
          <a:xfrm>
            <a:off x="0" y="-22225"/>
            <a:ext cx="9144000" cy="6873875"/>
          </a:xfrm>
          <a:prstGeom prst="rect">
            <a:avLst/>
          </a:prstGeom>
          <a:noFill/>
          <a:ln w="9525">
            <a:noFill/>
            <a:miter lim="800000"/>
            <a:headEnd/>
            <a:tailEnd/>
          </a:ln>
        </p:spPr>
      </p:pic>
      <p:sp>
        <p:nvSpPr>
          <p:cNvPr id="32770" name="Title 2"/>
          <p:cNvSpPr>
            <a:spLocks noGrp="1"/>
          </p:cNvSpPr>
          <p:nvPr>
            <p:ph type="ctrTitle"/>
          </p:nvPr>
        </p:nvSpPr>
        <p:spPr>
          <a:xfrm>
            <a:off x="685800" y="2130425"/>
            <a:ext cx="7772400" cy="765175"/>
          </a:xfrm>
        </p:spPr>
        <p:txBody>
          <a:bodyPr/>
          <a:lstStyle/>
          <a:p>
            <a:pPr eaLnBrk="1" hangingPunct="1"/>
            <a:r>
              <a:rPr lang="en-US" smtClean="0"/>
              <a:t>SEQUENCE DIAGRAM</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895600"/>
            <a:ext cx="67056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2" cstate="print"/>
          <a:srcRect/>
          <a:stretch>
            <a:fillRect/>
          </a:stretch>
        </p:blipFill>
        <p:spPr bwMode="auto">
          <a:xfrm>
            <a:off x="0" y="0"/>
            <a:ext cx="9144000" cy="6873875"/>
          </a:xfrm>
          <a:prstGeom prst="rect">
            <a:avLst/>
          </a:prstGeom>
          <a:noFill/>
          <a:ln w="9525">
            <a:noFill/>
            <a:miter lim="800000"/>
            <a:headEnd/>
            <a:tailEnd/>
          </a:ln>
        </p:spPr>
      </p:pic>
      <p:sp>
        <p:nvSpPr>
          <p:cNvPr id="15362" name="Subtitle 8"/>
          <p:cNvSpPr>
            <a:spLocks noGrp="1"/>
          </p:cNvSpPr>
          <p:nvPr>
            <p:ph type="subTitle" idx="1"/>
          </p:nvPr>
        </p:nvSpPr>
        <p:spPr>
          <a:xfrm>
            <a:off x="685800" y="2514600"/>
            <a:ext cx="7772400" cy="3810000"/>
          </a:xfrm>
        </p:spPr>
        <p:txBody>
          <a:bodyPr/>
          <a:lstStyle/>
          <a:p>
            <a:pPr algn="l" eaLnBrk="1" hangingPunct="1"/>
            <a:r>
              <a:rPr lang="en-US" sz="2800" dirty="0" smtClean="0">
                <a:solidFill>
                  <a:schemeClr val="tx1"/>
                </a:solidFill>
              </a:rPr>
              <a:t>     PROJECT PRESENTATION - PHASE 2 </a:t>
            </a:r>
          </a:p>
          <a:p>
            <a:pPr algn="l" eaLnBrk="1" hangingPunct="1"/>
            <a:r>
              <a:rPr lang="en-US" sz="2800" dirty="0" smtClean="0">
                <a:solidFill>
                  <a:schemeClr val="tx1"/>
                </a:solidFill>
              </a:rPr>
              <a:t>     System Requirements Specification</a:t>
            </a:r>
          </a:p>
          <a:p>
            <a:pPr algn="l" eaLnBrk="1" hangingPunct="1"/>
            <a:r>
              <a:rPr lang="en-US" sz="2800" dirty="0" smtClean="0">
                <a:solidFill>
                  <a:schemeClr val="tx1"/>
                </a:solidFill>
              </a:rPr>
              <a:t>   </a:t>
            </a:r>
          </a:p>
          <a:p>
            <a:pPr algn="l" eaLnBrk="1" hangingPunct="1"/>
            <a:r>
              <a:rPr lang="en-US" sz="2800" dirty="0" smtClean="0">
                <a:solidFill>
                  <a:schemeClr val="tx1"/>
                </a:solidFill>
              </a:rPr>
              <a:t>    INSTRUCTOR                 :  Dr. LAWRENCE CHUNG</a:t>
            </a:r>
          </a:p>
          <a:p>
            <a:pPr algn="l" eaLnBrk="1" hangingPunct="1"/>
            <a:r>
              <a:rPr lang="en-US" sz="2800" dirty="0" smtClean="0">
                <a:solidFill>
                  <a:schemeClr val="tx1"/>
                </a:solidFill>
              </a:rPr>
              <a:t>    TEACHING ASSISTANT :   RUTVIJ MEHTA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p:cNvPicPr>
            <a:picLocks noChangeAspect="1"/>
          </p:cNvPicPr>
          <p:nvPr/>
        </p:nvPicPr>
        <p:blipFill>
          <a:blip r:embed="rId2" cstate="print"/>
          <a:srcRect/>
          <a:stretch>
            <a:fillRect/>
          </a:stretch>
        </p:blipFill>
        <p:spPr bwMode="auto">
          <a:xfrm>
            <a:off x="0" y="-22225"/>
            <a:ext cx="9144000" cy="6873875"/>
          </a:xfrm>
          <a:prstGeom prst="rect">
            <a:avLst/>
          </a:prstGeom>
          <a:noFill/>
          <a:ln w="9525">
            <a:noFill/>
            <a:miter lim="800000"/>
            <a:headEnd/>
            <a:tailEnd/>
          </a:ln>
        </p:spPr>
      </p:pic>
      <p:sp>
        <p:nvSpPr>
          <p:cNvPr id="33794" name="Title 2"/>
          <p:cNvSpPr>
            <a:spLocks noGrp="1"/>
          </p:cNvSpPr>
          <p:nvPr>
            <p:ph type="ctrTitle"/>
          </p:nvPr>
        </p:nvSpPr>
        <p:spPr>
          <a:xfrm>
            <a:off x="685800" y="2130425"/>
            <a:ext cx="7772400" cy="765175"/>
          </a:xfrm>
        </p:spPr>
        <p:txBody>
          <a:bodyPr/>
          <a:lstStyle/>
          <a:p>
            <a:pPr eaLnBrk="1" hangingPunct="1"/>
            <a:r>
              <a:rPr lang="en-US" smtClean="0"/>
              <a:t>HIGH LEVEL ARCHITECTURE</a:t>
            </a:r>
          </a:p>
        </p:txBody>
      </p:sp>
      <p:pic>
        <p:nvPicPr>
          <p:cNvPr id="33795" name="Picture 2"/>
          <p:cNvPicPr>
            <a:picLocks noChangeAspect="1" noChangeArrowheads="1"/>
          </p:cNvPicPr>
          <p:nvPr/>
        </p:nvPicPr>
        <p:blipFill>
          <a:blip r:embed="rId3" cstate="print"/>
          <a:srcRect/>
          <a:stretch>
            <a:fillRect/>
          </a:stretch>
        </p:blipFill>
        <p:spPr bwMode="auto">
          <a:xfrm>
            <a:off x="2057400" y="2819400"/>
            <a:ext cx="48006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p:cNvPicPr>
          <p:nvPr/>
        </p:nvPicPr>
        <p:blipFill>
          <a:blip r:embed="rId2" cstate="print"/>
          <a:srcRect/>
          <a:stretch>
            <a:fillRect/>
          </a:stretch>
        </p:blipFill>
        <p:spPr bwMode="auto">
          <a:xfrm>
            <a:off x="0" y="-22225"/>
            <a:ext cx="9144000" cy="6873875"/>
          </a:xfrm>
          <a:prstGeom prst="rect">
            <a:avLst/>
          </a:prstGeom>
          <a:noFill/>
          <a:ln w="9525">
            <a:noFill/>
            <a:miter lim="800000"/>
            <a:headEnd/>
            <a:tailEnd/>
          </a:ln>
        </p:spPr>
      </p:pic>
      <p:sp>
        <p:nvSpPr>
          <p:cNvPr id="34818" name="Title 2"/>
          <p:cNvSpPr>
            <a:spLocks noGrp="1"/>
          </p:cNvSpPr>
          <p:nvPr>
            <p:ph type="ctrTitle"/>
          </p:nvPr>
        </p:nvSpPr>
        <p:spPr>
          <a:xfrm>
            <a:off x="685800" y="2130425"/>
            <a:ext cx="7772400" cy="765175"/>
          </a:xfrm>
        </p:spPr>
        <p:txBody>
          <a:bodyPr/>
          <a:lstStyle/>
          <a:p>
            <a:pPr eaLnBrk="1" hangingPunct="1"/>
            <a:r>
              <a:rPr lang="en-US" smtClean="0"/>
              <a:t>SADT LEVEL 0 DIAGRAM</a:t>
            </a:r>
          </a:p>
        </p:txBody>
      </p:sp>
      <p:pic>
        <p:nvPicPr>
          <p:cNvPr id="34819" name="Picture 2"/>
          <p:cNvPicPr>
            <a:picLocks noChangeAspect="1" noChangeArrowheads="1"/>
          </p:cNvPicPr>
          <p:nvPr/>
        </p:nvPicPr>
        <p:blipFill>
          <a:blip r:embed="rId3" cstate="print"/>
          <a:srcRect/>
          <a:stretch>
            <a:fillRect/>
          </a:stretch>
        </p:blipFill>
        <p:spPr bwMode="auto">
          <a:xfrm>
            <a:off x="1295400" y="2971800"/>
            <a:ext cx="64008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3"/>
          <p:cNvPicPr>
            <a:picLocks noChangeAspect="1"/>
          </p:cNvPicPr>
          <p:nvPr/>
        </p:nvPicPr>
        <p:blipFill>
          <a:blip r:embed="rId2" cstate="print"/>
          <a:srcRect/>
          <a:stretch>
            <a:fillRect/>
          </a:stretch>
        </p:blipFill>
        <p:spPr bwMode="auto">
          <a:xfrm>
            <a:off x="0" y="-22225"/>
            <a:ext cx="9144000" cy="6873875"/>
          </a:xfrm>
          <a:prstGeom prst="rect">
            <a:avLst/>
          </a:prstGeom>
          <a:noFill/>
          <a:ln w="9525">
            <a:noFill/>
            <a:miter lim="800000"/>
            <a:headEnd/>
            <a:tailEnd/>
          </a:ln>
        </p:spPr>
      </p:pic>
      <p:sp>
        <p:nvSpPr>
          <p:cNvPr id="35842" name="Title 2"/>
          <p:cNvSpPr>
            <a:spLocks noGrp="1"/>
          </p:cNvSpPr>
          <p:nvPr>
            <p:ph type="ctrTitle"/>
          </p:nvPr>
        </p:nvSpPr>
        <p:spPr>
          <a:xfrm>
            <a:off x="685800" y="2057400"/>
            <a:ext cx="7772400" cy="609600"/>
          </a:xfrm>
        </p:spPr>
        <p:txBody>
          <a:bodyPr/>
          <a:lstStyle/>
          <a:p>
            <a:pPr eaLnBrk="1" hangingPunct="1"/>
            <a:r>
              <a:rPr lang="en-US" smtClean="0"/>
              <a:t>SADT LEVEL 1 DIAGRAM</a:t>
            </a:r>
          </a:p>
        </p:txBody>
      </p:sp>
      <p:pic>
        <p:nvPicPr>
          <p:cNvPr id="35843" name="Picture 2"/>
          <p:cNvPicPr>
            <a:picLocks noChangeAspect="1" noChangeArrowheads="1"/>
          </p:cNvPicPr>
          <p:nvPr/>
        </p:nvPicPr>
        <p:blipFill>
          <a:blip r:embed="rId3" cstate="print"/>
          <a:srcRect/>
          <a:stretch>
            <a:fillRect/>
          </a:stretch>
        </p:blipFill>
        <p:spPr bwMode="auto">
          <a:xfrm>
            <a:off x="685800" y="2667000"/>
            <a:ext cx="7848600" cy="3657600"/>
          </a:xfrm>
          <a:prstGeom prst="rect">
            <a:avLst/>
          </a:prstGeom>
          <a:noFill/>
          <a:ln w="9525">
            <a:noFill/>
            <a:miter lim="800000"/>
            <a:headEnd/>
            <a:tailEnd/>
          </a:ln>
        </p:spPr>
      </p:pic>
      <p:cxnSp>
        <p:nvCxnSpPr>
          <p:cNvPr id="6" name="Straight Connector 5"/>
          <p:cNvCxnSpPr/>
          <p:nvPr/>
        </p:nvCxnSpPr>
        <p:spPr>
          <a:xfrm>
            <a:off x="2895600" y="6324600"/>
            <a:ext cx="129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48200" y="6324600"/>
            <a:ext cx="129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p:cNvPicPr>
            <a:picLocks noChangeAspect="1"/>
          </p:cNvPicPr>
          <p:nvPr/>
        </p:nvPicPr>
        <p:blipFill>
          <a:blip r:embed="rId2" cstate="print"/>
          <a:srcRect/>
          <a:stretch>
            <a:fillRect/>
          </a:stretch>
        </p:blipFill>
        <p:spPr bwMode="auto">
          <a:xfrm>
            <a:off x="0" y="-22225"/>
            <a:ext cx="9144000" cy="6873875"/>
          </a:xfrm>
          <a:prstGeom prst="rect">
            <a:avLst/>
          </a:prstGeom>
          <a:noFill/>
          <a:ln w="9525">
            <a:noFill/>
            <a:miter lim="800000"/>
            <a:headEnd/>
            <a:tailEnd/>
          </a:ln>
        </p:spPr>
      </p:pic>
      <p:sp>
        <p:nvSpPr>
          <p:cNvPr id="36866" name="Title 2"/>
          <p:cNvSpPr>
            <a:spLocks noGrp="1"/>
          </p:cNvSpPr>
          <p:nvPr>
            <p:ph type="ctrTitle"/>
          </p:nvPr>
        </p:nvSpPr>
        <p:spPr>
          <a:xfrm>
            <a:off x="685800" y="2130425"/>
            <a:ext cx="7772400" cy="536575"/>
          </a:xfrm>
        </p:spPr>
        <p:txBody>
          <a:bodyPr/>
          <a:lstStyle/>
          <a:p>
            <a:pPr eaLnBrk="1" hangingPunct="1"/>
            <a:r>
              <a:rPr lang="en-US" smtClean="0"/>
              <a:t>SIG - USABILITY</a:t>
            </a:r>
          </a:p>
        </p:txBody>
      </p:sp>
      <p:pic>
        <p:nvPicPr>
          <p:cNvPr id="1027" name="Picture 3"/>
          <p:cNvPicPr>
            <a:picLocks noChangeAspect="1" noChangeArrowheads="1"/>
          </p:cNvPicPr>
          <p:nvPr/>
        </p:nvPicPr>
        <p:blipFill>
          <a:blip r:embed="rId3"/>
          <a:srcRect/>
          <a:stretch>
            <a:fillRect/>
          </a:stretch>
        </p:blipFill>
        <p:spPr bwMode="auto">
          <a:xfrm>
            <a:off x="1371600" y="2743200"/>
            <a:ext cx="6496050" cy="3829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3"/>
          <p:cNvPicPr>
            <a:picLocks noChangeAspect="1"/>
          </p:cNvPicPr>
          <p:nvPr/>
        </p:nvPicPr>
        <p:blipFill>
          <a:blip r:embed="rId2" cstate="print"/>
          <a:srcRect/>
          <a:stretch>
            <a:fillRect/>
          </a:stretch>
        </p:blipFill>
        <p:spPr bwMode="auto">
          <a:xfrm>
            <a:off x="0" y="-22225"/>
            <a:ext cx="9144000" cy="6873875"/>
          </a:xfrm>
          <a:prstGeom prst="rect">
            <a:avLst/>
          </a:prstGeom>
          <a:noFill/>
          <a:ln w="9525">
            <a:noFill/>
            <a:miter lim="800000"/>
            <a:headEnd/>
            <a:tailEnd/>
          </a:ln>
        </p:spPr>
      </p:pic>
      <p:sp>
        <p:nvSpPr>
          <p:cNvPr id="37890" name="Title 2"/>
          <p:cNvSpPr>
            <a:spLocks noGrp="1"/>
          </p:cNvSpPr>
          <p:nvPr>
            <p:ph type="ctrTitle"/>
          </p:nvPr>
        </p:nvSpPr>
        <p:spPr>
          <a:xfrm>
            <a:off x="685800" y="2130425"/>
            <a:ext cx="7772400" cy="536575"/>
          </a:xfrm>
        </p:spPr>
        <p:txBody>
          <a:bodyPr/>
          <a:lstStyle/>
          <a:p>
            <a:pPr eaLnBrk="1" hangingPunct="1"/>
            <a:r>
              <a:rPr lang="en-US" smtClean="0"/>
              <a:t>SIG - SECURITY</a:t>
            </a:r>
          </a:p>
        </p:txBody>
      </p:sp>
      <p:pic>
        <p:nvPicPr>
          <p:cNvPr id="2050" name="Picture 2"/>
          <p:cNvPicPr>
            <a:picLocks noChangeAspect="1" noChangeArrowheads="1"/>
          </p:cNvPicPr>
          <p:nvPr/>
        </p:nvPicPr>
        <p:blipFill>
          <a:blip r:embed="rId3"/>
          <a:srcRect/>
          <a:stretch>
            <a:fillRect/>
          </a:stretch>
        </p:blipFill>
        <p:spPr bwMode="auto">
          <a:xfrm>
            <a:off x="1295400" y="2743200"/>
            <a:ext cx="609600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p:cNvPicPr>
            <a:picLocks noChangeAspect="1"/>
          </p:cNvPicPr>
          <p:nvPr/>
        </p:nvPicPr>
        <p:blipFill>
          <a:blip r:embed="rId2" cstate="print"/>
          <a:srcRect/>
          <a:stretch>
            <a:fillRect/>
          </a:stretch>
        </p:blipFill>
        <p:spPr bwMode="auto">
          <a:xfrm>
            <a:off x="0" y="-22225"/>
            <a:ext cx="9144000" cy="6873875"/>
          </a:xfrm>
          <a:prstGeom prst="rect">
            <a:avLst/>
          </a:prstGeom>
          <a:noFill/>
          <a:ln w="9525">
            <a:noFill/>
            <a:miter lim="800000"/>
            <a:headEnd/>
            <a:tailEnd/>
          </a:ln>
        </p:spPr>
      </p:pic>
      <p:sp>
        <p:nvSpPr>
          <p:cNvPr id="38914" name="Title 2"/>
          <p:cNvSpPr>
            <a:spLocks noGrp="1"/>
          </p:cNvSpPr>
          <p:nvPr>
            <p:ph type="ctrTitle"/>
          </p:nvPr>
        </p:nvSpPr>
        <p:spPr>
          <a:xfrm>
            <a:off x="685800" y="2130425"/>
            <a:ext cx="7772400" cy="536575"/>
          </a:xfrm>
        </p:spPr>
        <p:txBody>
          <a:bodyPr/>
          <a:lstStyle/>
          <a:p>
            <a:pPr eaLnBrk="1" hangingPunct="1"/>
            <a:r>
              <a:rPr lang="en-US" smtClean="0"/>
              <a:t>SIG - PERFORMANCE</a:t>
            </a:r>
          </a:p>
        </p:txBody>
      </p:sp>
      <p:pic>
        <p:nvPicPr>
          <p:cNvPr id="3074" name="Picture 2"/>
          <p:cNvPicPr>
            <a:picLocks noChangeAspect="1" noChangeArrowheads="1"/>
          </p:cNvPicPr>
          <p:nvPr/>
        </p:nvPicPr>
        <p:blipFill>
          <a:blip r:embed="rId3"/>
          <a:srcRect/>
          <a:stretch>
            <a:fillRect/>
          </a:stretch>
        </p:blipFill>
        <p:spPr bwMode="auto">
          <a:xfrm>
            <a:off x="1143000" y="2743200"/>
            <a:ext cx="6496050" cy="381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p:cNvPicPr>
            <a:picLocks noChangeAspect="1"/>
          </p:cNvPicPr>
          <p:nvPr/>
        </p:nvPicPr>
        <p:blipFill>
          <a:blip r:embed="rId2" cstate="print"/>
          <a:srcRect/>
          <a:stretch>
            <a:fillRect/>
          </a:stretch>
        </p:blipFill>
        <p:spPr bwMode="auto">
          <a:xfrm>
            <a:off x="14288" y="-22225"/>
            <a:ext cx="9144000" cy="6873875"/>
          </a:xfrm>
          <a:prstGeom prst="rect">
            <a:avLst/>
          </a:prstGeom>
          <a:noFill/>
          <a:ln w="9525">
            <a:noFill/>
            <a:miter lim="800000"/>
            <a:headEnd/>
            <a:tailEnd/>
          </a:ln>
        </p:spPr>
      </p:pic>
      <p:sp>
        <p:nvSpPr>
          <p:cNvPr id="39938" name="Title 2"/>
          <p:cNvSpPr>
            <a:spLocks noGrp="1"/>
          </p:cNvSpPr>
          <p:nvPr>
            <p:ph type="ctrTitle"/>
          </p:nvPr>
        </p:nvSpPr>
        <p:spPr>
          <a:xfrm>
            <a:off x="685800" y="2130425"/>
            <a:ext cx="7772400" cy="2822575"/>
          </a:xfrm>
        </p:spPr>
        <p:txBody>
          <a:bodyPr/>
          <a:lstStyle/>
          <a:p>
            <a:pPr eaLnBrk="1" hangingPunct="1"/>
            <a:r>
              <a:rPr lang="en-US" smtClean="0"/>
              <a:t>CHANGES FROM PHASE 1</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p:cNvPicPr>
            <a:picLocks noChangeAspect="1"/>
          </p:cNvPicPr>
          <p:nvPr/>
        </p:nvPicPr>
        <p:blipFill>
          <a:blip r:embed="rId2" cstate="print"/>
          <a:srcRect/>
          <a:stretch>
            <a:fillRect/>
          </a:stretch>
        </p:blipFill>
        <p:spPr bwMode="auto">
          <a:xfrm>
            <a:off x="0" y="-22225"/>
            <a:ext cx="9144000" cy="6873875"/>
          </a:xfrm>
          <a:prstGeom prst="rect">
            <a:avLst/>
          </a:prstGeom>
          <a:noFill/>
          <a:ln w="9525">
            <a:noFill/>
            <a:miter lim="800000"/>
            <a:headEnd/>
            <a:tailEnd/>
          </a:ln>
        </p:spPr>
      </p:pic>
      <p:sp>
        <p:nvSpPr>
          <p:cNvPr id="3" name="Title 2"/>
          <p:cNvSpPr>
            <a:spLocks noGrp="1"/>
          </p:cNvSpPr>
          <p:nvPr>
            <p:ph type="ctrTitle"/>
          </p:nvPr>
        </p:nvSpPr>
        <p:spPr>
          <a:xfrm>
            <a:off x="685800" y="2286000"/>
            <a:ext cx="7772400" cy="838200"/>
          </a:xfrm>
        </p:spPr>
        <p:txBody>
          <a:bodyPr/>
          <a:lstStyle/>
          <a:p>
            <a:pPr algn="l" eaLnBrk="1" hangingPunct="1">
              <a:lnSpc>
                <a:spcPct val="70000"/>
              </a:lnSpc>
              <a:defRPr/>
            </a:pPr>
            <a:r>
              <a:rPr lang="en-US" sz="3200" dirty="0" smtClean="0"/>
              <a:t/>
            </a:r>
            <a:br>
              <a:rPr lang="en-US" sz="3200" dirty="0" smtClean="0"/>
            </a:br>
            <a:r>
              <a:rPr lang="en-US" sz="3200" dirty="0" smtClean="0"/>
              <a:t/>
            </a:r>
            <a:br>
              <a:rPr lang="en-US" sz="3200" dirty="0" smtClean="0"/>
            </a:br>
            <a:r>
              <a:rPr lang="en-US" sz="3200" dirty="0" smtClean="0"/>
              <a:t>DOMAIN REQUIREMENT ISSUE - INCOMPLETE</a:t>
            </a:r>
            <a:br>
              <a:rPr lang="en-US" sz="3200" dirty="0" smtClean="0"/>
            </a:br>
            <a:r>
              <a:rPr lang="en-US" sz="3200" dirty="0" smtClean="0"/>
              <a:t/>
            </a:r>
            <a:br>
              <a:rPr lang="en-US" sz="3200" dirty="0" smtClean="0"/>
            </a:br>
            <a:r>
              <a:rPr lang="en-US" sz="2400" dirty="0" smtClean="0">
                <a:latin typeface="+mn-lt"/>
              </a:rPr>
              <a:t>Requirement:  </a:t>
            </a:r>
            <a:r>
              <a:rPr lang="en-US" sz="2400" dirty="0">
                <a:latin typeface="+mn-lt"/>
              </a:rPr>
              <a:t>The user shall know how to use the basic features of </a:t>
            </a:r>
            <a:r>
              <a:rPr lang="en-US" sz="2400" dirty="0" smtClean="0">
                <a:latin typeface="+mn-lt"/>
              </a:rPr>
              <a:t>the Android </a:t>
            </a:r>
            <a:r>
              <a:rPr lang="en-US" sz="2400" dirty="0">
                <a:latin typeface="+mn-lt"/>
              </a:rPr>
              <a:t>phone.</a:t>
            </a:r>
            <a:r>
              <a:rPr lang="en-US" sz="3200" b="1" dirty="0"/>
              <a:t/>
            </a:r>
            <a:br>
              <a:rPr lang="en-US" sz="3200" b="1" dirty="0"/>
            </a:br>
            <a:r>
              <a:rPr lang="en-US" sz="3200" dirty="0" smtClean="0"/>
              <a:t/>
            </a:r>
            <a:br>
              <a:rPr lang="en-US" sz="3200" dirty="0" smtClean="0"/>
            </a:br>
            <a:endParaRPr lang="en-US" sz="3200" dirty="0"/>
          </a:p>
        </p:txBody>
      </p:sp>
      <p:pic>
        <p:nvPicPr>
          <p:cNvPr id="40963" name="Picture 2"/>
          <p:cNvPicPr>
            <a:picLocks noChangeAspect="1" noChangeArrowheads="1"/>
          </p:cNvPicPr>
          <p:nvPr/>
        </p:nvPicPr>
        <p:blipFill>
          <a:blip r:embed="rId3" cstate="print"/>
          <a:srcRect/>
          <a:stretch>
            <a:fillRect/>
          </a:stretch>
        </p:blipFill>
        <p:spPr bwMode="auto">
          <a:xfrm>
            <a:off x="1828800" y="3276600"/>
            <a:ext cx="5638800" cy="2909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ChangeAspect="1"/>
          </p:cNvPicPr>
          <p:nvPr/>
        </p:nvPicPr>
        <p:blipFill>
          <a:blip r:embed="rId2" cstate="print"/>
          <a:srcRect/>
          <a:stretch>
            <a:fillRect/>
          </a:stretch>
        </p:blipFill>
        <p:spPr bwMode="auto">
          <a:xfrm>
            <a:off x="0" y="-22225"/>
            <a:ext cx="9144000" cy="6873875"/>
          </a:xfrm>
          <a:prstGeom prst="rect">
            <a:avLst/>
          </a:prstGeom>
          <a:noFill/>
          <a:ln w="9525">
            <a:noFill/>
            <a:miter lim="800000"/>
            <a:headEnd/>
            <a:tailEnd/>
          </a:ln>
        </p:spPr>
      </p:pic>
      <p:sp>
        <p:nvSpPr>
          <p:cNvPr id="3" name="Title 2"/>
          <p:cNvSpPr>
            <a:spLocks noGrp="1"/>
          </p:cNvSpPr>
          <p:nvPr>
            <p:ph type="ctrTitle"/>
          </p:nvPr>
        </p:nvSpPr>
        <p:spPr>
          <a:xfrm>
            <a:off x="685800" y="2286000"/>
            <a:ext cx="7772400" cy="838200"/>
          </a:xfrm>
        </p:spPr>
        <p:txBody>
          <a:bodyPr/>
          <a:lstStyle/>
          <a:p>
            <a:pPr algn="l" eaLnBrk="1" hangingPunct="1">
              <a:lnSpc>
                <a:spcPct val="70000"/>
              </a:lnSpc>
              <a:defRPr/>
            </a:pP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DOMAIN REQUIREMENT ISSUE - AMBIGUITY</a:t>
            </a:r>
            <a:br>
              <a:rPr lang="en-US" sz="3200" dirty="0" smtClean="0"/>
            </a:br>
            <a:r>
              <a:rPr lang="en-US" sz="3200" dirty="0" smtClean="0"/>
              <a:t/>
            </a:r>
            <a:br>
              <a:rPr lang="en-US" sz="3200" dirty="0" smtClean="0"/>
            </a:br>
            <a:r>
              <a:rPr lang="en-US" sz="2400" dirty="0" smtClean="0">
                <a:latin typeface="+mn-lt"/>
              </a:rPr>
              <a:t>Requirement:  </a:t>
            </a:r>
            <a:r>
              <a:rPr lang="en-US" sz="2400" dirty="0">
                <a:latin typeface="+mn-lt"/>
              </a:rPr>
              <a:t>The user </a:t>
            </a:r>
            <a:r>
              <a:rPr lang="en-US" sz="2400" dirty="0" smtClean="0">
                <a:latin typeface="+mn-lt"/>
              </a:rPr>
              <a:t>shall have an Android Phone</a:t>
            </a:r>
            <a:r>
              <a:rPr lang="en-US" sz="3200" b="1" dirty="0"/>
              <a:t/>
            </a:r>
            <a:br>
              <a:rPr lang="en-US" sz="3200" b="1" dirty="0"/>
            </a:br>
            <a:r>
              <a:rPr lang="en-US" sz="3200" dirty="0" smtClean="0"/>
              <a:t/>
            </a:r>
            <a:br>
              <a:rPr lang="en-US" sz="3200" dirty="0" smtClean="0"/>
            </a:br>
            <a:endParaRPr lang="en-US" sz="3200" dirty="0"/>
          </a:p>
        </p:txBody>
      </p:sp>
      <p:pic>
        <p:nvPicPr>
          <p:cNvPr id="41987" name="Picture 2"/>
          <p:cNvPicPr>
            <a:picLocks noChangeAspect="1" noChangeArrowheads="1"/>
          </p:cNvPicPr>
          <p:nvPr/>
        </p:nvPicPr>
        <p:blipFill>
          <a:blip r:embed="rId3" cstate="print"/>
          <a:srcRect/>
          <a:stretch>
            <a:fillRect/>
          </a:stretch>
        </p:blipFill>
        <p:spPr bwMode="auto">
          <a:xfrm>
            <a:off x="762000" y="3429000"/>
            <a:ext cx="6705600" cy="2986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p:cNvPicPr>
            <a:picLocks noChangeAspect="1"/>
          </p:cNvPicPr>
          <p:nvPr/>
        </p:nvPicPr>
        <p:blipFill>
          <a:blip r:embed="rId2" cstate="print"/>
          <a:srcRect/>
          <a:stretch>
            <a:fillRect/>
          </a:stretch>
        </p:blipFill>
        <p:spPr bwMode="auto">
          <a:xfrm>
            <a:off x="0" y="-22225"/>
            <a:ext cx="9144000" cy="6873875"/>
          </a:xfrm>
          <a:prstGeom prst="rect">
            <a:avLst/>
          </a:prstGeom>
          <a:noFill/>
          <a:ln w="9525">
            <a:noFill/>
            <a:miter lim="800000"/>
            <a:headEnd/>
            <a:tailEnd/>
          </a:ln>
        </p:spPr>
      </p:pic>
      <p:sp>
        <p:nvSpPr>
          <p:cNvPr id="3" name="Title 2"/>
          <p:cNvSpPr>
            <a:spLocks noGrp="1"/>
          </p:cNvSpPr>
          <p:nvPr>
            <p:ph type="ctrTitle"/>
          </p:nvPr>
        </p:nvSpPr>
        <p:spPr>
          <a:xfrm>
            <a:off x="685800" y="2286000"/>
            <a:ext cx="7772400" cy="838200"/>
          </a:xfrm>
        </p:spPr>
        <p:txBody>
          <a:bodyPr/>
          <a:lstStyle/>
          <a:p>
            <a:pPr algn="l" eaLnBrk="1" hangingPunct="1">
              <a:lnSpc>
                <a:spcPct val="70000"/>
              </a:lnSpc>
              <a:defRPr/>
            </a:pPr>
            <a:r>
              <a:rPr lang="en-US" sz="3200" dirty="0" smtClean="0"/>
              <a:t/>
            </a:r>
            <a:br>
              <a:rPr lang="en-US" sz="3200" dirty="0" smtClean="0"/>
            </a:br>
            <a:r>
              <a:rPr lang="en-US" sz="3200" dirty="0" smtClean="0"/>
              <a:t/>
            </a:r>
            <a:br>
              <a:rPr lang="en-US" sz="3200" dirty="0" smtClean="0"/>
            </a:br>
            <a:r>
              <a:rPr lang="en-US" sz="3200" dirty="0" smtClean="0"/>
              <a:t>DOMAIN REQUIREMENT ISSUE - INCOMPLETE</a:t>
            </a:r>
            <a:br>
              <a:rPr lang="en-US" sz="3200" dirty="0" smtClean="0"/>
            </a:br>
            <a:r>
              <a:rPr lang="en-US" sz="3200" dirty="0" smtClean="0"/>
              <a:t/>
            </a:r>
            <a:br>
              <a:rPr lang="en-US" sz="3200" dirty="0" smtClean="0"/>
            </a:br>
            <a:r>
              <a:rPr lang="en-US" sz="2400" dirty="0" smtClean="0">
                <a:latin typeface="+mn-lt"/>
              </a:rPr>
              <a:t>Requirement:  </a:t>
            </a:r>
            <a:r>
              <a:rPr lang="en-US" sz="2400" dirty="0">
                <a:latin typeface="+mn-lt"/>
              </a:rPr>
              <a:t>The </a:t>
            </a:r>
            <a:r>
              <a:rPr lang="en-US" sz="2400" dirty="0" smtClean="0">
                <a:latin typeface="+mn-lt"/>
              </a:rPr>
              <a:t>phone must have an inbuilt microphone to record speech</a:t>
            </a:r>
            <a:r>
              <a:rPr lang="en-US" sz="3200" b="1" dirty="0"/>
              <a:t/>
            </a:r>
            <a:br>
              <a:rPr lang="en-US" sz="3200" b="1" dirty="0"/>
            </a:br>
            <a:r>
              <a:rPr lang="en-US" sz="3200" dirty="0" smtClean="0"/>
              <a:t/>
            </a:r>
            <a:br>
              <a:rPr lang="en-US" sz="3200" dirty="0" smtClean="0"/>
            </a:br>
            <a:endParaRPr lang="en-US" sz="3200" dirty="0"/>
          </a:p>
        </p:txBody>
      </p:sp>
      <p:pic>
        <p:nvPicPr>
          <p:cNvPr id="43011" name="Picture 2"/>
          <p:cNvPicPr>
            <a:picLocks noChangeAspect="1" noChangeArrowheads="1"/>
          </p:cNvPicPr>
          <p:nvPr/>
        </p:nvPicPr>
        <p:blipFill>
          <a:blip r:embed="rId3" cstate="print"/>
          <a:srcRect/>
          <a:stretch>
            <a:fillRect/>
          </a:stretch>
        </p:blipFill>
        <p:spPr bwMode="auto">
          <a:xfrm>
            <a:off x="1524000" y="3429000"/>
            <a:ext cx="5876925"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p:cNvPicPr>
            <a:picLocks noChangeAspect="1"/>
          </p:cNvPicPr>
          <p:nvPr/>
        </p:nvPicPr>
        <p:blipFill>
          <a:blip r:embed="rId2" cstate="print"/>
          <a:srcRect/>
          <a:stretch>
            <a:fillRect/>
          </a:stretch>
        </p:blipFill>
        <p:spPr bwMode="auto">
          <a:xfrm>
            <a:off x="0" y="0"/>
            <a:ext cx="9144000" cy="6873875"/>
          </a:xfrm>
          <a:prstGeom prst="rect">
            <a:avLst/>
          </a:prstGeom>
          <a:noFill/>
          <a:ln w="9525">
            <a:noFill/>
            <a:miter lim="800000"/>
            <a:headEnd/>
            <a:tailEnd/>
          </a:ln>
        </p:spPr>
      </p:pic>
      <p:sp>
        <p:nvSpPr>
          <p:cNvPr id="16386" name="Title 7"/>
          <p:cNvSpPr>
            <a:spLocks noGrp="1"/>
          </p:cNvSpPr>
          <p:nvPr>
            <p:ph type="ctrTitle"/>
          </p:nvPr>
        </p:nvSpPr>
        <p:spPr>
          <a:xfrm>
            <a:off x="685800" y="2130425"/>
            <a:ext cx="7772400" cy="688975"/>
          </a:xfrm>
        </p:spPr>
        <p:txBody>
          <a:bodyPr/>
          <a:lstStyle/>
          <a:p>
            <a:pPr eaLnBrk="1" hangingPunct="1"/>
            <a:r>
              <a:rPr lang="en-US" sz="4000" smtClean="0"/>
              <a:t>INTRODUCTION</a:t>
            </a:r>
          </a:p>
        </p:txBody>
      </p:sp>
      <p:sp>
        <p:nvSpPr>
          <p:cNvPr id="9" name="Subtitle 8"/>
          <p:cNvSpPr>
            <a:spLocks noGrp="1"/>
          </p:cNvSpPr>
          <p:nvPr>
            <p:ph type="subTitle" idx="1"/>
          </p:nvPr>
        </p:nvSpPr>
        <p:spPr>
          <a:xfrm>
            <a:off x="685800" y="2971800"/>
            <a:ext cx="7772400" cy="3352800"/>
          </a:xfrm>
        </p:spPr>
        <p:txBody>
          <a:bodyPr/>
          <a:lstStyle/>
          <a:p>
            <a:pPr marL="457200" indent="-457200" algn="l" eaLnBrk="1" hangingPunct="1">
              <a:buFont typeface="Arial" pitchFamily="34" charset="0"/>
              <a:buChar char="•"/>
              <a:defRPr/>
            </a:pPr>
            <a:r>
              <a:rPr lang="en-US" sz="2800" dirty="0">
                <a:solidFill>
                  <a:schemeClr val="tx1"/>
                </a:solidFill>
              </a:rPr>
              <a:t>Problem</a:t>
            </a:r>
          </a:p>
          <a:p>
            <a:pPr marL="457200" indent="-457200" algn="l" eaLnBrk="1" hangingPunct="1">
              <a:buFont typeface="Arial" pitchFamily="34" charset="0"/>
              <a:buChar char="•"/>
              <a:defRPr/>
            </a:pPr>
            <a:r>
              <a:rPr lang="en-US" sz="2800" dirty="0">
                <a:solidFill>
                  <a:schemeClr val="tx1"/>
                </a:solidFill>
              </a:rPr>
              <a:t>Process</a:t>
            </a:r>
          </a:p>
          <a:p>
            <a:pPr marL="457200" indent="-457200" algn="l" eaLnBrk="1" hangingPunct="1">
              <a:buFont typeface="Arial" pitchFamily="34" charset="0"/>
              <a:buChar char="•"/>
              <a:defRPr/>
            </a:pPr>
            <a:r>
              <a:rPr lang="en-US" sz="2800" dirty="0">
                <a:solidFill>
                  <a:schemeClr val="tx1"/>
                </a:solidFill>
              </a:rPr>
              <a:t>Product</a:t>
            </a:r>
          </a:p>
          <a:p>
            <a:pPr marL="457200" indent="-457200" algn="l" eaLnBrk="1" hangingPunct="1">
              <a:buFont typeface="Arial" pitchFamily="34" charset="0"/>
              <a:buChar char="•"/>
              <a:defRPr/>
            </a:pPr>
            <a:r>
              <a:rPr lang="en-US" sz="2800" dirty="0">
                <a:solidFill>
                  <a:schemeClr val="tx1"/>
                </a:solidFill>
              </a:rPr>
              <a:t>Changes from Phase 1</a:t>
            </a:r>
          </a:p>
          <a:p>
            <a:pPr marL="457200" indent="-457200" algn="l" eaLnBrk="1" hangingPunct="1">
              <a:buFont typeface="Arial" pitchFamily="34" charset="0"/>
              <a:buChar char="•"/>
              <a:defRPr/>
            </a:pPr>
            <a:r>
              <a:rPr lang="en-US" sz="2800" dirty="0">
                <a:solidFill>
                  <a:schemeClr val="tx1"/>
                </a:solidFill>
              </a:rPr>
              <a:t>Demo</a:t>
            </a:r>
          </a:p>
          <a:p>
            <a:pPr marL="457200" indent="-457200" algn="l" eaLnBrk="1" hangingPunct="1">
              <a:buFont typeface="Arial" pitchFamily="34" charset="0"/>
              <a:buChar char="•"/>
              <a:defRPr/>
            </a:pPr>
            <a:r>
              <a:rPr lang="en-US" sz="2800" dirty="0">
                <a:solidFill>
                  <a:schemeClr val="tx1"/>
                </a:solidFill>
              </a:rPr>
              <a:t>Why we are better</a:t>
            </a:r>
          </a:p>
          <a:p>
            <a:pPr eaLnBrk="1" hangingPunct="1">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3"/>
          <p:cNvPicPr>
            <a:picLocks noChangeAspect="1"/>
          </p:cNvPicPr>
          <p:nvPr/>
        </p:nvPicPr>
        <p:blipFill>
          <a:blip r:embed="rId2" cstate="print"/>
          <a:srcRect/>
          <a:stretch>
            <a:fillRect/>
          </a:stretch>
        </p:blipFill>
        <p:spPr bwMode="auto">
          <a:xfrm>
            <a:off x="0" y="0"/>
            <a:ext cx="9144000" cy="7407275"/>
          </a:xfrm>
          <a:prstGeom prst="rect">
            <a:avLst/>
          </a:prstGeom>
          <a:noFill/>
          <a:ln w="9525">
            <a:noFill/>
            <a:miter lim="800000"/>
            <a:headEnd/>
            <a:tailEnd/>
          </a:ln>
        </p:spPr>
      </p:pic>
      <p:sp>
        <p:nvSpPr>
          <p:cNvPr id="44034" name="Title 2"/>
          <p:cNvSpPr>
            <a:spLocks noGrp="1"/>
          </p:cNvSpPr>
          <p:nvPr>
            <p:ph type="ctrTitle"/>
          </p:nvPr>
        </p:nvSpPr>
        <p:spPr>
          <a:xfrm>
            <a:off x="685800" y="2286000"/>
            <a:ext cx="7772400" cy="609600"/>
          </a:xfrm>
        </p:spPr>
        <p:txBody>
          <a:bodyPr/>
          <a:lstStyle/>
          <a:p>
            <a:pPr eaLnBrk="1" hangingPunct="1">
              <a:lnSpc>
                <a:spcPct val="70000"/>
              </a:lnSpc>
            </a:pP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FR ISSUE – INCOMPLETE, AMBIGUITY</a:t>
            </a:r>
            <a:br>
              <a:rPr lang="en-US" sz="3200" dirty="0" smtClean="0"/>
            </a:br>
            <a:r>
              <a:rPr lang="en-US" sz="3200" dirty="0" smtClean="0"/>
              <a:t/>
            </a:r>
            <a:br>
              <a:rPr lang="en-US" sz="3200" dirty="0" smtClean="0"/>
            </a:br>
            <a:r>
              <a:rPr lang="en-US" sz="3200" b="1" dirty="0" smtClean="0"/>
              <a:t/>
            </a:r>
            <a:br>
              <a:rPr lang="en-US" sz="3200" b="1" dirty="0" smtClean="0"/>
            </a:br>
            <a:r>
              <a:rPr lang="en-US" sz="3200" dirty="0" smtClean="0"/>
              <a:t/>
            </a:r>
            <a:br>
              <a:rPr lang="en-US" sz="3200" dirty="0" smtClean="0"/>
            </a:br>
            <a:endParaRPr lang="en-US" sz="3200" dirty="0" smtClean="0"/>
          </a:p>
        </p:txBody>
      </p:sp>
      <p:graphicFrame>
        <p:nvGraphicFramePr>
          <p:cNvPr id="5" name="Table 4"/>
          <p:cNvGraphicFramePr>
            <a:graphicFrameLocks noGrp="1"/>
          </p:cNvGraphicFramePr>
          <p:nvPr/>
        </p:nvGraphicFramePr>
        <p:xfrm>
          <a:off x="838200" y="3429000"/>
          <a:ext cx="7696201" cy="3200399"/>
        </p:xfrm>
        <a:graphic>
          <a:graphicData uri="http://schemas.openxmlformats.org/drawingml/2006/table">
            <a:tbl>
              <a:tblPr firstRow="1" bandRow="1">
                <a:tableStyleId>{5C22544A-7EE6-4342-B048-85BDC9FD1C3A}</a:tableStyleId>
              </a:tblPr>
              <a:tblGrid>
                <a:gridCol w="1143000"/>
                <a:gridCol w="6553201"/>
              </a:tblGrid>
              <a:tr h="484909">
                <a:tc>
                  <a:txBody>
                    <a:bodyPr/>
                    <a:lstStyle/>
                    <a:p>
                      <a:r>
                        <a:rPr lang="en-US" sz="1200" dirty="0" smtClean="0"/>
                        <a:t>Description</a:t>
                      </a:r>
                      <a:endParaRPr lang="en-US" sz="1200" dirty="0"/>
                    </a:p>
                  </a:txBody>
                  <a:tcPr/>
                </a:tc>
                <a:tc>
                  <a:txBody>
                    <a:bodyPr/>
                    <a:lstStyle/>
                    <a:p>
                      <a:r>
                        <a:rPr lang="en-US" sz="1200" b="1" kern="1200" dirty="0" smtClean="0">
                          <a:solidFill>
                            <a:schemeClr val="lt1"/>
                          </a:solidFill>
                          <a:latin typeface="+mn-lt"/>
                          <a:ea typeface="+mn-ea"/>
                          <a:cs typeface="+mn-cs"/>
                        </a:rPr>
                        <a:t>The above statement does not clearly specify how the user selects from emergency service and other emergency services provided</a:t>
                      </a:r>
                      <a:endParaRPr lang="en-US" sz="1200" dirty="0"/>
                    </a:p>
                  </a:txBody>
                  <a:tcPr/>
                </a:tc>
              </a:tr>
              <a:tr h="872836">
                <a:tc>
                  <a:txBody>
                    <a:bodyPr/>
                    <a:lstStyle/>
                    <a:p>
                      <a:r>
                        <a:rPr lang="en-US" sz="1200" dirty="0" smtClean="0"/>
                        <a:t>Options</a:t>
                      </a:r>
                      <a:endParaRPr lang="en-US" sz="1200" dirty="0"/>
                    </a:p>
                  </a:txBody>
                  <a:tcPr/>
                </a:tc>
                <a:tc>
                  <a:txBody>
                    <a:bodyPr/>
                    <a:lstStyle/>
                    <a:p>
                      <a:r>
                        <a:rPr lang="en-US" sz="1200" kern="1200" dirty="0" smtClean="0">
                          <a:solidFill>
                            <a:schemeClr val="dk1"/>
                          </a:solidFill>
                          <a:latin typeface="+mn-lt"/>
                          <a:ea typeface="+mn-ea"/>
                          <a:cs typeface="+mn-cs"/>
                        </a:rPr>
                        <a:t>Option 1: User selects by clicking a button. Emergency service for 911, family, assistant and doctor</a:t>
                      </a:r>
                      <a:r>
                        <a:rPr lang="en-US" sz="1200" kern="1200" baseline="0" dirty="0" smtClean="0">
                          <a:solidFill>
                            <a:schemeClr val="dk1"/>
                          </a:solidFill>
                          <a:latin typeface="+mn-lt"/>
                          <a:ea typeface="+mn-ea"/>
                          <a:cs typeface="+mn-cs"/>
                        </a:rPr>
                        <a:t> are provided.</a:t>
                      </a:r>
                      <a:endParaRPr lang="en-US" sz="1200" kern="1200" dirty="0" smtClean="0">
                        <a:solidFill>
                          <a:schemeClr val="dk1"/>
                        </a:solidFill>
                        <a:latin typeface="+mn-lt"/>
                        <a:ea typeface="+mn-ea"/>
                        <a:cs typeface="+mn-cs"/>
                      </a:endParaRPr>
                    </a:p>
                    <a:p>
                      <a:r>
                        <a:rPr lang="en-US" sz="1200" kern="1200" dirty="0" smtClean="0">
                          <a:solidFill>
                            <a:schemeClr val="dk1"/>
                          </a:solidFill>
                          <a:latin typeface="+mn-lt"/>
                          <a:ea typeface="+mn-ea"/>
                          <a:cs typeface="+mn-cs"/>
                        </a:rPr>
                        <a:t>Option 2: User selects by using voice command.</a:t>
                      </a:r>
                    </a:p>
                    <a:p>
                      <a:r>
                        <a:rPr lang="en-US" sz="1200" kern="1200" dirty="0" smtClean="0">
                          <a:solidFill>
                            <a:schemeClr val="dk1"/>
                          </a:solidFill>
                          <a:latin typeface="+mn-lt"/>
                          <a:ea typeface="+mn-ea"/>
                          <a:cs typeface="+mn-cs"/>
                        </a:rPr>
                        <a:t>Option 3: Provides emergency services for friend, relative etc.</a:t>
                      </a:r>
                      <a:endParaRPr lang="en-US" sz="1200" dirty="0"/>
                    </a:p>
                  </a:txBody>
                  <a:tcPr/>
                </a:tc>
              </a:tr>
              <a:tr h="678873">
                <a:tc>
                  <a:txBody>
                    <a:bodyPr/>
                    <a:lstStyle/>
                    <a:p>
                      <a:r>
                        <a:rPr lang="en-US" sz="1200" dirty="0" smtClean="0"/>
                        <a:t>Decision</a:t>
                      </a:r>
                      <a:endParaRPr lang="en-US" sz="1200" dirty="0"/>
                    </a:p>
                  </a:txBody>
                  <a:tcPr/>
                </a:tc>
                <a:tc>
                  <a:txBody>
                    <a:bodyPr/>
                    <a:lstStyle/>
                    <a:p>
                      <a:r>
                        <a:rPr lang="en-US" sz="1200" kern="1200" dirty="0" smtClean="0">
                          <a:solidFill>
                            <a:schemeClr val="dk1"/>
                          </a:solidFill>
                          <a:latin typeface="+mn-lt"/>
                          <a:ea typeface="+mn-ea"/>
                          <a:cs typeface="+mn-cs"/>
                        </a:rPr>
                        <a:t>We choose Option 1 because the requirement needs to be more specific where the user clicks on either family, 911, assistant or doctor and emergency service immediately dials to that particular number within 10 seconds. </a:t>
                      </a:r>
                      <a:endParaRPr lang="en-US" sz="1200" dirty="0"/>
                    </a:p>
                  </a:txBody>
                  <a:tcPr/>
                </a:tc>
              </a:tr>
              <a:tr h="872836">
                <a:tc>
                  <a:txBody>
                    <a:bodyPr/>
                    <a:lstStyle/>
                    <a:p>
                      <a:r>
                        <a:rPr lang="en-US" sz="1200" dirty="0" smtClean="0"/>
                        <a:t>Improved Requirement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Emergency service feature shall help the elderly person to call 911, family, doctor and or assistant in case of emergency using a button click rather than searching for the contact or dialing the number of person within 10 seconds.</a:t>
                      </a:r>
                    </a:p>
                    <a:p>
                      <a:endParaRPr lang="en-US" sz="1200" dirty="0"/>
                    </a:p>
                  </a:txBody>
                  <a:tcPr/>
                </a:tc>
              </a:tr>
              <a:tr h="290945">
                <a:tc>
                  <a:txBody>
                    <a:bodyPr/>
                    <a:lstStyle/>
                    <a:p>
                      <a:r>
                        <a:rPr lang="en-US" sz="1200" dirty="0" smtClean="0"/>
                        <a:t>Traceability</a:t>
                      </a:r>
                      <a:endParaRPr lang="en-US" sz="1200" dirty="0"/>
                    </a:p>
                  </a:txBody>
                  <a:tcPr/>
                </a:tc>
                <a:tc>
                  <a:txBody>
                    <a:bodyPr/>
                    <a:lstStyle/>
                    <a:p>
                      <a:r>
                        <a:rPr lang="en-US" sz="1200" dirty="0" smtClean="0"/>
                        <a:t>FR11</a:t>
                      </a:r>
                      <a:endParaRPr lang="en-US" sz="1200" dirty="0"/>
                    </a:p>
                  </a:txBody>
                  <a:tcPr/>
                </a:tc>
              </a:tr>
            </a:tbl>
          </a:graphicData>
        </a:graphic>
      </p:graphicFrame>
      <p:sp>
        <p:nvSpPr>
          <p:cNvPr id="11" name="TextBox 10"/>
          <p:cNvSpPr txBox="1"/>
          <p:nvPr/>
        </p:nvSpPr>
        <p:spPr>
          <a:xfrm>
            <a:off x="685800" y="2895600"/>
            <a:ext cx="7772400" cy="461665"/>
          </a:xfrm>
          <a:prstGeom prst="rect">
            <a:avLst/>
          </a:prstGeom>
          <a:noFill/>
        </p:spPr>
        <p:txBody>
          <a:bodyPr wrap="square" rtlCol="0">
            <a:spAutoFit/>
          </a:bodyPr>
          <a:lstStyle/>
          <a:p>
            <a:r>
              <a:rPr lang="en-US" sz="1200" dirty="0" smtClean="0"/>
              <a:t>The call for help feature will allow the user to select from the emergency services, family and their assistant and puts them in touch within 10 seconds.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p:cNvPicPr>
            <a:picLocks noChangeAspect="1"/>
          </p:cNvPicPr>
          <p:nvPr/>
        </p:nvPicPr>
        <p:blipFill>
          <a:blip r:embed="rId2" cstate="print"/>
          <a:srcRect/>
          <a:stretch>
            <a:fillRect/>
          </a:stretch>
        </p:blipFill>
        <p:spPr bwMode="auto">
          <a:xfrm>
            <a:off x="0" y="-22225"/>
            <a:ext cx="9144000" cy="6873875"/>
          </a:xfrm>
          <a:prstGeom prst="rect">
            <a:avLst/>
          </a:prstGeom>
          <a:noFill/>
          <a:ln w="9525">
            <a:noFill/>
            <a:miter lim="800000"/>
            <a:headEnd/>
            <a:tailEnd/>
          </a:ln>
        </p:spPr>
      </p:pic>
      <p:sp>
        <p:nvSpPr>
          <p:cNvPr id="45058" name="Title 2"/>
          <p:cNvSpPr>
            <a:spLocks noGrp="1"/>
          </p:cNvSpPr>
          <p:nvPr>
            <p:ph type="ctrTitle"/>
          </p:nvPr>
        </p:nvSpPr>
        <p:spPr>
          <a:xfrm>
            <a:off x="685800" y="2286000"/>
            <a:ext cx="7772400" cy="533400"/>
          </a:xfrm>
        </p:spPr>
        <p:txBody>
          <a:bodyPr/>
          <a:lstStyle/>
          <a:p>
            <a:pPr eaLnBrk="1" hangingPunct="1">
              <a:lnSpc>
                <a:spcPct val="70000"/>
              </a:lnSpc>
            </a:pP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FR ISSUE – INCOMPLETE</a:t>
            </a:r>
            <a:br>
              <a:rPr lang="en-US" sz="3200" dirty="0" smtClean="0"/>
            </a:br>
            <a:r>
              <a:rPr lang="en-US" sz="3200" dirty="0" smtClean="0"/>
              <a:t/>
            </a:r>
            <a:br>
              <a:rPr lang="en-US" sz="3200" dirty="0" smtClean="0"/>
            </a:br>
            <a:r>
              <a:rPr lang="en-US" sz="3200" b="1" dirty="0" smtClean="0"/>
              <a:t/>
            </a:r>
            <a:br>
              <a:rPr lang="en-US" sz="3200" b="1" dirty="0" smtClean="0"/>
            </a:br>
            <a:r>
              <a:rPr lang="en-US" sz="3200" dirty="0" smtClean="0"/>
              <a:t/>
            </a:r>
            <a:br>
              <a:rPr lang="en-US" sz="3200" dirty="0" smtClean="0"/>
            </a:br>
            <a:endParaRPr lang="en-US" sz="3200" dirty="0" smtClean="0"/>
          </a:p>
        </p:txBody>
      </p:sp>
      <p:graphicFrame>
        <p:nvGraphicFramePr>
          <p:cNvPr id="5" name="Table 4"/>
          <p:cNvGraphicFramePr>
            <a:graphicFrameLocks noGrp="1"/>
          </p:cNvGraphicFramePr>
          <p:nvPr/>
        </p:nvGraphicFramePr>
        <p:xfrm>
          <a:off x="1219200" y="3352800"/>
          <a:ext cx="7239000" cy="3200400"/>
        </p:xfrm>
        <a:graphic>
          <a:graphicData uri="http://schemas.openxmlformats.org/drawingml/2006/table">
            <a:tbl>
              <a:tblPr firstRow="1" bandRow="1">
                <a:tableStyleId>{5C22544A-7EE6-4342-B048-85BDC9FD1C3A}</a:tableStyleId>
              </a:tblPr>
              <a:tblGrid>
                <a:gridCol w="1990725"/>
                <a:gridCol w="5248275"/>
              </a:tblGrid>
              <a:tr h="413657">
                <a:tc>
                  <a:txBody>
                    <a:bodyPr/>
                    <a:lstStyle/>
                    <a:p>
                      <a:r>
                        <a:rPr lang="en-US" sz="1200" dirty="0" smtClean="0"/>
                        <a:t>Description</a:t>
                      </a:r>
                      <a:endParaRPr lang="en-US" sz="1200" dirty="0"/>
                    </a:p>
                  </a:txBody>
                  <a:tcPr/>
                </a:tc>
                <a:tc>
                  <a:txBody>
                    <a:bodyPr/>
                    <a:lstStyle/>
                    <a:p>
                      <a:r>
                        <a:rPr lang="en-US" sz="1200" b="1" kern="1200" dirty="0" smtClean="0">
                          <a:solidFill>
                            <a:schemeClr val="lt1"/>
                          </a:solidFill>
                          <a:latin typeface="+mn-lt"/>
                          <a:ea typeface="+mn-ea"/>
                          <a:cs typeface="+mn-cs"/>
                        </a:rPr>
                        <a:t>Does not specify whether vital signs are sent to the doctor and if so in what way the data is sent.</a:t>
                      </a:r>
                      <a:endParaRPr lang="en-US" sz="1200" dirty="0"/>
                    </a:p>
                  </a:txBody>
                  <a:tcPr/>
                </a:tc>
              </a:tr>
              <a:tr h="579120">
                <a:tc>
                  <a:txBody>
                    <a:bodyPr/>
                    <a:lstStyle/>
                    <a:p>
                      <a:r>
                        <a:rPr lang="en-US" sz="1200" dirty="0" smtClean="0"/>
                        <a:t>Options</a:t>
                      </a:r>
                      <a:endParaRPr lang="en-US" sz="1200" dirty="0"/>
                    </a:p>
                  </a:txBody>
                  <a:tcPr/>
                </a:tc>
                <a:tc>
                  <a:txBody>
                    <a:bodyPr/>
                    <a:lstStyle/>
                    <a:p>
                      <a:r>
                        <a:rPr lang="en-US" sz="1200" kern="1200" dirty="0" smtClean="0">
                          <a:solidFill>
                            <a:schemeClr val="dk1"/>
                          </a:solidFill>
                          <a:latin typeface="+mn-lt"/>
                          <a:ea typeface="+mn-ea"/>
                          <a:cs typeface="+mn-cs"/>
                        </a:rPr>
                        <a:t>Option 1: Vital sign readings are sent to the doctor using text or email. </a:t>
                      </a:r>
                    </a:p>
                    <a:p>
                      <a:r>
                        <a:rPr lang="en-US" sz="1200" kern="1200" dirty="0" smtClean="0">
                          <a:solidFill>
                            <a:schemeClr val="dk1"/>
                          </a:solidFill>
                          <a:latin typeface="+mn-lt"/>
                          <a:ea typeface="+mn-ea"/>
                          <a:cs typeface="+mn-cs"/>
                        </a:rPr>
                        <a:t>Option 2: Vital sign readings are sent to the assistant for review.</a:t>
                      </a:r>
                    </a:p>
                    <a:p>
                      <a:r>
                        <a:rPr lang="en-US" sz="1200" kern="1200" dirty="0" smtClean="0">
                          <a:solidFill>
                            <a:schemeClr val="dk1"/>
                          </a:solidFill>
                          <a:latin typeface="+mn-lt"/>
                          <a:ea typeface="+mn-ea"/>
                          <a:cs typeface="+mn-cs"/>
                        </a:rPr>
                        <a:t>Option 3: Vital sign readings must be stored in server.</a:t>
                      </a:r>
                      <a:endParaRPr lang="en-US" sz="1200" dirty="0"/>
                    </a:p>
                  </a:txBody>
                  <a:tcPr/>
                </a:tc>
              </a:tr>
              <a:tr h="413657">
                <a:tc>
                  <a:txBody>
                    <a:bodyPr/>
                    <a:lstStyle/>
                    <a:p>
                      <a:r>
                        <a:rPr lang="en-US" sz="1200" dirty="0" smtClean="0"/>
                        <a:t>Decision</a:t>
                      </a:r>
                      <a:endParaRPr lang="en-US" sz="1200" dirty="0"/>
                    </a:p>
                  </a:txBody>
                  <a:tcPr/>
                </a:tc>
                <a:tc>
                  <a:txBody>
                    <a:bodyPr/>
                    <a:lstStyle/>
                    <a:p>
                      <a:r>
                        <a:rPr lang="en-US" sz="1200" kern="1200" dirty="0" smtClean="0">
                          <a:solidFill>
                            <a:schemeClr val="dk1"/>
                          </a:solidFill>
                          <a:latin typeface="+mn-lt"/>
                          <a:ea typeface="+mn-ea"/>
                          <a:cs typeface="+mn-cs"/>
                        </a:rPr>
                        <a:t>We choose Option 1 because vital signs received from the remote device must be sent to the doctor to analyze patient’s history using email or text.</a:t>
                      </a:r>
                      <a:endParaRPr lang="en-US" sz="1200" dirty="0"/>
                    </a:p>
                  </a:txBody>
                  <a:tcPr/>
                </a:tc>
              </a:tr>
              <a:tr h="1240972">
                <a:tc>
                  <a:txBody>
                    <a:bodyPr/>
                    <a:lstStyle/>
                    <a:p>
                      <a:r>
                        <a:rPr lang="en-US" sz="1200" dirty="0" smtClean="0"/>
                        <a:t>Improved Requirement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The medicine device monitor will allow elderly people to send their vital signs data from remote devices such as weighing scale, sphygmomanometer and cardio belt to the smart phone via Bluetooth, where the data is saved in the same format in which it is received and then data is sent to the doctor via text or email. Data of the vital signs is stored in the smart phone to analyze the case history of patients.</a:t>
                      </a:r>
                    </a:p>
                    <a:p>
                      <a:endParaRPr lang="en-US" sz="1200" dirty="0"/>
                    </a:p>
                  </a:txBody>
                  <a:tcPr/>
                </a:tc>
              </a:tr>
              <a:tr h="248194">
                <a:tc>
                  <a:txBody>
                    <a:bodyPr/>
                    <a:lstStyle/>
                    <a:p>
                      <a:r>
                        <a:rPr lang="en-US" sz="1200" dirty="0" smtClean="0"/>
                        <a:t>Traceability</a:t>
                      </a:r>
                      <a:endParaRPr lang="en-US" sz="1200" dirty="0"/>
                    </a:p>
                  </a:txBody>
                  <a:tcPr/>
                </a:tc>
                <a:tc>
                  <a:txBody>
                    <a:bodyPr/>
                    <a:lstStyle/>
                    <a:p>
                      <a:r>
                        <a:rPr lang="en-US" sz="1200" dirty="0" smtClean="0"/>
                        <a:t>FR12</a:t>
                      </a:r>
                      <a:endParaRPr lang="en-US" sz="1200" dirty="0"/>
                    </a:p>
                  </a:txBody>
                  <a:tcPr/>
                </a:tc>
              </a:tr>
            </a:tbl>
          </a:graphicData>
        </a:graphic>
      </p:graphicFrame>
      <p:sp>
        <p:nvSpPr>
          <p:cNvPr id="6" name="TextBox 5"/>
          <p:cNvSpPr txBox="1"/>
          <p:nvPr/>
        </p:nvSpPr>
        <p:spPr>
          <a:xfrm>
            <a:off x="1143000" y="2819400"/>
            <a:ext cx="7239000" cy="553998"/>
          </a:xfrm>
          <a:prstGeom prst="rect">
            <a:avLst/>
          </a:prstGeom>
          <a:noFill/>
        </p:spPr>
        <p:txBody>
          <a:bodyPr wrap="square" rtlCol="0">
            <a:spAutoFit/>
          </a:bodyPr>
          <a:lstStyle/>
          <a:p>
            <a:r>
              <a:rPr lang="en-US" sz="1000" dirty="0" smtClean="0"/>
              <a:t>The medical device monitor will allow elderly people to send their vital signs data from remote devices such as a weighing scale, sphygmomanometer and cardio belt to the smart phone via Bluetooth, where it is saved in the same format in which it is received and maintaining the case history of patients.</a:t>
            </a:r>
            <a:endParaRPr lang="en-US" sz="1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p:cNvPicPr>
            <a:picLocks noChangeAspect="1"/>
          </p:cNvPicPr>
          <p:nvPr/>
        </p:nvPicPr>
        <p:blipFill>
          <a:blip r:embed="rId2" cstate="print"/>
          <a:srcRect/>
          <a:stretch>
            <a:fillRect/>
          </a:stretch>
        </p:blipFill>
        <p:spPr bwMode="auto">
          <a:xfrm>
            <a:off x="0" y="0"/>
            <a:ext cx="9144000" cy="7543801"/>
          </a:xfrm>
          <a:prstGeom prst="rect">
            <a:avLst/>
          </a:prstGeom>
          <a:noFill/>
          <a:ln w="9525">
            <a:noFill/>
            <a:miter lim="800000"/>
            <a:headEnd/>
            <a:tailEnd/>
          </a:ln>
        </p:spPr>
      </p:pic>
      <p:sp>
        <p:nvSpPr>
          <p:cNvPr id="45058" name="Title 2"/>
          <p:cNvSpPr>
            <a:spLocks noGrp="1"/>
          </p:cNvSpPr>
          <p:nvPr>
            <p:ph type="ctrTitle"/>
          </p:nvPr>
        </p:nvSpPr>
        <p:spPr>
          <a:xfrm>
            <a:off x="685800" y="2286000"/>
            <a:ext cx="7772400" cy="533400"/>
          </a:xfrm>
        </p:spPr>
        <p:txBody>
          <a:bodyPr/>
          <a:lstStyle/>
          <a:p>
            <a:pPr eaLnBrk="1" hangingPunct="1">
              <a:lnSpc>
                <a:spcPct val="70000"/>
              </a:lnSpc>
            </a:pP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FR ISSUE – American Sign Language</a:t>
            </a:r>
            <a:br>
              <a:rPr lang="en-US" sz="3200" dirty="0" smtClean="0"/>
            </a:br>
            <a:r>
              <a:rPr lang="en-US" sz="3200" b="1" dirty="0" smtClean="0"/>
              <a:t/>
            </a:r>
            <a:br>
              <a:rPr lang="en-US" sz="3200" b="1" dirty="0" smtClean="0"/>
            </a:br>
            <a:r>
              <a:rPr lang="en-US" sz="3200" dirty="0" smtClean="0"/>
              <a:t/>
            </a:r>
            <a:br>
              <a:rPr lang="en-US" sz="3200" dirty="0" smtClean="0"/>
            </a:br>
            <a:endParaRPr lang="en-US" sz="3200" dirty="0" smtClean="0"/>
          </a:p>
        </p:txBody>
      </p:sp>
      <p:graphicFrame>
        <p:nvGraphicFramePr>
          <p:cNvPr id="5" name="Table 4"/>
          <p:cNvGraphicFramePr>
            <a:graphicFrameLocks noGrp="1"/>
          </p:cNvGraphicFramePr>
          <p:nvPr/>
        </p:nvGraphicFramePr>
        <p:xfrm>
          <a:off x="1219200" y="3200399"/>
          <a:ext cx="7239000" cy="2760753"/>
        </p:xfrm>
        <a:graphic>
          <a:graphicData uri="http://schemas.openxmlformats.org/drawingml/2006/table">
            <a:tbl>
              <a:tblPr firstRow="1" bandRow="1">
                <a:tableStyleId>{5C22544A-7EE6-4342-B048-85BDC9FD1C3A}</a:tableStyleId>
              </a:tblPr>
              <a:tblGrid>
                <a:gridCol w="1752600"/>
                <a:gridCol w="5486400"/>
              </a:tblGrid>
              <a:tr h="587727">
                <a:tc>
                  <a:txBody>
                    <a:bodyPr/>
                    <a:lstStyle/>
                    <a:p>
                      <a:r>
                        <a:rPr lang="en-US" sz="1200" dirty="0" smtClean="0"/>
                        <a:t>Description</a:t>
                      </a:r>
                      <a:endParaRPr lang="en-US" sz="1200" dirty="0"/>
                    </a:p>
                  </a:txBody>
                  <a:tcPr/>
                </a:tc>
                <a:tc>
                  <a:txBody>
                    <a:bodyPr/>
                    <a:lstStyle/>
                    <a:p>
                      <a:r>
                        <a:rPr lang="en-IN" sz="1200" b="1" kern="1200" dirty="0" smtClean="0">
                          <a:solidFill>
                            <a:schemeClr val="lt1"/>
                          </a:solidFill>
                          <a:latin typeface="+mn-lt"/>
                          <a:ea typeface="+mn-ea"/>
                          <a:cs typeface="+mn-cs"/>
                        </a:rPr>
                        <a:t>The vocabulary should also include sign language icons for people who may not have speech capability at all and may be well versed in American Sign Language (ASL) symbols</a:t>
                      </a:r>
                      <a:endParaRPr lang="en-US" sz="1200" dirty="0"/>
                    </a:p>
                  </a:txBody>
                  <a:tcPr/>
                </a:tc>
              </a:tr>
              <a:tr h="755649">
                <a:tc>
                  <a:txBody>
                    <a:bodyPr/>
                    <a:lstStyle/>
                    <a:p>
                      <a:r>
                        <a:rPr lang="en-US" sz="1200" dirty="0" smtClean="0"/>
                        <a:t>Options</a:t>
                      </a:r>
                      <a:endParaRPr lang="en-US" sz="1200" dirty="0"/>
                    </a:p>
                  </a:txBody>
                  <a:tcPr/>
                </a:tc>
                <a:tc>
                  <a:txBody>
                    <a:bodyPr/>
                    <a:lstStyle/>
                    <a:p>
                      <a:r>
                        <a:rPr lang="en-IN" sz="1200" kern="1200" dirty="0" smtClean="0">
                          <a:solidFill>
                            <a:schemeClr val="dk1"/>
                          </a:solidFill>
                          <a:latin typeface="+mn-lt"/>
                          <a:ea typeface="+mn-ea"/>
                          <a:cs typeface="+mn-cs"/>
                        </a:rPr>
                        <a:t>Option 1: Add all American Sign language Symbols and spell them out</a:t>
                      </a:r>
                      <a:endParaRPr lang="en-US" sz="1200" kern="1200" dirty="0" smtClean="0">
                        <a:solidFill>
                          <a:schemeClr val="dk1"/>
                        </a:solidFill>
                        <a:latin typeface="+mn-lt"/>
                        <a:ea typeface="+mn-ea"/>
                        <a:cs typeface="+mn-cs"/>
                      </a:endParaRPr>
                    </a:p>
                    <a:p>
                      <a:r>
                        <a:rPr lang="en-IN" sz="1200" kern="1200" dirty="0" smtClean="0">
                          <a:solidFill>
                            <a:schemeClr val="dk1"/>
                          </a:solidFill>
                          <a:latin typeface="+mn-lt"/>
                          <a:ea typeface="+mn-ea"/>
                          <a:cs typeface="+mn-cs"/>
                        </a:rPr>
                        <a:t>Option 2: Add symbols for alphabets A – Z and spell them out</a:t>
                      </a:r>
                      <a:endParaRPr lang="en-US" sz="1200" kern="1200" dirty="0" smtClean="0">
                        <a:solidFill>
                          <a:schemeClr val="dk1"/>
                        </a:solidFill>
                        <a:latin typeface="+mn-lt"/>
                        <a:ea typeface="+mn-ea"/>
                        <a:cs typeface="+mn-cs"/>
                      </a:endParaRPr>
                    </a:p>
                    <a:p>
                      <a:r>
                        <a:rPr lang="en-IN" sz="1200" kern="1200" dirty="0" smtClean="0">
                          <a:solidFill>
                            <a:schemeClr val="dk1"/>
                          </a:solidFill>
                          <a:latin typeface="+mn-lt"/>
                          <a:ea typeface="+mn-ea"/>
                          <a:cs typeface="+mn-cs"/>
                        </a:rPr>
                        <a:t>Option 3: Add symbols for A –Z and when clicked display them to text area and spell them out.</a:t>
                      </a:r>
                      <a:endParaRPr lang="en-US" sz="1200" dirty="0"/>
                    </a:p>
                  </a:txBody>
                  <a:tcPr/>
                </a:tc>
              </a:tr>
              <a:tr h="383313">
                <a:tc>
                  <a:txBody>
                    <a:bodyPr/>
                    <a:lstStyle/>
                    <a:p>
                      <a:r>
                        <a:rPr lang="en-US" sz="1200" dirty="0" smtClean="0"/>
                        <a:t>Decision</a:t>
                      </a:r>
                      <a:endParaRPr lang="en-US" sz="1200" dirty="0"/>
                    </a:p>
                  </a:txBody>
                  <a:tcPr/>
                </a:tc>
                <a:tc>
                  <a:txBody>
                    <a:bodyPr/>
                    <a:lstStyle/>
                    <a:p>
                      <a:r>
                        <a:rPr lang="en-IN" sz="1200" kern="1200" dirty="0" smtClean="0">
                          <a:solidFill>
                            <a:schemeClr val="dk1"/>
                          </a:solidFill>
                          <a:latin typeface="+mn-lt"/>
                          <a:ea typeface="+mn-ea"/>
                          <a:cs typeface="+mn-cs"/>
                        </a:rPr>
                        <a:t>We choose Option 2 because of time and resource constraint.</a:t>
                      </a:r>
                      <a:endParaRPr lang="en-US" sz="1200" dirty="0"/>
                    </a:p>
                  </a:txBody>
                  <a:tcPr/>
                </a:tc>
              </a:tr>
              <a:tr h="587727">
                <a:tc>
                  <a:txBody>
                    <a:bodyPr/>
                    <a:lstStyle/>
                    <a:p>
                      <a:r>
                        <a:rPr lang="en-US" sz="1200" dirty="0" smtClean="0"/>
                        <a:t>Improved Requirement</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Elderly people with no speech capability or unclear speech and well versed in ASL can use symbols to spell out the alphabets on clicking the particular alphabet symbol.</a:t>
                      </a:r>
                    </a:p>
                    <a:p>
                      <a:endParaRPr lang="en-US" sz="1200" dirty="0"/>
                    </a:p>
                  </a:txBody>
                  <a:tcPr/>
                </a:tc>
              </a:tr>
              <a:tr h="251883">
                <a:tc>
                  <a:txBody>
                    <a:bodyPr/>
                    <a:lstStyle/>
                    <a:p>
                      <a:r>
                        <a:rPr lang="en-US" sz="1200" dirty="0" smtClean="0"/>
                        <a:t>Traceability</a:t>
                      </a:r>
                      <a:endParaRPr lang="en-US" sz="1200" dirty="0"/>
                    </a:p>
                  </a:txBody>
                  <a:tcPr/>
                </a:tc>
                <a:tc>
                  <a:txBody>
                    <a:bodyPr/>
                    <a:lstStyle/>
                    <a:p>
                      <a:r>
                        <a:rPr lang="en-US" sz="1200" dirty="0" smtClean="0"/>
                        <a:t>FR4</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p:cNvPicPr>
            <a:picLocks noChangeAspect="1"/>
          </p:cNvPicPr>
          <p:nvPr/>
        </p:nvPicPr>
        <p:blipFill>
          <a:blip r:embed="rId2" cstate="print"/>
          <a:srcRect/>
          <a:stretch>
            <a:fillRect/>
          </a:stretch>
        </p:blipFill>
        <p:spPr bwMode="auto">
          <a:xfrm>
            <a:off x="0" y="-22225"/>
            <a:ext cx="9144000" cy="6873875"/>
          </a:xfrm>
          <a:prstGeom prst="rect">
            <a:avLst/>
          </a:prstGeom>
          <a:noFill/>
          <a:ln w="9525">
            <a:noFill/>
            <a:miter lim="800000"/>
            <a:headEnd/>
            <a:tailEnd/>
          </a:ln>
        </p:spPr>
      </p:pic>
      <p:sp>
        <p:nvSpPr>
          <p:cNvPr id="46082" name="Title 2"/>
          <p:cNvSpPr>
            <a:spLocks noGrp="1"/>
          </p:cNvSpPr>
          <p:nvPr>
            <p:ph type="ctrTitle"/>
          </p:nvPr>
        </p:nvSpPr>
        <p:spPr>
          <a:xfrm>
            <a:off x="685800" y="2286000"/>
            <a:ext cx="7772400" cy="533400"/>
          </a:xfrm>
        </p:spPr>
        <p:txBody>
          <a:bodyPr/>
          <a:lstStyle/>
          <a:p>
            <a:pPr algn="l" eaLnBrk="1" hangingPunct="1">
              <a:lnSpc>
                <a:spcPct val="70000"/>
              </a:lnSpc>
            </a:pPr>
            <a:r>
              <a:rPr lang="en-US" sz="3200" smtClean="0"/>
              <a:t/>
            </a:r>
            <a:br>
              <a:rPr lang="en-US" sz="3200" smtClean="0"/>
            </a:br>
            <a:r>
              <a:rPr lang="en-US" sz="3200" smtClean="0"/>
              <a:t/>
            </a:r>
            <a:br>
              <a:rPr lang="en-US" sz="3200" smtClean="0"/>
            </a:br>
            <a:r>
              <a:rPr lang="en-US" sz="3200" smtClean="0"/>
              <a:t/>
            </a:r>
            <a:br>
              <a:rPr lang="en-US" sz="3200" smtClean="0"/>
            </a:br>
            <a:r>
              <a:rPr lang="en-US" sz="3200" smtClean="0"/>
              <a:t/>
            </a:r>
            <a:br>
              <a:rPr lang="en-US" sz="3200" smtClean="0"/>
            </a:br>
            <a:r>
              <a:rPr lang="en-US" sz="3200" smtClean="0"/>
              <a:t>NON-FUNCTIONAL</a:t>
            </a:r>
            <a:br>
              <a:rPr lang="en-US" sz="3200" smtClean="0"/>
            </a:br>
            <a:r>
              <a:rPr lang="en-US" sz="3200" smtClean="0"/>
              <a:t/>
            </a:r>
            <a:br>
              <a:rPr lang="en-US" sz="3200" smtClean="0"/>
            </a:br>
            <a:r>
              <a:rPr lang="en-US" sz="3200" b="1" smtClean="0"/>
              <a:t/>
            </a:r>
            <a:br>
              <a:rPr lang="en-US" sz="3200" b="1" smtClean="0"/>
            </a:br>
            <a:r>
              <a:rPr lang="en-US" sz="3200" smtClean="0"/>
              <a:t/>
            </a:r>
            <a:br>
              <a:rPr lang="en-US" sz="3200" smtClean="0"/>
            </a:br>
            <a:endParaRPr lang="en-US" sz="3200" smtClean="0"/>
          </a:p>
        </p:txBody>
      </p:sp>
      <p:pic>
        <p:nvPicPr>
          <p:cNvPr id="46083" name="Picture 2"/>
          <p:cNvPicPr>
            <a:picLocks noChangeAspect="1" noChangeArrowheads="1"/>
          </p:cNvPicPr>
          <p:nvPr/>
        </p:nvPicPr>
        <p:blipFill>
          <a:blip r:embed="rId3" cstate="print"/>
          <a:srcRect/>
          <a:stretch>
            <a:fillRect/>
          </a:stretch>
        </p:blipFill>
        <p:spPr bwMode="auto">
          <a:xfrm>
            <a:off x="533400" y="2743200"/>
            <a:ext cx="69342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p:cNvPicPr>
            <a:picLocks noChangeAspect="1"/>
          </p:cNvPicPr>
          <p:nvPr/>
        </p:nvPicPr>
        <p:blipFill>
          <a:blip r:embed="rId2" cstate="print"/>
          <a:srcRect/>
          <a:stretch>
            <a:fillRect/>
          </a:stretch>
        </p:blipFill>
        <p:spPr bwMode="auto">
          <a:xfrm>
            <a:off x="0" y="-22225"/>
            <a:ext cx="9144000" cy="6873875"/>
          </a:xfrm>
          <a:prstGeom prst="rect">
            <a:avLst/>
          </a:prstGeom>
          <a:noFill/>
          <a:ln w="9525">
            <a:noFill/>
            <a:miter lim="800000"/>
            <a:headEnd/>
            <a:tailEnd/>
          </a:ln>
        </p:spPr>
      </p:pic>
      <p:sp>
        <p:nvSpPr>
          <p:cNvPr id="47106" name="Title 2"/>
          <p:cNvSpPr>
            <a:spLocks noGrp="1"/>
          </p:cNvSpPr>
          <p:nvPr>
            <p:ph type="ctrTitle"/>
          </p:nvPr>
        </p:nvSpPr>
        <p:spPr>
          <a:xfrm>
            <a:off x="685800" y="2209800"/>
            <a:ext cx="7772400" cy="762000"/>
          </a:xfrm>
        </p:spPr>
        <p:txBody>
          <a:bodyPr/>
          <a:lstStyle/>
          <a:p>
            <a:pPr algn="l" eaLnBrk="1" hangingPunct="1">
              <a:lnSpc>
                <a:spcPct val="70000"/>
              </a:lnSpc>
            </a:pPr>
            <a:r>
              <a:rPr lang="en-US" sz="3200" smtClean="0"/>
              <a:t/>
            </a:r>
            <a:br>
              <a:rPr lang="en-US" sz="3200" smtClean="0"/>
            </a:br>
            <a:r>
              <a:rPr lang="en-US" sz="3200" smtClean="0"/>
              <a:t/>
            </a:r>
            <a:br>
              <a:rPr lang="en-US" sz="3200" smtClean="0"/>
            </a:br>
            <a:r>
              <a:rPr lang="en-US" sz="3200" smtClean="0"/>
              <a:t/>
            </a:r>
            <a:br>
              <a:rPr lang="en-US" sz="3200" smtClean="0"/>
            </a:br>
            <a:r>
              <a:rPr lang="en-US" sz="3200" smtClean="0"/>
              <a:t/>
            </a:r>
            <a:br>
              <a:rPr lang="en-US" sz="3200" smtClean="0"/>
            </a:br>
            <a:r>
              <a:rPr lang="en-US" sz="3200" smtClean="0">
                <a:ea typeface="Times New Roman" pitchFamily="18" charset="0"/>
                <a:cs typeface="Calibri" pitchFamily="34" charset="0"/>
              </a:rPr>
              <a:t>Issue IN+001 – Tradeoff between Reliability and Responsiveness</a:t>
            </a:r>
            <a:r>
              <a:rPr lang="en-US" sz="3200" smtClean="0"/>
              <a:t/>
            </a:r>
            <a:br>
              <a:rPr lang="en-US" sz="3200" smtClean="0"/>
            </a:br>
            <a:r>
              <a:rPr lang="en-US" sz="3200" smtClean="0"/>
              <a:t/>
            </a:r>
            <a:br>
              <a:rPr lang="en-US" sz="3200" smtClean="0"/>
            </a:br>
            <a:r>
              <a:rPr lang="en-US" sz="3200" b="1" smtClean="0"/>
              <a:t/>
            </a:r>
            <a:br>
              <a:rPr lang="en-US" sz="3200" b="1" smtClean="0"/>
            </a:br>
            <a:r>
              <a:rPr lang="en-US" sz="3200" smtClean="0"/>
              <a:t/>
            </a:r>
            <a:br>
              <a:rPr lang="en-US" sz="3200" smtClean="0"/>
            </a:br>
            <a:endParaRPr lang="en-US" sz="3200" smtClean="0"/>
          </a:p>
        </p:txBody>
      </p:sp>
      <p:pic>
        <p:nvPicPr>
          <p:cNvPr id="47107" name="Picture 2"/>
          <p:cNvPicPr>
            <a:picLocks noChangeAspect="1" noChangeArrowheads="1"/>
          </p:cNvPicPr>
          <p:nvPr/>
        </p:nvPicPr>
        <p:blipFill>
          <a:blip r:embed="rId3" cstate="print"/>
          <a:srcRect/>
          <a:stretch>
            <a:fillRect/>
          </a:stretch>
        </p:blipFill>
        <p:spPr bwMode="auto">
          <a:xfrm>
            <a:off x="685800" y="2971800"/>
            <a:ext cx="6734175"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p:cNvPicPr>
            <a:picLocks noChangeAspect="1"/>
          </p:cNvPicPr>
          <p:nvPr/>
        </p:nvPicPr>
        <p:blipFill>
          <a:blip r:embed="rId2" cstate="print"/>
          <a:srcRect/>
          <a:stretch>
            <a:fillRect/>
          </a:stretch>
        </p:blipFill>
        <p:spPr bwMode="auto">
          <a:xfrm>
            <a:off x="0" y="-22225"/>
            <a:ext cx="9144000" cy="6873875"/>
          </a:xfrm>
          <a:prstGeom prst="rect">
            <a:avLst/>
          </a:prstGeom>
          <a:noFill/>
          <a:ln w="9525">
            <a:noFill/>
            <a:miter lim="800000"/>
            <a:headEnd/>
            <a:tailEnd/>
          </a:ln>
        </p:spPr>
      </p:pic>
      <p:sp>
        <p:nvSpPr>
          <p:cNvPr id="48130" name="Title 2"/>
          <p:cNvSpPr>
            <a:spLocks noGrp="1"/>
          </p:cNvSpPr>
          <p:nvPr>
            <p:ph type="ctrTitle"/>
          </p:nvPr>
        </p:nvSpPr>
        <p:spPr>
          <a:xfrm>
            <a:off x="685800" y="2209800"/>
            <a:ext cx="7772400" cy="762000"/>
          </a:xfrm>
        </p:spPr>
        <p:txBody>
          <a:bodyPr/>
          <a:lstStyle/>
          <a:p>
            <a:pPr algn="l" eaLnBrk="1" hangingPunct="1">
              <a:lnSpc>
                <a:spcPct val="70000"/>
              </a:lnSpc>
            </a:pPr>
            <a:r>
              <a:rPr lang="en-US" sz="3200" smtClean="0"/>
              <a:t/>
            </a:r>
            <a:br>
              <a:rPr lang="en-US" sz="3200" smtClean="0"/>
            </a:br>
            <a:r>
              <a:rPr lang="en-US" sz="3200" smtClean="0"/>
              <a:t/>
            </a:r>
            <a:br>
              <a:rPr lang="en-US" sz="3200" smtClean="0"/>
            </a:br>
            <a:r>
              <a:rPr lang="en-US" sz="3200" smtClean="0"/>
              <a:t/>
            </a:r>
            <a:br>
              <a:rPr lang="en-US" sz="3200" smtClean="0"/>
            </a:br>
            <a:r>
              <a:rPr lang="en-US" sz="3200" smtClean="0"/>
              <a:t/>
            </a:r>
            <a:br>
              <a:rPr lang="en-US" sz="3200" smtClean="0"/>
            </a:br>
            <a:r>
              <a:rPr lang="en-US" sz="3200" smtClean="0">
                <a:ea typeface="Times New Roman" pitchFamily="18" charset="0"/>
                <a:cs typeface="Calibri" pitchFamily="34" charset="0"/>
              </a:rPr>
              <a:t>Issue IN+003–PREFERENCE FOR ANDROID API</a:t>
            </a:r>
            <a:r>
              <a:rPr lang="en-US" sz="3200" smtClean="0"/>
              <a:t/>
            </a:r>
            <a:br>
              <a:rPr lang="en-US" sz="3200" smtClean="0"/>
            </a:br>
            <a:r>
              <a:rPr lang="en-US" sz="3200" smtClean="0"/>
              <a:t/>
            </a:r>
            <a:br>
              <a:rPr lang="en-US" sz="3200" smtClean="0"/>
            </a:br>
            <a:r>
              <a:rPr lang="en-US" sz="3200" b="1" smtClean="0"/>
              <a:t/>
            </a:r>
            <a:br>
              <a:rPr lang="en-US" sz="3200" b="1" smtClean="0"/>
            </a:br>
            <a:r>
              <a:rPr lang="en-US" sz="3200" smtClean="0"/>
              <a:t/>
            </a:r>
            <a:br>
              <a:rPr lang="en-US" sz="3200" smtClean="0"/>
            </a:br>
            <a:endParaRPr lang="en-US" sz="3200" smtClean="0"/>
          </a:p>
        </p:txBody>
      </p:sp>
      <p:pic>
        <p:nvPicPr>
          <p:cNvPr id="48131" name="Picture 2"/>
          <p:cNvPicPr>
            <a:picLocks noChangeAspect="1" noChangeArrowheads="1"/>
          </p:cNvPicPr>
          <p:nvPr/>
        </p:nvPicPr>
        <p:blipFill>
          <a:blip r:embed="rId3" cstate="print"/>
          <a:srcRect t="2597"/>
          <a:stretch>
            <a:fillRect/>
          </a:stretch>
        </p:blipFill>
        <p:spPr bwMode="auto">
          <a:xfrm>
            <a:off x="762000" y="2840038"/>
            <a:ext cx="6705600" cy="3636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p:cNvPicPr>
            <a:picLocks noChangeAspect="1"/>
          </p:cNvPicPr>
          <p:nvPr/>
        </p:nvPicPr>
        <p:blipFill>
          <a:blip r:embed="rId2" cstate="print"/>
          <a:srcRect/>
          <a:stretch>
            <a:fillRect/>
          </a:stretch>
        </p:blipFill>
        <p:spPr bwMode="auto">
          <a:xfrm>
            <a:off x="76200" y="76200"/>
            <a:ext cx="9144000" cy="6873875"/>
          </a:xfrm>
          <a:prstGeom prst="rect">
            <a:avLst/>
          </a:prstGeom>
          <a:noFill/>
          <a:ln w="9525">
            <a:noFill/>
            <a:miter lim="800000"/>
            <a:headEnd/>
            <a:tailEnd/>
          </a:ln>
        </p:spPr>
      </p:pic>
      <p:sp>
        <p:nvSpPr>
          <p:cNvPr id="50178" name="Title 2"/>
          <p:cNvSpPr>
            <a:spLocks noGrp="1"/>
          </p:cNvSpPr>
          <p:nvPr>
            <p:ph type="ctrTitle"/>
          </p:nvPr>
        </p:nvSpPr>
        <p:spPr>
          <a:xfrm>
            <a:off x="533400" y="1676400"/>
            <a:ext cx="7696200" cy="688975"/>
          </a:xfrm>
        </p:spPr>
        <p:txBody>
          <a:bodyPr/>
          <a:lstStyle/>
          <a:p>
            <a:pPr algn="l" eaLnBrk="1" hangingPunct="1">
              <a:lnSpc>
                <a:spcPct val="70000"/>
              </a:lnSpc>
            </a:pP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WHY ARE WE BETTER?</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b="1" dirty="0" smtClean="0"/>
              <a:t/>
            </a:r>
            <a:br>
              <a:rPr lang="en-US" sz="3200" b="1" dirty="0" smtClean="0"/>
            </a:br>
            <a:r>
              <a:rPr lang="en-US" sz="3200" dirty="0" smtClean="0"/>
              <a:t/>
            </a:r>
            <a:br>
              <a:rPr lang="en-US" sz="3200" dirty="0" smtClean="0"/>
            </a:br>
            <a:endParaRPr lang="en-US" sz="3200" dirty="0" smtClean="0"/>
          </a:p>
        </p:txBody>
      </p:sp>
      <p:sp>
        <p:nvSpPr>
          <p:cNvPr id="2" name="Subtitle 1"/>
          <p:cNvSpPr>
            <a:spLocks noGrp="1"/>
          </p:cNvSpPr>
          <p:nvPr>
            <p:ph type="subTitle" idx="1"/>
          </p:nvPr>
        </p:nvSpPr>
        <p:spPr>
          <a:xfrm>
            <a:off x="647700" y="2667000"/>
            <a:ext cx="7848600" cy="3352800"/>
          </a:xfrm>
        </p:spPr>
        <p:txBody>
          <a:bodyPr/>
          <a:lstStyle/>
          <a:p>
            <a:pPr marL="457200" indent="-457200" algn="l" eaLnBrk="1" hangingPunct="1">
              <a:buFont typeface="Arial" pitchFamily="34" charset="0"/>
              <a:buChar char="•"/>
              <a:defRPr/>
            </a:pPr>
            <a:r>
              <a:rPr lang="en-US" dirty="0" smtClean="0">
                <a:solidFill>
                  <a:schemeClr val="tx1"/>
                </a:solidFill>
              </a:rPr>
              <a:t>All </a:t>
            </a:r>
            <a:r>
              <a:rPr lang="en-US" dirty="0">
                <a:solidFill>
                  <a:schemeClr val="tx1"/>
                </a:solidFill>
              </a:rPr>
              <a:t>disabilities considered</a:t>
            </a:r>
          </a:p>
          <a:p>
            <a:pPr marL="457200" indent="-457200" algn="l" eaLnBrk="1" hangingPunct="1">
              <a:buFont typeface="Arial" pitchFamily="34" charset="0"/>
              <a:buChar char="•"/>
              <a:defRPr/>
            </a:pPr>
            <a:r>
              <a:rPr lang="en-US" dirty="0">
                <a:solidFill>
                  <a:schemeClr val="tx1"/>
                </a:solidFill>
              </a:rPr>
              <a:t>Systematic Decision Making</a:t>
            </a:r>
          </a:p>
          <a:p>
            <a:pPr marL="457200" indent="-457200" algn="l" eaLnBrk="1" hangingPunct="1">
              <a:buFont typeface="Arial" pitchFamily="34" charset="0"/>
              <a:buChar char="•"/>
              <a:defRPr/>
            </a:pPr>
            <a:r>
              <a:rPr lang="en-US" dirty="0">
                <a:solidFill>
                  <a:schemeClr val="tx1"/>
                </a:solidFill>
              </a:rPr>
              <a:t>Traceability</a:t>
            </a:r>
          </a:p>
          <a:p>
            <a:pPr marL="457200" indent="-457200" algn="l" eaLnBrk="1" hangingPunct="1">
              <a:buFont typeface="Arial" pitchFamily="34" charset="0"/>
              <a:buChar char="•"/>
              <a:defRPr/>
            </a:pPr>
            <a:r>
              <a:rPr lang="en-US" dirty="0">
                <a:solidFill>
                  <a:schemeClr val="tx1"/>
                </a:solidFill>
              </a:rPr>
              <a:t>Spiral Model</a:t>
            </a:r>
          </a:p>
          <a:p>
            <a:pPr marL="457200" indent="-457200" algn="l" eaLnBrk="1" hangingPunct="1">
              <a:buFont typeface="Arial" pitchFamily="34" charset="0"/>
              <a:buChar char="•"/>
              <a:defRPr/>
            </a:pPr>
            <a:r>
              <a:rPr lang="en-US" dirty="0">
                <a:solidFill>
                  <a:schemeClr val="tx1"/>
                </a:solidFill>
              </a:rPr>
              <a:t>Pareto </a:t>
            </a:r>
            <a:r>
              <a:rPr lang="en-US" dirty="0" smtClean="0">
                <a:solidFill>
                  <a:schemeClr val="tx1"/>
                </a:solidFill>
              </a:rPr>
              <a:t>principle</a:t>
            </a:r>
          </a:p>
          <a:p>
            <a:pPr marL="457200" indent="-457200" algn="l" eaLnBrk="1" hangingPunct="1">
              <a:buFont typeface="Arial" pitchFamily="34" charset="0"/>
              <a:buChar char="•"/>
              <a:defRPr/>
            </a:pPr>
            <a:r>
              <a:rPr lang="en-US" dirty="0" smtClean="0">
                <a:solidFill>
                  <a:schemeClr val="tx1"/>
                </a:solidFill>
              </a:rPr>
              <a:t>Version Control</a:t>
            </a:r>
            <a:endParaRPr lang="en-US" dirty="0">
              <a:solidFill>
                <a:schemeClr val="tx1"/>
              </a:solidFill>
            </a:endParaRPr>
          </a:p>
          <a:p>
            <a:pPr marL="457200" indent="-457200" algn="l" eaLnBrk="1" hangingPunct="1">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3"/>
          <p:cNvPicPr>
            <a:picLocks noChangeAspect="1"/>
          </p:cNvPicPr>
          <p:nvPr/>
        </p:nvPicPr>
        <p:blipFill>
          <a:blip r:embed="rId2" cstate="print"/>
          <a:srcRect/>
          <a:stretch>
            <a:fillRect/>
          </a:stretch>
        </p:blipFill>
        <p:spPr bwMode="auto">
          <a:xfrm>
            <a:off x="0" y="-22225"/>
            <a:ext cx="9144000" cy="6873875"/>
          </a:xfrm>
          <a:prstGeom prst="rect">
            <a:avLst/>
          </a:prstGeom>
          <a:noFill/>
          <a:ln w="9525">
            <a:noFill/>
            <a:miter lim="800000"/>
            <a:headEnd/>
            <a:tailEnd/>
          </a:ln>
        </p:spPr>
      </p:pic>
      <p:sp>
        <p:nvSpPr>
          <p:cNvPr id="50178" name="Title 2"/>
          <p:cNvSpPr>
            <a:spLocks noGrp="1"/>
          </p:cNvSpPr>
          <p:nvPr>
            <p:ph type="ctrTitle"/>
          </p:nvPr>
        </p:nvSpPr>
        <p:spPr>
          <a:xfrm>
            <a:off x="723900" y="1600200"/>
            <a:ext cx="7696200" cy="688975"/>
          </a:xfrm>
        </p:spPr>
        <p:txBody>
          <a:bodyPr/>
          <a:lstStyle/>
          <a:p>
            <a:pPr algn="l" eaLnBrk="1" hangingPunct="1">
              <a:lnSpc>
                <a:spcPct val="70000"/>
              </a:lnSpc>
            </a:pP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WHY ARE WE BETTER?</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b="1" dirty="0" smtClean="0"/>
              <a:t/>
            </a:r>
            <a:br>
              <a:rPr lang="en-US" sz="3200" b="1" dirty="0" smtClean="0"/>
            </a:br>
            <a:r>
              <a:rPr lang="en-US" sz="3200" dirty="0" smtClean="0"/>
              <a:t/>
            </a:r>
            <a:br>
              <a:rPr lang="en-US" sz="3200" dirty="0" smtClean="0"/>
            </a:br>
            <a:endParaRPr lang="en-US" sz="3200" dirty="0" smtClean="0"/>
          </a:p>
        </p:txBody>
      </p:sp>
      <p:sp>
        <p:nvSpPr>
          <p:cNvPr id="2" name="Subtitle 1"/>
          <p:cNvSpPr>
            <a:spLocks noGrp="1"/>
          </p:cNvSpPr>
          <p:nvPr>
            <p:ph type="subTitle" idx="1"/>
          </p:nvPr>
        </p:nvSpPr>
        <p:spPr>
          <a:xfrm>
            <a:off x="762000" y="2286000"/>
            <a:ext cx="7848600" cy="4343400"/>
          </a:xfrm>
        </p:spPr>
        <p:txBody>
          <a:bodyPr/>
          <a:lstStyle/>
          <a:p>
            <a:pPr marL="457200" indent="-457200" algn="l" eaLnBrk="1" hangingPunct="1">
              <a:buFont typeface="Arial" pitchFamily="34" charset="0"/>
              <a:buChar char="•"/>
              <a:defRPr/>
            </a:pPr>
            <a:r>
              <a:rPr lang="en-US" dirty="0" smtClean="0">
                <a:solidFill>
                  <a:schemeClr val="tx1"/>
                </a:solidFill>
              </a:rPr>
              <a:t>Key </a:t>
            </a:r>
            <a:r>
              <a:rPr lang="en-US" dirty="0">
                <a:solidFill>
                  <a:schemeClr val="tx1"/>
                </a:solidFill>
              </a:rPr>
              <a:t>Features</a:t>
            </a:r>
            <a:r>
              <a:rPr lang="en-US" dirty="0" smtClean="0">
                <a:solidFill>
                  <a:schemeClr val="tx1"/>
                </a:solidFill>
              </a:rPr>
              <a:t>:</a:t>
            </a:r>
          </a:p>
          <a:p>
            <a:pPr marL="914400" lvl="1" indent="-457200" algn="l" eaLnBrk="1" hangingPunct="1">
              <a:buFont typeface="Arial" pitchFamily="34" charset="0"/>
              <a:buChar char="•"/>
              <a:defRPr/>
            </a:pPr>
            <a:r>
              <a:rPr lang="en-US" dirty="0">
                <a:solidFill>
                  <a:schemeClr val="tx1"/>
                </a:solidFill>
              </a:rPr>
              <a:t>Emergency Service</a:t>
            </a:r>
          </a:p>
          <a:p>
            <a:pPr marL="914400" lvl="1" indent="-457200" algn="l" eaLnBrk="1" hangingPunct="1">
              <a:buFont typeface="Arial" pitchFamily="34" charset="0"/>
              <a:buChar char="•"/>
              <a:defRPr/>
            </a:pPr>
            <a:r>
              <a:rPr lang="en-US" dirty="0">
                <a:solidFill>
                  <a:schemeClr val="tx1"/>
                </a:solidFill>
              </a:rPr>
              <a:t>Medical Device Monitor</a:t>
            </a:r>
          </a:p>
          <a:p>
            <a:pPr marL="914400" lvl="1" indent="-457200" algn="l" eaLnBrk="1" hangingPunct="1">
              <a:buFont typeface="Arial" pitchFamily="34" charset="0"/>
              <a:buChar char="•"/>
              <a:defRPr/>
            </a:pPr>
            <a:r>
              <a:rPr lang="en-US" dirty="0">
                <a:solidFill>
                  <a:schemeClr val="tx1"/>
                </a:solidFill>
              </a:rPr>
              <a:t>Finance Planner </a:t>
            </a:r>
          </a:p>
          <a:p>
            <a:pPr marL="914400" lvl="1" indent="-457200" algn="l" eaLnBrk="1" hangingPunct="1">
              <a:buFont typeface="Arial" pitchFamily="34" charset="0"/>
              <a:buChar char="•"/>
              <a:defRPr/>
            </a:pPr>
            <a:r>
              <a:rPr lang="en-US" dirty="0">
                <a:solidFill>
                  <a:schemeClr val="tx1"/>
                </a:solidFill>
              </a:rPr>
              <a:t>Medication Reminder </a:t>
            </a:r>
          </a:p>
          <a:p>
            <a:pPr marL="914400" lvl="1" indent="-457200" algn="l" eaLnBrk="1" hangingPunct="1">
              <a:buFont typeface="Arial" pitchFamily="34" charset="0"/>
              <a:buChar char="•"/>
              <a:defRPr/>
            </a:pPr>
            <a:r>
              <a:rPr lang="en-US" dirty="0">
                <a:solidFill>
                  <a:schemeClr val="tx1"/>
                </a:solidFill>
              </a:rPr>
              <a:t>Photo Album </a:t>
            </a:r>
            <a:endParaRPr lang="en-US" dirty="0" smtClean="0">
              <a:solidFill>
                <a:schemeClr val="tx1"/>
              </a:solidFill>
            </a:endParaRPr>
          </a:p>
          <a:p>
            <a:pPr marL="914400" lvl="1" indent="-457200" algn="l" eaLnBrk="1" hangingPunct="1">
              <a:buFont typeface="Arial" pitchFamily="34" charset="0"/>
              <a:buChar char="•"/>
              <a:defRPr/>
            </a:pPr>
            <a:r>
              <a:rPr lang="en-US" dirty="0">
                <a:solidFill>
                  <a:schemeClr val="tx1"/>
                </a:solidFill>
              </a:rPr>
              <a:t>Sign Language</a:t>
            </a:r>
          </a:p>
          <a:p>
            <a:pPr eaLnBrk="1" hangingPunct="1">
              <a:defRPr/>
            </a:pPr>
            <a:endParaRPr lang="en-US" dirty="0"/>
          </a:p>
        </p:txBody>
      </p:sp>
    </p:spTree>
    <p:extLst>
      <p:ext uri="{BB962C8B-B14F-4D97-AF65-F5344CB8AC3E}">
        <p14:creationId xmlns:p14="http://schemas.microsoft.com/office/powerpoint/2010/main" val="41610808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p:cNvPicPr>
            <a:picLocks noChangeAspect="1"/>
          </p:cNvPicPr>
          <p:nvPr/>
        </p:nvPicPr>
        <p:blipFill>
          <a:blip r:embed="rId2" cstate="print"/>
          <a:srcRect/>
          <a:stretch>
            <a:fillRect/>
          </a:stretch>
        </p:blipFill>
        <p:spPr bwMode="auto">
          <a:xfrm>
            <a:off x="0" y="-22225"/>
            <a:ext cx="9144000" cy="6873875"/>
          </a:xfrm>
          <a:prstGeom prst="rect">
            <a:avLst/>
          </a:prstGeom>
          <a:noFill/>
          <a:ln w="9525">
            <a:noFill/>
            <a:miter lim="800000"/>
            <a:headEnd/>
            <a:tailEnd/>
          </a:ln>
        </p:spPr>
      </p:pic>
      <p:sp>
        <p:nvSpPr>
          <p:cNvPr id="49154" name="Title 2"/>
          <p:cNvSpPr>
            <a:spLocks noGrp="1"/>
          </p:cNvSpPr>
          <p:nvPr>
            <p:ph type="ctrTitle"/>
          </p:nvPr>
        </p:nvSpPr>
        <p:spPr>
          <a:xfrm>
            <a:off x="685800" y="2209800"/>
            <a:ext cx="7772400" cy="762000"/>
          </a:xfrm>
        </p:spPr>
        <p:txBody>
          <a:bodyPr/>
          <a:lstStyle/>
          <a:p>
            <a:pPr eaLnBrk="1" hangingPunct="1">
              <a:lnSpc>
                <a:spcPct val="70000"/>
              </a:lnSpc>
            </a:pP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4000" dirty="0" smtClean="0">
                <a:ea typeface="Times New Roman" pitchFamily="18" charset="0"/>
                <a:cs typeface="Calibri" pitchFamily="34" charset="0"/>
              </a:rPr>
              <a:t>DEMO</a:t>
            </a:r>
            <a:r>
              <a:rPr lang="en-US" sz="3200" dirty="0" smtClean="0"/>
              <a:t/>
            </a:r>
            <a:br>
              <a:rPr lang="en-US" sz="3200" dirty="0" smtClean="0"/>
            </a:br>
            <a:r>
              <a:rPr lang="en-US" sz="3200" dirty="0" smtClean="0"/>
              <a:t/>
            </a:r>
            <a:br>
              <a:rPr lang="en-US" sz="3200" dirty="0" smtClean="0"/>
            </a:br>
            <a:r>
              <a:rPr lang="en-US" sz="3200" b="1" dirty="0" smtClean="0"/>
              <a:t/>
            </a:r>
            <a:br>
              <a:rPr lang="en-US" sz="3200" b="1" dirty="0" smtClean="0"/>
            </a:br>
            <a:r>
              <a:rPr lang="en-US" sz="3200" dirty="0" smtClean="0"/>
              <a:t/>
            </a:r>
            <a:br>
              <a:rPr lang="en-US" sz="3200" dirty="0" smtClean="0"/>
            </a:br>
            <a:endParaRPr lang="en-US" sz="3200" dirty="0" smtClean="0"/>
          </a:p>
        </p:txBody>
      </p:sp>
    </p:spTree>
    <p:extLst>
      <p:ext uri="{BB962C8B-B14F-4D97-AF65-F5344CB8AC3E}">
        <p14:creationId xmlns:p14="http://schemas.microsoft.com/office/powerpoint/2010/main" val="13947901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p:cNvPicPr>
            <a:picLocks noChangeAspect="1"/>
          </p:cNvPicPr>
          <p:nvPr/>
        </p:nvPicPr>
        <p:blipFill>
          <a:blip r:embed="rId2" cstate="print"/>
          <a:srcRect/>
          <a:stretch>
            <a:fillRect/>
          </a:stretch>
        </p:blipFill>
        <p:spPr bwMode="auto">
          <a:xfrm>
            <a:off x="0" y="-22225"/>
            <a:ext cx="9144000" cy="6873875"/>
          </a:xfrm>
          <a:prstGeom prst="rect">
            <a:avLst/>
          </a:prstGeom>
          <a:noFill/>
          <a:ln w="9525">
            <a:noFill/>
            <a:miter lim="800000"/>
            <a:headEnd/>
            <a:tailEnd/>
          </a:ln>
        </p:spPr>
      </p:pic>
      <p:sp>
        <p:nvSpPr>
          <p:cNvPr id="49154" name="Title 2"/>
          <p:cNvSpPr>
            <a:spLocks noGrp="1"/>
          </p:cNvSpPr>
          <p:nvPr>
            <p:ph type="ctrTitle"/>
          </p:nvPr>
        </p:nvSpPr>
        <p:spPr>
          <a:xfrm>
            <a:off x="685800" y="2209800"/>
            <a:ext cx="7772400" cy="762000"/>
          </a:xfrm>
        </p:spPr>
        <p:txBody>
          <a:bodyPr/>
          <a:lstStyle/>
          <a:p>
            <a:pPr eaLnBrk="1" hangingPunct="1">
              <a:lnSpc>
                <a:spcPct val="70000"/>
              </a:lnSpc>
            </a:pP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ea typeface="Times New Roman" pitchFamily="18" charset="0"/>
                <a:cs typeface="Calibri" pitchFamily="34" charset="0"/>
              </a:rPr>
              <a:t>Any Questions???</a:t>
            </a: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4000" dirty="0" smtClean="0">
                <a:ea typeface="Times New Roman" pitchFamily="18" charset="0"/>
                <a:cs typeface="Calibri" pitchFamily="34" charset="0"/>
              </a:rPr>
              <a:t>Thank You…</a:t>
            </a:r>
            <a:br>
              <a:rPr lang="en-US" sz="4000" dirty="0" smtClean="0">
                <a:ea typeface="Times New Roman" pitchFamily="18" charset="0"/>
                <a:cs typeface="Calibri" pitchFamily="34" charset="0"/>
              </a:rPr>
            </a:br>
            <a:r>
              <a:rPr lang="en-US" sz="3200" dirty="0" smtClean="0"/>
              <a:t/>
            </a:r>
            <a:br>
              <a:rPr lang="en-US" sz="3200" dirty="0" smtClean="0"/>
            </a:br>
            <a:r>
              <a:rPr lang="en-US" sz="3200" dirty="0" smtClean="0"/>
              <a:t/>
            </a:r>
            <a:br>
              <a:rPr lang="en-US" sz="3200" dirty="0" smtClean="0"/>
            </a:br>
            <a:r>
              <a:rPr lang="en-US" sz="3200" b="1" dirty="0" smtClean="0"/>
              <a:t/>
            </a:r>
            <a:br>
              <a:rPr lang="en-US" sz="3200" b="1" dirty="0" smtClean="0"/>
            </a:br>
            <a:r>
              <a:rPr lang="en-US" sz="3200" dirty="0" smtClean="0"/>
              <a:t/>
            </a:r>
            <a:br>
              <a:rPr lang="en-US" sz="3200" dirty="0" smtClean="0"/>
            </a:br>
            <a:endParaRPr lang="en-US" sz="3200" dirty="0" smtClean="0"/>
          </a:p>
        </p:txBody>
      </p:sp>
    </p:spTree>
    <p:extLst>
      <p:ext uri="{BB962C8B-B14F-4D97-AF65-F5344CB8AC3E}">
        <p14:creationId xmlns:p14="http://schemas.microsoft.com/office/powerpoint/2010/main" val="479602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p:cNvPicPr>
            <a:picLocks noChangeAspect="1"/>
          </p:cNvPicPr>
          <p:nvPr/>
        </p:nvPicPr>
        <p:blipFill>
          <a:blip r:embed="rId2" cstate="print"/>
          <a:srcRect/>
          <a:stretch>
            <a:fillRect/>
          </a:stretch>
        </p:blipFill>
        <p:spPr bwMode="auto">
          <a:xfrm>
            <a:off x="0" y="0"/>
            <a:ext cx="9144000" cy="6873875"/>
          </a:xfrm>
          <a:prstGeom prst="rect">
            <a:avLst/>
          </a:prstGeom>
          <a:noFill/>
          <a:ln w="9525">
            <a:noFill/>
            <a:miter lim="800000"/>
            <a:headEnd/>
            <a:tailEnd/>
          </a:ln>
        </p:spPr>
      </p:pic>
      <p:sp>
        <p:nvSpPr>
          <p:cNvPr id="9" name="Subtitle 8"/>
          <p:cNvSpPr>
            <a:spLocks noGrp="1"/>
          </p:cNvSpPr>
          <p:nvPr>
            <p:ph type="subTitle" idx="1"/>
          </p:nvPr>
        </p:nvSpPr>
        <p:spPr>
          <a:xfrm>
            <a:off x="685800" y="2971800"/>
            <a:ext cx="7772400" cy="3352800"/>
          </a:xfrm>
        </p:spPr>
        <p:txBody>
          <a:bodyPr/>
          <a:lstStyle/>
          <a:p>
            <a:pPr eaLnBrk="1" hangingPunct="1">
              <a:defRPr/>
            </a:pPr>
            <a:endParaRPr lang="en-US" dirty="0" smtClean="0"/>
          </a:p>
          <a:p>
            <a:pPr eaLnBrk="1" hangingPunct="1">
              <a:defRPr/>
            </a:pPr>
            <a:r>
              <a:rPr lang="en-US" sz="3600" dirty="0" smtClean="0">
                <a:solidFill>
                  <a:schemeClr val="tx1"/>
                </a:solidFill>
              </a:rPr>
              <a:t>PROBLEM</a:t>
            </a:r>
            <a:endParaRPr lang="en-US" sz="36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p:cNvPicPr>
          <p:nvPr/>
        </p:nvPicPr>
        <p:blipFill>
          <a:blip r:embed="rId2" cstate="print"/>
          <a:srcRect/>
          <a:stretch>
            <a:fillRect/>
          </a:stretch>
        </p:blipFill>
        <p:spPr bwMode="auto">
          <a:xfrm>
            <a:off x="0" y="0"/>
            <a:ext cx="9144000" cy="6873875"/>
          </a:xfrm>
          <a:prstGeom prst="rect">
            <a:avLst/>
          </a:prstGeom>
          <a:noFill/>
          <a:ln w="9525">
            <a:noFill/>
            <a:miter lim="800000"/>
            <a:headEnd/>
            <a:tailEnd/>
          </a:ln>
        </p:spPr>
      </p:pic>
      <p:sp>
        <p:nvSpPr>
          <p:cNvPr id="18434" name="Title 7"/>
          <p:cNvSpPr>
            <a:spLocks noGrp="1"/>
          </p:cNvSpPr>
          <p:nvPr>
            <p:ph type="ctrTitle"/>
          </p:nvPr>
        </p:nvSpPr>
        <p:spPr>
          <a:xfrm>
            <a:off x="685800" y="2130425"/>
            <a:ext cx="7772400" cy="688975"/>
          </a:xfrm>
        </p:spPr>
        <p:txBody>
          <a:bodyPr/>
          <a:lstStyle/>
          <a:p>
            <a:pPr eaLnBrk="1" hangingPunct="1"/>
            <a:r>
              <a:rPr lang="en-US" smtClean="0"/>
              <a:t>PROBLEM STATEMENT</a:t>
            </a:r>
          </a:p>
        </p:txBody>
      </p:sp>
      <p:pic>
        <p:nvPicPr>
          <p:cNvPr id="18435" name="Picture 2"/>
          <p:cNvPicPr>
            <a:picLocks noChangeAspect="1" noChangeArrowheads="1"/>
          </p:cNvPicPr>
          <p:nvPr/>
        </p:nvPicPr>
        <p:blipFill rotWithShape="1">
          <a:blip r:embed="rId3" cstate="print"/>
          <a:srcRect l="2061" t="8069" r="2747" b="8357"/>
          <a:stretch/>
        </p:blipFill>
        <p:spPr bwMode="auto">
          <a:xfrm>
            <a:off x="904874" y="2933700"/>
            <a:ext cx="6600825"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p:cNvPicPr>
            <a:picLocks noChangeAspect="1"/>
          </p:cNvPicPr>
          <p:nvPr/>
        </p:nvPicPr>
        <p:blipFill>
          <a:blip r:embed="rId2" cstate="print"/>
          <a:srcRect/>
          <a:stretch>
            <a:fillRect/>
          </a:stretch>
        </p:blipFill>
        <p:spPr bwMode="auto">
          <a:xfrm>
            <a:off x="0" y="0"/>
            <a:ext cx="9144000" cy="6873875"/>
          </a:xfrm>
          <a:prstGeom prst="rect">
            <a:avLst/>
          </a:prstGeom>
          <a:noFill/>
          <a:ln w="9525">
            <a:noFill/>
            <a:miter lim="800000"/>
            <a:headEnd/>
            <a:tailEnd/>
          </a:ln>
        </p:spPr>
      </p:pic>
      <p:sp>
        <p:nvSpPr>
          <p:cNvPr id="19458" name="Title 7"/>
          <p:cNvSpPr>
            <a:spLocks noGrp="1"/>
          </p:cNvSpPr>
          <p:nvPr>
            <p:ph type="ctrTitle"/>
          </p:nvPr>
        </p:nvSpPr>
        <p:spPr>
          <a:xfrm>
            <a:off x="685800" y="2130425"/>
            <a:ext cx="7772400" cy="688975"/>
          </a:xfrm>
        </p:spPr>
        <p:txBody>
          <a:bodyPr/>
          <a:lstStyle/>
          <a:p>
            <a:pPr eaLnBrk="1" hangingPunct="1"/>
            <a:r>
              <a:rPr lang="en-US" smtClean="0"/>
              <a:t>PROBLEM STATEMENT</a:t>
            </a:r>
          </a:p>
        </p:txBody>
      </p:sp>
      <p:pic>
        <p:nvPicPr>
          <p:cNvPr id="19459" name="Picture 2"/>
          <p:cNvPicPr>
            <a:picLocks noChangeAspect="1" noChangeArrowheads="1"/>
          </p:cNvPicPr>
          <p:nvPr/>
        </p:nvPicPr>
        <p:blipFill>
          <a:blip r:embed="rId3" cstate="print"/>
          <a:srcRect/>
          <a:stretch>
            <a:fillRect/>
          </a:stretch>
        </p:blipFill>
        <p:spPr bwMode="auto">
          <a:xfrm>
            <a:off x="914400" y="2895600"/>
            <a:ext cx="69342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3"/>
          <p:cNvPicPr>
            <a:picLocks noChangeAspect="1"/>
          </p:cNvPicPr>
          <p:nvPr/>
        </p:nvPicPr>
        <p:blipFill>
          <a:blip r:embed="rId2" cstate="print"/>
          <a:srcRect/>
          <a:stretch>
            <a:fillRect/>
          </a:stretch>
        </p:blipFill>
        <p:spPr bwMode="auto">
          <a:xfrm>
            <a:off x="0" y="0"/>
            <a:ext cx="9144000" cy="6873875"/>
          </a:xfrm>
          <a:prstGeom prst="rect">
            <a:avLst/>
          </a:prstGeom>
          <a:noFill/>
          <a:ln w="9525">
            <a:noFill/>
            <a:miter lim="800000"/>
            <a:headEnd/>
            <a:tailEnd/>
          </a:ln>
        </p:spPr>
      </p:pic>
      <p:sp>
        <p:nvSpPr>
          <p:cNvPr id="20482" name="Title 7"/>
          <p:cNvSpPr>
            <a:spLocks noGrp="1"/>
          </p:cNvSpPr>
          <p:nvPr>
            <p:ph type="ctrTitle"/>
          </p:nvPr>
        </p:nvSpPr>
        <p:spPr>
          <a:xfrm>
            <a:off x="685800" y="2130425"/>
            <a:ext cx="7772400" cy="688975"/>
          </a:xfrm>
        </p:spPr>
        <p:txBody>
          <a:bodyPr/>
          <a:lstStyle/>
          <a:p>
            <a:pPr eaLnBrk="1" hangingPunct="1"/>
            <a:r>
              <a:rPr lang="en-US" smtClean="0"/>
              <a:t>PROBLEM STATEMENT</a:t>
            </a:r>
          </a:p>
        </p:txBody>
      </p:sp>
      <p:pic>
        <p:nvPicPr>
          <p:cNvPr id="20484" name="Picture 2"/>
          <p:cNvPicPr>
            <a:picLocks noChangeAspect="1" noChangeArrowheads="1"/>
          </p:cNvPicPr>
          <p:nvPr/>
        </p:nvPicPr>
        <p:blipFill rotWithShape="1">
          <a:blip r:embed="rId3" cstate="print"/>
          <a:srcRect l="2526" t="12760" r="1729" b="10312"/>
          <a:stretch/>
        </p:blipFill>
        <p:spPr bwMode="auto">
          <a:xfrm>
            <a:off x="1095375" y="2971800"/>
            <a:ext cx="6448425"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p:cNvPicPr>
            <a:picLocks noChangeAspect="1"/>
          </p:cNvPicPr>
          <p:nvPr/>
        </p:nvPicPr>
        <p:blipFill>
          <a:blip r:embed="rId2" cstate="print"/>
          <a:srcRect/>
          <a:stretch>
            <a:fillRect/>
          </a:stretch>
        </p:blipFill>
        <p:spPr bwMode="auto">
          <a:xfrm>
            <a:off x="0" y="0"/>
            <a:ext cx="9144000" cy="6873875"/>
          </a:xfrm>
          <a:prstGeom prst="rect">
            <a:avLst/>
          </a:prstGeom>
          <a:noFill/>
          <a:ln w="9525">
            <a:noFill/>
            <a:miter lim="800000"/>
            <a:headEnd/>
            <a:tailEnd/>
          </a:ln>
        </p:spPr>
      </p:pic>
      <p:sp>
        <p:nvSpPr>
          <p:cNvPr id="21506" name="Title 7"/>
          <p:cNvSpPr>
            <a:spLocks noGrp="1"/>
          </p:cNvSpPr>
          <p:nvPr>
            <p:ph type="ctrTitle"/>
          </p:nvPr>
        </p:nvSpPr>
        <p:spPr>
          <a:xfrm>
            <a:off x="685800" y="2130425"/>
            <a:ext cx="7772400" cy="688975"/>
          </a:xfrm>
        </p:spPr>
        <p:txBody>
          <a:bodyPr/>
          <a:lstStyle/>
          <a:p>
            <a:pPr eaLnBrk="1" hangingPunct="1"/>
            <a:r>
              <a:rPr lang="en-US" smtClean="0"/>
              <a:t>FISHBONE DIAGRAM</a:t>
            </a:r>
          </a:p>
        </p:txBody>
      </p:sp>
      <p:pic>
        <p:nvPicPr>
          <p:cNvPr id="21507" name="Picture 2"/>
          <p:cNvPicPr>
            <a:picLocks noChangeAspect="1" noChangeArrowheads="1"/>
          </p:cNvPicPr>
          <p:nvPr/>
        </p:nvPicPr>
        <p:blipFill>
          <a:blip r:embed="rId3" cstate="print"/>
          <a:srcRect/>
          <a:stretch>
            <a:fillRect/>
          </a:stretch>
        </p:blipFill>
        <p:spPr bwMode="auto">
          <a:xfrm>
            <a:off x="990600" y="2819400"/>
            <a:ext cx="74676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p:cNvPicPr>
          <p:nvPr/>
        </p:nvPicPr>
        <p:blipFill>
          <a:blip r:embed="rId2" cstate="print"/>
          <a:srcRect/>
          <a:stretch>
            <a:fillRect/>
          </a:stretch>
        </p:blipFill>
        <p:spPr bwMode="auto">
          <a:xfrm>
            <a:off x="0" y="-15875"/>
            <a:ext cx="9144000" cy="6873875"/>
          </a:xfrm>
          <a:prstGeom prst="rect">
            <a:avLst/>
          </a:prstGeom>
          <a:noFill/>
          <a:ln w="9525">
            <a:noFill/>
            <a:miter lim="800000"/>
            <a:headEnd/>
            <a:tailEnd/>
          </a:ln>
        </p:spPr>
      </p:pic>
      <p:sp>
        <p:nvSpPr>
          <p:cNvPr id="22530" name="Title 7"/>
          <p:cNvSpPr>
            <a:spLocks noGrp="1"/>
          </p:cNvSpPr>
          <p:nvPr>
            <p:ph type="ctrTitle"/>
          </p:nvPr>
        </p:nvSpPr>
        <p:spPr>
          <a:xfrm>
            <a:off x="685800" y="3048000"/>
            <a:ext cx="7772400" cy="2133600"/>
          </a:xfrm>
        </p:spPr>
        <p:txBody>
          <a:bodyPr/>
          <a:lstStyle/>
          <a:p>
            <a:pPr eaLnBrk="1" hangingPunct="1"/>
            <a:r>
              <a:rPr lang="en-US" smtClean="0"/>
              <a:t>PROCESS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671</Words>
  <Application>Microsoft Office PowerPoint</Application>
  <PresentationFormat>On-screen Show (4:3)</PresentationFormat>
  <Paragraphs>102</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INTRODUCTION</vt:lpstr>
      <vt:lpstr>PowerPoint Presentation</vt:lpstr>
      <vt:lpstr>PROBLEM STATEMENT</vt:lpstr>
      <vt:lpstr>PROBLEM STATEMENT</vt:lpstr>
      <vt:lpstr>PROBLEM STATEMENT</vt:lpstr>
      <vt:lpstr>FISHBONE DIAGRAM</vt:lpstr>
      <vt:lpstr>PROCESS</vt:lpstr>
      <vt:lpstr>ACTIVITY DIAGRAM</vt:lpstr>
      <vt:lpstr>SADT DIAGRAM LEVEL 0</vt:lpstr>
      <vt:lpstr>SADT DIAGRAM LEVEL 1</vt:lpstr>
      <vt:lpstr>SADT DIAGRAM LEVEL 2</vt:lpstr>
      <vt:lpstr>PowerPoint Presentation</vt:lpstr>
      <vt:lpstr>HIGH LEVEL USE CASE DIAGRAM</vt:lpstr>
      <vt:lpstr>SPECIFIC VISUAL USE CASE DIAGRAM</vt:lpstr>
      <vt:lpstr>CLASS DIAGRAM</vt:lpstr>
      <vt:lpstr>SEQUENCE DIAGRAM</vt:lpstr>
      <vt:lpstr>SEQUENCE DIAGRAM</vt:lpstr>
      <vt:lpstr>HIGH LEVEL ARCHITECTURE</vt:lpstr>
      <vt:lpstr>SADT LEVEL 0 DIAGRAM</vt:lpstr>
      <vt:lpstr>SADT LEVEL 1 DIAGRAM</vt:lpstr>
      <vt:lpstr>SIG - USABILITY</vt:lpstr>
      <vt:lpstr>SIG - SECURITY</vt:lpstr>
      <vt:lpstr>SIG - PERFORMANCE</vt:lpstr>
      <vt:lpstr>CHANGES FROM PHASE 1</vt:lpstr>
      <vt:lpstr>  DOMAIN REQUIREMENT ISSUE - INCOMPLETE  Requirement:  The user shall know how to use the basic features of the Android phone.  </vt:lpstr>
      <vt:lpstr>   DOMAIN REQUIREMENT ISSUE - AMBIGUITY  Requirement:  The user shall have an Android Phone  </vt:lpstr>
      <vt:lpstr>  DOMAIN REQUIREMENT ISSUE - INCOMPLETE  Requirement:  The phone must have an inbuilt microphone to record speech  </vt:lpstr>
      <vt:lpstr>    FR ISSUE – INCOMPLETE, AMBIGUITY    </vt:lpstr>
      <vt:lpstr>    FR ISSUE – INCOMPLETE    </vt:lpstr>
      <vt:lpstr>    FR ISSUE – American Sign Language   </vt:lpstr>
      <vt:lpstr>    NON-FUNCTIONAL    </vt:lpstr>
      <vt:lpstr>    Issue IN+001 – Tradeoff between Reliability and Responsiveness    </vt:lpstr>
      <vt:lpstr>    Issue IN+003–PREFERENCE FOR ANDROID API    </vt:lpstr>
      <vt:lpstr>        WHY ARE WE BETTER?       </vt:lpstr>
      <vt:lpstr>        WHY ARE WE BETTER?       </vt:lpstr>
      <vt:lpstr>            DEMO    </vt:lpstr>
      <vt:lpstr>              Any Questions???    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2 final presentation</dc:title>
  <dc:creator>Ryan</dc:creator>
  <cp:lastModifiedBy>Ashok</cp:lastModifiedBy>
  <cp:revision>84</cp:revision>
  <dcterms:created xsi:type="dcterms:W3CDTF">2010-11-24T02:20:54Z</dcterms:created>
  <dcterms:modified xsi:type="dcterms:W3CDTF">2010-11-30T19:25:27Z</dcterms:modified>
</cp:coreProperties>
</file>