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7" r:id="rId9"/>
    <p:sldId id="261" r:id="rId10"/>
    <p:sldId id="268" r:id="rId11"/>
    <p:sldId id="269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DF23F-38FD-47F7-9944-1387971FDDDE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BE32F-FA62-41DD-A9F8-A5E9D800F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BE32F-FA62-41DD-A9F8-A5E9D800FE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F14CCD-4D35-4FF1-BA6B-4430C1AB0C01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5CC187-408C-41D0-8F18-CC5C34027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ncy_G._Leveson" TargetMode="External"/><Relationship Id="rId2" Type="http://schemas.openxmlformats.org/officeDocument/2006/relationships/hyperlink" Target="http://sunnyday.mit.edu/papers/therac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900" b="1" dirty="0" smtClean="0"/>
              <a:t>The Therac-25:</a:t>
            </a:r>
            <a:br>
              <a:rPr lang="en-US" sz="4900" b="1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A Software Fatal Failure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	</a:t>
            </a:r>
            <a:endParaRPr lang="en-US" sz="49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5562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Kpea, Aagbara Saturday. 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SYSM 6309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Spring ’12</a:t>
            </a:r>
          </a:p>
          <a:p>
            <a:pPr algn="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UT-Dallas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Documentation should not be an afterthought.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Software quality assurance practices and standards should be established.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Designs should be kept simple and ensure user-friendly interfaces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Ways to get information about errors, i.e., software audit trails should be designed into the software from the beginning.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software should be subjected to extensive testing and formal analysis at the module and software level.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System testing alone is not adequate; verification would be very valuable.</a:t>
            </a:r>
          </a:p>
          <a:p>
            <a:r>
              <a:rPr lang="en-US" dirty="0" smtClean="0"/>
              <a:t>Involve users at all phases product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The Therac-25 Accidents (PDF)</a:t>
            </a:r>
            <a:r>
              <a:rPr lang="en-US" dirty="0" smtClean="0"/>
              <a:t>, by </a:t>
            </a:r>
            <a:r>
              <a:rPr lang="en-US" dirty="0" smtClean="0">
                <a:hlinkClick r:id="rId3" tooltip="Nancy G. Leveson"/>
              </a:rPr>
              <a:t>Nancy G. </a:t>
            </a:r>
            <a:r>
              <a:rPr lang="en-US" dirty="0" err="1" smtClean="0">
                <a:hlinkClick r:id="rId3" tooltip="Nancy G. Leveson"/>
              </a:rPr>
              <a:t>Leveson</a:t>
            </a:r>
            <a:r>
              <a:rPr lang="en-US" dirty="0" smtClean="0"/>
              <a:t> (the 1995 update of the IEEE Computer article)</a:t>
            </a:r>
          </a:p>
          <a:p>
            <a:r>
              <a:rPr lang="en-US" dirty="0" smtClean="0"/>
              <a:t>http://en.wikipedia.org/wiki/Therac-25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19200"/>
            <a:ext cx="18573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700" y="2519363"/>
            <a:ext cx="2514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What is the Therac-25 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Therac-25 was a medical linear accelerator, used to treat cancer </a:t>
            </a:r>
          </a:p>
          <a:p>
            <a:pPr>
              <a:buNone/>
            </a:pPr>
            <a:r>
              <a:rPr lang="en-US" dirty="0" smtClean="0"/>
              <a:t>patients to remove</a:t>
            </a:r>
          </a:p>
          <a:p>
            <a:pPr>
              <a:buNone/>
            </a:pPr>
            <a:r>
              <a:rPr lang="en-US" dirty="0" smtClean="0"/>
              <a:t>tumors.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95600"/>
            <a:ext cx="44577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Early1970’s, AECL (Atomic Energy of Canada Limited)and a French Company (CGR) collaborate to build Medical Linear Accelerators (linacs).</a:t>
            </a:r>
          </a:p>
          <a:p>
            <a:r>
              <a:rPr lang="en-US" dirty="0" smtClean="0"/>
              <a:t>They develop Therac-6, and Therac-20.</a:t>
            </a:r>
          </a:p>
          <a:p>
            <a:r>
              <a:rPr lang="en-US" dirty="0" smtClean="0"/>
              <a:t>AECL and CGR end their working relationship in 1981.</a:t>
            </a:r>
          </a:p>
          <a:p>
            <a:endParaRPr lang="en-US" dirty="0" smtClean="0"/>
          </a:p>
          <a:p>
            <a:r>
              <a:rPr lang="en-US" dirty="0" smtClean="0"/>
              <a:t>In 1976, AECL develops the revolutionary "double pass" accelerator which leads to the development of Therac-25.</a:t>
            </a:r>
          </a:p>
          <a:p>
            <a:endParaRPr lang="en-US" dirty="0" smtClean="0"/>
          </a:p>
          <a:p>
            <a:r>
              <a:rPr lang="en-US" dirty="0" smtClean="0"/>
              <a:t>In March, 1983, AECL performs a safety analysis of Therac-25 which apparently excludes an analysis of software.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Background info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July 29,1983, the Canadian Consulate General announces the introduction of the new "Therac 25" Machine manufactured by AECL Medical, a division of Atomic Energy of Canada Limited.</a:t>
            </a:r>
          </a:p>
          <a:p>
            <a:r>
              <a:rPr lang="en-US" dirty="0" smtClean="0"/>
              <a:t>Medical linear accelerators (linacs) known generally as “Therac-25”.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1051560"/>
          </a:xfrm>
        </p:spPr>
        <p:txBody>
          <a:bodyPr/>
          <a:lstStyle/>
          <a:p>
            <a:r>
              <a:rPr lang="en-US" dirty="0" smtClean="0"/>
              <a:t>What it does: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Medical linear accelerators accelerate electrons to create high-energy beams that can destroy tumors with minimal impact on surrounding healthy tissue </a:t>
            </a:r>
          </a:p>
          <a:p>
            <a:pPr>
              <a:lnSpc>
                <a:spcPct val="80000"/>
              </a:lnSpc>
            </a:pPr>
            <a:endParaRPr lang="en-US" sz="11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Shallow tissue is treated with accelerated electrons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Scanning magnets placed in the way of the beam; the spread of the beam (and thus its power) could be controlled by a magnetic fields generated by these magnets</a:t>
            </a:r>
          </a:p>
          <a:p>
            <a:pPr>
              <a:lnSpc>
                <a:spcPct val="80000"/>
              </a:lnSpc>
            </a:pPr>
            <a:endParaRPr lang="en-US" sz="11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Deeper tissue is treated with X-ray photons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 X-ray beam is flattened by a device in the machine to direct the appropriate intensity to the patient.</a:t>
            </a:r>
          </a:p>
          <a:p>
            <a:pPr>
              <a:lnSpc>
                <a:spcPct val="80000"/>
              </a:lnSpc>
            </a:pPr>
            <a:endParaRPr lang="en-US" sz="11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Beams kill (or retard the growth of) the cancerous tissues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en-US" dirty="0" smtClean="0"/>
              <a:t>Accidents with Therac-25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72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At East Texas Cancer Center in Tyler, Texas, a </a:t>
            </a:r>
          </a:p>
          <a:p>
            <a:pPr>
              <a:buNone/>
            </a:pPr>
            <a:r>
              <a:rPr lang="en-US" sz="2000" dirty="0" smtClean="0"/>
              <a:t>	patient complains of a bright flash of light, heard a frying, buzzing sound, and felt a thump and heat like an electric shock.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This indicates radiation overdose by Therac-25 machines after cancer treatment session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A few days after the unit was put back into operation, another patient complained that his face felt like it was on fire.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Another potential overdose of radiation beam by Therac-25.</a:t>
            </a:r>
          </a:p>
          <a:p>
            <a:r>
              <a:rPr lang="en-US" sz="2000" dirty="0" smtClean="0"/>
              <a:t>Both patients died after 4months and 3 weeks respectively due to administered overdose of radiation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r>
              <a:rPr lang="en-US" dirty="0" smtClean="0"/>
              <a:t>Causes of the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/>
          <a:lstStyle/>
          <a:p>
            <a:r>
              <a:rPr lang="en-US" dirty="0" smtClean="0"/>
              <a:t>The problem was a race condition produced by a flaw in the software programming.</a:t>
            </a:r>
          </a:p>
          <a:p>
            <a:r>
              <a:rPr lang="en-US" dirty="0" smtClean="0"/>
              <a:t>Management inadequacies and lack of procedures for following through on all reported incident.</a:t>
            </a:r>
          </a:p>
          <a:p>
            <a:r>
              <a:rPr lang="en-US" dirty="0" smtClean="0"/>
              <a:t>Overconfidence in the software and removal of hardware interlocks.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Reasons for the cause of the accidents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Operator selected x-rays by mistake, used cursor keys to change to electrons</a:t>
            </a:r>
          </a:p>
          <a:p>
            <a:r>
              <a:rPr lang="en-US" dirty="0" smtClean="0"/>
              <a:t>Machine tripped with “Malfunction 54”</a:t>
            </a:r>
          </a:p>
          <a:p>
            <a:pPr lvl="1"/>
            <a:r>
              <a:rPr lang="en-US" dirty="0" smtClean="0"/>
              <a:t>– Documentation explains this is “dose input 2” error</a:t>
            </a:r>
          </a:p>
          <a:p>
            <a:r>
              <a:rPr lang="en-US" dirty="0" smtClean="0"/>
              <a:t>Operator saw “beam ready” proceeded; machine tripped again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83880" cy="1051560"/>
          </a:xfrm>
        </p:spPr>
        <p:txBody>
          <a:bodyPr/>
          <a:lstStyle/>
          <a:p>
            <a:r>
              <a:rPr lang="en-US" dirty="0" smtClean="0"/>
              <a:t>Requirements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8388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Error messages provided by Therac-25 monitor are not helpful to operators</a:t>
            </a:r>
          </a:p>
          <a:p>
            <a:pPr lvl="1"/>
            <a:r>
              <a:rPr lang="en-US" dirty="0" smtClean="0"/>
              <a:t>Machine pauses treatment but does not indicate reason why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equipment control task did not properly synchronize with the operator interface task, so that race conditions occurred if the operator changed the setup too quickly.</a:t>
            </a:r>
          </a:p>
          <a:p>
            <a:pPr>
              <a:lnSpc>
                <a:spcPct val="80000"/>
              </a:lnSpc>
              <a:buNone/>
            </a:pPr>
            <a:endParaRPr lang="en-US" sz="23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Software is required to monitor several activities simultaneously in real time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Interaction with operator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Monitoring input and editing changes from an operator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Updating the screen to show the current status of machine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r>
              <a:rPr lang="en-US" dirty="0" smtClean="0"/>
              <a:t>There were no independent checks that the software was operating correctly (verification)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6093</TotalTime>
  <Words>579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                     The Therac-25:  A Software Fatal Failure  </vt:lpstr>
      <vt:lpstr>What is the Therac-25 ?</vt:lpstr>
      <vt:lpstr>Background Information</vt:lpstr>
      <vt:lpstr>Background info …</vt:lpstr>
      <vt:lpstr>What it does:</vt:lpstr>
      <vt:lpstr>Accidents with Therac-25</vt:lpstr>
      <vt:lpstr>Causes of the Accidents</vt:lpstr>
      <vt:lpstr>Reasons for the cause of the accidents</vt:lpstr>
      <vt:lpstr>Requirements Issues</vt:lpstr>
      <vt:lpstr>Recommendations</vt:lpstr>
      <vt:lpstr>References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Engineering Disaster:  The Therac-25:  A Medical Linear     Accelerator</dc:title>
  <dc:creator>Aagbara</dc:creator>
  <cp:lastModifiedBy>Aagbara</cp:lastModifiedBy>
  <cp:revision>7</cp:revision>
  <dcterms:created xsi:type="dcterms:W3CDTF">2012-02-25T16:35:42Z</dcterms:created>
  <dcterms:modified xsi:type="dcterms:W3CDTF">2012-03-10T14:16:34Z</dcterms:modified>
</cp:coreProperties>
</file>