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256" r:id="rId2"/>
    <p:sldId id="257" r:id="rId3"/>
    <p:sldId id="258" r:id="rId4"/>
    <p:sldId id="259" r:id="rId5"/>
    <p:sldId id="260" r:id="rId6"/>
    <p:sldId id="263" r:id="rId7"/>
    <p:sldId id="264" r:id="rId8"/>
    <p:sldId id="265" r:id="rId9"/>
    <p:sldId id="282" r:id="rId10"/>
    <p:sldId id="261" r:id="rId11"/>
    <p:sldId id="266" r:id="rId12"/>
    <p:sldId id="267" r:id="rId13"/>
    <p:sldId id="292" r:id="rId14"/>
    <p:sldId id="293" r:id="rId15"/>
    <p:sldId id="268" r:id="rId16"/>
    <p:sldId id="290" r:id="rId17"/>
    <p:sldId id="295" r:id="rId18"/>
    <p:sldId id="275" r:id="rId19"/>
    <p:sldId id="276" r:id="rId20"/>
    <p:sldId id="296" r:id="rId21"/>
    <p:sldId id="277" r:id="rId22"/>
    <p:sldId id="297" r:id="rId23"/>
    <p:sldId id="298" r:id="rId24"/>
    <p:sldId id="278" r:id="rId25"/>
    <p:sldId id="271" r:id="rId26"/>
    <p:sldId id="272" r:id="rId27"/>
    <p:sldId id="299" r:id="rId28"/>
    <p:sldId id="291" r:id="rId29"/>
    <p:sldId id="300" r:id="rId30"/>
    <p:sldId id="283" r:id="rId31"/>
    <p:sldId id="301" r:id="rId32"/>
    <p:sldId id="279" r:id="rId33"/>
    <p:sldId id="285" r:id="rId34"/>
    <p:sldId id="287" r:id="rId35"/>
    <p:sldId id="281" r:id="rId36"/>
    <p:sldId id="289" r:id="rId37"/>
    <p:sldId id="302" r:id="rId38"/>
    <p:sldId id="284"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6600"/>
    <a:srgbClr val="996600"/>
    <a:srgbClr val="006600"/>
    <a:srgbClr val="008000"/>
    <a:srgbClr val="009900"/>
    <a:srgbClr val="FF9900"/>
    <a:srgbClr val="800080"/>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13" autoAdjust="0"/>
  </p:normalViewPr>
  <p:slideViewPr>
    <p:cSldViewPr>
      <p:cViewPr varScale="1">
        <p:scale>
          <a:sx n="76" d="100"/>
          <a:sy n="76" d="100"/>
        </p:scale>
        <p:origin x="-1565"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dirty="0"/>
          </a:p>
        </p:txBody>
      </p:sp>
      <p:sp>
        <p:nvSpPr>
          <p:cNvPr id="358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dirty="0"/>
          </a:p>
        </p:txBody>
      </p:sp>
      <p:sp>
        <p:nvSpPr>
          <p:cNvPr id="358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dirty="0"/>
          </a:p>
        </p:txBody>
      </p:sp>
      <p:sp>
        <p:nvSpPr>
          <p:cNvPr id="358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86CE7EF-B108-47C0-B22B-683AB4F8ED38}" type="slidenum">
              <a:rPr lang="en-US"/>
              <a:pPr/>
              <a:t>‹#›</a:t>
            </a:fld>
            <a:endParaRPr lang="en-US" dirty="0"/>
          </a:p>
        </p:txBody>
      </p:sp>
    </p:spTree>
    <p:extLst>
      <p:ext uri="{BB962C8B-B14F-4D97-AF65-F5344CB8AC3E}">
        <p14:creationId xmlns:p14="http://schemas.microsoft.com/office/powerpoint/2010/main" val="1883333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dirty="0"/>
              <a:t>Lecture #16:  SPIM Programming Example</a:t>
            </a:r>
          </a:p>
        </p:txBody>
      </p:sp>
      <p:sp>
        <p:nvSpPr>
          <p:cNvPr id="5" name="Slide Number Placeholder 4"/>
          <p:cNvSpPr>
            <a:spLocks noGrp="1"/>
          </p:cNvSpPr>
          <p:nvPr>
            <p:ph type="sldNum" sz="quarter" idx="11"/>
          </p:nvPr>
        </p:nvSpPr>
        <p:spPr/>
        <p:txBody>
          <a:bodyPr/>
          <a:lstStyle>
            <a:lvl1pPr>
              <a:defRPr/>
            </a:lvl1pPr>
          </a:lstStyle>
          <a:p>
            <a:fld id="{6A56913D-5AEC-438F-B1AB-11AC62359F7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Lecture #16:  SPIM Programming Example</a:t>
            </a:r>
          </a:p>
        </p:txBody>
      </p:sp>
      <p:sp>
        <p:nvSpPr>
          <p:cNvPr id="5" name="Slide Number Placeholder 4"/>
          <p:cNvSpPr>
            <a:spLocks noGrp="1"/>
          </p:cNvSpPr>
          <p:nvPr>
            <p:ph type="sldNum" sz="quarter" idx="11"/>
          </p:nvPr>
        </p:nvSpPr>
        <p:spPr/>
        <p:txBody>
          <a:bodyPr/>
          <a:lstStyle>
            <a:lvl1pPr>
              <a:defRPr/>
            </a:lvl1pPr>
          </a:lstStyle>
          <a:p>
            <a:fld id="{51B0486D-7F12-406D-9969-EEDB2401EAA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Lecture #16:  SPIM Programming Example</a:t>
            </a:r>
          </a:p>
        </p:txBody>
      </p:sp>
      <p:sp>
        <p:nvSpPr>
          <p:cNvPr id="5" name="Slide Number Placeholder 4"/>
          <p:cNvSpPr>
            <a:spLocks noGrp="1"/>
          </p:cNvSpPr>
          <p:nvPr>
            <p:ph type="sldNum" sz="quarter" idx="11"/>
          </p:nvPr>
        </p:nvSpPr>
        <p:spPr/>
        <p:txBody>
          <a:bodyPr/>
          <a:lstStyle>
            <a:lvl1pPr>
              <a:defRPr/>
            </a:lvl1pPr>
          </a:lstStyle>
          <a:p>
            <a:fld id="{5EA3729B-4F81-43C6-A441-C58EE348642F}"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Lecture #16:  SPIM Programming Example</a:t>
            </a:r>
          </a:p>
        </p:txBody>
      </p:sp>
      <p:sp>
        <p:nvSpPr>
          <p:cNvPr id="5" name="Slide Number Placeholder 4"/>
          <p:cNvSpPr>
            <a:spLocks noGrp="1"/>
          </p:cNvSpPr>
          <p:nvPr>
            <p:ph type="sldNum" sz="quarter" idx="11"/>
          </p:nvPr>
        </p:nvSpPr>
        <p:spPr/>
        <p:txBody>
          <a:bodyPr/>
          <a:lstStyle>
            <a:lvl1pPr>
              <a:defRPr/>
            </a:lvl1pPr>
          </a:lstStyle>
          <a:p>
            <a:fld id="{EC7A797B-953B-4EA3-8C5E-16A82A09EB3A}"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Lecture #16:  SPIM Programming Example</a:t>
            </a:r>
          </a:p>
        </p:txBody>
      </p:sp>
      <p:sp>
        <p:nvSpPr>
          <p:cNvPr id="5" name="Slide Number Placeholder 4"/>
          <p:cNvSpPr>
            <a:spLocks noGrp="1"/>
          </p:cNvSpPr>
          <p:nvPr>
            <p:ph type="sldNum" sz="quarter" idx="11"/>
          </p:nvPr>
        </p:nvSpPr>
        <p:spPr/>
        <p:txBody>
          <a:bodyPr/>
          <a:lstStyle>
            <a:lvl1pPr>
              <a:defRPr/>
            </a:lvl1pPr>
          </a:lstStyle>
          <a:p>
            <a:fld id="{D2EF70A6-45FB-499E-9B1C-0C41212A97DE}"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t>Lecture #16:  SPIM Programming Example</a:t>
            </a:r>
          </a:p>
        </p:txBody>
      </p:sp>
      <p:sp>
        <p:nvSpPr>
          <p:cNvPr id="6" name="Slide Number Placeholder 5"/>
          <p:cNvSpPr>
            <a:spLocks noGrp="1"/>
          </p:cNvSpPr>
          <p:nvPr>
            <p:ph type="sldNum" sz="quarter" idx="11"/>
          </p:nvPr>
        </p:nvSpPr>
        <p:spPr/>
        <p:txBody>
          <a:bodyPr/>
          <a:lstStyle>
            <a:lvl1pPr>
              <a:defRPr/>
            </a:lvl1pPr>
          </a:lstStyle>
          <a:p>
            <a:fld id="{E00023D3-A633-4444-90F3-864BE923D19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a:t>Lecture #16:  SPIM Programming Example</a:t>
            </a:r>
          </a:p>
        </p:txBody>
      </p:sp>
      <p:sp>
        <p:nvSpPr>
          <p:cNvPr id="8" name="Slide Number Placeholder 7"/>
          <p:cNvSpPr>
            <a:spLocks noGrp="1"/>
          </p:cNvSpPr>
          <p:nvPr>
            <p:ph type="sldNum" sz="quarter" idx="11"/>
          </p:nvPr>
        </p:nvSpPr>
        <p:spPr/>
        <p:txBody>
          <a:bodyPr/>
          <a:lstStyle>
            <a:lvl1pPr>
              <a:defRPr/>
            </a:lvl1pPr>
          </a:lstStyle>
          <a:p>
            <a:fld id="{E878790E-8A51-4E5D-B81C-EEDFEDAF68E0}"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t>Lecture #16:  SPIM Programming Example</a:t>
            </a:r>
          </a:p>
        </p:txBody>
      </p:sp>
      <p:sp>
        <p:nvSpPr>
          <p:cNvPr id="4" name="Slide Number Placeholder 3"/>
          <p:cNvSpPr>
            <a:spLocks noGrp="1"/>
          </p:cNvSpPr>
          <p:nvPr>
            <p:ph type="sldNum" sz="quarter" idx="11"/>
          </p:nvPr>
        </p:nvSpPr>
        <p:spPr/>
        <p:txBody>
          <a:bodyPr/>
          <a:lstStyle>
            <a:lvl1pPr>
              <a:defRPr/>
            </a:lvl1pPr>
          </a:lstStyle>
          <a:p>
            <a:fld id="{814E2B25-379B-4031-B395-32FEF288241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Lecture #16:  SPIM Programming Example</a:t>
            </a:r>
          </a:p>
        </p:txBody>
      </p:sp>
      <p:sp>
        <p:nvSpPr>
          <p:cNvPr id="3" name="Slide Number Placeholder 2"/>
          <p:cNvSpPr>
            <a:spLocks noGrp="1"/>
          </p:cNvSpPr>
          <p:nvPr>
            <p:ph type="sldNum" sz="quarter" idx="11"/>
          </p:nvPr>
        </p:nvSpPr>
        <p:spPr/>
        <p:txBody>
          <a:bodyPr/>
          <a:lstStyle>
            <a:lvl1pPr>
              <a:defRPr/>
            </a:lvl1pPr>
          </a:lstStyle>
          <a:p>
            <a:fld id="{DDF38F5A-B9B8-46E4-A025-B669A39C367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Lecture #16:  SPIM Programming Example</a:t>
            </a:r>
          </a:p>
        </p:txBody>
      </p:sp>
      <p:sp>
        <p:nvSpPr>
          <p:cNvPr id="6" name="Slide Number Placeholder 5"/>
          <p:cNvSpPr>
            <a:spLocks noGrp="1"/>
          </p:cNvSpPr>
          <p:nvPr>
            <p:ph type="sldNum" sz="quarter" idx="11"/>
          </p:nvPr>
        </p:nvSpPr>
        <p:spPr/>
        <p:txBody>
          <a:bodyPr/>
          <a:lstStyle>
            <a:lvl1pPr>
              <a:defRPr/>
            </a:lvl1pPr>
          </a:lstStyle>
          <a:p>
            <a:fld id="{973FF780-386E-4251-B1A8-0CDD99A12C1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Lecture #16:  SPIM Programming Example</a:t>
            </a:r>
          </a:p>
        </p:txBody>
      </p:sp>
      <p:sp>
        <p:nvSpPr>
          <p:cNvPr id="6" name="Slide Number Placeholder 5"/>
          <p:cNvSpPr>
            <a:spLocks noGrp="1"/>
          </p:cNvSpPr>
          <p:nvPr>
            <p:ph type="sldNum" sz="quarter" idx="11"/>
          </p:nvPr>
        </p:nvSpPr>
        <p:spPr/>
        <p:txBody>
          <a:bodyPr/>
          <a:lstStyle>
            <a:lvl1pPr>
              <a:defRPr/>
            </a:lvl1pPr>
          </a:lstStyle>
          <a:p>
            <a:fld id="{79BCDB0E-06D0-4105-843B-03B100556B7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447800"/>
            <a:ext cx="5410200" cy="533400"/>
          </a:xfrm>
          <a:prstGeom prst="rect">
            <a:avLst/>
          </a:prstGeom>
          <a:noFill/>
          <a:ln w="38100">
            <a:solidFill>
              <a:schemeClr val="tx1"/>
            </a:solid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133600" y="6324600"/>
            <a:ext cx="480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2"/>
                </a:solidFill>
              </a:defRPr>
            </a:lvl1pPr>
          </a:lstStyle>
          <a:p>
            <a:r>
              <a:rPr lang="en-US" dirty="0"/>
              <a:t>Lecture #16:  SPIM Programming Example</a:t>
            </a:r>
          </a:p>
        </p:txBody>
      </p:sp>
      <p:sp>
        <p:nvSpPr>
          <p:cNvPr id="1032" name="Text Box 8"/>
          <p:cNvSpPr txBox="1">
            <a:spLocks noChangeArrowheads="1"/>
          </p:cNvSpPr>
          <p:nvPr/>
        </p:nvSpPr>
        <p:spPr bwMode="auto">
          <a:xfrm>
            <a:off x="5257800" y="714375"/>
            <a:ext cx="3502025" cy="581025"/>
          </a:xfrm>
          <a:prstGeom prst="rect">
            <a:avLst/>
          </a:prstGeom>
          <a:noFill/>
          <a:ln w="9525">
            <a:noFill/>
            <a:miter lim="800000"/>
            <a:headEnd/>
            <a:tailEnd/>
          </a:ln>
          <a:effectLst/>
        </p:spPr>
        <p:txBody>
          <a:bodyPr>
            <a:spAutoFit/>
          </a:bodyPr>
          <a:lstStyle/>
          <a:p>
            <a:pPr algn="ctr"/>
            <a:r>
              <a:rPr lang="en-US" sz="1600" dirty="0"/>
              <a:t>Erik Jonsson School of Engineering and Computer Science</a:t>
            </a:r>
            <a:endParaRPr lang="en-US" sz="1600" dirty="0">
              <a:latin typeface="Lucida Bright" pitchFamily="18" charset="0"/>
            </a:endParaRPr>
          </a:p>
        </p:txBody>
      </p:sp>
      <p:sp>
        <p:nvSpPr>
          <p:cNvPr id="1035" name="Text Box 11"/>
          <p:cNvSpPr txBox="1">
            <a:spLocks noChangeArrowheads="1"/>
          </p:cNvSpPr>
          <p:nvPr/>
        </p:nvSpPr>
        <p:spPr bwMode="auto">
          <a:xfrm>
            <a:off x="838200" y="838200"/>
            <a:ext cx="3071813" cy="336550"/>
          </a:xfrm>
          <a:prstGeom prst="rect">
            <a:avLst/>
          </a:prstGeom>
          <a:noFill/>
          <a:ln w="9525">
            <a:noFill/>
            <a:miter lim="800000"/>
            <a:headEnd/>
            <a:tailEnd/>
          </a:ln>
          <a:effectLst/>
        </p:spPr>
        <p:txBody>
          <a:bodyPr wrap="none">
            <a:spAutoFit/>
          </a:bodyPr>
          <a:lstStyle/>
          <a:p>
            <a:r>
              <a:rPr lang="en-US" sz="1600" b="1" dirty="0"/>
              <a:t>The University of Texas at Dallas</a:t>
            </a:r>
          </a:p>
        </p:txBody>
      </p:sp>
      <p:sp>
        <p:nvSpPr>
          <p:cNvPr id="1037" name="Line 13"/>
          <p:cNvSpPr>
            <a:spLocks noChangeShapeType="1"/>
          </p:cNvSpPr>
          <p:nvPr/>
        </p:nvSpPr>
        <p:spPr bwMode="auto">
          <a:xfrm>
            <a:off x="928688" y="1171575"/>
            <a:ext cx="2895600" cy="0"/>
          </a:xfrm>
          <a:prstGeom prst="line">
            <a:avLst/>
          </a:prstGeom>
          <a:noFill/>
          <a:ln w="57150">
            <a:solidFill>
              <a:schemeClr val="tx1"/>
            </a:solidFill>
            <a:round/>
            <a:headEnd/>
            <a:tailEnd/>
          </a:ln>
          <a:effectLst/>
        </p:spPr>
        <p:txBody>
          <a:bodyPr wrap="none" anchor="ctr"/>
          <a:lstStyle/>
          <a:p>
            <a:endParaRPr lang="en-US" dirty="0"/>
          </a:p>
        </p:txBody>
      </p:sp>
      <p:sp>
        <p:nvSpPr>
          <p:cNvPr id="1038" name="Text Box 14"/>
          <p:cNvSpPr txBox="1">
            <a:spLocks noChangeArrowheads="1"/>
          </p:cNvSpPr>
          <p:nvPr/>
        </p:nvSpPr>
        <p:spPr bwMode="auto">
          <a:xfrm>
            <a:off x="7239000" y="6324600"/>
            <a:ext cx="1319592" cy="246221"/>
          </a:xfrm>
          <a:prstGeom prst="rect">
            <a:avLst/>
          </a:prstGeom>
          <a:noFill/>
          <a:ln w="9525">
            <a:noFill/>
            <a:miter lim="800000"/>
            <a:headEnd/>
            <a:tailEnd/>
          </a:ln>
          <a:effectLst/>
        </p:spPr>
        <p:txBody>
          <a:bodyPr wrap="none">
            <a:spAutoFit/>
          </a:bodyPr>
          <a:lstStyle/>
          <a:p>
            <a:r>
              <a:rPr lang="en-US" sz="1000" dirty="0">
                <a:solidFill>
                  <a:schemeClr val="bg2"/>
                </a:solidFill>
              </a:rPr>
              <a:t>© N. B. </a:t>
            </a:r>
            <a:r>
              <a:rPr lang="en-US" sz="1000">
                <a:solidFill>
                  <a:schemeClr val="bg2"/>
                </a:solidFill>
              </a:rPr>
              <a:t>Dodge </a:t>
            </a:r>
            <a:r>
              <a:rPr lang="en-US" sz="1000" baseline="0" smtClean="0">
                <a:solidFill>
                  <a:schemeClr val="bg2"/>
                </a:solidFill>
              </a:rPr>
              <a:t> </a:t>
            </a:r>
            <a:r>
              <a:rPr lang="en-US" sz="1000" smtClean="0">
                <a:solidFill>
                  <a:schemeClr val="bg2"/>
                </a:solidFill>
              </a:rPr>
              <a:t>10/18</a:t>
            </a:r>
            <a:endParaRPr lang="en-US" sz="1000" dirty="0">
              <a:solidFill>
                <a:schemeClr val="bg2"/>
              </a:solidFill>
            </a:endParaRPr>
          </a:p>
        </p:txBody>
      </p:sp>
      <p:sp>
        <p:nvSpPr>
          <p:cNvPr id="1039" name="Rectangle 15"/>
          <p:cNvSpPr>
            <a:spLocks noGrp="1" noChangeArrowheads="1"/>
          </p:cNvSpPr>
          <p:nvPr>
            <p:ph type="sldNum" sz="quarter" idx="4"/>
          </p:nvPr>
        </p:nvSpPr>
        <p:spPr bwMode="auto">
          <a:xfrm>
            <a:off x="152400" y="63246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2"/>
                </a:solidFill>
              </a:defRPr>
            </a:lvl1pPr>
          </a:lstStyle>
          <a:p>
            <a:fld id="{F5245579-604E-4A9B-AB57-EA57D0880008}" type="slidenum">
              <a:rPr lang="en-US"/>
              <a:pPr/>
              <a:t>‹#›</a:t>
            </a:fld>
            <a:endParaRPr lang="en-US" dirty="0"/>
          </a:p>
        </p:txBody>
      </p:sp>
      <p:pic>
        <p:nvPicPr>
          <p:cNvPr id="11" name="Picture 2" descr="http://www.utdallas.edu/images/logo/utdc95x40.gif"/>
          <p:cNvPicPr>
            <a:picLocks noChangeAspect="1" noChangeArrowheads="1"/>
          </p:cNvPicPr>
          <p:nvPr/>
        </p:nvPicPr>
        <p:blipFill>
          <a:blip r:embed="rId13" cstate="print"/>
          <a:srcRect/>
          <a:stretch>
            <a:fillRect/>
          </a:stretch>
        </p:blipFill>
        <p:spPr bwMode="auto">
          <a:xfrm>
            <a:off x="3933825" y="685800"/>
            <a:ext cx="1323975" cy="55746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ts val="0"/>
        </a:spcBef>
        <a:spcAft>
          <a:spcPct val="0"/>
        </a:spcAft>
        <a:buChar char="•"/>
        <a:defRPr sz="2400" b="1">
          <a:solidFill>
            <a:schemeClr val="tx1"/>
          </a:solidFill>
          <a:latin typeface="+mn-lt"/>
          <a:ea typeface="+mn-ea"/>
          <a:cs typeface="+mn-cs"/>
        </a:defRPr>
      </a:lvl1pPr>
      <a:lvl2pPr marL="742950" indent="-285750" algn="l" rtl="0" eaLnBrk="0" fontAlgn="base" hangingPunct="0">
        <a:spcBef>
          <a:spcPts val="0"/>
        </a:spcBef>
        <a:spcAft>
          <a:spcPct val="0"/>
        </a:spcAft>
        <a:buChar char="–"/>
        <a:defRPr sz="2000" b="1">
          <a:solidFill>
            <a:schemeClr val="tx1"/>
          </a:solidFill>
          <a:latin typeface="+mn-lt"/>
        </a:defRPr>
      </a:lvl2pPr>
      <a:lvl3pPr marL="1143000" indent="-228600" algn="l" rtl="0" eaLnBrk="0" fontAlgn="base" hangingPunct="0">
        <a:spcBef>
          <a:spcPts val="0"/>
        </a:spcBef>
        <a:spcAft>
          <a:spcPct val="0"/>
        </a:spcAft>
        <a:buChar char="•"/>
        <a:defRPr b="1">
          <a:solidFill>
            <a:schemeClr val="tx1"/>
          </a:solidFill>
          <a:latin typeface="+mn-lt"/>
        </a:defRPr>
      </a:lvl3pPr>
      <a:lvl4pPr marL="1600200" indent="-228600" algn="l" rtl="0" eaLnBrk="0" fontAlgn="base" hangingPunct="0">
        <a:spcBef>
          <a:spcPts val="0"/>
        </a:spcBef>
        <a:spcAft>
          <a:spcPct val="0"/>
        </a:spcAft>
        <a:buChar char="–"/>
        <a:defRPr sz="1600" b="1">
          <a:solidFill>
            <a:schemeClr val="tx1"/>
          </a:solidFill>
          <a:latin typeface="+mn-lt"/>
        </a:defRPr>
      </a:lvl4pPr>
      <a:lvl5pPr marL="2057400" indent="-228600" algn="l" rtl="0" eaLnBrk="0" fontAlgn="base" hangingPunct="0">
        <a:spcBef>
          <a:spcPts val="0"/>
        </a:spcBef>
        <a:spcAft>
          <a:spcPct val="0"/>
        </a:spcAft>
        <a:buChar char="»"/>
        <a:defRPr sz="1600" b="1">
          <a:solidFill>
            <a:schemeClr val="tx1"/>
          </a:solidFill>
          <a:latin typeface="+mn-lt"/>
        </a:defRPr>
      </a:lvl5pPr>
      <a:lvl6pPr marL="2514600" indent="-228600" algn="l" rtl="0" eaLnBrk="0" fontAlgn="base" hangingPunct="0">
        <a:spcBef>
          <a:spcPct val="20000"/>
        </a:spcBef>
        <a:spcAft>
          <a:spcPct val="0"/>
        </a:spcAft>
        <a:buChar char="»"/>
        <a:defRPr sz="1600" b="1">
          <a:solidFill>
            <a:schemeClr val="tx1"/>
          </a:solidFill>
          <a:latin typeface="+mn-lt"/>
        </a:defRPr>
      </a:lvl6pPr>
      <a:lvl7pPr marL="2971800" indent="-228600" algn="l" rtl="0" eaLnBrk="0" fontAlgn="base" hangingPunct="0">
        <a:spcBef>
          <a:spcPct val="20000"/>
        </a:spcBef>
        <a:spcAft>
          <a:spcPct val="0"/>
        </a:spcAft>
        <a:buChar char="»"/>
        <a:defRPr sz="1600" b="1">
          <a:solidFill>
            <a:schemeClr val="tx1"/>
          </a:solidFill>
          <a:latin typeface="+mn-lt"/>
        </a:defRPr>
      </a:lvl7pPr>
      <a:lvl8pPr marL="3429000" indent="-228600" algn="l" rtl="0" eaLnBrk="0" fontAlgn="base" hangingPunct="0">
        <a:spcBef>
          <a:spcPct val="20000"/>
        </a:spcBef>
        <a:spcAft>
          <a:spcPct val="0"/>
        </a:spcAft>
        <a:buChar char="»"/>
        <a:defRPr sz="1600" b="1">
          <a:solidFill>
            <a:schemeClr val="tx1"/>
          </a:solidFill>
          <a:latin typeface="+mn-lt"/>
        </a:defRPr>
      </a:lvl8pPr>
      <a:lvl9pPr marL="3886200" indent="-228600" algn="l" rtl="0" eaLnBrk="0" fontAlgn="base" hangingPunct="0">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8.wav"/><Relationship Id="rId1" Type="http://schemas.microsoft.com/office/2007/relationships/media" Target="../media/media28.wav"/><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av"/><Relationship Id="rId1" Type="http://schemas.microsoft.com/office/2007/relationships/media" Target="../media/media29.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av"/><Relationship Id="rId1" Type="http://schemas.microsoft.com/office/2007/relationships/media" Target="../media/media30.wav"/><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av"/><Relationship Id="rId1" Type="http://schemas.microsoft.com/office/2007/relationships/media" Target="../media/media31.wav"/><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av"/><Relationship Id="rId1" Type="http://schemas.microsoft.com/office/2007/relationships/media" Target="../media/media32.wav"/><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av"/><Relationship Id="rId1" Type="http://schemas.microsoft.com/office/2007/relationships/media" Target="../media/media33.wav"/><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av"/><Relationship Id="rId1" Type="http://schemas.microsoft.com/office/2007/relationships/media" Target="../media/media34.wav"/><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av"/><Relationship Id="rId1" Type="http://schemas.microsoft.com/office/2007/relationships/media" Target="../media/media35.wav"/><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wav"/><Relationship Id="rId1" Type="http://schemas.microsoft.com/office/2007/relationships/media" Target="../media/media36.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2FA8C776-E4F8-4963-A117-D9C36598BFE1}" type="slidenum">
              <a:rPr lang="en-US"/>
              <a:pPr/>
              <a:t>1</a:t>
            </a:fld>
            <a:endParaRPr lang="en-US" dirty="0"/>
          </a:p>
        </p:txBody>
      </p:sp>
      <p:sp>
        <p:nvSpPr>
          <p:cNvPr id="2050" name="Rectangle 2"/>
          <p:cNvSpPr>
            <a:spLocks noGrp="1" noChangeArrowheads="1"/>
          </p:cNvSpPr>
          <p:nvPr>
            <p:ph type="title"/>
          </p:nvPr>
        </p:nvSpPr>
        <p:spPr>
          <a:xfrm>
            <a:off x="1752600" y="1371600"/>
            <a:ext cx="5715000" cy="533400"/>
          </a:xfrm>
          <a:ln>
            <a:solidFill>
              <a:schemeClr val="tx2"/>
            </a:solidFill>
          </a:ln>
        </p:spPr>
        <p:txBody>
          <a:bodyPr/>
          <a:lstStyle/>
          <a:p>
            <a:r>
              <a:rPr lang="en-US" sz="3200" dirty="0"/>
              <a:t>Developing a Program in SPIM</a:t>
            </a:r>
          </a:p>
        </p:txBody>
      </p:sp>
      <p:sp>
        <p:nvSpPr>
          <p:cNvPr id="2051" name="Rectangle 3"/>
          <p:cNvSpPr>
            <a:spLocks noGrp="1" noChangeArrowheads="1"/>
          </p:cNvSpPr>
          <p:nvPr>
            <p:ph type="body" idx="1"/>
          </p:nvPr>
        </p:nvSpPr>
        <p:spPr>
          <a:xfrm>
            <a:off x="533400" y="2286000"/>
            <a:ext cx="8077200" cy="3810000"/>
          </a:xfrm>
        </p:spPr>
        <p:txBody>
          <a:bodyPr/>
          <a:lstStyle/>
          <a:p>
            <a:r>
              <a:rPr lang="en-US" dirty="0" smtClean="0"/>
              <a:t>By now, if you have been doing all the homework and class examples, you have begun to feel a lot more at home with the programming process in SPIM .    </a:t>
            </a:r>
            <a:endParaRPr lang="en-US" dirty="0"/>
          </a:p>
          <a:p>
            <a:r>
              <a:rPr lang="en-US" dirty="0" smtClean="0">
                <a:solidFill>
                  <a:schemeClr val="accent2"/>
                </a:solidFill>
              </a:rPr>
              <a:t>However, the primary focus of ALL programming is loops, since loops do all the heavy work in a program.  This is where you need additional experience.  </a:t>
            </a:r>
          </a:p>
          <a:p>
            <a:r>
              <a:rPr lang="en-US" dirty="0" smtClean="0">
                <a:solidFill>
                  <a:srgbClr val="CC0000"/>
                </a:solidFill>
              </a:rPr>
              <a:t>Once again, </a:t>
            </a:r>
            <a:r>
              <a:rPr lang="en-US" u="sng" dirty="0" smtClean="0">
                <a:solidFill>
                  <a:srgbClr val="CC0000"/>
                </a:solidFill>
              </a:rPr>
              <a:t>the only way to learn programming is to program</a:t>
            </a:r>
            <a:r>
              <a:rPr lang="en-US" dirty="0" smtClean="0">
                <a:solidFill>
                  <a:srgbClr val="CC0000"/>
                </a:solidFill>
              </a:rPr>
              <a:t>.  That includes programming loops.  </a:t>
            </a:r>
          </a:p>
          <a:p>
            <a:r>
              <a:rPr lang="en-US" dirty="0" smtClean="0">
                <a:solidFill>
                  <a:srgbClr val="009900"/>
                </a:solidFill>
              </a:rPr>
              <a:t>As a way to get additional experience</a:t>
            </a:r>
            <a:r>
              <a:rPr lang="en-US" smtClean="0">
                <a:solidFill>
                  <a:srgbClr val="009900"/>
                </a:solidFill>
              </a:rPr>
              <a:t>, you can compose this program as the lecture progresses. </a:t>
            </a:r>
            <a:endParaRPr lang="en-US" dirty="0">
              <a:solidFill>
                <a:srgbClr val="009900"/>
              </a:solidFill>
            </a:endParaRPr>
          </a:p>
        </p:txBody>
      </p:sp>
      <p:pic>
        <p:nvPicPr>
          <p:cNvPr id="2"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3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a:t>Lecture #16:  SPIM Programming Example</a:t>
            </a:r>
          </a:p>
        </p:txBody>
      </p:sp>
      <p:sp>
        <p:nvSpPr>
          <p:cNvPr id="7" name="Slide Number Placeholder 4"/>
          <p:cNvSpPr>
            <a:spLocks noGrp="1"/>
          </p:cNvSpPr>
          <p:nvPr>
            <p:ph type="sldNum" sz="quarter" idx="11"/>
          </p:nvPr>
        </p:nvSpPr>
        <p:spPr/>
        <p:txBody>
          <a:bodyPr/>
          <a:lstStyle/>
          <a:p>
            <a:fld id="{7F842E8F-C54B-4A94-92C9-931227B23DB0}" type="slidenum">
              <a:rPr lang="en-US"/>
              <a:pPr/>
              <a:t>10</a:t>
            </a:fld>
            <a:endParaRPr lang="en-US" dirty="0"/>
          </a:p>
        </p:txBody>
      </p:sp>
      <p:sp>
        <p:nvSpPr>
          <p:cNvPr id="11266" name="Rectangle 2"/>
          <p:cNvSpPr>
            <a:spLocks noGrp="1" noChangeArrowheads="1"/>
          </p:cNvSpPr>
          <p:nvPr>
            <p:ph type="title"/>
          </p:nvPr>
        </p:nvSpPr>
        <p:spPr>
          <a:xfrm>
            <a:off x="1905000" y="1371600"/>
            <a:ext cx="5410200" cy="533400"/>
          </a:xfrm>
          <a:ln/>
        </p:spPr>
        <p:txBody>
          <a:bodyPr/>
          <a:lstStyle/>
          <a:p>
            <a:r>
              <a:rPr lang="en-US" sz="3200" dirty="0" smtClean="0"/>
              <a:t>Program Sequence</a:t>
            </a:r>
            <a:endParaRPr lang="en-US" sz="3200" dirty="0"/>
          </a:p>
        </p:txBody>
      </p:sp>
      <p:sp>
        <p:nvSpPr>
          <p:cNvPr id="11267" name="Rectangle 3"/>
          <p:cNvSpPr>
            <a:spLocks noGrp="1" noChangeArrowheads="1"/>
          </p:cNvSpPr>
          <p:nvPr>
            <p:ph type="body" idx="1"/>
          </p:nvPr>
        </p:nvSpPr>
        <p:spPr>
          <a:xfrm>
            <a:off x="381000" y="2133600"/>
            <a:ext cx="8153400" cy="4191000"/>
          </a:xfrm>
        </p:spPr>
        <p:txBody>
          <a:bodyPr/>
          <a:lstStyle/>
          <a:p>
            <a:r>
              <a:rPr lang="en-US" dirty="0" smtClean="0"/>
              <a:t>Now we can write down a the </a:t>
            </a:r>
            <a:r>
              <a:rPr lang="en-US" dirty="0"/>
              <a:t>basic </a:t>
            </a:r>
            <a:r>
              <a:rPr lang="en-US" dirty="0" smtClean="0"/>
              <a:t>task sequence:</a:t>
            </a:r>
            <a:endParaRPr lang="en-US" dirty="0"/>
          </a:p>
          <a:p>
            <a:pPr lvl="1"/>
            <a:r>
              <a:rPr lang="en-US" dirty="0">
                <a:solidFill>
                  <a:schemeClr val="accent6"/>
                </a:solidFill>
              </a:rPr>
              <a:t>Input </a:t>
            </a:r>
            <a:r>
              <a:rPr lang="en-US" dirty="0" smtClean="0">
                <a:solidFill>
                  <a:schemeClr val="accent6"/>
                </a:solidFill>
              </a:rPr>
              <a:t>number from keyboard (immediately </a:t>
            </a:r>
            <a:r>
              <a:rPr lang="en-US" dirty="0" smtClean="0">
                <a:solidFill>
                  <a:schemeClr val="accent6"/>
                </a:solidFill>
                <a:latin typeface="Times New Roman"/>
                <a:cs typeface="Times New Roman"/>
              </a:rPr>
              <a:t>→ binary [</a:t>
            </a:r>
            <a:r>
              <a:rPr lang="en-US" dirty="0" smtClean="0">
                <a:solidFill>
                  <a:schemeClr val="accent6"/>
                </a:solidFill>
              </a:rPr>
              <a:t>hex] form</a:t>
            </a:r>
            <a:r>
              <a:rPr lang="en-US" dirty="0">
                <a:solidFill>
                  <a:schemeClr val="accent6"/>
                </a:solidFill>
              </a:rPr>
              <a:t>).  </a:t>
            </a:r>
          </a:p>
          <a:p>
            <a:pPr lvl="1"/>
            <a:r>
              <a:rPr lang="en-US" dirty="0" smtClean="0">
                <a:solidFill>
                  <a:srgbClr val="008000"/>
                </a:solidFill>
              </a:rPr>
              <a:t>Move number to another </a:t>
            </a:r>
            <a:r>
              <a:rPr lang="en-US" dirty="0">
                <a:solidFill>
                  <a:srgbClr val="008000"/>
                </a:solidFill>
              </a:rPr>
              <a:t>register.  </a:t>
            </a:r>
            <a:r>
              <a:rPr lang="en-US" dirty="0" smtClean="0">
                <a:solidFill>
                  <a:srgbClr val="008000"/>
                </a:solidFill>
              </a:rPr>
              <a:t>Set up loop parameters.  </a:t>
            </a:r>
          </a:p>
          <a:p>
            <a:r>
              <a:rPr lang="en-US" dirty="0" smtClean="0"/>
              <a:t>Loop sequence:  </a:t>
            </a:r>
            <a:endParaRPr lang="en-US" dirty="0"/>
          </a:p>
          <a:p>
            <a:pPr lvl="1"/>
            <a:r>
              <a:rPr lang="en-US" dirty="0" smtClean="0">
                <a:solidFill>
                  <a:srgbClr val="C00000"/>
                </a:solidFill>
              </a:rPr>
              <a:t>Rotate 4 most significant (leftmost) bits </a:t>
            </a:r>
            <a:r>
              <a:rPr lang="en-US" dirty="0">
                <a:solidFill>
                  <a:srgbClr val="C00000"/>
                </a:solidFill>
              </a:rPr>
              <a:t>to right-most 4 </a:t>
            </a:r>
            <a:r>
              <a:rPr lang="en-US" dirty="0" smtClean="0">
                <a:solidFill>
                  <a:srgbClr val="C00000"/>
                </a:solidFill>
              </a:rPr>
              <a:t>bit position.  </a:t>
            </a:r>
            <a:endParaRPr lang="en-US" dirty="0">
              <a:solidFill>
                <a:srgbClr val="C00000"/>
              </a:solidFill>
            </a:endParaRPr>
          </a:p>
          <a:p>
            <a:pPr lvl="1"/>
            <a:r>
              <a:rPr lang="en-US" dirty="0">
                <a:solidFill>
                  <a:schemeClr val="accent5">
                    <a:lumMod val="75000"/>
                  </a:schemeClr>
                </a:solidFill>
              </a:rPr>
              <a:t>Mask off those 4 bits and store in another register.  </a:t>
            </a:r>
          </a:p>
          <a:p>
            <a:pPr lvl="1"/>
            <a:r>
              <a:rPr lang="en-US" dirty="0" smtClean="0">
                <a:solidFill>
                  <a:srgbClr val="996633"/>
                </a:solidFill>
              </a:rPr>
              <a:t>(Result </a:t>
            </a:r>
            <a:r>
              <a:rPr lang="en-US" dirty="0">
                <a:solidFill>
                  <a:srgbClr val="996633"/>
                </a:solidFill>
              </a:rPr>
              <a:t>is one hex digit </a:t>
            </a:r>
            <a:r>
              <a:rPr lang="en-US" dirty="0" smtClean="0">
                <a:solidFill>
                  <a:srgbClr val="996633"/>
                </a:solidFill>
              </a:rPr>
              <a:t>[4-bits] in right 4 bit positions.)  </a:t>
            </a:r>
            <a:endParaRPr lang="en-US" dirty="0">
              <a:solidFill>
                <a:srgbClr val="996633"/>
              </a:solidFill>
            </a:endParaRPr>
          </a:p>
          <a:p>
            <a:pPr lvl="1"/>
            <a:r>
              <a:rPr lang="en-US" dirty="0" smtClean="0">
                <a:solidFill>
                  <a:srgbClr val="800080"/>
                </a:solidFill>
              </a:rPr>
              <a:t>Test to see if nibble = 0.  Discard 0’s until non-0 character found.  </a:t>
            </a:r>
            <a:r>
              <a:rPr lang="en-US" dirty="0" smtClean="0">
                <a:solidFill>
                  <a:srgbClr val="996633"/>
                </a:solidFill>
              </a:rPr>
              <a:t>  </a:t>
            </a:r>
            <a:endParaRPr lang="en-US" dirty="0">
              <a:solidFill>
                <a:srgbClr val="996633"/>
              </a:solidFill>
            </a:endParaRPr>
          </a:p>
          <a:p>
            <a:pPr lvl="1"/>
            <a:r>
              <a:rPr lang="en-US" dirty="0">
                <a:solidFill>
                  <a:srgbClr val="996600"/>
                </a:solidFill>
              </a:rPr>
              <a:t>Convert </a:t>
            </a:r>
            <a:r>
              <a:rPr lang="en-US" dirty="0" smtClean="0">
                <a:solidFill>
                  <a:srgbClr val="996600"/>
                </a:solidFill>
              </a:rPr>
              <a:t>binary nibbles to equivalent hex ASCII </a:t>
            </a:r>
            <a:r>
              <a:rPr lang="en-US" dirty="0">
                <a:solidFill>
                  <a:srgbClr val="996600"/>
                </a:solidFill>
              </a:rPr>
              <a:t>character.  </a:t>
            </a:r>
            <a:endParaRPr lang="en-US" dirty="0" smtClean="0">
              <a:solidFill>
                <a:srgbClr val="996600"/>
              </a:solidFill>
            </a:endParaRPr>
          </a:p>
          <a:p>
            <a:pPr lvl="1"/>
            <a:r>
              <a:rPr lang="en-US" dirty="0" smtClean="0">
                <a:solidFill>
                  <a:srgbClr val="008000"/>
                </a:solidFill>
              </a:rPr>
              <a:t>Output using syscall 11 or store characters for later print-out.</a:t>
            </a:r>
            <a:endParaRPr lang="en-US" dirty="0">
              <a:solidFill>
                <a:srgbClr val="008000"/>
              </a:solidFill>
            </a:endParaRPr>
          </a:p>
          <a:p>
            <a:pPr lvl="1"/>
            <a:r>
              <a:rPr lang="en-US" dirty="0">
                <a:solidFill>
                  <a:srgbClr val="C00000"/>
                </a:solidFill>
              </a:rPr>
              <a:t>Repeat for each 4-bit number until remaining digits are converted.  </a:t>
            </a:r>
          </a:p>
          <a:p>
            <a:pPr lvl="1"/>
            <a:r>
              <a:rPr lang="en-US" dirty="0" smtClean="0">
                <a:solidFill>
                  <a:srgbClr val="000099"/>
                </a:solidFill>
              </a:rPr>
              <a:t>Print out digits (if not printed “on the fly”).  </a:t>
            </a:r>
            <a:endParaRPr lang="en-US" dirty="0">
              <a:solidFill>
                <a:srgbClr val="000099"/>
              </a:solidFill>
            </a:endParaRPr>
          </a:p>
        </p:txBody>
      </p:sp>
      <p:sp>
        <p:nvSpPr>
          <p:cNvPr id="13" name="Curved Right Arrow 12"/>
          <p:cNvSpPr/>
          <p:nvPr/>
        </p:nvSpPr>
        <p:spPr bwMode="auto">
          <a:xfrm rot="10800000">
            <a:off x="8119930" y="3589228"/>
            <a:ext cx="643070" cy="2659171"/>
          </a:xfrm>
          <a:prstGeom prst="curvedRightArrow">
            <a:avLst>
              <a:gd name="adj1" fmla="val 25000"/>
              <a:gd name="adj2" fmla="val 50000"/>
              <a:gd name="adj3" fmla="val 23398"/>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pic>
        <p:nvPicPr>
          <p:cNvPr id="2"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6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
          <p:cNvSpPr>
            <a:spLocks noGrp="1"/>
          </p:cNvSpPr>
          <p:nvPr>
            <p:ph type="ftr" sz="quarter" idx="10"/>
          </p:nvPr>
        </p:nvSpPr>
        <p:spPr/>
        <p:txBody>
          <a:bodyPr/>
          <a:lstStyle/>
          <a:p>
            <a:r>
              <a:rPr lang="en-US" dirty="0"/>
              <a:t>Lecture #16:  SPIM Programming Example</a:t>
            </a:r>
          </a:p>
        </p:txBody>
      </p:sp>
      <p:sp>
        <p:nvSpPr>
          <p:cNvPr id="30" name="Slide Number Placeholder 3"/>
          <p:cNvSpPr>
            <a:spLocks noGrp="1"/>
          </p:cNvSpPr>
          <p:nvPr>
            <p:ph type="sldNum" sz="quarter" idx="11"/>
          </p:nvPr>
        </p:nvSpPr>
        <p:spPr/>
        <p:txBody>
          <a:bodyPr/>
          <a:lstStyle/>
          <a:p>
            <a:fld id="{EFAB6A4F-1598-4271-8C69-829F74FE2CCE}" type="slidenum">
              <a:rPr lang="en-US"/>
              <a:pPr/>
              <a:t>11</a:t>
            </a:fld>
            <a:endParaRPr lang="en-US" dirty="0"/>
          </a:p>
        </p:txBody>
      </p:sp>
      <p:sp>
        <p:nvSpPr>
          <p:cNvPr id="16386" name="Rectangle 2"/>
          <p:cNvSpPr>
            <a:spLocks noGrp="1" noChangeArrowheads="1"/>
          </p:cNvSpPr>
          <p:nvPr>
            <p:ph type="title"/>
          </p:nvPr>
        </p:nvSpPr>
        <p:spPr>
          <a:xfrm>
            <a:off x="1295400" y="1447800"/>
            <a:ext cx="6477000" cy="533400"/>
          </a:xfrm>
          <a:ln/>
        </p:spPr>
        <p:txBody>
          <a:bodyPr/>
          <a:lstStyle/>
          <a:p>
            <a:r>
              <a:rPr lang="en-US" sz="3200" dirty="0"/>
              <a:t>Basic Flow </a:t>
            </a:r>
            <a:r>
              <a:rPr lang="en-US" sz="3200" dirty="0" smtClean="0"/>
              <a:t>Chart for Hex Digit</a:t>
            </a:r>
            <a:endParaRPr lang="en-US" sz="3200" dirty="0"/>
          </a:p>
        </p:txBody>
      </p:sp>
      <p:grpSp>
        <p:nvGrpSpPr>
          <p:cNvPr id="93" name="Group 92"/>
          <p:cNvGrpSpPr/>
          <p:nvPr/>
        </p:nvGrpSpPr>
        <p:grpSpPr>
          <a:xfrm>
            <a:off x="838200" y="2209800"/>
            <a:ext cx="7543800" cy="4114800"/>
            <a:chOff x="609600" y="2209800"/>
            <a:chExt cx="7543800" cy="4114800"/>
          </a:xfrm>
        </p:grpSpPr>
        <p:cxnSp>
          <p:nvCxnSpPr>
            <p:cNvPr id="16399" name="AutoShape 15"/>
            <p:cNvCxnSpPr>
              <a:cxnSpLocks noChangeShapeType="1"/>
              <a:stCxn id="16394" idx="0"/>
              <a:endCxn id="76" idx="2"/>
            </p:cNvCxnSpPr>
            <p:nvPr/>
          </p:nvCxnSpPr>
          <p:spPr bwMode="auto">
            <a:xfrm rot="5400000" flipH="1" flipV="1">
              <a:off x="1619250" y="4972050"/>
              <a:ext cx="571500" cy="1588"/>
            </a:xfrm>
            <a:prstGeom prst="bentConnector3">
              <a:avLst>
                <a:gd name="adj1" fmla="val 50000"/>
              </a:avLst>
            </a:prstGeom>
            <a:noFill/>
            <a:ln w="38100">
              <a:solidFill>
                <a:srgbClr val="006600"/>
              </a:solidFill>
              <a:miter lim="800000"/>
              <a:headEnd/>
              <a:tailEnd type="triangle" w="med" len="med"/>
            </a:ln>
            <a:effectLst/>
          </p:spPr>
        </p:cxnSp>
        <p:sp>
          <p:nvSpPr>
            <p:cNvPr id="16387" name="AutoShape 3"/>
            <p:cNvSpPr>
              <a:spLocks noChangeArrowheads="1"/>
            </p:cNvSpPr>
            <p:nvPr/>
          </p:nvSpPr>
          <p:spPr bwMode="auto">
            <a:xfrm>
              <a:off x="609600" y="2209800"/>
              <a:ext cx="1524000" cy="990600"/>
            </a:xfrm>
            <a:prstGeom prst="flowChartDocument">
              <a:avLst/>
            </a:prstGeom>
            <a:gradFill rotWithShape="0">
              <a:gsLst>
                <a:gs pos="0">
                  <a:schemeClr val="hlink"/>
                </a:gs>
                <a:gs pos="100000">
                  <a:schemeClr val="hlink">
                    <a:gamma/>
                    <a:tint val="21176"/>
                    <a:invGamma/>
                  </a:schemeClr>
                </a:gs>
              </a:gsLst>
              <a:lin ang="2700000" scaled="1"/>
            </a:gradFill>
            <a:ln w="9525">
              <a:solidFill>
                <a:schemeClr val="accent2"/>
              </a:solidFill>
              <a:miter lim="800000"/>
              <a:headEnd/>
              <a:tailEnd/>
            </a:ln>
            <a:effectLst/>
          </p:spPr>
          <p:txBody>
            <a:bodyPr wrap="none" anchor="ctr"/>
            <a:lstStyle/>
            <a:p>
              <a:pPr algn="ctr"/>
              <a:r>
                <a:rPr lang="en-US" sz="1600" b="1" dirty="0" smtClean="0"/>
                <a:t>Input number,</a:t>
              </a:r>
            </a:p>
            <a:p>
              <a:pPr algn="ctr"/>
              <a:r>
                <a:rPr lang="en-US" sz="1600" b="1" dirty="0" smtClean="0"/>
                <a:t>move from $v0</a:t>
              </a:r>
            </a:p>
            <a:p>
              <a:pPr algn="ctr"/>
              <a:r>
                <a:rPr lang="en-US" sz="1600" b="1" dirty="0" smtClean="0"/>
                <a:t> to $tx</a:t>
              </a:r>
              <a:endParaRPr lang="en-US" sz="1600" b="1" dirty="0"/>
            </a:p>
          </p:txBody>
        </p:sp>
        <p:sp>
          <p:nvSpPr>
            <p:cNvPr id="16390" name="Rectangle 6"/>
            <p:cNvSpPr>
              <a:spLocks noChangeArrowheads="1"/>
            </p:cNvSpPr>
            <p:nvPr/>
          </p:nvSpPr>
          <p:spPr bwMode="auto">
            <a:xfrm>
              <a:off x="3200400" y="2286000"/>
              <a:ext cx="1981200" cy="838200"/>
            </a:xfrm>
            <a:prstGeom prst="rect">
              <a:avLst/>
            </a:prstGeom>
            <a:gradFill rotWithShape="0">
              <a:gsLst>
                <a:gs pos="0">
                  <a:schemeClr val="hlink"/>
                </a:gs>
                <a:gs pos="100000">
                  <a:schemeClr val="hlink">
                    <a:gamma/>
                    <a:tint val="21176"/>
                    <a:invGamma/>
                  </a:schemeClr>
                </a:gs>
              </a:gsLst>
              <a:lin ang="2700000" scaled="1"/>
            </a:gradFill>
            <a:ln w="9525">
              <a:solidFill>
                <a:schemeClr val="accent2"/>
              </a:solidFill>
              <a:miter lim="800000"/>
              <a:headEnd/>
              <a:tailEnd/>
            </a:ln>
            <a:effectLst/>
          </p:spPr>
          <p:txBody>
            <a:bodyPr wrap="none" anchor="ctr"/>
            <a:lstStyle/>
            <a:p>
              <a:pPr algn="ctr"/>
              <a:r>
                <a:rPr lang="en-US" sz="1600" b="1" smtClean="0"/>
                <a:t>Rol</a:t>
              </a:r>
              <a:r>
                <a:rPr lang="en-US" sz="1600" b="1" dirty="0" smtClean="0"/>
                <a:t> 4 $tx, AND with  </a:t>
              </a:r>
              <a:endParaRPr lang="en-US" sz="1600" b="1" dirty="0"/>
            </a:p>
            <a:p>
              <a:pPr algn="ctr"/>
              <a:r>
                <a:rPr lang="en-US" sz="1600" b="1" dirty="0" smtClean="0"/>
                <a:t>0xf, store in $ty</a:t>
              </a:r>
              <a:endParaRPr lang="en-US" sz="1600" b="1" dirty="0"/>
            </a:p>
          </p:txBody>
        </p:sp>
        <p:sp>
          <p:nvSpPr>
            <p:cNvPr id="16392" name="Rectangle 8"/>
            <p:cNvSpPr>
              <a:spLocks noChangeArrowheads="1"/>
            </p:cNvSpPr>
            <p:nvPr/>
          </p:nvSpPr>
          <p:spPr bwMode="auto">
            <a:xfrm>
              <a:off x="3657600" y="3810000"/>
              <a:ext cx="1981200" cy="914400"/>
            </a:xfrm>
            <a:prstGeom prst="rect">
              <a:avLst/>
            </a:prstGeom>
            <a:gradFill rotWithShape="0">
              <a:gsLst>
                <a:gs pos="0">
                  <a:schemeClr val="hlink"/>
                </a:gs>
                <a:gs pos="100000">
                  <a:schemeClr val="hlink">
                    <a:gamma/>
                    <a:tint val="21176"/>
                    <a:invGamma/>
                  </a:schemeClr>
                </a:gs>
              </a:gsLst>
              <a:lin ang="2700000" scaled="1"/>
            </a:gradFill>
            <a:ln w="9525">
              <a:solidFill>
                <a:schemeClr val="accent2"/>
              </a:solidFill>
              <a:miter lim="800000"/>
              <a:headEnd/>
              <a:tailEnd/>
            </a:ln>
            <a:effectLst/>
          </p:spPr>
          <p:txBody>
            <a:bodyPr wrap="none" anchor="ctr"/>
            <a:lstStyle/>
            <a:p>
              <a:pPr algn="ctr"/>
              <a:r>
                <a:rPr lang="en-US" sz="1600" b="1" dirty="0"/>
                <a:t>Convert the 4-bit # </a:t>
              </a:r>
            </a:p>
            <a:p>
              <a:pPr algn="ctr"/>
              <a:r>
                <a:rPr lang="en-US" sz="1600" b="1" dirty="0" smtClean="0"/>
                <a:t>to </a:t>
              </a:r>
              <a:r>
                <a:rPr lang="en-US" sz="1600" b="1" dirty="0"/>
                <a:t>ASCII char</a:t>
              </a:r>
              <a:r>
                <a:rPr lang="en-US" sz="1600" b="1" dirty="0" smtClean="0"/>
                <a:t>. and</a:t>
              </a:r>
              <a:endParaRPr lang="en-US" sz="1600" b="1" dirty="0"/>
            </a:p>
            <a:p>
              <a:pPr algn="ctr"/>
              <a:r>
                <a:rPr lang="en-US" sz="1600" b="1" dirty="0" smtClean="0"/>
                <a:t>store # or print</a:t>
              </a:r>
              <a:endParaRPr lang="en-US" sz="1600" b="1" dirty="0"/>
            </a:p>
          </p:txBody>
        </p:sp>
        <p:sp>
          <p:nvSpPr>
            <p:cNvPr id="16393" name="Rectangle 9"/>
            <p:cNvSpPr>
              <a:spLocks noChangeArrowheads="1"/>
            </p:cNvSpPr>
            <p:nvPr/>
          </p:nvSpPr>
          <p:spPr bwMode="auto">
            <a:xfrm>
              <a:off x="6324600" y="3810000"/>
              <a:ext cx="1600200" cy="914400"/>
            </a:xfrm>
            <a:prstGeom prst="rect">
              <a:avLst/>
            </a:prstGeom>
            <a:gradFill rotWithShape="0">
              <a:gsLst>
                <a:gs pos="0">
                  <a:schemeClr val="hlink"/>
                </a:gs>
                <a:gs pos="100000">
                  <a:schemeClr val="hlink">
                    <a:gamma/>
                    <a:tint val="21176"/>
                    <a:invGamma/>
                  </a:schemeClr>
                </a:gs>
              </a:gsLst>
              <a:lin ang="2700000" scaled="1"/>
            </a:gradFill>
            <a:ln w="9525">
              <a:solidFill>
                <a:schemeClr val="accent2"/>
              </a:solidFill>
              <a:miter lim="800000"/>
              <a:headEnd/>
              <a:tailEnd/>
            </a:ln>
            <a:effectLst/>
          </p:spPr>
          <p:txBody>
            <a:bodyPr wrap="none" anchor="ctr"/>
            <a:lstStyle/>
            <a:p>
              <a:pPr algn="ctr"/>
              <a:r>
                <a:rPr lang="en-US" sz="1600" b="1" dirty="0"/>
                <a:t>Decrement </a:t>
              </a:r>
            </a:p>
            <a:p>
              <a:pPr algn="ctr"/>
              <a:r>
                <a:rPr lang="en-US" sz="1600" b="1" dirty="0"/>
                <a:t>counter ($tz)</a:t>
              </a:r>
            </a:p>
          </p:txBody>
        </p:sp>
        <p:sp>
          <p:nvSpPr>
            <p:cNvPr id="16394" name="AutoShape 10"/>
            <p:cNvSpPr>
              <a:spLocks noChangeArrowheads="1"/>
            </p:cNvSpPr>
            <p:nvPr/>
          </p:nvSpPr>
          <p:spPr bwMode="auto">
            <a:xfrm>
              <a:off x="1028700" y="5257800"/>
              <a:ext cx="1752600" cy="914400"/>
            </a:xfrm>
            <a:prstGeom prst="flowChartDecision">
              <a:avLst/>
            </a:prstGeom>
            <a:gradFill rotWithShape="0">
              <a:gsLst>
                <a:gs pos="0">
                  <a:schemeClr val="hlink"/>
                </a:gs>
                <a:gs pos="100000">
                  <a:schemeClr val="hlink">
                    <a:gamma/>
                    <a:tint val="21176"/>
                    <a:invGamma/>
                  </a:schemeClr>
                </a:gs>
              </a:gsLst>
              <a:lin ang="2700000" scaled="1"/>
            </a:gradFill>
            <a:ln w="9525">
              <a:solidFill>
                <a:schemeClr val="accent2"/>
              </a:solidFill>
              <a:miter lim="800000"/>
              <a:headEnd/>
              <a:tailEnd/>
            </a:ln>
            <a:effectLst/>
          </p:spPr>
          <p:txBody>
            <a:bodyPr wrap="none" anchor="ctr"/>
            <a:lstStyle/>
            <a:p>
              <a:pPr algn="ctr"/>
              <a:r>
                <a:rPr lang="en-US" sz="1600" b="1" dirty="0"/>
                <a:t>Count = 0?</a:t>
              </a:r>
            </a:p>
          </p:txBody>
        </p:sp>
        <p:sp>
          <p:nvSpPr>
            <p:cNvPr id="16400" name="Text Box 16"/>
            <p:cNvSpPr txBox="1">
              <a:spLocks noChangeArrowheads="1"/>
            </p:cNvSpPr>
            <p:nvPr/>
          </p:nvSpPr>
          <p:spPr bwMode="auto">
            <a:xfrm>
              <a:off x="1905000" y="4997450"/>
              <a:ext cx="431800" cy="336550"/>
            </a:xfrm>
            <a:prstGeom prst="rect">
              <a:avLst/>
            </a:prstGeom>
            <a:noFill/>
            <a:ln w="9525">
              <a:noFill/>
              <a:miter lim="800000"/>
              <a:headEnd/>
              <a:tailEnd/>
            </a:ln>
            <a:effectLst/>
          </p:spPr>
          <p:txBody>
            <a:bodyPr wrap="none">
              <a:spAutoFit/>
            </a:bodyPr>
            <a:lstStyle/>
            <a:p>
              <a:r>
                <a:rPr lang="en-US" sz="1600" b="1" dirty="0">
                  <a:solidFill>
                    <a:srgbClr val="006600"/>
                  </a:solidFill>
                </a:rPr>
                <a:t>No</a:t>
              </a:r>
            </a:p>
          </p:txBody>
        </p:sp>
        <p:sp>
          <p:nvSpPr>
            <p:cNvPr id="16401" name="Rectangle 17"/>
            <p:cNvSpPr>
              <a:spLocks noChangeArrowheads="1"/>
            </p:cNvSpPr>
            <p:nvPr/>
          </p:nvSpPr>
          <p:spPr bwMode="auto">
            <a:xfrm>
              <a:off x="3429000" y="5257800"/>
              <a:ext cx="2133600" cy="914400"/>
            </a:xfrm>
            <a:prstGeom prst="rect">
              <a:avLst/>
            </a:prstGeom>
            <a:gradFill rotWithShape="0">
              <a:gsLst>
                <a:gs pos="0">
                  <a:schemeClr val="hlink"/>
                </a:gs>
                <a:gs pos="100000">
                  <a:schemeClr val="hlink">
                    <a:gamma/>
                    <a:tint val="21176"/>
                    <a:invGamma/>
                  </a:schemeClr>
                </a:gs>
              </a:gsLst>
              <a:lin ang="2700000" scaled="1"/>
            </a:gradFill>
            <a:ln w="9525">
              <a:solidFill>
                <a:schemeClr val="accent2"/>
              </a:solidFill>
              <a:miter lim="800000"/>
              <a:headEnd/>
              <a:tailEnd/>
            </a:ln>
            <a:effectLst/>
          </p:spPr>
          <p:txBody>
            <a:bodyPr wrap="none" anchor="ctr"/>
            <a:lstStyle/>
            <a:p>
              <a:pPr algn="ctr"/>
              <a:r>
                <a:rPr lang="en-US" sz="1600" b="1" dirty="0" smtClean="0"/>
                <a:t>Number conversion</a:t>
              </a:r>
            </a:p>
            <a:p>
              <a:pPr algn="ctr"/>
              <a:r>
                <a:rPr lang="en-US" sz="1600" b="1" dirty="0" smtClean="0"/>
                <a:t>is complete.</a:t>
              </a:r>
              <a:endParaRPr lang="en-US" sz="1600" b="1" dirty="0"/>
            </a:p>
          </p:txBody>
        </p:sp>
        <p:sp>
          <p:nvSpPr>
            <p:cNvPr id="16403" name="AutoShape 19"/>
            <p:cNvSpPr>
              <a:spLocks noChangeArrowheads="1"/>
            </p:cNvSpPr>
            <p:nvPr/>
          </p:nvSpPr>
          <p:spPr bwMode="auto">
            <a:xfrm>
              <a:off x="6172200" y="5105400"/>
              <a:ext cx="1981200" cy="1219200"/>
            </a:xfrm>
            <a:prstGeom prst="flowChartPunchedTape">
              <a:avLst/>
            </a:prstGeom>
            <a:gradFill rotWithShape="0">
              <a:gsLst>
                <a:gs pos="0">
                  <a:schemeClr val="hlink"/>
                </a:gs>
                <a:gs pos="100000">
                  <a:schemeClr val="hlink">
                    <a:gamma/>
                    <a:tint val="21176"/>
                    <a:invGamma/>
                  </a:schemeClr>
                </a:gs>
              </a:gsLst>
              <a:lin ang="2700000" scaled="1"/>
            </a:gradFill>
            <a:ln w="9525">
              <a:solidFill>
                <a:schemeClr val="accent2"/>
              </a:solidFill>
              <a:miter lim="800000"/>
              <a:headEnd/>
              <a:tailEnd/>
            </a:ln>
            <a:effectLst/>
          </p:spPr>
          <p:txBody>
            <a:bodyPr wrap="none" anchor="ctr"/>
            <a:lstStyle/>
            <a:p>
              <a:pPr algn="ctr"/>
              <a:r>
                <a:rPr lang="en-US" sz="1600" b="1" dirty="0"/>
                <a:t>Print </a:t>
              </a:r>
              <a:r>
                <a:rPr lang="en-US" sz="1600" b="1" dirty="0" smtClean="0"/>
                <a:t>out characters</a:t>
              </a:r>
            </a:p>
            <a:p>
              <a:pPr algn="ctr"/>
              <a:r>
                <a:rPr lang="en-US" sz="1600" b="1" dirty="0" smtClean="0"/>
                <a:t>or CR/LF</a:t>
              </a:r>
              <a:endParaRPr lang="en-US" sz="1600" b="1" dirty="0"/>
            </a:p>
          </p:txBody>
        </p:sp>
        <p:cxnSp>
          <p:nvCxnSpPr>
            <p:cNvPr id="16404" name="AutoShape 20"/>
            <p:cNvCxnSpPr>
              <a:cxnSpLocks noChangeShapeType="1"/>
              <a:stCxn id="16394" idx="3"/>
              <a:endCxn id="16401" idx="1"/>
            </p:cNvCxnSpPr>
            <p:nvPr/>
          </p:nvCxnSpPr>
          <p:spPr bwMode="auto">
            <a:xfrm>
              <a:off x="2781300" y="5715000"/>
              <a:ext cx="647700" cy="1588"/>
            </a:xfrm>
            <a:prstGeom prst="bentConnector3">
              <a:avLst>
                <a:gd name="adj1" fmla="val 50000"/>
              </a:avLst>
            </a:prstGeom>
            <a:noFill/>
            <a:ln w="38100">
              <a:solidFill>
                <a:srgbClr val="C00000"/>
              </a:solidFill>
              <a:miter lim="800000"/>
              <a:headEnd/>
              <a:tailEnd type="triangle" w="med" len="med"/>
            </a:ln>
            <a:effectLst/>
          </p:spPr>
        </p:cxnSp>
        <p:sp>
          <p:nvSpPr>
            <p:cNvPr id="16405" name="Text Box 21"/>
            <p:cNvSpPr txBox="1">
              <a:spLocks noChangeArrowheads="1"/>
            </p:cNvSpPr>
            <p:nvPr/>
          </p:nvSpPr>
          <p:spPr bwMode="auto">
            <a:xfrm>
              <a:off x="2743200" y="5683250"/>
              <a:ext cx="500062" cy="336550"/>
            </a:xfrm>
            <a:prstGeom prst="rect">
              <a:avLst/>
            </a:prstGeom>
            <a:noFill/>
            <a:ln w="9525">
              <a:noFill/>
              <a:miter lim="800000"/>
              <a:headEnd/>
              <a:tailEnd/>
            </a:ln>
            <a:effectLst/>
          </p:spPr>
          <p:txBody>
            <a:bodyPr wrap="none">
              <a:spAutoFit/>
            </a:bodyPr>
            <a:lstStyle/>
            <a:p>
              <a:r>
                <a:rPr lang="en-US" sz="1600" b="1" dirty="0">
                  <a:solidFill>
                    <a:srgbClr val="C00000"/>
                  </a:solidFill>
                </a:rPr>
                <a:t>Yes</a:t>
              </a:r>
            </a:p>
          </p:txBody>
        </p:sp>
        <p:cxnSp>
          <p:nvCxnSpPr>
            <p:cNvPr id="16409" name="AutoShape 25"/>
            <p:cNvCxnSpPr>
              <a:cxnSpLocks noChangeShapeType="1"/>
              <a:stCxn id="76" idx="3"/>
              <a:endCxn id="16392" idx="1"/>
            </p:cNvCxnSpPr>
            <p:nvPr/>
          </p:nvCxnSpPr>
          <p:spPr bwMode="auto">
            <a:xfrm>
              <a:off x="2895600" y="4267200"/>
              <a:ext cx="762000" cy="1588"/>
            </a:xfrm>
            <a:prstGeom prst="bentConnector3">
              <a:avLst>
                <a:gd name="adj1" fmla="val 50000"/>
              </a:avLst>
            </a:prstGeom>
            <a:noFill/>
            <a:ln w="38100">
              <a:solidFill>
                <a:schemeClr val="accent2"/>
              </a:solidFill>
              <a:miter lim="800000"/>
              <a:headEnd/>
              <a:tailEnd type="triangle" w="med" len="med"/>
            </a:ln>
            <a:effectLst/>
          </p:spPr>
        </p:cxnSp>
        <p:sp>
          <p:nvSpPr>
            <p:cNvPr id="16414" name="AutoShape 30"/>
            <p:cNvSpPr>
              <a:spLocks noChangeArrowheads="1"/>
            </p:cNvSpPr>
            <p:nvPr/>
          </p:nvSpPr>
          <p:spPr bwMode="auto">
            <a:xfrm>
              <a:off x="6172200" y="2247900"/>
              <a:ext cx="1752600" cy="914400"/>
            </a:xfrm>
            <a:prstGeom prst="flowChartDecision">
              <a:avLst/>
            </a:prstGeom>
            <a:gradFill rotWithShape="0">
              <a:gsLst>
                <a:gs pos="0">
                  <a:schemeClr val="hlink"/>
                </a:gs>
                <a:gs pos="100000">
                  <a:schemeClr val="hlink">
                    <a:gamma/>
                    <a:tint val="21176"/>
                    <a:invGamma/>
                  </a:schemeClr>
                </a:gs>
              </a:gsLst>
              <a:lin ang="2700000" scaled="1"/>
            </a:gradFill>
            <a:ln w="9525">
              <a:solidFill>
                <a:schemeClr val="accent2"/>
              </a:solidFill>
              <a:miter lim="800000"/>
              <a:headEnd/>
              <a:tailEnd/>
            </a:ln>
            <a:effectLst/>
          </p:spPr>
          <p:txBody>
            <a:bodyPr wrap="none" anchor="ctr"/>
            <a:lstStyle/>
            <a:p>
              <a:pPr algn="ctr"/>
              <a:r>
                <a:rPr lang="en-US" sz="1600" b="1" dirty="0"/>
                <a:t>Leading 0?</a:t>
              </a:r>
            </a:p>
          </p:txBody>
        </p:sp>
        <p:sp>
          <p:nvSpPr>
            <p:cNvPr id="16416" name="Text Box 32"/>
            <p:cNvSpPr txBox="1">
              <a:spLocks noChangeArrowheads="1"/>
            </p:cNvSpPr>
            <p:nvPr/>
          </p:nvSpPr>
          <p:spPr bwMode="auto">
            <a:xfrm>
              <a:off x="7721600" y="2711450"/>
              <a:ext cx="431800" cy="336550"/>
            </a:xfrm>
            <a:prstGeom prst="rect">
              <a:avLst/>
            </a:prstGeom>
            <a:noFill/>
            <a:ln w="9525">
              <a:noFill/>
              <a:miter lim="800000"/>
              <a:headEnd/>
              <a:tailEnd/>
            </a:ln>
            <a:effectLst/>
          </p:spPr>
          <p:txBody>
            <a:bodyPr wrap="none">
              <a:spAutoFit/>
            </a:bodyPr>
            <a:lstStyle/>
            <a:p>
              <a:r>
                <a:rPr lang="en-US" sz="1600" b="1" dirty="0">
                  <a:solidFill>
                    <a:srgbClr val="006600"/>
                  </a:solidFill>
                </a:rPr>
                <a:t>No</a:t>
              </a:r>
            </a:p>
          </p:txBody>
        </p:sp>
        <p:cxnSp>
          <p:nvCxnSpPr>
            <p:cNvPr id="16417" name="AutoShape 33"/>
            <p:cNvCxnSpPr>
              <a:cxnSpLocks noChangeShapeType="1"/>
              <a:stCxn id="16414" idx="2"/>
              <a:endCxn id="16390" idx="2"/>
            </p:cNvCxnSpPr>
            <p:nvPr/>
          </p:nvCxnSpPr>
          <p:spPr bwMode="auto">
            <a:xfrm rot="5400000" flipH="1">
              <a:off x="5600700" y="1714500"/>
              <a:ext cx="38100" cy="2857500"/>
            </a:xfrm>
            <a:prstGeom prst="bentConnector3">
              <a:avLst>
                <a:gd name="adj1" fmla="val -600000"/>
              </a:avLst>
            </a:prstGeom>
            <a:noFill/>
            <a:ln w="38100">
              <a:solidFill>
                <a:srgbClr val="C00000"/>
              </a:solidFill>
              <a:miter lim="800000"/>
              <a:headEnd/>
              <a:tailEnd type="triangle" w="med" len="med"/>
            </a:ln>
            <a:effectLst/>
          </p:spPr>
        </p:cxnSp>
        <p:sp>
          <p:nvSpPr>
            <p:cNvPr id="16418" name="Text Box 34"/>
            <p:cNvSpPr txBox="1">
              <a:spLocks noChangeArrowheads="1"/>
            </p:cNvSpPr>
            <p:nvPr/>
          </p:nvSpPr>
          <p:spPr bwMode="auto">
            <a:xfrm>
              <a:off x="6510338" y="3016250"/>
              <a:ext cx="500062" cy="336550"/>
            </a:xfrm>
            <a:prstGeom prst="rect">
              <a:avLst/>
            </a:prstGeom>
            <a:noFill/>
            <a:ln w="9525">
              <a:noFill/>
              <a:miter lim="800000"/>
              <a:headEnd/>
              <a:tailEnd/>
            </a:ln>
            <a:effectLst/>
          </p:spPr>
          <p:txBody>
            <a:bodyPr wrap="none">
              <a:spAutoFit/>
            </a:bodyPr>
            <a:lstStyle/>
            <a:p>
              <a:r>
                <a:rPr lang="en-US" sz="1600" b="1" dirty="0">
                  <a:solidFill>
                    <a:srgbClr val="C00000"/>
                  </a:solidFill>
                </a:rPr>
                <a:t>Yes</a:t>
              </a:r>
            </a:p>
          </p:txBody>
        </p:sp>
        <p:cxnSp>
          <p:nvCxnSpPr>
            <p:cNvPr id="41" name="Elbow Connector 40"/>
            <p:cNvCxnSpPr>
              <a:stCxn id="16401" idx="3"/>
              <a:endCxn id="16403" idx="1"/>
            </p:cNvCxnSpPr>
            <p:nvPr/>
          </p:nvCxnSpPr>
          <p:spPr bwMode="auto">
            <a:xfrm>
              <a:off x="5562600" y="5715000"/>
              <a:ext cx="609600" cy="1588"/>
            </a:xfrm>
            <a:prstGeom prst="bent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42" name="AutoShape 25"/>
            <p:cNvCxnSpPr>
              <a:cxnSpLocks noChangeShapeType="1"/>
              <a:stCxn id="16393" idx="3"/>
              <a:endCxn id="16394" idx="1"/>
            </p:cNvCxnSpPr>
            <p:nvPr/>
          </p:nvCxnSpPr>
          <p:spPr bwMode="auto">
            <a:xfrm flipH="1">
              <a:off x="1028700" y="4267200"/>
              <a:ext cx="6896100" cy="1447800"/>
            </a:xfrm>
            <a:prstGeom prst="bentConnector5">
              <a:avLst>
                <a:gd name="adj1" fmla="val -3315"/>
                <a:gd name="adj2" fmla="val 50000"/>
                <a:gd name="adj3" fmla="val 103315"/>
              </a:avLst>
            </a:prstGeom>
            <a:noFill/>
            <a:ln w="38100">
              <a:solidFill>
                <a:schemeClr val="accent2"/>
              </a:solidFill>
              <a:miter lim="800000"/>
              <a:headEnd/>
              <a:tailEnd type="triangle" w="med" len="med"/>
            </a:ln>
            <a:effectLst/>
          </p:spPr>
        </p:cxnSp>
        <p:cxnSp>
          <p:nvCxnSpPr>
            <p:cNvPr id="47" name="AutoShape 25"/>
            <p:cNvCxnSpPr>
              <a:cxnSpLocks noChangeShapeType="1"/>
              <a:stCxn id="16392" idx="3"/>
              <a:endCxn id="16393" idx="1"/>
            </p:cNvCxnSpPr>
            <p:nvPr/>
          </p:nvCxnSpPr>
          <p:spPr bwMode="auto">
            <a:xfrm>
              <a:off x="5638800" y="4267200"/>
              <a:ext cx="685800" cy="1588"/>
            </a:xfrm>
            <a:prstGeom prst="bentConnector3">
              <a:avLst>
                <a:gd name="adj1" fmla="val 50000"/>
              </a:avLst>
            </a:prstGeom>
            <a:noFill/>
            <a:ln w="38100">
              <a:solidFill>
                <a:schemeClr val="accent2"/>
              </a:solidFill>
              <a:miter lim="800000"/>
              <a:headEnd/>
              <a:tailEnd type="triangle" w="med" len="med"/>
            </a:ln>
            <a:effectLst/>
          </p:spPr>
        </p:cxnSp>
        <p:cxnSp>
          <p:nvCxnSpPr>
            <p:cNvPr id="53" name="AutoShape 15"/>
            <p:cNvCxnSpPr>
              <a:cxnSpLocks noChangeShapeType="1"/>
              <a:stCxn id="16414" idx="3"/>
              <a:endCxn id="16392" idx="0"/>
            </p:cNvCxnSpPr>
            <p:nvPr/>
          </p:nvCxnSpPr>
          <p:spPr bwMode="auto">
            <a:xfrm flipH="1">
              <a:off x="4648200" y="2705100"/>
              <a:ext cx="3276600" cy="1104900"/>
            </a:xfrm>
            <a:prstGeom prst="bentConnector4">
              <a:avLst>
                <a:gd name="adj1" fmla="val -6977"/>
                <a:gd name="adj2" fmla="val 70690"/>
              </a:avLst>
            </a:prstGeom>
            <a:noFill/>
            <a:ln w="38100">
              <a:solidFill>
                <a:srgbClr val="006600"/>
              </a:solidFill>
              <a:miter lim="800000"/>
              <a:headEnd/>
              <a:tailEnd type="triangle" w="med" len="med"/>
            </a:ln>
            <a:effectLst/>
          </p:spPr>
        </p:cxnSp>
        <p:cxnSp>
          <p:nvCxnSpPr>
            <p:cNvPr id="56" name="AutoShape 20"/>
            <p:cNvCxnSpPr>
              <a:cxnSpLocks noChangeShapeType="1"/>
              <a:stCxn id="16387" idx="3"/>
              <a:endCxn id="16390" idx="1"/>
            </p:cNvCxnSpPr>
            <p:nvPr/>
          </p:nvCxnSpPr>
          <p:spPr bwMode="auto">
            <a:xfrm>
              <a:off x="2133600" y="2705100"/>
              <a:ext cx="1066800" cy="1588"/>
            </a:xfrm>
            <a:prstGeom prst="bentConnector3">
              <a:avLst>
                <a:gd name="adj1" fmla="val 50000"/>
              </a:avLst>
            </a:prstGeom>
            <a:noFill/>
            <a:ln w="38100">
              <a:solidFill>
                <a:schemeClr val="accent6"/>
              </a:solidFill>
              <a:miter lim="800000"/>
              <a:headEnd/>
              <a:tailEnd type="triangle" w="med" len="med"/>
            </a:ln>
            <a:effectLst/>
          </p:spPr>
        </p:cxnSp>
        <p:cxnSp>
          <p:nvCxnSpPr>
            <p:cNvPr id="66" name="AutoShape 20"/>
            <p:cNvCxnSpPr>
              <a:cxnSpLocks noChangeShapeType="1"/>
              <a:stCxn id="16390" idx="3"/>
              <a:endCxn id="16414" idx="1"/>
            </p:cNvCxnSpPr>
            <p:nvPr/>
          </p:nvCxnSpPr>
          <p:spPr bwMode="auto">
            <a:xfrm>
              <a:off x="5181600" y="2705100"/>
              <a:ext cx="990600" cy="1588"/>
            </a:xfrm>
            <a:prstGeom prst="bentConnector3">
              <a:avLst>
                <a:gd name="adj1" fmla="val 50000"/>
              </a:avLst>
            </a:prstGeom>
            <a:noFill/>
            <a:ln w="38100">
              <a:solidFill>
                <a:schemeClr val="accent6"/>
              </a:solidFill>
              <a:miter lim="800000"/>
              <a:headEnd/>
              <a:tailEnd type="triangle" w="med" len="med"/>
            </a:ln>
            <a:effectLst/>
          </p:spPr>
        </p:cxnSp>
        <p:sp>
          <p:nvSpPr>
            <p:cNvPr id="76" name="Rectangle 6"/>
            <p:cNvSpPr>
              <a:spLocks noChangeArrowheads="1"/>
            </p:cNvSpPr>
            <p:nvPr/>
          </p:nvSpPr>
          <p:spPr bwMode="auto">
            <a:xfrm>
              <a:off x="914400" y="3848100"/>
              <a:ext cx="1981200" cy="838200"/>
            </a:xfrm>
            <a:prstGeom prst="rect">
              <a:avLst/>
            </a:prstGeom>
            <a:gradFill rotWithShape="0">
              <a:gsLst>
                <a:gs pos="0">
                  <a:schemeClr val="hlink"/>
                </a:gs>
                <a:gs pos="100000">
                  <a:schemeClr val="hlink">
                    <a:gamma/>
                    <a:tint val="21176"/>
                    <a:invGamma/>
                  </a:schemeClr>
                </a:gs>
              </a:gsLst>
              <a:lin ang="2700000" scaled="1"/>
            </a:gradFill>
            <a:ln w="9525">
              <a:solidFill>
                <a:schemeClr val="accent2"/>
              </a:solidFill>
              <a:miter lim="800000"/>
              <a:headEnd/>
              <a:tailEnd/>
            </a:ln>
            <a:effectLst/>
          </p:spPr>
          <p:txBody>
            <a:bodyPr wrap="none" anchor="ctr"/>
            <a:lstStyle/>
            <a:p>
              <a:pPr algn="ctr"/>
              <a:r>
                <a:rPr lang="en-US" sz="1600" b="1" smtClean="0"/>
                <a:t>Rol</a:t>
              </a:r>
              <a:r>
                <a:rPr lang="en-US" sz="1600" b="1" dirty="0" smtClean="0"/>
                <a:t> 4 $tx, AND with  </a:t>
              </a:r>
              <a:endParaRPr lang="en-US" sz="1600" b="1" dirty="0"/>
            </a:p>
            <a:p>
              <a:pPr algn="ctr"/>
              <a:r>
                <a:rPr lang="en-US" sz="1600" b="1" dirty="0" smtClean="0"/>
                <a:t>0xf, store in $ty</a:t>
              </a:r>
              <a:endParaRPr lang="en-US" sz="1600" b="1" dirty="0"/>
            </a:p>
          </p:txBody>
        </p:sp>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02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D45F89D7-9DB2-48C3-A401-C22FA789F4EE}" type="slidenum">
              <a:rPr lang="en-US"/>
              <a:pPr/>
              <a:t>12</a:t>
            </a:fld>
            <a:endParaRPr lang="en-US" dirty="0"/>
          </a:p>
        </p:txBody>
      </p:sp>
      <p:sp>
        <p:nvSpPr>
          <p:cNvPr id="18434" name="Rectangle 2"/>
          <p:cNvSpPr>
            <a:spLocks noGrp="1" noChangeArrowheads="1"/>
          </p:cNvSpPr>
          <p:nvPr>
            <p:ph type="title"/>
          </p:nvPr>
        </p:nvSpPr>
        <p:spPr>
          <a:ln/>
        </p:spPr>
        <p:txBody>
          <a:bodyPr/>
          <a:lstStyle/>
          <a:p>
            <a:r>
              <a:rPr lang="en-US" sz="3200" dirty="0" smtClean="0"/>
              <a:t>Loop Mechanics</a:t>
            </a:r>
            <a:endParaRPr lang="en-US" sz="3200" dirty="0"/>
          </a:p>
        </p:txBody>
      </p:sp>
      <p:sp>
        <p:nvSpPr>
          <p:cNvPr id="18435" name="Rectangle 3"/>
          <p:cNvSpPr>
            <a:spLocks noGrp="1" noChangeArrowheads="1"/>
          </p:cNvSpPr>
          <p:nvPr>
            <p:ph type="body" idx="1"/>
          </p:nvPr>
        </p:nvSpPr>
        <p:spPr>
          <a:xfrm>
            <a:off x="762000" y="2514600"/>
            <a:ext cx="7772400" cy="3657600"/>
          </a:xfrm>
        </p:spPr>
        <p:txBody>
          <a:bodyPr/>
          <a:lstStyle/>
          <a:p>
            <a:r>
              <a:rPr lang="en-US" dirty="0" smtClean="0"/>
              <a:t>With the </a:t>
            </a:r>
            <a:r>
              <a:rPr lang="en-US" dirty="0"/>
              <a:t>basic </a:t>
            </a:r>
            <a:r>
              <a:rPr lang="en-US" dirty="0" smtClean="0"/>
              <a:t>program flow laid out, the “</a:t>
            </a:r>
            <a:r>
              <a:rPr lang="en-US" dirty="0"/>
              <a:t>hex digit analysis loop” </a:t>
            </a:r>
            <a:r>
              <a:rPr lang="en-US" dirty="0" smtClean="0"/>
              <a:t>must be designed.  </a:t>
            </a:r>
            <a:endParaRPr lang="en-US" dirty="0"/>
          </a:p>
          <a:p>
            <a:pPr lvl="1"/>
            <a:r>
              <a:rPr lang="en-US" dirty="0" smtClean="0">
                <a:solidFill>
                  <a:srgbClr val="00B050"/>
                </a:solidFill>
              </a:rPr>
              <a:t>Since </a:t>
            </a:r>
            <a:r>
              <a:rPr lang="en-US" dirty="0">
                <a:solidFill>
                  <a:srgbClr val="00B050"/>
                </a:solidFill>
              </a:rPr>
              <a:t>each 32-bit binary MIPS </a:t>
            </a:r>
            <a:r>
              <a:rPr lang="en-US" dirty="0" smtClean="0">
                <a:solidFill>
                  <a:srgbClr val="00B050"/>
                </a:solidFill>
              </a:rPr>
              <a:t>number is equivalently 8 hex digits, we must go through the loop 8 times (remembering </a:t>
            </a:r>
            <a:r>
              <a:rPr lang="en-US" dirty="0">
                <a:solidFill>
                  <a:srgbClr val="00B050"/>
                </a:solidFill>
              </a:rPr>
              <a:t>that at least the first digit will always be a leading zero).</a:t>
            </a:r>
          </a:p>
          <a:p>
            <a:pPr lvl="1"/>
            <a:r>
              <a:rPr lang="en-US" dirty="0" smtClean="0">
                <a:solidFill>
                  <a:srgbClr val="CC0000"/>
                </a:solidFill>
              </a:rPr>
              <a:t>This means that we require a </a:t>
            </a:r>
            <a:r>
              <a:rPr lang="en-US" u="sng" dirty="0">
                <a:solidFill>
                  <a:srgbClr val="CC0000"/>
                </a:solidFill>
              </a:rPr>
              <a:t>counter</a:t>
            </a:r>
            <a:r>
              <a:rPr lang="en-US" dirty="0">
                <a:solidFill>
                  <a:srgbClr val="CC0000"/>
                </a:solidFill>
              </a:rPr>
              <a:t>. </a:t>
            </a:r>
            <a:r>
              <a:rPr lang="en-US" dirty="0" smtClean="0">
                <a:solidFill>
                  <a:srgbClr val="CC0000"/>
                </a:solidFill>
              </a:rPr>
              <a:t> This can be a </a:t>
            </a:r>
            <a:r>
              <a:rPr lang="en-US" u="sng" dirty="0" smtClean="0">
                <a:solidFill>
                  <a:srgbClr val="CC0000"/>
                </a:solidFill>
              </a:rPr>
              <a:t>register</a:t>
            </a:r>
            <a:r>
              <a:rPr lang="en-US" dirty="0" smtClean="0">
                <a:solidFill>
                  <a:srgbClr val="CC0000"/>
                </a:solidFill>
              </a:rPr>
              <a:t> that we initially set to 0.  </a:t>
            </a:r>
          </a:p>
          <a:p>
            <a:pPr lvl="1"/>
            <a:r>
              <a:rPr lang="en-US" dirty="0" smtClean="0">
                <a:solidFill>
                  <a:srgbClr val="000099"/>
                </a:solidFill>
              </a:rPr>
              <a:t>Each time we traverse the loop and analyze one ASCII character, we will </a:t>
            </a:r>
            <a:r>
              <a:rPr lang="en-US" u="sng" dirty="0" smtClean="0">
                <a:solidFill>
                  <a:srgbClr val="000099"/>
                </a:solidFill>
              </a:rPr>
              <a:t>add one to the register</a:t>
            </a:r>
            <a:r>
              <a:rPr lang="en-US" dirty="0" smtClean="0">
                <a:solidFill>
                  <a:srgbClr val="000099"/>
                </a:solidFill>
              </a:rPr>
              <a:t>.  </a:t>
            </a:r>
          </a:p>
          <a:p>
            <a:pPr lvl="1"/>
            <a:r>
              <a:rPr lang="en-US" dirty="0" smtClean="0">
                <a:solidFill>
                  <a:srgbClr val="996600"/>
                </a:solidFill>
              </a:rPr>
              <a:t>When the number in the register = 8, we will have gone through the loop 8 times, and the analysis will be complete.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2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71600"/>
            <a:ext cx="5410200" cy="533400"/>
          </a:xfrm>
        </p:spPr>
        <p:txBody>
          <a:bodyPr/>
          <a:lstStyle/>
          <a:p>
            <a:r>
              <a:rPr lang="en-US" dirty="0" smtClean="0"/>
              <a:t>Loop Mechanics (2)</a:t>
            </a:r>
            <a:endParaRPr lang="en-US" dirty="0"/>
          </a:p>
        </p:txBody>
      </p:sp>
      <p:sp>
        <p:nvSpPr>
          <p:cNvPr id="3" name="Content Placeholder 2"/>
          <p:cNvSpPr>
            <a:spLocks noGrp="1"/>
          </p:cNvSpPr>
          <p:nvPr>
            <p:ph idx="1"/>
          </p:nvPr>
        </p:nvSpPr>
        <p:spPr>
          <a:xfrm>
            <a:off x="609600" y="2133600"/>
            <a:ext cx="7848600" cy="4114800"/>
          </a:xfrm>
        </p:spPr>
        <p:txBody>
          <a:bodyPr/>
          <a:lstStyle/>
          <a:p>
            <a:r>
              <a:rPr lang="en-US" dirty="0" smtClean="0"/>
              <a:t>The central work of the loop is simple:  </a:t>
            </a:r>
          </a:p>
          <a:p>
            <a:pPr lvl="1"/>
            <a:r>
              <a:rPr lang="en-US" dirty="0" smtClean="0">
                <a:solidFill>
                  <a:srgbClr val="0070C0"/>
                </a:solidFill>
              </a:rPr>
              <a:t>Rotate the input number (being held in some register) four bits left.  This transfers one digit to the LS position in the number.  </a:t>
            </a:r>
          </a:p>
          <a:p>
            <a:pPr lvl="1"/>
            <a:r>
              <a:rPr lang="en-US" dirty="0" smtClean="0">
                <a:solidFill>
                  <a:srgbClr val="CC6600"/>
                </a:solidFill>
              </a:rPr>
              <a:t>“Mask” off by ANDing the number with 0xf and store it in another register.  This represents one hex digit.  Since we rotate </a:t>
            </a:r>
            <a:r>
              <a:rPr lang="en-US" u="sng" dirty="0" smtClean="0">
                <a:solidFill>
                  <a:srgbClr val="CC6600"/>
                </a:solidFill>
              </a:rPr>
              <a:t>left</a:t>
            </a:r>
            <a:r>
              <a:rPr lang="en-US" dirty="0" smtClean="0">
                <a:solidFill>
                  <a:srgbClr val="CC6600"/>
                </a:solidFill>
              </a:rPr>
              <a:t>, we analyze the </a:t>
            </a:r>
            <a:r>
              <a:rPr lang="en-US" u="sng" dirty="0" smtClean="0">
                <a:solidFill>
                  <a:srgbClr val="CC6600"/>
                </a:solidFill>
              </a:rPr>
              <a:t>biggest hex digit f</a:t>
            </a:r>
            <a:r>
              <a:rPr lang="en-US" dirty="0" smtClean="0">
                <a:solidFill>
                  <a:srgbClr val="CC6600"/>
                </a:solidFill>
              </a:rPr>
              <a:t>irst and subsequent digits in </a:t>
            </a:r>
            <a:r>
              <a:rPr lang="en-US" u="sng" dirty="0" smtClean="0">
                <a:solidFill>
                  <a:srgbClr val="CC6600"/>
                </a:solidFill>
              </a:rPr>
              <a:t>descending order</a:t>
            </a:r>
            <a:r>
              <a:rPr lang="en-US" dirty="0" smtClean="0">
                <a:solidFill>
                  <a:srgbClr val="CC6600"/>
                </a:solidFill>
              </a:rPr>
              <a:t> (the order we need to print!).  </a:t>
            </a:r>
          </a:p>
          <a:p>
            <a:pPr lvl="1"/>
            <a:r>
              <a:rPr lang="en-US" dirty="0" smtClean="0">
                <a:solidFill>
                  <a:srgbClr val="008000"/>
                </a:solidFill>
              </a:rPr>
              <a:t>Convert this digit to the ASCII code for the digit.  </a:t>
            </a:r>
          </a:p>
          <a:p>
            <a:pPr lvl="1"/>
            <a:r>
              <a:rPr lang="en-US" dirty="0" smtClean="0">
                <a:solidFill>
                  <a:srgbClr val="7030A0"/>
                </a:solidFill>
              </a:rPr>
              <a:t>We can either store this digit for output later or output immediately with syscall 11.  </a:t>
            </a:r>
          </a:p>
          <a:p>
            <a:pPr lvl="1"/>
            <a:r>
              <a:rPr lang="en-US" dirty="0" smtClean="0">
                <a:solidFill>
                  <a:srgbClr val="C00000"/>
                </a:solidFill>
              </a:rPr>
              <a:t>As we are in the loop design phase, we have to make that choice NOW.  I will make it by deciding that </a:t>
            </a:r>
            <a:r>
              <a:rPr lang="en-US" u="sng" dirty="0" smtClean="0">
                <a:solidFill>
                  <a:srgbClr val="C00000"/>
                </a:solidFill>
              </a:rPr>
              <a:t>we will output each digit on-the-fly using syscall 11</a:t>
            </a:r>
            <a:r>
              <a:rPr lang="en-US" dirty="0" smtClean="0">
                <a:solidFill>
                  <a:srgbClr val="C00000"/>
                </a:solidFill>
              </a:rPr>
              <a:t>!  </a:t>
            </a:r>
            <a:endParaRPr lang="en-US" dirty="0">
              <a:solidFill>
                <a:srgbClr val="C00000"/>
              </a:solidFill>
            </a:endParaRPr>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13</a:t>
            </a:fld>
            <a:endParaRPr lang="en-US" dirty="0"/>
          </a:p>
        </p:txBody>
      </p:sp>
      <p:pic>
        <p:nvPicPr>
          <p:cNvPr id="6"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3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the Program</a:t>
            </a:r>
            <a:endParaRPr lang="en-US" dirty="0"/>
          </a:p>
        </p:txBody>
      </p:sp>
      <p:sp>
        <p:nvSpPr>
          <p:cNvPr id="3" name="Content Placeholder 2"/>
          <p:cNvSpPr>
            <a:spLocks noGrp="1"/>
          </p:cNvSpPr>
          <p:nvPr>
            <p:ph idx="1"/>
          </p:nvPr>
        </p:nvSpPr>
        <p:spPr>
          <a:xfrm>
            <a:off x="609600" y="2667000"/>
            <a:ext cx="7848600" cy="3048000"/>
          </a:xfrm>
        </p:spPr>
        <p:txBody>
          <a:bodyPr/>
          <a:lstStyle/>
          <a:p>
            <a:r>
              <a:rPr lang="en-US" sz="2200" dirty="0" smtClean="0"/>
              <a:t>We can start writing the program now, although we still have some decisions to make.  Consider our data declarations:  </a:t>
            </a:r>
          </a:p>
          <a:p>
            <a:pPr lvl="1"/>
            <a:r>
              <a:rPr lang="en-US" dirty="0" smtClean="0">
                <a:solidFill>
                  <a:srgbClr val="008000"/>
                </a:solidFill>
              </a:rPr>
              <a:t>Prompt command, to tell the user to input a number.  </a:t>
            </a:r>
          </a:p>
          <a:p>
            <a:pPr lvl="1"/>
            <a:r>
              <a:rPr lang="en-US" dirty="0" smtClean="0">
                <a:solidFill>
                  <a:srgbClr val="C00000"/>
                </a:solidFill>
              </a:rPr>
              <a:t>An answer announcement, preceding the numerical answer.  </a:t>
            </a:r>
          </a:p>
          <a:p>
            <a:pPr lvl="1"/>
            <a:r>
              <a:rPr lang="en-US" dirty="0" smtClean="0">
                <a:solidFill>
                  <a:srgbClr val="0033CC"/>
                </a:solidFill>
              </a:rPr>
              <a:t>A request if another number conversion is desired.  </a:t>
            </a:r>
          </a:p>
          <a:p>
            <a:r>
              <a:rPr lang="en-US" dirty="0" smtClean="0"/>
              <a:t>Data declarations:  </a:t>
            </a:r>
          </a:p>
          <a:p>
            <a:pPr lvl="1"/>
            <a:r>
              <a:rPr lang="en-US" dirty="0" smtClean="0">
                <a:solidFill>
                  <a:srgbClr val="008000"/>
                </a:solidFill>
              </a:rPr>
              <a:t>prompt:	.asciiz “Enter decimal number (8 digits, maximum): ”</a:t>
            </a:r>
          </a:p>
          <a:p>
            <a:pPr lvl="1"/>
            <a:r>
              <a:rPr lang="en-US" dirty="0" smtClean="0">
                <a:solidFill>
                  <a:srgbClr val="C00000"/>
                </a:solidFill>
              </a:rPr>
              <a:t>answer:	.asciiz “Hexadecimal number is: 0x”</a:t>
            </a:r>
          </a:p>
          <a:p>
            <a:pPr lvl="1"/>
            <a:r>
              <a:rPr lang="en-US" dirty="0" smtClean="0">
                <a:solidFill>
                  <a:srgbClr val="0033CC"/>
                </a:solidFill>
              </a:rPr>
              <a:t>comp:	.asciiz “Input another number (y/n)?” 	</a:t>
            </a:r>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14</a:t>
            </a:fld>
            <a:endParaRPr lang="en-US" dirty="0"/>
          </a:p>
        </p:txBody>
      </p:sp>
      <p:pic>
        <p:nvPicPr>
          <p:cNvPr id="6"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ox(i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ox(i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0080"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3AB7337B-04B6-4EBB-8104-1EDFCD37F1DF}" type="slidenum">
              <a:rPr lang="en-US"/>
              <a:pPr/>
              <a:t>15</a:t>
            </a:fld>
            <a:endParaRPr lang="en-US" dirty="0"/>
          </a:p>
        </p:txBody>
      </p:sp>
      <p:sp>
        <p:nvSpPr>
          <p:cNvPr id="19458" name="Rectangle 2"/>
          <p:cNvSpPr>
            <a:spLocks noGrp="1" noChangeArrowheads="1"/>
          </p:cNvSpPr>
          <p:nvPr>
            <p:ph type="title"/>
          </p:nvPr>
        </p:nvSpPr>
        <p:spPr>
          <a:ln/>
        </p:spPr>
        <p:txBody>
          <a:bodyPr/>
          <a:lstStyle/>
          <a:p>
            <a:r>
              <a:rPr lang="en-US" sz="3200" dirty="0" smtClean="0"/>
              <a:t>Register Assignments</a:t>
            </a:r>
            <a:endParaRPr lang="en-US" sz="3200" dirty="0"/>
          </a:p>
        </p:txBody>
      </p:sp>
      <p:sp>
        <p:nvSpPr>
          <p:cNvPr id="19459" name="Rectangle 3"/>
          <p:cNvSpPr>
            <a:spLocks noGrp="1" noChangeArrowheads="1"/>
          </p:cNvSpPr>
          <p:nvPr>
            <p:ph type="body" idx="1"/>
          </p:nvPr>
        </p:nvSpPr>
        <p:spPr>
          <a:xfrm>
            <a:off x="685800" y="2362200"/>
            <a:ext cx="7772400" cy="3733800"/>
          </a:xfrm>
        </p:spPr>
        <p:txBody>
          <a:bodyPr/>
          <a:lstStyle/>
          <a:p>
            <a:r>
              <a:rPr lang="en-US" dirty="0" smtClean="0">
                <a:solidFill>
                  <a:srgbClr val="C00000"/>
                </a:solidFill>
              </a:rPr>
              <a:t>To keep it simple, let’s assign registers now, so we will be programming using a common set of designations.  </a:t>
            </a:r>
          </a:p>
          <a:p>
            <a:r>
              <a:rPr lang="en-US" dirty="0" smtClean="0"/>
              <a:t>We can use mainly the t-registers with one exception.  My suggestion:   </a:t>
            </a:r>
            <a:endParaRPr lang="en-US" dirty="0"/>
          </a:p>
          <a:p>
            <a:pPr lvl="1"/>
            <a:r>
              <a:rPr lang="en-US" dirty="0" smtClean="0">
                <a:solidFill>
                  <a:srgbClr val="0033CC"/>
                </a:solidFill>
              </a:rPr>
              <a:t>Counter – </a:t>
            </a:r>
            <a:r>
              <a:rPr lang="en-US" dirty="0" smtClean="0">
                <a:solidFill>
                  <a:srgbClr val="C00000"/>
                </a:solidFill>
              </a:rPr>
              <a:t>Use </a:t>
            </a:r>
            <a:r>
              <a:rPr lang="en-US" dirty="0">
                <a:solidFill>
                  <a:srgbClr val="C00000"/>
                </a:solidFill>
              </a:rPr>
              <a:t>$</a:t>
            </a:r>
            <a:r>
              <a:rPr lang="en-US" dirty="0" smtClean="0">
                <a:solidFill>
                  <a:srgbClr val="C00000"/>
                </a:solidFill>
              </a:rPr>
              <a:t>t0</a:t>
            </a:r>
            <a:r>
              <a:rPr lang="en-US" dirty="0" smtClean="0">
                <a:solidFill>
                  <a:srgbClr val="0033CC"/>
                </a:solidFill>
              </a:rPr>
              <a:t> – This will keep track of “times through the loop.”  </a:t>
            </a:r>
            <a:endParaRPr lang="en-US" dirty="0">
              <a:solidFill>
                <a:srgbClr val="0033CC"/>
              </a:solidFill>
            </a:endParaRPr>
          </a:p>
          <a:p>
            <a:pPr lvl="1"/>
            <a:r>
              <a:rPr lang="en-US" dirty="0" smtClean="0">
                <a:solidFill>
                  <a:srgbClr val="008000"/>
                </a:solidFill>
              </a:rPr>
              <a:t>Register </a:t>
            </a:r>
            <a:r>
              <a:rPr lang="en-US" dirty="0">
                <a:solidFill>
                  <a:srgbClr val="008000"/>
                </a:solidFill>
              </a:rPr>
              <a:t>to hold </a:t>
            </a:r>
            <a:r>
              <a:rPr lang="en-US" dirty="0" smtClean="0">
                <a:solidFill>
                  <a:srgbClr val="008000"/>
                </a:solidFill>
              </a:rPr>
              <a:t>hex digit (nibble) </a:t>
            </a:r>
            <a:r>
              <a:rPr lang="en-US" dirty="0">
                <a:solidFill>
                  <a:srgbClr val="008000"/>
                </a:solidFill>
              </a:rPr>
              <a:t>being analyzed </a:t>
            </a:r>
            <a:r>
              <a:rPr lang="en-US" dirty="0" smtClean="0"/>
              <a:t>– </a:t>
            </a:r>
            <a:r>
              <a:rPr lang="en-US" dirty="0" smtClean="0">
                <a:solidFill>
                  <a:srgbClr val="C00000"/>
                </a:solidFill>
              </a:rPr>
              <a:t>Use $a0 (Why use this register?)</a:t>
            </a:r>
            <a:endParaRPr lang="en-US" dirty="0">
              <a:solidFill>
                <a:srgbClr val="C00000"/>
              </a:solidFill>
            </a:endParaRPr>
          </a:p>
          <a:p>
            <a:pPr lvl="1"/>
            <a:r>
              <a:rPr lang="en-US" dirty="0" smtClean="0">
                <a:solidFill>
                  <a:srgbClr val="7030A0"/>
                </a:solidFill>
              </a:rPr>
              <a:t>Register to </a:t>
            </a:r>
            <a:r>
              <a:rPr lang="en-US" dirty="0">
                <a:solidFill>
                  <a:srgbClr val="7030A0"/>
                </a:solidFill>
              </a:rPr>
              <a:t>hold </a:t>
            </a:r>
            <a:r>
              <a:rPr lang="en-US" dirty="0" smtClean="0">
                <a:solidFill>
                  <a:srgbClr val="7030A0"/>
                </a:solidFill>
              </a:rPr>
              <a:t>original </a:t>
            </a:r>
            <a:r>
              <a:rPr lang="en-US" dirty="0">
                <a:solidFill>
                  <a:srgbClr val="7030A0"/>
                </a:solidFill>
              </a:rPr>
              <a:t>number </a:t>
            </a:r>
            <a:r>
              <a:rPr lang="en-US" dirty="0" smtClean="0">
                <a:solidFill>
                  <a:srgbClr val="7030A0"/>
                </a:solidFill>
              </a:rPr>
              <a:t>input (transfer from $v0) – </a:t>
            </a:r>
            <a:r>
              <a:rPr lang="en-US" dirty="0" smtClean="0">
                <a:solidFill>
                  <a:srgbClr val="C00000"/>
                </a:solidFill>
              </a:rPr>
              <a:t>Use </a:t>
            </a:r>
            <a:r>
              <a:rPr lang="en-US" dirty="0">
                <a:solidFill>
                  <a:srgbClr val="C00000"/>
                </a:solidFill>
              </a:rPr>
              <a:t>$</a:t>
            </a:r>
            <a:r>
              <a:rPr lang="en-US" dirty="0" smtClean="0">
                <a:solidFill>
                  <a:srgbClr val="C00000"/>
                </a:solidFill>
              </a:rPr>
              <a:t>t1</a:t>
            </a:r>
          </a:p>
          <a:p>
            <a:r>
              <a:rPr lang="en-US" dirty="0" smtClean="0">
                <a:solidFill>
                  <a:srgbClr val="996600"/>
                </a:solidFill>
              </a:rPr>
              <a:t>Isn’t it surprising how few registers we need?  </a:t>
            </a:r>
            <a:endParaRPr lang="en-US" dirty="0">
              <a:solidFill>
                <a:srgbClr val="996600"/>
              </a:solidFill>
            </a:endParaRPr>
          </a:p>
        </p:txBody>
      </p:sp>
      <p:pic>
        <p:nvPicPr>
          <p:cNvPr id="2"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8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7800"/>
            <a:ext cx="6934200" cy="533400"/>
          </a:xfrm>
        </p:spPr>
        <p:txBody>
          <a:bodyPr/>
          <a:lstStyle/>
          <a:p>
            <a:r>
              <a:rPr lang="en-US" sz="3200" dirty="0" smtClean="0"/>
              <a:t>Updating the Flow Chart</a:t>
            </a:r>
            <a:endParaRPr lang="en-US" sz="3200" dirty="0"/>
          </a:p>
        </p:txBody>
      </p:sp>
      <p:sp>
        <p:nvSpPr>
          <p:cNvPr id="3" name="Footer Placeholder 2"/>
          <p:cNvSpPr>
            <a:spLocks noGrp="1"/>
          </p:cNvSpPr>
          <p:nvPr>
            <p:ph type="ftr" sz="quarter" idx="10"/>
          </p:nvPr>
        </p:nvSpPr>
        <p:spPr/>
        <p:txBody>
          <a:bodyPr/>
          <a:lstStyle/>
          <a:p>
            <a:r>
              <a:rPr lang="en-US" dirty="0" smtClean="0"/>
              <a:t>Lecture #16:  SPIM Programming Example</a:t>
            </a:r>
            <a:endParaRPr lang="en-US" dirty="0"/>
          </a:p>
        </p:txBody>
      </p:sp>
      <p:sp>
        <p:nvSpPr>
          <p:cNvPr id="4" name="Slide Number Placeholder 3"/>
          <p:cNvSpPr>
            <a:spLocks noGrp="1"/>
          </p:cNvSpPr>
          <p:nvPr>
            <p:ph type="sldNum" sz="quarter" idx="11"/>
          </p:nvPr>
        </p:nvSpPr>
        <p:spPr/>
        <p:txBody>
          <a:bodyPr/>
          <a:lstStyle/>
          <a:p>
            <a:fld id="{814E2B25-379B-4031-B395-32FEF2882419}" type="slidenum">
              <a:rPr lang="en-US" smtClean="0"/>
              <a:pPr/>
              <a:t>16</a:t>
            </a:fld>
            <a:endParaRPr lang="en-US" dirty="0"/>
          </a:p>
        </p:txBody>
      </p:sp>
      <p:grpSp>
        <p:nvGrpSpPr>
          <p:cNvPr id="46" name="Group 45"/>
          <p:cNvGrpSpPr/>
          <p:nvPr/>
        </p:nvGrpSpPr>
        <p:grpSpPr>
          <a:xfrm>
            <a:off x="838200" y="2209800"/>
            <a:ext cx="7543800" cy="4114800"/>
            <a:chOff x="838200" y="2209800"/>
            <a:chExt cx="7543800" cy="4114800"/>
          </a:xfrm>
        </p:grpSpPr>
        <p:cxnSp>
          <p:nvCxnSpPr>
            <p:cNvPr id="6" name="AutoShape 15"/>
            <p:cNvCxnSpPr>
              <a:cxnSpLocks noChangeShapeType="1"/>
              <a:stCxn id="11" idx="0"/>
              <a:endCxn id="28" idx="2"/>
            </p:cNvCxnSpPr>
            <p:nvPr/>
          </p:nvCxnSpPr>
          <p:spPr bwMode="auto">
            <a:xfrm rot="5400000" flipH="1" flipV="1">
              <a:off x="1847850" y="4972050"/>
              <a:ext cx="571500" cy="1588"/>
            </a:xfrm>
            <a:prstGeom prst="bentConnector3">
              <a:avLst>
                <a:gd name="adj1" fmla="val 50000"/>
              </a:avLst>
            </a:prstGeom>
            <a:noFill/>
            <a:ln w="38100">
              <a:solidFill>
                <a:srgbClr val="006600"/>
              </a:solidFill>
              <a:miter lim="800000"/>
              <a:headEnd/>
              <a:tailEnd type="triangle" w="med" len="med"/>
            </a:ln>
            <a:effectLst/>
          </p:spPr>
        </p:cxnSp>
        <p:sp>
          <p:nvSpPr>
            <p:cNvPr id="7" name="AutoShape 3"/>
            <p:cNvSpPr>
              <a:spLocks noChangeArrowheads="1"/>
            </p:cNvSpPr>
            <p:nvPr/>
          </p:nvSpPr>
          <p:spPr bwMode="auto">
            <a:xfrm>
              <a:off x="838200" y="2209800"/>
              <a:ext cx="1524000" cy="990600"/>
            </a:xfrm>
            <a:prstGeom prst="flowChartDocumen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solidFill>
                <a:srgbClr val="008000"/>
              </a:solidFill>
              <a:miter lim="800000"/>
              <a:headEnd/>
              <a:tailEnd/>
            </a:ln>
            <a:effectLst/>
          </p:spPr>
          <p:txBody>
            <a:bodyPr wrap="none" anchor="ctr"/>
            <a:lstStyle/>
            <a:p>
              <a:pPr algn="ctr"/>
              <a:r>
                <a:rPr lang="en-US" sz="1600" b="1" dirty="0" smtClean="0"/>
                <a:t>Input number,</a:t>
              </a:r>
            </a:p>
            <a:p>
              <a:pPr algn="ctr"/>
              <a:r>
                <a:rPr lang="en-US" sz="1600" b="1" dirty="0" smtClean="0"/>
                <a:t>move from $v0</a:t>
              </a:r>
            </a:p>
            <a:p>
              <a:pPr algn="ctr"/>
              <a:r>
                <a:rPr lang="en-US" sz="1600" b="1" dirty="0" smtClean="0"/>
                <a:t> to $t1.</a:t>
              </a:r>
              <a:endParaRPr lang="en-US" sz="1600" b="1" dirty="0"/>
            </a:p>
          </p:txBody>
        </p:sp>
        <p:sp>
          <p:nvSpPr>
            <p:cNvPr id="8" name="Rectangle 6"/>
            <p:cNvSpPr>
              <a:spLocks noChangeArrowheads="1"/>
            </p:cNvSpPr>
            <p:nvPr/>
          </p:nvSpPr>
          <p:spPr bwMode="auto">
            <a:xfrm>
              <a:off x="3429000" y="2286000"/>
              <a:ext cx="1981200" cy="8382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solidFill>
                <a:srgbClr val="008000"/>
              </a:solidFill>
              <a:miter lim="800000"/>
              <a:headEnd/>
              <a:tailEnd/>
            </a:ln>
            <a:effectLst/>
          </p:spPr>
          <p:txBody>
            <a:bodyPr wrap="none" anchor="ctr"/>
            <a:lstStyle/>
            <a:p>
              <a:pPr algn="ctr"/>
              <a:r>
                <a:rPr lang="en-US" sz="1600" b="1" smtClean="0"/>
                <a:t>Rol</a:t>
              </a:r>
              <a:r>
                <a:rPr lang="en-US" sz="1600" b="1" dirty="0" smtClean="0"/>
                <a:t> 4 $t1, AND with  </a:t>
              </a:r>
              <a:endParaRPr lang="en-US" sz="1600" b="1" dirty="0"/>
            </a:p>
            <a:p>
              <a:pPr algn="ctr"/>
              <a:r>
                <a:rPr lang="en-US" sz="1600" b="1" dirty="0" smtClean="0"/>
                <a:t>0xf, store in $a0.</a:t>
              </a:r>
              <a:endParaRPr lang="en-US" sz="1600" b="1" dirty="0"/>
            </a:p>
          </p:txBody>
        </p:sp>
        <p:sp>
          <p:nvSpPr>
            <p:cNvPr id="9" name="Rectangle 8"/>
            <p:cNvSpPr>
              <a:spLocks noChangeArrowheads="1"/>
            </p:cNvSpPr>
            <p:nvPr/>
          </p:nvSpPr>
          <p:spPr bwMode="auto">
            <a:xfrm>
              <a:off x="3886200" y="3810000"/>
              <a:ext cx="1981200" cy="914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solidFill>
                <a:srgbClr val="008000"/>
              </a:solidFill>
              <a:miter lim="800000"/>
              <a:headEnd/>
              <a:tailEnd/>
            </a:ln>
            <a:effectLst/>
          </p:spPr>
          <p:txBody>
            <a:bodyPr wrap="none" anchor="ctr"/>
            <a:lstStyle/>
            <a:p>
              <a:pPr algn="ctr"/>
              <a:r>
                <a:rPr lang="en-US" sz="1600" b="1" dirty="0"/>
                <a:t>Convert </a:t>
              </a:r>
              <a:r>
                <a:rPr lang="en-US" sz="1600" b="1" dirty="0" smtClean="0"/>
                <a:t>4-bit # in </a:t>
              </a:r>
              <a:endParaRPr lang="en-US" sz="1600" b="1" dirty="0"/>
            </a:p>
            <a:p>
              <a:pPr algn="ctr"/>
              <a:r>
                <a:rPr lang="en-US" sz="1600" b="1" dirty="0" smtClean="0"/>
                <a:t>$a0 to </a:t>
              </a:r>
              <a:r>
                <a:rPr lang="en-US" sz="1600" b="1" dirty="0"/>
                <a:t>ASCII </a:t>
              </a:r>
              <a:r>
                <a:rPr lang="en-US" sz="1600" b="1" dirty="0" smtClean="0"/>
                <a:t>and</a:t>
              </a:r>
              <a:endParaRPr lang="en-US" sz="1600" b="1" dirty="0"/>
            </a:p>
            <a:p>
              <a:pPr algn="ctr"/>
              <a:r>
                <a:rPr lang="en-US" sz="1600" b="1" dirty="0" smtClean="0"/>
                <a:t>print. </a:t>
              </a:r>
              <a:endParaRPr lang="en-US" sz="1600" b="1" dirty="0"/>
            </a:p>
          </p:txBody>
        </p:sp>
        <p:sp>
          <p:nvSpPr>
            <p:cNvPr id="10" name="Rectangle 9"/>
            <p:cNvSpPr>
              <a:spLocks noChangeArrowheads="1"/>
            </p:cNvSpPr>
            <p:nvPr/>
          </p:nvSpPr>
          <p:spPr bwMode="auto">
            <a:xfrm>
              <a:off x="6553200" y="3810000"/>
              <a:ext cx="1600200" cy="914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solidFill>
                <a:srgbClr val="008000"/>
              </a:solidFill>
              <a:miter lim="800000"/>
              <a:headEnd/>
              <a:tailEnd/>
            </a:ln>
            <a:effectLst/>
          </p:spPr>
          <p:txBody>
            <a:bodyPr wrap="none" anchor="ctr"/>
            <a:lstStyle/>
            <a:p>
              <a:pPr algn="ctr"/>
              <a:r>
                <a:rPr lang="en-US" sz="1600" b="1" dirty="0" smtClean="0"/>
                <a:t>$t0 → $t0+1 </a:t>
              </a:r>
            </a:p>
          </p:txBody>
        </p:sp>
        <p:sp>
          <p:nvSpPr>
            <p:cNvPr id="11" name="AutoShape 10"/>
            <p:cNvSpPr>
              <a:spLocks noChangeArrowheads="1"/>
            </p:cNvSpPr>
            <p:nvPr/>
          </p:nvSpPr>
          <p:spPr bwMode="auto">
            <a:xfrm>
              <a:off x="1257300" y="5257800"/>
              <a:ext cx="1752600" cy="914400"/>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solidFill>
                <a:srgbClr val="008000"/>
              </a:solidFill>
              <a:miter lim="800000"/>
              <a:headEnd/>
              <a:tailEnd/>
            </a:ln>
            <a:effectLst/>
          </p:spPr>
          <p:txBody>
            <a:bodyPr wrap="none" anchor="ctr"/>
            <a:lstStyle/>
            <a:p>
              <a:pPr algn="ctr"/>
              <a:r>
                <a:rPr lang="en-US" sz="1600" b="1" dirty="0" smtClean="0"/>
                <a:t>Loop</a:t>
              </a:r>
            </a:p>
            <a:p>
              <a:pPr algn="ctr"/>
              <a:r>
                <a:rPr lang="en-US" sz="1600" b="1" dirty="0" smtClean="0"/>
                <a:t>count </a:t>
              </a:r>
              <a:r>
                <a:rPr lang="en-US" sz="1600" b="1" dirty="0"/>
                <a:t>= </a:t>
              </a:r>
              <a:r>
                <a:rPr lang="en-US" sz="1600" b="1" dirty="0" smtClean="0"/>
                <a:t>8?</a:t>
              </a:r>
              <a:endParaRPr lang="en-US" sz="1600" b="1" dirty="0"/>
            </a:p>
          </p:txBody>
        </p:sp>
        <p:sp>
          <p:nvSpPr>
            <p:cNvPr id="12" name="Text Box 16"/>
            <p:cNvSpPr txBox="1">
              <a:spLocks noChangeArrowheads="1"/>
            </p:cNvSpPr>
            <p:nvPr/>
          </p:nvSpPr>
          <p:spPr bwMode="auto">
            <a:xfrm>
              <a:off x="2133600" y="4997450"/>
              <a:ext cx="431800" cy="336550"/>
            </a:xfrm>
            <a:prstGeom prst="rect">
              <a:avLst/>
            </a:prstGeom>
            <a:noFill/>
            <a:ln w="9525">
              <a:noFill/>
              <a:miter lim="800000"/>
              <a:headEnd/>
              <a:tailEnd/>
            </a:ln>
            <a:effectLst/>
          </p:spPr>
          <p:txBody>
            <a:bodyPr wrap="none">
              <a:spAutoFit/>
            </a:bodyPr>
            <a:lstStyle/>
            <a:p>
              <a:r>
                <a:rPr lang="en-US" sz="1600" b="1" dirty="0">
                  <a:solidFill>
                    <a:srgbClr val="006600"/>
                  </a:solidFill>
                </a:rPr>
                <a:t>No</a:t>
              </a:r>
            </a:p>
          </p:txBody>
        </p:sp>
        <p:sp>
          <p:nvSpPr>
            <p:cNvPr id="13" name="Rectangle 17"/>
            <p:cNvSpPr>
              <a:spLocks noChangeArrowheads="1"/>
            </p:cNvSpPr>
            <p:nvPr/>
          </p:nvSpPr>
          <p:spPr bwMode="auto">
            <a:xfrm>
              <a:off x="3657600" y="5257800"/>
              <a:ext cx="2133600" cy="914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solidFill>
                <a:srgbClr val="008000"/>
              </a:solidFill>
              <a:miter lim="800000"/>
              <a:headEnd/>
              <a:tailEnd/>
            </a:ln>
            <a:effectLst/>
          </p:spPr>
          <p:txBody>
            <a:bodyPr wrap="none" anchor="ctr"/>
            <a:lstStyle/>
            <a:p>
              <a:pPr algn="ctr"/>
              <a:r>
                <a:rPr lang="en-US" sz="1600" b="1" dirty="0" smtClean="0"/>
                <a:t>Output is complete.</a:t>
              </a:r>
              <a:endParaRPr lang="en-US" sz="1600" b="1" dirty="0"/>
            </a:p>
          </p:txBody>
        </p:sp>
        <p:sp>
          <p:nvSpPr>
            <p:cNvPr id="14" name="AutoShape 19"/>
            <p:cNvSpPr>
              <a:spLocks noChangeArrowheads="1"/>
            </p:cNvSpPr>
            <p:nvPr/>
          </p:nvSpPr>
          <p:spPr bwMode="auto">
            <a:xfrm>
              <a:off x="6400800" y="5105400"/>
              <a:ext cx="1981200" cy="1219200"/>
            </a:xfrm>
            <a:prstGeom prst="flowChartPunchedTap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solidFill>
                <a:srgbClr val="008000"/>
              </a:solidFill>
              <a:miter lim="800000"/>
              <a:headEnd/>
              <a:tailEnd/>
            </a:ln>
            <a:effectLst/>
          </p:spPr>
          <p:txBody>
            <a:bodyPr wrap="none" anchor="ctr"/>
            <a:lstStyle/>
            <a:p>
              <a:pPr algn="ctr"/>
              <a:r>
                <a:rPr lang="en-US" sz="1600" b="1" dirty="0" smtClean="0"/>
                <a:t>Output CR/LF so </a:t>
              </a:r>
            </a:p>
            <a:p>
              <a:pPr algn="ctr"/>
              <a:r>
                <a:rPr lang="en-US" sz="1600" b="1" dirty="0" smtClean="0"/>
                <a:t>that program is ready</a:t>
              </a:r>
            </a:p>
            <a:p>
              <a:pPr algn="ctr"/>
              <a:r>
                <a:rPr lang="en-US" sz="1600" b="1" dirty="0" smtClean="0"/>
                <a:t>for next conversion. </a:t>
              </a:r>
              <a:endParaRPr lang="en-US" sz="1600" b="1" dirty="0"/>
            </a:p>
          </p:txBody>
        </p:sp>
        <p:cxnSp>
          <p:nvCxnSpPr>
            <p:cNvPr id="15" name="AutoShape 20"/>
            <p:cNvCxnSpPr>
              <a:cxnSpLocks noChangeShapeType="1"/>
              <a:stCxn id="11" idx="3"/>
              <a:endCxn id="13" idx="1"/>
            </p:cNvCxnSpPr>
            <p:nvPr/>
          </p:nvCxnSpPr>
          <p:spPr bwMode="auto">
            <a:xfrm>
              <a:off x="3009900" y="5715000"/>
              <a:ext cx="647700" cy="1588"/>
            </a:xfrm>
            <a:prstGeom prst="bentConnector3">
              <a:avLst>
                <a:gd name="adj1" fmla="val 50000"/>
              </a:avLst>
            </a:prstGeom>
            <a:noFill/>
            <a:ln w="38100">
              <a:solidFill>
                <a:srgbClr val="C00000"/>
              </a:solidFill>
              <a:miter lim="800000"/>
              <a:headEnd/>
              <a:tailEnd type="triangle" w="med" len="med"/>
            </a:ln>
            <a:effectLst/>
          </p:spPr>
        </p:cxnSp>
        <p:sp>
          <p:nvSpPr>
            <p:cNvPr id="16" name="Text Box 21"/>
            <p:cNvSpPr txBox="1">
              <a:spLocks noChangeArrowheads="1"/>
            </p:cNvSpPr>
            <p:nvPr/>
          </p:nvSpPr>
          <p:spPr bwMode="auto">
            <a:xfrm>
              <a:off x="2971800" y="5683250"/>
              <a:ext cx="500062" cy="336550"/>
            </a:xfrm>
            <a:prstGeom prst="rect">
              <a:avLst/>
            </a:prstGeom>
            <a:noFill/>
            <a:ln w="9525">
              <a:noFill/>
              <a:miter lim="800000"/>
              <a:headEnd/>
              <a:tailEnd/>
            </a:ln>
            <a:effectLst/>
          </p:spPr>
          <p:txBody>
            <a:bodyPr wrap="none">
              <a:spAutoFit/>
            </a:bodyPr>
            <a:lstStyle/>
            <a:p>
              <a:r>
                <a:rPr lang="en-US" sz="1600" b="1" dirty="0">
                  <a:solidFill>
                    <a:srgbClr val="C00000"/>
                  </a:solidFill>
                </a:rPr>
                <a:t>Yes</a:t>
              </a:r>
            </a:p>
          </p:txBody>
        </p:sp>
        <p:cxnSp>
          <p:nvCxnSpPr>
            <p:cNvPr id="17" name="AutoShape 25"/>
            <p:cNvCxnSpPr>
              <a:cxnSpLocks noChangeShapeType="1"/>
              <a:stCxn id="28" idx="3"/>
              <a:endCxn id="9" idx="1"/>
            </p:cNvCxnSpPr>
            <p:nvPr/>
          </p:nvCxnSpPr>
          <p:spPr bwMode="auto">
            <a:xfrm>
              <a:off x="3124200" y="4267200"/>
              <a:ext cx="762000" cy="1588"/>
            </a:xfrm>
            <a:prstGeom prst="bentConnector3">
              <a:avLst>
                <a:gd name="adj1" fmla="val 50000"/>
              </a:avLst>
            </a:prstGeom>
            <a:noFill/>
            <a:ln w="38100">
              <a:solidFill>
                <a:schemeClr val="accent2"/>
              </a:solidFill>
              <a:miter lim="800000"/>
              <a:headEnd/>
              <a:tailEnd type="triangle" w="med" len="med"/>
            </a:ln>
            <a:effectLst/>
          </p:spPr>
        </p:cxnSp>
        <p:sp>
          <p:nvSpPr>
            <p:cNvPr id="18" name="AutoShape 30"/>
            <p:cNvSpPr>
              <a:spLocks noChangeArrowheads="1"/>
            </p:cNvSpPr>
            <p:nvPr/>
          </p:nvSpPr>
          <p:spPr bwMode="auto">
            <a:xfrm>
              <a:off x="6400800" y="2247900"/>
              <a:ext cx="1752600" cy="914400"/>
            </a:xfrm>
            <a:prstGeom prst="flowChartDecision">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solidFill>
                <a:srgbClr val="008000"/>
              </a:solidFill>
              <a:miter lim="800000"/>
              <a:headEnd/>
              <a:tailEnd/>
            </a:ln>
            <a:effectLst/>
          </p:spPr>
          <p:txBody>
            <a:bodyPr wrap="none" anchor="ctr"/>
            <a:lstStyle/>
            <a:p>
              <a:pPr algn="ctr"/>
              <a:r>
                <a:rPr lang="en-US" sz="1600" b="1" dirty="0"/>
                <a:t>Leading 0?</a:t>
              </a:r>
            </a:p>
          </p:txBody>
        </p:sp>
        <p:sp>
          <p:nvSpPr>
            <p:cNvPr id="19" name="Text Box 32"/>
            <p:cNvSpPr txBox="1">
              <a:spLocks noChangeArrowheads="1"/>
            </p:cNvSpPr>
            <p:nvPr/>
          </p:nvSpPr>
          <p:spPr bwMode="auto">
            <a:xfrm>
              <a:off x="7950200" y="2711450"/>
              <a:ext cx="431800" cy="336550"/>
            </a:xfrm>
            <a:prstGeom prst="rect">
              <a:avLst/>
            </a:prstGeom>
            <a:noFill/>
            <a:ln w="9525">
              <a:noFill/>
              <a:miter lim="800000"/>
              <a:headEnd/>
              <a:tailEnd/>
            </a:ln>
            <a:effectLst/>
          </p:spPr>
          <p:txBody>
            <a:bodyPr wrap="none">
              <a:spAutoFit/>
            </a:bodyPr>
            <a:lstStyle/>
            <a:p>
              <a:r>
                <a:rPr lang="en-US" sz="1600" b="1" dirty="0">
                  <a:solidFill>
                    <a:srgbClr val="006600"/>
                  </a:solidFill>
                </a:rPr>
                <a:t>No</a:t>
              </a:r>
            </a:p>
          </p:txBody>
        </p:sp>
        <p:cxnSp>
          <p:nvCxnSpPr>
            <p:cNvPr id="20" name="AutoShape 33"/>
            <p:cNvCxnSpPr>
              <a:cxnSpLocks noChangeShapeType="1"/>
              <a:stCxn id="18" idx="2"/>
              <a:endCxn id="8" idx="2"/>
            </p:cNvCxnSpPr>
            <p:nvPr/>
          </p:nvCxnSpPr>
          <p:spPr bwMode="auto">
            <a:xfrm rot="5400000" flipH="1">
              <a:off x="5829300" y="1714500"/>
              <a:ext cx="38100" cy="2857500"/>
            </a:xfrm>
            <a:prstGeom prst="bentConnector3">
              <a:avLst>
                <a:gd name="adj1" fmla="val -600000"/>
              </a:avLst>
            </a:prstGeom>
            <a:noFill/>
            <a:ln w="38100">
              <a:solidFill>
                <a:srgbClr val="C00000"/>
              </a:solidFill>
              <a:miter lim="800000"/>
              <a:headEnd/>
              <a:tailEnd type="triangle" w="med" len="med"/>
            </a:ln>
            <a:effectLst/>
          </p:spPr>
        </p:cxnSp>
        <p:sp>
          <p:nvSpPr>
            <p:cNvPr id="21" name="Text Box 34"/>
            <p:cNvSpPr txBox="1">
              <a:spLocks noChangeArrowheads="1"/>
            </p:cNvSpPr>
            <p:nvPr/>
          </p:nvSpPr>
          <p:spPr bwMode="auto">
            <a:xfrm>
              <a:off x="6738938" y="3016250"/>
              <a:ext cx="500062" cy="336550"/>
            </a:xfrm>
            <a:prstGeom prst="rect">
              <a:avLst/>
            </a:prstGeom>
            <a:noFill/>
            <a:ln w="9525">
              <a:noFill/>
              <a:miter lim="800000"/>
              <a:headEnd/>
              <a:tailEnd/>
            </a:ln>
            <a:effectLst/>
          </p:spPr>
          <p:txBody>
            <a:bodyPr wrap="none">
              <a:spAutoFit/>
            </a:bodyPr>
            <a:lstStyle/>
            <a:p>
              <a:r>
                <a:rPr lang="en-US" sz="1600" b="1" dirty="0">
                  <a:solidFill>
                    <a:srgbClr val="C00000"/>
                  </a:solidFill>
                </a:rPr>
                <a:t>Yes</a:t>
              </a:r>
            </a:p>
          </p:txBody>
        </p:sp>
        <p:cxnSp>
          <p:nvCxnSpPr>
            <p:cNvPr id="22" name="Elbow Connector 21"/>
            <p:cNvCxnSpPr>
              <a:stCxn id="13" idx="3"/>
              <a:endCxn id="14" idx="1"/>
            </p:cNvCxnSpPr>
            <p:nvPr/>
          </p:nvCxnSpPr>
          <p:spPr bwMode="auto">
            <a:xfrm>
              <a:off x="5791200" y="5715000"/>
              <a:ext cx="609600" cy="1588"/>
            </a:xfrm>
            <a:prstGeom prst="bentConnector3">
              <a:avLst>
                <a:gd name="adj1" fmla="val 50000"/>
              </a:avLst>
            </a:prstGeom>
            <a:solidFill>
              <a:schemeClr val="accent1"/>
            </a:solidFill>
            <a:ln w="38100" cap="flat" cmpd="sng" algn="ctr">
              <a:solidFill>
                <a:srgbClr val="C00000"/>
              </a:solidFill>
              <a:prstDash val="solid"/>
              <a:round/>
              <a:headEnd type="none" w="med" len="med"/>
              <a:tailEnd type="triangle" w="med" len="med"/>
            </a:ln>
            <a:effectLst/>
          </p:spPr>
        </p:cxnSp>
        <p:cxnSp>
          <p:nvCxnSpPr>
            <p:cNvPr id="23" name="AutoShape 25"/>
            <p:cNvCxnSpPr>
              <a:cxnSpLocks noChangeShapeType="1"/>
              <a:stCxn id="10" idx="3"/>
              <a:endCxn id="11" idx="1"/>
            </p:cNvCxnSpPr>
            <p:nvPr/>
          </p:nvCxnSpPr>
          <p:spPr bwMode="auto">
            <a:xfrm flipH="1">
              <a:off x="1257300" y="4267200"/>
              <a:ext cx="6896100" cy="1447800"/>
            </a:xfrm>
            <a:prstGeom prst="bentConnector5">
              <a:avLst>
                <a:gd name="adj1" fmla="val -3315"/>
                <a:gd name="adj2" fmla="val 50000"/>
                <a:gd name="adj3" fmla="val 103315"/>
              </a:avLst>
            </a:prstGeom>
            <a:noFill/>
            <a:ln w="38100">
              <a:solidFill>
                <a:schemeClr val="accent2"/>
              </a:solidFill>
              <a:miter lim="800000"/>
              <a:headEnd/>
              <a:tailEnd type="triangle" w="med" len="med"/>
            </a:ln>
            <a:effectLst/>
          </p:spPr>
        </p:cxnSp>
        <p:cxnSp>
          <p:nvCxnSpPr>
            <p:cNvPr id="24" name="AutoShape 25"/>
            <p:cNvCxnSpPr>
              <a:cxnSpLocks noChangeShapeType="1"/>
              <a:stCxn id="9" idx="3"/>
              <a:endCxn id="10" idx="1"/>
            </p:cNvCxnSpPr>
            <p:nvPr/>
          </p:nvCxnSpPr>
          <p:spPr bwMode="auto">
            <a:xfrm>
              <a:off x="5867400" y="4267200"/>
              <a:ext cx="685800" cy="1588"/>
            </a:xfrm>
            <a:prstGeom prst="bentConnector3">
              <a:avLst>
                <a:gd name="adj1" fmla="val 50000"/>
              </a:avLst>
            </a:prstGeom>
            <a:noFill/>
            <a:ln w="38100">
              <a:solidFill>
                <a:schemeClr val="accent2"/>
              </a:solidFill>
              <a:miter lim="800000"/>
              <a:headEnd/>
              <a:tailEnd type="triangle" w="med" len="med"/>
            </a:ln>
            <a:effectLst/>
          </p:spPr>
        </p:cxnSp>
        <p:cxnSp>
          <p:nvCxnSpPr>
            <p:cNvPr id="25" name="AutoShape 15"/>
            <p:cNvCxnSpPr>
              <a:cxnSpLocks noChangeShapeType="1"/>
              <a:stCxn id="18" idx="3"/>
              <a:endCxn id="9" idx="0"/>
            </p:cNvCxnSpPr>
            <p:nvPr/>
          </p:nvCxnSpPr>
          <p:spPr bwMode="auto">
            <a:xfrm flipH="1">
              <a:off x="4876800" y="2705100"/>
              <a:ext cx="3276600" cy="1104900"/>
            </a:xfrm>
            <a:prstGeom prst="bentConnector4">
              <a:avLst>
                <a:gd name="adj1" fmla="val -6977"/>
                <a:gd name="adj2" fmla="val 70690"/>
              </a:avLst>
            </a:prstGeom>
            <a:noFill/>
            <a:ln w="38100">
              <a:solidFill>
                <a:srgbClr val="006600"/>
              </a:solidFill>
              <a:miter lim="800000"/>
              <a:headEnd/>
              <a:tailEnd type="triangle" w="med" len="med"/>
            </a:ln>
            <a:effectLst/>
          </p:spPr>
        </p:cxnSp>
        <p:cxnSp>
          <p:nvCxnSpPr>
            <p:cNvPr id="26" name="AutoShape 20"/>
            <p:cNvCxnSpPr>
              <a:cxnSpLocks noChangeShapeType="1"/>
              <a:stCxn id="7" idx="3"/>
              <a:endCxn id="8" idx="1"/>
            </p:cNvCxnSpPr>
            <p:nvPr/>
          </p:nvCxnSpPr>
          <p:spPr bwMode="auto">
            <a:xfrm>
              <a:off x="2362200" y="2705100"/>
              <a:ext cx="1066800" cy="1588"/>
            </a:xfrm>
            <a:prstGeom prst="bentConnector3">
              <a:avLst>
                <a:gd name="adj1" fmla="val 50000"/>
              </a:avLst>
            </a:prstGeom>
            <a:noFill/>
            <a:ln w="38100">
              <a:solidFill>
                <a:schemeClr val="accent6"/>
              </a:solidFill>
              <a:miter lim="800000"/>
              <a:headEnd/>
              <a:tailEnd type="triangle" w="med" len="med"/>
            </a:ln>
            <a:effectLst/>
          </p:spPr>
        </p:cxnSp>
        <p:cxnSp>
          <p:nvCxnSpPr>
            <p:cNvPr id="27" name="AutoShape 20"/>
            <p:cNvCxnSpPr>
              <a:cxnSpLocks noChangeShapeType="1"/>
              <a:stCxn id="8" idx="3"/>
              <a:endCxn id="18" idx="1"/>
            </p:cNvCxnSpPr>
            <p:nvPr/>
          </p:nvCxnSpPr>
          <p:spPr bwMode="auto">
            <a:xfrm>
              <a:off x="5410200" y="2705100"/>
              <a:ext cx="990600" cy="1588"/>
            </a:xfrm>
            <a:prstGeom prst="bentConnector3">
              <a:avLst>
                <a:gd name="adj1" fmla="val 50000"/>
              </a:avLst>
            </a:prstGeom>
            <a:noFill/>
            <a:ln w="38100">
              <a:solidFill>
                <a:schemeClr val="accent6"/>
              </a:solidFill>
              <a:miter lim="800000"/>
              <a:headEnd/>
              <a:tailEnd type="triangle" w="med" len="med"/>
            </a:ln>
            <a:effectLst/>
          </p:spPr>
        </p:cxnSp>
        <p:sp>
          <p:nvSpPr>
            <p:cNvPr id="28" name="Rectangle 6"/>
            <p:cNvSpPr>
              <a:spLocks noChangeArrowheads="1"/>
            </p:cNvSpPr>
            <p:nvPr/>
          </p:nvSpPr>
          <p:spPr bwMode="auto">
            <a:xfrm>
              <a:off x="1143000" y="3848100"/>
              <a:ext cx="1981200" cy="8382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a:solidFill>
                <a:srgbClr val="008000"/>
              </a:solidFill>
              <a:miter lim="800000"/>
              <a:headEnd/>
              <a:tailEnd/>
            </a:ln>
            <a:effectLst/>
          </p:spPr>
          <p:txBody>
            <a:bodyPr wrap="none" anchor="ctr"/>
            <a:lstStyle/>
            <a:p>
              <a:pPr algn="ctr"/>
              <a:r>
                <a:rPr lang="en-US" sz="1600" b="1" smtClean="0"/>
                <a:t>Rol</a:t>
              </a:r>
              <a:r>
                <a:rPr lang="en-US" sz="1600" b="1" dirty="0" smtClean="0"/>
                <a:t> 4 $t1, AND with  </a:t>
              </a:r>
              <a:endParaRPr lang="en-US" sz="1600" b="1" dirty="0"/>
            </a:p>
            <a:p>
              <a:pPr algn="ctr"/>
              <a:r>
                <a:rPr lang="en-US" sz="1600" b="1" dirty="0" smtClean="0"/>
                <a:t>0xf, store in $a0.  </a:t>
              </a:r>
              <a:endParaRPr lang="en-US" sz="1600" b="1" dirty="0"/>
            </a:p>
          </p:txBody>
        </p:sp>
      </p:grpSp>
      <p:pic>
        <p:nvPicPr>
          <p:cNvPr id="5" name="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5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Doing the Programming</a:t>
            </a:r>
            <a:endParaRPr lang="en-US" dirty="0"/>
          </a:p>
        </p:txBody>
      </p:sp>
      <p:sp>
        <p:nvSpPr>
          <p:cNvPr id="3" name="Content Placeholder 2"/>
          <p:cNvSpPr>
            <a:spLocks noGrp="1"/>
          </p:cNvSpPr>
          <p:nvPr>
            <p:ph idx="1"/>
          </p:nvPr>
        </p:nvSpPr>
        <p:spPr>
          <a:xfrm>
            <a:off x="685800" y="2133600"/>
            <a:ext cx="7772400" cy="4038600"/>
          </a:xfrm>
        </p:spPr>
        <p:txBody>
          <a:bodyPr/>
          <a:lstStyle/>
          <a:p>
            <a:r>
              <a:rPr lang="en-US" sz="2800" dirty="0" smtClean="0">
                <a:solidFill>
                  <a:srgbClr val="008000"/>
                </a:solidFill>
              </a:rPr>
              <a:t>We can write several early sections of the program before we get to the data conversion algorithm, which we have yet to deal with:  </a:t>
            </a:r>
          </a:p>
          <a:p>
            <a:pPr lvl="1"/>
            <a:r>
              <a:rPr lang="en-US" sz="2400" dirty="0" smtClean="0">
                <a:solidFill>
                  <a:srgbClr val="C00000"/>
                </a:solidFill>
              </a:rPr>
              <a:t>The program header (basically a big comment).  </a:t>
            </a:r>
          </a:p>
          <a:p>
            <a:pPr lvl="1"/>
            <a:r>
              <a:rPr lang="en-US" sz="2400" dirty="0" smtClean="0">
                <a:solidFill>
                  <a:srgbClr val="C00000"/>
                </a:solidFill>
              </a:rPr>
              <a:t>The data declaration (which we have already looked at).  </a:t>
            </a:r>
          </a:p>
          <a:p>
            <a:pPr lvl="1"/>
            <a:r>
              <a:rPr lang="en-US" sz="2400" dirty="0" smtClean="0">
                <a:solidFill>
                  <a:srgbClr val="C00000"/>
                </a:solidFill>
              </a:rPr>
              <a:t>The pre-loop code.  </a:t>
            </a:r>
          </a:p>
          <a:p>
            <a:pPr lvl="1"/>
            <a:r>
              <a:rPr lang="en-US" sz="2400" dirty="0" smtClean="0">
                <a:solidFill>
                  <a:srgbClr val="C00000"/>
                </a:solidFill>
              </a:rPr>
              <a:t>The leading 0 elimination loop.  </a:t>
            </a:r>
            <a:endParaRPr lang="en-US" sz="2200" dirty="0" smtClean="0">
              <a:solidFill>
                <a:srgbClr val="C00000"/>
              </a:solidFill>
            </a:endParaRPr>
          </a:p>
          <a:p>
            <a:r>
              <a:rPr lang="en-US" sz="2800" dirty="0" smtClean="0">
                <a:solidFill>
                  <a:schemeClr val="accent6"/>
                </a:solidFill>
              </a:rPr>
              <a:t>Then we will consider the data conversion loop, and how it must really operate.  </a:t>
            </a:r>
            <a:endParaRPr lang="en-US" sz="2800" dirty="0">
              <a:solidFill>
                <a:schemeClr val="accent6"/>
              </a:solidFill>
            </a:endParaRPr>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17</a:t>
            </a:fld>
            <a:endParaRPr lang="en-US" dirty="0"/>
          </a:p>
        </p:txBody>
      </p:sp>
      <p:pic>
        <p:nvPicPr>
          <p:cNvPr id="6"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1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dirty="0"/>
              <a:t>Lecture #16:  SPIM Programming Example</a:t>
            </a:r>
          </a:p>
        </p:txBody>
      </p:sp>
      <p:sp>
        <p:nvSpPr>
          <p:cNvPr id="15" name="Slide Number Placeholder 4"/>
          <p:cNvSpPr>
            <a:spLocks noGrp="1"/>
          </p:cNvSpPr>
          <p:nvPr>
            <p:ph type="sldNum" sz="quarter" idx="11"/>
          </p:nvPr>
        </p:nvSpPr>
        <p:spPr/>
        <p:txBody>
          <a:bodyPr/>
          <a:lstStyle/>
          <a:p>
            <a:fld id="{0D5A23B3-ADCF-41CD-BA43-B9EEB424B00B}" type="slidenum">
              <a:rPr lang="en-US"/>
              <a:pPr/>
              <a:t>18</a:t>
            </a:fld>
            <a:endParaRPr lang="en-US" dirty="0"/>
          </a:p>
        </p:txBody>
      </p:sp>
      <p:sp>
        <p:nvSpPr>
          <p:cNvPr id="26626" name="Rectangle 2"/>
          <p:cNvSpPr>
            <a:spLocks noGrp="1" noChangeArrowheads="1"/>
          </p:cNvSpPr>
          <p:nvPr>
            <p:ph type="title"/>
          </p:nvPr>
        </p:nvSpPr>
        <p:spPr>
          <a:ln/>
        </p:spPr>
        <p:txBody>
          <a:bodyPr/>
          <a:lstStyle/>
          <a:p>
            <a:r>
              <a:rPr lang="en-US" sz="3200" dirty="0"/>
              <a:t>Program “Prolog”</a:t>
            </a:r>
          </a:p>
        </p:txBody>
      </p:sp>
      <p:sp>
        <p:nvSpPr>
          <p:cNvPr id="26627" name="Rectangle 3"/>
          <p:cNvSpPr>
            <a:spLocks noGrp="1" noChangeArrowheads="1"/>
          </p:cNvSpPr>
          <p:nvPr>
            <p:ph type="body" idx="1"/>
          </p:nvPr>
        </p:nvSpPr>
        <p:spPr>
          <a:xfrm>
            <a:off x="609600" y="2590800"/>
            <a:ext cx="8001000" cy="2895600"/>
          </a:xfrm>
        </p:spPr>
        <p:txBody>
          <a:bodyPr/>
          <a:lstStyle/>
          <a:p>
            <a:pPr>
              <a:buFontTx/>
              <a:buNone/>
            </a:pPr>
            <a:r>
              <a:rPr lang="en-US" sz="1800" dirty="0" smtClean="0">
                <a:latin typeface="Arial" charset="0"/>
              </a:rPr>
              <a:t># 	</a:t>
            </a:r>
            <a:r>
              <a:rPr lang="en-US" sz="2000" dirty="0" smtClean="0">
                <a:latin typeface="Arial" charset="0"/>
              </a:rPr>
              <a:t>Lecture 16 Demo Program 1, Hex Number Conversion</a:t>
            </a:r>
          </a:p>
          <a:p>
            <a:pPr>
              <a:buFontTx/>
              <a:buNone/>
            </a:pPr>
            <a:r>
              <a:rPr lang="en-US" sz="2000" dirty="0" smtClean="0">
                <a:latin typeface="Arial" charset="0"/>
              </a:rPr>
              <a:t>#	Converts a Decimal Number to Its equivalent hex value and </a:t>
            </a:r>
          </a:p>
          <a:p>
            <a:pPr>
              <a:buFontTx/>
              <a:buNone/>
            </a:pPr>
            <a:r>
              <a:rPr lang="en-US" sz="2000" dirty="0" smtClean="0">
                <a:latin typeface="Arial" charset="0"/>
              </a:rPr>
              <a:t>#	prints out hexadecimal number to console.  </a:t>
            </a:r>
          </a:p>
          <a:p>
            <a:pPr>
              <a:buFontTx/>
              <a:buNone/>
            </a:pPr>
            <a:r>
              <a:rPr lang="en-US" sz="2000" dirty="0" smtClean="0">
                <a:latin typeface="Arial" charset="0"/>
              </a:rPr>
              <a:t>#</a:t>
            </a:r>
          </a:p>
          <a:p>
            <a:pPr>
              <a:buFontTx/>
              <a:buNone/>
            </a:pPr>
            <a:r>
              <a:rPr lang="en-US" sz="2000" dirty="0" smtClean="0">
                <a:latin typeface="Arial" charset="0"/>
              </a:rPr>
              <a:t>#	$t0 - Loop counter</a:t>
            </a:r>
          </a:p>
          <a:p>
            <a:pPr>
              <a:buFontTx/>
              <a:buNone/>
            </a:pPr>
            <a:r>
              <a:rPr lang="en-US" sz="2000" dirty="0" smtClean="0">
                <a:latin typeface="Arial" charset="0"/>
              </a:rPr>
              <a:t>#	$a0 - Holds each hex digit as analyzed</a:t>
            </a:r>
          </a:p>
          <a:p>
            <a:pPr>
              <a:buFontTx/>
              <a:buNone/>
            </a:pPr>
            <a:r>
              <a:rPr lang="en-US" sz="2000" dirty="0" smtClean="0">
                <a:latin typeface="Arial" charset="0"/>
              </a:rPr>
              <a:t>#	$t1 - Holds number input from keyboard</a:t>
            </a:r>
            <a:endParaRPr lang="en-US" sz="2000" dirty="0">
              <a:latin typeface="Arial" charset="0"/>
            </a:endParaRPr>
          </a:p>
        </p:txBody>
      </p:sp>
      <p:grpSp>
        <p:nvGrpSpPr>
          <p:cNvPr id="26633" name="Group 9"/>
          <p:cNvGrpSpPr>
            <a:grpSpLocks/>
          </p:cNvGrpSpPr>
          <p:nvPr/>
        </p:nvGrpSpPr>
        <p:grpSpPr bwMode="auto">
          <a:xfrm>
            <a:off x="8001000" y="2667000"/>
            <a:ext cx="304800" cy="990600"/>
            <a:chOff x="3504" y="1536"/>
            <a:chExt cx="192" cy="624"/>
          </a:xfrm>
        </p:grpSpPr>
        <p:sp>
          <p:nvSpPr>
            <p:cNvPr id="26630" name="Line 6"/>
            <p:cNvSpPr>
              <a:spLocks noChangeShapeType="1"/>
            </p:cNvSpPr>
            <p:nvPr/>
          </p:nvSpPr>
          <p:spPr bwMode="auto">
            <a:xfrm>
              <a:off x="3504" y="1536"/>
              <a:ext cx="192" cy="0"/>
            </a:xfrm>
            <a:prstGeom prst="line">
              <a:avLst/>
            </a:prstGeom>
            <a:noFill/>
            <a:ln w="38100">
              <a:solidFill>
                <a:srgbClr val="CC0000"/>
              </a:solidFill>
              <a:round/>
              <a:headEnd/>
              <a:tailEnd/>
            </a:ln>
            <a:effectLst/>
          </p:spPr>
          <p:txBody>
            <a:bodyPr wrap="none" anchor="ctr"/>
            <a:lstStyle/>
            <a:p>
              <a:endParaRPr lang="en-US" dirty="0"/>
            </a:p>
          </p:txBody>
        </p:sp>
        <p:sp>
          <p:nvSpPr>
            <p:cNvPr id="26631" name="Line 7"/>
            <p:cNvSpPr>
              <a:spLocks noChangeShapeType="1"/>
            </p:cNvSpPr>
            <p:nvPr/>
          </p:nvSpPr>
          <p:spPr bwMode="auto">
            <a:xfrm>
              <a:off x="3696" y="1536"/>
              <a:ext cx="0" cy="624"/>
            </a:xfrm>
            <a:prstGeom prst="line">
              <a:avLst/>
            </a:prstGeom>
            <a:noFill/>
            <a:ln w="38100">
              <a:solidFill>
                <a:srgbClr val="CC0000"/>
              </a:solidFill>
              <a:round/>
              <a:headEnd/>
              <a:tailEnd/>
            </a:ln>
            <a:effectLst/>
          </p:spPr>
          <p:txBody>
            <a:bodyPr wrap="none" anchor="ctr"/>
            <a:lstStyle/>
            <a:p>
              <a:endParaRPr lang="en-US" dirty="0"/>
            </a:p>
          </p:txBody>
        </p:sp>
        <p:sp>
          <p:nvSpPr>
            <p:cNvPr id="26632" name="Line 8"/>
            <p:cNvSpPr>
              <a:spLocks noChangeShapeType="1"/>
            </p:cNvSpPr>
            <p:nvPr/>
          </p:nvSpPr>
          <p:spPr bwMode="auto">
            <a:xfrm>
              <a:off x="3504" y="2160"/>
              <a:ext cx="192" cy="0"/>
            </a:xfrm>
            <a:prstGeom prst="line">
              <a:avLst/>
            </a:prstGeom>
            <a:noFill/>
            <a:ln w="38100">
              <a:solidFill>
                <a:srgbClr val="CC0000"/>
              </a:solidFill>
              <a:round/>
              <a:headEnd/>
              <a:tailEnd/>
            </a:ln>
            <a:effectLst/>
          </p:spPr>
          <p:txBody>
            <a:bodyPr wrap="none" anchor="ctr"/>
            <a:lstStyle/>
            <a:p>
              <a:endParaRPr lang="en-US" dirty="0"/>
            </a:p>
          </p:txBody>
        </p:sp>
      </p:grpSp>
      <p:sp>
        <p:nvSpPr>
          <p:cNvPr id="26635" name="Text Box 11"/>
          <p:cNvSpPr txBox="1">
            <a:spLocks noChangeArrowheads="1"/>
          </p:cNvSpPr>
          <p:nvPr/>
        </p:nvSpPr>
        <p:spPr bwMode="auto">
          <a:xfrm>
            <a:off x="6858000" y="3581400"/>
            <a:ext cx="1701800" cy="641350"/>
          </a:xfrm>
          <a:prstGeom prst="rect">
            <a:avLst/>
          </a:prstGeom>
          <a:noFill/>
          <a:ln w="9525">
            <a:noFill/>
            <a:miter lim="800000"/>
            <a:headEnd/>
            <a:tailEnd/>
          </a:ln>
          <a:effectLst/>
        </p:spPr>
        <p:txBody>
          <a:bodyPr wrap="none">
            <a:spAutoFit/>
          </a:bodyPr>
          <a:lstStyle/>
          <a:p>
            <a:r>
              <a:rPr lang="en-US" sz="1800" b="1" dirty="0">
                <a:solidFill>
                  <a:srgbClr val="CC0000"/>
                </a:solidFill>
              </a:rPr>
              <a:t>Program name</a:t>
            </a:r>
          </a:p>
          <a:p>
            <a:r>
              <a:rPr lang="en-US" sz="1800" b="1" dirty="0">
                <a:solidFill>
                  <a:srgbClr val="CC0000"/>
                </a:solidFill>
              </a:rPr>
              <a:t>and description</a:t>
            </a:r>
            <a:endParaRPr lang="en-US" dirty="0">
              <a:solidFill>
                <a:srgbClr val="CC0000"/>
              </a:solidFill>
            </a:endParaRPr>
          </a:p>
        </p:txBody>
      </p:sp>
      <p:grpSp>
        <p:nvGrpSpPr>
          <p:cNvPr id="26636" name="Group 12"/>
          <p:cNvGrpSpPr>
            <a:grpSpLocks/>
          </p:cNvGrpSpPr>
          <p:nvPr/>
        </p:nvGrpSpPr>
        <p:grpSpPr bwMode="auto">
          <a:xfrm>
            <a:off x="5638800" y="4038600"/>
            <a:ext cx="304800" cy="1143000"/>
            <a:chOff x="3504" y="1536"/>
            <a:chExt cx="192" cy="624"/>
          </a:xfrm>
        </p:grpSpPr>
        <p:sp>
          <p:nvSpPr>
            <p:cNvPr id="26637" name="Line 13"/>
            <p:cNvSpPr>
              <a:spLocks noChangeShapeType="1"/>
            </p:cNvSpPr>
            <p:nvPr/>
          </p:nvSpPr>
          <p:spPr bwMode="auto">
            <a:xfrm>
              <a:off x="3504" y="1536"/>
              <a:ext cx="192" cy="0"/>
            </a:xfrm>
            <a:prstGeom prst="line">
              <a:avLst/>
            </a:prstGeom>
            <a:noFill/>
            <a:ln w="38100">
              <a:solidFill>
                <a:srgbClr val="009900"/>
              </a:solidFill>
              <a:round/>
              <a:headEnd/>
              <a:tailEnd/>
            </a:ln>
            <a:effectLst/>
          </p:spPr>
          <p:txBody>
            <a:bodyPr wrap="none" anchor="ctr"/>
            <a:lstStyle/>
            <a:p>
              <a:endParaRPr lang="en-US" dirty="0"/>
            </a:p>
          </p:txBody>
        </p:sp>
        <p:sp>
          <p:nvSpPr>
            <p:cNvPr id="26638" name="Line 14"/>
            <p:cNvSpPr>
              <a:spLocks noChangeShapeType="1"/>
            </p:cNvSpPr>
            <p:nvPr/>
          </p:nvSpPr>
          <p:spPr bwMode="auto">
            <a:xfrm>
              <a:off x="3696" y="1536"/>
              <a:ext cx="0" cy="624"/>
            </a:xfrm>
            <a:prstGeom prst="line">
              <a:avLst/>
            </a:prstGeom>
            <a:noFill/>
            <a:ln w="38100">
              <a:solidFill>
                <a:srgbClr val="009900"/>
              </a:solidFill>
              <a:round/>
              <a:headEnd/>
              <a:tailEnd/>
            </a:ln>
            <a:effectLst/>
          </p:spPr>
          <p:txBody>
            <a:bodyPr wrap="none" anchor="ctr"/>
            <a:lstStyle/>
            <a:p>
              <a:endParaRPr lang="en-US" dirty="0"/>
            </a:p>
          </p:txBody>
        </p:sp>
        <p:sp>
          <p:nvSpPr>
            <p:cNvPr id="26639" name="Line 15"/>
            <p:cNvSpPr>
              <a:spLocks noChangeShapeType="1"/>
            </p:cNvSpPr>
            <p:nvPr/>
          </p:nvSpPr>
          <p:spPr bwMode="auto">
            <a:xfrm>
              <a:off x="3504" y="2160"/>
              <a:ext cx="192" cy="0"/>
            </a:xfrm>
            <a:prstGeom prst="line">
              <a:avLst/>
            </a:prstGeom>
            <a:noFill/>
            <a:ln w="38100">
              <a:solidFill>
                <a:srgbClr val="009900"/>
              </a:solidFill>
              <a:round/>
              <a:headEnd/>
              <a:tailEnd/>
            </a:ln>
            <a:effectLst/>
          </p:spPr>
          <p:txBody>
            <a:bodyPr wrap="none" anchor="ctr"/>
            <a:lstStyle/>
            <a:p>
              <a:endParaRPr lang="en-US" dirty="0"/>
            </a:p>
          </p:txBody>
        </p:sp>
      </p:grpSp>
      <p:sp>
        <p:nvSpPr>
          <p:cNvPr id="26640" name="Text Box 16"/>
          <p:cNvSpPr txBox="1">
            <a:spLocks noChangeArrowheads="1"/>
          </p:cNvSpPr>
          <p:nvPr/>
        </p:nvSpPr>
        <p:spPr bwMode="auto">
          <a:xfrm>
            <a:off x="5943600" y="4191000"/>
            <a:ext cx="1479892" cy="646331"/>
          </a:xfrm>
          <a:prstGeom prst="rect">
            <a:avLst/>
          </a:prstGeom>
          <a:noFill/>
          <a:ln w="9525">
            <a:noFill/>
            <a:miter lim="800000"/>
            <a:headEnd/>
            <a:tailEnd/>
          </a:ln>
          <a:effectLst/>
        </p:spPr>
        <p:txBody>
          <a:bodyPr wrap="none">
            <a:spAutoFit/>
          </a:bodyPr>
          <a:lstStyle/>
          <a:p>
            <a:r>
              <a:rPr lang="en-US" sz="1800" b="1" dirty="0">
                <a:solidFill>
                  <a:srgbClr val="009900"/>
                </a:solidFill>
              </a:rPr>
              <a:t>Definition of </a:t>
            </a:r>
            <a:endParaRPr lang="en-US" sz="1800" b="1" dirty="0" smtClean="0">
              <a:solidFill>
                <a:srgbClr val="009900"/>
              </a:solidFill>
            </a:endParaRPr>
          </a:p>
          <a:p>
            <a:r>
              <a:rPr lang="en-US" sz="1800" b="1" dirty="0" smtClean="0">
                <a:solidFill>
                  <a:srgbClr val="009900"/>
                </a:solidFill>
              </a:rPr>
              <a:t>register </a:t>
            </a:r>
            <a:r>
              <a:rPr lang="en-US" sz="1800" b="1" dirty="0">
                <a:solidFill>
                  <a:srgbClr val="009900"/>
                </a:solidFill>
              </a:rPr>
              <a:t>roles</a:t>
            </a:r>
          </a:p>
        </p:txBody>
      </p:sp>
      <p:pic>
        <p:nvPicPr>
          <p:cNvPr id="2"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6633"/>
                                        </p:tgtEl>
                                        <p:attrNameLst>
                                          <p:attrName>style.visibility</p:attrName>
                                        </p:attrNameLst>
                                      </p:cBhvr>
                                      <p:to>
                                        <p:strVal val="visible"/>
                                      </p:to>
                                    </p:set>
                                    <p:anim calcmode="lin" valueType="num">
                                      <p:cBhvr additive="base">
                                        <p:cTn id="13" dur="500" fill="hold"/>
                                        <p:tgtEl>
                                          <p:spTgt spid="26633"/>
                                        </p:tgtEl>
                                        <p:attrNameLst>
                                          <p:attrName>ppt_x</p:attrName>
                                        </p:attrNameLst>
                                      </p:cBhvr>
                                      <p:tavLst>
                                        <p:tav tm="0">
                                          <p:val>
                                            <p:strVal val="#ppt_x"/>
                                          </p:val>
                                        </p:tav>
                                        <p:tav tm="100000">
                                          <p:val>
                                            <p:strVal val="#ppt_x"/>
                                          </p:val>
                                        </p:tav>
                                      </p:tavLst>
                                    </p:anim>
                                    <p:anim calcmode="lin" valueType="num">
                                      <p:cBhvr additive="base">
                                        <p:cTn id="14" dur="500" fill="hold"/>
                                        <p:tgtEl>
                                          <p:spTgt spid="266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635"/>
                                        </p:tgtEl>
                                        <p:attrNameLst>
                                          <p:attrName>style.visibility</p:attrName>
                                        </p:attrNameLst>
                                      </p:cBhvr>
                                      <p:to>
                                        <p:strVal val="visible"/>
                                      </p:to>
                                    </p:set>
                                    <p:anim calcmode="lin" valueType="num">
                                      <p:cBhvr additive="base">
                                        <p:cTn id="17" dur="500" fill="hold"/>
                                        <p:tgtEl>
                                          <p:spTgt spid="26635"/>
                                        </p:tgtEl>
                                        <p:attrNameLst>
                                          <p:attrName>ppt_x</p:attrName>
                                        </p:attrNameLst>
                                      </p:cBhvr>
                                      <p:tavLst>
                                        <p:tav tm="0">
                                          <p:val>
                                            <p:strVal val="#ppt_x"/>
                                          </p:val>
                                        </p:tav>
                                        <p:tav tm="100000">
                                          <p:val>
                                            <p:strVal val="#ppt_x"/>
                                          </p:val>
                                        </p:tav>
                                      </p:tavLst>
                                    </p:anim>
                                    <p:anim calcmode="lin" valueType="num">
                                      <p:cBhvr additive="base">
                                        <p:cTn id="18"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3" dur="500"/>
                                        <p:tgtEl>
                                          <p:spTgt spid="2662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8" dur="500"/>
                                        <p:tgtEl>
                                          <p:spTgt spid="26627">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31" dur="500"/>
                                        <p:tgtEl>
                                          <p:spTgt spid="26627">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34" dur="500"/>
                                        <p:tgtEl>
                                          <p:spTgt spid="26627">
                                            <p:txEl>
                                              <p:pRg st="6" end="6"/>
                                            </p:txEl>
                                          </p:spTgt>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26640"/>
                                        </p:tgtEl>
                                        <p:attrNameLst>
                                          <p:attrName>style.visibility</p:attrName>
                                        </p:attrNameLst>
                                      </p:cBhvr>
                                      <p:to>
                                        <p:strVal val="visible"/>
                                      </p:to>
                                    </p:set>
                                    <p:anim calcmode="lin" valueType="num">
                                      <p:cBhvr additive="base">
                                        <p:cTn id="37" dur="500" fill="hold"/>
                                        <p:tgtEl>
                                          <p:spTgt spid="26640"/>
                                        </p:tgtEl>
                                        <p:attrNameLst>
                                          <p:attrName>ppt_x</p:attrName>
                                        </p:attrNameLst>
                                      </p:cBhvr>
                                      <p:tavLst>
                                        <p:tav tm="0">
                                          <p:val>
                                            <p:strVal val="#ppt_x"/>
                                          </p:val>
                                        </p:tav>
                                        <p:tav tm="100000">
                                          <p:val>
                                            <p:strVal val="#ppt_x"/>
                                          </p:val>
                                        </p:tav>
                                      </p:tavLst>
                                    </p:anim>
                                    <p:anim calcmode="lin" valueType="num">
                                      <p:cBhvr additive="base">
                                        <p:cTn id="38" dur="500" fill="hold"/>
                                        <p:tgtEl>
                                          <p:spTgt spid="2664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636"/>
                                        </p:tgtEl>
                                        <p:attrNameLst>
                                          <p:attrName>style.visibility</p:attrName>
                                        </p:attrNameLst>
                                      </p:cBhvr>
                                      <p:to>
                                        <p:strVal val="visible"/>
                                      </p:to>
                                    </p:set>
                                    <p:anim calcmode="lin" valueType="num">
                                      <p:cBhvr additive="base">
                                        <p:cTn id="41" dur="500" fill="hold"/>
                                        <p:tgtEl>
                                          <p:spTgt spid="26636"/>
                                        </p:tgtEl>
                                        <p:attrNameLst>
                                          <p:attrName>ppt_x</p:attrName>
                                        </p:attrNameLst>
                                      </p:cBhvr>
                                      <p:tavLst>
                                        <p:tav tm="0">
                                          <p:val>
                                            <p:strVal val="#ppt_x"/>
                                          </p:val>
                                        </p:tav>
                                        <p:tav tm="100000">
                                          <p:val>
                                            <p:strVal val="#ppt_x"/>
                                          </p:val>
                                        </p:tav>
                                      </p:tavLst>
                                    </p:anim>
                                    <p:anim calcmode="lin" valueType="num">
                                      <p:cBhvr additive="base">
                                        <p:cTn id="42"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6606" fill="hold"/>
                                        <p:tgtEl>
                                          <p:spTgt spid="2"/>
                                        </p:tgtEl>
                                      </p:cBhvr>
                                    </p:cmd>
                                  </p:childTnLst>
                                </p:cTn>
                              </p:par>
                            </p:childTnLst>
                          </p:cTn>
                        </p:par>
                      </p:childTnLst>
                    </p:cTn>
                  </p:par>
                </p:childTnLst>
              </p:cTn>
              <p:nextCondLst>
                <p:cond evt="onClick" delay="0">
                  <p:tgtEl>
                    <p:spTgt spid="2"/>
                  </p:tgtEl>
                </p:cond>
              </p:nextCondLst>
            </p:seq>
            <p:audio>
              <p:cMediaNode vol="80000">
                <p:cTn id="48" fill="hold" display="0">
                  <p:stCondLst>
                    <p:cond delay="indefinite"/>
                  </p:stCondLst>
                  <p:endCondLst>
                    <p:cond evt="onStopAudio" delay="0">
                      <p:tgtEl>
                        <p:sldTgt/>
                      </p:tgtEl>
                    </p:cond>
                  </p:endCondLst>
                </p:cTn>
                <p:tgtEl>
                  <p:spTgt spid="2"/>
                </p:tgtEl>
              </p:cMediaNode>
            </p:audio>
          </p:childTnLst>
        </p:cTn>
      </p:par>
    </p:tnLst>
    <p:bldLst>
      <p:bldP spid="26635" grpId="0"/>
      <p:bldP spid="266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p:cNvSpPr>
            <a:spLocks noGrp="1"/>
          </p:cNvSpPr>
          <p:nvPr>
            <p:ph type="ftr" sz="quarter" idx="10"/>
          </p:nvPr>
        </p:nvSpPr>
        <p:spPr/>
        <p:txBody>
          <a:bodyPr/>
          <a:lstStyle/>
          <a:p>
            <a:r>
              <a:rPr lang="en-US" dirty="0"/>
              <a:t>Lecture #16:  SPIM Programming Example</a:t>
            </a:r>
          </a:p>
        </p:txBody>
      </p:sp>
      <p:sp>
        <p:nvSpPr>
          <p:cNvPr id="28" name="Slide Number Placeholder 4"/>
          <p:cNvSpPr>
            <a:spLocks noGrp="1"/>
          </p:cNvSpPr>
          <p:nvPr>
            <p:ph type="sldNum" sz="quarter" idx="11"/>
          </p:nvPr>
        </p:nvSpPr>
        <p:spPr/>
        <p:txBody>
          <a:bodyPr/>
          <a:lstStyle/>
          <a:p>
            <a:fld id="{30B0DC5E-7176-4FA4-9BCC-650C0CFE84A6}" type="slidenum">
              <a:rPr lang="en-US"/>
              <a:pPr/>
              <a:t>19</a:t>
            </a:fld>
            <a:endParaRPr lang="en-US" dirty="0"/>
          </a:p>
        </p:txBody>
      </p:sp>
      <p:sp>
        <p:nvSpPr>
          <p:cNvPr id="27650" name="Rectangle 2"/>
          <p:cNvSpPr>
            <a:spLocks noGrp="1" noChangeArrowheads="1"/>
          </p:cNvSpPr>
          <p:nvPr>
            <p:ph type="title"/>
          </p:nvPr>
        </p:nvSpPr>
        <p:spPr>
          <a:ln/>
        </p:spPr>
        <p:txBody>
          <a:bodyPr/>
          <a:lstStyle/>
          <a:p>
            <a:r>
              <a:rPr lang="en-US" sz="3200" dirty="0"/>
              <a:t>Data Declarations</a:t>
            </a:r>
          </a:p>
        </p:txBody>
      </p:sp>
      <p:sp>
        <p:nvSpPr>
          <p:cNvPr id="27651" name="Rectangle 3"/>
          <p:cNvSpPr>
            <a:spLocks noGrp="1" noChangeArrowheads="1"/>
          </p:cNvSpPr>
          <p:nvPr>
            <p:ph type="body" idx="1"/>
          </p:nvPr>
        </p:nvSpPr>
        <p:spPr>
          <a:xfrm>
            <a:off x="771808" y="2514600"/>
            <a:ext cx="7772400" cy="3505200"/>
          </a:xfrm>
        </p:spPr>
        <p:txBody>
          <a:bodyPr/>
          <a:lstStyle/>
          <a:p>
            <a:pPr>
              <a:buFontTx/>
              <a:buNone/>
            </a:pPr>
            <a:endParaRPr lang="en-US" sz="2000" dirty="0">
              <a:latin typeface="Arial" charset="0"/>
            </a:endParaRPr>
          </a:p>
          <a:p>
            <a:pPr>
              <a:buFontTx/>
              <a:buNone/>
            </a:pPr>
            <a:r>
              <a:rPr lang="en-US" sz="2000" dirty="0" smtClean="0">
                <a:solidFill>
                  <a:schemeClr val="accent2"/>
                </a:solidFill>
                <a:latin typeface="Arial" charset="0"/>
              </a:rPr>
              <a:t>		  .data</a:t>
            </a:r>
          </a:p>
          <a:p>
            <a:pPr>
              <a:buFontTx/>
              <a:buNone/>
            </a:pPr>
            <a:r>
              <a:rPr lang="en-US" sz="2000" dirty="0" smtClean="0">
                <a:solidFill>
                  <a:schemeClr val="accent2"/>
                </a:solidFill>
                <a:latin typeface="Arial" charset="0"/>
              </a:rPr>
              <a:t>prompt: .asciiz “Enter decimal number (8 digits, maximum): "</a:t>
            </a:r>
          </a:p>
          <a:p>
            <a:pPr>
              <a:buFontTx/>
              <a:buNone/>
            </a:pPr>
            <a:r>
              <a:rPr lang="en-US" sz="2000" dirty="0" smtClean="0">
                <a:solidFill>
                  <a:schemeClr val="accent2"/>
                </a:solidFill>
                <a:latin typeface="Arial" charset="0"/>
              </a:rPr>
              <a:t>answer: .asciiz "Hexadecimal number is 0x"</a:t>
            </a:r>
          </a:p>
          <a:p>
            <a:pPr>
              <a:buNone/>
            </a:pPr>
            <a:r>
              <a:rPr lang="en-US" sz="2000" dirty="0" smtClean="0">
                <a:solidFill>
                  <a:schemeClr val="accent2"/>
                </a:solidFill>
                <a:latin typeface="Arial" charset="0"/>
              </a:rPr>
              <a:t>comp:	  .asciiz "Input </a:t>
            </a:r>
            <a:r>
              <a:rPr lang="en-US" sz="2000" smtClean="0">
                <a:solidFill>
                  <a:schemeClr val="accent2"/>
                </a:solidFill>
                <a:latin typeface="Arial" charset="0"/>
              </a:rPr>
              <a:t>another number (</a:t>
            </a:r>
            <a:r>
              <a:rPr lang="en-US" sz="2000" dirty="0" smtClean="0">
                <a:solidFill>
                  <a:schemeClr val="accent2"/>
                </a:solidFill>
                <a:latin typeface="Arial" charset="0"/>
              </a:rPr>
              <a:t>y/n)?"</a:t>
            </a:r>
          </a:p>
          <a:p>
            <a:pPr>
              <a:buFontTx/>
              <a:buNone/>
            </a:pPr>
            <a:endParaRPr lang="en-US" sz="2000" dirty="0" smtClean="0">
              <a:solidFill>
                <a:schemeClr val="accent2"/>
              </a:solidFill>
              <a:latin typeface="Arial" charset="0"/>
            </a:endParaRPr>
          </a:p>
          <a:p>
            <a:pPr>
              <a:buFontTx/>
              <a:buNone/>
            </a:pPr>
            <a:r>
              <a:rPr lang="en-US" sz="2000" dirty="0" smtClean="0">
                <a:solidFill>
                  <a:schemeClr val="accent2"/>
                </a:solidFill>
                <a:latin typeface="Arial" charset="0"/>
              </a:rPr>
              <a:t>#	End of file Lecture 16 Demo Program 1</a:t>
            </a:r>
            <a:endParaRPr lang="en-US" sz="2000" dirty="0">
              <a:solidFill>
                <a:schemeClr val="accent2"/>
              </a:solidFill>
              <a:latin typeface="Arial" charset="0"/>
            </a:endParaRPr>
          </a:p>
          <a:p>
            <a:pPr>
              <a:buFontTx/>
              <a:buNone/>
            </a:pPr>
            <a:endParaRPr lang="en-US" sz="2000" dirty="0">
              <a:solidFill>
                <a:schemeClr val="accent2"/>
              </a:solidFill>
            </a:endParaRPr>
          </a:p>
        </p:txBody>
      </p:sp>
      <p:grpSp>
        <p:nvGrpSpPr>
          <p:cNvPr id="21" name="Group 20"/>
          <p:cNvGrpSpPr/>
          <p:nvPr/>
        </p:nvGrpSpPr>
        <p:grpSpPr>
          <a:xfrm>
            <a:off x="2590800" y="2819400"/>
            <a:ext cx="3934105" cy="369332"/>
            <a:chOff x="2590800" y="2907268"/>
            <a:chExt cx="3934105" cy="369332"/>
          </a:xfrm>
        </p:grpSpPr>
        <p:sp>
          <p:nvSpPr>
            <p:cNvPr id="27656" name="Line 8"/>
            <p:cNvSpPr>
              <a:spLocks noChangeShapeType="1"/>
            </p:cNvSpPr>
            <p:nvPr/>
          </p:nvSpPr>
          <p:spPr bwMode="auto">
            <a:xfrm flipH="1">
              <a:off x="2590800" y="3124200"/>
              <a:ext cx="2362200" cy="0"/>
            </a:xfrm>
            <a:prstGeom prst="line">
              <a:avLst/>
            </a:prstGeom>
            <a:noFill/>
            <a:ln w="38100">
              <a:solidFill>
                <a:srgbClr val="996600"/>
              </a:solidFill>
              <a:round/>
              <a:headEnd/>
              <a:tailEnd type="triangle" w="med" len="med"/>
            </a:ln>
            <a:effectLst/>
          </p:spPr>
          <p:txBody>
            <a:bodyPr wrap="none" anchor="ctr"/>
            <a:lstStyle/>
            <a:p>
              <a:endParaRPr lang="en-US" dirty="0"/>
            </a:p>
          </p:txBody>
        </p:sp>
        <p:sp>
          <p:nvSpPr>
            <p:cNvPr id="27657" name="Text Box 9"/>
            <p:cNvSpPr txBox="1">
              <a:spLocks noChangeArrowheads="1"/>
            </p:cNvSpPr>
            <p:nvPr/>
          </p:nvSpPr>
          <p:spPr bwMode="auto">
            <a:xfrm>
              <a:off x="4953000" y="2907268"/>
              <a:ext cx="1571905" cy="369332"/>
            </a:xfrm>
            <a:prstGeom prst="rect">
              <a:avLst/>
            </a:prstGeom>
            <a:noFill/>
            <a:ln w="9525">
              <a:noFill/>
              <a:miter lim="800000"/>
              <a:headEnd/>
              <a:tailEnd/>
            </a:ln>
            <a:effectLst/>
          </p:spPr>
          <p:txBody>
            <a:bodyPr wrap="none">
              <a:spAutoFit/>
            </a:bodyPr>
            <a:lstStyle/>
            <a:p>
              <a:r>
                <a:rPr lang="en-US" sz="1800" b="1" dirty="0" smtClean="0">
                  <a:solidFill>
                    <a:srgbClr val="996600"/>
                  </a:solidFill>
                </a:rPr>
                <a:t>Data directive</a:t>
              </a:r>
              <a:endParaRPr lang="en-US" sz="1800" b="1" dirty="0">
                <a:solidFill>
                  <a:srgbClr val="996600"/>
                </a:solidFill>
              </a:endParaRPr>
            </a:p>
          </p:txBody>
        </p:sp>
      </p:grpSp>
      <p:grpSp>
        <p:nvGrpSpPr>
          <p:cNvPr id="19" name="Group 18"/>
          <p:cNvGrpSpPr/>
          <p:nvPr/>
        </p:nvGrpSpPr>
        <p:grpSpPr>
          <a:xfrm>
            <a:off x="6450688" y="2176046"/>
            <a:ext cx="2464712" cy="1329154"/>
            <a:chOff x="6450688" y="2328446"/>
            <a:chExt cx="2464712" cy="1329154"/>
          </a:xfrm>
        </p:grpSpPr>
        <p:sp>
          <p:nvSpPr>
            <p:cNvPr id="27676" name="Text Box 28"/>
            <p:cNvSpPr txBox="1">
              <a:spLocks noChangeArrowheads="1"/>
            </p:cNvSpPr>
            <p:nvPr/>
          </p:nvSpPr>
          <p:spPr bwMode="auto">
            <a:xfrm>
              <a:off x="6450688" y="2328446"/>
              <a:ext cx="2083712" cy="338554"/>
            </a:xfrm>
            <a:prstGeom prst="rect">
              <a:avLst/>
            </a:prstGeom>
            <a:noFill/>
            <a:ln w="9525">
              <a:noFill/>
              <a:miter lim="800000"/>
              <a:headEnd/>
              <a:tailEnd/>
            </a:ln>
            <a:effectLst/>
          </p:spPr>
          <p:txBody>
            <a:bodyPr wrap="none">
              <a:spAutoFit/>
            </a:bodyPr>
            <a:lstStyle/>
            <a:p>
              <a:r>
                <a:rPr lang="en-US" sz="1600" b="1" dirty="0" smtClean="0">
                  <a:solidFill>
                    <a:srgbClr val="FF9900"/>
                  </a:solidFill>
                </a:rPr>
                <a:t>Initial prompt to user</a:t>
              </a:r>
              <a:endParaRPr lang="en-US" sz="1600" b="1" dirty="0">
                <a:solidFill>
                  <a:srgbClr val="FF9900"/>
                </a:solidFill>
              </a:endParaRPr>
            </a:p>
          </p:txBody>
        </p:sp>
        <p:sp>
          <p:nvSpPr>
            <p:cNvPr id="46" name="Arc 45"/>
            <p:cNvSpPr/>
            <p:nvPr/>
          </p:nvSpPr>
          <p:spPr bwMode="auto">
            <a:xfrm>
              <a:off x="8077200" y="2514600"/>
              <a:ext cx="838200" cy="914400"/>
            </a:xfrm>
            <a:prstGeom prst="arc">
              <a:avLst>
                <a:gd name="adj1" fmla="val 16078365"/>
                <a:gd name="adj2" fmla="val 5770381"/>
              </a:avLst>
            </a:prstGeom>
            <a:noFill/>
            <a:ln w="28575" cap="flat" cmpd="sng" algn="ctr">
              <a:solidFill>
                <a:srgbClr val="FF99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9" name="Right Bracket 28"/>
            <p:cNvSpPr/>
            <p:nvPr/>
          </p:nvSpPr>
          <p:spPr bwMode="auto">
            <a:xfrm>
              <a:off x="8229600" y="3276600"/>
              <a:ext cx="152400" cy="381000"/>
            </a:xfrm>
            <a:prstGeom prst="rightBracket">
              <a:avLst/>
            </a:prstGeom>
            <a:no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grpSp>
        <p:nvGrpSpPr>
          <p:cNvPr id="17" name="Group 16"/>
          <p:cNvGrpSpPr/>
          <p:nvPr/>
        </p:nvGrpSpPr>
        <p:grpSpPr>
          <a:xfrm>
            <a:off x="6172200" y="3429000"/>
            <a:ext cx="1989746" cy="369332"/>
            <a:chOff x="6172200" y="3615584"/>
            <a:chExt cx="1989746" cy="369332"/>
          </a:xfrm>
        </p:grpSpPr>
        <p:sp>
          <p:nvSpPr>
            <p:cNvPr id="27664" name="Text Box 16"/>
            <p:cNvSpPr txBox="1">
              <a:spLocks noChangeArrowheads="1"/>
            </p:cNvSpPr>
            <p:nvPr/>
          </p:nvSpPr>
          <p:spPr bwMode="auto">
            <a:xfrm>
              <a:off x="6333146" y="3615584"/>
              <a:ext cx="1828800" cy="369332"/>
            </a:xfrm>
            <a:prstGeom prst="rect">
              <a:avLst/>
            </a:prstGeom>
            <a:noFill/>
            <a:ln w="9525">
              <a:noFill/>
              <a:miter lim="800000"/>
              <a:headEnd/>
              <a:tailEnd/>
            </a:ln>
            <a:effectLst/>
          </p:spPr>
          <p:txBody>
            <a:bodyPr>
              <a:spAutoFit/>
            </a:bodyPr>
            <a:lstStyle/>
            <a:p>
              <a:r>
                <a:rPr lang="en-US" sz="1800" b="1" dirty="0" smtClean="0">
                  <a:solidFill>
                    <a:srgbClr val="009900"/>
                  </a:solidFill>
                </a:rPr>
                <a:t>Answer leader</a:t>
              </a:r>
              <a:endParaRPr lang="en-US" sz="1800" b="1" dirty="0">
                <a:solidFill>
                  <a:srgbClr val="009900"/>
                </a:solidFill>
              </a:endParaRPr>
            </a:p>
          </p:txBody>
        </p:sp>
        <p:sp>
          <p:nvSpPr>
            <p:cNvPr id="30" name="Right Bracket 29"/>
            <p:cNvSpPr/>
            <p:nvPr/>
          </p:nvSpPr>
          <p:spPr bwMode="auto">
            <a:xfrm>
              <a:off x="6172200" y="3657600"/>
              <a:ext cx="152400" cy="304800"/>
            </a:xfrm>
            <a:prstGeom prst="rightBracket">
              <a:avLst/>
            </a:prstGeom>
            <a:noFill/>
            <a:ln w="3810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grpSp>
        <p:nvGrpSpPr>
          <p:cNvPr id="18" name="Group 17"/>
          <p:cNvGrpSpPr/>
          <p:nvPr/>
        </p:nvGrpSpPr>
        <p:grpSpPr>
          <a:xfrm>
            <a:off x="6400800" y="3733800"/>
            <a:ext cx="2438400" cy="584775"/>
            <a:chOff x="6324600" y="3962400"/>
            <a:chExt cx="2438400" cy="584775"/>
          </a:xfrm>
        </p:grpSpPr>
        <p:sp>
          <p:nvSpPr>
            <p:cNvPr id="27659" name="Text Box 11"/>
            <p:cNvSpPr txBox="1">
              <a:spLocks noChangeArrowheads="1"/>
            </p:cNvSpPr>
            <p:nvPr/>
          </p:nvSpPr>
          <p:spPr bwMode="auto">
            <a:xfrm>
              <a:off x="6553200" y="3962400"/>
              <a:ext cx="2209800" cy="584775"/>
            </a:xfrm>
            <a:prstGeom prst="rect">
              <a:avLst/>
            </a:prstGeom>
            <a:noFill/>
            <a:ln w="9525">
              <a:noFill/>
              <a:miter lim="800000"/>
              <a:headEnd/>
              <a:tailEnd/>
            </a:ln>
            <a:effectLst/>
          </p:spPr>
          <p:txBody>
            <a:bodyPr wrap="square">
              <a:spAutoFit/>
            </a:bodyPr>
            <a:lstStyle/>
            <a:p>
              <a:r>
                <a:rPr lang="en-US" sz="1600" b="1" dirty="0" smtClean="0">
                  <a:solidFill>
                    <a:srgbClr val="CC0000"/>
                  </a:solidFill>
                </a:rPr>
                <a:t>Program will do multiple conversions </a:t>
              </a:r>
              <a:endParaRPr lang="en-US" sz="1600" b="1" dirty="0">
                <a:solidFill>
                  <a:srgbClr val="CC0000"/>
                </a:solidFill>
              </a:endParaRPr>
            </a:p>
          </p:txBody>
        </p:sp>
        <p:sp>
          <p:nvSpPr>
            <p:cNvPr id="31" name="Right Bracket 30"/>
            <p:cNvSpPr/>
            <p:nvPr/>
          </p:nvSpPr>
          <p:spPr bwMode="auto">
            <a:xfrm>
              <a:off x="6324600" y="4038600"/>
              <a:ext cx="152400" cy="304800"/>
            </a:xfrm>
            <a:prstGeom prst="rightBracke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grpSp>
        <p:nvGrpSpPr>
          <p:cNvPr id="20" name="Group 19"/>
          <p:cNvGrpSpPr/>
          <p:nvPr/>
        </p:nvGrpSpPr>
        <p:grpSpPr>
          <a:xfrm>
            <a:off x="5883442" y="4395537"/>
            <a:ext cx="1854774" cy="366712"/>
            <a:chOff x="5883442" y="4749324"/>
            <a:chExt cx="1854774" cy="366712"/>
          </a:xfrm>
        </p:grpSpPr>
        <p:sp>
          <p:nvSpPr>
            <p:cNvPr id="27675" name="Text Box 27"/>
            <p:cNvSpPr txBox="1">
              <a:spLocks noChangeArrowheads="1"/>
            </p:cNvSpPr>
            <p:nvPr/>
          </p:nvSpPr>
          <p:spPr bwMode="auto">
            <a:xfrm>
              <a:off x="5985616" y="4749324"/>
              <a:ext cx="1752600" cy="366712"/>
            </a:xfrm>
            <a:prstGeom prst="rect">
              <a:avLst/>
            </a:prstGeom>
            <a:noFill/>
            <a:ln w="9525">
              <a:noFill/>
              <a:miter lim="800000"/>
              <a:headEnd/>
              <a:tailEnd/>
            </a:ln>
            <a:effectLst/>
          </p:spPr>
          <p:txBody>
            <a:bodyPr wrap="square">
              <a:spAutoFit/>
            </a:bodyPr>
            <a:lstStyle/>
            <a:p>
              <a:r>
                <a:rPr lang="en-US" sz="1800" b="1" dirty="0" smtClean="0">
                  <a:solidFill>
                    <a:schemeClr val="bg1">
                      <a:lumMod val="50000"/>
                    </a:schemeClr>
                  </a:solidFill>
                </a:rPr>
                <a:t>Final comment</a:t>
              </a:r>
              <a:endParaRPr lang="en-US" sz="1800" b="1" dirty="0">
                <a:solidFill>
                  <a:schemeClr val="bg1">
                    <a:lumMod val="50000"/>
                  </a:schemeClr>
                </a:solidFill>
              </a:endParaRPr>
            </a:p>
          </p:txBody>
        </p:sp>
        <p:sp>
          <p:nvSpPr>
            <p:cNvPr id="32" name="Right Bracket 31"/>
            <p:cNvSpPr/>
            <p:nvPr/>
          </p:nvSpPr>
          <p:spPr bwMode="auto">
            <a:xfrm>
              <a:off x="5883442" y="4764505"/>
              <a:ext cx="152400" cy="304800"/>
            </a:xfrm>
            <a:prstGeom prst="rightBracket">
              <a:avLst/>
            </a:prstGeom>
            <a:no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pic>
        <p:nvPicPr>
          <p:cNvPr id="2"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7" dur="500"/>
                                        <p:tgtEl>
                                          <p:spTgt spid="27651">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Effect transition="in" filter="box(in)">
                                      <p:cBhvr>
                                        <p:cTn id="14" dur="500"/>
                                        <p:tgtEl>
                                          <p:spTgt spid="27651">
                                            <p:txEl>
                                              <p:pRg st="2" end="2"/>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51">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8428" fill="hold"/>
                                        <p:tgtEl>
                                          <p:spTgt spid="2"/>
                                        </p:tgtEl>
                                      </p:cBhvr>
                                    </p:cmd>
                                  </p:childTnLst>
                                </p:cTn>
                              </p:par>
                            </p:childTnLst>
                          </p:cTn>
                        </p:par>
                      </p:childTnLst>
                    </p:cTn>
                  </p:par>
                </p:childTnLst>
              </p:cTn>
              <p:nextCondLst>
                <p:cond evt="onClick" delay="0">
                  <p:tgtEl>
                    <p:spTgt spid="2"/>
                  </p:tgtEl>
                </p:cond>
              </p:nextCondLst>
            </p:seq>
            <p:audio>
              <p:cMediaNode vol="80000">
                <p:cTn id="40"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DF7FED0E-9A86-407C-A81A-1663EDF090C9}" type="slidenum">
              <a:rPr lang="en-US"/>
              <a:pPr/>
              <a:t>2</a:t>
            </a:fld>
            <a:endParaRPr lang="en-US" dirty="0"/>
          </a:p>
        </p:txBody>
      </p:sp>
      <p:sp>
        <p:nvSpPr>
          <p:cNvPr id="7170" name="Rectangle 2"/>
          <p:cNvSpPr>
            <a:spLocks noGrp="1" noChangeArrowheads="1"/>
          </p:cNvSpPr>
          <p:nvPr>
            <p:ph type="title"/>
          </p:nvPr>
        </p:nvSpPr>
        <p:spPr>
          <a:ln/>
        </p:spPr>
        <p:txBody>
          <a:bodyPr/>
          <a:lstStyle/>
          <a:p>
            <a:r>
              <a:rPr lang="en-US" sz="3200" dirty="0" smtClean="0"/>
              <a:t>Programming Problem</a:t>
            </a:r>
            <a:endParaRPr lang="en-US" sz="3200" dirty="0"/>
          </a:p>
        </p:txBody>
      </p:sp>
      <p:sp>
        <p:nvSpPr>
          <p:cNvPr id="7171" name="Rectangle 3"/>
          <p:cNvSpPr>
            <a:spLocks noGrp="1" noChangeArrowheads="1"/>
          </p:cNvSpPr>
          <p:nvPr>
            <p:ph type="body" idx="1"/>
          </p:nvPr>
        </p:nvSpPr>
        <p:spPr>
          <a:xfrm>
            <a:off x="685800" y="2133600"/>
            <a:ext cx="7772400" cy="4114800"/>
          </a:xfrm>
        </p:spPr>
        <p:txBody>
          <a:bodyPr/>
          <a:lstStyle/>
          <a:p>
            <a:r>
              <a:rPr lang="en-US" sz="2200" dirty="0" smtClean="0">
                <a:solidFill>
                  <a:srgbClr val="009900"/>
                </a:solidFill>
              </a:rPr>
              <a:t>Our joint program will </a:t>
            </a:r>
            <a:r>
              <a:rPr lang="en-US" sz="2200" dirty="0">
                <a:solidFill>
                  <a:srgbClr val="009900"/>
                </a:solidFill>
              </a:rPr>
              <a:t>take keyboard input for a </a:t>
            </a:r>
            <a:r>
              <a:rPr lang="en-US" sz="2200" dirty="0" smtClean="0">
                <a:solidFill>
                  <a:srgbClr val="009900"/>
                </a:solidFill>
              </a:rPr>
              <a:t>decimal number up to eight digits (99,999,999) and </a:t>
            </a:r>
            <a:r>
              <a:rPr lang="en-US" sz="2200" u="sng" dirty="0" smtClean="0">
                <a:solidFill>
                  <a:srgbClr val="009900"/>
                </a:solidFill>
              </a:rPr>
              <a:t>convert </a:t>
            </a:r>
            <a:r>
              <a:rPr lang="en-US" sz="2200" u="sng" dirty="0">
                <a:solidFill>
                  <a:srgbClr val="009900"/>
                </a:solidFill>
              </a:rPr>
              <a:t>the decimal number to </a:t>
            </a:r>
            <a:r>
              <a:rPr lang="en-US" sz="2200" u="sng" dirty="0" smtClean="0">
                <a:solidFill>
                  <a:srgbClr val="009900"/>
                </a:solidFill>
              </a:rPr>
              <a:t>hexadecimal</a:t>
            </a:r>
            <a:r>
              <a:rPr lang="en-US" sz="2200" dirty="0" smtClean="0">
                <a:solidFill>
                  <a:srgbClr val="009900"/>
                </a:solidFill>
              </a:rPr>
              <a:t>.</a:t>
            </a:r>
            <a:endParaRPr lang="en-US" sz="2200" dirty="0">
              <a:solidFill>
                <a:srgbClr val="009900"/>
              </a:solidFill>
            </a:endParaRPr>
          </a:p>
          <a:p>
            <a:r>
              <a:rPr lang="en-US" sz="2200" dirty="0" smtClean="0">
                <a:solidFill>
                  <a:srgbClr val="C00000"/>
                </a:solidFill>
              </a:rPr>
              <a:t>It will then </a:t>
            </a:r>
            <a:r>
              <a:rPr lang="en-US" sz="2200" dirty="0">
                <a:solidFill>
                  <a:srgbClr val="C00000"/>
                </a:solidFill>
              </a:rPr>
              <a:t>print out the </a:t>
            </a:r>
            <a:r>
              <a:rPr lang="en-US" sz="2200" dirty="0" smtClean="0">
                <a:solidFill>
                  <a:srgbClr val="C00000"/>
                </a:solidFill>
              </a:rPr>
              <a:t>hex result </a:t>
            </a:r>
            <a:r>
              <a:rPr lang="en-US" sz="2200" dirty="0">
                <a:solidFill>
                  <a:srgbClr val="C00000"/>
                </a:solidFill>
              </a:rPr>
              <a:t>on the SPIM simulated console.  </a:t>
            </a:r>
            <a:endParaRPr lang="en-US" sz="2200" dirty="0" smtClean="0">
              <a:solidFill>
                <a:srgbClr val="C00000"/>
              </a:solidFill>
            </a:endParaRPr>
          </a:p>
          <a:p>
            <a:r>
              <a:rPr lang="en-US" sz="2200" dirty="0" smtClean="0">
                <a:solidFill>
                  <a:srgbClr val="800080"/>
                </a:solidFill>
              </a:rPr>
              <a:t>The program will run continually and convert multiple numbers, if desired. </a:t>
            </a:r>
          </a:p>
          <a:p>
            <a:r>
              <a:rPr lang="en-US" sz="2200" dirty="0" smtClean="0">
                <a:solidFill>
                  <a:schemeClr val="accent6"/>
                </a:solidFill>
              </a:rPr>
              <a:t>We will construct this program together, so that you can get some more practice in live coding.  </a:t>
            </a:r>
          </a:p>
          <a:p>
            <a:r>
              <a:rPr lang="en-US" sz="2200" dirty="0" smtClean="0">
                <a:solidFill>
                  <a:srgbClr val="C00000"/>
                </a:solidFill>
              </a:rPr>
              <a:t>The program should be completed off-line if you do not finish by the end of class (and also to make an addition to the program discussed at the end of class).  </a:t>
            </a:r>
            <a:endParaRPr lang="en-US" sz="2200" dirty="0">
              <a:solidFill>
                <a:srgbClr val="C00000"/>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8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Doing Pre-Loop Software</a:t>
            </a:r>
            <a:endParaRPr lang="en-US" sz="3600" dirty="0"/>
          </a:p>
        </p:txBody>
      </p:sp>
      <p:sp>
        <p:nvSpPr>
          <p:cNvPr id="3" name="Content Placeholder 2"/>
          <p:cNvSpPr>
            <a:spLocks noGrp="1"/>
          </p:cNvSpPr>
          <p:nvPr>
            <p:ph idx="1"/>
          </p:nvPr>
        </p:nvSpPr>
        <p:spPr>
          <a:xfrm>
            <a:off x="685800" y="2133600"/>
            <a:ext cx="7848600" cy="4267200"/>
          </a:xfrm>
        </p:spPr>
        <p:txBody>
          <a:bodyPr/>
          <a:lstStyle/>
          <a:p>
            <a:r>
              <a:rPr lang="en-US" sz="2800" dirty="0" smtClean="0"/>
              <a:t>What do we need to do before entering the loop that eliminates leading 0’s?</a:t>
            </a:r>
          </a:p>
          <a:p>
            <a:pPr lvl="1"/>
            <a:r>
              <a:rPr lang="en-US" sz="2400" dirty="0" smtClean="0">
                <a:solidFill>
                  <a:schemeClr val="accent1">
                    <a:lumMod val="60000"/>
                    <a:lumOff val="40000"/>
                  </a:schemeClr>
                </a:solidFill>
              </a:rPr>
              <a:t>Text declaration (“.text”)</a:t>
            </a:r>
          </a:p>
          <a:p>
            <a:pPr lvl="1"/>
            <a:r>
              <a:rPr lang="en-US" sz="2400" dirty="0" smtClean="0">
                <a:solidFill>
                  <a:srgbClr val="FFC000"/>
                </a:solidFill>
              </a:rPr>
              <a:t>Prompt to enter a number &lt; 99,999,999 </a:t>
            </a:r>
          </a:p>
          <a:p>
            <a:pPr lvl="1"/>
            <a:r>
              <a:rPr lang="en-US" sz="2400" dirty="0" smtClean="0">
                <a:solidFill>
                  <a:schemeClr val="accent2"/>
                </a:solidFill>
              </a:rPr>
              <a:t>Number input syscall</a:t>
            </a:r>
          </a:p>
          <a:p>
            <a:pPr lvl="1"/>
            <a:r>
              <a:rPr lang="en-US" sz="2400" dirty="0" smtClean="0">
                <a:solidFill>
                  <a:srgbClr val="FF0000"/>
                </a:solidFill>
              </a:rPr>
              <a:t>Transfer number out of $v0</a:t>
            </a:r>
          </a:p>
          <a:p>
            <a:pPr lvl="1"/>
            <a:r>
              <a:rPr lang="en-US" sz="2400" dirty="0" smtClean="0">
                <a:solidFill>
                  <a:srgbClr val="008000"/>
                </a:solidFill>
              </a:rPr>
              <a:t>Since we are outputting the answer digit by digit, here we should output the answer header (“Hexadecimal number is”)</a:t>
            </a:r>
          </a:p>
          <a:p>
            <a:pPr lvl="1"/>
            <a:r>
              <a:rPr lang="en-US" sz="2400" dirty="0" smtClean="0">
                <a:solidFill>
                  <a:srgbClr val="C00000"/>
                </a:solidFill>
              </a:rPr>
              <a:t>Clear the counter (since we plan on program being able to do multiple decimal-hex conversions)</a:t>
            </a:r>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20</a:t>
            </a:fld>
            <a:endParaRPr lang="en-US" dirty="0"/>
          </a:p>
        </p:txBody>
      </p:sp>
      <p:pic>
        <p:nvPicPr>
          <p:cNvPr id="6"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6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10"/>
          </p:nvPr>
        </p:nvSpPr>
        <p:spPr/>
        <p:txBody>
          <a:bodyPr/>
          <a:lstStyle/>
          <a:p>
            <a:r>
              <a:rPr lang="en-US" dirty="0"/>
              <a:t>Lecture #16:  SPIM Programming Example</a:t>
            </a:r>
          </a:p>
        </p:txBody>
      </p:sp>
      <p:sp>
        <p:nvSpPr>
          <p:cNvPr id="27" name="Slide Number Placeholder 4"/>
          <p:cNvSpPr>
            <a:spLocks noGrp="1"/>
          </p:cNvSpPr>
          <p:nvPr>
            <p:ph type="sldNum" sz="quarter" idx="11"/>
          </p:nvPr>
        </p:nvSpPr>
        <p:spPr/>
        <p:txBody>
          <a:bodyPr/>
          <a:lstStyle/>
          <a:p>
            <a:fld id="{D0738149-62C4-4A9D-83C6-4B0A12BEC947}" type="slidenum">
              <a:rPr lang="en-US"/>
              <a:pPr/>
              <a:t>21</a:t>
            </a:fld>
            <a:endParaRPr lang="en-US" dirty="0"/>
          </a:p>
        </p:txBody>
      </p:sp>
      <p:sp>
        <p:nvSpPr>
          <p:cNvPr id="28674" name="Rectangle 2"/>
          <p:cNvSpPr>
            <a:spLocks noGrp="1" noChangeArrowheads="1"/>
          </p:cNvSpPr>
          <p:nvPr>
            <p:ph type="title"/>
          </p:nvPr>
        </p:nvSpPr>
        <p:spPr>
          <a:xfrm>
            <a:off x="1905000" y="1447800"/>
            <a:ext cx="5410200" cy="533400"/>
          </a:xfrm>
          <a:ln/>
        </p:spPr>
        <p:txBody>
          <a:bodyPr/>
          <a:lstStyle/>
          <a:p>
            <a:r>
              <a:rPr lang="en-US" sz="3200" dirty="0"/>
              <a:t>Pre-Loop Software</a:t>
            </a:r>
          </a:p>
        </p:txBody>
      </p:sp>
      <p:sp>
        <p:nvSpPr>
          <p:cNvPr id="28675" name="Rectangle 3"/>
          <p:cNvSpPr>
            <a:spLocks noGrp="1" noChangeArrowheads="1"/>
          </p:cNvSpPr>
          <p:nvPr>
            <p:ph type="body" idx="1"/>
          </p:nvPr>
        </p:nvSpPr>
        <p:spPr>
          <a:xfrm>
            <a:off x="685800" y="2667000"/>
            <a:ext cx="7924800" cy="3124200"/>
          </a:xfrm>
          <a:noFill/>
        </p:spPr>
        <p:txBody>
          <a:bodyPr/>
          <a:lstStyle/>
          <a:p>
            <a:pPr>
              <a:buFontTx/>
              <a:buNone/>
            </a:pPr>
            <a:r>
              <a:rPr lang="en-US" sz="1800" dirty="0">
                <a:latin typeface="Arial" charset="0"/>
              </a:rPr>
              <a:t>	</a:t>
            </a:r>
            <a:r>
              <a:rPr lang="en-US" sz="1800" dirty="0" smtClean="0">
                <a:latin typeface="Arial" charset="0"/>
              </a:rPr>
              <a:t> 	.text		</a:t>
            </a:r>
            <a:r>
              <a:rPr lang="en-US" sz="1800" dirty="0" smtClean="0">
                <a:solidFill>
                  <a:srgbClr val="00B050"/>
                </a:solidFill>
                <a:latin typeface="Arial" charset="0"/>
              </a:rPr>
              <a:t># Text declaration</a:t>
            </a:r>
          </a:p>
          <a:p>
            <a:pPr>
              <a:buFontTx/>
              <a:buNone/>
            </a:pPr>
            <a:r>
              <a:rPr lang="en-US" sz="1800" dirty="0" smtClean="0">
                <a:latin typeface="Arial" charset="0"/>
              </a:rPr>
              <a:t>main:   	la $a0,prompt	</a:t>
            </a:r>
            <a:r>
              <a:rPr lang="en-US" sz="1800" dirty="0" smtClean="0">
                <a:solidFill>
                  <a:srgbClr val="C00000"/>
                </a:solidFill>
                <a:latin typeface="Arial" charset="0"/>
              </a:rPr>
              <a:t># Load print out of prompt sequence</a:t>
            </a:r>
          </a:p>
          <a:p>
            <a:pPr>
              <a:buFontTx/>
              <a:buNone/>
            </a:pPr>
            <a:r>
              <a:rPr lang="en-US" sz="1800" dirty="0" smtClean="0">
                <a:latin typeface="Arial" charset="0"/>
              </a:rPr>
              <a:t>		li $v0,4		</a:t>
            </a:r>
            <a:r>
              <a:rPr lang="en-US" sz="1800" dirty="0" smtClean="0">
                <a:solidFill>
                  <a:srgbClr val="C00000"/>
                </a:solidFill>
                <a:latin typeface="Arial" charset="0"/>
              </a:rPr>
              <a:t># Output prompt to enter decimal number</a:t>
            </a:r>
          </a:p>
          <a:p>
            <a:pPr>
              <a:buFontTx/>
              <a:buNone/>
            </a:pPr>
            <a:r>
              <a:rPr lang="en-US" sz="1800" dirty="0" smtClean="0">
                <a:latin typeface="Arial" charset="0"/>
              </a:rPr>
              <a:t>		syscall	</a:t>
            </a:r>
          </a:p>
          <a:p>
            <a:pPr>
              <a:buFontTx/>
              <a:buNone/>
            </a:pPr>
            <a:r>
              <a:rPr lang="en-US" sz="1800" dirty="0" smtClean="0">
                <a:latin typeface="Arial" charset="0"/>
              </a:rPr>
              <a:t>		li $v0,5		</a:t>
            </a:r>
            <a:r>
              <a:rPr lang="en-US" sz="1800" dirty="0" smtClean="0">
                <a:solidFill>
                  <a:srgbClr val="0070C0"/>
                </a:solidFill>
                <a:latin typeface="Arial" charset="0"/>
              </a:rPr>
              <a:t># Read integer to convert to hex</a:t>
            </a:r>
          </a:p>
          <a:p>
            <a:pPr>
              <a:buFontTx/>
              <a:buNone/>
            </a:pPr>
            <a:r>
              <a:rPr lang="en-US" sz="1800" dirty="0" smtClean="0">
                <a:latin typeface="Arial" charset="0"/>
              </a:rPr>
              <a:t>		syscall		</a:t>
            </a:r>
          </a:p>
          <a:p>
            <a:pPr>
              <a:buFontTx/>
              <a:buNone/>
            </a:pPr>
            <a:r>
              <a:rPr lang="en-US" sz="1800" dirty="0" smtClean="0">
                <a:latin typeface="Arial" charset="0"/>
              </a:rPr>
              <a:t>		move $t1,$v0	# Get number out of $v0</a:t>
            </a:r>
          </a:p>
          <a:p>
            <a:pPr>
              <a:buFontTx/>
              <a:buNone/>
            </a:pPr>
            <a:r>
              <a:rPr lang="en-US" sz="1800" dirty="0" smtClean="0">
                <a:latin typeface="Arial" charset="0"/>
              </a:rPr>
              <a:t>		la $a0,answer	</a:t>
            </a:r>
            <a:r>
              <a:rPr lang="en-US" sz="1800" dirty="0" smtClean="0">
                <a:solidFill>
                  <a:srgbClr val="FF9900"/>
                </a:solidFill>
                <a:latin typeface="Arial" charset="0"/>
              </a:rPr>
              <a:t># Output answer header</a:t>
            </a:r>
          </a:p>
          <a:p>
            <a:pPr>
              <a:buFontTx/>
              <a:buNone/>
            </a:pPr>
            <a:r>
              <a:rPr lang="en-US" sz="1800" dirty="0" smtClean="0">
                <a:latin typeface="Arial" charset="0"/>
              </a:rPr>
              <a:t>		li $v0,4</a:t>
            </a:r>
          </a:p>
          <a:p>
            <a:pPr>
              <a:buFontTx/>
              <a:buNone/>
            </a:pPr>
            <a:r>
              <a:rPr lang="en-US" sz="1800" dirty="0" smtClean="0">
                <a:latin typeface="Arial" charset="0"/>
              </a:rPr>
              <a:t>		syscall	</a:t>
            </a:r>
          </a:p>
          <a:p>
            <a:pPr>
              <a:buFontTx/>
              <a:buNone/>
            </a:pPr>
            <a:r>
              <a:rPr lang="en-US" sz="1800" dirty="0" smtClean="0">
                <a:latin typeface="Arial" charset="0"/>
              </a:rPr>
              <a:t>		move $t0,$0	</a:t>
            </a:r>
            <a:r>
              <a:rPr lang="en-US" sz="1800" dirty="0" smtClean="0">
                <a:solidFill>
                  <a:schemeClr val="accent1">
                    <a:lumMod val="75000"/>
                  </a:schemeClr>
                </a:solidFill>
                <a:latin typeface="Arial" charset="0"/>
              </a:rPr>
              <a:t># Clear counter (can do multiple conversions)</a:t>
            </a:r>
            <a:endParaRPr lang="en-US" sz="1800" dirty="0">
              <a:solidFill>
                <a:schemeClr val="accent1">
                  <a:lumMod val="75000"/>
                </a:schemeClr>
              </a:solidFill>
            </a:endParaRPr>
          </a:p>
        </p:txBody>
      </p:sp>
      <p:pic>
        <p:nvPicPr>
          <p:cNvPr id="2"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5" dur="500"/>
                                        <p:tgtEl>
                                          <p:spTgt spid="28675">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18" dur="500"/>
                                        <p:tgtEl>
                                          <p:spTgt spid="286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Effect transition="in" filter="blinds(horizontal)">
                                      <p:cBhvr>
                                        <p:cTn id="23" dur="500"/>
                                        <p:tgtEl>
                                          <p:spTgt spid="28675">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8675">
                                            <p:txEl>
                                              <p:pRg st="5" end="5"/>
                                            </p:txEl>
                                          </p:spTgt>
                                        </p:tgtEl>
                                        <p:attrNameLst>
                                          <p:attrName>style.visibility</p:attrName>
                                        </p:attrNameLst>
                                      </p:cBhvr>
                                      <p:to>
                                        <p:strVal val="visible"/>
                                      </p:to>
                                    </p:set>
                                    <p:animEffect transition="in" filter="blinds(horizontal)">
                                      <p:cBhvr>
                                        <p:cTn id="26" dur="500"/>
                                        <p:tgtEl>
                                          <p:spTgt spid="2867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animEffect transition="in" filter="blinds(horizontal)">
                                      <p:cBhvr>
                                        <p:cTn id="31" dur="500"/>
                                        <p:tgtEl>
                                          <p:spTgt spid="2867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8675">
                                            <p:txEl>
                                              <p:pRg st="7" end="7"/>
                                            </p:txEl>
                                          </p:spTgt>
                                        </p:tgtEl>
                                        <p:attrNameLst>
                                          <p:attrName>style.visibility</p:attrName>
                                        </p:attrNameLst>
                                      </p:cBhvr>
                                      <p:to>
                                        <p:strVal val="visible"/>
                                      </p:to>
                                    </p:set>
                                    <p:animEffect transition="in" filter="box(in)">
                                      <p:cBhvr>
                                        <p:cTn id="36" dur="500"/>
                                        <p:tgtEl>
                                          <p:spTgt spid="28675">
                                            <p:txEl>
                                              <p:pRg st="7" end="7"/>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28675">
                                            <p:txEl>
                                              <p:pRg st="8" end="8"/>
                                            </p:txEl>
                                          </p:spTgt>
                                        </p:tgtEl>
                                        <p:attrNameLst>
                                          <p:attrName>style.visibility</p:attrName>
                                        </p:attrNameLst>
                                      </p:cBhvr>
                                      <p:to>
                                        <p:strVal val="visible"/>
                                      </p:to>
                                    </p:set>
                                    <p:animEffect transition="in" filter="box(in)">
                                      <p:cBhvr>
                                        <p:cTn id="39" dur="500"/>
                                        <p:tgtEl>
                                          <p:spTgt spid="28675">
                                            <p:txEl>
                                              <p:pRg st="8" end="8"/>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28675">
                                            <p:txEl>
                                              <p:pRg st="9" end="9"/>
                                            </p:txEl>
                                          </p:spTgt>
                                        </p:tgtEl>
                                        <p:attrNameLst>
                                          <p:attrName>style.visibility</p:attrName>
                                        </p:attrNameLst>
                                      </p:cBhvr>
                                      <p:to>
                                        <p:strVal val="visible"/>
                                      </p:to>
                                    </p:set>
                                    <p:animEffect transition="in" filter="box(in)">
                                      <p:cBhvr>
                                        <p:cTn id="42" dur="500"/>
                                        <p:tgtEl>
                                          <p:spTgt spid="2867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8675">
                                            <p:txEl>
                                              <p:pRg st="10" end="10"/>
                                            </p:txEl>
                                          </p:spTgt>
                                        </p:tgtEl>
                                        <p:attrNameLst>
                                          <p:attrName>style.visibility</p:attrName>
                                        </p:attrNameLst>
                                      </p:cBhvr>
                                      <p:to>
                                        <p:strVal val="visible"/>
                                      </p:to>
                                    </p:set>
                                    <p:animEffect transition="in" filter="box(in)">
                                      <p:cBhvr>
                                        <p:cTn id="47" dur="500"/>
                                        <p:tgtEl>
                                          <p:spTgt spid="28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18679" fill="hold"/>
                                        <p:tgtEl>
                                          <p:spTgt spid="2"/>
                                        </p:tgtEl>
                                      </p:cBhvr>
                                    </p:cmd>
                                  </p:childTnLst>
                                </p:cTn>
                              </p:par>
                            </p:childTnLst>
                          </p:cTn>
                        </p:par>
                      </p:childTnLst>
                    </p:cTn>
                  </p:par>
                </p:childTnLst>
              </p:cTn>
              <p:nextCondLst>
                <p:cond evt="onClick" delay="0">
                  <p:tgtEl>
                    <p:spTgt spid="2"/>
                  </p:tgtEl>
                </p:cond>
              </p:nextCondLst>
            </p:seq>
            <p:audio>
              <p:cMediaNode vol="80000">
                <p:cTn id="53"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447800"/>
            <a:ext cx="5943600" cy="533400"/>
          </a:xfrm>
        </p:spPr>
        <p:txBody>
          <a:bodyPr/>
          <a:lstStyle/>
          <a:p>
            <a:r>
              <a:rPr lang="en-US" sz="3600" dirty="0" smtClean="0"/>
              <a:t>Eliminating Leading Zeroes</a:t>
            </a:r>
            <a:endParaRPr lang="en-US" sz="3600" dirty="0"/>
          </a:p>
        </p:txBody>
      </p:sp>
      <p:sp>
        <p:nvSpPr>
          <p:cNvPr id="3" name="Content Placeholder 2"/>
          <p:cNvSpPr>
            <a:spLocks noGrp="1"/>
          </p:cNvSpPr>
          <p:nvPr>
            <p:ph idx="1"/>
          </p:nvPr>
        </p:nvSpPr>
        <p:spPr>
          <a:xfrm>
            <a:off x="685800" y="2362200"/>
            <a:ext cx="7772400" cy="3733800"/>
          </a:xfrm>
        </p:spPr>
        <p:txBody>
          <a:bodyPr/>
          <a:lstStyle/>
          <a:p>
            <a:r>
              <a:rPr lang="en-US" dirty="0" smtClean="0">
                <a:solidFill>
                  <a:srgbClr val="000099"/>
                </a:solidFill>
              </a:rPr>
              <a:t>Remember, in evaluating digits, we start at the most significant digit first (do an </a:t>
            </a:r>
            <a:r>
              <a:rPr lang="en-US" smtClean="0">
                <a:solidFill>
                  <a:srgbClr val="000099"/>
                </a:solidFill>
              </a:rPr>
              <a:t>rol</a:t>
            </a:r>
            <a:r>
              <a:rPr lang="en-US" dirty="0" smtClean="0">
                <a:solidFill>
                  <a:srgbClr val="000099"/>
                </a:solidFill>
              </a:rPr>
              <a:t> 4 for each digit to get it to least significant position).  </a:t>
            </a:r>
          </a:p>
          <a:p>
            <a:r>
              <a:rPr lang="en-US" dirty="0" smtClean="0">
                <a:solidFill>
                  <a:srgbClr val="C00000"/>
                </a:solidFill>
              </a:rPr>
              <a:t>The first digit will ALWAYS be 0, and possibly one or more additional digits, depending on the size of the input decimal number.  </a:t>
            </a:r>
          </a:p>
          <a:p>
            <a:r>
              <a:rPr lang="en-US" dirty="0" smtClean="0">
                <a:solidFill>
                  <a:srgbClr val="008000"/>
                </a:solidFill>
              </a:rPr>
              <a:t>Therefore, our first job, after inputting the number, is to test it and “throw it away” if it is a zero.  </a:t>
            </a:r>
          </a:p>
          <a:p>
            <a:r>
              <a:rPr lang="en-US" dirty="0" smtClean="0">
                <a:solidFill>
                  <a:srgbClr val="800080"/>
                </a:solidFill>
              </a:rPr>
              <a:t>Once we find a non-zero number, we go into the decimal-to-hex conversion routine.  </a:t>
            </a:r>
            <a:endParaRPr lang="en-US" dirty="0">
              <a:solidFill>
                <a:srgbClr val="800080"/>
              </a:solidFill>
            </a:endParaRPr>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22</a:t>
            </a:fld>
            <a:endParaRPr lang="en-US" dirty="0"/>
          </a:p>
        </p:txBody>
      </p:sp>
      <p:pic>
        <p:nvPicPr>
          <p:cNvPr id="6" name="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1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47800"/>
            <a:ext cx="6705600" cy="533400"/>
          </a:xfrm>
        </p:spPr>
        <p:txBody>
          <a:bodyPr/>
          <a:lstStyle/>
          <a:p>
            <a:r>
              <a:rPr lang="en-US" sz="3600" dirty="0" smtClean="0"/>
              <a:t>Eliminating Leading Zeroes (2)</a:t>
            </a:r>
            <a:endParaRPr lang="en-US" sz="3600" dirty="0"/>
          </a:p>
        </p:txBody>
      </p:sp>
      <p:sp>
        <p:nvSpPr>
          <p:cNvPr id="3" name="Content Placeholder 2"/>
          <p:cNvSpPr>
            <a:spLocks noGrp="1"/>
          </p:cNvSpPr>
          <p:nvPr>
            <p:ph idx="1"/>
          </p:nvPr>
        </p:nvSpPr>
        <p:spPr>
          <a:xfrm>
            <a:off x="685800" y="2133600"/>
            <a:ext cx="7772400" cy="4191000"/>
          </a:xfrm>
        </p:spPr>
        <p:txBody>
          <a:bodyPr/>
          <a:lstStyle/>
          <a:p>
            <a:r>
              <a:rPr lang="en-US" sz="2800" dirty="0" smtClean="0"/>
              <a:t>Things to be done:</a:t>
            </a:r>
          </a:p>
          <a:p>
            <a:pPr lvl="1"/>
            <a:r>
              <a:rPr lang="en-US" sz="2400" dirty="0" smtClean="0">
                <a:solidFill>
                  <a:srgbClr val="C00000"/>
                </a:solidFill>
              </a:rPr>
              <a:t>Put 11 in $v0 (will be doing several syscall 11’s).  </a:t>
            </a:r>
          </a:p>
          <a:p>
            <a:pPr lvl="1"/>
            <a:r>
              <a:rPr lang="en-US" sz="2400" dirty="0" smtClean="0"/>
              <a:t>Label the start of the 0-elimination loop.</a:t>
            </a:r>
          </a:p>
          <a:p>
            <a:pPr lvl="1"/>
            <a:r>
              <a:rPr lang="en-US" sz="2400" dirty="0" smtClean="0">
                <a:solidFill>
                  <a:srgbClr val="00B050"/>
                </a:solidFill>
              </a:rPr>
              <a:t>Do </a:t>
            </a:r>
            <a:r>
              <a:rPr lang="en-US" sz="2400" smtClean="0">
                <a:solidFill>
                  <a:srgbClr val="00B050"/>
                </a:solidFill>
              </a:rPr>
              <a:t>rol</a:t>
            </a:r>
            <a:r>
              <a:rPr lang="en-US" sz="2400" dirty="0" smtClean="0">
                <a:solidFill>
                  <a:srgbClr val="00B050"/>
                </a:solidFill>
              </a:rPr>
              <a:t> 4 on $t1 and return to $t1.  </a:t>
            </a:r>
          </a:p>
          <a:p>
            <a:pPr lvl="1"/>
            <a:r>
              <a:rPr lang="en-US" sz="2400" dirty="0" smtClean="0">
                <a:solidFill>
                  <a:srgbClr val="FF9900"/>
                </a:solidFill>
              </a:rPr>
              <a:t>Mask off least significant 4 bits in $t1 and </a:t>
            </a:r>
            <a:r>
              <a:rPr lang="en-US" sz="2400" dirty="0" smtClean="0">
                <a:solidFill>
                  <a:srgbClr val="FF9900"/>
                </a:solidFill>
                <a:latin typeface="Times New Roman"/>
                <a:cs typeface="Times New Roman"/>
              </a:rPr>
              <a:t>→ $a0 (why put in $a0?).</a:t>
            </a:r>
          </a:p>
          <a:p>
            <a:pPr lvl="1"/>
            <a:r>
              <a:rPr lang="en-US" sz="2400" dirty="0" smtClean="0">
                <a:solidFill>
                  <a:srgbClr val="800080"/>
                </a:solidFill>
              </a:rPr>
              <a:t>Test for 0 value.  </a:t>
            </a:r>
          </a:p>
          <a:p>
            <a:pPr lvl="1"/>
            <a:r>
              <a:rPr lang="en-US" sz="2400" dirty="0" smtClean="0">
                <a:solidFill>
                  <a:srgbClr val="FF0000"/>
                </a:solidFill>
              </a:rPr>
              <a:t>If 0, get next digit as above.  </a:t>
            </a:r>
          </a:p>
          <a:p>
            <a:pPr lvl="1"/>
            <a:r>
              <a:rPr lang="en-US" sz="2400" dirty="0" smtClean="0">
                <a:solidFill>
                  <a:schemeClr val="accent1">
                    <a:lumMod val="75000"/>
                  </a:schemeClr>
                </a:solidFill>
              </a:rPr>
              <a:t>What if some smart alec inputs a “0” as the number?!  Need to test for 8 successive 0 digits!   </a:t>
            </a:r>
          </a:p>
          <a:p>
            <a:pPr lvl="1"/>
            <a:r>
              <a:rPr lang="en-US" sz="2400" dirty="0" smtClean="0">
                <a:solidFill>
                  <a:srgbClr val="0070C0"/>
                </a:solidFill>
              </a:rPr>
              <a:t>If digit </a:t>
            </a:r>
            <a:r>
              <a:rPr lang="en-US" sz="2400" dirty="0" smtClean="0">
                <a:solidFill>
                  <a:srgbClr val="0070C0"/>
                </a:solidFill>
                <a:latin typeface="Times New Roman"/>
                <a:cs typeface="Times New Roman"/>
              </a:rPr>
              <a:t>≠ 0, go to decimal → hex conversion routine.  </a:t>
            </a:r>
            <a:endParaRPr lang="en-US" sz="2400" dirty="0">
              <a:solidFill>
                <a:srgbClr val="0070C0"/>
              </a:solidFill>
            </a:endParaRPr>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23</a:t>
            </a:fld>
            <a:endParaRPr lang="en-US" dirty="0"/>
          </a:p>
        </p:txBody>
      </p:sp>
      <p:pic>
        <p:nvPicPr>
          <p:cNvPr id="6" name="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49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5F196FC2-6611-4281-8C69-601CCDB84147}" type="slidenum">
              <a:rPr lang="en-US"/>
              <a:pPr/>
              <a:t>24</a:t>
            </a:fld>
            <a:endParaRPr lang="en-US" dirty="0"/>
          </a:p>
        </p:txBody>
      </p:sp>
      <p:sp>
        <p:nvSpPr>
          <p:cNvPr id="29698" name="Rectangle 2"/>
          <p:cNvSpPr>
            <a:spLocks noGrp="1" noChangeArrowheads="1"/>
          </p:cNvSpPr>
          <p:nvPr>
            <p:ph type="title"/>
          </p:nvPr>
        </p:nvSpPr>
        <p:spPr>
          <a:xfrm>
            <a:off x="1905000" y="1371600"/>
            <a:ext cx="5410200" cy="533400"/>
          </a:xfrm>
          <a:ln/>
        </p:spPr>
        <p:txBody>
          <a:bodyPr/>
          <a:lstStyle/>
          <a:p>
            <a:r>
              <a:rPr lang="en-US" sz="3200" dirty="0" smtClean="0"/>
              <a:t>Zero Elimination Software</a:t>
            </a:r>
            <a:endParaRPr lang="en-US" sz="3200" dirty="0"/>
          </a:p>
        </p:txBody>
      </p:sp>
      <p:sp>
        <p:nvSpPr>
          <p:cNvPr id="29699" name="Rectangle 3"/>
          <p:cNvSpPr>
            <a:spLocks noGrp="1" noChangeArrowheads="1"/>
          </p:cNvSpPr>
          <p:nvPr>
            <p:ph type="body" idx="1"/>
          </p:nvPr>
        </p:nvSpPr>
        <p:spPr>
          <a:xfrm>
            <a:off x="381000" y="2133600"/>
            <a:ext cx="8305800" cy="3429000"/>
          </a:xfrm>
        </p:spPr>
        <p:txBody>
          <a:bodyPr/>
          <a:lstStyle/>
          <a:p>
            <a:pPr>
              <a:lnSpc>
                <a:spcPct val="90000"/>
              </a:lnSpc>
              <a:buFontTx/>
              <a:buNone/>
            </a:pPr>
            <a:r>
              <a:rPr lang="en-US" sz="2000" dirty="0" smtClean="0">
                <a:latin typeface="Arial" charset="0"/>
              </a:rPr>
              <a:t>		</a:t>
            </a:r>
            <a:r>
              <a:rPr lang="en-US" sz="2000" dirty="0" smtClean="0">
                <a:solidFill>
                  <a:srgbClr val="800080"/>
                </a:solidFill>
                <a:latin typeface="Arial" charset="0"/>
              </a:rPr>
              <a:t>li $v0,11	# Load number of syscall (11) into $v0</a:t>
            </a:r>
          </a:p>
          <a:p>
            <a:pPr>
              <a:lnSpc>
                <a:spcPct val="90000"/>
              </a:lnSpc>
              <a:buFontTx/>
              <a:buNone/>
            </a:pPr>
            <a:r>
              <a:rPr lang="en-US" sz="2000" dirty="0" smtClean="0">
                <a:solidFill>
                  <a:srgbClr val="FF9900"/>
                </a:solidFill>
                <a:latin typeface="Arial" charset="0"/>
              </a:rPr>
              <a:t>elim:	</a:t>
            </a:r>
            <a:r>
              <a:rPr lang="en-US" sz="2000" smtClean="0">
                <a:solidFill>
                  <a:srgbClr val="FF9900"/>
                </a:solidFill>
                <a:latin typeface="Arial" charset="0"/>
              </a:rPr>
              <a:t>rol</a:t>
            </a:r>
            <a:r>
              <a:rPr lang="en-US" sz="2000" dirty="0" smtClean="0">
                <a:solidFill>
                  <a:srgbClr val="FF9900"/>
                </a:solidFill>
                <a:latin typeface="Arial" charset="0"/>
              </a:rPr>
              <a:t> $t1,$t1,4	# Left rotate digit to right-most 				# position			</a:t>
            </a:r>
          </a:p>
          <a:p>
            <a:pPr>
              <a:lnSpc>
                <a:spcPct val="90000"/>
              </a:lnSpc>
              <a:buFontTx/>
              <a:buNone/>
            </a:pPr>
            <a:r>
              <a:rPr lang="en-US" sz="2000" dirty="0" smtClean="0">
                <a:latin typeface="Arial" charset="0"/>
              </a:rPr>
              <a:t>		</a:t>
            </a:r>
            <a:r>
              <a:rPr lang="en-US" sz="2000" dirty="0" smtClean="0">
                <a:solidFill>
                  <a:srgbClr val="008000"/>
                </a:solidFill>
                <a:latin typeface="Arial" charset="0"/>
              </a:rPr>
              <a:t>and $a0,$t1,0xf   # "Mask off" left-most digit</a:t>
            </a:r>
            <a:r>
              <a:rPr lang="en-US" sz="2000" dirty="0" smtClean="0">
                <a:latin typeface="Arial" charset="0"/>
              </a:rPr>
              <a:t>	</a:t>
            </a:r>
          </a:p>
          <a:p>
            <a:pPr>
              <a:lnSpc>
                <a:spcPct val="90000"/>
              </a:lnSpc>
              <a:buFontTx/>
              <a:buNone/>
            </a:pPr>
            <a:r>
              <a:rPr lang="en-US" sz="2000" dirty="0" smtClean="0">
                <a:latin typeface="Arial" charset="0"/>
              </a:rPr>
              <a:t>		</a:t>
            </a:r>
            <a:r>
              <a:rPr lang="en-US" sz="2000" dirty="0" smtClean="0">
                <a:solidFill>
                  <a:srgbClr val="FF0000"/>
                </a:solidFill>
                <a:latin typeface="Arial" charset="0"/>
              </a:rPr>
              <a:t>bgtz $a0,num	# If a non-zero go to character 				# conversion routine</a:t>
            </a:r>
          </a:p>
          <a:p>
            <a:pPr>
              <a:lnSpc>
                <a:spcPct val="90000"/>
              </a:lnSpc>
              <a:buFontTx/>
              <a:buNone/>
            </a:pPr>
            <a:r>
              <a:rPr lang="en-US" sz="2000" dirty="0" smtClean="0">
                <a:latin typeface="Arial" charset="0"/>
              </a:rPr>
              <a:t>		</a:t>
            </a:r>
            <a:r>
              <a:rPr lang="en-US" sz="2000" dirty="0" smtClean="0">
                <a:solidFill>
                  <a:srgbClr val="0070C0"/>
                </a:solidFill>
                <a:latin typeface="Arial" charset="0"/>
              </a:rPr>
              <a:t>addi $t0,$t0,1	# Since character = 0, increment counter</a:t>
            </a:r>
          </a:p>
          <a:p>
            <a:pPr>
              <a:lnSpc>
                <a:spcPct val="90000"/>
              </a:lnSpc>
              <a:buFontTx/>
              <a:buNone/>
            </a:pPr>
            <a:r>
              <a:rPr lang="en-US" sz="2000" dirty="0" smtClean="0">
                <a:latin typeface="Arial" charset="0"/>
              </a:rPr>
              <a:t>		beq $t0,8,zero	# If 8 zeroes, loop done; print out “zero.” </a:t>
            </a:r>
          </a:p>
          <a:p>
            <a:pPr>
              <a:lnSpc>
                <a:spcPct val="90000"/>
              </a:lnSpc>
              <a:buFontTx/>
              <a:buNone/>
            </a:pPr>
            <a:r>
              <a:rPr lang="en-US" sz="2000" dirty="0" smtClean="0">
                <a:latin typeface="Arial" charset="0"/>
              </a:rPr>
              <a:t>		</a:t>
            </a:r>
            <a:r>
              <a:rPr lang="en-US" sz="2000" dirty="0" smtClean="0">
                <a:solidFill>
                  <a:srgbClr val="C00000"/>
                </a:solidFill>
                <a:latin typeface="Arial" charset="0"/>
              </a:rPr>
              <a:t>j elim		# Get next character</a:t>
            </a:r>
          </a:p>
          <a:p>
            <a:pPr>
              <a:lnSpc>
                <a:spcPct val="90000"/>
              </a:lnSpc>
              <a:buFontTx/>
              <a:buNone/>
            </a:pPr>
            <a:endParaRPr lang="en-US" sz="2000" dirty="0" smtClean="0">
              <a:solidFill>
                <a:srgbClr val="C00000"/>
              </a:solidFill>
              <a:latin typeface="Arial" charset="0"/>
            </a:endParaRPr>
          </a:p>
          <a:p>
            <a:pPr>
              <a:lnSpc>
                <a:spcPct val="90000"/>
              </a:lnSpc>
              <a:buFontTx/>
              <a:buNone/>
            </a:pPr>
            <a:r>
              <a:rPr lang="en-US" sz="2000" dirty="0" smtClean="0">
                <a:latin typeface="Arial" pitchFamily="34" charset="0"/>
                <a:cs typeface="Arial" pitchFamily="34" charset="0"/>
              </a:rPr>
              <a:t>zero</a:t>
            </a:r>
            <a:r>
              <a:rPr lang="en-US" sz="2000" dirty="0">
                <a:latin typeface="Arial" pitchFamily="34" charset="0"/>
                <a:cs typeface="Arial" pitchFamily="34" charset="0"/>
              </a:rPr>
              <a:t>:	li $a0,0x30	</a:t>
            </a:r>
            <a:r>
              <a:rPr lang="en-US" sz="2000" dirty="0" smtClean="0">
                <a:latin typeface="Arial" pitchFamily="34" charset="0"/>
                <a:cs typeface="Arial" pitchFamily="34" charset="0"/>
              </a:rPr>
              <a:t># </a:t>
            </a:r>
            <a:r>
              <a:rPr lang="en-US" sz="2000" dirty="0">
                <a:latin typeface="Arial" pitchFamily="34" charset="0"/>
                <a:cs typeface="Arial" pitchFamily="34" charset="0"/>
              </a:rPr>
              <a:t>If number was 0, put 0 in print buffer</a:t>
            </a:r>
          </a:p>
          <a:p>
            <a:pPr>
              <a:lnSpc>
                <a:spcPct val="90000"/>
              </a:lnSpc>
              <a:buFontTx/>
              <a:buNone/>
            </a:pPr>
            <a:r>
              <a:rPr lang="en-US" sz="2000" dirty="0">
                <a:latin typeface="Arial" pitchFamily="34" charset="0"/>
                <a:cs typeface="Arial" pitchFamily="34" charset="0"/>
              </a:rPr>
              <a:t>		syscall</a:t>
            </a:r>
          </a:p>
          <a:p>
            <a:pPr>
              <a:lnSpc>
                <a:spcPct val="90000"/>
              </a:lnSpc>
              <a:buFontTx/>
              <a:buNone/>
            </a:pPr>
            <a:endParaRPr lang="en-US" sz="2000" dirty="0">
              <a:solidFill>
                <a:srgbClr val="C00000"/>
              </a:solidFill>
              <a:latin typeface="Arial" charset="0"/>
            </a:endParaRPr>
          </a:p>
        </p:txBody>
      </p:sp>
      <p:sp>
        <p:nvSpPr>
          <p:cNvPr id="2" name="TextBox 1"/>
          <p:cNvSpPr txBox="1"/>
          <p:nvPr/>
        </p:nvSpPr>
        <p:spPr>
          <a:xfrm>
            <a:off x="457200" y="5787903"/>
            <a:ext cx="8242064" cy="338554"/>
          </a:xfrm>
          <a:prstGeom prst="rect">
            <a:avLst/>
          </a:prstGeom>
          <a:noFill/>
        </p:spPr>
        <p:txBody>
          <a:bodyPr wrap="none" rtlCol="0">
            <a:spAutoFit/>
          </a:bodyPr>
          <a:lstStyle/>
          <a:p>
            <a:r>
              <a:rPr lang="en-US" sz="1600" b="1" dirty="0" smtClean="0">
                <a:solidFill>
                  <a:srgbClr val="FF0000"/>
                </a:solidFill>
              </a:rPr>
              <a:t>Note: Will put “zero” routine just before “next” routine, which sets up for another number.</a:t>
            </a:r>
            <a:endParaRPr lang="en-US" sz="1600" b="1" dirty="0">
              <a:solidFill>
                <a:srgbClr val="FF0000"/>
              </a:solidFill>
            </a:endParaRPr>
          </a:p>
        </p:txBody>
      </p:sp>
      <p:cxnSp>
        <p:nvCxnSpPr>
          <p:cNvPr id="6" name="Straight Arrow Connector 5"/>
          <p:cNvCxnSpPr>
            <a:stCxn id="2" idx="1"/>
          </p:cNvCxnSpPr>
          <p:nvPr/>
        </p:nvCxnSpPr>
        <p:spPr bwMode="auto">
          <a:xfrm flipV="1">
            <a:off x="457200" y="5181601"/>
            <a:ext cx="304800" cy="775579"/>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pic>
        <p:nvPicPr>
          <p:cNvPr id="3" name="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in)">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9699">
                                            <p:txEl>
                                              <p:pRg st="5" end="5"/>
                                            </p:txEl>
                                          </p:spTgt>
                                        </p:tgtEl>
                                        <p:attrNameLst>
                                          <p:attrName>style.visibility</p:attrName>
                                        </p:attrNameLst>
                                      </p:cBhvr>
                                      <p:to>
                                        <p:strVal val="visible"/>
                                      </p:to>
                                    </p:set>
                                    <p:animEffect transition="in" filter="checkerboard(across)">
                                      <p:cBhvr>
                                        <p:cTn id="31" dur="500"/>
                                        <p:tgtEl>
                                          <p:spTgt spid="29699">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9699">
                                            <p:txEl>
                                              <p:pRg st="6" end="6"/>
                                            </p:txEl>
                                          </p:spTgt>
                                        </p:tgtEl>
                                        <p:attrNameLst>
                                          <p:attrName>style.visibility</p:attrName>
                                        </p:attrNameLst>
                                      </p:cBhvr>
                                      <p:to>
                                        <p:strVal val="visible"/>
                                      </p:to>
                                    </p:set>
                                    <p:animEffect transition="in" filter="blinds(horizontal)">
                                      <p:cBhvr>
                                        <p:cTn id="36" dur="500"/>
                                        <p:tgtEl>
                                          <p:spTgt spid="29699">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9699">
                                            <p:txEl>
                                              <p:pRg st="8" end="8"/>
                                            </p:txEl>
                                          </p:spTgt>
                                        </p:tgtEl>
                                        <p:attrNameLst>
                                          <p:attrName>style.visibility</p:attrName>
                                        </p:attrNameLst>
                                      </p:cBhvr>
                                      <p:to>
                                        <p:strVal val="visible"/>
                                      </p:to>
                                    </p:set>
                                    <p:animEffect transition="in" filter="blinds(horizontal)">
                                      <p:cBhvr>
                                        <p:cTn id="41" dur="500"/>
                                        <p:tgtEl>
                                          <p:spTgt spid="2969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9699">
                                            <p:txEl>
                                              <p:pRg st="9" end="9"/>
                                            </p:txEl>
                                          </p:spTgt>
                                        </p:tgtEl>
                                        <p:attrNameLst>
                                          <p:attrName>style.visibility</p:attrName>
                                        </p:attrNameLst>
                                      </p:cBhvr>
                                      <p:to>
                                        <p:strVal val="visible"/>
                                      </p:to>
                                    </p:set>
                                    <p:animEffect transition="in" filter="blinds(horizontal)">
                                      <p:cBhvr>
                                        <p:cTn id="46" dur="500"/>
                                        <p:tgtEl>
                                          <p:spTgt spid="29699">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3"/>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32830" fill="hold"/>
                                        <p:tgtEl>
                                          <p:spTgt spid="3"/>
                                        </p:tgtEl>
                                      </p:cBhvr>
                                    </p:cmd>
                                  </p:childTnLst>
                                </p:cTn>
                              </p:par>
                            </p:childTnLst>
                          </p:cTn>
                        </p:par>
                      </p:childTnLst>
                    </p:cTn>
                  </p:par>
                </p:childTnLst>
              </p:cTn>
              <p:nextCondLst>
                <p:cond evt="onClick" delay="0">
                  <p:tgtEl>
                    <p:spTgt spid="3"/>
                  </p:tgtEl>
                </p:cond>
              </p:nextCondLst>
            </p:seq>
            <p:audio>
              <p:cMediaNode vol="80000">
                <p:cTn id="58"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8102F767-B1D0-4C33-A264-F50A0EF73A8C}" type="slidenum">
              <a:rPr lang="en-US"/>
              <a:pPr/>
              <a:t>25</a:t>
            </a:fld>
            <a:endParaRPr lang="en-US" dirty="0"/>
          </a:p>
        </p:txBody>
      </p:sp>
      <p:sp>
        <p:nvSpPr>
          <p:cNvPr id="22530" name="Rectangle 2"/>
          <p:cNvSpPr>
            <a:spLocks noGrp="1" noChangeArrowheads="1"/>
          </p:cNvSpPr>
          <p:nvPr>
            <p:ph type="title"/>
          </p:nvPr>
        </p:nvSpPr>
        <p:spPr>
          <a:xfrm>
            <a:off x="1905000" y="1371600"/>
            <a:ext cx="5410200" cy="533400"/>
          </a:xfrm>
          <a:ln/>
        </p:spPr>
        <p:txBody>
          <a:bodyPr/>
          <a:lstStyle/>
          <a:p>
            <a:r>
              <a:rPr lang="en-US" sz="3600" dirty="0" smtClean="0"/>
              <a:t>Converting to Hex</a:t>
            </a:r>
            <a:endParaRPr lang="en-US" sz="3600" dirty="0"/>
          </a:p>
        </p:txBody>
      </p:sp>
      <p:sp>
        <p:nvSpPr>
          <p:cNvPr id="22531" name="Rectangle 3"/>
          <p:cNvSpPr>
            <a:spLocks noGrp="1" noChangeArrowheads="1"/>
          </p:cNvSpPr>
          <p:nvPr>
            <p:ph type="body" idx="1"/>
          </p:nvPr>
        </p:nvSpPr>
        <p:spPr>
          <a:xfrm>
            <a:off x="685800" y="2057400"/>
            <a:ext cx="7924800" cy="4191000"/>
          </a:xfrm>
        </p:spPr>
        <p:txBody>
          <a:bodyPr/>
          <a:lstStyle/>
          <a:p>
            <a:r>
              <a:rPr lang="en-US" dirty="0" smtClean="0"/>
              <a:t>The big question:  </a:t>
            </a:r>
            <a:r>
              <a:rPr lang="en-US" dirty="0" smtClean="0">
                <a:solidFill>
                  <a:srgbClr val="CC0000"/>
                </a:solidFill>
              </a:rPr>
              <a:t>How to convert </a:t>
            </a:r>
            <a:r>
              <a:rPr lang="en-US" dirty="0">
                <a:solidFill>
                  <a:srgbClr val="CC0000"/>
                </a:solidFill>
              </a:rPr>
              <a:t>a </a:t>
            </a:r>
            <a:r>
              <a:rPr lang="en-US" dirty="0" smtClean="0">
                <a:solidFill>
                  <a:srgbClr val="CC0000"/>
                </a:solidFill>
              </a:rPr>
              <a:t>hex </a:t>
            </a:r>
            <a:r>
              <a:rPr lang="en-US" dirty="0">
                <a:solidFill>
                  <a:srgbClr val="CC0000"/>
                </a:solidFill>
              </a:rPr>
              <a:t>digit to the ASCII code for the character representing that digit?  </a:t>
            </a:r>
          </a:p>
          <a:p>
            <a:r>
              <a:rPr lang="en-US" dirty="0"/>
              <a:t>Consider hexadecimal numbers 0-9 (0000-1001):</a:t>
            </a:r>
          </a:p>
          <a:p>
            <a:pPr lvl="1"/>
            <a:r>
              <a:rPr lang="en-US" dirty="0"/>
              <a:t>The ASCII code for 0 is 0x 30 (decimal 48</a:t>
            </a:r>
            <a:r>
              <a:rPr lang="en-US" dirty="0" smtClean="0"/>
              <a:t>).  </a:t>
            </a:r>
            <a:endParaRPr lang="en-US" dirty="0"/>
          </a:p>
          <a:p>
            <a:pPr lvl="1"/>
            <a:r>
              <a:rPr lang="en-US" dirty="0"/>
              <a:t>The ASCII code for 1 is 0x 31 (decimal 49</a:t>
            </a:r>
            <a:r>
              <a:rPr lang="en-US" dirty="0" smtClean="0"/>
              <a:t>).  </a:t>
            </a:r>
            <a:endParaRPr lang="en-US" dirty="0"/>
          </a:p>
          <a:p>
            <a:pPr lvl="1"/>
            <a:r>
              <a:rPr lang="en-US" dirty="0"/>
              <a:t>Etc., to 9, whose ASCII code is 0x 39 (decimal 57</a:t>
            </a:r>
            <a:r>
              <a:rPr lang="en-US" dirty="0" smtClean="0"/>
              <a:t>).  </a:t>
            </a:r>
            <a:endParaRPr lang="en-US" dirty="0"/>
          </a:p>
          <a:p>
            <a:pPr lvl="1"/>
            <a:r>
              <a:rPr lang="en-US" dirty="0" smtClean="0">
                <a:solidFill>
                  <a:srgbClr val="009900"/>
                </a:solidFill>
              </a:rPr>
              <a:t>The </a:t>
            </a:r>
            <a:r>
              <a:rPr lang="en-US" dirty="0">
                <a:solidFill>
                  <a:srgbClr val="009900"/>
                </a:solidFill>
              </a:rPr>
              <a:t>ASCII code for hex numbers 0 to 9 (binary 0000 to 1001) is exactly decimal 48 (hex 30) greater than the number.  </a:t>
            </a:r>
          </a:p>
          <a:p>
            <a:pPr lvl="1"/>
            <a:r>
              <a:rPr lang="en-US" dirty="0">
                <a:solidFill>
                  <a:srgbClr val="CC0000"/>
                </a:solidFill>
              </a:rPr>
              <a:t>Therefore we can define the formula: </a:t>
            </a:r>
            <a:r>
              <a:rPr lang="en-US" sz="2400" dirty="0">
                <a:solidFill>
                  <a:srgbClr val="CC0000"/>
                </a:solidFill>
              </a:rPr>
              <a:t>n</a:t>
            </a:r>
            <a:r>
              <a:rPr lang="en-US" baseline="-10000" dirty="0">
                <a:solidFill>
                  <a:srgbClr val="CC0000"/>
                </a:solidFill>
              </a:rPr>
              <a:t>ASCII</a:t>
            </a:r>
            <a:r>
              <a:rPr lang="en-US" dirty="0">
                <a:solidFill>
                  <a:srgbClr val="CC0000"/>
                </a:solidFill>
              </a:rPr>
              <a:t> =</a:t>
            </a:r>
            <a:r>
              <a:rPr lang="en-US" sz="2400" dirty="0">
                <a:solidFill>
                  <a:srgbClr val="CC0000"/>
                </a:solidFill>
              </a:rPr>
              <a:t>n</a:t>
            </a:r>
            <a:r>
              <a:rPr lang="en-US" dirty="0">
                <a:solidFill>
                  <a:srgbClr val="CC0000"/>
                </a:solidFill>
              </a:rPr>
              <a:t>+48 for </a:t>
            </a:r>
            <a:r>
              <a:rPr lang="en-US" dirty="0" smtClean="0">
                <a:solidFill>
                  <a:srgbClr val="CC0000"/>
                </a:solidFill>
              </a:rPr>
              <a:t>a decimal </a:t>
            </a:r>
            <a:r>
              <a:rPr lang="en-US" dirty="0">
                <a:solidFill>
                  <a:srgbClr val="CC0000"/>
                </a:solidFill>
              </a:rPr>
              <a:t>number </a:t>
            </a:r>
            <a:r>
              <a:rPr lang="en-US" sz="2400" dirty="0">
                <a:solidFill>
                  <a:srgbClr val="CC0000"/>
                </a:solidFill>
              </a:rPr>
              <a:t>n</a:t>
            </a:r>
            <a:r>
              <a:rPr lang="en-US" dirty="0">
                <a:solidFill>
                  <a:srgbClr val="CC0000"/>
                </a:solidFill>
              </a:rPr>
              <a:t>.  </a:t>
            </a:r>
          </a:p>
          <a:p>
            <a:r>
              <a:rPr lang="en-US" u="sng" dirty="0" smtClean="0">
                <a:solidFill>
                  <a:schemeClr val="accent2"/>
                </a:solidFill>
              </a:rPr>
              <a:t>Any </a:t>
            </a:r>
            <a:r>
              <a:rPr lang="en-US" u="sng" dirty="0">
                <a:solidFill>
                  <a:schemeClr val="accent2"/>
                </a:solidFill>
              </a:rPr>
              <a:t>hex number 0 to 9 </a:t>
            </a:r>
            <a:r>
              <a:rPr lang="en-US" u="sng" dirty="0" smtClean="0">
                <a:solidFill>
                  <a:schemeClr val="accent2"/>
                </a:solidFill>
              </a:rPr>
              <a:t>can be converted to </a:t>
            </a:r>
            <a:r>
              <a:rPr lang="en-US" u="sng" dirty="0">
                <a:solidFill>
                  <a:schemeClr val="accent2"/>
                </a:solidFill>
              </a:rPr>
              <a:t>the ASCII code for that number </a:t>
            </a:r>
            <a:r>
              <a:rPr lang="en-US" u="sng" dirty="0" smtClean="0">
                <a:solidFill>
                  <a:schemeClr val="accent2"/>
                </a:solidFill>
              </a:rPr>
              <a:t>by </a:t>
            </a:r>
            <a:r>
              <a:rPr lang="en-US" u="sng" dirty="0">
                <a:solidFill>
                  <a:schemeClr val="accent2"/>
                </a:solidFill>
              </a:rPr>
              <a:t>adding 48</a:t>
            </a:r>
            <a:r>
              <a:rPr lang="en-US" dirty="0">
                <a:solidFill>
                  <a:schemeClr val="accent2"/>
                </a:solidFill>
              </a:rPr>
              <a:t>.  </a:t>
            </a:r>
          </a:p>
        </p:txBody>
      </p:sp>
      <p:pic>
        <p:nvPicPr>
          <p:cNvPr id="2" name="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7" dur="500"/>
                                        <p:tgtEl>
                                          <p:spTgt spid="2253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10" dur="500"/>
                                        <p:tgtEl>
                                          <p:spTgt spid="22531">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13" dur="500"/>
                                        <p:tgtEl>
                                          <p:spTgt spid="22531">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2531">
                                            <p:txEl>
                                              <p:pRg st="6" end="6"/>
                                            </p:txEl>
                                          </p:spTgt>
                                        </p:tgtEl>
                                        <p:attrNameLst>
                                          <p:attrName>style.visibility</p:attrName>
                                        </p:attrNameLst>
                                      </p:cBhvr>
                                      <p:to>
                                        <p:strVal val="visible"/>
                                      </p:to>
                                    </p:set>
                                    <p:animEffect transition="in" filter="diamond(in)">
                                      <p:cBhvr>
                                        <p:cTn id="22" dur="2000"/>
                                        <p:tgtEl>
                                          <p:spTgt spid="2253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1495"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3F563FA2-6A61-4DE7-AE84-8DA6097A8010}" type="slidenum">
              <a:rPr lang="en-US"/>
              <a:pPr/>
              <a:t>26</a:t>
            </a:fld>
            <a:endParaRPr lang="en-US" dirty="0"/>
          </a:p>
        </p:txBody>
      </p:sp>
      <p:sp>
        <p:nvSpPr>
          <p:cNvPr id="23554" name="Rectangle 2"/>
          <p:cNvSpPr>
            <a:spLocks noGrp="1" noChangeArrowheads="1"/>
          </p:cNvSpPr>
          <p:nvPr>
            <p:ph type="title"/>
          </p:nvPr>
        </p:nvSpPr>
        <p:spPr>
          <a:ln/>
        </p:spPr>
        <p:txBody>
          <a:bodyPr/>
          <a:lstStyle/>
          <a:p>
            <a:r>
              <a:rPr lang="en-US" sz="3600" dirty="0" smtClean="0"/>
              <a:t>Converting to Hex (2)</a:t>
            </a:r>
            <a:endParaRPr lang="en-US" sz="3600" dirty="0"/>
          </a:p>
        </p:txBody>
      </p:sp>
      <p:sp>
        <p:nvSpPr>
          <p:cNvPr id="23555" name="Rectangle 3"/>
          <p:cNvSpPr>
            <a:spLocks noGrp="1" noChangeArrowheads="1"/>
          </p:cNvSpPr>
          <p:nvPr>
            <p:ph type="body" idx="1"/>
          </p:nvPr>
        </p:nvSpPr>
        <p:spPr>
          <a:xfrm>
            <a:off x="609600" y="2438400"/>
            <a:ext cx="7848600" cy="3581400"/>
          </a:xfrm>
        </p:spPr>
        <p:txBody>
          <a:bodyPr/>
          <a:lstStyle/>
          <a:p>
            <a:pPr>
              <a:lnSpc>
                <a:spcPct val="90000"/>
              </a:lnSpc>
            </a:pPr>
            <a:r>
              <a:rPr lang="en-US" sz="2800" dirty="0"/>
              <a:t>What about hex numbers a-f?</a:t>
            </a:r>
          </a:p>
          <a:p>
            <a:pPr lvl="1">
              <a:lnSpc>
                <a:spcPct val="90000"/>
              </a:lnSpc>
            </a:pPr>
            <a:r>
              <a:rPr lang="en-US" sz="2400" dirty="0" smtClean="0"/>
              <a:t>Clearly, there </a:t>
            </a:r>
            <a:r>
              <a:rPr lang="en-US" sz="2400" dirty="0"/>
              <a:t>must be some value to add to </a:t>
            </a:r>
            <a:r>
              <a:rPr lang="en-US" sz="2400" dirty="0" smtClean="0"/>
              <a:t>numbers </a:t>
            </a:r>
            <a:r>
              <a:rPr lang="en-US" sz="2400" dirty="0"/>
              <a:t>a-f </a:t>
            </a:r>
            <a:r>
              <a:rPr lang="en-US" sz="2400" dirty="0" smtClean="0"/>
              <a:t>that results in the </a:t>
            </a:r>
            <a:r>
              <a:rPr lang="en-US" sz="2400" dirty="0"/>
              <a:t>ASCII code for those </a:t>
            </a:r>
            <a:r>
              <a:rPr lang="en-US" sz="2400" dirty="0" smtClean="0"/>
              <a:t>numbers</a:t>
            </a:r>
            <a:r>
              <a:rPr lang="en-US" sz="2400" dirty="0"/>
              <a:t>.  </a:t>
            </a:r>
          </a:p>
          <a:p>
            <a:pPr lvl="1">
              <a:lnSpc>
                <a:spcPct val="90000"/>
              </a:lnSpc>
            </a:pPr>
            <a:r>
              <a:rPr lang="en-US" sz="2400" dirty="0">
                <a:solidFill>
                  <a:srgbClr val="CC0000"/>
                </a:solidFill>
              </a:rPr>
              <a:t>In fact, the ASCII code for A is 7 greater than the ASCII code for 9.</a:t>
            </a:r>
          </a:p>
          <a:p>
            <a:pPr lvl="1">
              <a:lnSpc>
                <a:spcPct val="90000"/>
              </a:lnSpc>
            </a:pPr>
            <a:r>
              <a:rPr lang="en-US" sz="2400" dirty="0">
                <a:solidFill>
                  <a:srgbClr val="009900"/>
                </a:solidFill>
              </a:rPr>
              <a:t>Since A-F </a:t>
            </a:r>
            <a:r>
              <a:rPr lang="en-US" sz="2400" dirty="0" smtClean="0">
                <a:solidFill>
                  <a:srgbClr val="009900"/>
                </a:solidFill>
              </a:rPr>
              <a:t>are closer </a:t>
            </a:r>
            <a:r>
              <a:rPr lang="en-US" sz="2400" dirty="0">
                <a:solidFill>
                  <a:srgbClr val="009900"/>
                </a:solidFill>
              </a:rPr>
              <a:t>numerically to 0-9, </a:t>
            </a:r>
            <a:r>
              <a:rPr lang="en-US" sz="2400" dirty="0" smtClean="0">
                <a:solidFill>
                  <a:srgbClr val="009900"/>
                </a:solidFill>
              </a:rPr>
              <a:t>I choose to use </a:t>
            </a:r>
            <a:r>
              <a:rPr lang="en-US" sz="2400" dirty="0">
                <a:solidFill>
                  <a:srgbClr val="009900"/>
                </a:solidFill>
              </a:rPr>
              <a:t>capital letters </a:t>
            </a:r>
            <a:r>
              <a:rPr lang="en-US" sz="2400" dirty="0" smtClean="0">
                <a:solidFill>
                  <a:srgbClr val="009900"/>
                </a:solidFill>
              </a:rPr>
              <a:t>represent </a:t>
            </a:r>
            <a:r>
              <a:rPr lang="en-US" sz="2400" dirty="0">
                <a:solidFill>
                  <a:srgbClr val="009900"/>
                </a:solidFill>
              </a:rPr>
              <a:t>hex A-F.  </a:t>
            </a:r>
          </a:p>
          <a:p>
            <a:pPr lvl="1">
              <a:lnSpc>
                <a:spcPct val="90000"/>
              </a:lnSpc>
            </a:pPr>
            <a:r>
              <a:rPr lang="en-US" sz="2400" dirty="0" smtClean="0">
                <a:solidFill>
                  <a:schemeClr val="accent2"/>
                </a:solidFill>
              </a:rPr>
              <a:t>The loop tests </a:t>
            </a:r>
            <a:r>
              <a:rPr lang="en-US" sz="2400" dirty="0">
                <a:solidFill>
                  <a:schemeClr val="accent2"/>
                </a:solidFill>
              </a:rPr>
              <a:t>each hex number to see if it is 9 or less.</a:t>
            </a:r>
          </a:p>
          <a:p>
            <a:pPr lvl="1">
              <a:lnSpc>
                <a:spcPct val="90000"/>
              </a:lnSpc>
            </a:pPr>
            <a:r>
              <a:rPr lang="en-US" sz="2400" u="sng" dirty="0">
                <a:solidFill>
                  <a:srgbClr val="CC0000"/>
                </a:solidFill>
              </a:rPr>
              <a:t>If </a:t>
            </a:r>
            <a:r>
              <a:rPr lang="en-US" sz="2400" u="sng" dirty="0" smtClean="0">
                <a:solidFill>
                  <a:srgbClr val="CC0000"/>
                </a:solidFill>
              </a:rPr>
              <a:t>0x9 or </a:t>
            </a:r>
            <a:r>
              <a:rPr lang="en-US" sz="2400" u="sng" dirty="0">
                <a:solidFill>
                  <a:srgbClr val="CC0000"/>
                </a:solidFill>
              </a:rPr>
              <a:t>less add 48 to get the ASCII </a:t>
            </a:r>
            <a:r>
              <a:rPr lang="en-US" sz="2400" u="sng" dirty="0" smtClean="0">
                <a:solidFill>
                  <a:srgbClr val="CC0000"/>
                </a:solidFill>
              </a:rPr>
              <a:t>code</a:t>
            </a:r>
            <a:r>
              <a:rPr lang="en-US" sz="2400" dirty="0" smtClean="0">
                <a:solidFill>
                  <a:srgbClr val="CC0000"/>
                </a:solidFill>
              </a:rPr>
              <a:t>.</a:t>
            </a:r>
            <a:endParaRPr lang="en-US" sz="2400" dirty="0">
              <a:solidFill>
                <a:srgbClr val="CC0000"/>
              </a:solidFill>
            </a:endParaRPr>
          </a:p>
          <a:p>
            <a:pPr lvl="1">
              <a:lnSpc>
                <a:spcPct val="90000"/>
              </a:lnSpc>
            </a:pPr>
            <a:r>
              <a:rPr lang="en-US" sz="2400" u="sng" dirty="0">
                <a:solidFill>
                  <a:srgbClr val="CC0000"/>
                </a:solidFill>
              </a:rPr>
              <a:t>If hex A-F, add (48+7) to get the ASCII </a:t>
            </a:r>
            <a:r>
              <a:rPr lang="en-US" sz="2400" u="sng" dirty="0" smtClean="0">
                <a:solidFill>
                  <a:srgbClr val="CC0000"/>
                </a:solidFill>
              </a:rPr>
              <a:t>code</a:t>
            </a:r>
            <a:r>
              <a:rPr lang="en-US" sz="2400" dirty="0" smtClean="0">
                <a:solidFill>
                  <a:srgbClr val="CC0000"/>
                </a:solidFill>
              </a:rPr>
              <a:t>. </a:t>
            </a:r>
          </a:p>
        </p:txBody>
      </p:sp>
      <p:pic>
        <p:nvPicPr>
          <p:cNvPr id="2" name="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ox(in)">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checkerboard(across)">
                                      <p:cBhvr>
                                        <p:cTn id="17" dur="500"/>
                                        <p:tgtEl>
                                          <p:spTgt spid="235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4563" fill="hold"/>
                                        <p:tgtEl>
                                          <p:spTgt spid="2"/>
                                        </p:tgtEl>
                                      </p:cBhvr>
                                    </p:cmd>
                                  </p:childTnLst>
                                </p:cTn>
                              </p:par>
                            </p:childTnLst>
                          </p:cTn>
                        </p:par>
                      </p:childTnLst>
                    </p:cTn>
                  </p:par>
                </p:childTnLst>
              </p:cTn>
              <p:nextCondLst>
                <p:cond evt="onClick" delay="0">
                  <p:tgtEl>
                    <p:spTgt spid="2"/>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Final Version of Flow Chart</a:t>
            </a:r>
            <a:endParaRPr lang="en-US" sz="3200" dirty="0"/>
          </a:p>
        </p:txBody>
      </p:sp>
      <p:sp>
        <p:nvSpPr>
          <p:cNvPr id="3" name="Content Placeholder 2"/>
          <p:cNvSpPr>
            <a:spLocks noGrp="1"/>
          </p:cNvSpPr>
          <p:nvPr>
            <p:ph idx="1"/>
          </p:nvPr>
        </p:nvSpPr>
        <p:spPr>
          <a:xfrm>
            <a:off x="685800" y="2286000"/>
            <a:ext cx="7772400" cy="3962400"/>
          </a:xfrm>
        </p:spPr>
        <p:txBody>
          <a:bodyPr/>
          <a:lstStyle/>
          <a:p>
            <a:r>
              <a:rPr lang="en-US" sz="2800" dirty="0" smtClean="0"/>
              <a:t>Now we update the flow chart with the fine points of our decimal-to-hex routine.  </a:t>
            </a:r>
          </a:p>
          <a:p>
            <a:pPr lvl="1"/>
            <a:r>
              <a:rPr lang="en-US" sz="2400" dirty="0" smtClean="0">
                <a:solidFill>
                  <a:srgbClr val="0033CC"/>
                </a:solidFill>
              </a:rPr>
              <a:t>Need to show zero-elimination loop in more detail.  </a:t>
            </a:r>
          </a:p>
          <a:p>
            <a:pPr lvl="1"/>
            <a:r>
              <a:rPr lang="en-US" sz="2400" dirty="0" smtClean="0">
                <a:solidFill>
                  <a:srgbClr val="C00000"/>
                </a:solidFill>
              </a:rPr>
              <a:t>Need to add test for a 0 being input to our flow chart.  </a:t>
            </a:r>
          </a:p>
          <a:p>
            <a:pPr lvl="1"/>
            <a:r>
              <a:rPr lang="en-US" sz="2400" dirty="0" smtClean="0">
                <a:solidFill>
                  <a:srgbClr val="008000"/>
                </a:solidFill>
              </a:rPr>
              <a:t>Need to show the hex number-to-ASCII character in detail now that we understand the numeric conversion routine.  </a:t>
            </a:r>
          </a:p>
          <a:p>
            <a:pPr lvl="1"/>
            <a:r>
              <a:rPr lang="en-US" sz="2400" dirty="0" smtClean="0">
                <a:solidFill>
                  <a:srgbClr val="800080"/>
                </a:solidFill>
              </a:rPr>
              <a:t>Need to add the routine that asks if another decimal-to-hex digit conversion is desired.  </a:t>
            </a:r>
            <a:endParaRPr lang="en-US" sz="2400" dirty="0">
              <a:solidFill>
                <a:srgbClr val="800080"/>
              </a:solidFill>
            </a:endParaRPr>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27</a:t>
            </a:fld>
            <a:endParaRPr lang="en-US" dirty="0"/>
          </a:p>
        </p:txBody>
      </p:sp>
      <p:pic>
        <p:nvPicPr>
          <p:cNvPr id="6" name="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1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71600"/>
            <a:ext cx="5410200" cy="533400"/>
          </a:xfrm>
        </p:spPr>
        <p:txBody>
          <a:bodyPr/>
          <a:lstStyle/>
          <a:p>
            <a:r>
              <a:rPr lang="en-US" sz="3600" dirty="0" smtClean="0"/>
              <a:t>Final Loop Flow Chart</a:t>
            </a:r>
            <a:endParaRPr lang="en-US" sz="3600" dirty="0"/>
          </a:p>
        </p:txBody>
      </p:sp>
      <p:sp>
        <p:nvSpPr>
          <p:cNvPr id="3" name="Footer Placeholder 2"/>
          <p:cNvSpPr>
            <a:spLocks noGrp="1"/>
          </p:cNvSpPr>
          <p:nvPr>
            <p:ph type="ftr" sz="quarter" idx="10"/>
          </p:nvPr>
        </p:nvSpPr>
        <p:spPr/>
        <p:txBody>
          <a:bodyPr/>
          <a:lstStyle/>
          <a:p>
            <a:r>
              <a:rPr lang="en-US" dirty="0" smtClean="0"/>
              <a:t>Lecture #16:  SPIM Programming Example</a:t>
            </a:r>
            <a:endParaRPr lang="en-US" dirty="0"/>
          </a:p>
        </p:txBody>
      </p:sp>
      <p:sp>
        <p:nvSpPr>
          <p:cNvPr id="4" name="Slide Number Placeholder 3"/>
          <p:cNvSpPr>
            <a:spLocks noGrp="1"/>
          </p:cNvSpPr>
          <p:nvPr>
            <p:ph type="sldNum" sz="quarter" idx="11"/>
          </p:nvPr>
        </p:nvSpPr>
        <p:spPr/>
        <p:txBody>
          <a:bodyPr/>
          <a:lstStyle/>
          <a:p>
            <a:fld id="{814E2B25-379B-4031-B395-32FEF2882419}" type="slidenum">
              <a:rPr lang="en-US" smtClean="0"/>
              <a:pPr/>
              <a:t>28</a:t>
            </a:fld>
            <a:endParaRPr lang="en-US" dirty="0"/>
          </a:p>
        </p:txBody>
      </p:sp>
      <p:grpSp>
        <p:nvGrpSpPr>
          <p:cNvPr id="51" name="Group 50"/>
          <p:cNvGrpSpPr/>
          <p:nvPr/>
        </p:nvGrpSpPr>
        <p:grpSpPr>
          <a:xfrm>
            <a:off x="609600" y="2133600"/>
            <a:ext cx="7924800" cy="4114800"/>
            <a:chOff x="609600" y="2133600"/>
            <a:chExt cx="7924800" cy="4114800"/>
          </a:xfrm>
        </p:grpSpPr>
        <p:cxnSp>
          <p:nvCxnSpPr>
            <p:cNvPr id="6" name="AutoShape 15"/>
            <p:cNvCxnSpPr>
              <a:cxnSpLocks noChangeShapeType="1"/>
              <a:stCxn id="11" idx="0"/>
              <a:endCxn id="28" idx="2"/>
            </p:cNvCxnSpPr>
            <p:nvPr/>
          </p:nvCxnSpPr>
          <p:spPr bwMode="auto">
            <a:xfrm rot="16200000" flipV="1">
              <a:off x="1489710" y="4461510"/>
              <a:ext cx="487680" cy="952500"/>
            </a:xfrm>
            <a:prstGeom prst="bentConnector3">
              <a:avLst>
                <a:gd name="adj1" fmla="val 62266"/>
              </a:avLst>
            </a:prstGeom>
            <a:noFill/>
            <a:ln w="38100">
              <a:solidFill>
                <a:srgbClr val="006600"/>
              </a:solidFill>
              <a:miter lim="800000"/>
              <a:headEnd/>
              <a:tailEnd type="triangle" w="med" len="med"/>
            </a:ln>
            <a:effectLst/>
          </p:spPr>
        </p:cxnSp>
        <p:sp>
          <p:nvSpPr>
            <p:cNvPr id="7" name="AutoShape 3"/>
            <p:cNvSpPr>
              <a:spLocks noChangeArrowheads="1"/>
            </p:cNvSpPr>
            <p:nvPr/>
          </p:nvSpPr>
          <p:spPr bwMode="auto">
            <a:xfrm>
              <a:off x="685800" y="2133600"/>
              <a:ext cx="1524000" cy="990600"/>
            </a:xfrm>
            <a:prstGeom prst="flowChartDocumen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smtClean="0"/>
                <a:t>Input number,</a:t>
              </a:r>
            </a:p>
            <a:p>
              <a:pPr algn="ctr"/>
              <a:r>
                <a:rPr lang="en-US" sz="1600" b="1" dirty="0" smtClean="0"/>
                <a:t>move from $v0</a:t>
              </a:r>
            </a:p>
            <a:p>
              <a:pPr algn="ctr"/>
              <a:r>
                <a:rPr lang="en-US" sz="1600" b="1" dirty="0" smtClean="0"/>
                <a:t> to $t1</a:t>
              </a:r>
              <a:endParaRPr lang="en-US" sz="1600" b="1" dirty="0"/>
            </a:p>
          </p:txBody>
        </p:sp>
        <p:sp>
          <p:nvSpPr>
            <p:cNvPr id="8" name="Rectangle 6"/>
            <p:cNvSpPr>
              <a:spLocks noChangeArrowheads="1"/>
            </p:cNvSpPr>
            <p:nvPr/>
          </p:nvSpPr>
          <p:spPr bwMode="auto">
            <a:xfrm>
              <a:off x="2438400" y="2209800"/>
              <a:ext cx="1981200" cy="8382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smtClean="0"/>
                <a:t>Rol</a:t>
              </a:r>
              <a:r>
                <a:rPr lang="en-US" sz="1600" b="1" dirty="0" smtClean="0"/>
                <a:t> 4 $t1, AND with  </a:t>
              </a:r>
              <a:endParaRPr lang="en-US" sz="1600" b="1" dirty="0"/>
            </a:p>
            <a:p>
              <a:pPr algn="ctr"/>
              <a:r>
                <a:rPr lang="en-US" sz="1600" b="1" dirty="0" smtClean="0"/>
                <a:t>0xf, store in $a0</a:t>
              </a:r>
              <a:endParaRPr lang="en-US" sz="1600" b="1" dirty="0"/>
            </a:p>
          </p:txBody>
        </p:sp>
        <p:sp>
          <p:nvSpPr>
            <p:cNvPr id="9" name="Rectangle 8"/>
            <p:cNvSpPr>
              <a:spLocks noChangeArrowheads="1"/>
            </p:cNvSpPr>
            <p:nvPr/>
          </p:nvSpPr>
          <p:spPr bwMode="auto">
            <a:xfrm>
              <a:off x="4800600" y="3726180"/>
              <a:ext cx="990600" cy="9144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smtClean="0"/>
                <a:t>Add 48 </a:t>
              </a:r>
            </a:p>
            <a:p>
              <a:pPr algn="ctr"/>
              <a:r>
                <a:rPr lang="en-US" sz="1600" b="1" dirty="0" smtClean="0"/>
                <a:t>to #</a:t>
              </a:r>
              <a:endParaRPr lang="en-US" sz="1600" b="1" dirty="0"/>
            </a:p>
          </p:txBody>
        </p:sp>
        <p:sp>
          <p:nvSpPr>
            <p:cNvPr id="10" name="Rectangle 9"/>
            <p:cNvSpPr>
              <a:spLocks noChangeArrowheads="1"/>
            </p:cNvSpPr>
            <p:nvPr/>
          </p:nvSpPr>
          <p:spPr bwMode="auto">
            <a:xfrm>
              <a:off x="6019800" y="3733800"/>
              <a:ext cx="1143000" cy="9144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smtClean="0"/>
                <a:t>$t0 → $t0+1, </a:t>
              </a:r>
            </a:p>
          </p:txBody>
        </p:sp>
        <p:sp>
          <p:nvSpPr>
            <p:cNvPr id="11" name="AutoShape 10"/>
            <p:cNvSpPr>
              <a:spLocks noChangeArrowheads="1"/>
            </p:cNvSpPr>
            <p:nvPr/>
          </p:nvSpPr>
          <p:spPr bwMode="auto">
            <a:xfrm>
              <a:off x="1333500" y="5181600"/>
              <a:ext cx="1752600" cy="914400"/>
            </a:xfrm>
            <a:prstGeom prst="flowChartDecisi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smtClean="0"/>
                <a:t>Loop</a:t>
              </a:r>
            </a:p>
            <a:p>
              <a:pPr algn="ctr"/>
              <a:r>
                <a:rPr lang="en-US" sz="1600" b="1" dirty="0"/>
                <a:t>c</a:t>
              </a:r>
              <a:r>
                <a:rPr lang="en-US" sz="1600" b="1" dirty="0" smtClean="0"/>
                <a:t>ount </a:t>
              </a:r>
              <a:r>
                <a:rPr lang="en-US" sz="1600" b="1" dirty="0"/>
                <a:t>= </a:t>
              </a:r>
              <a:r>
                <a:rPr lang="en-US" sz="1600" b="1" dirty="0" smtClean="0"/>
                <a:t>8?</a:t>
              </a:r>
              <a:endParaRPr lang="en-US" sz="1600" b="1" dirty="0"/>
            </a:p>
          </p:txBody>
        </p:sp>
        <p:sp>
          <p:nvSpPr>
            <p:cNvPr id="12" name="Text Box 16"/>
            <p:cNvSpPr txBox="1">
              <a:spLocks noChangeArrowheads="1"/>
            </p:cNvSpPr>
            <p:nvPr/>
          </p:nvSpPr>
          <p:spPr bwMode="auto">
            <a:xfrm>
              <a:off x="2159000" y="4648200"/>
              <a:ext cx="431800" cy="336550"/>
            </a:xfrm>
            <a:prstGeom prst="rect">
              <a:avLst/>
            </a:prstGeom>
            <a:noFill/>
            <a:ln w="9525">
              <a:noFill/>
              <a:miter lim="800000"/>
              <a:headEnd/>
              <a:tailEnd/>
            </a:ln>
            <a:effectLst/>
          </p:spPr>
          <p:txBody>
            <a:bodyPr wrap="none">
              <a:spAutoFit/>
            </a:bodyPr>
            <a:lstStyle/>
            <a:p>
              <a:r>
                <a:rPr lang="en-US" sz="1600" b="1" dirty="0">
                  <a:solidFill>
                    <a:srgbClr val="006600"/>
                  </a:solidFill>
                </a:rPr>
                <a:t>No</a:t>
              </a:r>
            </a:p>
          </p:txBody>
        </p:sp>
        <p:sp>
          <p:nvSpPr>
            <p:cNvPr id="14" name="AutoShape 19"/>
            <p:cNvSpPr>
              <a:spLocks noChangeArrowheads="1"/>
            </p:cNvSpPr>
            <p:nvPr/>
          </p:nvSpPr>
          <p:spPr bwMode="auto">
            <a:xfrm>
              <a:off x="3733800" y="5029200"/>
              <a:ext cx="1981200" cy="1219200"/>
            </a:xfrm>
            <a:prstGeom prst="flowChartPunchedTap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a:t>Print out ASCII</a:t>
              </a:r>
            </a:p>
            <a:p>
              <a:pPr algn="ctr"/>
              <a:r>
                <a:rPr lang="en-US" sz="1600" b="1" dirty="0" smtClean="0"/>
                <a:t>CR/LF</a:t>
              </a:r>
              <a:endParaRPr lang="en-US" sz="1600" b="1" dirty="0"/>
            </a:p>
          </p:txBody>
        </p:sp>
        <p:cxnSp>
          <p:nvCxnSpPr>
            <p:cNvPr id="15" name="AutoShape 20"/>
            <p:cNvCxnSpPr>
              <a:cxnSpLocks noChangeShapeType="1"/>
              <a:stCxn id="11" idx="3"/>
            </p:cNvCxnSpPr>
            <p:nvPr/>
          </p:nvCxnSpPr>
          <p:spPr bwMode="auto">
            <a:xfrm>
              <a:off x="3086100" y="5638800"/>
              <a:ext cx="647700" cy="1588"/>
            </a:xfrm>
            <a:prstGeom prst="bentConnector3">
              <a:avLst>
                <a:gd name="adj1" fmla="val 50000"/>
              </a:avLst>
            </a:prstGeom>
            <a:noFill/>
            <a:ln w="38100">
              <a:solidFill>
                <a:srgbClr val="C00000"/>
              </a:solidFill>
              <a:miter lim="800000"/>
              <a:headEnd/>
              <a:tailEnd type="triangle" w="med" len="med"/>
            </a:ln>
            <a:effectLst/>
          </p:spPr>
        </p:cxnSp>
        <p:sp>
          <p:nvSpPr>
            <p:cNvPr id="16" name="Text Box 21"/>
            <p:cNvSpPr txBox="1">
              <a:spLocks noChangeArrowheads="1"/>
            </p:cNvSpPr>
            <p:nvPr/>
          </p:nvSpPr>
          <p:spPr bwMode="auto">
            <a:xfrm>
              <a:off x="3048000" y="5607050"/>
              <a:ext cx="500062" cy="336550"/>
            </a:xfrm>
            <a:prstGeom prst="rect">
              <a:avLst/>
            </a:prstGeom>
            <a:noFill/>
            <a:ln w="9525">
              <a:noFill/>
              <a:miter lim="800000"/>
              <a:headEnd/>
              <a:tailEnd/>
            </a:ln>
            <a:effectLst/>
          </p:spPr>
          <p:txBody>
            <a:bodyPr wrap="none">
              <a:spAutoFit/>
            </a:bodyPr>
            <a:lstStyle/>
            <a:p>
              <a:r>
                <a:rPr lang="en-US" sz="1600" b="1" dirty="0">
                  <a:solidFill>
                    <a:srgbClr val="C00000"/>
                  </a:solidFill>
                </a:rPr>
                <a:t>Yes</a:t>
              </a:r>
            </a:p>
          </p:txBody>
        </p:sp>
        <p:cxnSp>
          <p:nvCxnSpPr>
            <p:cNvPr id="17" name="AutoShape 25"/>
            <p:cNvCxnSpPr>
              <a:cxnSpLocks noChangeShapeType="1"/>
              <a:stCxn id="86" idx="3"/>
              <a:endCxn id="9" idx="1"/>
            </p:cNvCxnSpPr>
            <p:nvPr/>
          </p:nvCxnSpPr>
          <p:spPr bwMode="auto">
            <a:xfrm>
              <a:off x="4572000" y="4175760"/>
              <a:ext cx="228600" cy="7620"/>
            </a:xfrm>
            <a:prstGeom prst="bentConnector3">
              <a:avLst>
                <a:gd name="adj1" fmla="val 50000"/>
              </a:avLst>
            </a:prstGeom>
            <a:noFill/>
            <a:ln w="38100">
              <a:solidFill>
                <a:schemeClr val="accent2"/>
              </a:solidFill>
              <a:miter lim="800000"/>
              <a:headEnd/>
              <a:tailEnd type="triangle" w="med" len="med"/>
            </a:ln>
            <a:effectLst/>
          </p:spPr>
        </p:cxnSp>
        <p:sp>
          <p:nvSpPr>
            <p:cNvPr id="19" name="Text Box 32"/>
            <p:cNvSpPr txBox="1">
              <a:spLocks noChangeArrowheads="1"/>
            </p:cNvSpPr>
            <p:nvPr/>
          </p:nvSpPr>
          <p:spPr bwMode="auto">
            <a:xfrm>
              <a:off x="6400800" y="2895600"/>
              <a:ext cx="431800" cy="336550"/>
            </a:xfrm>
            <a:prstGeom prst="rect">
              <a:avLst/>
            </a:prstGeom>
            <a:noFill/>
            <a:ln w="9525">
              <a:noFill/>
              <a:miter lim="800000"/>
              <a:headEnd/>
              <a:tailEnd/>
            </a:ln>
            <a:effectLst/>
          </p:spPr>
          <p:txBody>
            <a:bodyPr wrap="none">
              <a:spAutoFit/>
            </a:bodyPr>
            <a:lstStyle/>
            <a:p>
              <a:r>
                <a:rPr lang="en-US" sz="1600" b="1" dirty="0">
                  <a:solidFill>
                    <a:srgbClr val="006600"/>
                  </a:solidFill>
                </a:rPr>
                <a:t>No</a:t>
              </a:r>
            </a:p>
          </p:txBody>
        </p:sp>
        <p:cxnSp>
          <p:nvCxnSpPr>
            <p:cNvPr id="20" name="AutoShape 33"/>
            <p:cNvCxnSpPr>
              <a:cxnSpLocks noChangeShapeType="1"/>
              <a:stCxn id="72" idx="0"/>
              <a:endCxn id="9" idx="0"/>
            </p:cNvCxnSpPr>
            <p:nvPr/>
          </p:nvCxnSpPr>
          <p:spPr bwMode="auto">
            <a:xfrm rot="5400000" flipH="1" flipV="1">
              <a:off x="3985260" y="2522220"/>
              <a:ext cx="106680" cy="2514600"/>
            </a:xfrm>
            <a:prstGeom prst="bentConnector3">
              <a:avLst>
                <a:gd name="adj1" fmla="val 258212"/>
              </a:avLst>
            </a:prstGeom>
            <a:noFill/>
            <a:ln w="38100">
              <a:solidFill>
                <a:srgbClr val="C00000"/>
              </a:solidFill>
              <a:miter lim="800000"/>
              <a:headEnd/>
              <a:tailEnd type="triangle" w="med" len="med"/>
            </a:ln>
            <a:effectLst/>
          </p:spPr>
        </p:cxnSp>
        <p:sp>
          <p:nvSpPr>
            <p:cNvPr id="21" name="Text Box 34"/>
            <p:cNvSpPr txBox="1">
              <a:spLocks noChangeArrowheads="1"/>
            </p:cNvSpPr>
            <p:nvPr/>
          </p:nvSpPr>
          <p:spPr bwMode="auto">
            <a:xfrm>
              <a:off x="5867400" y="2254250"/>
              <a:ext cx="500062" cy="336550"/>
            </a:xfrm>
            <a:prstGeom prst="rect">
              <a:avLst/>
            </a:prstGeom>
            <a:noFill/>
            <a:ln w="9525">
              <a:noFill/>
              <a:miter lim="800000"/>
              <a:headEnd/>
              <a:tailEnd/>
            </a:ln>
            <a:effectLst/>
          </p:spPr>
          <p:txBody>
            <a:bodyPr wrap="none">
              <a:spAutoFit/>
            </a:bodyPr>
            <a:lstStyle/>
            <a:p>
              <a:r>
                <a:rPr lang="en-US" sz="1600" b="1" dirty="0">
                  <a:solidFill>
                    <a:srgbClr val="C00000"/>
                  </a:solidFill>
                </a:rPr>
                <a:t>Yes</a:t>
              </a:r>
            </a:p>
          </p:txBody>
        </p:sp>
        <p:cxnSp>
          <p:nvCxnSpPr>
            <p:cNvPr id="23" name="AutoShape 25"/>
            <p:cNvCxnSpPr>
              <a:cxnSpLocks noChangeShapeType="1"/>
              <a:stCxn id="10" idx="2"/>
              <a:endCxn id="11" idx="1"/>
            </p:cNvCxnSpPr>
            <p:nvPr/>
          </p:nvCxnSpPr>
          <p:spPr bwMode="auto">
            <a:xfrm rot="5400000">
              <a:off x="3467100" y="2514600"/>
              <a:ext cx="990600" cy="5257800"/>
            </a:xfrm>
            <a:prstGeom prst="bentConnector4">
              <a:avLst>
                <a:gd name="adj1" fmla="val 32236"/>
                <a:gd name="adj2" fmla="val 104348"/>
              </a:avLst>
            </a:prstGeom>
            <a:noFill/>
            <a:ln w="38100">
              <a:solidFill>
                <a:schemeClr val="accent2"/>
              </a:solidFill>
              <a:miter lim="800000"/>
              <a:headEnd/>
              <a:tailEnd type="triangle" w="med" len="med"/>
            </a:ln>
            <a:effectLst/>
          </p:spPr>
        </p:cxnSp>
        <p:cxnSp>
          <p:nvCxnSpPr>
            <p:cNvPr id="24" name="AutoShape 25"/>
            <p:cNvCxnSpPr>
              <a:cxnSpLocks noChangeShapeType="1"/>
              <a:stCxn id="9" idx="3"/>
              <a:endCxn id="10" idx="1"/>
            </p:cNvCxnSpPr>
            <p:nvPr/>
          </p:nvCxnSpPr>
          <p:spPr bwMode="auto">
            <a:xfrm>
              <a:off x="5791200" y="4183380"/>
              <a:ext cx="228600" cy="7620"/>
            </a:xfrm>
            <a:prstGeom prst="bentConnector3">
              <a:avLst>
                <a:gd name="adj1" fmla="val 50000"/>
              </a:avLst>
            </a:prstGeom>
            <a:noFill/>
            <a:ln w="38100">
              <a:solidFill>
                <a:schemeClr val="accent2"/>
              </a:solidFill>
              <a:miter lim="800000"/>
              <a:headEnd/>
              <a:tailEnd type="triangle" w="med" len="med"/>
            </a:ln>
            <a:effectLst/>
          </p:spPr>
        </p:cxnSp>
        <p:cxnSp>
          <p:nvCxnSpPr>
            <p:cNvPr id="25" name="AutoShape 15"/>
            <p:cNvCxnSpPr>
              <a:cxnSpLocks noChangeShapeType="1"/>
              <a:stCxn id="77" idx="2"/>
              <a:endCxn id="8" idx="2"/>
            </p:cNvCxnSpPr>
            <p:nvPr/>
          </p:nvCxnSpPr>
          <p:spPr bwMode="auto">
            <a:xfrm rot="5400000">
              <a:off x="5124450" y="1276350"/>
              <a:ext cx="76200" cy="3467100"/>
            </a:xfrm>
            <a:prstGeom prst="bentConnector3">
              <a:avLst>
                <a:gd name="adj1" fmla="val 300000"/>
              </a:avLst>
            </a:prstGeom>
            <a:noFill/>
            <a:ln w="38100">
              <a:solidFill>
                <a:srgbClr val="006600"/>
              </a:solidFill>
              <a:miter lim="800000"/>
              <a:headEnd/>
              <a:tailEnd type="triangle" w="med" len="med"/>
            </a:ln>
            <a:effectLst/>
          </p:spPr>
        </p:cxnSp>
        <p:cxnSp>
          <p:nvCxnSpPr>
            <p:cNvPr id="26" name="AutoShape 20"/>
            <p:cNvCxnSpPr>
              <a:cxnSpLocks noChangeShapeType="1"/>
              <a:stCxn id="7" idx="3"/>
              <a:endCxn id="8" idx="1"/>
            </p:cNvCxnSpPr>
            <p:nvPr/>
          </p:nvCxnSpPr>
          <p:spPr bwMode="auto">
            <a:xfrm>
              <a:off x="2209800" y="2628900"/>
              <a:ext cx="228600" cy="1588"/>
            </a:xfrm>
            <a:prstGeom prst="bentConnector3">
              <a:avLst>
                <a:gd name="adj1" fmla="val 50000"/>
              </a:avLst>
            </a:prstGeom>
            <a:noFill/>
            <a:ln w="38100">
              <a:solidFill>
                <a:schemeClr val="accent6"/>
              </a:solidFill>
              <a:miter lim="800000"/>
              <a:headEnd/>
              <a:tailEnd type="triangle" w="med" len="med"/>
            </a:ln>
            <a:effectLst/>
          </p:spPr>
        </p:cxnSp>
        <p:cxnSp>
          <p:nvCxnSpPr>
            <p:cNvPr id="27" name="AutoShape 20"/>
            <p:cNvCxnSpPr>
              <a:cxnSpLocks noChangeShapeType="1"/>
              <a:stCxn id="8" idx="3"/>
              <a:endCxn id="73" idx="1"/>
            </p:cNvCxnSpPr>
            <p:nvPr/>
          </p:nvCxnSpPr>
          <p:spPr bwMode="auto">
            <a:xfrm>
              <a:off x="4419600" y="2628900"/>
              <a:ext cx="228600" cy="1588"/>
            </a:xfrm>
            <a:prstGeom prst="bentConnector3">
              <a:avLst>
                <a:gd name="adj1" fmla="val 50000"/>
              </a:avLst>
            </a:prstGeom>
            <a:noFill/>
            <a:ln w="38100">
              <a:solidFill>
                <a:schemeClr val="accent6"/>
              </a:solidFill>
              <a:miter lim="800000"/>
              <a:headEnd/>
              <a:tailEnd type="triangle" w="med" len="med"/>
            </a:ln>
            <a:effectLst/>
          </p:spPr>
        </p:cxnSp>
        <p:sp>
          <p:nvSpPr>
            <p:cNvPr id="28" name="Rectangle 6"/>
            <p:cNvSpPr>
              <a:spLocks noChangeArrowheads="1"/>
            </p:cNvSpPr>
            <p:nvPr/>
          </p:nvSpPr>
          <p:spPr bwMode="auto">
            <a:xfrm>
              <a:off x="609600" y="3665220"/>
              <a:ext cx="1295400" cy="10287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smtClean="0"/>
                <a:t>Rol</a:t>
              </a:r>
              <a:r>
                <a:rPr lang="en-US" sz="1600" b="1" dirty="0" smtClean="0"/>
                <a:t> 4 $t1, </a:t>
              </a:r>
            </a:p>
            <a:p>
              <a:pPr algn="ctr"/>
              <a:r>
                <a:rPr lang="en-US" sz="1600" b="1" dirty="0" smtClean="0"/>
                <a:t>AND with 0xf, </a:t>
              </a:r>
            </a:p>
            <a:p>
              <a:pPr algn="ctr"/>
              <a:r>
                <a:rPr lang="en-US" sz="1600" b="1" dirty="0" smtClean="0"/>
                <a:t>store in $a0</a:t>
              </a:r>
              <a:endParaRPr lang="en-US" sz="1600" b="1" dirty="0"/>
            </a:p>
          </p:txBody>
        </p:sp>
        <p:cxnSp>
          <p:nvCxnSpPr>
            <p:cNvPr id="41" name="AutoShape 20"/>
            <p:cNvCxnSpPr>
              <a:cxnSpLocks noChangeShapeType="1"/>
              <a:endCxn id="77" idx="1"/>
            </p:cNvCxnSpPr>
            <p:nvPr/>
          </p:nvCxnSpPr>
          <p:spPr bwMode="auto">
            <a:xfrm>
              <a:off x="5334000" y="2628900"/>
              <a:ext cx="914400" cy="1588"/>
            </a:xfrm>
            <a:prstGeom prst="bentConnector3">
              <a:avLst>
                <a:gd name="adj1" fmla="val 50000"/>
              </a:avLst>
            </a:prstGeom>
            <a:noFill/>
            <a:ln w="38100">
              <a:solidFill>
                <a:srgbClr val="C00000"/>
              </a:solidFill>
              <a:miter lim="800000"/>
              <a:headEnd/>
              <a:tailEnd type="triangle" w="med" len="med"/>
            </a:ln>
            <a:effectLst/>
          </p:spPr>
        </p:cxnSp>
        <p:sp>
          <p:nvSpPr>
            <p:cNvPr id="49" name="Text Box 34"/>
            <p:cNvSpPr txBox="1">
              <a:spLocks noChangeArrowheads="1"/>
            </p:cNvSpPr>
            <p:nvPr/>
          </p:nvSpPr>
          <p:spPr bwMode="auto">
            <a:xfrm>
              <a:off x="7543800" y="2286000"/>
              <a:ext cx="500062" cy="336550"/>
            </a:xfrm>
            <a:prstGeom prst="rect">
              <a:avLst/>
            </a:prstGeom>
            <a:noFill/>
            <a:ln w="9525">
              <a:noFill/>
              <a:miter lim="800000"/>
              <a:headEnd/>
              <a:tailEnd/>
            </a:ln>
            <a:effectLst/>
          </p:spPr>
          <p:txBody>
            <a:bodyPr wrap="none">
              <a:spAutoFit/>
            </a:bodyPr>
            <a:lstStyle/>
            <a:p>
              <a:r>
                <a:rPr lang="en-US" sz="1600" b="1" dirty="0">
                  <a:solidFill>
                    <a:srgbClr val="C00000"/>
                  </a:solidFill>
                </a:rPr>
                <a:t>Yes</a:t>
              </a:r>
            </a:p>
          </p:txBody>
        </p:sp>
        <p:cxnSp>
          <p:nvCxnSpPr>
            <p:cNvPr id="50" name="AutoShape 20"/>
            <p:cNvCxnSpPr>
              <a:cxnSpLocks noChangeShapeType="1"/>
              <a:stCxn id="77" idx="3"/>
              <a:endCxn id="53" idx="3"/>
            </p:cNvCxnSpPr>
            <p:nvPr/>
          </p:nvCxnSpPr>
          <p:spPr bwMode="auto">
            <a:xfrm>
              <a:off x="7543800" y="2628900"/>
              <a:ext cx="838200" cy="1562100"/>
            </a:xfrm>
            <a:prstGeom prst="bentConnector3">
              <a:avLst>
                <a:gd name="adj1" fmla="val 127273"/>
              </a:avLst>
            </a:prstGeom>
            <a:noFill/>
            <a:ln w="38100">
              <a:solidFill>
                <a:srgbClr val="C00000"/>
              </a:solidFill>
              <a:miter lim="800000"/>
              <a:headEnd/>
              <a:tailEnd type="triangle" w="med" len="med"/>
            </a:ln>
            <a:effectLst/>
          </p:spPr>
        </p:cxnSp>
        <p:sp>
          <p:nvSpPr>
            <p:cNvPr id="53" name="Rectangle 52"/>
            <p:cNvSpPr>
              <a:spLocks noChangeArrowheads="1"/>
            </p:cNvSpPr>
            <p:nvPr/>
          </p:nvSpPr>
          <p:spPr bwMode="auto">
            <a:xfrm>
              <a:off x="7315200" y="3733800"/>
              <a:ext cx="1066800" cy="9144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smtClean="0"/>
                <a:t>Print out a</a:t>
              </a:r>
            </a:p>
            <a:p>
              <a:pPr algn="ctr"/>
              <a:r>
                <a:rPr lang="en-US" sz="1600" b="1" dirty="0" smtClean="0"/>
                <a:t>0 as the </a:t>
              </a:r>
            </a:p>
            <a:p>
              <a:pPr algn="ctr"/>
              <a:r>
                <a:rPr lang="en-US" sz="1600" b="1" dirty="0" smtClean="0"/>
                <a:t>final answer</a:t>
              </a:r>
            </a:p>
          </p:txBody>
        </p:sp>
        <p:cxnSp>
          <p:nvCxnSpPr>
            <p:cNvPr id="55" name="AutoShape 20"/>
            <p:cNvCxnSpPr>
              <a:cxnSpLocks noChangeShapeType="1"/>
              <a:stCxn id="53" idx="2"/>
              <a:endCxn id="14" idx="0"/>
            </p:cNvCxnSpPr>
            <p:nvPr/>
          </p:nvCxnSpPr>
          <p:spPr bwMode="auto">
            <a:xfrm rot="5400000">
              <a:off x="6035040" y="3337560"/>
              <a:ext cx="502920" cy="3124200"/>
            </a:xfrm>
            <a:prstGeom prst="bentConnector3">
              <a:avLst>
                <a:gd name="adj1" fmla="val 36406"/>
              </a:avLst>
            </a:prstGeom>
            <a:noFill/>
            <a:ln w="38100">
              <a:solidFill>
                <a:srgbClr val="C00000"/>
              </a:solidFill>
              <a:miter lim="800000"/>
              <a:headEnd/>
              <a:tailEnd type="triangle" w="med" len="med"/>
            </a:ln>
            <a:effectLst/>
          </p:spPr>
        </p:cxnSp>
        <p:sp>
          <p:nvSpPr>
            <p:cNvPr id="59" name="Text Box 32"/>
            <p:cNvSpPr txBox="1">
              <a:spLocks noChangeArrowheads="1"/>
            </p:cNvSpPr>
            <p:nvPr/>
          </p:nvSpPr>
          <p:spPr bwMode="auto">
            <a:xfrm>
              <a:off x="4826000" y="2787650"/>
              <a:ext cx="431800" cy="336550"/>
            </a:xfrm>
            <a:prstGeom prst="rect">
              <a:avLst/>
            </a:prstGeom>
            <a:noFill/>
            <a:ln w="9525">
              <a:noFill/>
              <a:miter lim="800000"/>
              <a:headEnd/>
              <a:tailEnd/>
            </a:ln>
            <a:effectLst/>
          </p:spPr>
          <p:txBody>
            <a:bodyPr wrap="none">
              <a:spAutoFit/>
            </a:bodyPr>
            <a:lstStyle/>
            <a:p>
              <a:r>
                <a:rPr lang="en-US" sz="1600" b="1" dirty="0">
                  <a:solidFill>
                    <a:srgbClr val="006600"/>
                  </a:solidFill>
                </a:rPr>
                <a:t>No</a:t>
              </a:r>
            </a:p>
          </p:txBody>
        </p:sp>
        <p:sp>
          <p:nvSpPr>
            <p:cNvPr id="72" name="AutoShape 30"/>
            <p:cNvSpPr>
              <a:spLocks noChangeArrowheads="1"/>
            </p:cNvSpPr>
            <p:nvPr/>
          </p:nvSpPr>
          <p:spPr bwMode="auto">
            <a:xfrm>
              <a:off x="2133600" y="3832860"/>
              <a:ext cx="1295400" cy="685800"/>
            </a:xfrm>
            <a:prstGeom prst="flowChartDecisi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smtClean="0"/>
                <a:t># = 0-9?</a:t>
              </a:r>
              <a:endParaRPr lang="en-US" sz="1600" b="1" dirty="0"/>
            </a:p>
          </p:txBody>
        </p:sp>
        <p:sp>
          <p:nvSpPr>
            <p:cNvPr id="73" name="AutoShape 30"/>
            <p:cNvSpPr>
              <a:spLocks noChangeArrowheads="1"/>
            </p:cNvSpPr>
            <p:nvPr/>
          </p:nvSpPr>
          <p:spPr bwMode="auto">
            <a:xfrm>
              <a:off x="4648200" y="2286000"/>
              <a:ext cx="1295400" cy="685800"/>
            </a:xfrm>
            <a:prstGeom prst="flowChartDecisi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a:t>Leading 0?</a:t>
              </a:r>
            </a:p>
          </p:txBody>
        </p:sp>
        <p:sp>
          <p:nvSpPr>
            <p:cNvPr id="77" name="AutoShape 30"/>
            <p:cNvSpPr>
              <a:spLocks noChangeArrowheads="1"/>
            </p:cNvSpPr>
            <p:nvPr/>
          </p:nvSpPr>
          <p:spPr bwMode="auto">
            <a:xfrm>
              <a:off x="6248400" y="2286000"/>
              <a:ext cx="1295400" cy="685800"/>
            </a:xfrm>
            <a:prstGeom prst="flowChartDecisi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smtClean="0"/>
                <a:t>Eighth </a:t>
              </a:r>
              <a:r>
                <a:rPr lang="en-US" sz="1600" b="1" dirty="0"/>
                <a:t>0?</a:t>
              </a:r>
            </a:p>
          </p:txBody>
        </p:sp>
        <p:cxnSp>
          <p:nvCxnSpPr>
            <p:cNvPr id="82" name="AutoShape 20"/>
            <p:cNvCxnSpPr>
              <a:cxnSpLocks noChangeShapeType="1"/>
              <a:stCxn id="28" idx="3"/>
              <a:endCxn id="72" idx="1"/>
            </p:cNvCxnSpPr>
            <p:nvPr/>
          </p:nvCxnSpPr>
          <p:spPr bwMode="auto">
            <a:xfrm flipV="1">
              <a:off x="1905000" y="4175760"/>
              <a:ext cx="228600" cy="3810"/>
            </a:xfrm>
            <a:prstGeom prst="bentConnector3">
              <a:avLst>
                <a:gd name="adj1" fmla="val 50000"/>
              </a:avLst>
            </a:prstGeom>
            <a:noFill/>
            <a:ln w="38100">
              <a:solidFill>
                <a:srgbClr val="C00000"/>
              </a:solidFill>
              <a:miter lim="800000"/>
              <a:headEnd/>
              <a:tailEnd type="triangle" w="med" len="med"/>
            </a:ln>
            <a:effectLst/>
          </p:spPr>
        </p:cxnSp>
        <p:sp>
          <p:nvSpPr>
            <p:cNvPr id="86" name="Rectangle 85"/>
            <p:cNvSpPr>
              <a:spLocks noChangeArrowheads="1"/>
            </p:cNvSpPr>
            <p:nvPr/>
          </p:nvSpPr>
          <p:spPr bwMode="auto">
            <a:xfrm>
              <a:off x="3581400" y="3718560"/>
              <a:ext cx="990600" cy="9144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600" b="1" dirty="0" smtClean="0"/>
                <a:t>Add 7 to #</a:t>
              </a:r>
              <a:endParaRPr lang="en-US" sz="1600" b="1" dirty="0"/>
            </a:p>
          </p:txBody>
        </p:sp>
        <p:sp>
          <p:nvSpPr>
            <p:cNvPr id="87" name="Text Box 32"/>
            <p:cNvSpPr txBox="1">
              <a:spLocks noChangeArrowheads="1"/>
            </p:cNvSpPr>
            <p:nvPr/>
          </p:nvSpPr>
          <p:spPr bwMode="auto">
            <a:xfrm>
              <a:off x="3223260" y="4159250"/>
              <a:ext cx="431800" cy="336550"/>
            </a:xfrm>
            <a:prstGeom prst="rect">
              <a:avLst/>
            </a:prstGeom>
            <a:noFill/>
            <a:ln w="9525">
              <a:noFill/>
              <a:miter lim="800000"/>
              <a:headEnd/>
              <a:tailEnd/>
            </a:ln>
            <a:effectLst/>
          </p:spPr>
          <p:txBody>
            <a:bodyPr wrap="none">
              <a:spAutoFit/>
            </a:bodyPr>
            <a:lstStyle/>
            <a:p>
              <a:r>
                <a:rPr lang="en-US" sz="1600" b="1" dirty="0">
                  <a:solidFill>
                    <a:srgbClr val="006600"/>
                  </a:solidFill>
                </a:rPr>
                <a:t>No</a:t>
              </a:r>
            </a:p>
          </p:txBody>
        </p:sp>
        <p:sp>
          <p:nvSpPr>
            <p:cNvPr id="88" name="Text Box 34"/>
            <p:cNvSpPr txBox="1">
              <a:spLocks noChangeArrowheads="1"/>
            </p:cNvSpPr>
            <p:nvPr/>
          </p:nvSpPr>
          <p:spPr bwMode="auto">
            <a:xfrm>
              <a:off x="2819400" y="3505200"/>
              <a:ext cx="500062" cy="336550"/>
            </a:xfrm>
            <a:prstGeom prst="rect">
              <a:avLst/>
            </a:prstGeom>
            <a:noFill/>
            <a:ln w="9525">
              <a:noFill/>
              <a:miter lim="800000"/>
              <a:headEnd/>
              <a:tailEnd/>
            </a:ln>
            <a:effectLst/>
          </p:spPr>
          <p:txBody>
            <a:bodyPr wrap="none">
              <a:spAutoFit/>
            </a:bodyPr>
            <a:lstStyle/>
            <a:p>
              <a:r>
                <a:rPr lang="en-US" sz="1600" b="1" dirty="0">
                  <a:solidFill>
                    <a:srgbClr val="C00000"/>
                  </a:solidFill>
                </a:rPr>
                <a:t>Yes</a:t>
              </a:r>
            </a:p>
          </p:txBody>
        </p:sp>
        <p:cxnSp>
          <p:nvCxnSpPr>
            <p:cNvPr id="89" name="AutoShape 20"/>
            <p:cNvCxnSpPr>
              <a:cxnSpLocks noChangeShapeType="1"/>
              <a:stCxn id="72" idx="3"/>
              <a:endCxn id="86" idx="1"/>
            </p:cNvCxnSpPr>
            <p:nvPr/>
          </p:nvCxnSpPr>
          <p:spPr bwMode="auto">
            <a:xfrm>
              <a:off x="3429000" y="4175760"/>
              <a:ext cx="152400" cy="1588"/>
            </a:xfrm>
            <a:prstGeom prst="bentConnector3">
              <a:avLst>
                <a:gd name="adj1" fmla="val 50000"/>
              </a:avLst>
            </a:prstGeom>
            <a:noFill/>
            <a:ln w="38100">
              <a:solidFill>
                <a:srgbClr val="008000"/>
              </a:solidFill>
              <a:miter lim="800000"/>
              <a:headEnd/>
              <a:tailEnd type="triangle" w="med" len="med"/>
            </a:ln>
            <a:effectLst/>
          </p:spPr>
        </p:cxnSp>
        <p:cxnSp>
          <p:nvCxnSpPr>
            <p:cNvPr id="114" name="Elbow Connector 113"/>
            <p:cNvCxnSpPr>
              <a:stCxn id="73" idx="2"/>
            </p:cNvCxnSpPr>
            <p:nvPr/>
          </p:nvCxnSpPr>
          <p:spPr bwMode="auto">
            <a:xfrm rot="5400000">
              <a:off x="3486150" y="1543050"/>
              <a:ext cx="381000" cy="3238500"/>
            </a:xfrm>
            <a:prstGeom prst="bentConnector2">
              <a:avLst/>
            </a:prstGeom>
            <a:solidFill>
              <a:schemeClr val="accent1"/>
            </a:solidFill>
            <a:ln w="38100" cap="flat" cmpd="sng" algn="ctr">
              <a:solidFill>
                <a:srgbClr val="008000"/>
              </a:solidFill>
              <a:prstDash val="solid"/>
              <a:round/>
              <a:headEnd type="none" w="med" len="med"/>
              <a:tailEnd type="none" w="med" len="med"/>
            </a:ln>
            <a:effectLst/>
          </p:spPr>
        </p:cxnSp>
        <p:cxnSp>
          <p:nvCxnSpPr>
            <p:cNvPr id="121" name="Straight Connector 120"/>
            <p:cNvCxnSpPr/>
            <p:nvPr/>
          </p:nvCxnSpPr>
          <p:spPr bwMode="auto">
            <a:xfrm rot="5400000">
              <a:off x="1684020" y="3718560"/>
              <a:ext cx="762000" cy="0"/>
            </a:xfrm>
            <a:prstGeom prst="line">
              <a:avLst/>
            </a:prstGeom>
            <a:solidFill>
              <a:schemeClr val="accent1"/>
            </a:solidFill>
            <a:ln w="38100" cap="flat" cmpd="sng" algn="ctr">
              <a:solidFill>
                <a:srgbClr val="008000"/>
              </a:solidFill>
              <a:prstDash val="solid"/>
              <a:round/>
              <a:headEnd type="none" w="med" len="med"/>
              <a:tailEnd type="triangle" w="med" len="med"/>
            </a:ln>
            <a:effectLst/>
          </p:spPr>
        </p:cxnSp>
        <p:sp>
          <p:nvSpPr>
            <p:cNvPr id="44" name="AutoShape 30"/>
            <p:cNvSpPr>
              <a:spLocks noChangeArrowheads="1"/>
            </p:cNvSpPr>
            <p:nvPr/>
          </p:nvSpPr>
          <p:spPr bwMode="auto">
            <a:xfrm>
              <a:off x="6324600" y="5300530"/>
              <a:ext cx="1295400" cy="685800"/>
            </a:xfrm>
            <a:prstGeom prst="flowChartDecisi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9525">
              <a:solidFill>
                <a:srgbClr val="FF9900"/>
              </a:solidFill>
              <a:miter lim="800000"/>
              <a:headEnd/>
              <a:tailEnd/>
            </a:ln>
            <a:effectLst/>
          </p:spPr>
          <p:txBody>
            <a:bodyPr wrap="none" anchor="ctr"/>
            <a:lstStyle/>
            <a:p>
              <a:pPr algn="ctr"/>
              <a:r>
                <a:rPr lang="en-US" sz="1400" b="1" dirty="0" smtClean="0"/>
                <a:t>Do</a:t>
              </a:r>
            </a:p>
            <a:p>
              <a:pPr algn="ctr"/>
              <a:r>
                <a:rPr lang="en-US" sz="1400" b="1" dirty="0" smtClean="0"/>
                <a:t>Another</a:t>
              </a:r>
            </a:p>
            <a:p>
              <a:pPr algn="ctr"/>
              <a:r>
                <a:rPr lang="en-US" sz="1400" b="1" dirty="0" smtClean="0"/>
                <a:t>#?</a:t>
              </a:r>
              <a:endParaRPr lang="en-US" sz="1400" b="1" dirty="0"/>
            </a:p>
          </p:txBody>
        </p:sp>
        <p:cxnSp>
          <p:nvCxnSpPr>
            <p:cNvPr id="45" name="AutoShape 20"/>
            <p:cNvCxnSpPr>
              <a:cxnSpLocks noChangeShapeType="1"/>
            </p:cNvCxnSpPr>
            <p:nvPr/>
          </p:nvCxnSpPr>
          <p:spPr bwMode="auto">
            <a:xfrm>
              <a:off x="5715000" y="5637212"/>
              <a:ext cx="647700" cy="1588"/>
            </a:xfrm>
            <a:prstGeom prst="bentConnector3">
              <a:avLst>
                <a:gd name="adj1" fmla="val 50000"/>
              </a:avLst>
            </a:prstGeom>
            <a:noFill/>
            <a:ln w="38100">
              <a:solidFill>
                <a:srgbClr val="C00000"/>
              </a:solidFill>
              <a:miter lim="800000"/>
              <a:headEnd/>
              <a:tailEnd type="triangle" w="med" len="med"/>
            </a:ln>
            <a:effectLst/>
          </p:spPr>
        </p:cxnSp>
        <p:cxnSp>
          <p:nvCxnSpPr>
            <p:cNvPr id="54" name="Elbow Connector 53"/>
            <p:cNvCxnSpPr>
              <a:stCxn id="44" idx="3"/>
              <a:endCxn id="7" idx="2"/>
            </p:cNvCxnSpPr>
            <p:nvPr/>
          </p:nvCxnSpPr>
          <p:spPr bwMode="auto">
            <a:xfrm flipH="1" flipV="1">
              <a:off x="1447800" y="3058710"/>
              <a:ext cx="6172200" cy="2584720"/>
            </a:xfrm>
            <a:prstGeom prst="bentConnector4">
              <a:avLst>
                <a:gd name="adj1" fmla="val -19350"/>
                <a:gd name="adj2" fmla="val 84131"/>
              </a:avLst>
            </a:prstGeom>
            <a:solidFill>
              <a:schemeClr val="accent1"/>
            </a:solidFill>
            <a:ln w="31750" cap="flat" cmpd="sng" algn="ctr">
              <a:solidFill>
                <a:srgbClr val="000099"/>
              </a:solidFill>
              <a:prstDash val="solid"/>
              <a:round/>
              <a:headEnd type="none" w="med" len="med"/>
              <a:tailEnd type="triangle"/>
            </a:ln>
            <a:effectLst/>
          </p:spPr>
        </p:cxnSp>
        <p:sp>
          <p:nvSpPr>
            <p:cNvPr id="62" name="Text Box 34"/>
            <p:cNvSpPr txBox="1">
              <a:spLocks noChangeArrowheads="1"/>
            </p:cNvSpPr>
            <p:nvPr/>
          </p:nvSpPr>
          <p:spPr bwMode="auto">
            <a:xfrm>
              <a:off x="7467600" y="5302250"/>
              <a:ext cx="500062" cy="336550"/>
            </a:xfrm>
            <a:prstGeom prst="rect">
              <a:avLst/>
            </a:prstGeom>
            <a:noFill/>
            <a:ln w="9525">
              <a:noFill/>
              <a:miter lim="800000"/>
              <a:headEnd/>
              <a:tailEnd/>
            </a:ln>
            <a:effectLst/>
          </p:spPr>
          <p:txBody>
            <a:bodyPr wrap="none">
              <a:spAutoFit/>
            </a:bodyPr>
            <a:lstStyle/>
            <a:p>
              <a:r>
                <a:rPr lang="en-US" sz="1600" b="1" dirty="0">
                  <a:solidFill>
                    <a:schemeClr val="accent2"/>
                  </a:solidFill>
                </a:rPr>
                <a:t>Yes</a:t>
              </a:r>
            </a:p>
          </p:txBody>
        </p:sp>
        <p:cxnSp>
          <p:nvCxnSpPr>
            <p:cNvPr id="66" name="Shape 65"/>
            <p:cNvCxnSpPr>
              <a:stCxn id="44" idx="2"/>
              <a:endCxn id="67" idx="1"/>
            </p:cNvCxnSpPr>
            <p:nvPr/>
          </p:nvCxnSpPr>
          <p:spPr bwMode="auto">
            <a:xfrm rot="16200000" flipH="1">
              <a:off x="7402154" y="5556476"/>
              <a:ext cx="92793" cy="952500"/>
            </a:xfrm>
            <a:prstGeom prst="bentConnector2">
              <a:avLst/>
            </a:prstGeom>
            <a:solidFill>
              <a:schemeClr val="accent1"/>
            </a:solidFill>
            <a:ln w="38100" cap="flat" cmpd="sng" algn="ctr">
              <a:solidFill>
                <a:schemeClr val="tx1"/>
              </a:solidFill>
              <a:prstDash val="solid"/>
              <a:round/>
              <a:headEnd type="none" w="med" len="med"/>
              <a:tailEnd type="triangle" w="med" len="med"/>
            </a:ln>
            <a:effectLst/>
          </p:spPr>
        </p:cxnSp>
        <p:sp>
          <p:nvSpPr>
            <p:cNvPr id="67" name="Text Box 34"/>
            <p:cNvSpPr txBox="1">
              <a:spLocks noChangeArrowheads="1"/>
            </p:cNvSpPr>
            <p:nvPr/>
          </p:nvSpPr>
          <p:spPr bwMode="auto">
            <a:xfrm>
              <a:off x="7924800" y="5909846"/>
              <a:ext cx="609600" cy="338554"/>
            </a:xfrm>
            <a:prstGeom prst="rect">
              <a:avLst/>
            </a:prstGeom>
            <a:noFill/>
            <a:ln w="9525">
              <a:noFill/>
              <a:miter lim="800000"/>
              <a:headEnd/>
              <a:tailEnd/>
            </a:ln>
            <a:effectLst/>
          </p:spPr>
          <p:txBody>
            <a:bodyPr wrap="square">
              <a:spAutoFit/>
            </a:bodyPr>
            <a:lstStyle/>
            <a:p>
              <a:r>
                <a:rPr lang="en-US" sz="1600" b="1" dirty="0" smtClean="0"/>
                <a:t>Halt</a:t>
              </a:r>
              <a:endParaRPr lang="en-US" sz="1600" b="1" dirty="0"/>
            </a:p>
          </p:txBody>
        </p:sp>
        <p:sp>
          <p:nvSpPr>
            <p:cNvPr id="48" name="Text Box 34"/>
            <p:cNvSpPr txBox="1">
              <a:spLocks noChangeArrowheads="1"/>
            </p:cNvSpPr>
            <p:nvPr/>
          </p:nvSpPr>
          <p:spPr bwMode="auto">
            <a:xfrm>
              <a:off x="7162800" y="5791200"/>
              <a:ext cx="434734" cy="338554"/>
            </a:xfrm>
            <a:prstGeom prst="rect">
              <a:avLst/>
            </a:prstGeom>
            <a:noFill/>
            <a:ln w="9525">
              <a:noFill/>
              <a:miter lim="800000"/>
              <a:headEnd/>
              <a:tailEnd/>
            </a:ln>
            <a:effectLst/>
          </p:spPr>
          <p:txBody>
            <a:bodyPr wrap="none">
              <a:spAutoFit/>
            </a:bodyPr>
            <a:lstStyle/>
            <a:p>
              <a:r>
                <a:rPr lang="en-US" sz="1600" b="1" dirty="0" smtClean="0">
                  <a:solidFill>
                    <a:srgbClr val="006600"/>
                  </a:solidFill>
                </a:rPr>
                <a:t>No</a:t>
              </a:r>
              <a:endParaRPr lang="en-US" sz="1600" b="1" dirty="0">
                <a:solidFill>
                  <a:srgbClr val="006600"/>
                </a:solidFill>
              </a:endParaRPr>
            </a:p>
          </p:txBody>
        </p:sp>
      </p:grpSp>
      <p:pic>
        <p:nvPicPr>
          <p:cNvPr id="5" name="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5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47800"/>
            <a:ext cx="6629400" cy="533400"/>
          </a:xfrm>
        </p:spPr>
        <p:txBody>
          <a:bodyPr/>
          <a:lstStyle/>
          <a:p>
            <a:r>
              <a:rPr lang="en-US" sz="3200" dirty="0" smtClean="0"/>
              <a:t>Elements of Data Conversion Loop</a:t>
            </a:r>
            <a:endParaRPr lang="en-US" sz="3200" dirty="0"/>
          </a:p>
        </p:txBody>
      </p:sp>
      <p:sp>
        <p:nvSpPr>
          <p:cNvPr id="3" name="Content Placeholder 2"/>
          <p:cNvSpPr>
            <a:spLocks noGrp="1"/>
          </p:cNvSpPr>
          <p:nvPr>
            <p:ph idx="1"/>
          </p:nvPr>
        </p:nvSpPr>
        <p:spPr>
          <a:xfrm>
            <a:off x="685800" y="2209800"/>
            <a:ext cx="7772400" cy="3962400"/>
          </a:xfrm>
        </p:spPr>
        <p:txBody>
          <a:bodyPr/>
          <a:lstStyle/>
          <a:p>
            <a:r>
              <a:rPr lang="en-US" dirty="0" smtClean="0"/>
              <a:t>We now have enough information to go ahead and write the data conversion loop.  </a:t>
            </a:r>
          </a:p>
          <a:p>
            <a:r>
              <a:rPr lang="en-US" dirty="0" smtClean="0"/>
              <a:t>Once we get to a non-0 number, we convert to hex:  </a:t>
            </a:r>
          </a:p>
          <a:p>
            <a:pPr lvl="1"/>
            <a:r>
              <a:rPr lang="en-US" dirty="0" smtClean="0">
                <a:solidFill>
                  <a:srgbClr val="996600"/>
                </a:solidFill>
              </a:rPr>
              <a:t>Left rotate the number in $t0 4 bits, return to $t0.  </a:t>
            </a:r>
          </a:p>
          <a:p>
            <a:pPr lvl="1"/>
            <a:r>
              <a:rPr lang="en-US" dirty="0" smtClean="0">
                <a:solidFill>
                  <a:srgbClr val="FF0000"/>
                </a:solidFill>
              </a:rPr>
              <a:t>Mask off least 4 bits and store in $a0 (why is that?).  </a:t>
            </a:r>
          </a:p>
          <a:p>
            <a:pPr lvl="1"/>
            <a:r>
              <a:rPr lang="en-US" dirty="0" smtClean="0">
                <a:solidFill>
                  <a:srgbClr val="008000"/>
                </a:solidFill>
              </a:rPr>
              <a:t>Test to see if &lt;10.  (The first time through this loop we start here – why is that?)  </a:t>
            </a:r>
          </a:p>
          <a:p>
            <a:pPr lvl="1"/>
            <a:r>
              <a:rPr lang="en-US" dirty="0" smtClean="0">
                <a:solidFill>
                  <a:srgbClr val="FF9900"/>
                </a:solidFill>
              </a:rPr>
              <a:t>If so, convert to number 0-9.  </a:t>
            </a:r>
          </a:p>
          <a:p>
            <a:pPr lvl="1"/>
            <a:r>
              <a:rPr lang="en-US" dirty="0" smtClean="0">
                <a:solidFill>
                  <a:srgbClr val="800080"/>
                </a:solidFill>
              </a:rPr>
              <a:t>If </a:t>
            </a:r>
            <a:r>
              <a:rPr lang="en-US" dirty="0" smtClean="0">
                <a:solidFill>
                  <a:srgbClr val="800080"/>
                </a:solidFill>
                <a:latin typeface="Times New Roman"/>
                <a:cs typeface="Times New Roman"/>
              </a:rPr>
              <a:t>≥ 10, convert to A-F.  </a:t>
            </a:r>
          </a:p>
          <a:p>
            <a:pPr lvl="1"/>
            <a:r>
              <a:rPr lang="en-US" dirty="0" smtClean="0">
                <a:solidFill>
                  <a:schemeClr val="accent1">
                    <a:lumMod val="75000"/>
                  </a:schemeClr>
                </a:solidFill>
                <a:latin typeface="Times New Roman"/>
                <a:cs typeface="Times New Roman"/>
              </a:rPr>
              <a:t>Output the hex character using syscall (11 already in $v0).  </a:t>
            </a:r>
          </a:p>
          <a:p>
            <a:pPr lvl="1"/>
            <a:r>
              <a:rPr lang="en-US" dirty="0" smtClean="0">
                <a:solidFill>
                  <a:srgbClr val="C00000"/>
                </a:solidFill>
                <a:latin typeface="Times New Roman"/>
                <a:cs typeface="Times New Roman"/>
              </a:rPr>
              <a:t>Increment and test counter.  </a:t>
            </a:r>
          </a:p>
          <a:p>
            <a:pPr lvl="1"/>
            <a:r>
              <a:rPr lang="en-US" dirty="0" smtClean="0">
                <a:latin typeface="Times New Roman"/>
                <a:cs typeface="Times New Roman"/>
              </a:rPr>
              <a:t>Do loop again or stop if counter = 8.  </a:t>
            </a:r>
            <a:endParaRPr lang="en-US" dirty="0" smtClean="0"/>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29</a:t>
            </a:fld>
            <a:endParaRPr lang="en-US" dirty="0"/>
          </a:p>
        </p:txBody>
      </p:sp>
      <p:pic>
        <p:nvPicPr>
          <p:cNvPr id="6" name="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3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D4381240-221E-44AF-816B-3D9081C4F186}" type="slidenum">
              <a:rPr lang="en-US"/>
              <a:pPr/>
              <a:t>3</a:t>
            </a:fld>
            <a:endParaRPr lang="en-US" dirty="0"/>
          </a:p>
        </p:txBody>
      </p:sp>
      <p:sp>
        <p:nvSpPr>
          <p:cNvPr id="8194" name="Rectangle 2"/>
          <p:cNvSpPr>
            <a:spLocks noGrp="1" noChangeArrowheads="1"/>
          </p:cNvSpPr>
          <p:nvPr>
            <p:ph type="title"/>
          </p:nvPr>
        </p:nvSpPr>
        <p:spPr>
          <a:xfrm>
            <a:off x="1905000" y="1371600"/>
            <a:ext cx="5410200" cy="533400"/>
          </a:xfrm>
          <a:ln/>
        </p:spPr>
        <p:txBody>
          <a:bodyPr/>
          <a:lstStyle/>
          <a:p>
            <a:r>
              <a:rPr lang="en-US" sz="3600" dirty="0" smtClean="0"/>
              <a:t>Thoughts on the Program</a:t>
            </a:r>
            <a:endParaRPr lang="en-US" sz="3200" dirty="0"/>
          </a:p>
        </p:txBody>
      </p:sp>
      <p:sp>
        <p:nvSpPr>
          <p:cNvPr id="8195" name="Rectangle 3"/>
          <p:cNvSpPr>
            <a:spLocks noGrp="1" noChangeArrowheads="1"/>
          </p:cNvSpPr>
          <p:nvPr>
            <p:ph type="body" idx="1"/>
          </p:nvPr>
        </p:nvSpPr>
        <p:spPr>
          <a:xfrm>
            <a:off x="570706" y="2209800"/>
            <a:ext cx="8001000" cy="3810000"/>
          </a:xfrm>
        </p:spPr>
        <p:txBody>
          <a:bodyPr/>
          <a:lstStyle/>
          <a:p>
            <a:pPr marL="457200" indent="-457200"/>
            <a:r>
              <a:rPr lang="en-US" dirty="0" smtClean="0"/>
              <a:t>What does our decimal-to-hex program need to do?      </a:t>
            </a:r>
            <a:endParaRPr lang="en-US" dirty="0"/>
          </a:p>
          <a:p>
            <a:pPr marL="838200" lvl="1" indent="-381000">
              <a:buFontTx/>
              <a:buAutoNum type="arabicPeriod"/>
            </a:pPr>
            <a:r>
              <a:rPr lang="en-US" dirty="0" smtClean="0">
                <a:solidFill>
                  <a:schemeClr val="accent2"/>
                </a:solidFill>
              </a:rPr>
              <a:t>Input the number </a:t>
            </a:r>
            <a:r>
              <a:rPr lang="en-US" dirty="0">
                <a:solidFill>
                  <a:schemeClr val="accent2"/>
                </a:solidFill>
              </a:rPr>
              <a:t>from the keyboard</a:t>
            </a:r>
            <a:r>
              <a:rPr lang="en-US" dirty="0" smtClean="0">
                <a:solidFill>
                  <a:schemeClr val="accent2"/>
                </a:solidFill>
              </a:rPr>
              <a:t>.  </a:t>
            </a:r>
            <a:endParaRPr lang="en-US" dirty="0">
              <a:solidFill>
                <a:schemeClr val="accent2"/>
              </a:solidFill>
            </a:endParaRPr>
          </a:p>
          <a:p>
            <a:pPr marL="838200" lvl="1" indent="-381000">
              <a:buFontTx/>
              <a:buAutoNum type="arabicPeriod"/>
            </a:pPr>
            <a:r>
              <a:rPr lang="en-US" dirty="0">
                <a:solidFill>
                  <a:srgbClr val="FF9900"/>
                </a:solidFill>
              </a:rPr>
              <a:t>Convert the decimal number to a hexadecimal number.</a:t>
            </a:r>
          </a:p>
          <a:p>
            <a:pPr marL="838200" lvl="1" indent="-381000">
              <a:buFontTx/>
              <a:buAutoNum type="arabicPeriod"/>
            </a:pPr>
            <a:r>
              <a:rPr lang="en-US" dirty="0" smtClean="0">
                <a:solidFill>
                  <a:schemeClr val="accent1"/>
                </a:solidFill>
              </a:rPr>
              <a:t>Output the number in hex.  </a:t>
            </a:r>
            <a:endParaRPr lang="en-US" dirty="0">
              <a:solidFill>
                <a:schemeClr val="accent1"/>
              </a:solidFill>
            </a:endParaRPr>
          </a:p>
          <a:p>
            <a:pPr marL="838200" lvl="1" indent="-381000">
              <a:buFontTx/>
              <a:buAutoNum type="arabicPeriod"/>
            </a:pPr>
            <a:r>
              <a:rPr lang="en-US" dirty="0" smtClean="0">
                <a:solidFill>
                  <a:srgbClr val="FF0000"/>
                </a:solidFill>
              </a:rPr>
              <a:t>Key consideration:  SPIM does not have a way to output hex numbers, since any number we output with </a:t>
            </a:r>
            <a:r>
              <a:rPr lang="en-US" u="sng" dirty="0" smtClean="0">
                <a:solidFill>
                  <a:srgbClr val="FF0000"/>
                </a:solidFill>
              </a:rPr>
              <a:t>syscall 1</a:t>
            </a:r>
            <a:r>
              <a:rPr lang="en-US" dirty="0" smtClean="0">
                <a:solidFill>
                  <a:srgbClr val="FF0000"/>
                </a:solidFill>
              </a:rPr>
              <a:t> is </a:t>
            </a:r>
            <a:r>
              <a:rPr lang="en-US" u="sng" dirty="0" smtClean="0">
                <a:solidFill>
                  <a:srgbClr val="FF0000"/>
                </a:solidFill>
              </a:rPr>
              <a:t>automatically converted to decimal</a:t>
            </a:r>
            <a:r>
              <a:rPr lang="en-US" dirty="0" smtClean="0">
                <a:solidFill>
                  <a:srgbClr val="FF0000"/>
                </a:solidFill>
              </a:rPr>
              <a:t>.  </a:t>
            </a:r>
          </a:p>
          <a:p>
            <a:pPr marL="838200" lvl="1" indent="-381000">
              <a:buFontTx/>
              <a:buAutoNum type="arabicPeriod"/>
            </a:pPr>
            <a:r>
              <a:rPr lang="en-US" dirty="0" smtClean="0">
                <a:solidFill>
                  <a:srgbClr val="996600"/>
                </a:solidFill>
              </a:rPr>
              <a:t>Therefore we must convert </a:t>
            </a:r>
            <a:r>
              <a:rPr lang="en-US" u="sng" dirty="0" smtClean="0">
                <a:solidFill>
                  <a:srgbClr val="996600"/>
                </a:solidFill>
              </a:rPr>
              <a:t>each hex digit of the number </a:t>
            </a:r>
            <a:r>
              <a:rPr lang="en-US" dirty="0" smtClean="0">
                <a:solidFill>
                  <a:srgbClr val="996600"/>
                </a:solidFill>
              </a:rPr>
              <a:t>to the corresponding ASCII character, since we can output ASCII characters in two ways:  </a:t>
            </a:r>
          </a:p>
          <a:p>
            <a:pPr marL="1238250" lvl="2" indent="-381000"/>
            <a:r>
              <a:rPr lang="en-US" dirty="0" smtClean="0">
                <a:solidFill>
                  <a:srgbClr val="008000"/>
                </a:solidFill>
              </a:rPr>
              <a:t>Convert each hex digit to ASCII, and print out using syscall 11.  </a:t>
            </a:r>
          </a:p>
          <a:p>
            <a:pPr marL="1238250" lvl="2" indent="-381000"/>
            <a:r>
              <a:rPr lang="en-US" dirty="0" smtClean="0">
                <a:solidFill>
                  <a:srgbClr val="008000"/>
                </a:solidFill>
              </a:rPr>
              <a:t>Convert all the digits, store in a string, and output using syscall 4.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3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533A82D8-9388-48D9-82BF-70101CE095C9}" type="slidenum">
              <a:rPr lang="en-US"/>
              <a:pPr/>
              <a:t>30</a:t>
            </a:fld>
            <a:endParaRPr lang="en-US" dirty="0"/>
          </a:p>
        </p:txBody>
      </p:sp>
      <p:sp>
        <p:nvSpPr>
          <p:cNvPr id="34818" name="Rectangle 2"/>
          <p:cNvSpPr>
            <a:spLocks noGrp="1" noChangeArrowheads="1"/>
          </p:cNvSpPr>
          <p:nvPr>
            <p:ph type="title"/>
          </p:nvPr>
        </p:nvSpPr>
        <p:spPr>
          <a:xfrm>
            <a:off x="1905000" y="1371600"/>
            <a:ext cx="5410200" cy="533400"/>
          </a:xfrm>
          <a:ln/>
        </p:spPr>
        <p:txBody>
          <a:bodyPr/>
          <a:lstStyle/>
          <a:p>
            <a:r>
              <a:rPr lang="en-US" sz="3200" dirty="0"/>
              <a:t>Loop Software (2)</a:t>
            </a:r>
          </a:p>
        </p:txBody>
      </p:sp>
      <p:sp>
        <p:nvSpPr>
          <p:cNvPr id="34819" name="Rectangle 3"/>
          <p:cNvSpPr>
            <a:spLocks noGrp="1" noChangeArrowheads="1"/>
          </p:cNvSpPr>
          <p:nvPr>
            <p:ph type="body" idx="1"/>
          </p:nvPr>
        </p:nvSpPr>
        <p:spPr>
          <a:xfrm>
            <a:off x="457200" y="2667000"/>
            <a:ext cx="8382000" cy="2667000"/>
          </a:xfrm>
        </p:spPr>
        <p:txBody>
          <a:bodyPr/>
          <a:lstStyle/>
          <a:p>
            <a:pPr>
              <a:lnSpc>
                <a:spcPct val="90000"/>
              </a:lnSpc>
              <a:buFontTx/>
              <a:buNone/>
            </a:pPr>
            <a:r>
              <a:rPr lang="en-US" sz="2000" dirty="0" smtClean="0">
                <a:latin typeface="Arial" charset="0"/>
              </a:rPr>
              <a:t>loop:	</a:t>
            </a:r>
            <a:r>
              <a:rPr lang="en-US" sz="2000" smtClean="0">
                <a:latin typeface="Arial" charset="0"/>
              </a:rPr>
              <a:t>rol</a:t>
            </a:r>
            <a:r>
              <a:rPr lang="en-US" sz="2000" dirty="0" smtClean="0">
                <a:latin typeface="Arial" charset="0"/>
              </a:rPr>
              <a:t> $t1,$t1,4	</a:t>
            </a:r>
            <a:r>
              <a:rPr lang="en-US" sz="2000" dirty="0" smtClean="0">
                <a:solidFill>
                  <a:srgbClr val="009900"/>
                </a:solidFill>
                <a:latin typeface="Arial" charset="0"/>
              </a:rPr>
              <a:t># Left rotate left digit to right-most position</a:t>
            </a:r>
          </a:p>
          <a:p>
            <a:pPr>
              <a:lnSpc>
                <a:spcPct val="90000"/>
              </a:lnSpc>
              <a:buFontTx/>
              <a:buNone/>
            </a:pPr>
            <a:r>
              <a:rPr lang="en-US" sz="2000" dirty="0" smtClean="0">
                <a:latin typeface="Arial" charset="0"/>
              </a:rPr>
              <a:t>		and $a0,$t1,0xf	  </a:t>
            </a:r>
            <a:r>
              <a:rPr lang="en-US" sz="2000" dirty="0" smtClean="0">
                <a:solidFill>
                  <a:srgbClr val="C00000"/>
                </a:solidFill>
                <a:latin typeface="Arial" charset="0"/>
              </a:rPr>
              <a:t># "Mask off" left-most digit</a:t>
            </a:r>
          </a:p>
          <a:p>
            <a:pPr>
              <a:lnSpc>
                <a:spcPct val="90000"/>
              </a:lnSpc>
              <a:buFontTx/>
              <a:buNone/>
            </a:pPr>
            <a:r>
              <a:rPr lang="en-US" sz="2000" dirty="0" smtClean="0">
                <a:latin typeface="Arial" charset="0"/>
              </a:rPr>
              <a:t>num:	ble $a0,9,conv	  </a:t>
            </a:r>
            <a:r>
              <a:rPr lang="en-US" sz="2000" dirty="0" smtClean="0">
                <a:solidFill>
                  <a:srgbClr val="0070C0"/>
                </a:solidFill>
                <a:latin typeface="Arial" charset="0"/>
              </a:rPr>
              <a:t># Go to conv routine directly if hex # 0-9</a:t>
            </a:r>
          </a:p>
          <a:p>
            <a:pPr>
              <a:lnSpc>
                <a:spcPct val="90000"/>
              </a:lnSpc>
              <a:buFontTx/>
              <a:buNone/>
            </a:pPr>
            <a:r>
              <a:rPr lang="en-US" sz="2000" dirty="0" smtClean="0">
                <a:latin typeface="Arial" charset="0"/>
              </a:rPr>
              <a:t>		add $a0,$a0,7	</a:t>
            </a:r>
            <a:r>
              <a:rPr lang="en-US" sz="2000" dirty="0" smtClean="0">
                <a:solidFill>
                  <a:srgbClr val="FF9900"/>
                </a:solidFill>
                <a:latin typeface="Arial" charset="0"/>
              </a:rPr>
              <a:t># Add 7 because hex number is a-f  </a:t>
            </a:r>
          </a:p>
          <a:p>
            <a:pPr>
              <a:lnSpc>
                <a:spcPct val="90000"/>
              </a:lnSpc>
              <a:buFontTx/>
              <a:buNone/>
            </a:pPr>
            <a:r>
              <a:rPr lang="en-US" sz="2000" dirty="0" smtClean="0">
                <a:latin typeface="Arial" charset="0"/>
              </a:rPr>
              <a:t>conv:	add $a0,$a0,48   </a:t>
            </a:r>
            <a:r>
              <a:rPr lang="en-US" sz="2000" dirty="0" smtClean="0">
                <a:solidFill>
                  <a:srgbClr val="800080"/>
                </a:solidFill>
                <a:latin typeface="Arial" charset="0"/>
              </a:rPr>
              <a:t># Convert number to ASCII</a:t>
            </a:r>
          </a:p>
          <a:p>
            <a:pPr>
              <a:lnSpc>
                <a:spcPct val="90000"/>
              </a:lnSpc>
              <a:buFontTx/>
              <a:buNone/>
            </a:pPr>
            <a:r>
              <a:rPr lang="en-US" sz="2000" dirty="0" smtClean="0">
                <a:latin typeface="Arial" charset="0"/>
              </a:rPr>
              <a:t>		syscall		</a:t>
            </a:r>
            <a:r>
              <a:rPr lang="en-US" sz="2000" dirty="0" smtClean="0">
                <a:solidFill>
                  <a:srgbClr val="FF0000"/>
                </a:solidFill>
                <a:latin typeface="Arial" charset="0"/>
              </a:rPr>
              <a:t># Output ASCII representation of hex number</a:t>
            </a:r>
          </a:p>
          <a:p>
            <a:pPr>
              <a:lnSpc>
                <a:spcPct val="90000"/>
              </a:lnSpc>
              <a:buFontTx/>
              <a:buNone/>
            </a:pPr>
            <a:r>
              <a:rPr lang="en-US" sz="2000" dirty="0" smtClean="0">
                <a:latin typeface="Arial" charset="0"/>
              </a:rPr>
              <a:t>		addi $t0,$t0,1	# Increment counter</a:t>
            </a:r>
          </a:p>
          <a:p>
            <a:pPr>
              <a:lnSpc>
                <a:spcPct val="90000"/>
              </a:lnSpc>
              <a:buFontTx/>
              <a:buNone/>
            </a:pPr>
            <a:r>
              <a:rPr lang="en-US" sz="2000" dirty="0" smtClean="0">
                <a:latin typeface="Arial" charset="0"/>
              </a:rPr>
              <a:t>		blt $t0,8,loop	</a:t>
            </a:r>
            <a:r>
              <a:rPr lang="en-US" sz="2000" dirty="0" smtClean="0">
                <a:solidFill>
                  <a:schemeClr val="accent1">
                    <a:lumMod val="60000"/>
                    <a:lumOff val="40000"/>
                  </a:schemeClr>
                </a:solidFill>
                <a:latin typeface="Arial" charset="0"/>
              </a:rPr>
              <a:t># If analysis not complete, do loop again</a:t>
            </a:r>
          </a:p>
          <a:p>
            <a:pPr>
              <a:lnSpc>
                <a:spcPct val="90000"/>
              </a:lnSpc>
              <a:buFontTx/>
              <a:buNone/>
            </a:pPr>
            <a:r>
              <a:rPr lang="en-US" sz="2000" dirty="0" smtClean="0">
                <a:latin typeface="Arial" charset="0"/>
              </a:rPr>
              <a:t>		j next		</a:t>
            </a:r>
            <a:r>
              <a:rPr lang="en-US" sz="2000" dirty="0" smtClean="0">
                <a:solidFill>
                  <a:srgbClr val="996600"/>
                </a:solidFill>
                <a:latin typeface="Arial" charset="0"/>
              </a:rPr>
              <a:t># Analysis complete; go to end routine</a:t>
            </a:r>
            <a:endParaRPr lang="en-US" sz="2000" dirty="0">
              <a:solidFill>
                <a:srgbClr val="996600"/>
              </a:solidFill>
              <a:latin typeface="Arial" charset="0"/>
            </a:endParaRPr>
          </a:p>
        </p:txBody>
      </p:sp>
      <p:pic>
        <p:nvPicPr>
          <p:cNvPr id="2" name="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in)">
                                      <p:cBhvr>
                                        <p:cTn id="7" dur="500"/>
                                        <p:tgtEl>
                                          <p:spTgt spid="3481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box(in)">
                                      <p:cBhvr>
                                        <p:cTn id="10" dur="500"/>
                                        <p:tgtEl>
                                          <p:spTgt spid="348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5" dur="500"/>
                                        <p:tgtEl>
                                          <p:spTgt spid="348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4819">
                                            <p:txEl>
                                              <p:pRg st="3" end="3"/>
                                            </p:txEl>
                                          </p:spTgt>
                                        </p:tgtEl>
                                        <p:attrNameLst>
                                          <p:attrName>style.visibility</p:attrName>
                                        </p:attrNameLst>
                                      </p:cBhvr>
                                      <p:to>
                                        <p:strVal val="visible"/>
                                      </p:to>
                                    </p:set>
                                    <p:animEffect transition="in" filter="box(in)">
                                      <p:cBhvr>
                                        <p:cTn id="20" dur="500"/>
                                        <p:tgtEl>
                                          <p:spTgt spid="34819">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animEffect transition="in" filter="box(in)">
                                      <p:cBhvr>
                                        <p:cTn id="23" dur="500"/>
                                        <p:tgtEl>
                                          <p:spTgt spid="348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diamond(in)">
                                      <p:cBhvr>
                                        <p:cTn id="32" dur="2000"/>
                                        <p:tgtEl>
                                          <p:spTgt spid="348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819">
                                            <p:txEl>
                                              <p:pRg st="7" end="7"/>
                                            </p:txEl>
                                          </p:spTgt>
                                        </p:tgtEl>
                                        <p:attrNameLst>
                                          <p:attrName>style.visibility</p:attrName>
                                        </p:attrNameLst>
                                      </p:cBhvr>
                                      <p:to>
                                        <p:strVal val="visible"/>
                                      </p:to>
                                    </p:set>
                                    <p:animEffect transition="in" filter="blinds(horizontal)">
                                      <p:cBhvr>
                                        <p:cTn id="37" dur="500"/>
                                        <p:tgtEl>
                                          <p:spTgt spid="3481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4819">
                                            <p:txEl>
                                              <p:pRg st="8" end="8"/>
                                            </p:txEl>
                                          </p:spTgt>
                                        </p:tgtEl>
                                        <p:attrNameLst>
                                          <p:attrName>style.visibility</p:attrName>
                                        </p:attrNameLst>
                                      </p:cBhvr>
                                      <p:to>
                                        <p:strVal val="visible"/>
                                      </p:to>
                                    </p:set>
                                    <p:animEffect transition="in" filter="box(in)">
                                      <p:cBhvr>
                                        <p:cTn id="42" dur="500"/>
                                        <p:tgtEl>
                                          <p:spTgt spid="34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4605" fill="hold"/>
                                        <p:tgtEl>
                                          <p:spTgt spid="2"/>
                                        </p:tgtEl>
                                      </p:cBhvr>
                                    </p:cmd>
                                  </p:childTnLst>
                                </p:cTn>
                              </p:par>
                            </p:childTnLst>
                          </p:cTn>
                        </p:par>
                      </p:childTnLst>
                    </p:cTn>
                  </p:par>
                </p:childTnLst>
              </p:cTn>
              <p:nextCondLst>
                <p:cond evt="onClick" delay="0">
                  <p:tgtEl>
                    <p:spTgt spid="2"/>
                  </p:tgtEl>
                </p:cond>
              </p:nextCondLst>
            </p:seq>
            <p:audio>
              <p:cMediaNode vol="80000">
                <p:cTn id="48"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Final Software Pieces</a:t>
            </a:r>
            <a:endParaRPr lang="en-US" sz="3600" dirty="0"/>
          </a:p>
        </p:txBody>
      </p:sp>
      <p:sp>
        <p:nvSpPr>
          <p:cNvPr id="3" name="Content Placeholder 2"/>
          <p:cNvSpPr>
            <a:spLocks noGrp="1"/>
          </p:cNvSpPr>
          <p:nvPr>
            <p:ph idx="1"/>
          </p:nvPr>
        </p:nvSpPr>
        <p:spPr>
          <a:xfrm>
            <a:off x="685800" y="2286000"/>
            <a:ext cx="7772400" cy="3886200"/>
          </a:xfrm>
        </p:spPr>
        <p:txBody>
          <a:bodyPr/>
          <a:lstStyle/>
          <a:p>
            <a:r>
              <a:rPr lang="en-US" sz="2800" dirty="0" smtClean="0"/>
              <a:t>Finally, we need to do several miscellaneous things:  </a:t>
            </a:r>
          </a:p>
          <a:p>
            <a:pPr lvl="1"/>
            <a:r>
              <a:rPr lang="en-US" sz="2400" dirty="0" smtClean="0">
                <a:solidFill>
                  <a:srgbClr val="996600"/>
                </a:solidFill>
              </a:rPr>
              <a:t>Output CR/LF (to create a new line).  </a:t>
            </a:r>
          </a:p>
          <a:p>
            <a:pPr lvl="1"/>
            <a:r>
              <a:rPr lang="en-US" sz="2400" dirty="0" smtClean="0">
                <a:solidFill>
                  <a:srgbClr val="FF9900"/>
                </a:solidFill>
              </a:rPr>
              <a:t>Output question about doing another number conversion   </a:t>
            </a:r>
          </a:p>
          <a:p>
            <a:pPr lvl="1"/>
            <a:r>
              <a:rPr lang="en-US" sz="2400" dirty="0" smtClean="0">
                <a:solidFill>
                  <a:srgbClr val="0070C0"/>
                </a:solidFill>
              </a:rPr>
              <a:t>Another CR/LF (new line in case we start over). </a:t>
            </a:r>
          </a:p>
          <a:p>
            <a:pPr lvl="1"/>
            <a:r>
              <a:rPr lang="en-US" sz="2400" dirty="0" smtClean="0">
                <a:solidFill>
                  <a:srgbClr val="996600"/>
                </a:solidFill>
              </a:rPr>
              <a:t>Input an ASCII character (syscall 12) to get user’s answer to “do another?”  </a:t>
            </a:r>
          </a:p>
          <a:p>
            <a:pPr lvl="1"/>
            <a:r>
              <a:rPr lang="en-US" sz="2400" dirty="0" smtClean="0">
                <a:solidFill>
                  <a:srgbClr val="FF0000"/>
                </a:solidFill>
              </a:rPr>
              <a:t>Go to start if do another number.  </a:t>
            </a:r>
          </a:p>
          <a:p>
            <a:pPr lvl="1"/>
            <a:r>
              <a:rPr lang="en-US" sz="2400" dirty="0" smtClean="0">
                <a:solidFill>
                  <a:srgbClr val="008000"/>
                </a:solidFill>
              </a:rPr>
              <a:t>Halt if user input not = y.    </a:t>
            </a:r>
            <a:endParaRPr lang="en-US" sz="2400" dirty="0">
              <a:solidFill>
                <a:srgbClr val="008000"/>
              </a:solidFill>
            </a:endParaRPr>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31</a:t>
            </a:fld>
            <a:endParaRPr lang="en-US" dirty="0"/>
          </a:p>
        </p:txBody>
      </p:sp>
      <p:pic>
        <p:nvPicPr>
          <p:cNvPr id="6" name="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0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A3D8913F-126E-4260-AA31-52228562BA47}" type="slidenum">
              <a:rPr lang="en-US"/>
              <a:pPr/>
              <a:t>32</a:t>
            </a:fld>
            <a:endParaRPr lang="en-US" dirty="0"/>
          </a:p>
        </p:txBody>
      </p:sp>
      <p:sp>
        <p:nvSpPr>
          <p:cNvPr id="30722" name="Rectangle 2"/>
          <p:cNvSpPr>
            <a:spLocks noGrp="1" noChangeArrowheads="1"/>
          </p:cNvSpPr>
          <p:nvPr>
            <p:ph type="title"/>
          </p:nvPr>
        </p:nvSpPr>
        <p:spPr>
          <a:xfrm>
            <a:off x="1905000" y="1371600"/>
            <a:ext cx="5410200" cy="533400"/>
          </a:xfrm>
          <a:ln/>
        </p:spPr>
        <p:txBody>
          <a:bodyPr/>
          <a:lstStyle/>
          <a:p>
            <a:r>
              <a:rPr lang="en-US" sz="3200" dirty="0"/>
              <a:t>Final </a:t>
            </a:r>
            <a:r>
              <a:rPr lang="en-US" sz="3200" dirty="0" smtClean="0"/>
              <a:t>Software Pieces (2)</a:t>
            </a:r>
            <a:endParaRPr lang="en-US" sz="3200" dirty="0"/>
          </a:p>
        </p:txBody>
      </p:sp>
      <p:sp>
        <p:nvSpPr>
          <p:cNvPr id="30723" name="Rectangle 3"/>
          <p:cNvSpPr>
            <a:spLocks noGrp="1" noChangeArrowheads="1"/>
          </p:cNvSpPr>
          <p:nvPr>
            <p:ph type="body" idx="1"/>
          </p:nvPr>
        </p:nvSpPr>
        <p:spPr>
          <a:xfrm>
            <a:off x="1066800" y="2133600"/>
            <a:ext cx="7239000" cy="4114800"/>
          </a:xfrm>
        </p:spPr>
        <p:txBody>
          <a:bodyPr/>
          <a:lstStyle/>
          <a:p>
            <a:pPr>
              <a:lnSpc>
                <a:spcPct val="90000"/>
              </a:lnSpc>
              <a:buFontTx/>
              <a:buNone/>
            </a:pPr>
            <a:r>
              <a:rPr lang="en-US" sz="1800" dirty="0">
                <a:solidFill>
                  <a:srgbClr val="FF0000"/>
                </a:solidFill>
                <a:latin typeface="Arial" pitchFamily="34" charset="0"/>
                <a:cs typeface="Arial" pitchFamily="34" charset="0"/>
              </a:rPr>
              <a:t>zero:	li $a0,0x30	# If number was 0, put 0 in print buffer</a:t>
            </a:r>
          </a:p>
          <a:p>
            <a:pPr>
              <a:lnSpc>
                <a:spcPct val="90000"/>
              </a:lnSpc>
              <a:buFontTx/>
              <a:buNone/>
            </a:pPr>
            <a:r>
              <a:rPr lang="en-US" sz="1800" dirty="0">
                <a:solidFill>
                  <a:srgbClr val="FF0000"/>
                </a:solidFill>
                <a:latin typeface="Arial" pitchFamily="34" charset="0"/>
                <a:cs typeface="Arial" pitchFamily="34" charset="0"/>
              </a:rPr>
              <a:t>		syscall</a:t>
            </a:r>
          </a:p>
          <a:p>
            <a:pPr>
              <a:buFontTx/>
              <a:buNone/>
            </a:pPr>
            <a:r>
              <a:rPr lang="en-US" sz="1800" dirty="0" smtClean="0">
                <a:solidFill>
                  <a:srgbClr val="008000"/>
                </a:solidFill>
                <a:latin typeface="Arial" charset="0"/>
              </a:rPr>
              <a:t>next:	li $a0,0x0a   	# Print out carriage return for neatness </a:t>
            </a:r>
          </a:p>
          <a:p>
            <a:pPr>
              <a:buFontTx/>
              <a:buNone/>
            </a:pPr>
            <a:r>
              <a:rPr lang="en-US" sz="1800" dirty="0" smtClean="0">
                <a:solidFill>
                  <a:srgbClr val="008000"/>
                </a:solidFill>
                <a:latin typeface="Arial" charset="0"/>
              </a:rPr>
              <a:t>		syscall	</a:t>
            </a:r>
          </a:p>
          <a:p>
            <a:pPr>
              <a:buFontTx/>
              <a:buNone/>
            </a:pPr>
            <a:r>
              <a:rPr lang="en-US" sz="1800" dirty="0" smtClean="0">
                <a:latin typeface="Arial" charset="0"/>
              </a:rPr>
              <a:t>		</a:t>
            </a:r>
            <a:r>
              <a:rPr lang="en-US" sz="1800" dirty="0" smtClean="0">
                <a:solidFill>
                  <a:srgbClr val="FF9900"/>
                </a:solidFill>
                <a:latin typeface="Arial" charset="0"/>
              </a:rPr>
              <a:t>la $a0,comp	# Convert another number to hex?    </a:t>
            </a:r>
          </a:p>
          <a:p>
            <a:pPr>
              <a:buFontTx/>
              <a:buNone/>
            </a:pPr>
            <a:r>
              <a:rPr lang="en-US" sz="1800" dirty="0" smtClean="0">
                <a:solidFill>
                  <a:srgbClr val="FF9900"/>
                </a:solidFill>
                <a:latin typeface="Arial" charset="0"/>
              </a:rPr>
              <a:t>		li $v0,4		</a:t>
            </a:r>
          </a:p>
          <a:p>
            <a:pPr>
              <a:buFontTx/>
              <a:buNone/>
            </a:pPr>
            <a:r>
              <a:rPr lang="en-US" sz="1800" dirty="0" smtClean="0">
                <a:solidFill>
                  <a:srgbClr val="FF9900"/>
                </a:solidFill>
                <a:latin typeface="Arial" charset="0"/>
              </a:rPr>
              <a:t>		syscall			  </a:t>
            </a:r>
          </a:p>
          <a:p>
            <a:pPr>
              <a:buFontTx/>
              <a:buNone/>
            </a:pPr>
            <a:r>
              <a:rPr lang="en-US" sz="1800" dirty="0" smtClean="0">
                <a:latin typeface="Arial" charset="0"/>
              </a:rPr>
              <a:t>		</a:t>
            </a:r>
            <a:r>
              <a:rPr lang="en-US" sz="1800" dirty="0" smtClean="0">
                <a:solidFill>
                  <a:srgbClr val="0070C0"/>
                </a:solidFill>
                <a:latin typeface="Arial" charset="0"/>
              </a:rPr>
              <a:t>li $v0,11		# </a:t>
            </a:r>
          </a:p>
          <a:p>
            <a:pPr>
              <a:buFontTx/>
              <a:buNone/>
            </a:pPr>
            <a:r>
              <a:rPr lang="en-US" sz="1800" dirty="0" smtClean="0">
                <a:solidFill>
                  <a:srgbClr val="0070C0"/>
                </a:solidFill>
                <a:latin typeface="Arial" charset="0"/>
              </a:rPr>
              <a:t>		li $a0,0x0a	# Output CR/LF</a:t>
            </a:r>
          </a:p>
          <a:p>
            <a:pPr>
              <a:buFontTx/>
              <a:buNone/>
            </a:pPr>
            <a:r>
              <a:rPr lang="en-US" sz="1800" dirty="0" smtClean="0">
                <a:solidFill>
                  <a:srgbClr val="0070C0"/>
                </a:solidFill>
                <a:latin typeface="Arial" charset="0"/>
              </a:rPr>
              <a:t>		syscall		#</a:t>
            </a:r>
          </a:p>
          <a:p>
            <a:pPr>
              <a:buFontTx/>
              <a:buNone/>
            </a:pPr>
            <a:r>
              <a:rPr lang="en-US" sz="1800" dirty="0" smtClean="0">
                <a:latin typeface="Arial" charset="0"/>
              </a:rPr>
              <a:t>		</a:t>
            </a:r>
            <a:r>
              <a:rPr lang="en-US" sz="1800" dirty="0" smtClean="0">
                <a:solidFill>
                  <a:srgbClr val="C00000"/>
                </a:solidFill>
                <a:latin typeface="Arial" charset="0"/>
              </a:rPr>
              <a:t>li $v0,12		# Input answer (y = "Yes")  </a:t>
            </a:r>
          </a:p>
          <a:p>
            <a:pPr>
              <a:buFontTx/>
              <a:buNone/>
            </a:pPr>
            <a:r>
              <a:rPr lang="en-US" sz="1800" dirty="0" smtClean="0">
                <a:solidFill>
                  <a:srgbClr val="C00000"/>
                </a:solidFill>
                <a:latin typeface="Arial" charset="0"/>
              </a:rPr>
              <a:t>		syscall</a:t>
            </a:r>
          </a:p>
          <a:p>
            <a:pPr>
              <a:buFontTx/>
              <a:buNone/>
            </a:pPr>
            <a:r>
              <a:rPr lang="en-US" sz="1800" dirty="0" smtClean="0">
                <a:latin typeface="Arial" charset="0"/>
              </a:rPr>
              <a:t>		</a:t>
            </a:r>
            <a:r>
              <a:rPr lang="en-US" sz="1800" dirty="0" smtClean="0">
                <a:solidFill>
                  <a:srgbClr val="996600"/>
                </a:solidFill>
                <a:latin typeface="Arial" charset="0"/>
              </a:rPr>
              <a:t>beq $v0,0x79,main   # If yes, go back to start of program  </a:t>
            </a:r>
          </a:p>
          <a:p>
            <a:pPr>
              <a:buFontTx/>
              <a:buNone/>
            </a:pPr>
            <a:r>
              <a:rPr lang="en-US" sz="1800" dirty="0" smtClean="0">
                <a:latin typeface="Arial" charset="0"/>
              </a:rPr>
              <a:t>		li $v0,10		# End program</a:t>
            </a:r>
          </a:p>
          <a:p>
            <a:pPr>
              <a:buFontTx/>
              <a:buNone/>
            </a:pPr>
            <a:r>
              <a:rPr lang="en-US" sz="1800" dirty="0" smtClean="0">
                <a:latin typeface="Arial" charset="0"/>
              </a:rPr>
              <a:t>		syscall	</a:t>
            </a:r>
            <a:endParaRPr lang="en-US" sz="1800" dirty="0">
              <a:solidFill>
                <a:srgbClr val="800080"/>
              </a:solidFill>
            </a:endParaRPr>
          </a:p>
        </p:txBody>
      </p:sp>
      <p:sp>
        <p:nvSpPr>
          <p:cNvPr id="2" name="TextBox 1"/>
          <p:cNvSpPr txBox="1"/>
          <p:nvPr/>
        </p:nvSpPr>
        <p:spPr>
          <a:xfrm>
            <a:off x="609600" y="1524000"/>
            <a:ext cx="1143000" cy="523220"/>
          </a:xfrm>
          <a:prstGeom prst="rect">
            <a:avLst/>
          </a:prstGeom>
          <a:noFill/>
        </p:spPr>
        <p:txBody>
          <a:bodyPr wrap="square" rtlCol="0">
            <a:spAutoFit/>
          </a:bodyPr>
          <a:lstStyle/>
          <a:p>
            <a:r>
              <a:rPr lang="en-US" sz="1400" b="1" dirty="0" smtClean="0">
                <a:solidFill>
                  <a:srgbClr val="FF0000"/>
                </a:solidFill>
              </a:rPr>
              <a:t>Note: Zero position</a:t>
            </a:r>
            <a:endParaRPr lang="en-US" sz="1400" b="1" dirty="0">
              <a:solidFill>
                <a:srgbClr val="FF0000"/>
              </a:solidFill>
            </a:endParaRPr>
          </a:p>
        </p:txBody>
      </p:sp>
      <p:cxnSp>
        <p:nvCxnSpPr>
          <p:cNvPr id="7" name="Straight Arrow Connector 6"/>
          <p:cNvCxnSpPr/>
          <p:nvPr/>
        </p:nvCxnSpPr>
        <p:spPr bwMode="auto">
          <a:xfrm>
            <a:off x="1181100" y="1981200"/>
            <a:ext cx="114300" cy="238780"/>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pic>
        <p:nvPicPr>
          <p:cNvPr id="3" name="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7" dur="500"/>
                                        <p:tgtEl>
                                          <p:spTgt spid="3072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10" dur="500"/>
                                        <p:tgtEl>
                                          <p:spTgt spid="307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5" dur="500"/>
                                        <p:tgtEl>
                                          <p:spTgt spid="3072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18" dur="500"/>
                                        <p:tgtEl>
                                          <p:spTgt spid="3072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0723">
                                            <p:txEl>
                                              <p:pRg st="6" end="6"/>
                                            </p:txEl>
                                          </p:spTgt>
                                        </p:tgtEl>
                                        <p:attrNameLst>
                                          <p:attrName>style.visibility</p:attrName>
                                        </p:attrNameLst>
                                      </p:cBhvr>
                                      <p:to>
                                        <p:strVal val="visible"/>
                                      </p:to>
                                    </p:set>
                                    <p:animEffect transition="in" filter="blinds(horizontal)">
                                      <p:cBhvr>
                                        <p:cTn id="21" dur="500"/>
                                        <p:tgtEl>
                                          <p:spTgt spid="3072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0723">
                                            <p:txEl>
                                              <p:pRg st="7" end="7"/>
                                            </p:txEl>
                                          </p:spTgt>
                                        </p:tgtEl>
                                        <p:attrNameLst>
                                          <p:attrName>style.visibility</p:attrName>
                                        </p:attrNameLst>
                                      </p:cBhvr>
                                      <p:to>
                                        <p:strVal val="visible"/>
                                      </p:to>
                                    </p:set>
                                    <p:animEffect transition="in" filter="checkerboard(across)">
                                      <p:cBhvr>
                                        <p:cTn id="26" dur="500"/>
                                        <p:tgtEl>
                                          <p:spTgt spid="30723">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0723">
                                            <p:txEl>
                                              <p:pRg st="8" end="8"/>
                                            </p:txEl>
                                          </p:spTgt>
                                        </p:tgtEl>
                                        <p:attrNameLst>
                                          <p:attrName>style.visibility</p:attrName>
                                        </p:attrNameLst>
                                      </p:cBhvr>
                                      <p:to>
                                        <p:strVal val="visible"/>
                                      </p:to>
                                    </p:set>
                                    <p:animEffect transition="in" filter="checkerboard(across)">
                                      <p:cBhvr>
                                        <p:cTn id="29" dur="500"/>
                                        <p:tgtEl>
                                          <p:spTgt spid="30723">
                                            <p:txEl>
                                              <p:pRg st="8" end="8"/>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0723">
                                            <p:txEl>
                                              <p:pRg st="9" end="9"/>
                                            </p:txEl>
                                          </p:spTgt>
                                        </p:tgtEl>
                                        <p:attrNameLst>
                                          <p:attrName>style.visibility</p:attrName>
                                        </p:attrNameLst>
                                      </p:cBhvr>
                                      <p:to>
                                        <p:strVal val="visible"/>
                                      </p:to>
                                    </p:set>
                                    <p:animEffect transition="in" filter="checkerboard(across)">
                                      <p:cBhvr>
                                        <p:cTn id="32" dur="500"/>
                                        <p:tgtEl>
                                          <p:spTgt spid="3072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0723">
                                            <p:txEl>
                                              <p:pRg st="10" end="10"/>
                                            </p:txEl>
                                          </p:spTgt>
                                        </p:tgtEl>
                                        <p:attrNameLst>
                                          <p:attrName>style.visibility</p:attrName>
                                        </p:attrNameLst>
                                      </p:cBhvr>
                                      <p:to>
                                        <p:strVal val="visible"/>
                                      </p:to>
                                    </p:set>
                                    <p:animEffect transition="in" filter="box(in)">
                                      <p:cBhvr>
                                        <p:cTn id="37" dur="500"/>
                                        <p:tgtEl>
                                          <p:spTgt spid="30723">
                                            <p:txEl>
                                              <p:pRg st="10" end="1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0723">
                                            <p:txEl>
                                              <p:pRg st="11" end="11"/>
                                            </p:txEl>
                                          </p:spTgt>
                                        </p:tgtEl>
                                        <p:attrNameLst>
                                          <p:attrName>style.visibility</p:attrName>
                                        </p:attrNameLst>
                                      </p:cBhvr>
                                      <p:to>
                                        <p:strVal val="visible"/>
                                      </p:to>
                                    </p:set>
                                    <p:animEffect transition="in" filter="box(in)">
                                      <p:cBhvr>
                                        <p:cTn id="40" dur="500"/>
                                        <p:tgtEl>
                                          <p:spTgt spid="3072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72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0723">
                                            <p:txEl>
                                              <p:pRg st="13" end="13"/>
                                            </p:txEl>
                                          </p:spTgt>
                                        </p:tgtEl>
                                        <p:attrNameLst>
                                          <p:attrName>style.visibility</p:attrName>
                                        </p:attrNameLst>
                                      </p:cBhvr>
                                      <p:to>
                                        <p:strVal val="visible"/>
                                      </p:to>
                                    </p:set>
                                    <p:animEffect transition="in" filter="checkerboard(across)">
                                      <p:cBhvr>
                                        <p:cTn id="49" dur="500"/>
                                        <p:tgtEl>
                                          <p:spTgt spid="30723">
                                            <p:txEl>
                                              <p:pRg st="13" end="13"/>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3072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3"/>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25444" fill="hold"/>
                                        <p:tgtEl>
                                          <p:spTgt spid="3"/>
                                        </p:tgtEl>
                                      </p:cBhvr>
                                    </p:cmd>
                                  </p:childTnLst>
                                </p:cTn>
                              </p:par>
                            </p:childTnLst>
                          </p:cTn>
                        </p:par>
                      </p:childTnLst>
                    </p:cTn>
                  </p:par>
                </p:childTnLst>
              </p:cTn>
              <p:nextCondLst>
                <p:cond evt="onClick" delay="0">
                  <p:tgtEl>
                    <p:spTgt spid="3"/>
                  </p:tgtEl>
                </p:cond>
              </p:nextCondLst>
            </p:seq>
            <p:audio>
              <p:cMediaNode vol="80000">
                <p:cTn id="5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85800" y="533400"/>
            <a:ext cx="7772400" cy="5638800"/>
          </a:xfrm>
        </p:spPr>
        <p:txBody>
          <a:bodyPr/>
          <a:lstStyle/>
          <a:p>
            <a:pPr>
              <a:lnSpc>
                <a:spcPct val="80000"/>
              </a:lnSpc>
              <a:buFontTx/>
              <a:buNone/>
            </a:pPr>
            <a:r>
              <a:rPr lang="en-US" sz="1400" dirty="0" smtClean="0">
                <a:latin typeface="Arial" pitchFamily="34" charset="0"/>
                <a:cs typeface="Arial" pitchFamily="34" charset="0"/>
              </a:rPr>
              <a:t># 	Lecture 16 Demo Program 1, Hex Number Conversion</a:t>
            </a:r>
          </a:p>
          <a:p>
            <a:pPr>
              <a:lnSpc>
                <a:spcPct val="80000"/>
              </a:lnSpc>
              <a:buFontTx/>
              <a:buNone/>
            </a:pPr>
            <a:r>
              <a:rPr lang="en-US" sz="1400" dirty="0" smtClean="0">
                <a:latin typeface="Arial" pitchFamily="34" charset="0"/>
                <a:cs typeface="Arial" pitchFamily="34" charset="0"/>
              </a:rPr>
              <a:t>#	Converts a Decimal Number to Its Equivalent Hex Value and </a:t>
            </a:r>
          </a:p>
          <a:p>
            <a:pPr>
              <a:lnSpc>
                <a:spcPct val="80000"/>
              </a:lnSpc>
              <a:buFontTx/>
              <a:buNone/>
            </a:pPr>
            <a:r>
              <a:rPr lang="en-US" sz="1400" dirty="0" smtClean="0">
                <a:latin typeface="Arial" pitchFamily="34" charset="0"/>
                <a:cs typeface="Arial" pitchFamily="34" charset="0"/>
              </a:rPr>
              <a:t>#	prints out hexadecimal number to console.  </a:t>
            </a:r>
          </a:p>
          <a:p>
            <a:pPr>
              <a:lnSpc>
                <a:spcPct val="80000"/>
              </a:lnSpc>
              <a:buFontTx/>
              <a:buNone/>
            </a:pPr>
            <a:r>
              <a:rPr lang="en-US" sz="1400" dirty="0" smtClean="0">
                <a:latin typeface="Arial" pitchFamily="34" charset="0"/>
                <a:cs typeface="Arial" pitchFamily="34" charset="0"/>
              </a:rPr>
              <a:t>#</a:t>
            </a:r>
          </a:p>
          <a:p>
            <a:pPr>
              <a:lnSpc>
                <a:spcPct val="80000"/>
              </a:lnSpc>
              <a:buFontTx/>
              <a:buNone/>
            </a:pPr>
            <a:r>
              <a:rPr lang="en-US" sz="1400" dirty="0" smtClean="0">
                <a:latin typeface="Arial" pitchFamily="34" charset="0"/>
                <a:cs typeface="Arial" pitchFamily="34" charset="0"/>
              </a:rPr>
              <a:t>#	$t0 - Loop counter</a:t>
            </a:r>
          </a:p>
          <a:p>
            <a:pPr>
              <a:lnSpc>
                <a:spcPct val="80000"/>
              </a:lnSpc>
              <a:buFontTx/>
              <a:buNone/>
            </a:pPr>
            <a:r>
              <a:rPr lang="en-US" sz="1400" dirty="0" smtClean="0">
                <a:latin typeface="Arial" pitchFamily="34" charset="0"/>
                <a:cs typeface="Arial" pitchFamily="34" charset="0"/>
              </a:rPr>
              <a:t>#	$a0 - Holds each hex digit as analyzed</a:t>
            </a:r>
          </a:p>
          <a:p>
            <a:pPr>
              <a:lnSpc>
                <a:spcPct val="80000"/>
              </a:lnSpc>
              <a:buFontTx/>
              <a:buNone/>
            </a:pPr>
            <a:r>
              <a:rPr lang="en-US" sz="1400" dirty="0" smtClean="0">
                <a:latin typeface="Arial" pitchFamily="34" charset="0"/>
                <a:cs typeface="Arial" pitchFamily="34" charset="0"/>
              </a:rPr>
              <a:t>#	$t2 - Holds number input from keyboard</a:t>
            </a:r>
          </a:p>
          <a:p>
            <a:pPr>
              <a:lnSpc>
                <a:spcPct val="80000"/>
              </a:lnSpc>
              <a:buFontTx/>
              <a:buNone/>
            </a:pPr>
            <a:endParaRPr lang="en-US" sz="1400" dirty="0" smtClean="0">
              <a:latin typeface="Arial" pitchFamily="34" charset="0"/>
              <a:cs typeface="Arial" pitchFamily="34" charset="0"/>
            </a:endParaRPr>
          </a:p>
          <a:p>
            <a:pPr>
              <a:lnSpc>
                <a:spcPct val="80000"/>
              </a:lnSpc>
              <a:buFontTx/>
              <a:buNone/>
            </a:pPr>
            <a:r>
              <a:rPr lang="en-US" sz="1400" dirty="0" smtClean="0">
                <a:latin typeface="Arial" pitchFamily="34" charset="0"/>
                <a:cs typeface="Arial" pitchFamily="34" charset="0"/>
              </a:rPr>
              <a:t>		.text</a:t>
            </a:r>
          </a:p>
          <a:p>
            <a:pPr>
              <a:lnSpc>
                <a:spcPct val="80000"/>
              </a:lnSpc>
              <a:buFontTx/>
              <a:buNone/>
            </a:pPr>
            <a:r>
              <a:rPr lang="en-US" sz="1400" dirty="0" smtClean="0">
                <a:latin typeface="Arial" pitchFamily="34" charset="0"/>
                <a:cs typeface="Arial" pitchFamily="34" charset="0"/>
              </a:rPr>
              <a:t>main:   la $a0,prompt	# Load print out of prompt sequence</a:t>
            </a:r>
          </a:p>
          <a:p>
            <a:pPr>
              <a:lnSpc>
                <a:spcPct val="80000"/>
              </a:lnSpc>
              <a:buFontTx/>
              <a:buNone/>
            </a:pPr>
            <a:r>
              <a:rPr lang="en-US" sz="1400" dirty="0" smtClean="0">
                <a:latin typeface="Arial" pitchFamily="34" charset="0"/>
                <a:cs typeface="Arial" pitchFamily="34" charset="0"/>
              </a:rPr>
              <a:t>		li $v0,4		# Output prompt to enter decimal number</a:t>
            </a:r>
          </a:p>
          <a:p>
            <a:pPr>
              <a:lnSpc>
                <a:spcPct val="80000"/>
              </a:lnSpc>
              <a:buFontTx/>
              <a:buNone/>
            </a:pPr>
            <a:r>
              <a:rPr lang="en-US" sz="1400" dirty="0" smtClean="0">
                <a:latin typeface="Arial" pitchFamily="34" charset="0"/>
                <a:cs typeface="Arial" pitchFamily="34" charset="0"/>
              </a:rPr>
              <a:t>		syscall	</a:t>
            </a:r>
          </a:p>
          <a:p>
            <a:pPr>
              <a:lnSpc>
                <a:spcPct val="80000"/>
              </a:lnSpc>
              <a:buFontTx/>
              <a:buNone/>
            </a:pPr>
            <a:r>
              <a:rPr lang="en-US" sz="1400" dirty="0" smtClean="0">
                <a:latin typeface="Arial" pitchFamily="34" charset="0"/>
                <a:cs typeface="Arial" pitchFamily="34" charset="0"/>
              </a:rPr>
              <a:t>		li $v0,5		# Read integer to convert to hex</a:t>
            </a:r>
          </a:p>
          <a:p>
            <a:pPr>
              <a:lnSpc>
                <a:spcPct val="80000"/>
              </a:lnSpc>
              <a:buFontTx/>
              <a:buNone/>
            </a:pPr>
            <a:r>
              <a:rPr lang="en-US" sz="1400" dirty="0" smtClean="0">
                <a:latin typeface="Arial" pitchFamily="34" charset="0"/>
                <a:cs typeface="Arial" pitchFamily="34" charset="0"/>
              </a:rPr>
              <a:t>		syscall		</a:t>
            </a:r>
          </a:p>
          <a:p>
            <a:pPr>
              <a:lnSpc>
                <a:spcPct val="80000"/>
              </a:lnSpc>
              <a:buFontTx/>
              <a:buNone/>
            </a:pPr>
            <a:r>
              <a:rPr lang="en-US" sz="1400" dirty="0" smtClean="0">
                <a:latin typeface="Arial" pitchFamily="34" charset="0"/>
                <a:cs typeface="Arial" pitchFamily="34" charset="0"/>
              </a:rPr>
              <a:t>		move $t1,$v0	</a:t>
            </a:r>
          </a:p>
          <a:p>
            <a:pPr>
              <a:lnSpc>
                <a:spcPct val="80000"/>
              </a:lnSpc>
              <a:buFontTx/>
              <a:buNone/>
            </a:pPr>
            <a:r>
              <a:rPr lang="en-US" sz="1400" dirty="0" smtClean="0">
                <a:latin typeface="Arial" pitchFamily="34" charset="0"/>
                <a:cs typeface="Arial" pitchFamily="34" charset="0"/>
              </a:rPr>
              <a:t>		la $a0,answer	# Output answer header</a:t>
            </a:r>
          </a:p>
          <a:p>
            <a:pPr>
              <a:lnSpc>
                <a:spcPct val="80000"/>
              </a:lnSpc>
              <a:buFontTx/>
              <a:buNone/>
            </a:pPr>
            <a:r>
              <a:rPr lang="en-US" sz="1400" dirty="0" smtClean="0">
                <a:latin typeface="Arial" pitchFamily="34" charset="0"/>
                <a:cs typeface="Arial" pitchFamily="34" charset="0"/>
              </a:rPr>
              <a:t>		li $v0,4</a:t>
            </a:r>
          </a:p>
          <a:p>
            <a:pPr>
              <a:lnSpc>
                <a:spcPct val="80000"/>
              </a:lnSpc>
              <a:buFontTx/>
              <a:buNone/>
            </a:pPr>
            <a:r>
              <a:rPr lang="en-US" sz="1400" dirty="0" smtClean="0">
                <a:latin typeface="Arial" pitchFamily="34" charset="0"/>
                <a:cs typeface="Arial" pitchFamily="34" charset="0"/>
              </a:rPr>
              <a:t>		syscall	</a:t>
            </a:r>
          </a:p>
          <a:p>
            <a:pPr>
              <a:lnSpc>
                <a:spcPct val="80000"/>
              </a:lnSpc>
              <a:buFontTx/>
              <a:buNone/>
            </a:pPr>
            <a:r>
              <a:rPr lang="en-US" sz="1400" dirty="0" smtClean="0">
                <a:latin typeface="Arial" pitchFamily="34" charset="0"/>
                <a:cs typeface="Arial" pitchFamily="34" charset="0"/>
              </a:rPr>
              <a:t>		move $t0,$0	# Clear counter</a:t>
            </a:r>
          </a:p>
          <a:p>
            <a:pPr>
              <a:lnSpc>
                <a:spcPct val="80000"/>
              </a:lnSpc>
              <a:buFontTx/>
              <a:buNone/>
            </a:pPr>
            <a:endParaRPr lang="en-US" sz="1400" dirty="0" smtClean="0">
              <a:latin typeface="Arial" pitchFamily="34" charset="0"/>
              <a:cs typeface="Arial" pitchFamily="34" charset="0"/>
            </a:endParaRPr>
          </a:p>
          <a:p>
            <a:pPr>
              <a:lnSpc>
                <a:spcPct val="80000"/>
              </a:lnSpc>
              <a:buFontTx/>
              <a:buNone/>
            </a:pPr>
            <a:r>
              <a:rPr lang="en-US" sz="1400" dirty="0" smtClean="0">
                <a:latin typeface="Arial" pitchFamily="34" charset="0"/>
                <a:cs typeface="Arial" pitchFamily="34" charset="0"/>
              </a:rPr>
              <a:t>		li $v0,11		# Load number of syscall (11) into $v0</a:t>
            </a:r>
          </a:p>
          <a:p>
            <a:pPr>
              <a:lnSpc>
                <a:spcPct val="80000"/>
              </a:lnSpc>
              <a:buFontTx/>
              <a:buNone/>
            </a:pPr>
            <a:r>
              <a:rPr lang="en-US" sz="1400" dirty="0" smtClean="0">
                <a:latin typeface="Arial" pitchFamily="34" charset="0"/>
                <a:cs typeface="Arial" pitchFamily="34" charset="0"/>
              </a:rPr>
              <a:t>elim:	</a:t>
            </a:r>
            <a:r>
              <a:rPr lang="en-US" sz="1400" smtClean="0">
                <a:latin typeface="Arial" pitchFamily="34" charset="0"/>
                <a:cs typeface="Arial" pitchFamily="34" charset="0"/>
              </a:rPr>
              <a:t>rol</a:t>
            </a:r>
            <a:r>
              <a:rPr lang="en-US" sz="1400" dirty="0" smtClean="0">
                <a:latin typeface="Arial" pitchFamily="34" charset="0"/>
                <a:cs typeface="Arial" pitchFamily="34" charset="0"/>
              </a:rPr>
              <a:t> $t1,$t1,4	# Left rotate left digit to right-most position			</a:t>
            </a:r>
          </a:p>
          <a:p>
            <a:pPr>
              <a:lnSpc>
                <a:spcPct val="80000"/>
              </a:lnSpc>
              <a:buFontTx/>
              <a:buNone/>
            </a:pPr>
            <a:r>
              <a:rPr lang="en-US" sz="1400" dirty="0" smtClean="0">
                <a:latin typeface="Arial" pitchFamily="34" charset="0"/>
                <a:cs typeface="Arial" pitchFamily="34" charset="0"/>
              </a:rPr>
              <a:t>		and $a0,$t1,0xf	# "Mask off" left-most digit	</a:t>
            </a:r>
          </a:p>
          <a:p>
            <a:pPr>
              <a:lnSpc>
                <a:spcPct val="80000"/>
              </a:lnSpc>
              <a:buFontTx/>
              <a:buNone/>
            </a:pPr>
            <a:r>
              <a:rPr lang="en-US" sz="1400" dirty="0" smtClean="0">
                <a:latin typeface="Arial" pitchFamily="34" charset="0"/>
                <a:cs typeface="Arial" pitchFamily="34" charset="0"/>
              </a:rPr>
              <a:t>		bgtz $a0,num	# If a non-zero go to character 	conversion routine</a:t>
            </a:r>
          </a:p>
          <a:p>
            <a:pPr>
              <a:lnSpc>
                <a:spcPct val="80000"/>
              </a:lnSpc>
              <a:buFontTx/>
              <a:buNone/>
            </a:pPr>
            <a:r>
              <a:rPr lang="en-US" sz="1400" dirty="0" smtClean="0">
                <a:latin typeface="Arial" pitchFamily="34" charset="0"/>
                <a:cs typeface="Arial" pitchFamily="34" charset="0"/>
              </a:rPr>
              <a:t>		addi $t0,$t0,1	# Since character = 0, increment counter</a:t>
            </a:r>
          </a:p>
          <a:p>
            <a:pPr>
              <a:lnSpc>
                <a:spcPct val="80000"/>
              </a:lnSpc>
              <a:buFontTx/>
              <a:buNone/>
            </a:pPr>
            <a:r>
              <a:rPr lang="en-US" sz="1400" dirty="0" smtClean="0">
                <a:latin typeface="Arial" pitchFamily="34" charset="0"/>
                <a:cs typeface="Arial" pitchFamily="34" charset="0"/>
              </a:rPr>
              <a:t>		beq $t0,8,zero	# If 8 zeroes, loop done; go to print</a:t>
            </a:r>
          </a:p>
          <a:p>
            <a:pPr>
              <a:lnSpc>
                <a:spcPct val="80000"/>
              </a:lnSpc>
              <a:buFontTx/>
              <a:buNone/>
            </a:pPr>
            <a:r>
              <a:rPr lang="en-US" sz="1400" dirty="0" smtClean="0">
                <a:latin typeface="Arial" pitchFamily="34" charset="0"/>
                <a:cs typeface="Arial" pitchFamily="34" charset="0"/>
              </a:rPr>
              <a:t>		j elim		# Get next character</a:t>
            </a:r>
          </a:p>
          <a:p>
            <a:pPr>
              <a:lnSpc>
                <a:spcPct val="90000"/>
              </a:lnSpc>
              <a:buFontTx/>
              <a:buNone/>
            </a:pPr>
            <a:r>
              <a:rPr lang="en-US" sz="1400" dirty="0" smtClean="0">
                <a:latin typeface="Arial" pitchFamily="34" charset="0"/>
                <a:cs typeface="Arial" pitchFamily="34" charset="0"/>
              </a:rPr>
              <a:t>loop:	</a:t>
            </a:r>
            <a:r>
              <a:rPr lang="en-US" sz="1400" smtClean="0">
                <a:latin typeface="Arial" pitchFamily="34" charset="0"/>
                <a:cs typeface="Arial" pitchFamily="34" charset="0"/>
              </a:rPr>
              <a:t>rol</a:t>
            </a:r>
            <a:r>
              <a:rPr lang="en-US" sz="1400" dirty="0" smtClean="0">
                <a:latin typeface="Arial" pitchFamily="34" charset="0"/>
                <a:cs typeface="Arial" pitchFamily="34" charset="0"/>
              </a:rPr>
              <a:t> $t1,$t1,4	# Left rotate left digit to right-most position</a:t>
            </a:r>
          </a:p>
          <a:p>
            <a:pPr>
              <a:lnSpc>
                <a:spcPct val="90000"/>
              </a:lnSpc>
              <a:buFontTx/>
              <a:buNone/>
            </a:pPr>
            <a:r>
              <a:rPr lang="en-US" sz="1400" dirty="0" smtClean="0">
                <a:latin typeface="Arial" pitchFamily="34" charset="0"/>
                <a:cs typeface="Arial" pitchFamily="34" charset="0"/>
              </a:rPr>
              <a:t>		and $a0,$t1,0xf	# "Mask off" left-most digit</a:t>
            </a:r>
          </a:p>
          <a:p>
            <a:pPr>
              <a:lnSpc>
                <a:spcPct val="90000"/>
              </a:lnSpc>
              <a:buFontTx/>
              <a:buNone/>
            </a:pPr>
            <a:r>
              <a:rPr lang="en-US" sz="1400" dirty="0" smtClean="0">
                <a:latin typeface="Arial" pitchFamily="34" charset="0"/>
                <a:cs typeface="Arial" pitchFamily="34" charset="0"/>
              </a:rPr>
              <a:t>num:	ble $a0,9,conv	# Go to conv routine directly if hex # 0-9</a:t>
            </a:r>
          </a:p>
          <a:p>
            <a:pPr>
              <a:lnSpc>
                <a:spcPct val="90000"/>
              </a:lnSpc>
              <a:buFontTx/>
              <a:buNone/>
            </a:pPr>
            <a:r>
              <a:rPr lang="en-US" sz="1400" dirty="0" smtClean="0">
                <a:latin typeface="Arial" pitchFamily="34" charset="0"/>
                <a:cs typeface="Arial" pitchFamily="34" charset="0"/>
              </a:rPr>
              <a:t>		add $a0,$a0,7	# Add 7 because hex number is a-f  </a:t>
            </a:r>
          </a:p>
        </p:txBody>
      </p:sp>
      <p:sp>
        <p:nvSpPr>
          <p:cNvPr id="3" name="Slide Number Placeholder 2"/>
          <p:cNvSpPr>
            <a:spLocks noGrp="1"/>
          </p:cNvSpPr>
          <p:nvPr>
            <p:ph type="sldNum" sz="quarter" idx="11"/>
          </p:nvPr>
        </p:nvSpPr>
        <p:spPr/>
        <p:txBody>
          <a:bodyPr/>
          <a:lstStyle/>
          <a:p>
            <a:fld id="{EC7A797B-953B-4EA3-8C5E-16A82A09EB3A}" type="slidenum">
              <a:rPr lang="en-US" smtClean="0"/>
              <a:pPr/>
              <a:t>33</a:t>
            </a:fld>
            <a:endParaRPr lang="en-US" dirty="0"/>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685800" y="609600"/>
            <a:ext cx="7772400" cy="5638800"/>
          </a:xfrm>
        </p:spPr>
        <p:txBody>
          <a:bodyPr/>
          <a:lstStyle/>
          <a:p>
            <a:pPr>
              <a:lnSpc>
                <a:spcPct val="90000"/>
              </a:lnSpc>
              <a:buFontTx/>
              <a:buNone/>
            </a:pPr>
            <a:r>
              <a:rPr lang="en-US" sz="1400" dirty="0" smtClean="0">
                <a:latin typeface="Arial" pitchFamily="34" charset="0"/>
                <a:cs typeface="Arial" pitchFamily="34" charset="0"/>
              </a:rPr>
              <a:t>conv:	add $a0,$a0,48	# Convert number to ASCII</a:t>
            </a:r>
          </a:p>
          <a:p>
            <a:pPr>
              <a:lnSpc>
                <a:spcPct val="90000"/>
              </a:lnSpc>
              <a:buFontTx/>
              <a:buNone/>
            </a:pPr>
            <a:r>
              <a:rPr lang="en-US" sz="1400" dirty="0" smtClean="0">
                <a:latin typeface="Arial" pitchFamily="34" charset="0"/>
                <a:cs typeface="Arial" pitchFamily="34" charset="0"/>
              </a:rPr>
              <a:t>		syscall		# Output ASCII representation of hex number</a:t>
            </a:r>
          </a:p>
          <a:p>
            <a:pPr>
              <a:lnSpc>
                <a:spcPct val="90000"/>
              </a:lnSpc>
              <a:buFontTx/>
              <a:buNone/>
            </a:pPr>
            <a:r>
              <a:rPr lang="en-US" sz="1400" dirty="0" smtClean="0">
                <a:latin typeface="Arial" pitchFamily="34" charset="0"/>
                <a:cs typeface="Arial" pitchFamily="34" charset="0"/>
              </a:rPr>
              <a:t>		addi $t0,$t0,1	# Increment counter</a:t>
            </a:r>
          </a:p>
          <a:p>
            <a:pPr>
              <a:lnSpc>
                <a:spcPct val="90000"/>
              </a:lnSpc>
              <a:buFontTx/>
              <a:buNone/>
            </a:pPr>
            <a:r>
              <a:rPr lang="en-US" sz="1400" dirty="0" smtClean="0">
                <a:latin typeface="Arial" pitchFamily="34" charset="0"/>
                <a:cs typeface="Arial" pitchFamily="34" charset="0"/>
              </a:rPr>
              <a:t>		blt $t0,8,loop	# If analysis not complete, do loop again</a:t>
            </a:r>
          </a:p>
          <a:p>
            <a:pPr>
              <a:lnSpc>
                <a:spcPct val="90000"/>
              </a:lnSpc>
              <a:buFontTx/>
              <a:buNone/>
            </a:pPr>
            <a:r>
              <a:rPr lang="en-US" sz="1400" dirty="0" smtClean="0">
                <a:latin typeface="Arial" pitchFamily="34" charset="0"/>
                <a:cs typeface="Arial" pitchFamily="34" charset="0"/>
              </a:rPr>
              <a:t>		j next		# Analysis complete; go to print routine</a:t>
            </a:r>
          </a:p>
          <a:p>
            <a:pPr>
              <a:lnSpc>
                <a:spcPct val="90000"/>
              </a:lnSpc>
              <a:buFontTx/>
              <a:buNone/>
            </a:pPr>
            <a:endParaRPr lang="en-US" sz="1400" dirty="0" smtClean="0">
              <a:latin typeface="Arial" pitchFamily="34" charset="0"/>
              <a:cs typeface="Arial" pitchFamily="34" charset="0"/>
            </a:endParaRPr>
          </a:p>
          <a:p>
            <a:pPr>
              <a:lnSpc>
                <a:spcPct val="90000"/>
              </a:lnSpc>
              <a:buFontTx/>
              <a:buNone/>
            </a:pPr>
            <a:r>
              <a:rPr lang="en-US" sz="1400" dirty="0" smtClean="0">
                <a:latin typeface="Arial" pitchFamily="34" charset="0"/>
                <a:cs typeface="Arial" pitchFamily="34" charset="0"/>
              </a:rPr>
              <a:t>zero:	li $a0,0x30		# If number was 0, put 0 in print buffer</a:t>
            </a:r>
          </a:p>
          <a:p>
            <a:pPr>
              <a:lnSpc>
                <a:spcPct val="90000"/>
              </a:lnSpc>
              <a:buFontTx/>
              <a:buNone/>
            </a:pPr>
            <a:r>
              <a:rPr lang="en-US" sz="1400" dirty="0" smtClean="0">
                <a:latin typeface="Arial" pitchFamily="34" charset="0"/>
                <a:cs typeface="Arial" pitchFamily="34" charset="0"/>
              </a:rPr>
              <a:t>		syscall</a:t>
            </a:r>
          </a:p>
          <a:p>
            <a:pPr>
              <a:lnSpc>
                <a:spcPct val="90000"/>
              </a:lnSpc>
              <a:buFontTx/>
              <a:buNone/>
            </a:pPr>
            <a:endParaRPr lang="en-US" sz="1400" dirty="0" smtClean="0">
              <a:latin typeface="Arial" pitchFamily="34" charset="0"/>
              <a:cs typeface="Arial" pitchFamily="34" charset="0"/>
            </a:endParaRPr>
          </a:p>
          <a:p>
            <a:pPr>
              <a:lnSpc>
                <a:spcPct val="90000"/>
              </a:lnSpc>
              <a:buFontTx/>
              <a:buNone/>
            </a:pPr>
            <a:r>
              <a:rPr lang="en-US" sz="1400" dirty="0" smtClean="0">
                <a:latin typeface="Arial" pitchFamily="34" charset="0"/>
                <a:cs typeface="Arial" pitchFamily="34" charset="0"/>
              </a:rPr>
              <a:t>next:	li $a0,0x0a		# Print out carriage return for neatness </a:t>
            </a:r>
          </a:p>
          <a:p>
            <a:pPr>
              <a:lnSpc>
                <a:spcPct val="90000"/>
              </a:lnSpc>
              <a:buFontTx/>
              <a:buNone/>
            </a:pPr>
            <a:r>
              <a:rPr lang="en-US" sz="1400" dirty="0" smtClean="0">
                <a:latin typeface="Arial" pitchFamily="34" charset="0"/>
                <a:cs typeface="Arial" pitchFamily="34" charset="0"/>
              </a:rPr>
              <a:t>		syscall	</a:t>
            </a:r>
          </a:p>
          <a:p>
            <a:pPr>
              <a:lnSpc>
                <a:spcPct val="90000"/>
              </a:lnSpc>
              <a:buFontTx/>
              <a:buNone/>
            </a:pPr>
            <a:r>
              <a:rPr lang="en-US" sz="1400" dirty="0" smtClean="0">
                <a:latin typeface="Arial" pitchFamily="34" charset="0"/>
                <a:cs typeface="Arial" pitchFamily="34" charset="0"/>
              </a:rPr>
              <a:t>		la $a0,comp	# Convert another number to hex?    </a:t>
            </a:r>
          </a:p>
          <a:p>
            <a:pPr>
              <a:lnSpc>
                <a:spcPct val="90000"/>
              </a:lnSpc>
              <a:buFontTx/>
              <a:buNone/>
            </a:pPr>
            <a:r>
              <a:rPr lang="en-US" sz="1400" dirty="0" smtClean="0">
                <a:latin typeface="Arial" pitchFamily="34" charset="0"/>
                <a:cs typeface="Arial" pitchFamily="34" charset="0"/>
              </a:rPr>
              <a:t>		li $v0,4		</a:t>
            </a:r>
          </a:p>
          <a:p>
            <a:pPr>
              <a:lnSpc>
                <a:spcPct val="90000"/>
              </a:lnSpc>
              <a:buFontTx/>
              <a:buNone/>
            </a:pPr>
            <a:r>
              <a:rPr lang="en-US" sz="1400" dirty="0" smtClean="0">
                <a:latin typeface="Arial" pitchFamily="34" charset="0"/>
                <a:cs typeface="Arial" pitchFamily="34" charset="0"/>
              </a:rPr>
              <a:t>		syscall			  </a:t>
            </a:r>
          </a:p>
          <a:p>
            <a:pPr>
              <a:lnSpc>
                <a:spcPct val="90000"/>
              </a:lnSpc>
              <a:buFontTx/>
              <a:buNone/>
            </a:pPr>
            <a:r>
              <a:rPr lang="en-US" sz="1400" dirty="0" smtClean="0">
                <a:latin typeface="Arial" pitchFamily="34" charset="0"/>
                <a:cs typeface="Arial" pitchFamily="34" charset="0"/>
              </a:rPr>
              <a:t>		li $v0,11		# </a:t>
            </a:r>
          </a:p>
          <a:p>
            <a:pPr>
              <a:lnSpc>
                <a:spcPct val="90000"/>
              </a:lnSpc>
              <a:buFontTx/>
              <a:buNone/>
            </a:pPr>
            <a:r>
              <a:rPr lang="en-US" sz="1400" dirty="0" smtClean="0">
                <a:latin typeface="Arial" pitchFamily="34" charset="0"/>
                <a:cs typeface="Arial" pitchFamily="34" charset="0"/>
              </a:rPr>
              <a:t>		li $a0,0x0a		# Output CR/LF</a:t>
            </a:r>
          </a:p>
          <a:p>
            <a:pPr>
              <a:lnSpc>
                <a:spcPct val="90000"/>
              </a:lnSpc>
              <a:buFontTx/>
              <a:buNone/>
            </a:pPr>
            <a:r>
              <a:rPr lang="en-US" sz="1400" dirty="0" smtClean="0">
                <a:latin typeface="Arial" pitchFamily="34" charset="0"/>
                <a:cs typeface="Arial" pitchFamily="34" charset="0"/>
              </a:rPr>
              <a:t>		syscall		#</a:t>
            </a:r>
          </a:p>
          <a:p>
            <a:pPr>
              <a:lnSpc>
                <a:spcPct val="90000"/>
              </a:lnSpc>
              <a:buFontTx/>
              <a:buNone/>
            </a:pPr>
            <a:r>
              <a:rPr lang="en-US" sz="1400" dirty="0" smtClean="0">
                <a:latin typeface="Arial" pitchFamily="34" charset="0"/>
                <a:cs typeface="Arial" pitchFamily="34" charset="0"/>
              </a:rPr>
              <a:t>		li $v0,12		# Input answer (y = "Yes")  </a:t>
            </a:r>
          </a:p>
          <a:p>
            <a:pPr>
              <a:lnSpc>
                <a:spcPct val="90000"/>
              </a:lnSpc>
              <a:buFontTx/>
              <a:buNone/>
            </a:pPr>
            <a:r>
              <a:rPr lang="en-US" sz="1400" dirty="0" smtClean="0">
                <a:latin typeface="Arial" pitchFamily="34" charset="0"/>
                <a:cs typeface="Arial" pitchFamily="34" charset="0"/>
              </a:rPr>
              <a:t>		syscall</a:t>
            </a:r>
          </a:p>
          <a:p>
            <a:pPr>
              <a:lnSpc>
                <a:spcPct val="90000"/>
              </a:lnSpc>
              <a:buFontTx/>
              <a:buNone/>
            </a:pPr>
            <a:r>
              <a:rPr lang="en-US" sz="1400" dirty="0" smtClean="0">
                <a:latin typeface="Arial" pitchFamily="34" charset="0"/>
                <a:cs typeface="Arial" pitchFamily="34" charset="0"/>
              </a:rPr>
              <a:t>		beq $v0,0x79,main	# If yes, go back to start of program  </a:t>
            </a:r>
          </a:p>
          <a:p>
            <a:pPr>
              <a:lnSpc>
                <a:spcPct val="90000"/>
              </a:lnSpc>
              <a:buFontTx/>
              <a:buNone/>
            </a:pPr>
            <a:r>
              <a:rPr lang="en-US" sz="1400" dirty="0" smtClean="0">
                <a:latin typeface="Arial" pitchFamily="34" charset="0"/>
                <a:cs typeface="Arial" pitchFamily="34" charset="0"/>
              </a:rPr>
              <a:t>		li $v0,10		# End program</a:t>
            </a:r>
          </a:p>
          <a:p>
            <a:pPr>
              <a:lnSpc>
                <a:spcPct val="90000"/>
              </a:lnSpc>
              <a:buFontTx/>
              <a:buNone/>
            </a:pPr>
            <a:r>
              <a:rPr lang="en-US" sz="1400" dirty="0" smtClean="0">
                <a:latin typeface="Arial" pitchFamily="34" charset="0"/>
                <a:cs typeface="Arial" pitchFamily="34" charset="0"/>
              </a:rPr>
              <a:t>		syscall	</a:t>
            </a:r>
          </a:p>
          <a:p>
            <a:pPr>
              <a:lnSpc>
                <a:spcPct val="90000"/>
              </a:lnSpc>
              <a:buFontTx/>
              <a:buNone/>
            </a:pPr>
            <a:endParaRPr lang="en-US" sz="1400" dirty="0" smtClean="0">
              <a:latin typeface="Arial" pitchFamily="34" charset="0"/>
              <a:cs typeface="Arial" pitchFamily="34" charset="0"/>
            </a:endParaRPr>
          </a:p>
          <a:p>
            <a:pPr>
              <a:lnSpc>
                <a:spcPct val="80000"/>
              </a:lnSpc>
              <a:buFontTx/>
              <a:buNone/>
            </a:pPr>
            <a:r>
              <a:rPr lang="en-US" sz="1600" dirty="0" smtClean="0">
                <a:latin typeface="Arial" pitchFamily="34" charset="0"/>
                <a:cs typeface="Arial" pitchFamily="34" charset="0"/>
              </a:rPr>
              <a:t>		</a:t>
            </a:r>
            <a:r>
              <a:rPr lang="en-US" sz="1400" dirty="0" smtClean="0">
                <a:latin typeface="Arial" pitchFamily="34" charset="0"/>
                <a:cs typeface="Arial" pitchFamily="34" charset="0"/>
              </a:rPr>
              <a:t>.data</a:t>
            </a:r>
          </a:p>
          <a:p>
            <a:pPr>
              <a:lnSpc>
                <a:spcPct val="80000"/>
              </a:lnSpc>
              <a:buFontTx/>
              <a:buNone/>
            </a:pPr>
            <a:r>
              <a:rPr lang="en-US" sz="1400" dirty="0" smtClean="0">
                <a:latin typeface="Arial" pitchFamily="34" charset="0"/>
                <a:cs typeface="Arial" pitchFamily="34" charset="0"/>
              </a:rPr>
              <a:t>prompt: 	.asciiz “Enter decimal number (8 digits, maximum): "</a:t>
            </a:r>
          </a:p>
          <a:p>
            <a:pPr>
              <a:lnSpc>
                <a:spcPct val="80000"/>
              </a:lnSpc>
              <a:buFontTx/>
              <a:buNone/>
            </a:pPr>
            <a:r>
              <a:rPr lang="en-US" sz="1400" dirty="0" smtClean="0">
                <a:latin typeface="Arial" pitchFamily="34" charset="0"/>
                <a:cs typeface="Arial" pitchFamily="34" charset="0"/>
              </a:rPr>
              <a:t>answer:	.asciiz "Hexadecimal number is 0x"</a:t>
            </a:r>
          </a:p>
          <a:p>
            <a:pPr>
              <a:lnSpc>
                <a:spcPct val="80000"/>
              </a:lnSpc>
              <a:buFontTx/>
              <a:buNone/>
            </a:pPr>
            <a:r>
              <a:rPr lang="en-US" sz="1400" dirty="0" smtClean="0">
                <a:latin typeface="Arial" pitchFamily="34" charset="0"/>
                <a:cs typeface="Arial" pitchFamily="34" charset="0"/>
              </a:rPr>
              <a:t>comp:	.asciiz "Input another number(y/n)?"</a:t>
            </a:r>
          </a:p>
          <a:p>
            <a:pPr>
              <a:lnSpc>
                <a:spcPct val="80000"/>
              </a:lnSpc>
              <a:buFontTx/>
              <a:buNone/>
            </a:pPr>
            <a:endParaRPr lang="en-US" sz="1400" dirty="0" smtClean="0">
              <a:latin typeface="Arial" pitchFamily="34" charset="0"/>
              <a:cs typeface="Arial" pitchFamily="34" charset="0"/>
            </a:endParaRPr>
          </a:p>
          <a:p>
            <a:pPr>
              <a:lnSpc>
                <a:spcPct val="80000"/>
              </a:lnSpc>
              <a:buFontTx/>
              <a:buNone/>
            </a:pPr>
            <a:r>
              <a:rPr lang="en-US" sz="1400" dirty="0" smtClean="0">
                <a:latin typeface="Arial" pitchFamily="34" charset="0"/>
                <a:cs typeface="Arial" pitchFamily="34" charset="0"/>
              </a:rPr>
              <a:t>#	End of file Lecture 16 Demo Program 1</a:t>
            </a:r>
            <a:endParaRPr lang="en-US" sz="1600" dirty="0" smtClean="0">
              <a:latin typeface="Arial" pitchFamily="34" charset="0"/>
              <a:cs typeface="Arial" pitchFamily="34" charset="0"/>
            </a:endParaRPr>
          </a:p>
          <a:p>
            <a:pPr>
              <a:lnSpc>
                <a:spcPct val="90000"/>
              </a:lnSpc>
              <a:buFontTx/>
              <a:buNone/>
            </a:pPr>
            <a:endParaRPr lang="en-US" sz="1400" dirty="0" smtClean="0">
              <a:latin typeface="Arial" pitchFamily="34" charset="0"/>
              <a:cs typeface="Arial" pitchFamily="34" charset="0"/>
            </a:endParaRPr>
          </a:p>
        </p:txBody>
      </p:sp>
      <p:sp>
        <p:nvSpPr>
          <p:cNvPr id="3" name="Slide Number Placeholder 2"/>
          <p:cNvSpPr>
            <a:spLocks noGrp="1"/>
          </p:cNvSpPr>
          <p:nvPr>
            <p:ph type="sldNum" sz="quarter" idx="11"/>
          </p:nvPr>
        </p:nvSpPr>
        <p:spPr/>
        <p:txBody>
          <a:bodyPr/>
          <a:lstStyle/>
          <a:p>
            <a:fld id="{EC7A797B-953B-4EA3-8C5E-16A82A09EB3A}" type="slidenum">
              <a:rPr lang="en-US" smtClean="0"/>
              <a:pPr/>
              <a:t>34</a:t>
            </a:fld>
            <a:endParaRPr lang="en-US" dirty="0"/>
          </a:p>
        </p:txBody>
      </p:sp>
      <p:sp>
        <p:nvSpPr>
          <p:cNvPr id="4" name="Footer Placeholder 3"/>
          <p:cNvSpPr>
            <a:spLocks noGrp="1"/>
          </p:cNvSpPr>
          <p:nvPr>
            <p:ph type="ftr" sz="quarter" idx="10"/>
          </p:nvPr>
        </p:nvSpPr>
        <p:spPr/>
        <p:txBody>
          <a:bodyPr/>
          <a:lstStyle/>
          <a:p>
            <a:r>
              <a:rPr lang="en-US" dirty="0" smtClean="0"/>
              <a:t>Lecture #16:  SPIM Programming Example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FF17437F-4EB2-4552-BDA6-9FA3C648130F}" type="slidenum">
              <a:rPr lang="en-US"/>
              <a:pPr/>
              <a:t>35</a:t>
            </a:fld>
            <a:endParaRPr lang="en-US" dirty="0"/>
          </a:p>
        </p:txBody>
      </p:sp>
      <p:sp>
        <p:nvSpPr>
          <p:cNvPr id="32770" name="Rectangle 2"/>
          <p:cNvSpPr>
            <a:spLocks noGrp="1" noChangeArrowheads="1"/>
          </p:cNvSpPr>
          <p:nvPr>
            <p:ph type="title"/>
          </p:nvPr>
        </p:nvSpPr>
        <p:spPr>
          <a:xfrm>
            <a:off x="1905000" y="1371600"/>
            <a:ext cx="5410200" cy="533400"/>
          </a:xfrm>
          <a:ln/>
        </p:spPr>
        <p:txBody>
          <a:bodyPr/>
          <a:lstStyle/>
          <a:p>
            <a:r>
              <a:rPr lang="en-US" sz="3200" dirty="0"/>
              <a:t>Summary</a:t>
            </a:r>
          </a:p>
        </p:txBody>
      </p:sp>
      <p:sp>
        <p:nvSpPr>
          <p:cNvPr id="32771" name="Rectangle 3"/>
          <p:cNvSpPr>
            <a:spLocks noGrp="1" noChangeArrowheads="1"/>
          </p:cNvSpPr>
          <p:nvPr>
            <p:ph type="body" idx="1"/>
          </p:nvPr>
        </p:nvSpPr>
        <p:spPr>
          <a:xfrm>
            <a:off x="685800" y="2133600"/>
            <a:ext cx="7772400" cy="4114800"/>
          </a:xfrm>
        </p:spPr>
        <p:txBody>
          <a:bodyPr/>
          <a:lstStyle/>
          <a:p>
            <a:r>
              <a:rPr lang="en-US" dirty="0">
                <a:solidFill>
                  <a:srgbClr val="008000"/>
                </a:solidFill>
              </a:rPr>
              <a:t>We have </a:t>
            </a:r>
            <a:r>
              <a:rPr lang="en-US" dirty="0" smtClean="0">
                <a:solidFill>
                  <a:srgbClr val="008000"/>
                </a:solidFill>
              </a:rPr>
              <a:t>now defined, flow-charted, coded, </a:t>
            </a:r>
            <a:r>
              <a:rPr lang="en-US" dirty="0">
                <a:solidFill>
                  <a:srgbClr val="008000"/>
                </a:solidFill>
              </a:rPr>
              <a:t>and </a:t>
            </a:r>
            <a:r>
              <a:rPr lang="en-US" dirty="0" smtClean="0">
                <a:solidFill>
                  <a:srgbClr val="008000"/>
                </a:solidFill>
              </a:rPr>
              <a:t>checked </a:t>
            </a:r>
            <a:r>
              <a:rPr lang="en-US" dirty="0">
                <a:solidFill>
                  <a:srgbClr val="008000"/>
                </a:solidFill>
              </a:rPr>
              <a:t>out </a:t>
            </a:r>
            <a:r>
              <a:rPr lang="en-US" dirty="0" smtClean="0">
                <a:solidFill>
                  <a:srgbClr val="008000"/>
                </a:solidFill>
              </a:rPr>
              <a:t>another program together.  </a:t>
            </a:r>
            <a:endParaRPr lang="en-US" dirty="0">
              <a:solidFill>
                <a:srgbClr val="008000"/>
              </a:solidFill>
            </a:endParaRPr>
          </a:p>
          <a:p>
            <a:r>
              <a:rPr lang="en-US" dirty="0">
                <a:solidFill>
                  <a:srgbClr val="0070C0"/>
                </a:solidFill>
              </a:rPr>
              <a:t>In order to properly learn SPIM, </a:t>
            </a:r>
            <a:r>
              <a:rPr lang="en-US" dirty="0" smtClean="0">
                <a:solidFill>
                  <a:srgbClr val="0070C0"/>
                </a:solidFill>
              </a:rPr>
              <a:t>you MUST </a:t>
            </a:r>
            <a:r>
              <a:rPr lang="en-US" dirty="0">
                <a:solidFill>
                  <a:srgbClr val="0070C0"/>
                </a:solidFill>
              </a:rPr>
              <a:t>do this process </a:t>
            </a:r>
            <a:r>
              <a:rPr lang="en-US" u="sng" dirty="0">
                <a:solidFill>
                  <a:srgbClr val="0070C0"/>
                </a:solidFill>
              </a:rPr>
              <a:t>a number of times</a:t>
            </a:r>
            <a:r>
              <a:rPr lang="en-US" dirty="0" smtClean="0">
                <a:solidFill>
                  <a:srgbClr val="0070C0"/>
                </a:solidFill>
              </a:rPr>
              <a:t>.  </a:t>
            </a:r>
            <a:endParaRPr lang="en-US" dirty="0">
              <a:solidFill>
                <a:srgbClr val="0070C0"/>
              </a:solidFill>
            </a:endParaRPr>
          </a:p>
          <a:p>
            <a:r>
              <a:rPr lang="en-US" dirty="0" smtClean="0">
                <a:solidFill>
                  <a:srgbClr val="C00000"/>
                </a:solidFill>
              </a:rPr>
              <a:t>As I am sure you have learned by now, the only way to improve your programming skill is to do more programming.</a:t>
            </a:r>
            <a:endParaRPr lang="en-US" dirty="0">
              <a:solidFill>
                <a:srgbClr val="C00000"/>
              </a:solidFill>
            </a:endParaRPr>
          </a:p>
          <a:p>
            <a:r>
              <a:rPr lang="en-US" dirty="0">
                <a:solidFill>
                  <a:srgbClr val="996600"/>
                </a:solidFill>
              </a:rPr>
              <a:t>My </a:t>
            </a:r>
            <a:r>
              <a:rPr lang="en-US" dirty="0" smtClean="0">
                <a:solidFill>
                  <a:srgbClr val="996600"/>
                </a:solidFill>
              </a:rPr>
              <a:t>experience:  Unless you design 10-15 programs, as you are required to do in your homework and labs and class exercises, </a:t>
            </a:r>
            <a:r>
              <a:rPr lang="en-US" u="sng" dirty="0" smtClean="0">
                <a:solidFill>
                  <a:srgbClr val="996600"/>
                </a:solidFill>
              </a:rPr>
              <a:t>you reduce your </a:t>
            </a:r>
            <a:r>
              <a:rPr lang="en-US" u="sng" dirty="0">
                <a:solidFill>
                  <a:srgbClr val="996600"/>
                </a:solidFill>
              </a:rPr>
              <a:t>chances of passing </a:t>
            </a:r>
            <a:r>
              <a:rPr lang="en-US" u="sng" dirty="0" smtClean="0">
                <a:solidFill>
                  <a:srgbClr val="996600"/>
                </a:solidFill>
              </a:rPr>
              <a:t>EE 2310</a:t>
            </a:r>
            <a:r>
              <a:rPr lang="en-US" dirty="0" smtClean="0">
                <a:solidFill>
                  <a:srgbClr val="996600"/>
                </a:solidFill>
              </a:rPr>
              <a:t>.  </a:t>
            </a:r>
            <a:r>
              <a:rPr lang="en-US" dirty="0" smtClean="0">
                <a:solidFill>
                  <a:srgbClr val="C00000"/>
                </a:solidFill>
              </a:rPr>
              <a:t>And that means on your own.  </a:t>
            </a:r>
            <a:endParaRPr lang="en-US" dirty="0">
              <a:solidFill>
                <a:srgbClr val="C00000"/>
              </a:solidFill>
            </a:endParaRPr>
          </a:p>
        </p:txBody>
      </p:sp>
      <p:pic>
        <p:nvPicPr>
          <p:cNvPr id="2" name="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7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a:t>Lecture #16:  SPIM Programming Example</a:t>
            </a:r>
          </a:p>
        </p:txBody>
      </p:sp>
      <p:sp>
        <p:nvSpPr>
          <p:cNvPr id="8" name="Slide Number Placeholder 4"/>
          <p:cNvSpPr>
            <a:spLocks noGrp="1"/>
          </p:cNvSpPr>
          <p:nvPr>
            <p:ph type="sldNum" sz="quarter" idx="11"/>
          </p:nvPr>
        </p:nvSpPr>
        <p:spPr/>
        <p:txBody>
          <a:bodyPr/>
          <a:lstStyle/>
          <a:p>
            <a:fld id="{D39BB60D-991D-4BA1-A0A6-7A6DC03033D9}" type="slidenum">
              <a:rPr lang="en-US"/>
              <a:pPr/>
              <a:t>36</a:t>
            </a:fld>
            <a:endParaRPr lang="en-US" dirty="0"/>
          </a:p>
        </p:txBody>
      </p:sp>
      <p:sp>
        <p:nvSpPr>
          <p:cNvPr id="43010" name="Rectangle 2"/>
          <p:cNvSpPr>
            <a:spLocks noGrp="1" noChangeArrowheads="1"/>
          </p:cNvSpPr>
          <p:nvPr>
            <p:ph type="title"/>
          </p:nvPr>
        </p:nvSpPr>
        <p:spPr>
          <a:xfrm>
            <a:off x="1905000" y="1371600"/>
            <a:ext cx="5410200" cy="533400"/>
          </a:xfrm>
          <a:ln>
            <a:solidFill>
              <a:srgbClr val="CC0000"/>
            </a:solidFill>
          </a:ln>
        </p:spPr>
        <p:txBody>
          <a:bodyPr/>
          <a:lstStyle/>
          <a:p>
            <a:r>
              <a:rPr lang="en-US" sz="3600" dirty="0" smtClean="0">
                <a:solidFill>
                  <a:srgbClr val="CC0000"/>
                </a:solidFill>
              </a:rPr>
              <a:t>Program 2</a:t>
            </a:r>
            <a:endParaRPr lang="en-US" sz="3600" dirty="0">
              <a:solidFill>
                <a:srgbClr val="CC0000"/>
              </a:solidFill>
            </a:endParaRPr>
          </a:p>
        </p:txBody>
      </p:sp>
      <p:sp>
        <p:nvSpPr>
          <p:cNvPr id="43011" name="Rectangle 3"/>
          <p:cNvSpPr>
            <a:spLocks noGrp="1" noChangeArrowheads="1"/>
          </p:cNvSpPr>
          <p:nvPr>
            <p:ph type="body" idx="1"/>
          </p:nvPr>
        </p:nvSpPr>
        <p:spPr>
          <a:xfrm>
            <a:off x="533400" y="1905000"/>
            <a:ext cx="5181600" cy="4419600"/>
          </a:xfrm>
        </p:spPr>
        <p:txBody>
          <a:bodyPr/>
          <a:lstStyle/>
          <a:p>
            <a:pPr marL="457200" indent="-457200"/>
            <a:r>
              <a:rPr lang="en-US" dirty="0" smtClean="0"/>
              <a:t>Program 2 is our programming exercise for this lecture.  </a:t>
            </a:r>
            <a:endParaRPr lang="en-US" dirty="0"/>
          </a:p>
          <a:p>
            <a:pPr marL="838200" lvl="1" indent="-381000">
              <a:buFontTx/>
              <a:buAutoNum type="arabicPeriod"/>
            </a:pPr>
            <a:r>
              <a:rPr lang="en-US" dirty="0" smtClean="0">
                <a:solidFill>
                  <a:srgbClr val="006600"/>
                </a:solidFill>
              </a:rPr>
              <a:t>Load 0x84c732d6 into </a:t>
            </a:r>
            <a:r>
              <a:rPr lang="en-US" dirty="0">
                <a:solidFill>
                  <a:srgbClr val="006600"/>
                </a:solidFill>
              </a:rPr>
              <a:t>$</a:t>
            </a:r>
            <a:r>
              <a:rPr lang="en-US" dirty="0" smtClean="0">
                <a:solidFill>
                  <a:srgbClr val="006600"/>
                </a:solidFill>
              </a:rPr>
              <a:t>t0, using li.  </a:t>
            </a:r>
            <a:endParaRPr lang="en-US" dirty="0">
              <a:solidFill>
                <a:srgbClr val="006600"/>
              </a:solidFill>
            </a:endParaRPr>
          </a:p>
          <a:p>
            <a:pPr marL="838200" lvl="1" indent="-381000">
              <a:buFontTx/>
              <a:buAutoNum type="arabicPeriod"/>
            </a:pPr>
            <a:r>
              <a:rPr lang="en-US" dirty="0">
                <a:solidFill>
                  <a:srgbClr val="006600"/>
                </a:solidFill>
              </a:rPr>
              <a:t>Construct a program to output each byte </a:t>
            </a:r>
            <a:r>
              <a:rPr lang="en-US" u="sng" dirty="0">
                <a:solidFill>
                  <a:srgbClr val="006600"/>
                </a:solidFill>
              </a:rPr>
              <a:t>as a signed </a:t>
            </a:r>
            <a:r>
              <a:rPr lang="en-US" u="sng" dirty="0" smtClean="0">
                <a:solidFill>
                  <a:srgbClr val="006600"/>
                </a:solidFill>
              </a:rPr>
              <a:t>decimal number</a:t>
            </a:r>
            <a:r>
              <a:rPr lang="en-US" dirty="0">
                <a:solidFill>
                  <a:srgbClr val="006600"/>
                </a:solidFill>
              </a:rPr>
              <a:t>.  </a:t>
            </a:r>
            <a:r>
              <a:rPr lang="en-US" dirty="0" smtClean="0">
                <a:solidFill>
                  <a:srgbClr val="006600"/>
                </a:solidFill>
              </a:rPr>
              <a:t>Text </a:t>
            </a:r>
            <a:r>
              <a:rPr lang="en-US" dirty="0">
                <a:solidFill>
                  <a:srgbClr val="006600"/>
                </a:solidFill>
              </a:rPr>
              <a:t>and data declarations are </a:t>
            </a:r>
            <a:r>
              <a:rPr lang="en-US" dirty="0" smtClean="0">
                <a:solidFill>
                  <a:srgbClr val="006600"/>
                </a:solidFill>
              </a:rPr>
              <a:t>shown. </a:t>
            </a:r>
            <a:endParaRPr lang="en-US" dirty="0">
              <a:solidFill>
                <a:srgbClr val="006600"/>
              </a:solidFill>
            </a:endParaRPr>
          </a:p>
          <a:p>
            <a:pPr marL="838200" lvl="1" indent="-381000">
              <a:buFontTx/>
              <a:buAutoNum type="arabicPeriod"/>
            </a:pPr>
            <a:r>
              <a:rPr lang="en-US" dirty="0">
                <a:solidFill>
                  <a:srgbClr val="006600"/>
                </a:solidFill>
              </a:rPr>
              <a:t>Hints:  </a:t>
            </a:r>
            <a:endParaRPr lang="en-US" dirty="0" smtClean="0">
              <a:solidFill>
                <a:srgbClr val="006600"/>
              </a:solidFill>
            </a:endParaRPr>
          </a:p>
          <a:p>
            <a:pPr marL="1238250" lvl="2" indent="-381000"/>
            <a:r>
              <a:rPr lang="en-US" dirty="0" smtClean="0">
                <a:solidFill>
                  <a:srgbClr val="C00000"/>
                </a:solidFill>
              </a:rPr>
              <a:t>A </a:t>
            </a:r>
            <a:r>
              <a:rPr lang="en-US" dirty="0">
                <a:solidFill>
                  <a:srgbClr val="C00000"/>
                </a:solidFill>
              </a:rPr>
              <a:t>byte loaded from memory </a:t>
            </a:r>
            <a:r>
              <a:rPr lang="en-US" dirty="0" smtClean="0">
                <a:solidFill>
                  <a:srgbClr val="C00000"/>
                </a:solidFill>
              </a:rPr>
              <a:t>is </a:t>
            </a:r>
            <a:r>
              <a:rPr lang="en-US" dirty="0">
                <a:solidFill>
                  <a:srgbClr val="C00000"/>
                </a:solidFill>
              </a:rPr>
              <a:t>automatically sign-extended.  </a:t>
            </a:r>
            <a:endParaRPr lang="en-US" dirty="0" smtClean="0">
              <a:solidFill>
                <a:srgbClr val="C00000"/>
              </a:solidFill>
            </a:endParaRPr>
          </a:p>
          <a:p>
            <a:pPr marL="1238250" lvl="2" indent="-381000"/>
            <a:r>
              <a:rPr lang="en-US" dirty="0" smtClean="0">
                <a:solidFill>
                  <a:srgbClr val="C00000"/>
                </a:solidFill>
              </a:rPr>
              <a:t>Rotate can be useful.  </a:t>
            </a:r>
          </a:p>
          <a:p>
            <a:pPr marL="1238250" lvl="2" indent="-381000"/>
            <a:r>
              <a:rPr lang="en-US" dirty="0" smtClean="0">
                <a:solidFill>
                  <a:srgbClr val="C00000"/>
                </a:solidFill>
              </a:rPr>
              <a:t>Use $t1 as </a:t>
            </a:r>
            <a:r>
              <a:rPr lang="en-US" dirty="0">
                <a:solidFill>
                  <a:srgbClr val="C00000"/>
                </a:solidFill>
              </a:rPr>
              <a:t>a counter.  </a:t>
            </a:r>
            <a:endParaRPr lang="en-US" dirty="0" smtClean="0">
              <a:solidFill>
                <a:srgbClr val="C00000"/>
              </a:solidFill>
            </a:endParaRPr>
          </a:p>
          <a:p>
            <a:pPr marL="838200" lvl="1" indent="-381000">
              <a:buFontTx/>
              <a:buAutoNum type="arabicPeriod"/>
            </a:pPr>
            <a:r>
              <a:rPr lang="en-US" dirty="0" smtClean="0">
                <a:solidFill>
                  <a:srgbClr val="006600"/>
                </a:solidFill>
              </a:rPr>
              <a:t>Output a CR/LF (0x0a) between each number.  </a:t>
            </a:r>
            <a:endParaRPr lang="en-US" dirty="0">
              <a:solidFill>
                <a:srgbClr val="006600"/>
              </a:solidFill>
            </a:endParaRPr>
          </a:p>
          <a:p>
            <a:pPr marL="838200" lvl="1" indent="-381000">
              <a:buFontTx/>
              <a:buAutoNum type="arabicPeriod"/>
            </a:pPr>
            <a:r>
              <a:rPr lang="en-US" dirty="0" smtClean="0">
                <a:solidFill>
                  <a:srgbClr val="006600"/>
                </a:solidFill>
              </a:rPr>
              <a:t>List the numbers that are output.  </a:t>
            </a:r>
            <a:endParaRPr lang="en-US" dirty="0">
              <a:solidFill>
                <a:srgbClr val="006600"/>
              </a:solidFill>
            </a:endParaRPr>
          </a:p>
        </p:txBody>
      </p:sp>
      <p:sp>
        <p:nvSpPr>
          <p:cNvPr id="6" name="Text Box 4"/>
          <p:cNvSpPr txBox="1">
            <a:spLocks noChangeArrowheads="1"/>
          </p:cNvSpPr>
          <p:nvPr/>
        </p:nvSpPr>
        <p:spPr bwMode="auto">
          <a:xfrm>
            <a:off x="5715000" y="1981200"/>
            <a:ext cx="1981200" cy="4247317"/>
          </a:xfrm>
          <a:prstGeom prst="rect">
            <a:avLst/>
          </a:prstGeom>
          <a:noFill/>
          <a:ln w="9525">
            <a:noFill/>
            <a:miter lim="800000"/>
            <a:headEnd/>
            <a:tailEnd/>
          </a:ln>
          <a:effectLst/>
        </p:spPr>
        <p:txBody>
          <a:bodyPr wrap="square">
            <a:spAutoFit/>
          </a:bodyPr>
          <a:lstStyle/>
          <a:p>
            <a:r>
              <a:rPr lang="en-US" sz="1800" b="1" dirty="0" smtClean="0">
                <a:solidFill>
                  <a:srgbClr val="0033CC"/>
                </a:solidFill>
              </a:rPr>
              <a:t>	.text</a:t>
            </a:r>
          </a:p>
          <a:p>
            <a:r>
              <a:rPr lang="en-US" sz="1800" b="1" dirty="0" smtClean="0">
                <a:solidFill>
                  <a:srgbClr val="0033CC"/>
                </a:solidFill>
              </a:rPr>
              <a:t>main:	</a:t>
            </a:r>
          </a:p>
          <a:p>
            <a:endParaRPr lang="en-US" sz="1800" b="1" dirty="0" smtClean="0">
              <a:solidFill>
                <a:srgbClr val="0033CC"/>
              </a:solidFill>
            </a:endParaRPr>
          </a:p>
          <a:p>
            <a:endParaRPr lang="en-US" sz="1800" b="1" dirty="0" smtClean="0">
              <a:solidFill>
                <a:srgbClr val="0033CC"/>
              </a:solidFill>
            </a:endParaRPr>
          </a:p>
          <a:p>
            <a:endParaRPr lang="en-US" sz="1800" b="1" dirty="0" smtClean="0">
              <a:solidFill>
                <a:srgbClr val="0033CC"/>
              </a:solidFill>
            </a:endParaRPr>
          </a:p>
          <a:p>
            <a:endParaRPr lang="en-US" sz="1800" b="1" dirty="0" smtClean="0">
              <a:solidFill>
                <a:srgbClr val="0033CC"/>
              </a:solidFill>
            </a:endParaRPr>
          </a:p>
          <a:p>
            <a:endParaRPr lang="en-US" sz="1800" b="1" dirty="0" smtClean="0">
              <a:solidFill>
                <a:srgbClr val="0033CC"/>
              </a:solidFill>
            </a:endParaRPr>
          </a:p>
          <a:p>
            <a:endParaRPr lang="en-US" sz="1800" b="1" dirty="0" smtClean="0">
              <a:solidFill>
                <a:srgbClr val="0033CC"/>
              </a:solidFill>
            </a:endParaRPr>
          </a:p>
          <a:p>
            <a:endParaRPr lang="en-US" sz="1800" b="1" dirty="0" smtClean="0">
              <a:solidFill>
                <a:srgbClr val="0033CC"/>
              </a:solidFill>
            </a:endParaRPr>
          </a:p>
          <a:p>
            <a:endParaRPr lang="en-US" sz="1800" b="1" dirty="0" smtClean="0">
              <a:solidFill>
                <a:srgbClr val="0033CC"/>
              </a:solidFill>
            </a:endParaRPr>
          </a:p>
          <a:p>
            <a:endParaRPr lang="en-US" sz="1800" b="1" dirty="0" smtClean="0">
              <a:solidFill>
                <a:srgbClr val="0033CC"/>
              </a:solidFill>
            </a:endParaRPr>
          </a:p>
          <a:p>
            <a:endParaRPr lang="en-US" sz="1800" b="1" dirty="0" smtClean="0">
              <a:solidFill>
                <a:srgbClr val="0033CC"/>
              </a:solidFill>
            </a:endParaRPr>
          </a:p>
          <a:p>
            <a:endParaRPr lang="en-US" sz="1800" b="1" dirty="0" smtClean="0">
              <a:solidFill>
                <a:srgbClr val="0033CC"/>
              </a:solidFill>
            </a:endParaRPr>
          </a:p>
          <a:p>
            <a:r>
              <a:rPr lang="en-US" sz="1800" b="1" dirty="0" smtClean="0">
                <a:solidFill>
                  <a:srgbClr val="0033CC"/>
                </a:solidFill>
              </a:rPr>
              <a:t>	.data</a:t>
            </a:r>
          </a:p>
          <a:p>
            <a:r>
              <a:rPr lang="en-US" sz="1800" b="1" dirty="0" smtClean="0">
                <a:solidFill>
                  <a:srgbClr val="0033CC"/>
                </a:solidFill>
              </a:rPr>
              <a:t>data1:	.space 1</a:t>
            </a:r>
            <a:endParaRPr lang="en-US" sz="1800" b="1" dirty="0">
              <a:solidFill>
                <a:srgbClr val="0033CC"/>
              </a:solidFill>
            </a:endParaRPr>
          </a:p>
        </p:txBody>
      </p:sp>
      <p:pic>
        <p:nvPicPr>
          <p:cNvPr id="2" name="3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6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2743200" cy="838200"/>
          </a:xfrm>
          <a:ln>
            <a:solidFill>
              <a:srgbClr val="C00000"/>
            </a:solidFill>
          </a:ln>
        </p:spPr>
        <p:txBody>
          <a:bodyPr/>
          <a:lstStyle/>
          <a:p>
            <a:r>
              <a:rPr lang="en-US" dirty="0" smtClean="0">
                <a:solidFill>
                  <a:srgbClr val="C00000"/>
                </a:solidFill>
              </a:rPr>
              <a:t>Program 2 Solution</a:t>
            </a:r>
            <a:endParaRPr lang="en-US" dirty="0">
              <a:solidFill>
                <a:srgbClr val="C00000"/>
              </a:solidFill>
            </a:endParaRPr>
          </a:p>
        </p:txBody>
      </p:sp>
      <p:sp>
        <p:nvSpPr>
          <p:cNvPr id="4" name="Footer Placeholder 3"/>
          <p:cNvSpPr>
            <a:spLocks noGrp="1"/>
          </p:cNvSpPr>
          <p:nvPr>
            <p:ph type="ftr" sz="quarter" idx="10"/>
          </p:nvPr>
        </p:nvSpPr>
        <p:spPr>
          <a:xfrm>
            <a:off x="2133600" y="6248400"/>
            <a:ext cx="4800600" cy="381000"/>
          </a:xfrm>
        </p:spPr>
        <p:txBody>
          <a:bodyPr/>
          <a:lstStyle/>
          <a:p>
            <a:r>
              <a:rPr lang="en-US" dirty="0" smtClean="0"/>
              <a:t>Lecture #16:  SPIM Programming Example</a:t>
            </a:r>
            <a:endParaRPr lang="en-US" dirty="0"/>
          </a:p>
        </p:txBody>
      </p:sp>
      <p:sp>
        <p:nvSpPr>
          <p:cNvPr id="5" name="Slide Number Placeholder 4"/>
          <p:cNvSpPr>
            <a:spLocks noGrp="1"/>
          </p:cNvSpPr>
          <p:nvPr>
            <p:ph type="sldNum" sz="quarter" idx="11"/>
          </p:nvPr>
        </p:nvSpPr>
        <p:spPr/>
        <p:txBody>
          <a:bodyPr/>
          <a:lstStyle/>
          <a:p>
            <a:fld id="{EC7A797B-953B-4EA3-8C5E-16A82A09EB3A}" type="slidenum">
              <a:rPr lang="en-US" smtClean="0"/>
              <a:pPr/>
              <a:t>37</a:t>
            </a:fld>
            <a:endParaRPr lang="en-US" dirty="0"/>
          </a:p>
        </p:txBody>
      </p:sp>
      <p:sp>
        <p:nvSpPr>
          <p:cNvPr id="6" name="Text Box 4"/>
          <p:cNvSpPr txBox="1">
            <a:spLocks noChangeArrowheads="1"/>
          </p:cNvSpPr>
          <p:nvPr/>
        </p:nvSpPr>
        <p:spPr bwMode="auto">
          <a:xfrm>
            <a:off x="3962400" y="1295400"/>
            <a:ext cx="3311840" cy="5078313"/>
          </a:xfrm>
          <a:prstGeom prst="rect">
            <a:avLst/>
          </a:prstGeom>
          <a:noFill/>
          <a:ln w="9525">
            <a:noFill/>
            <a:miter lim="800000"/>
            <a:headEnd/>
            <a:tailEnd/>
          </a:ln>
          <a:effectLst/>
        </p:spPr>
        <p:txBody>
          <a:bodyPr wrap="square">
            <a:spAutoFit/>
          </a:bodyPr>
          <a:lstStyle/>
          <a:p>
            <a:r>
              <a:rPr lang="en-US" sz="1800" b="1" dirty="0" smtClean="0">
                <a:solidFill>
                  <a:srgbClr val="0033CC"/>
                </a:solidFill>
              </a:rPr>
              <a:t>	.text</a:t>
            </a:r>
          </a:p>
          <a:p>
            <a:r>
              <a:rPr lang="en-US" sz="1800" b="1" dirty="0" smtClean="0">
                <a:solidFill>
                  <a:srgbClr val="0033CC"/>
                </a:solidFill>
              </a:rPr>
              <a:t>main:	li $t0,0x84c732d6</a:t>
            </a:r>
          </a:p>
          <a:p>
            <a:r>
              <a:rPr lang="en-US" sz="1800" b="1" dirty="0" smtClean="0">
                <a:solidFill>
                  <a:srgbClr val="0033CC"/>
                </a:solidFill>
              </a:rPr>
              <a:t>	li $t1,4</a:t>
            </a:r>
          </a:p>
          <a:p>
            <a:r>
              <a:rPr lang="en-US" sz="1800" b="1" dirty="0" smtClean="0">
                <a:solidFill>
                  <a:srgbClr val="0033CC"/>
                </a:solidFill>
              </a:rPr>
              <a:t>loop:	rol $t0,$t0,8</a:t>
            </a:r>
          </a:p>
          <a:p>
            <a:r>
              <a:rPr lang="en-US" sz="1800" b="1" dirty="0" smtClean="0">
                <a:solidFill>
                  <a:srgbClr val="0033CC"/>
                </a:solidFill>
              </a:rPr>
              <a:t>	andi $t2,$t0,0xff</a:t>
            </a:r>
          </a:p>
          <a:p>
            <a:r>
              <a:rPr lang="en-US" sz="1800" b="1" dirty="0" smtClean="0">
                <a:solidFill>
                  <a:srgbClr val="0033CC"/>
                </a:solidFill>
              </a:rPr>
              <a:t>	sb $t2,data1</a:t>
            </a:r>
          </a:p>
          <a:p>
            <a:r>
              <a:rPr lang="en-US" sz="1800" b="1" dirty="0" smtClean="0">
                <a:solidFill>
                  <a:srgbClr val="0033CC"/>
                </a:solidFill>
              </a:rPr>
              <a:t>	lb $a0,data1</a:t>
            </a:r>
          </a:p>
          <a:p>
            <a:r>
              <a:rPr lang="en-US" sz="1800" b="1" dirty="0" smtClean="0">
                <a:solidFill>
                  <a:srgbClr val="0033CC"/>
                </a:solidFill>
              </a:rPr>
              <a:t>	li $v0,1</a:t>
            </a:r>
          </a:p>
          <a:p>
            <a:r>
              <a:rPr lang="en-US" sz="1800" b="1" dirty="0" smtClean="0">
                <a:solidFill>
                  <a:srgbClr val="0033CC"/>
                </a:solidFill>
              </a:rPr>
              <a:t>	syscall</a:t>
            </a:r>
          </a:p>
          <a:p>
            <a:r>
              <a:rPr lang="en-US" sz="1800" b="1" dirty="0" smtClean="0">
                <a:solidFill>
                  <a:srgbClr val="0033CC"/>
                </a:solidFill>
              </a:rPr>
              <a:t>	li $a0,0x0a</a:t>
            </a:r>
          </a:p>
          <a:p>
            <a:r>
              <a:rPr lang="en-US" sz="1800" b="1" dirty="0" smtClean="0">
                <a:solidFill>
                  <a:srgbClr val="0033CC"/>
                </a:solidFill>
              </a:rPr>
              <a:t>	li $v0,11</a:t>
            </a:r>
          </a:p>
          <a:p>
            <a:r>
              <a:rPr lang="en-US" sz="1800" b="1" dirty="0" smtClean="0">
                <a:solidFill>
                  <a:srgbClr val="0033CC"/>
                </a:solidFill>
              </a:rPr>
              <a:t>	syscall</a:t>
            </a:r>
          </a:p>
          <a:p>
            <a:r>
              <a:rPr lang="en-US" sz="1800" b="1" dirty="0" smtClean="0">
                <a:solidFill>
                  <a:srgbClr val="0033CC"/>
                </a:solidFill>
              </a:rPr>
              <a:t>	sub $t1,$t1,1</a:t>
            </a:r>
          </a:p>
          <a:p>
            <a:r>
              <a:rPr lang="en-US" sz="1800" b="1" dirty="0" smtClean="0">
                <a:solidFill>
                  <a:srgbClr val="0033CC"/>
                </a:solidFill>
              </a:rPr>
              <a:t>	bnez $t1,loop</a:t>
            </a:r>
          </a:p>
          <a:p>
            <a:r>
              <a:rPr lang="en-US" sz="1800" b="1" dirty="0" smtClean="0">
                <a:solidFill>
                  <a:srgbClr val="0033CC"/>
                </a:solidFill>
              </a:rPr>
              <a:t>	li $v0,10</a:t>
            </a:r>
          </a:p>
          <a:p>
            <a:r>
              <a:rPr lang="en-US" sz="1800" b="1" dirty="0" smtClean="0">
                <a:solidFill>
                  <a:srgbClr val="0033CC"/>
                </a:solidFill>
              </a:rPr>
              <a:t>	syscall</a:t>
            </a:r>
          </a:p>
          <a:p>
            <a:r>
              <a:rPr lang="en-US" sz="1800" b="1" dirty="0" smtClean="0">
                <a:solidFill>
                  <a:srgbClr val="0033CC"/>
                </a:solidFill>
              </a:rPr>
              <a:t>	.data</a:t>
            </a:r>
          </a:p>
          <a:p>
            <a:r>
              <a:rPr lang="en-US" sz="1800" b="1" dirty="0" smtClean="0">
                <a:solidFill>
                  <a:srgbClr val="0033CC"/>
                </a:solidFill>
              </a:rPr>
              <a:t>data1:	.space 1</a:t>
            </a:r>
            <a:endParaRPr lang="en-US" sz="1800" b="1" dirty="0">
              <a:solidFill>
                <a:srgbClr val="0033CC"/>
              </a:solidFill>
            </a:endParaRPr>
          </a:p>
        </p:txBody>
      </p:sp>
      <p:sp>
        <p:nvSpPr>
          <p:cNvPr id="8" name="Text Box 6"/>
          <p:cNvSpPr txBox="1">
            <a:spLocks noChangeArrowheads="1"/>
          </p:cNvSpPr>
          <p:nvPr/>
        </p:nvSpPr>
        <p:spPr bwMode="auto">
          <a:xfrm>
            <a:off x="914400" y="3886200"/>
            <a:ext cx="2971800" cy="1754326"/>
          </a:xfrm>
          <a:prstGeom prst="rect">
            <a:avLst/>
          </a:prstGeom>
          <a:noFill/>
          <a:ln w="9525">
            <a:noFill/>
            <a:miter lim="800000"/>
            <a:headEnd/>
            <a:tailEnd/>
          </a:ln>
          <a:effectLst/>
        </p:spPr>
        <p:txBody>
          <a:bodyPr wrap="square">
            <a:spAutoFit/>
          </a:bodyPr>
          <a:lstStyle/>
          <a:p>
            <a:r>
              <a:rPr lang="en-US" sz="1800" b="1" dirty="0" smtClean="0">
                <a:solidFill>
                  <a:srgbClr val="CC0000"/>
                </a:solidFill>
              </a:rPr>
              <a:t>The output values of the four bytes are:    </a:t>
            </a:r>
          </a:p>
          <a:p>
            <a:r>
              <a:rPr lang="en-US" sz="1800" b="1" dirty="0" smtClean="0">
                <a:solidFill>
                  <a:srgbClr val="CC0000"/>
                </a:solidFill>
              </a:rPr>
              <a:t>0x84 	=  	−124  </a:t>
            </a:r>
          </a:p>
          <a:p>
            <a:r>
              <a:rPr lang="en-US" sz="1800" b="1" dirty="0" smtClean="0">
                <a:solidFill>
                  <a:srgbClr val="CC0000"/>
                </a:solidFill>
              </a:rPr>
              <a:t>0xc7 	= 	−57</a:t>
            </a:r>
          </a:p>
          <a:p>
            <a:r>
              <a:rPr lang="en-US" sz="1800" b="1" dirty="0" smtClean="0">
                <a:solidFill>
                  <a:srgbClr val="CC0000"/>
                </a:solidFill>
              </a:rPr>
              <a:t>0x32	=	+50</a:t>
            </a:r>
          </a:p>
          <a:p>
            <a:r>
              <a:rPr lang="en-US" sz="1800" b="1" dirty="0" smtClean="0">
                <a:solidFill>
                  <a:srgbClr val="CC0000"/>
                </a:solidFill>
              </a:rPr>
              <a:t>0xd6	= 	−42</a:t>
            </a:r>
            <a:endParaRPr lang="en-US" sz="1800" b="1" dirty="0">
              <a:solidFill>
                <a:srgbClr val="CC0000"/>
              </a:solidFill>
            </a:endParaRPr>
          </a:p>
        </p:txBody>
      </p:sp>
      <p:pic>
        <p:nvPicPr>
          <p:cNvPr id="3" name="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945"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E02321FE-1CDC-4DEE-845F-6494A2EB3B0B}" type="slidenum">
              <a:rPr lang="en-US"/>
              <a:pPr/>
              <a:t>38</a:t>
            </a:fld>
            <a:endParaRPr lang="en-US" dirty="0"/>
          </a:p>
        </p:txBody>
      </p:sp>
      <p:sp>
        <p:nvSpPr>
          <p:cNvPr id="36866" name="Rectangle 2"/>
          <p:cNvSpPr>
            <a:spLocks noGrp="1" noChangeArrowheads="1"/>
          </p:cNvSpPr>
          <p:nvPr>
            <p:ph type="title"/>
          </p:nvPr>
        </p:nvSpPr>
        <p:spPr>
          <a:ln/>
        </p:spPr>
        <p:txBody>
          <a:bodyPr/>
          <a:lstStyle/>
          <a:p>
            <a:r>
              <a:rPr lang="en-US" sz="3200" dirty="0" smtClean="0"/>
              <a:t>Practice Assignment</a:t>
            </a:r>
            <a:endParaRPr lang="en-US" sz="3200" dirty="0"/>
          </a:p>
        </p:txBody>
      </p:sp>
      <p:sp>
        <p:nvSpPr>
          <p:cNvPr id="36867" name="Rectangle 3"/>
          <p:cNvSpPr>
            <a:spLocks noGrp="1" noChangeArrowheads="1"/>
          </p:cNvSpPr>
          <p:nvPr>
            <p:ph type="body" idx="1"/>
          </p:nvPr>
        </p:nvSpPr>
        <p:spPr>
          <a:xfrm>
            <a:off x="685800" y="2667000"/>
            <a:ext cx="7772400" cy="2057400"/>
          </a:xfrm>
        </p:spPr>
        <p:txBody>
          <a:bodyPr/>
          <a:lstStyle/>
          <a:p>
            <a:r>
              <a:rPr lang="en-US" sz="2800" dirty="0" smtClean="0"/>
              <a:t>Do the following:  Add lines of code to the class programming exercise program to (1) eliminate negative numbers, and (2) eliminate all positive numbers greater than 99,999,999.  </a:t>
            </a:r>
            <a:endParaRPr lang="en-US" sz="2800" dirty="0"/>
          </a:p>
        </p:txBody>
      </p:sp>
      <p:pic>
        <p:nvPicPr>
          <p:cNvPr id="2" name="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7973FC3C-DF39-42B4-80D8-2BE7AFD9F6AD}" type="slidenum">
              <a:rPr lang="en-US"/>
              <a:pPr/>
              <a:t>4</a:t>
            </a:fld>
            <a:endParaRPr lang="en-US" dirty="0"/>
          </a:p>
        </p:txBody>
      </p:sp>
      <p:sp>
        <p:nvSpPr>
          <p:cNvPr id="9218" name="Rectangle 2"/>
          <p:cNvSpPr>
            <a:spLocks noGrp="1" noChangeArrowheads="1"/>
          </p:cNvSpPr>
          <p:nvPr>
            <p:ph type="title"/>
          </p:nvPr>
        </p:nvSpPr>
        <p:spPr>
          <a:xfrm>
            <a:off x="1905000" y="1371600"/>
            <a:ext cx="5410200" cy="533400"/>
          </a:xfrm>
          <a:ln/>
        </p:spPr>
        <p:txBody>
          <a:bodyPr/>
          <a:lstStyle/>
          <a:p>
            <a:r>
              <a:rPr lang="en-US" sz="3600" dirty="0" smtClean="0"/>
              <a:t>Thoughts (2</a:t>
            </a:r>
            <a:r>
              <a:rPr lang="en-US" sz="3600" dirty="0"/>
              <a:t>)</a:t>
            </a:r>
          </a:p>
        </p:txBody>
      </p:sp>
      <p:sp>
        <p:nvSpPr>
          <p:cNvPr id="9219" name="Rectangle 3"/>
          <p:cNvSpPr>
            <a:spLocks noGrp="1" noChangeArrowheads="1"/>
          </p:cNvSpPr>
          <p:nvPr>
            <p:ph type="body" idx="1"/>
          </p:nvPr>
        </p:nvSpPr>
        <p:spPr>
          <a:xfrm>
            <a:off x="533400" y="2438400"/>
            <a:ext cx="8153400" cy="3276600"/>
          </a:xfrm>
        </p:spPr>
        <p:txBody>
          <a:bodyPr/>
          <a:lstStyle/>
          <a:p>
            <a:r>
              <a:rPr lang="en-US" dirty="0" smtClean="0"/>
              <a:t>Some </a:t>
            </a:r>
            <a:r>
              <a:rPr lang="en-US" dirty="0"/>
              <a:t>good news:</a:t>
            </a:r>
          </a:p>
          <a:p>
            <a:pPr lvl="1"/>
            <a:r>
              <a:rPr lang="en-US" dirty="0" smtClean="0"/>
              <a:t>All numbers in the computer </a:t>
            </a:r>
            <a:r>
              <a:rPr lang="en-US" u="sng" dirty="0" smtClean="0"/>
              <a:t>are binary</a:t>
            </a:r>
            <a:r>
              <a:rPr lang="en-US" dirty="0" smtClean="0"/>
              <a:t>.  </a:t>
            </a:r>
            <a:endParaRPr lang="en-US" dirty="0"/>
          </a:p>
          <a:p>
            <a:pPr lvl="1"/>
            <a:r>
              <a:rPr lang="en-US" dirty="0">
                <a:solidFill>
                  <a:srgbClr val="CC0000"/>
                </a:solidFill>
              </a:rPr>
              <a:t>Furthermore, </a:t>
            </a:r>
            <a:r>
              <a:rPr lang="en-US" dirty="0" smtClean="0">
                <a:solidFill>
                  <a:srgbClr val="CC0000"/>
                </a:solidFill>
              </a:rPr>
              <a:t>these binary numbers </a:t>
            </a:r>
            <a:r>
              <a:rPr lang="en-US" u="sng" dirty="0" smtClean="0">
                <a:solidFill>
                  <a:srgbClr val="CC0000"/>
                </a:solidFill>
              </a:rPr>
              <a:t>are immediately partitionable into hex</a:t>
            </a:r>
            <a:r>
              <a:rPr lang="en-US" dirty="0" smtClean="0">
                <a:solidFill>
                  <a:srgbClr val="CC0000"/>
                </a:solidFill>
              </a:rPr>
              <a:t> (as in the SPIM simulated console display).  </a:t>
            </a:r>
            <a:endParaRPr lang="en-US" dirty="0">
              <a:solidFill>
                <a:srgbClr val="CC0000"/>
              </a:solidFill>
            </a:endParaRPr>
          </a:p>
          <a:p>
            <a:pPr lvl="1"/>
            <a:r>
              <a:rPr lang="en-US" dirty="0" smtClean="0">
                <a:solidFill>
                  <a:srgbClr val="009900"/>
                </a:solidFill>
              </a:rPr>
              <a:t>Then any number input into the MIPS computer can be easily separated into </a:t>
            </a:r>
            <a:r>
              <a:rPr lang="en-US" dirty="0">
                <a:solidFill>
                  <a:srgbClr val="009900"/>
                </a:solidFill>
              </a:rPr>
              <a:t>4-bit nibbles, </a:t>
            </a:r>
            <a:r>
              <a:rPr lang="en-US" u="sng" dirty="0">
                <a:solidFill>
                  <a:srgbClr val="009900"/>
                </a:solidFill>
              </a:rPr>
              <a:t>that represent hexadecimal digits</a:t>
            </a:r>
            <a:r>
              <a:rPr lang="en-US" dirty="0">
                <a:solidFill>
                  <a:srgbClr val="009900"/>
                </a:solidFill>
              </a:rPr>
              <a:t>.  </a:t>
            </a:r>
          </a:p>
          <a:p>
            <a:r>
              <a:rPr lang="en-US" dirty="0" smtClean="0"/>
              <a:t>Our task </a:t>
            </a:r>
            <a:r>
              <a:rPr lang="en-US" dirty="0"/>
              <a:t>is then reduced to:</a:t>
            </a:r>
          </a:p>
          <a:p>
            <a:pPr lvl="1"/>
            <a:r>
              <a:rPr lang="en-US" dirty="0" smtClean="0">
                <a:solidFill>
                  <a:schemeClr val="accent2"/>
                </a:solidFill>
              </a:rPr>
              <a:t>Isolating each </a:t>
            </a:r>
            <a:r>
              <a:rPr lang="en-US" dirty="0">
                <a:solidFill>
                  <a:schemeClr val="accent2"/>
                </a:solidFill>
              </a:rPr>
              <a:t>4-bit nibble separately (as a single hex digit).  </a:t>
            </a:r>
          </a:p>
          <a:p>
            <a:pPr lvl="1"/>
            <a:r>
              <a:rPr lang="en-US" dirty="0">
                <a:solidFill>
                  <a:schemeClr val="accent2"/>
                </a:solidFill>
              </a:rPr>
              <a:t>Converting </a:t>
            </a:r>
            <a:r>
              <a:rPr lang="en-US" dirty="0" smtClean="0">
                <a:solidFill>
                  <a:schemeClr val="accent2"/>
                </a:solidFill>
              </a:rPr>
              <a:t>each nibble to the equivalent </a:t>
            </a:r>
            <a:r>
              <a:rPr lang="en-US" dirty="0">
                <a:solidFill>
                  <a:schemeClr val="accent2"/>
                </a:solidFill>
              </a:rPr>
              <a:t>ASCII </a:t>
            </a:r>
            <a:r>
              <a:rPr lang="en-US" dirty="0" smtClean="0">
                <a:solidFill>
                  <a:schemeClr val="accent2"/>
                </a:solidFill>
              </a:rPr>
              <a:t>character and printing the character.  </a:t>
            </a:r>
            <a:endParaRPr lang="en-US" dirty="0">
              <a:solidFill>
                <a:schemeClr val="accent2"/>
              </a:solidFill>
            </a:endParaRPr>
          </a:p>
        </p:txBody>
      </p:sp>
      <p:pic>
        <p:nvPicPr>
          <p:cNvPr id="2"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8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DE3C21D7-7786-435D-8AE8-CBB699540ACF}" type="slidenum">
              <a:rPr lang="en-US"/>
              <a:pPr/>
              <a:t>5</a:t>
            </a:fld>
            <a:endParaRPr lang="en-US" dirty="0"/>
          </a:p>
        </p:txBody>
      </p:sp>
      <p:sp>
        <p:nvSpPr>
          <p:cNvPr id="10242" name="Rectangle 2"/>
          <p:cNvSpPr>
            <a:spLocks noGrp="1" noChangeArrowheads="1"/>
          </p:cNvSpPr>
          <p:nvPr>
            <p:ph type="title"/>
          </p:nvPr>
        </p:nvSpPr>
        <p:spPr>
          <a:xfrm>
            <a:off x="1905000" y="1371600"/>
            <a:ext cx="5410200" cy="533400"/>
          </a:xfrm>
          <a:ln/>
        </p:spPr>
        <p:txBody>
          <a:bodyPr/>
          <a:lstStyle/>
          <a:p>
            <a:r>
              <a:rPr lang="en-US" sz="3600" dirty="0" smtClean="0"/>
              <a:t>Thoughts (3</a:t>
            </a:r>
            <a:r>
              <a:rPr lang="en-US" sz="3600" dirty="0"/>
              <a:t>)</a:t>
            </a:r>
          </a:p>
        </p:txBody>
      </p:sp>
      <p:sp>
        <p:nvSpPr>
          <p:cNvPr id="10243" name="Rectangle 3"/>
          <p:cNvSpPr>
            <a:spLocks noGrp="1" noChangeArrowheads="1"/>
          </p:cNvSpPr>
          <p:nvPr>
            <p:ph type="body" idx="1"/>
          </p:nvPr>
        </p:nvSpPr>
        <p:spPr>
          <a:xfrm>
            <a:off x="685800" y="2286000"/>
            <a:ext cx="7772400" cy="3886200"/>
          </a:xfrm>
        </p:spPr>
        <p:txBody>
          <a:bodyPr/>
          <a:lstStyle/>
          <a:p>
            <a:r>
              <a:rPr lang="en-US" dirty="0"/>
              <a:t>Other considerations:</a:t>
            </a:r>
          </a:p>
          <a:p>
            <a:pPr lvl="1"/>
            <a:r>
              <a:rPr lang="en-US" dirty="0"/>
              <a:t>For simplicity, </a:t>
            </a:r>
            <a:r>
              <a:rPr lang="en-US" dirty="0" smtClean="0"/>
              <a:t>we will only use </a:t>
            </a:r>
            <a:r>
              <a:rPr lang="en-US" u="sng" dirty="0"/>
              <a:t>fixed-point, integral numbers</a:t>
            </a:r>
            <a:r>
              <a:rPr lang="en-US" dirty="0"/>
              <a:t>, </a:t>
            </a:r>
            <a:r>
              <a:rPr lang="en-US" dirty="0" smtClean="0"/>
              <a:t>(we have not covered floating-point programming). </a:t>
            </a:r>
            <a:endParaRPr lang="en-US" dirty="0"/>
          </a:p>
          <a:p>
            <a:pPr lvl="1"/>
            <a:r>
              <a:rPr lang="en-US" dirty="0" smtClean="0"/>
              <a:t>Remember:  System call 5 </a:t>
            </a:r>
            <a:r>
              <a:rPr lang="en-US" dirty="0"/>
              <a:t>will take any number of digits </a:t>
            </a:r>
            <a:r>
              <a:rPr lang="en-US" dirty="0" smtClean="0"/>
              <a:t>in an </a:t>
            </a:r>
            <a:r>
              <a:rPr lang="en-US" dirty="0"/>
              <a:t>input.  </a:t>
            </a:r>
            <a:r>
              <a:rPr lang="en-US" dirty="0">
                <a:solidFill>
                  <a:schemeClr val="accent2"/>
                </a:solidFill>
              </a:rPr>
              <a:t>However, it truncates after the decimal number input reaches </a:t>
            </a:r>
            <a:r>
              <a:rPr lang="en-US" dirty="0" smtClean="0">
                <a:solidFill>
                  <a:schemeClr val="accent2"/>
                </a:solidFill>
              </a:rPr>
              <a:t>the size of a </a:t>
            </a:r>
            <a:r>
              <a:rPr lang="en-US" dirty="0">
                <a:solidFill>
                  <a:schemeClr val="accent2"/>
                </a:solidFill>
              </a:rPr>
              <a:t>32-bit fixed-point representation (that is 0x ffff ffff, or about </a:t>
            </a:r>
            <a:r>
              <a:rPr lang="en-US" dirty="0" smtClean="0">
                <a:solidFill>
                  <a:schemeClr val="accent2"/>
                </a:solidFill>
                <a:latin typeface="Times New Roman"/>
                <a:cs typeface="Times New Roman"/>
              </a:rPr>
              <a:t>±</a:t>
            </a:r>
            <a:r>
              <a:rPr lang="en-US" dirty="0" smtClean="0">
                <a:solidFill>
                  <a:schemeClr val="accent2"/>
                </a:solidFill>
              </a:rPr>
              <a:t>2,150,000,000</a:t>
            </a:r>
            <a:r>
              <a:rPr lang="en-US" dirty="0">
                <a:solidFill>
                  <a:schemeClr val="accent2"/>
                </a:solidFill>
              </a:rPr>
              <a:t>).  </a:t>
            </a:r>
          </a:p>
          <a:p>
            <a:pPr lvl="1"/>
            <a:r>
              <a:rPr lang="en-US" dirty="0">
                <a:solidFill>
                  <a:srgbClr val="CC0000"/>
                </a:solidFill>
              </a:rPr>
              <a:t>Worse yet, </a:t>
            </a:r>
            <a:r>
              <a:rPr lang="en-US" u="sng" dirty="0">
                <a:solidFill>
                  <a:srgbClr val="CC0000"/>
                </a:solidFill>
              </a:rPr>
              <a:t>it truncates the most significant bits</a:t>
            </a:r>
            <a:r>
              <a:rPr lang="en-US" dirty="0">
                <a:solidFill>
                  <a:srgbClr val="CC0000"/>
                </a:solidFill>
              </a:rPr>
              <a:t>.</a:t>
            </a:r>
          </a:p>
          <a:p>
            <a:pPr lvl="1"/>
            <a:r>
              <a:rPr lang="en-US" dirty="0">
                <a:solidFill>
                  <a:srgbClr val="009900"/>
                </a:solidFill>
              </a:rPr>
              <a:t>In order to forestall this problem we will limit inputs to eight (8) decimal digits.  The biggest </a:t>
            </a:r>
            <a:r>
              <a:rPr lang="en-US" dirty="0" smtClean="0">
                <a:solidFill>
                  <a:srgbClr val="009900"/>
                </a:solidFill>
              </a:rPr>
              <a:t>8-digit decimal </a:t>
            </a:r>
            <a:r>
              <a:rPr lang="en-US" dirty="0">
                <a:solidFill>
                  <a:srgbClr val="009900"/>
                </a:solidFill>
              </a:rPr>
              <a:t>number is 99,999,999 = </a:t>
            </a:r>
            <a:r>
              <a:rPr lang="en-US" dirty="0" smtClean="0">
                <a:solidFill>
                  <a:srgbClr val="009900"/>
                </a:solidFill>
              </a:rPr>
              <a:t>0x05f5e0ff</a:t>
            </a:r>
            <a:r>
              <a:rPr lang="en-US" dirty="0">
                <a:solidFill>
                  <a:srgbClr val="009900"/>
                </a:solidFill>
              </a:rPr>
              <a:t>, so we will always be able to represent the decimal number properly in the conversion.  </a:t>
            </a:r>
          </a:p>
        </p:txBody>
      </p:sp>
      <p:pic>
        <p:nvPicPr>
          <p:cNvPr id="2"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F98BB44C-E349-4725-AFF1-30A98502B88E}" type="slidenum">
              <a:rPr lang="en-US"/>
              <a:pPr/>
              <a:t>6</a:t>
            </a:fld>
            <a:endParaRPr lang="en-US" dirty="0"/>
          </a:p>
        </p:txBody>
      </p:sp>
      <p:sp>
        <p:nvSpPr>
          <p:cNvPr id="13314" name="Rectangle 2"/>
          <p:cNvSpPr>
            <a:spLocks noGrp="1" noChangeArrowheads="1"/>
          </p:cNvSpPr>
          <p:nvPr>
            <p:ph type="title"/>
          </p:nvPr>
        </p:nvSpPr>
        <p:spPr>
          <a:xfrm>
            <a:off x="1905000" y="1447800"/>
            <a:ext cx="5410200" cy="533400"/>
          </a:xfrm>
          <a:ln/>
        </p:spPr>
        <p:txBody>
          <a:bodyPr/>
          <a:lstStyle/>
          <a:p>
            <a:r>
              <a:rPr lang="en-US" sz="3200" dirty="0" smtClean="0"/>
              <a:t>Thoughts (4)</a:t>
            </a:r>
            <a:endParaRPr lang="en-US" sz="3200" dirty="0"/>
          </a:p>
        </p:txBody>
      </p:sp>
      <p:sp>
        <p:nvSpPr>
          <p:cNvPr id="13315" name="Rectangle 3"/>
          <p:cNvSpPr>
            <a:spLocks noGrp="1" noChangeArrowheads="1"/>
          </p:cNvSpPr>
          <p:nvPr>
            <p:ph type="body" idx="1"/>
          </p:nvPr>
        </p:nvSpPr>
        <p:spPr>
          <a:xfrm>
            <a:off x="609600" y="2133600"/>
            <a:ext cx="7924800" cy="3962400"/>
          </a:xfrm>
        </p:spPr>
        <p:txBody>
          <a:bodyPr/>
          <a:lstStyle/>
          <a:p>
            <a:pPr marL="457200" indent="-457200">
              <a:lnSpc>
                <a:spcPct val="90000"/>
              </a:lnSpc>
              <a:spcBef>
                <a:spcPts val="1200"/>
              </a:spcBef>
            </a:pPr>
            <a:r>
              <a:rPr lang="en-US" dirty="0" smtClean="0"/>
              <a:t>Our decimal-hex conversion </a:t>
            </a:r>
            <a:r>
              <a:rPr lang="en-US" dirty="0"/>
              <a:t>routine </a:t>
            </a:r>
            <a:r>
              <a:rPr lang="en-US" dirty="0" smtClean="0"/>
              <a:t>is then:</a:t>
            </a:r>
            <a:endParaRPr lang="en-US" dirty="0"/>
          </a:p>
          <a:p>
            <a:pPr marL="838200" lvl="1" indent="-381000">
              <a:lnSpc>
                <a:spcPct val="90000"/>
              </a:lnSpc>
              <a:spcBef>
                <a:spcPts val="1200"/>
              </a:spcBef>
              <a:buFontTx/>
              <a:buAutoNum type="arabicPeriod"/>
            </a:pPr>
            <a:r>
              <a:rPr lang="en-US" dirty="0">
                <a:solidFill>
                  <a:schemeClr val="accent1"/>
                </a:solidFill>
              </a:rPr>
              <a:t>After keyboard input, </a:t>
            </a:r>
            <a:r>
              <a:rPr lang="en-US" dirty="0" smtClean="0">
                <a:solidFill>
                  <a:schemeClr val="accent1"/>
                </a:solidFill>
              </a:rPr>
              <a:t>move the contents </a:t>
            </a:r>
            <a:r>
              <a:rPr lang="en-US" dirty="0">
                <a:solidFill>
                  <a:schemeClr val="accent1"/>
                </a:solidFill>
              </a:rPr>
              <a:t>of $v0 </a:t>
            </a:r>
            <a:r>
              <a:rPr lang="en-US" dirty="0" smtClean="0">
                <a:solidFill>
                  <a:schemeClr val="accent1"/>
                </a:solidFill>
              </a:rPr>
              <a:t>to another </a:t>
            </a:r>
            <a:r>
              <a:rPr lang="en-US" dirty="0">
                <a:solidFill>
                  <a:schemeClr val="accent1"/>
                </a:solidFill>
              </a:rPr>
              <a:t>register (must reserve $v0 for </a:t>
            </a:r>
            <a:r>
              <a:rPr lang="en-US" dirty="0" smtClean="0">
                <a:solidFill>
                  <a:schemeClr val="accent1"/>
                </a:solidFill>
              </a:rPr>
              <a:t>system calls).  </a:t>
            </a:r>
            <a:r>
              <a:rPr lang="en-US" dirty="0">
                <a:solidFill>
                  <a:schemeClr val="accent1"/>
                </a:solidFill>
              </a:rPr>
              <a:t>The number will already be </a:t>
            </a:r>
            <a:r>
              <a:rPr lang="en-US" u="sng" dirty="0">
                <a:solidFill>
                  <a:schemeClr val="accent1"/>
                </a:solidFill>
              </a:rPr>
              <a:t>the binary equivalent of the decimal number</a:t>
            </a:r>
            <a:r>
              <a:rPr lang="en-US" dirty="0">
                <a:solidFill>
                  <a:schemeClr val="accent1"/>
                </a:solidFill>
              </a:rPr>
              <a:t>.</a:t>
            </a:r>
          </a:p>
          <a:p>
            <a:pPr marL="838200" lvl="1" indent="-381000">
              <a:lnSpc>
                <a:spcPct val="90000"/>
              </a:lnSpc>
              <a:spcBef>
                <a:spcPts val="1200"/>
              </a:spcBef>
              <a:buFontTx/>
              <a:buAutoNum type="arabicPeriod"/>
            </a:pPr>
            <a:r>
              <a:rPr lang="en-US" dirty="0" smtClean="0">
                <a:solidFill>
                  <a:srgbClr val="000099"/>
                </a:solidFill>
              </a:rPr>
              <a:t>One binary nibble (i.e., 4 bits) is equivalent to one hex digit. We therefore analyze </a:t>
            </a:r>
            <a:r>
              <a:rPr lang="en-US" dirty="0">
                <a:solidFill>
                  <a:srgbClr val="000099"/>
                </a:solidFill>
              </a:rPr>
              <a:t>the number </a:t>
            </a:r>
            <a:r>
              <a:rPr lang="en-US" u="sng" dirty="0">
                <a:solidFill>
                  <a:srgbClr val="000099"/>
                </a:solidFill>
              </a:rPr>
              <a:t>nibble by nibble</a:t>
            </a:r>
            <a:r>
              <a:rPr lang="en-US" dirty="0">
                <a:solidFill>
                  <a:srgbClr val="000099"/>
                </a:solidFill>
              </a:rPr>
              <a:t> </a:t>
            </a:r>
            <a:r>
              <a:rPr lang="en-US" dirty="0" smtClean="0">
                <a:solidFill>
                  <a:srgbClr val="000099"/>
                </a:solidFill>
              </a:rPr>
              <a:t>as a </a:t>
            </a:r>
            <a:r>
              <a:rPr lang="en-US" u="sng" dirty="0" smtClean="0">
                <a:solidFill>
                  <a:srgbClr val="000099"/>
                </a:solidFill>
              </a:rPr>
              <a:t>hex digit string</a:t>
            </a:r>
            <a:r>
              <a:rPr lang="en-US" dirty="0" smtClean="0">
                <a:solidFill>
                  <a:srgbClr val="000099"/>
                </a:solidFill>
              </a:rPr>
              <a:t>.  </a:t>
            </a:r>
            <a:endParaRPr lang="en-US" dirty="0">
              <a:solidFill>
                <a:srgbClr val="000099"/>
              </a:solidFill>
            </a:endParaRPr>
          </a:p>
          <a:p>
            <a:pPr marL="838200" lvl="1" indent="-381000">
              <a:lnSpc>
                <a:spcPct val="90000"/>
              </a:lnSpc>
              <a:spcBef>
                <a:spcPts val="1200"/>
              </a:spcBef>
              <a:buFontTx/>
              <a:buAutoNum type="arabicPeriod"/>
            </a:pPr>
            <a:r>
              <a:rPr lang="en-US" dirty="0" smtClean="0">
                <a:solidFill>
                  <a:srgbClr val="CC0000"/>
                </a:solidFill>
              </a:rPr>
              <a:t>We convert </a:t>
            </a:r>
            <a:r>
              <a:rPr lang="en-US" dirty="0">
                <a:solidFill>
                  <a:srgbClr val="CC0000"/>
                </a:solidFill>
              </a:rPr>
              <a:t>each nibble to the equivalent ASCII character for that hex number, storing the ASCII character in a reserved byte string </a:t>
            </a:r>
            <a:r>
              <a:rPr lang="en-US" dirty="0" smtClean="0">
                <a:solidFill>
                  <a:srgbClr val="CC0000"/>
                </a:solidFill>
              </a:rPr>
              <a:t>location, or printing character-by-character.  </a:t>
            </a:r>
            <a:endParaRPr lang="en-US" dirty="0">
              <a:solidFill>
                <a:srgbClr val="CC0000"/>
              </a:solidFill>
            </a:endParaRPr>
          </a:p>
          <a:p>
            <a:pPr marL="838200" lvl="1" indent="-381000">
              <a:lnSpc>
                <a:spcPct val="90000"/>
              </a:lnSpc>
              <a:spcBef>
                <a:spcPts val="1200"/>
              </a:spcBef>
              <a:buFontTx/>
              <a:buAutoNum type="arabicPeriod"/>
            </a:pPr>
            <a:r>
              <a:rPr lang="en-US" dirty="0">
                <a:solidFill>
                  <a:srgbClr val="008000"/>
                </a:solidFill>
              </a:rPr>
              <a:t>When all eight nibbles </a:t>
            </a:r>
            <a:r>
              <a:rPr lang="en-US" dirty="0" smtClean="0">
                <a:solidFill>
                  <a:srgbClr val="008000"/>
                </a:solidFill>
              </a:rPr>
              <a:t>(hex digits) </a:t>
            </a:r>
            <a:r>
              <a:rPr lang="en-US" dirty="0">
                <a:solidFill>
                  <a:srgbClr val="008000"/>
                </a:solidFill>
              </a:rPr>
              <a:t>of the 32-bit MIPS input data word are </a:t>
            </a:r>
            <a:r>
              <a:rPr lang="en-US" dirty="0" smtClean="0">
                <a:solidFill>
                  <a:srgbClr val="008000"/>
                </a:solidFill>
              </a:rPr>
              <a:t>analyzed, the conversion is complete.  </a:t>
            </a:r>
            <a:endParaRPr lang="en-US" dirty="0">
              <a:solidFill>
                <a:srgbClr val="008000"/>
              </a:solidFill>
            </a:endParaRPr>
          </a:p>
        </p:txBody>
      </p:sp>
      <p:pic>
        <p:nvPicPr>
          <p:cNvPr id="2"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6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7ABDFF9D-4AFC-4467-9018-966ABB11567D}" type="slidenum">
              <a:rPr lang="en-US"/>
              <a:pPr/>
              <a:t>7</a:t>
            </a:fld>
            <a:endParaRPr lang="en-US" dirty="0"/>
          </a:p>
        </p:txBody>
      </p:sp>
      <p:sp>
        <p:nvSpPr>
          <p:cNvPr id="14338" name="Rectangle 2"/>
          <p:cNvSpPr>
            <a:spLocks noGrp="1" noChangeArrowheads="1"/>
          </p:cNvSpPr>
          <p:nvPr>
            <p:ph type="title"/>
          </p:nvPr>
        </p:nvSpPr>
        <p:spPr>
          <a:xfrm>
            <a:off x="1905000" y="1371600"/>
            <a:ext cx="5410200" cy="533400"/>
          </a:xfrm>
          <a:ln/>
        </p:spPr>
        <p:txBody>
          <a:bodyPr/>
          <a:lstStyle/>
          <a:p>
            <a:r>
              <a:rPr lang="en-US" sz="3200" dirty="0" smtClean="0"/>
              <a:t>Thoughts (5)</a:t>
            </a:r>
            <a:endParaRPr lang="en-US" sz="3200" dirty="0"/>
          </a:p>
        </p:txBody>
      </p:sp>
      <p:sp>
        <p:nvSpPr>
          <p:cNvPr id="14339" name="Rectangle 3"/>
          <p:cNvSpPr>
            <a:spLocks noGrp="1" noChangeArrowheads="1"/>
          </p:cNvSpPr>
          <p:nvPr>
            <p:ph type="body" idx="1"/>
          </p:nvPr>
        </p:nvSpPr>
        <p:spPr>
          <a:xfrm>
            <a:off x="685800" y="2133600"/>
            <a:ext cx="7772400" cy="4114800"/>
          </a:xfrm>
        </p:spPr>
        <p:txBody>
          <a:bodyPr/>
          <a:lstStyle/>
          <a:p>
            <a:r>
              <a:rPr lang="en-US" sz="2000" dirty="0" smtClean="0"/>
              <a:t>Since we want to output the converted hex number correctly, that means that we must print out the most significant digit first, proceeding to less significant digits in descending order (we read numbers left-to-right starting with the most significant digit).  </a:t>
            </a:r>
            <a:endParaRPr lang="en-US" sz="2000" dirty="0"/>
          </a:p>
          <a:p>
            <a:r>
              <a:rPr lang="en-US" sz="2000" dirty="0" smtClean="0">
                <a:solidFill>
                  <a:srgbClr val="C00000"/>
                </a:solidFill>
              </a:rPr>
              <a:t>This suggests that we analyze the hex number starting with the most significant digit, then the next-most-significant, and so on, </a:t>
            </a:r>
            <a:r>
              <a:rPr lang="en-US" sz="2000" u="sng" dirty="0" smtClean="0">
                <a:solidFill>
                  <a:srgbClr val="C00000"/>
                </a:solidFill>
              </a:rPr>
              <a:t>so that the printing order will be correct</a:t>
            </a:r>
            <a:r>
              <a:rPr lang="en-US" sz="2000" dirty="0" smtClean="0">
                <a:solidFill>
                  <a:srgbClr val="C00000"/>
                </a:solidFill>
              </a:rPr>
              <a:t>.  </a:t>
            </a:r>
            <a:endParaRPr lang="en-US" sz="2000" dirty="0">
              <a:solidFill>
                <a:srgbClr val="C00000"/>
              </a:solidFill>
            </a:endParaRPr>
          </a:p>
          <a:p>
            <a:r>
              <a:rPr lang="en-US" sz="2000" dirty="0" smtClean="0">
                <a:solidFill>
                  <a:srgbClr val="0033CC"/>
                </a:solidFill>
              </a:rPr>
              <a:t>Due to the restriction of 8 decimal digits (99,999,999 max. size), the </a:t>
            </a:r>
            <a:r>
              <a:rPr lang="en-US" sz="2000" u="sng" dirty="0">
                <a:solidFill>
                  <a:srgbClr val="0033CC"/>
                </a:solidFill>
              </a:rPr>
              <a:t>left-most digit will always </a:t>
            </a:r>
            <a:r>
              <a:rPr lang="en-US" sz="2000" u="sng" dirty="0" smtClean="0">
                <a:solidFill>
                  <a:srgbClr val="0033CC"/>
                </a:solidFill>
              </a:rPr>
              <a:t>be 0</a:t>
            </a:r>
            <a:r>
              <a:rPr lang="en-US" sz="2000" dirty="0" smtClean="0">
                <a:solidFill>
                  <a:srgbClr val="0033CC"/>
                </a:solidFill>
              </a:rPr>
              <a:t>.  If the input number is much smaller, more digits of the result will </a:t>
            </a:r>
            <a:r>
              <a:rPr lang="en-US" sz="2000" dirty="0">
                <a:solidFill>
                  <a:srgbClr val="0033CC"/>
                </a:solidFill>
              </a:rPr>
              <a:t>be 0.  </a:t>
            </a:r>
          </a:p>
          <a:p>
            <a:r>
              <a:rPr lang="en-US" sz="2000" dirty="0" smtClean="0">
                <a:solidFill>
                  <a:srgbClr val="009900"/>
                </a:solidFill>
              </a:rPr>
              <a:t>Leading 0’s can easily be discarded by a preliminary testing loop. Note that after a non-zero number is encountered, </a:t>
            </a:r>
            <a:r>
              <a:rPr lang="en-US" sz="2000" u="sng" dirty="0" smtClean="0">
                <a:solidFill>
                  <a:srgbClr val="009900"/>
                </a:solidFill>
              </a:rPr>
              <a:t>we will want to keep 0’s interior to the number</a:t>
            </a:r>
            <a:r>
              <a:rPr lang="en-US" sz="2000" dirty="0" smtClean="0">
                <a:solidFill>
                  <a:srgbClr val="009900"/>
                </a:solidFill>
              </a:rPr>
              <a:t>.  </a:t>
            </a:r>
            <a:endParaRPr lang="en-US" sz="2000" dirty="0">
              <a:solidFill>
                <a:srgbClr val="009900"/>
              </a:solidFill>
            </a:endParaRPr>
          </a:p>
        </p:txBody>
      </p:sp>
      <p:pic>
        <p:nvPicPr>
          <p:cNvPr id="2"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3A3A2831-AF3D-46DD-8A05-B16D66DA5C41}" type="slidenum">
              <a:rPr lang="en-US"/>
              <a:pPr/>
              <a:t>8</a:t>
            </a:fld>
            <a:endParaRPr lang="en-US" dirty="0"/>
          </a:p>
        </p:txBody>
      </p:sp>
      <p:sp>
        <p:nvSpPr>
          <p:cNvPr id="15362" name="Rectangle 1026"/>
          <p:cNvSpPr>
            <a:spLocks noGrp="1" noChangeArrowheads="1"/>
          </p:cNvSpPr>
          <p:nvPr>
            <p:ph type="title"/>
          </p:nvPr>
        </p:nvSpPr>
        <p:spPr>
          <a:ln/>
        </p:spPr>
        <p:txBody>
          <a:bodyPr/>
          <a:lstStyle/>
          <a:p>
            <a:r>
              <a:rPr lang="en-US" sz="3200" dirty="0" smtClean="0"/>
              <a:t>Thoughts (6)</a:t>
            </a:r>
            <a:endParaRPr lang="en-US" sz="3200" dirty="0"/>
          </a:p>
        </p:txBody>
      </p:sp>
      <p:sp>
        <p:nvSpPr>
          <p:cNvPr id="15363" name="Rectangle 1027"/>
          <p:cNvSpPr>
            <a:spLocks noGrp="1" noChangeArrowheads="1"/>
          </p:cNvSpPr>
          <p:nvPr>
            <p:ph type="body" idx="1"/>
          </p:nvPr>
        </p:nvSpPr>
        <p:spPr>
          <a:xfrm>
            <a:off x="685800" y="2286000"/>
            <a:ext cx="7772400" cy="3886200"/>
          </a:xfrm>
        </p:spPr>
        <p:txBody>
          <a:bodyPr/>
          <a:lstStyle/>
          <a:p>
            <a:r>
              <a:rPr lang="en-US" sz="2800" dirty="0" smtClean="0"/>
              <a:t>How can we analyze the eight-digit </a:t>
            </a:r>
            <a:r>
              <a:rPr lang="en-US" sz="2800" dirty="0"/>
              <a:t>hex number </a:t>
            </a:r>
            <a:r>
              <a:rPr lang="en-US" sz="2800" dirty="0" smtClean="0"/>
              <a:t>one digit at a time?  </a:t>
            </a:r>
            <a:endParaRPr lang="en-US" sz="2800" dirty="0"/>
          </a:p>
          <a:p>
            <a:pPr lvl="1"/>
            <a:r>
              <a:rPr lang="en-US" sz="2400" dirty="0" smtClean="0">
                <a:solidFill>
                  <a:srgbClr val="009900"/>
                </a:solidFill>
              </a:rPr>
              <a:t>Use </a:t>
            </a:r>
            <a:r>
              <a:rPr lang="en-US" sz="2400" dirty="0">
                <a:solidFill>
                  <a:srgbClr val="009900"/>
                </a:solidFill>
              </a:rPr>
              <a:t>logical </a:t>
            </a:r>
            <a:r>
              <a:rPr lang="en-US" sz="2400" dirty="0">
                <a:solidFill>
                  <a:srgbClr val="CC0000"/>
                </a:solidFill>
              </a:rPr>
              <a:t>AND</a:t>
            </a:r>
            <a:r>
              <a:rPr lang="en-US" sz="2400" dirty="0">
                <a:solidFill>
                  <a:srgbClr val="009900"/>
                </a:solidFill>
              </a:rPr>
              <a:t> </a:t>
            </a:r>
            <a:r>
              <a:rPr lang="en-US" sz="2400" dirty="0" smtClean="0">
                <a:solidFill>
                  <a:srgbClr val="009900"/>
                </a:solidFill>
              </a:rPr>
              <a:t>instruction to </a:t>
            </a:r>
            <a:r>
              <a:rPr lang="en-US" sz="2400" dirty="0">
                <a:solidFill>
                  <a:srgbClr val="009900"/>
                </a:solidFill>
              </a:rPr>
              <a:t>“mask off” </a:t>
            </a:r>
            <a:r>
              <a:rPr lang="en-US" sz="2400" dirty="0" smtClean="0">
                <a:solidFill>
                  <a:srgbClr val="009900"/>
                </a:solidFill>
              </a:rPr>
              <a:t> or isolate each </a:t>
            </a:r>
            <a:r>
              <a:rPr lang="en-US" sz="2400" dirty="0">
                <a:solidFill>
                  <a:srgbClr val="009900"/>
                </a:solidFill>
              </a:rPr>
              <a:t>4-bit hex number.  </a:t>
            </a:r>
          </a:p>
          <a:p>
            <a:pPr lvl="1"/>
            <a:r>
              <a:rPr lang="en-US" sz="2400" dirty="0">
                <a:solidFill>
                  <a:srgbClr val="996600"/>
                </a:solidFill>
              </a:rPr>
              <a:t>The “masked” result will be </a:t>
            </a:r>
            <a:r>
              <a:rPr lang="en-US" sz="2400" dirty="0" smtClean="0">
                <a:solidFill>
                  <a:srgbClr val="996600"/>
                </a:solidFill>
              </a:rPr>
              <a:t>a </a:t>
            </a:r>
            <a:r>
              <a:rPr lang="en-US" sz="2400" dirty="0">
                <a:solidFill>
                  <a:srgbClr val="996600"/>
                </a:solidFill>
              </a:rPr>
              <a:t>32-bit number with all 0’s except where the 4-bit mask preserved 4 bits.  </a:t>
            </a:r>
          </a:p>
          <a:p>
            <a:pPr lvl="1"/>
            <a:r>
              <a:rPr lang="en-US" sz="2400" dirty="0">
                <a:solidFill>
                  <a:srgbClr val="000099"/>
                </a:solidFill>
              </a:rPr>
              <a:t>To simplify the loop, the </a:t>
            </a:r>
            <a:r>
              <a:rPr lang="en-US" sz="2400" dirty="0" smtClean="0">
                <a:solidFill>
                  <a:srgbClr val="000099"/>
                </a:solidFill>
              </a:rPr>
              <a:t>mask </a:t>
            </a:r>
            <a:r>
              <a:rPr lang="en-US" sz="2400" dirty="0">
                <a:solidFill>
                  <a:srgbClr val="000099"/>
                </a:solidFill>
              </a:rPr>
              <a:t>should always be in the same place</a:t>
            </a:r>
            <a:r>
              <a:rPr lang="en-US" sz="2400" dirty="0" smtClean="0">
                <a:solidFill>
                  <a:srgbClr val="000099"/>
                </a:solidFill>
              </a:rPr>
              <a:t>.   </a:t>
            </a:r>
            <a:endParaRPr lang="en-US" sz="2400" dirty="0">
              <a:solidFill>
                <a:srgbClr val="000099"/>
              </a:solidFill>
            </a:endParaRPr>
          </a:p>
          <a:p>
            <a:pPr lvl="1"/>
            <a:r>
              <a:rPr lang="en-US" sz="2400" dirty="0" smtClean="0">
                <a:solidFill>
                  <a:srgbClr val="C00000"/>
                </a:solidFill>
              </a:rPr>
              <a:t>We can use </a:t>
            </a:r>
            <a:r>
              <a:rPr lang="en-US" sz="2400" dirty="0">
                <a:solidFill>
                  <a:srgbClr val="C00000"/>
                </a:solidFill>
              </a:rPr>
              <a:t>a shift or rotate instruction to get each succeeding 4-bit nibble positioned under our mask.  </a:t>
            </a:r>
          </a:p>
        </p:txBody>
      </p:sp>
      <p:pic>
        <p:nvPicPr>
          <p:cNvPr id="3"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1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#16:  SPIM Programming Example</a:t>
            </a:r>
          </a:p>
        </p:txBody>
      </p:sp>
      <p:sp>
        <p:nvSpPr>
          <p:cNvPr id="5" name="Slide Number Placeholder 4"/>
          <p:cNvSpPr>
            <a:spLocks noGrp="1"/>
          </p:cNvSpPr>
          <p:nvPr>
            <p:ph type="sldNum" sz="quarter" idx="11"/>
          </p:nvPr>
        </p:nvSpPr>
        <p:spPr/>
        <p:txBody>
          <a:bodyPr/>
          <a:lstStyle/>
          <a:p>
            <a:fld id="{07CDD9AB-1BA2-459D-9512-984B392E899A}" type="slidenum">
              <a:rPr lang="en-US"/>
              <a:pPr/>
              <a:t>9</a:t>
            </a:fld>
            <a:endParaRPr lang="en-US" dirty="0"/>
          </a:p>
        </p:txBody>
      </p:sp>
      <p:sp>
        <p:nvSpPr>
          <p:cNvPr id="33794" name="Rectangle 2"/>
          <p:cNvSpPr>
            <a:spLocks noGrp="1" noChangeArrowheads="1"/>
          </p:cNvSpPr>
          <p:nvPr>
            <p:ph type="title"/>
          </p:nvPr>
        </p:nvSpPr>
        <p:spPr>
          <a:xfrm>
            <a:off x="1905000" y="1371600"/>
            <a:ext cx="5410200" cy="533400"/>
          </a:xfrm>
          <a:ln/>
        </p:spPr>
        <p:txBody>
          <a:bodyPr/>
          <a:lstStyle/>
          <a:p>
            <a:r>
              <a:rPr lang="en-US" sz="3200" dirty="0" smtClean="0"/>
              <a:t>Thoughts (7)</a:t>
            </a:r>
            <a:endParaRPr lang="en-US" sz="3200" dirty="0"/>
          </a:p>
        </p:txBody>
      </p:sp>
      <p:sp>
        <p:nvSpPr>
          <p:cNvPr id="33795" name="Rectangle 3"/>
          <p:cNvSpPr>
            <a:spLocks noGrp="1" noChangeArrowheads="1"/>
          </p:cNvSpPr>
          <p:nvPr>
            <p:ph type="body" idx="1"/>
          </p:nvPr>
        </p:nvSpPr>
        <p:spPr>
          <a:xfrm>
            <a:off x="685800" y="2209800"/>
            <a:ext cx="7772400" cy="4038600"/>
          </a:xfrm>
        </p:spPr>
        <p:txBody>
          <a:bodyPr/>
          <a:lstStyle/>
          <a:p>
            <a:pPr lvl="1"/>
            <a:r>
              <a:rPr lang="en-US" dirty="0" smtClean="0">
                <a:solidFill>
                  <a:srgbClr val="009900"/>
                </a:solidFill>
              </a:rPr>
              <a:t>Doing a </a:t>
            </a:r>
            <a:r>
              <a:rPr lang="en-US" u="sng" smtClean="0">
                <a:solidFill>
                  <a:srgbClr val="009900"/>
                </a:solidFill>
              </a:rPr>
              <a:t>rol</a:t>
            </a:r>
            <a:r>
              <a:rPr lang="en-US" u="sng" dirty="0" smtClean="0">
                <a:solidFill>
                  <a:srgbClr val="009900"/>
                </a:solidFill>
              </a:rPr>
              <a:t> 4</a:t>
            </a:r>
            <a:r>
              <a:rPr lang="en-US" dirty="0" smtClean="0">
                <a:solidFill>
                  <a:srgbClr val="009900"/>
                </a:solidFill>
              </a:rPr>
              <a:t> then an </a:t>
            </a:r>
            <a:r>
              <a:rPr lang="en-US" u="sng" smtClean="0">
                <a:solidFill>
                  <a:srgbClr val="009900"/>
                </a:solidFill>
              </a:rPr>
              <a:t>andi</a:t>
            </a:r>
            <a:r>
              <a:rPr lang="en-US" dirty="0" smtClean="0">
                <a:solidFill>
                  <a:srgbClr val="009900"/>
                </a:solidFill>
              </a:rPr>
              <a:t> using a </a:t>
            </a:r>
            <a:r>
              <a:rPr lang="en-US" dirty="0" smtClean="0">
                <a:solidFill>
                  <a:srgbClr val="CC0000"/>
                </a:solidFill>
              </a:rPr>
              <a:t>0x </a:t>
            </a:r>
            <a:r>
              <a:rPr lang="en-US" dirty="0">
                <a:solidFill>
                  <a:srgbClr val="CC0000"/>
                </a:solidFill>
              </a:rPr>
              <a:t>0000 000f</a:t>
            </a:r>
            <a:r>
              <a:rPr lang="en-US" dirty="0">
                <a:solidFill>
                  <a:srgbClr val="009900"/>
                </a:solidFill>
              </a:rPr>
              <a:t> </a:t>
            </a:r>
            <a:r>
              <a:rPr lang="en-US" dirty="0" smtClean="0">
                <a:solidFill>
                  <a:srgbClr val="009900"/>
                </a:solidFill>
              </a:rPr>
              <a:t>mask will result in a hex </a:t>
            </a:r>
            <a:r>
              <a:rPr lang="en-US" dirty="0">
                <a:solidFill>
                  <a:srgbClr val="009900"/>
                </a:solidFill>
              </a:rPr>
              <a:t>number (nibble) in the </a:t>
            </a:r>
            <a:r>
              <a:rPr lang="en-US" u="sng" dirty="0">
                <a:solidFill>
                  <a:srgbClr val="009900"/>
                </a:solidFill>
              </a:rPr>
              <a:t>four </a:t>
            </a:r>
            <a:r>
              <a:rPr lang="en-US" u="sng" dirty="0" smtClean="0">
                <a:solidFill>
                  <a:srgbClr val="009900"/>
                </a:solidFill>
              </a:rPr>
              <a:t>LSB positions</a:t>
            </a:r>
            <a:r>
              <a:rPr lang="en-US" dirty="0">
                <a:solidFill>
                  <a:srgbClr val="009900"/>
                </a:solidFill>
              </a:rPr>
              <a:t>, and </a:t>
            </a:r>
            <a:r>
              <a:rPr lang="en-US" dirty="0" smtClean="0">
                <a:solidFill>
                  <a:srgbClr val="009900"/>
                </a:solidFill>
              </a:rPr>
              <a:t>also </a:t>
            </a:r>
            <a:r>
              <a:rPr lang="en-US" u="sng" dirty="0" smtClean="0">
                <a:solidFill>
                  <a:srgbClr val="009900"/>
                </a:solidFill>
              </a:rPr>
              <a:t>allows analysis of the most-significant </a:t>
            </a:r>
            <a:r>
              <a:rPr lang="en-US" u="sng" dirty="0">
                <a:solidFill>
                  <a:srgbClr val="009900"/>
                </a:solidFill>
              </a:rPr>
              <a:t>hex digit first</a:t>
            </a:r>
            <a:r>
              <a:rPr lang="en-US" dirty="0">
                <a:solidFill>
                  <a:srgbClr val="009900"/>
                </a:solidFill>
              </a:rPr>
              <a:t>.  </a:t>
            </a:r>
          </a:p>
          <a:p>
            <a:pPr lvl="1"/>
            <a:r>
              <a:rPr lang="en-US" dirty="0" smtClean="0">
                <a:solidFill>
                  <a:schemeClr val="accent6"/>
                </a:solidFill>
              </a:rPr>
              <a:t>We put the number being analyzed in </a:t>
            </a:r>
            <a:r>
              <a:rPr lang="en-US" u="sng" dirty="0" smtClean="0">
                <a:solidFill>
                  <a:schemeClr val="accent6"/>
                </a:solidFill>
              </a:rPr>
              <a:t>the four least significant bit locations</a:t>
            </a:r>
            <a:r>
              <a:rPr lang="en-US" dirty="0" smtClean="0">
                <a:solidFill>
                  <a:schemeClr val="accent6"/>
                </a:solidFill>
              </a:rPr>
              <a:t>.  Then </a:t>
            </a:r>
            <a:r>
              <a:rPr lang="en-US" u="sng" dirty="0" smtClean="0">
                <a:solidFill>
                  <a:schemeClr val="accent6"/>
                </a:solidFill>
              </a:rPr>
              <a:t>the </a:t>
            </a:r>
            <a:r>
              <a:rPr lang="en-US" u="sng" dirty="0">
                <a:solidFill>
                  <a:schemeClr val="accent6"/>
                </a:solidFill>
              </a:rPr>
              <a:t>four bits can be analyzed as the single hex digit that </a:t>
            </a:r>
            <a:r>
              <a:rPr lang="en-US" u="sng" dirty="0" smtClean="0">
                <a:solidFill>
                  <a:schemeClr val="accent6"/>
                </a:solidFill>
              </a:rPr>
              <a:t>they represent</a:t>
            </a:r>
            <a:r>
              <a:rPr lang="en-US" dirty="0" smtClean="0">
                <a:solidFill>
                  <a:schemeClr val="accent6"/>
                </a:solidFill>
              </a:rPr>
              <a:t> (the </a:t>
            </a:r>
            <a:r>
              <a:rPr lang="en-US" dirty="0">
                <a:solidFill>
                  <a:schemeClr val="accent6"/>
                </a:solidFill>
              </a:rPr>
              <a:t>other 28 bit </a:t>
            </a:r>
            <a:r>
              <a:rPr lang="en-US" dirty="0" smtClean="0">
                <a:solidFill>
                  <a:schemeClr val="accent6"/>
                </a:solidFill>
              </a:rPr>
              <a:t>positions = 0).  </a:t>
            </a:r>
            <a:endParaRPr lang="en-US" dirty="0">
              <a:solidFill>
                <a:schemeClr val="accent6"/>
              </a:solidFill>
            </a:endParaRPr>
          </a:p>
          <a:p>
            <a:pPr lvl="1">
              <a:buNone/>
            </a:pPr>
            <a:r>
              <a:rPr lang="en-US" dirty="0" smtClean="0">
                <a:solidFill>
                  <a:srgbClr val="996600"/>
                </a:solidFill>
              </a:rPr>
              <a:t>	</a:t>
            </a:r>
            <a:r>
              <a:rPr lang="en-US" dirty="0" smtClean="0">
                <a:solidFill>
                  <a:srgbClr val="C00000"/>
                </a:solidFill>
              </a:rPr>
              <a:t>0x 0000 d000		This is “d thousand,” NOT hex “d.”</a:t>
            </a:r>
          </a:p>
          <a:p>
            <a:pPr lvl="1">
              <a:buNone/>
            </a:pPr>
            <a:r>
              <a:rPr lang="en-US" dirty="0" smtClean="0">
                <a:solidFill>
                  <a:srgbClr val="C00000"/>
                </a:solidFill>
              </a:rPr>
              <a:t>	0x 0000 000d		This number is a hex “d.”  </a:t>
            </a:r>
            <a:endParaRPr lang="en-US" dirty="0">
              <a:solidFill>
                <a:srgbClr val="C00000"/>
              </a:solidFill>
            </a:endParaRPr>
          </a:p>
          <a:p>
            <a:pPr lvl="1"/>
            <a:r>
              <a:rPr lang="en-US" dirty="0" smtClean="0">
                <a:solidFill>
                  <a:srgbClr val="996600"/>
                </a:solidFill>
              </a:rPr>
              <a:t>After converting the digit to the equivalent ASCII character, we </a:t>
            </a:r>
            <a:r>
              <a:rPr lang="en-US" dirty="0">
                <a:solidFill>
                  <a:srgbClr val="996600"/>
                </a:solidFill>
              </a:rPr>
              <a:t>can </a:t>
            </a:r>
            <a:r>
              <a:rPr lang="en-US" dirty="0" smtClean="0">
                <a:solidFill>
                  <a:srgbClr val="996600"/>
                </a:solidFill>
              </a:rPr>
              <a:t>either output using syscall 11 or store the character for later output using syscall 4.  By analyzing the </a:t>
            </a:r>
            <a:r>
              <a:rPr lang="en-US" dirty="0">
                <a:solidFill>
                  <a:srgbClr val="996600"/>
                </a:solidFill>
              </a:rPr>
              <a:t>most-significant-digit first, </a:t>
            </a:r>
            <a:r>
              <a:rPr lang="en-US" dirty="0" smtClean="0">
                <a:solidFill>
                  <a:srgbClr val="996600"/>
                </a:solidFill>
              </a:rPr>
              <a:t>our print </a:t>
            </a:r>
            <a:r>
              <a:rPr lang="en-US" dirty="0">
                <a:solidFill>
                  <a:srgbClr val="996600"/>
                </a:solidFill>
              </a:rPr>
              <a:t>routine will print out </a:t>
            </a:r>
            <a:r>
              <a:rPr lang="en-US" dirty="0" smtClean="0">
                <a:solidFill>
                  <a:srgbClr val="996600"/>
                </a:solidFill>
              </a:rPr>
              <a:t>digits </a:t>
            </a:r>
            <a:r>
              <a:rPr lang="en-US" dirty="0">
                <a:solidFill>
                  <a:srgbClr val="996600"/>
                </a:solidFill>
              </a:rPr>
              <a:t>in the correct numeric order.</a:t>
            </a:r>
            <a:r>
              <a:rPr lang="en-US" dirty="0">
                <a:solidFill>
                  <a:srgbClr val="009900"/>
                </a:solidFill>
              </a:rPr>
              <a:t>  </a:t>
            </a:r>
          </a:p>
        </p:txBody>
      </p:sp>
      <p:grpSp>
        <p:nvGrpSpPr>
          <p:cNvPr id="16" name="Group 15"/>
          <p:cNvGrpSpPr/>
          <p:nvPr/>
        </p:nvGrpSpPr>
        <p:grpSpPr>
          <a:xfrm>
            <a:off x="2971801" y="4222881"/>
            <a:ext cx="1295400" cy="376345"/>
            <a:chOff x="2971801" y="4222881"/>
            <a:chExt cx="1295400" cy="376345"/>
          </a:xfrm>
        </p:grpSpPr>
        <p:cxnSp>
          <p:nvCxnSpPr>
            <p:cNvPr id="12" name="Straight Arrow Connector 11"/>
            <p:cNvCxnSpPr/>
            <p:nvPr/>
          </p:nvCxnSpPr>
          <p:spPr bwMode="auto">
            <a:xfrm rot="10800000">
              <a:off x="2971801" y="4222881"/>
              <a:ext cx="1295400" cy="1588"/>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cxnSp>
          <p:nvCxnSpPr>
            <p:cNvPr id="13" name="Straight Arrow Connector 12"/>
            <p:cNvCxnSpPr/>
            <p:nvPr/>
          </p:nvCxnSpPr>
          <p:spPr bwMode="auto">
            <a:xfrm rot="10800000">
              <a:off x="2971801" y="4597638"/>
              <a:ext cx="1295400" cy="1588"/>
            </a:xfrm>
            <a:prstGeom prst="straightConnector1">
              <a:avLst/>
            </a:prstGeom>
            <a:solidFill>
              <a:schemeClr val="accent1"/>
            </a:solidFill>
            <a:ln w="57150" cap="flat" cmpd="sng" algn="ctr">
              <a:solidFill>
                <a:srgbClr val="C00000"/>
              </a:solidFill>
              <a:prstDash val="solid"/>
              <a:round/>
              <a:headEnd type="none" w="med" len="med"/>
              <a:tailEnd type="triangle" w="med" len="med"/>
            </a:ln>
            <a:effectLst/>
          </p:spPr>
        </p:cxnSp>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Presentation.pot</Template>
  <TotalTime>17135</TotalTime>
  <Words>3329</Words>
  <Application>Microsoft Office PowerPoint</Application>
  <PresentationFormat>On-screen Show (4:3)</PresentationFormat>
  <Paragraphs>522</Paragraphs>
  <Slides>38</Slides>
  <Notes>0</Notes>
  <HiddenSlides>0</HiddenSlides>
  <MMClips>36</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Developing a Program in SPIM</vt:lpstr>
      <vt:lpstr>Programming Problem</vt:lpstr>
      <vt:lpstr>Thoughts on the Program</vt:lpstr>
      <vt:lpstr>Thoughts (2)</vt:lpstr>
      <vt:lpstr>Thoughts (3)</vt:lpstr>
      <vt:lpstr>Thoughts (4)</vt:lpstr>
      <vt:lpstr>Thoughts (5)</vt:lpstr>
      <vt:lpstr>Thoughts (6)</vt:lpstr>
      <vt:lpstr>Thoughts (7)</vt:lpstr>
      <vt:lpstr>Program Sequence</vt:lpstr>
      <vt:lpstr>Basic Flow Chart for Hex Digit</vt:lpstr>
      <vt:lpstr>Loop Mechanics</vt:lpstr>
      <vt:lpstr>Loop Mechanics (2)</vt:lpstr>
      <vt:lpstr>Writing the Program</vt:lpstr>
      <vt:lpstr>Register Assignments</vt:lpstr>
      <vt:lpstr>Updating the Flow Chart</vt:lpstr>
      <vt:lpstr>Doing the Programming</vt:lpstr>
      <vt:lpstr>Program “Prolog”</vt:lpstr>
      <vt:lpstr>Data Declarations</vt:lpstr>
      <vt:lpstr>Doing Pre-Loop Software</vt:lpstr>
      <vt:lpstr>Pre-Loop Software</vt:lpstr>
      <vt:lpstr>Eliminating Leading Zeroes</vt:lpstr>
      <vt:lpstr>Eliminating Leading Zeroes (2)</vt:lpstr>
      <vt:lpstr>Zero Elimination Software</vt:lpstr>
      <vt:lpstr>Converting to Hex</vt:lpstr>
      <vt:lpstr>Converting to Hex (2)</vt:lpstr>
      <vt:lpstr>Final Version of Flow Chart</vt:lpstr>
      <vt:lpstr>Final Loop Flow Chart</vt:lpstr>
      <vt:lpstr>Elements of Data Conversion Loop</vt:lpstr>
      <vt:lpstr>Loop Software (2)</vt:lpstr>
      <vt:lpstr>Final Software Pieces</vt:lpstr>
      <vt:lpstr>Final Software Pieces (2)</vt:lpstr>
      <vt:lpstr>PowerPoint Presentation</vt:lpstr>
      <vt:lpstr>PowerPoint Presentation</vt:lpstr>
      <vt:lpstr>Summary</vt:lpstr>
      <vt:lpstr>Program 2</vt:lpstr>
      <vt:lpstr>Program 2 Solution</vt:lpstr>
      <vt:lpstr>Practice Assignment</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Nathan Dodge</dc:creator>
  <cp:lastModifiedBy>Nathan Dodge</cp:lastModifiedBy>
  <cp:revision>582</cp:revision>
  <cp:lastPrinted>2000-04-19T16:41:07Z</cp:lastPrinted>
  <dcterms:created xsi:type="dcterms:W3CDTF">2000-01-06T19:32:04Z</dcterms:created>
  <dcterms:modified xsi:type="dcterms:W3CDTF">2020-03-23T00:05:03Z</dcterms:modified>
</cp:coreProperties>
</file>