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sldIdLst>
    <p:sldId id="259" r:id="rId2"/>
    <p:sldId id="260" r:id="rId3"/>
    <p:sldId id="263" r:id="rId4"/>
    <p:sldId id="264" r:id="rId5"/>
    <p:sldId id="265" r:id="rId6"/>
    <p:sldId id="299" r:id="rId7"/>
    <p:sldId id="308" r:id="rId8"/>
    <p:sldId id="298" r:id="rId9"/>
    <p:sldId id="271" r:id="rId10"/>
    <p:sldId id="272" r:id="rId11"/>
    <p:sldId id="273" r:id="rId12"/>
    <p:sldId id="274" r:id="rId13"/>
    <p:sldId id="284" r:id="rId14"/>
    <p:sldId id="300" r:id="rId15"/>
    <p:sldId id="301" r:id="rId16"/>
    <p:sldId id="302" r:id="rId17"/>
    <p:sldId id="303" r:id="rId18"/>
    <p:sldId id="304" r:id="rId19"/>
    <p:sldId id="305" r:id="rId20"/>
    <p:sldId id="306" r:id="rId21"/>
    <p:sldId id="315" r:id="rId22"/>
    <p:sldId id="316" r:id="rId23"/>
    <p:sldId id="317" r:id="rId24"/>
    <p:sldId id="321" r:id="rId25"/>
    <p:sldId id="261" r:id="rId26"/>
    <p:sldId id="285" r:id="rId27"/>
    <p:sldId id="262" r:id="rId28"/>
    <p:sldId id="286" r:id="rId29"/>
    <p:sldId id="287" r:id="rId30"/>
    <p:sldId id="309" r:id="rId31"/>
    <p:sldId id="288" r:id="rId32"/>
    <p:sldId id="290" r:id="rId33"/>
    <p:sldId id="307" r:id="rId34"/>
    <p:sldId id="314" r:id="rId35"/>
    <p:sldId id="313" r:id="rId36"/>
    <p:sldId id="312" r:id="rId37"/>
    <p:sldId id="310" r:id="rId38"/>
    <p:sldId id="296" r:id="rId39"/>
    <p:sldId id="318" r:id="rId40"/>
    <p:sldId id="319" r:id="rId41"/>
    <p:sldId id="320" r:id="rId42"/>
  </p:sldIdLst>
  <p:sldSz cx="9144000" cy="6858000" type="screen4x3"/>
  <p:notesSz cx="7053263" cy="93091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009900"/>
    <a:srgbClr val="996600"/>
    <a:srgbClr val="FF9933"/>
    <a:srgbClr val="CC99FF"/>
    <a:srgbClr val="CC00FF"/>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65" autoAdjust="0"/>
  </p:normalViewPr>
  <p:slideViewPr>
    <p:cSldViewPr>
      <p:cViewPr varScale="1">
        <p:scale>
          <a:sx n="77" d="100"/>
          <a:sy n="77" d="100"/>
        </p:scale>
        <p:origin x="-154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1"/>
            <a:ext cx="3056721" cy="464839"/>
          </a:xfrm>
          <a:prstGeom prst="rect">
            <a:avLst/>
          </a:prstGeom>
          <a:noFill/>
          <a:ln w="9525">
            <a:noFill/>
            <a:miter lim="800000"/>
            <a:headEnd/>
            <a:tailEnd/>
          </a:ln>
          <a:effectLst/>
        </p:spPr>
        <p:txBody>
          <a:bodyPr vert="horz" wrap="square" lIns="93491" tIns="46746" rIns="93491" bIns="46746" numCol="1" anchor="t" anchorCtr="0" compatLnSpc="1">
            <a:prstTxWarp prst="textNoShape">
              <a:avLst/>
            </a:prstTxWarp>
          </a:bodyPr>
          <a:lstStyle>
            <a:lvl1pPr algn="l" defTabSz="935077">
              <a:defRPr sz="1300"/>
            </a:lvl1pPr>
          </a:lstStyle>
          <a:p>
            <a:endParaRPr lang="en-US" dirty="0"/>
          </a:p>
        </p:txBody>
      </p:sp>
      <p:sp>
        <p:nvSpPr>
          <p:cNvPr id="19459" name="Rectangle 3"/>
          <p:cNvSpPr>
            <a:spLocks noGrp="1" noChangeArrowheads="1"/>
          </p:cNvSpPr>
          <p:nvPr>
            <p:ph type="dt" idx="1"/>
          </p:nvPr>
        </p:nvSpPr>
        <p:spPr bwMode="auto">
          <a:xfrm>
            <a:off x="3995012" y="1"/>
            <a:ext cx="3056721" cy="464839"/>
          </a:xfrm>
          <a:prstGeom prst="rect">
            <a:avLst/>
          </a:prstGeom>
          <a:noFill/>
          <a:ln w="9525">
            <a:noFill/>
            <a:miter lim="800000"/>
            <a:headEnd/>
            <a:tailEnd/>
          </a:ln>
          <a:effectLst/>
        </p:spPr>
        <p:txBody>
          <a:bodyPr vert="horz" wrap="square" lIns="93491" tIns="46746" rIns="93491" bIns="46746" numCol="1" anchor="t" anchorCtr="0" compatLnSpc="1">
            <a:prstTxWarp prst="textNoShape">
              <a:avLst/>
            </a:prstTxWarp>
          </a:bodyPr>
          <a:lstStyle>
            <a:lvl1pPr algn="r" defTabSz="935077">
              <a:defRPr sz="1300"/>
            </a:lvl1pPr>
          </a:lstStyle>
          <a:p>
            <a:endParaRPr lang="en-US" dirty="0"/>
          </a:p>
        </p:txBody>
      </p:sp>
      <p:sp>
        <p:nvSpPr>
          <p:cNvPr id="19460" name="Rectangle 4"/>
          <p:cNvSpPr>
            <a:spLocks noGrp="1" noRot="1" noChangeAspect="1" noChangeArrowheads="1" noTextEdit="1"/>
          </p:cNvSpPr>
          <p:nvPr>
            <p:ph type="sldImg" idx="2"/>
          </p:nvPr>
        </p:nvSpPr>
        <p:spPr bwMode="auto">
          <a:xfrm>
            <a:off x="1200150" y="698500"/>
            <a:ext cx="4652963" cy="3490913"/>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705633" y="4422131"/>
            <a:ext cx="5641998" cy="4188171"/>
          </a:xfrm>
          <a:prstGeom prst="rect">
            <a:avLst/>
          </a:prstGeom>
          <a:noFill/>
          <a:ln w="9525">
            <a:noFill/>
            <a:miter lim="800000"/>
            <a:headEnd/>
            <a:tailEnd/>
          </a:ln>
          <a:effectLst/>
        </p:spPr>
        <p:txBody>
          <a:bodyPr vert="horz" wrap="square" lIns="93491" tIns="46746" rIns="93491" bIns="467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42723"/>
            <a:ext cx="3056721" cy="464839"/>
          </a:xfrm>
          <a:prstGeom prst="rect">
            <a:avLst/>
          </a:prstGeom>
          <a:noFill/>
          <a:ln w="9525">
            <a:noFill/>
            <a:miter lim="800000"/>
            <a:headEnd/>
            <a:tailEnd/>
          </a:ln>
          <a:effectLst/>
        </p:spPr>
        <p:txBody>
          <a:bodyPr vert="horz" wrap="square" lIns="93491" tIns="46746" rIns="93491" bIns="46746" numCol="1" anchor="b" anchorCtr="0" compatLnSpc="1">
            <a:prstTxWarp prst="textNoShape">
              <a:avLst/>
            </a:prstTxWarp>
          </a:bodyPr>
          <a:lstStyle>
            <a:lvl1pPr algn="l" defTabSz="935077">
              <a:defRPr sz="1300"/>
            </a:lvl1pPr>
          </a:lstStyle>
          <a:p>
            <a:endParaRPr lang="en-US" dirty="0"/>
          </a:p>
        </p:txBody>
      </p:sp>
      <p:sp>
        <p:nvSpPr>
          <p:cNvPr id="19463" name="Rectangle 7"/>
          <p:cNvSpPr>
            <a:spLocks noGrp="1" noChangeArrowheads="1"/>
          </p:cNvSpPr>
          <p:nvPr>
            <p:ph type="sldNum" sz="quarter" idx="5"/>
          </p:nvPr>
        </p:nvSpPr>
        <p:spPr bwMode="auto">
          <a:xfrm>
            <a:off x="3995012" y="8842723"/>
            <a:ext cx="3056721" cy="464839"/>
          </a:xfrm>
          <a:prstGeom prst="rect">
            <a:avLst/>
          </a:prstGeom>
          <a:noFill/>
          <a:ln w="9525">
            <a:noFill/>
            <a:miter lim="800000"/>
            <a:headEnd/>
            <a:tailEnd/>
          </a:ln>
          <a:effectLst/>
        </p:spPr>
        <p:txBody>
          <a:bodyPr vert="horz" wrap="square" lIns="93491" tIns="46746" rIns="93491" bIns="46746" numCol="1" anchor="b" anchorCtr="0" compatLnSpc="1">
            <a:prstTxWarp prst="textNoShape">
              <a:avLst/>
            </a:prstTxWarp>
          </a:bodyPr>
          <a:lstStyle>
            <a:lvl1pPr algn="r" defTabSz="935077">
              <a:defRPr sz="1300"/>
            </a:lvl1pPr>
          </a:lstStyle>
          <a:p>
            <a:fld id="{89C60108-F53E-4A99-94E3-E86B5D537DA2}" type="slidenum">
              <a:rPr lang="en-US"/>
              <a:pPr/>
              <a:t>‹#›</a:t>
            </a:fld>
            <a:endParaRPr lang="en-US" dirty="0"/>
          </a:p>
        </p:txBody>
      </p:sp>
    </p:spTree>
    <p:extLst>
      <p:ext uri="{BB962C8B-B14F-4D97-AF65-F5344CB8AC3E}">
        <p14:creationId xmlns:p14="http://schemas.microsoft.com/office/powerpoint/2010/main" val="92757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1447800"/>
            <a:ext cx="54102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286000"/>
            <a:ext cx="7772400" cy="3810000"/>
          </a:xfrm>
        </p:spPr>
        <p:txBody>
          <a:bodyPr/>
          <a:lstStyle/>
          <a:p>
            <a:endParaRPr lang="en-US" dirty="0"/>
          </a:p>
        </p:txBody>
      </p:sp>
      <p:sp>
        <p:nvSpPr>
          <p:cNvPr id="4" name="Footer Placeholder 3"/>
          <p:cNvSpPr>
            <a:spLocks noGrp="1"/>
          </p:cNvSpPr>
          <p:nvPr>
            <p:ph type="ftr" sz="quarter" idx="10"/>
          </p:nvPr>
        </p:nvSpPr>
        <p:spPr>
          <a:xfrm>
            <a:off x="1295400" y="6324600"/>
            <a:ext cx="5943600" cy="304800"/>
          </a:xfrm>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Lecture # 19:  Control Unit Design and Multicycle Implementation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1447800"/>
            <a:ext cx="5410200" cy="533400"/>
          </a:xfrm>
          <a:prstGeom prst="rect">
            <a:avLst/>
          </a:prstGeom>
          <a:noFill/>
          <a:ln w="38100">
            <a:solidFill>
              <a:schemeClr val="tx1"/>
            </a:solid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86000"/>
            <a:ext cx="77724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295400" y="6324600"/>
            <a:ext cx="594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2"/>
                </a:solidFill>
              </a:defRPr>
            </a:lvl1pPr>
          </a:lstStyle>
          <a:p>
            <a:r>
              <a:rPr lang="en-US" smtClean="0"/>
              <a:t>Lecture # 19:  Control Unit Design and Multicycle Implementation</a:t>
            </a:r>
            <a:endParaRPr lang="en-US" dirty="0"/>
          </a:p>
        </p:txBody>
      </p:sp>
      <p:sp>
        <p:nvSpPr>
          <p:cNvPr id="1032" name="Text Box 8"/>
          <p:cNvSpPr txBox="1">
            <a:spLocks noChangeArrowheads="1"/>
          </p:cNvSpPr>
          <p:nvPr/>
        </p:nvSpPr>
        <p:spPr bwMode="auto">
          <a:xfrm>
            <a:off x="5257800" y="714375"/>
            <a:ext cx="3502025" cy="581025"/>
          </a:xfrm>
          <a:prstGeom prst="rect">
            <a:avLst/>
          </a:prstGeom>
          <a:noFill/>
          <a:ln w="9525">
            <a:noFill/>
            <a:miter lim="800000"/>
            <a:headEnd/>
            <a:tailEnd/>
          </a:ln>
          <a:effectLst/>
        </p:spPr>
        <p:txBody>
          <a:bodyPr>
            <a:spAutoFit/>
          </a:bodyPr>
          <a:lstStyle/>
          <a:p>
            <a:r>
              <a:rPr lang="en-US" sz="1600" dirty="0"/>
              <a:t>Erik Jonsson School of Engineering and Computer Science</a:t>
            </a:r>
            <a:endParaRPr lang="en-US" sz="1600" dirty="0">
              <a:latin typeface="Lucida Bright" pitchFamily="18" charset="0"/>
            </a:endParaRPr>
          </a:p>
        </p:txBody>
      </p:sp>
      <p:sp>
        <p:nvSpPr>
          <p:cNvPr id="1035" name="Text Box 11"/>
          <p:cNvSpPr txBox="1">
            <a:spLocks noChangeArrowheads="1"/>
          </p:cNvSpPr>
          <p:nvPr/>
        </p:nvSpPr>
        <p:spPr bwMode="auto">
          <a:xfrm>
            <a:off x="838200" y="838200"/>
            <a:ext cx="3071813" cy="336550"/>
          </a:xfrm>
          <a:prstGeom prst="rect">
            <a:avLst/>
          </a:prstGeom>
          <a:noFill/>
          <a:ln w="9525">
            <a:noFill/>
            <a:miter lim="800000"/>
            <a:headEnd/>
            <a:tailEnd/>
          </a:ln>
          <a:effectLst/>
        </p:spPr>
        <p:txBody>
          <a:bodyPr wrap="none">
            <a:spAutoFit/>
          </a:bodyPr>
          <a:lstStyle/>
          <a:p>
            <a:pPr algn="l"/>
            <a:r>
              <a:rPr lang="en-US" sz="1600" b="1" dirty="0"/>
              <a:t>The University of Texas at Dallas</a:t>
            </a:r>
          </a:p>
        </p:txBody>
      </p:sp>
      <p:sp>
        <p:nvSpPr>
          <p:cNvPr id="1037" name="Line 13"/>
          <p:cNvSpPr>
            <a:spLocks noChangeShapeType="1"/>
          </p:cNvSpPr>
          <p:nvPr/>
        </p:nvSpPr>
        <p:spPr bwMode="auto">
          <a:xfrm>
            <a:off x="928688" y="1171575"/>
            <a:ext cx="2895600" cy="0"/>
          </a:xfrm>
          <a:prstGeom prst="line">
            <a:avLst/>
          </a:prstGeom>
          <a:noFill/>
          <a:ln w="57150">
            <a:solidFill>
              <a:schemeClr val="tx1"/>
            </a:solidFill>
            <a:round/>
            <a:headEnd/>
            <a:tailEnd/>
          </a:ln>
          <a:effectLst/>
        </p:spPr>
        <p:txBody>
          <a:bodyPr wrap="none" anchor="ctr"/>
          <a:lstStyle/>
          <a:p>
            <a:endParaRPr lang="en-US" dirty="0"/>
          </a:p>
        </p:txBody>
      </p:sp>
      <p:sp>
        <p:nvSpPr>
          <p:cNvPr id="1038" name="Text Box 14"/>
          <p:cNvSpPr txBox="1">
            <a:spLocks noChangeArrowheads="1"/>
          </p:cNvSpPr>
          <p:nvPr/>
        </p:nvSpPr>
        <p:spPr bwMode="auto">
          <a:xfrm>
            <a:off x="152400" y="6437313"/>
            <a:ext cx="361950" cy="274637"/>
          </a:xfrm>
          <a:prstGeom prst="rect">
            <a:avLst/>
          </a:prstGeom>
          <a:noFill/>
          <a:ln w="9525">
            <a:noFill/>
            <a:miter lim="800000"/>
            <a:headEnd/>
            <a:tailEnd/>
          </a:ln>
          <a:effectLst/>
        </p:spPr>
        <p:txBody>
          <a:bodyPr wrap="none">
            <a:spAutoFit/>
          </a:bodyPr>
          <a:lstStyle/>
          <a:p>
            <a:pPr algn="l"/>
            <a:fld id="{7351E93E-CA8D-4B42-82C7-1BDD0E788C0F}" type="slidenum">
              <a:rPr lang="en-US" sz="1200" b="1">
                <a:solidFill>
                  <a:schemeClr val="bg2"/>
                </a:solidFill>
              </a:rPr>
              <a:pPr algn="l"/>
              <a:t>‹#›</a:t>
            </a:fld>
            <a:endParaRPr lang="en-US" sz="1200" b="1" dirty="0">
              <a:solidFill>
                <a:schemeClr val="bg2"/>
              </a:solidFill>
            </a:endParaRPr>
          </a:p>
        </p:txBody>
      </p:sp>
      <p:sp>
        <p:nvSpPr>
          <p:cNvPr id="1039" name="Text Box 15"/>
          <p:cNvSpPr txBox="1">
            <a:spLocks noChangeArrowheads="1"/>
          </p:cNvSpPr>
          <p:nvPr userDrawn="1"/>
        </p:nvSpPr>
        <p:spPr bwMode="auto">
          <a:xfrm>
            <a:off x="7315200" y="6324600"/>
            <a:ext cx="1319592" cy="246221"/>
          </a:xfrm>
          <a:prstGeom prst="rect">
            <a:avLst/>
          </a:prstGeom>
          <a:noFill/>
          <a:ln w="9525">
            <a:noFill/>
            <a:miter lim="800000"/>
            <a:headEnd/>
            <a:tailEnd/>
          </a:ln>
          <a:effectLst/>
        </p:spPr>
        <p:txBody>
          <a:bodyPr wrap="none">
            <a:spAutoFit/>
          </a:bodyPr>
          <a:lstStyle/>
          <a:p>
            <a:pPr algn="l"/>
            <a:r>
              <a:rPr lang="en-US" sz="1000" dirty="0">
                <a:solidFill>
                  <a:schemeClr val="bg2"/>
                </a:solidFill>
              </a:rPr>
              <a:t>© N. B. </a:t>
            </a:r>
            <a:r>
              <a:rPr lang="en-US" sz="1000">
                <a:solidFill>
                  <a:schemeClr val="bg2"/>
                </a:solidFill>
              </a:rPr>
              <a:t>Dodge </a:t>
            </a:r>
            <a:r>
              <a:rPr lang="en-US" sz="1000" baseline="0" smtClean="0">
                <a:solidFill>
                  <a:schemeClr val="bg2"/>
                </a:solidFill>
              </a:rPr>
              <a:t>  </a:t>
            </a:r>
            <a:r>
              <a:rPr lang="en-US" sz="1000" smtClean="0">
                <a:solidFill>
                  <a:schemeClr val="bg2"/>
                </a:solidFill>
              </a:rPr>
              <a:t>9/16 </a:t>
            </a:r>
            <a:endParaRPr lang="en-US" sz="1000" dirty="0">
              <a:solidFill>
                <a:schemeClr val="bg2"/>
              </a:solidFill>
            </a:endParaRPr>
          </a:p>
        </p:txBody>
      </p:sp>
      <p:pic>
        <p:nvPicPr>
          <p:cNvPr id="11" name="Picture 2" descr="http://www.utdallas.edu/images/logo/utdc95x40.gif"/>
          <p:cNvPicPr>
            <a:picLocks noChangeAspect="1" noChangeArrowheads="1"/>
          </p:cNvPicPr>
          <p:nvPr userDrawn="1"/>
        </p:nvPicPr>
        <p:blipFill>
          <a:blip r:embed="rId14" cstate="print"/>
          <a:srcRect/>
          <a:stretch>
            <a:fillRect/>
          </a:stretch>
        </p:blipFill>
        <p:spPr bwMode="auto">
          <a:xfrm>
            <a:off x="3933825" y="685800"/>
            <a:ext cx="1323975" cy="55746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av"/><Relationship Id="rId1" Type="http://schemas.microsoft.com/office/2007/relationships/media" Target="../media/media23.wav"/><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8.wav"/><Relationship Id="rId1" Type="http://schemas.microsoft.com/office/2007/relationships/media" Target="../media/media28.wav"/><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av"/><Relationship Id="rId1" Type="http://schemas.microsoft.com/office/2007/relationships/media" Target="../media/media29.wav"/><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av"/><Relationship Id="rId1" Type="http://schemas.microsoft.com/office/2007/relationships/media" Target="../media/media30.wav"/><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av"/><Relationship Id="rId1" Type="http://schemas.microsoft.com/office/2007/relationships/media" Target="../media/media31.wav"/><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wav"/><Relationship Id="rId1" Type="http://schemas.microsoft.com/office/2007/relationships/media" Target="../media/media32.wav"/><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av"/><Relationship Id="rId1" Type="http://schemas.microsoft.com/office/2007/relationships/media" Target="../media/media33.wav"/><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av"/><Relationship Id="rId1" Type="http://schemas.microsoft.com/office/2007/relationships/media" Target="../media/media34.wav"/><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wav"/><Relationship Id="rId1" Type="http://schemas.microsoft.com/office/2007/relationships/media" Target="../media/media35.wav"/><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wav"/><Relationship Id="rId1" Type="http://schemas.microsoft.com/office/2007/relationships/media" Target="../media/media36.wav"/><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av"/><Relationship Id="rId1" Type="http://schemas.microsoft.com/office/2007/relationships/media" Target="../media/media37.wav"/><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5.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4338" name="Rectangle 2"/>
          <p:cNvSpPr>
            <a:spLocks noGrp="1" noChangeArrowheads="1"/>
          </p:cNvSpPr>
          <p:nvPr>
            <p:ph type="title"/>
          </p:nvPr>
        </p:nvSpPr>
        <p:spPr>
          <a:xfrm>
            <a:off x="1752600" y="1447800"/>
            <a:ext cx="5715000" cy="533400"/>
          </a:xfrm>
          <a:ln>
            <a:solidFill>
              <a:schemeClr val="tx2"/>
            </a:solidFill>
          </a:ln>
        </p:spPr>
        <p:txBody>
          <a:bodyPr/>
          <a:lstStyle/>
          <a:p>
            <a:r>
              <a:rPr lang="en-US" sz="3200" dirty="0"/>
              <a:t>The CPU Control Unit</a:t>
            </a:r>
          </a:p>
        </p:txBody>
      </p:sp>
      <p:sp>
        <p:nvSpPr>
          <p:cNvPr id="14339" name="Rectangle 3"/>
          <p:cNvSpPr>
            <a:spLocks noGrp="1" noChangeArrowheads="1"/>
          </p:cNvSpPr>
          <p:nvPr>
            <p:ph type="body" idx="1"/>
          </p:nvPr>
        </p:nvSpPr>
        <p:spPr>
          <a:xfrm>
            <a:off x="685800" y="2286000"/>
            <a:ext cx="7772400" cy="3657600"/>
          </a:xfrm>
        </p:spPr>
        <p:txBody>
          <a:bodyPr/>
          <a:lstStyle/>
          <a:p>
            <a:pPr>
              <a:lnSpc>
                <a:spcPct val="90000"/>
              </a:lnSpc>
            </a:pPr>
            <a:r>
              <a:rPr lang="en-US" sz="2400" dirty="0"/>
              <a:t>We now have a fairly good picture of the logic circuits in the CPU. </a:t>
            </a:r>
          </a:p>
          <a:p>
            <a:pPr>
              <a:lnSpc>
                <a:spcPct val="90000"/>
              </a:lnSpc>
            </a:pPr>
            <a:r>
              <a:rPr lang="en-US" sz="2400" dirty="0"/>
              <a:t>Having “designed” the </a:t>
            </a:r>
            <a:r>
              <a:rPr lang="en-US" sz="2400" dirty="0">
                <a:solidFill>
                  <a:srgbClr val="CC0000"/>
                </a:solidFill>
              </a:rPr>
              <a:t>ALU or datapath</a:t>
            </a:r>
            <a:r>
              <a:rPr lang="en-US" sz="2400" dirty="0"/>
              <a:t> so that it can perform the necessary instructions, we now have to do the same thing for the control unit, which decodes instructions and provides direction to the CPU.</a:t>
            </a:r>
          </a:p>
          <a:p>
            <a:pPr>
              <a:lnSpc>
                <a:spcPct val="90000"/>
              </a:lnSpc>
            </a:pPr>
            <a:r>
              <a:rPr lang="en-US" sz="2400" dirty="0">
                <a:solidFill>
                  <a:srgbClr val="009900"/>
                </a:solidFill>
              </a:rPr>
              <a:t>The MIPS control unit decodes the six bits on either end of the 32-bit instruction word, that is, the </a:t>
            </a:r>
            <a:r>
              <a:rPr lang="en-US" sz="2400" u="sng" dirty="0">
                <a:solidFill>
                  <a:srgbClr val="009900"/>
                </a:solidFill>
              </a:rPr>
              <a:t>op code</a:t>
            </a:r>
            <a:r>
              <a:rPr lang="en-US" sz="2400" dirty="0">
                <a:solidFill>
                  <a:srgbClr val="009900"/>
                </a:solidFill>
              </a:rPr>
              <a:t> and </a:t>
            </a:r>
            <a:r>
              <a:rPr lang="en-US" sz="2400" u="sng" dirty="0">
                <a:solidFill>
                  <a:srgbClr val="009900"/>
                </a:solidFill>
              </a:rPr>
              <a:t>function code</a:t>
            </a:r>
            <a:r>
              <a:rPr lang="en-US" sz="2400" dirty="0">
                <a:solidFill>
                  <a:srgbClr val="009900"/>
                </a:solidFill>
              </a:rPr>
              <a:t>* fields, to determine each instruction sequence.  </a:t>
            </a:r>
          </a:p>
        </p:txBody>
      </p:sp>
      <p:sp>
        <p:nvSpPr>
          <p:cNvPr id="14340" name="Text Box 4"/>
          <p:cNvSpPr txBox="1">
            <a:spLocks noChangeArrowheads="1"/>
          </p:cNvSpPr>
          <p:nvPr/>
        </p:nvSpPr>
        <p:spPr bwMode="auto">
          <a:xfrm>
            <a:off x="749300" y="5911850"/>
            <a:ext cx="2201863" cy="336550"/>
          </a:xfrm>
          <a:prstGeom prst="rect">
            <a:avLst/>
          </a:prstGeom>
          <a:noFill/>
          <a:ln w="19050" algn="ctr">
            <a:noFill/>
            <a:miter lim="800000"/>
            <a:headEnd/>
            <a:tailEnd/>
          </a:ln>
          <a:effectLst/>
        </p:spPr>
        <p:txBody>
          <a:bodyPr wrap="none">
            <a:spAutoFit/>
          </a:bodyPr>
          <a:lstStyle/>
          <a:p>
            <a:r>
              <a:rPr lang="en-US" sz="1600" b="1" dirty="0">
                <a:solidFill>
                  <a:srgbClr val="CC0000"/>
                </a:solidFill>
              </a:rPr>
              <a:t>*  On R-R instructions.</a:t>
            </a:r>
          </a:p>
        </p:txBody>
      </p:sp>
      <p:pic>
        <p:nvPicPr>
          <p:cNvPr id="3"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6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64514" name="Rectangle 2"/>
          <p:cNvSpPr>
            <a:spLocks noGrp="1" noChangeArrowheads="1"/>
          </p:cNvSpPr>
          <p:nvPr>
            <p:ph type="title"/>
          </p:nvPr>
        </p:nvSpPr>
        <p:spPr>
          <a:xfrm>
            <a:off x="1295400" y="1371600"/>
            <a:ext cx="6705600" cy="533400"/>
          </a:xfrm>
          <a:ln/>
        </p:spPr>
        <p:txBody>
          <a:bodyPr/>
          <a:lstStyle/>
          <a:p>
            <a:r>
              <a:rPr lang="en-US" sz="3200" dirty="0"/>
              <a:t>Function of Op Code Control Signals</a:t>
            </a:r>
          </a:p>
        </p:txBody>
      </p:sp>
      <p:graphicFrame>
        <p:nvGraphicFramePr>
          <p:cNvPr id="64739" name="Group 227"/>
          <p:cNvGraphicFramePr>
            <a:graphicFrameLocks noGrp="1"/>
          </p:cNvGraphicFramePr>
          <p:nvPr/>
        </p:nvGraphicFramePr>
        <p:xfrm>
          <a:off x="685800" y="2057400"/>
          <a:ext cx="7848600" cy="4266883"/>
        </p:xfrm>
        <a:graphic>
          <a:graphicData uri="http://schemas.openxmlformats.org/drawingml/2006/table">
            <a:tbl>
              <a:tblPr/>
              <a:tblGrid>
                <a:gridCol w="1447800"/>
                <a:gridCol w="3200400"/>
                <a:gridCol w="3200400"/>
              </a:tblGrid>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Signal Name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CC0000"/>
                          </a:solidFill>
                          <a:effectLst/>
                          <a:latin typeface="Times New Roman" pitchFamily="18" charset="0"/>
                        </a:rPr>
                        <a:t>When Signal =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Times New Roman" pitchFamily="18" charset="0"/>
                        </a:rPr>
                        <a:t>When Signal = 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RegDst</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Write reg. = $rd (bits 11–15)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imes New Roman" pitchFamily="18" charset="0"/>
                        </a:rPr>
                        <a:t>Write reg. = $rt (bits 16-20)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Branch</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ALU branch compare activated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imes New Roman" pitchFamily="18" charset="0"/>
                          <a:cs typeface="Times New Roman" pitchFamily="18" charset="0"/>
                        </a:rPr>
                        <a:t>No branch activated</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MemRead</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Memory data </a:t>
                      </a:r>
                      <a:r>
                        <a:rPr kumimoji="0" lang="en-US" sz="1600" b="1" i="0" u="none" strike="noStrike" cap="none" normalizeH="0" baseline="0" dirty="0" smtClean="0">
                          <a:ln>
                            <a:noFill/>
                          </a:ln>
                          <a:solidFill>
                            <a:srgbClr val="CC0000"/>
                          </a:solidFill>
                          <a:effectLst/>
                          <a:latin typeface="Times New Roman" pitchFamily="18" charset="0"/>
                          <a:cs typeface="Times New Roman" pitchFamily="18" charset="0"/>
                        </a:rPr>
                        <a:t>→ write register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imes New Roman" pitchFamily="18" charset="0"/>
                        </a:rPr>
                        <a:t>No data read from memory</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MemtoReg</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Memory data </a:t>
                      </a:r>
                      <a:r>
                        <a:rPr kumimoji="0" lang="en-US" sz="1600" b="1" i="0" u="none" strike="noStrike" cap="none" normalizeH="0" baseline="0" dirty="0" smtClean="0">
                          <a:ln>
                            <a:noFill/>
                          </a:ln>
                          <a:solidFill>
                            <a:srgbClr val="CC0000"/>
                          </a:solidFill>
                          <a:effectLst/>
                          <a:latin typeface="Times New Roman" pitchFamily="18" charset="0"/>
                          <a:cs typeface="Times New Roman" pitchFamily="18" charset="0"/>
                        </a:rPr>
                        <a:t>→ write register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imes New Roman" pitchFamily="18" charset="0"/>
                        </a:rPr>
                        <a:t>ALU results </a:t>
                      </a:r>
                      <a:r>
                        <a:rPr kumimoji="0" lang="en-US" sz="1600" b="1" i="0" u="none" strike="noStrike" cap="none" normalizeH="0" baseline="0" dirty="0" smtClean="0">
                          <a:ln>
                            <a:noFill/>
                          </a:ln>
                          <a:solidFill>
                            <a:schemeClr val="accent2"/>
                          </a:solidFill>
                          <a:effectLst/>
                          <a:latin typeface="Times New Roman" pitchFamily="18" charset="0"/>
                          <a:cs typeface="Times New Roman" pitchFamily="18" charset="0"/>
                        </a:rPr>
                        <a:t>→ write register</a:t>
                      </a:r>
                      <a:endParaRPr kumimoji="0" lang="en-US" sz="1600" b="1" i="0" u="none" strike="noStrike" cap="none" normalizeH="0" baseline="0" dirty="0" smtClean="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ALUOp</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9900"/>
                          </a:solidFill>
                          <a:effectLst/>
                          <a:latin typeface="Times New Roman" pitchFamily="18" charset="0"/>
                        </a:rPr>
                        <a:t>NA; lines go to ALU control block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9900"/>
                          </a:solidFill>
                          <a:effectLst/>
                          <a:latin typeface="Times New Roman" pitchFamily="18" charset="0"/>
                        </a:rPr>
                        <a:t>NA; lines go to ALU control block</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MemWrite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ALU or register data </a:t>
                      </a:r>
                      <a:r>
                        <a:rPr kumimoji="0" lang="en-US" sz="1600" b="1" i="0" u="none" strike="noStrike" cap="none" normalizeH="0" baseline="0" dirty="0" smtClean="0">
                          <a:ln>
                            <a:noFill/>
                          </a:ln>
                          <a:solidFill>
                            <a:srgbClr val="CC0000"/>
                          </a:solidFill>
                          <a:effectLst/>
                          <a:latin typeface="Times New Roman" pitchFamily="18" charset="0"/>
                          <a:cs typeface="Times New Roman" pitchFamily="18" charset="0"/>
                        </a:rPr>
                        <a:t>→ memory</a:t>
                      </a:r>
                      <a:endParaRPr kumimoji="0" lang="en-US" sz="1600" b="1" i="0" u="none" strike="noStrike" cap="none" normalizeH="0" baseline="0" dirty="0" smtClean="0">
                        <a:ln>
                          <a:noFill/>
                        </a:ln>
                        <a:solidFill>
                          <a:srgbClr val="CC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imes New Roman" pitchFamily="18" charset="0"/>
                        </a:rPr>
                        <a:t>No data written to memory</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ALUSrc</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2nd ALU operand is immediate (sign-extended instr. bits 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imes New Roman" pitchFamily="18" charset="0"/>
                        </a:rPr>
                        <a:t>2</a:t>
                      </a:r>
                      <a:r>
                        <a:rPr kumimoji="0" lang="en-US" sz="1600" b="1" i="0" u="none" strike="noStrike" cap="none" normalizeH="0" baseline="30000" dirty="0" smtClean="0">
                          <a:ln>
                            <a:noFill/>
                          </a:ln>
                          <a:solidFill>
                            <a:schemeClr val="accent2"/>
                          </a:solidFill>
                          <a:effectLst/>
                          <a:latin typeface="Times New Roman" pitchFamily="18" charset="0"/>
                        </a:rPr>
                        <a:t>nd</a:t>
                      </a:r>
                      <a:r>
                        <a:rPr kumimoji="0" lang="en-US" sz="1600" b="1" i="0" u="none" strike="noStrike" cap="none" normalizeH="0" baseline="0" dirty="0" smtClean="0">
                          <a:ln>
                            <a:noFill/>
                          </a:ln>
                          <a:solidFill>
                            <a:schemeClr val="accent2"/>
                          </a:solidFill>
                          <a:effectLst/>
                          <a:latin typeface="Times New Roman" pitchFamily="18" charset="0"/>
                        </a:rPr>
                        <a:t> ALU operand is from $rt (instruction bits 16-20)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RegWrite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Memory/ALU data </a:t>
                      </a:r>
                      <a:r>
                        <a:rPr kumimoji="0" lang="en-US" sz="1600" b="1" i="0" u="none" strike="noStrike" cap="none" normalizeH="0" baseline="0" dirty="0" smtClean="0">
                          <a:ln>
                            <a:noFill/>
                          </a:ln>
                          <a:solidFill>
                            <a:srgbClr val="CC0000"/>
                          </a:solidFill>
                          <a:effectLst/>
                          <a:latin typeface="Times New Roman" pitchFamily="18" charset="0"/>
                          <a:cs typeface="Times New Roman" pitchFamily="18" charset="0"/>
                        </a:rPr>
                        <a:t>→ write reg.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imes New Roman" pitchFamily="18" charset="0"/>
                        </a:rPr>
                        <a:t>No input to register block</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7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65538" name="Rectangle 2"/>
          <p:cNvSpPr>
            <a:spLocks noGrp="1" noChangeArrowheads="1"/>
          </p:cNvSpPr>
          <p:nvPr>
            <p:ph type="title"/>
          </p:nvPr>
        </p:nvSpPr>
        <p:spPr>
          <a:xfrm>
            <a:off x="1219200" y="1295400"/>
            <a:ext cx="6858000" cy="533400"/>
          </a:xfrm>
          <a:ln/>
        </p:spPr>
        <p:txBody>
          <a:bodyPr/>
          <a:lstStyle/>
          <a:p>
            <a:r>
              <a:rPr lang="en-US" sz="3200" dirty="0"/>
              <a:t>Op Code Control Block Circuitry</a:t>
            </a:r>
          </a:p>
        </p:txBody>
      </p:sp>
      <p:grpSp>
        <p:nvGrpSpPr>
          <p:cNvPr id="65549" name="Group 13"/>
          <p:cNvGrpSpPr>
            <a:grpSpLocks/>
          </p:cNvGrpSpPr>
          <p:nvPr/>
        </p:nvGrpSpPr>
        <p:grpSpPr bwMode="auto">
          <a:xfrm>
            <a:off x="595313" y="1905000"/>
            <a:ext cx="8178800" cy="4306888"/>
            <a:chOff x="375" y="1271"/>
            <a:chExt cx="5152" cy="2713"/>
          </a:xfrm>
        </p:grpSpPr>
        <p:pic>
          <p:nvPicPr>
            <p:cNvPr id="65540" name="Picture 4"/>
            <p:cNvPicPr>
              <a:picLocks noChangeAspect="1" noChangeArrowheads="1"/>
            </p:cNvPicPr>
            <p:nvPr/>
          </p:nvPicPr>
          <p:blipFill>
            <a:blip r:embed="rId4" cstate="print"/>
            <a:srcRect/>
            <a:stretch>
              <a:fillRect/>
            </a:stretch>
          </p:blipFill>
          <p:spPr bwMode="auto">
            <a:xfrm>
              <a:off x="1296" y="1271"/>
              <a:ext cx="3264" cy="2713"/>
            </a:xfrm>
            <a:prstGeom prst="rect">
              <a:avLst/>
            </a:prstGeom>
            <a:noFill/>
            <a:ln w="9525">
              <a:noFill/>
              <a:miter lim="800000"/>
              <a:headEnd/>
              <a:tailEnd/>
            </a:ln>
            <a:effectLst/>
          </p:spPr>
        </p:pic>
        <p:sp>
          <p:nvSpPr>
            <p:cNvPr id="65541" name="Rectangle 5"/>
            <p:cNvSpPr>
              <a:spLocks noChangeArrowheads="1"/>
            </p:cNvSpPr>
            <p:nvPr/>
          </p:nvSpPr>
          <p:spPr bwMode="auto">
            <a:xfrm>
              <a:off x="1248" y="1296"/>
              <a:ext cx="3264" cy="2640"/>
            </a:xfrm>
            <a:prstGeom prst="rect">
              <a:avLst/>
            </a:prstGeom>
            <a:solidFill>
              <a:srgbClr val="CC0000">
                <a:alpha val="30000"/>
              </a:srgbClr>
            </a:solidFill>
            <a:ln w="28575">
              <a:solidFill>
                <a:srgbClr val="CC0000"/>
              </a:solidFill>
              <a:miter lim="800000"/>
              <a:headEnd/>
              <a:tailEnd/>
            </a:ln>
            <a:effectLst/>
          </p:spPr>
          <p:txBody>
            <a:bodyPr wrap="none" anchor="ctr"/>
            <a:lstStyle/>
            <a:p>
              <a:endParaRPr lang="en-US" dirty="0"/>
            </a:p>
          </p:txBody>
        </p:sp>
        <p:sp>
          <p:nvSpPr>
            <p:cNvPr id="65542" name="AutoShape 6"/>
            <p:cNvSpPr>
              <a:spLocks/>
            </p:cNvSpPr>
            <p:nvPr/>
          </p:nvSpPr>
          <p:spPr bwMode="auto">
            <a:xfrm>
              <a:off x="1008" y="1488"/>
              <a:ext cx="144" cy="720"/>
            </a:xfrm>
            <a:prstGeom prst="leftBrace">
              <a:avLst>
                <a:gd name="adj1" fmla="val 41667"/>
                <a:gd name="adj2" fmla="val 50000"/>
              </a:avLst>
            </a:prstGeom>
            <a:noFill/>
            <a:ln w="28575">
              <a:solidFill>
                <a:schemeClr val="accent2"/>
              </a:solidFill>
              <a:round/>
              <a:headEnd/>
              <a:tailEnd/>
            </a:ln>
            <a:effectLst/>
          </p:spPr>
          <p:txBody>
            <a:bodyPr wrap="none" anchor="ctr"/>
            <a:lstStyle/>
            <a:p>
              <a:endParaRPr lang="en-US" dirty="0"/>
            </a:p>
          </p:txBody>
        </p:sp>
        <p:sp>
          <p:nvSpPr>
            <p:cNvPr id="65543" name="Text Box 7"/>
            <p:cNvSpPr txBox="1">
              <a:spLocks noChangeArrowheads="1"/>
            </p:cNvSpPr>
            <p:nvPr/>
          </p:nvSpPr>
          <p:spPr bwMode="auto">
            <a:xfrm>
              <a:off x="375" y="1824"/>
              <a:ext cx="729" cy="366"/>
            </a:xfrm>
            <a:prstGeom prst="rect">
              <a:avLst/>
            </a:prstGeom>
            <a:noFill/>
            <a:ln w="9525">
              <a:noFill/>
              <a:miter lim="800000"/>
              <a:headEnd/>
              <a:tailEnd/>
            </a:ln>
            <a:effectLst/>
          </p:spPr>
          <p:txBody>
            <a:bodyPr wrap="none">
              <a:spAutoFit/>
            </a:bodyPr>
            <a:lstStyle/>
            <a:p>
              <a:pPr algn="l"/>
              <a:r>
                <a:rPr lang="en-US" sz="1600" b="1" dirty="0">
                  <a:solidFill>
                    <a:schemeClr val="accent2"/>
                  </a:solidFill>
                </a:rPr>
                <a:t>Instruction</a:t>
              </a:r>
            </a:p>
            <a:p>
              <a:pPr algn="l"/>
              <a:r>
                <a:rPr lang="en-US" sz="1600" b="1" dirty="0">
                  <a:solidFill>
                    <a:schemeClr val="accent2"/>
                  </a:solidFill>
                </a:rPr>
                <a:t>bits 26-31</a:t>
              </a:r>
            </a:p>
          </p:txBody>
        </p:sp>
        <p:sp>
          <p:nvSpPr>
            <p:cNvPr id="65544" name="AutoShape 8"/>
            <p:cNvSpPr>
              <a:spLocks/>
            </p:cNvSpPr>
            <p:nvPr/>
          </p:nvSpPr>
          <p:spPr bwMode="auto">
            <a:xfrm>
              <a:off x="4560" y="3600"/>
              <a:ext cx="96" cy="288"/>
            </a:xfrm>
            <a:prstGeom prst="rightBrace">
              <a:avLst>
                <a:gd name="adj1" fmla="val 25000"/>
                <a:gd name="adj2" fmla="val 50000"/>
              </a:avLst>
            </a:prstGeom>
            <a:noFill/>
            <a:ln w="28575">
              <a:solidFill>
                <a:srgbClr val="009900"/>
              </a:solidFill>
              <a:round/>
              <a:headEnd/>
              <a:tailEnd/>
            </a:ln>
            <a:effectLst/>
          </p:spPr>
          <p:txBody>
            <a:bodyPr wrap="none" anchor="ctr"/>
            <a:lstStyle/>
            <a:p>
              <a:endParaRPr lang="en-US" dirty="0"/>
            </a:p>
          </p:txBody>
        </p:sp>
        <p:sp>
          <p:nvSpPr>
            <p:cNvPr id="65545" name="Text Box 9"/>
            <p:cNvSpPr txBox="1">
              <a:spLocks noChangeArrowheads="1"/>
            </p:cNvSpPr>
            <p:nvPr/>
          </p:nvSpPr>
          <p:spPr bwMode="auto">
            <a:xfrm>
              <a:off x="4656" y="3552"/>
              <a:ext cx="871" cy="366"/>
            </a:xfrm>
            <a:prstGeom prst="rect">
              <a:avLst/>
            </a:prstGeom>
            <a:noFill/>
            <a:ln w="9525">
              <a:noFill/>
              <a:miter lim="800000"/>
              <a:headEnd/>
              <a:tailEnd/>
            </a:ln>
            <a:effectLst/>
          </p:spPr>
          <p:txBody>
            <a:bodyPr wrap="none">
              <a:spAutoFit/>
            </a:bodyPr>
            <a:lstStyle/>
            <a:p>
              <a:pPr algn="l"/>
              <a:r>
                <a:rPr lang="en-US" sz="1600" b="1" dirty="0">
                  <a:solidFill>
                    <a:srgbClr val="009900"/>
                  </a:solidFill>
                </a:rPr>
                <a:t>TO ALU </a:t>
              </a:r>
            </a:p>
            <a:p>
              <a:pPr algn="l"/>
              <a:r>
                <a:rPr lang="en-US" sz="1600" b="1" dirty="0">
                  <a:solidFill>
                    <a:srgbClr val="009900"/>
                  </a:solidFill>
                </a:rPr>
                <a:t>control block</a:t>
              </a:r>
              <a:r>
                <a:rPr lang="en-US" sz="1600" b="1" dirty="0">
                  <a:solidFill>
                    <a:schemeClr val="accent2"/>
                  </a:solidFill>
                </a:rPr>
                <a:t> </a:t>
              </a:r>
            </a:p>
          </p:txBody>
        </p:sp>
        <p:sp>
          <p:nvSpPr>
            <p:cNvPr id="65547" name="Text Box 11"/>
            <p:cNvSpPr txBox="1">
              <a:spLocks noChangeArrowheads="1"/>
            </p:cNvSpPr>
            <p:nvPr/>
          </p:nvSpPr>
          <p:spPr bwMode="auto">
            <a:xfrm>
              <a:off x="1806" y="2267"/>
              <a:ext cx="1556" cy="212"/>
            </a:xfrm>
            <a:prstGeom prst="rect">
              <a:avLst/>
            </a:prstGeom>
            <a:noFill/>
            <a:ln w="9525">
              <a:noFill/>
              <a:miter lim="800000"/>
              <a:headEnd/>
              <a:tailEnd/>
            </a:ln>
            <a:effectLst/>
          </p:spPr>
          <p:txBody>
            <a:bodyPr wrap="none">
              <a:spAutoFit/>
            </a:bodyPr>
            <a:lstStyle/>
            <a:p>
              <a:pPr algn="l"/>
              <a:r>
                <a:rPr lang="en-US" sz="1600" b="1" dirty="0">
                  <a:solidFill>
                    <a:srgbClr val="CC0000"/>
                  </a:solidFill>
                </a:rPr>
                <a:t>“0”      “23”     “2a”    “04”</a:t>
              </a:r>
            </a:p>
          </p:txBody>
        </p:sp>
      </p:grpSp>
      <p:sp>
        <p:nvSpPr>
          <p:cNvPr id="65548" name="Text Box 12"/>
          <p:cNvSpPr txBox="1">
            <a:spLocks noChangeArrowheads="1"/>
          </p:cNvSpPr>
          <p:nvPr/>
        </p:nvSpPr>
        <p:spPr bwMode="auto">
          <a:xfrm>
            <a:off x="3368675" y="6156325"/>
            <a:ext cx="5165725"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pic>
        <p:nvPicPr>
          <p:cNvPr id="2"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66562" name="Rectangle 2"/>
          <p:cNvSpPr>
            <a:spLocks noGrp="1" noChangeArrowheads="1"/>
          </p:cNvSpPr>
          <p:nvPr>
            <p:ph type="title"/>
          </p:nvPr>
        </p:nvSpPr>
        <p:spPr>
          <a:xfrm>
            <a:off x="685800" y="1371600"/>
            <a:ext cx="7848600" cy="533400"/>
          </a:xfrm>
          <a:noFill/>
          <a:ln/>
        </p:spPr>
        <p:txBody>
          <a:bodyPr/>
          <a:lstStyle/>
          <a:p>
            <a:r>
              <a:rPr lang="en-US" dirty="0"/>
              <a:t>Instruction Disposition Showing Destination Units</a:t>
            </a:r>
          </a:p>
        </p:txBody>
      </p:sp>
      <p:grpSp>
        <p:nvGrpSpPr>
          <p:cNvPr id="66658" name="Group 98"/>
          <p:cNvGrpSpPr>
            <a:grpSpLocks/>
          </p:cNvGrpSpPr>
          <p:nvPr/>
        </p:nvGrpSpPr>
        <p:grpSpPr bwMode="auto">
          <a:xfrm>
            <a:off x="685800" y="2057400"/>
            <a:ext cx="7924800" cy="4114800"/>
            <a:chOff x="432" y="1200"/>
            <a:chExt cx="4992" cy="2592"/>
          </a:xfrm>
        </p:grpSpPr>
        <p:sp>
          <p:nvSpPr>
            <p:cNvPr id="66656" name="Line 96"/>
            <p:cNvSpPr>
              <a:spLocks noChangeShapeType="1"/>
            </p:cNvSpPr>
            <p:nvPr/>
          </p:nvSpPr>
          <p:spPr bwMode="auto">
            <a:xfrm flipV="1">
              <a:off x="5175" y="1488"/>
              <a:ext cx="0" cy="432"/>
            </a:xfrm>
            <a:prstGeom prst="line">
              <a:avLst/>
            </a:prstGeom>
            <a:noFill/>
            <a:ln w="28575">
              <a:solidFill>
                <a:srgbClr val="CC0000"/>
              </a:solidFill>
              <a:round/>
              <a:headEnd/>
              <a:tailEnd/>
            </a:ln>
            <a:effectLst/>
          </p:spPr>
          <p:txBody>
            <a:bodyPr/>
            <a:lstStyle/>
            <a:p>
              <a:endParaRPr lang="en-US" dirty="0"/>
            </a:p>
          </p:txBody>
        </p:sp>
        <p:sp>
          <p:nvSpPr>
            <p:cNvPr id="66652" name="Line 92"/>
            <p:cNvSpPr>
              <a:spLocks noChangeShapeType="1"/>
            </p:cNvSpPr>
            <p:nvPr/>
          </p:nvSpPr>
          <p:spPr bwMode="auto">
            <a:xfrm>
              <a:off x="4896" y="3504"/>
              <a:ext cx="288" cy="0"/>
            </a:xfrm>
            <a:prstGeom prst="line">
              <a:avLst/>
            </a:prstGeom>
            <a:noFill/>
            <a:ln w="28575">
              <a:solidFill>
                <a:srgbClr val="CC0000"/>
              </a:solidFill>
              <a:round/>
              <a:headEnd/>
              <a:tailEnd/>
            </a:ln>
            <a:effectLst/>
          </p:spPr>
          <p:txBody>
            <a:bodyPr/>
            <a:lstStyle/>
            <a:p>
              <a:endParaRPr lang="en-US" dirty="0"/>
            </a:p>
          </p:txBody>
        </p:sp>
        <p:sp>
          <p:nvSpPr>
            <p:cNvPr id="66653" name="Line 93"/>
            <p:cNvSpPr>
              <a:spLocks noChangeShapeType="1"/>
            </p:cNvSpPr>
            <p:nvPr/>
          </p:nvSpPr>
          <p:spPr bwMode="auto">
            <a:xfrm flipV="1">
              <a:off x="5175" y="3168"/>
              <a:ext cx="0" cy="336"/>
            </a:xfrm>
            <a:prstGeom prst="line">
              <a:avLst/>
            </a:prstGeom>
            <a:noFill/>
            <a:ln w="28575">
              <a:solidFill>
                <a:srgbClr val="CC0000"/>
              </a:solidFill>
              <a:round/>
              <a:headEnd/>
              <a:tailEnd/>
            </a:ln>
            <a:effectLst/>
          </p:spPr>
          <p:txBody>
            <a:bodyPr/>
            <a:lstStyle/>
            <a:p>
              <a:endParaRPr lang="en-US" dirty="0"/>
            </a:p>
          </p:txBody>
        </p:sp>
        <p:sp>
          <p:nvSpPr>
            <p:cNvPr id="66654" name="Line 94"/>
            <p:cNvSpPr>
              <a:spLocks noChangeShapeType="1"/>
            </p:cNvSpPr>
            <p:nvPr/>
          </p:nvSpPr>
          <p:spPr bwMode="auto">
            <a:xfrm flipH="1">
              <a:off x="4944" y="1488"/>
              <a:ext cx="240" cy="0"/>
            </a:xfrm>
            <a:prstGeom prst="line">
              <a:avLst/>
            </a:prstGeom>
            <a:noFill/>
            <a:ln w="28575">
              <a:solidFill>
                <a:srgbClr val="CC0000"/>
              </a:solidFill>
              <a:round/>
              <a:headEnd/>
              <a:tailEnd type="triangle" w="med" len="med"/>
            </a:ln>
            <a:effectLst/>
          </p:spPr>
          <p:txBody>
            <a:bodyPr/>
            <a:lstStyle/>
            <a:p>
              <a:endParaRPr lang="en-US" dirty="0"/>
            </a:p>
          </p:txBody>
        </p:sp>
        <p:grpSp>
          <p:nvGrpSpPr>
            <p:cNvPr id="66565" name="Group 5"/>
            <p:cNvGrpSpPr>
              <a:grpSpLocks/>
            </p:cNvGrpSpPr>
            <p:nvPr/>
          </p:nvGrpSpPr>
          <p:grpSpPr bwMode="auto">
            <a:xfrm rot="16200000">
              <a:off x="2" y="2290"/>
              <a:ext cx="2156" cy="336"/>
              <a:chOff x="1872" y="2358"/>
              <a:chExt cx="2156" cy="336"/>
            </a:xfrm>
          </p:grpSpPr>
          <p:grpSp>
            <p:nvGrpSpPr>
              <p:cNvPr id="66566" name="Group 6"/>
              <p:cNvGrpSpPr>
                <a:grpSpLocks/>
              </p:cNvGrpSpPr>
              <p:nvPr/>
            </p:nvGrpSpPr>
            <p:grpSpPr bwMode="auto">
              <a:xfrm>
                <a:off x="1890" y="2358"/>
                <a:ext cx="2136" cy="336"/>
                <a:chOff x="1890" y="2358"/>
                <a:chExt cx="2136" cy="336"/>
              </a:xfrm>
            </p:grpSpPr>
            <p:sp>
              <p:nvSpPr>
                <p:cNvPr id="66567" name="Rectangle 7"/>
                <p:cNvSpPr>
                  <a:spLocks noChangeArrowheads="1"/>
                </p:cNvSpPr>
                <p:nvPr/>
              </p:nvSpPr>
              <p:spPr bwMode="auto">
                <a:xfrm>
                  <a:off x="1890" y="2358"/>
                  <a:ext cx="371" cy="336"/>
                </a:xfrm>
                <a:prstGeom prst="rect">
                  <a:avLst/>
                </a:prstGeom>
                <a:noFill/>
                <a:ln w="28575">
                  <a:solidFill>
                    <a:srgbClr val="CC3300"/>
                  </a:solidFill>
                  <a:miter lim="800000"/>
                  <a:headEnd/>
                  <a:tailEnd/>
                </a:ln>
                <a:effectLst/>
              </p:spPr>
              <p:txBody>
                <a:bodyPr wrap="none" anchor="ctr"/>
                <a:lstStyle/>
                <a:p>
                  <a:endParaRPr lang="en-US" dirty="0"/>
                </a:p>
              </p:txBody>
            </p:sp>
            <p:sp>
              <p:nvSpPr>
                <p:cNvPr id="66568" name="Rectangle 8"/>
                <p:cNvSpPr>
                  <a:spLocks noChangeArrowheads="1"/>
                </p:cNvSpPr>
                <p:nvPr/>
              </p:nvSpPr>
              <p:spPr bwMode="auto">
                <a:xfrm>
                  <a:off x="3655" y="2358"/>
                  <a:ext cx="371" cy="336"/>
                </a:xfrm>
                <a:prstGeom prst="rect">
                  <a:avLst/>
                </a:prstGeom>
                <a:noFill/>
                <a:ln w="28575">
                  <a:solidFill>
                    <a:srgbClr val="CC3300"/>
                  </a:solidFill>
                  <a:miter lim="800000"/>
                  <a:headEnd/>
                  <a:tailEnd/>
                </a:ln>
                <a:effectLst/>
              </p:spPr>
              <p:txBody>
                <a:bodyPr wrap="none" anchor="ctr"/>
                <a:lstStyle/>
                <a:p>
                  <a:endParaRPr lang="en-US" dirty="0"/>
                </a:p>
              </p:txBody>
            </p:sp>
            <p:sp>
              <p:nvSpPr>
                <p:cNvPr id="66569" name="Rectangle 9"/>
                <p:cNvSpPr>
                  <a:spLocks noChangeArrowheads="1"/>
                </p:cNvSpPr>
                <p:nvPr/>
              </p:nvSpPr>
              <p:spPr bwMode="auto">
                <a:xfrm>
                  <a:off x="2261" y="2358"/>
                  <a:ext cx="349" cy="336"/>
                </a:xfrm>
                <a:prstGeom prst="rect">
                  <a:avLst/>
                </a:prstGeom>
                <a:noFill/>
                <a:ln w="28575">
                  <a:solidFill>
                    <a:srgbClr val="CC3300"/>
                  </a:solidFill>
                  <a:miter lim="800000"/>
                  <a:headEnd/>
                  <a:tailEnd/>
                </a:ln>
                <a:effectLst/>
              </p:spPr>
              <p:txBody>
                <a:bodyPr wrap="none" anchor="ctr"/>
                <a:lstStyle/>
                <a:p>
                  <a:endParaRPr lang="en-US" dirty="0"/>
                </a:p>
              </p:txBody>
            </p:sp>
            <p:sp>
              <p:nvSpPr>
                <p:cNvPr id="66570" name="Rectangle 10"/>
                <p:cNvSpPr>
                  <a:spLocks noChangeArrowheads="1"/>
                </p:cNvSpPr>
                <p:nvPr/>
              </p:nvSpPr>
              <p:spPr bwMode="auto">
                <a:xfrm>
                  <a:off x="2610" y="2358"/>
                  <a:ext cx="348" cy="336"/>
                </a:xfrm>
                <a:prstGeom prst="rect">
                  <a:avLst/>
                </a:prstGeom>
                <a:noFill/>
                <a:ln w="28575">
                  <a:solidFill>
                    <a:srgbClr val="CC3300"/>
                  </a:solidFill>
                  <a:miter lim="800000"/>
                  <a:headEnd/>
                  <a:tailEnd/>
                </a:ln>
                <a:effectLst/>
              </p:spPr>
              <p:txBody>
                <a:bodyPr wrap="none" anchor="ctr"/>
                <a:lstStyle/>
                <a:p>
                  <a:endParaRPr lang="en-US" dirty="0"/>
                </a:p>
              </p:txBody>
            </p:sp>
            <p:sp>
              <p:nvSpPr>
                <p:cNvPr id="66571" name="Rectangle 11"/>
                <p:cNvSpPr>
                  <a:spLocks noChangeArrowheads="1"/>
                </p:cNvSpPr>
                <p:nvPr/>
              </p:nvSpPr>
              <p:spPr bwMode="auto">
                <a:xfrm>
                  <a:off x="2958" y="2358"/>
                  <a:ext cx="348" cy="336"/>
                </a:xfrm>
                <a:prstGeom prst="rect">
                  <a:avLst/>
                </a:prstGeom>
                <a:noFill/>
                <a:ln w="28575">
                  <a:solidFill>
                    <a:srgbClr val="CC3300"/>
                  </a:solidFill>
                  <a:miter lim="800000"/>
                  <a:headEnd/>
                  <a:tailEnd/>
                </a:ln>
                <a:effectLst/>
              </p:spPr>
              <p:txBody>
                <a:bodyPr wrap="none" anchor="ctr"/>
                <a:lstStyle/>
                <a:p>
                  <a:endParaRPr lang="en-US" dirty="0"/>
                </a:p>
              </p:txBody>
            </p:sp>
            <p:sp>
              <p:nvSpPr>
                <p:cNvPr id="66572" name="Rectangle 12"/>
                <p:cNvSpPr>
                  <a:spLocks noChangeArrowheads="1"/>
                </p:cNvSpPr>
                <p:nvPr/>
              </p:nvSpPr>
              <p:spPr bwMode="auto">
                <a:xfrm>
                  <a:off x="3306" y="2358"/>
                  <a:ext cx="349" cy="336"/>
                </a:xfrm>
                <a:prstGeom prst="rect">
                  <a:avLst/>
                </a:prstGeom>
                <a:noFill/>
                <a:ln w="28575">
                  <a:solidFill>
                    <a:srgbClr val="CC3300"/>
                  </a:solidFill>
                  <a:miter lim="800000"/>
                  <a:headEnd/>
                  <a:tailEnd/>
                </a:ln>
                <a:effectLst/>
              </p:spPr>
              <p:txBody>
                <a:bodyPr wrap="none" anchor="ctr"/>
                <a:lstStyle/>
                <a:p>
                  <a:endParaRPr lang="en-US" dirty="0"/>
                </a:p>
              </p:txBody>
            </p:sp>
          </p:grpSp>
          <p:sp>
            <p:nvSpPr>
              <p:cNvPr id="66573" name="Text Box 13"/>
              <p:cNvSpPr txBox="1">
                <a:spLocks noChangeArrowheads="1"/>
              </p:cNvSpPr>
              <p:nvPr/>
            </p:nvSpPr>
            <p:spPr bwMode="auto">
              <a:xfrm>
                <a:off x="1872" y="2448"/>
                <a:ext cx="2156" cy="154"/>
              </a:xfrm>
              <a:prstGeom prst="rect">
                <a:avLst/>
              </a:prstGeom>
              <a:noFill/>
              <a:ln w="9525">
                <a:noFill/>
                <a:miter lim="800000"/>
                <a:headEnd/>
                <a:tailEnd/>
              </a:ln>
              <a:effectLst/>
            </p:spPr>
            <p:txBody>
              <a:bodyPr wrap="none">
                <a:spAutoFit/>
              </a:bodyPr>
              <a:lstStyle/>
              <a:p>
                <a:pPr algn="l"/>
                <a:r>
                  <a:rPr lang="en-US" sz="1000" b="1" dirty="0"/>
                  <a:t>00 0000       0 1000      0 1001       01010       0 0000      10 0000</a:t>
                </a:r>
              </a:p>
            </p:txBody>
          </p:sp>
        </p:grpSp>
        <p:sp>
          <p:nvSpPr>
            <p:cNvPr id="66576" name="Text Box 16"/>
            <p:cNvSpPr txBox="1">
              <a:spLocks noChangeArrowheads="1"/>
            </p:cNvSpPr>
            <p:nvPr/>
          </p:nvSpPr>
          <p:spPr bwMode="auto">
            <a:xfrm>
              <a:off x="432" y="3281"/>
              <a:ext cx="480" cy="231"/>
            </a:xfrm>
            <a:prstGeom prst="rect">
              <a:avLst/>
            </a:prstGeom>
            <a:noFill/>
            <a:ln w="9525">
              <a:noFill/>
              <a:miter lim="800000"/>
              <a:headEnd/>
              <a:tailEnd/>
            </a:ln>
            <a:effectLst/>
          </p:spPr>
          <p:txBody>
            <a:bodyPr wrap="none">
              <a:spAutoFit/>
            </a:bodyPr>
            <a:lstStyle/>
            <a:p>
              <a:pPr algn="l"/>
              <a:r>
                <a:rPr lang="en-US" sz="1800" b="1" dirty="0">
                  <a:solidFill>
                    <a:srgbClr val="CC3300"/>
                  </a:solidFill>
                </a:rPr>
                <a:t>Bit 31</a:t>
              </a:r>
            </a:p>
          </p:txBody>
        </p:sp>
        <p:sp>
          <p:nvSpPr>
            <p:cNvPr id="66577" name="Text Box 17"/>
            <p:cNvSpPr txBox="1">
              <a:spLocks noChangeArrowheads="1"/>
            </p:cNvSpPr>
            <p:nvPr/>
          </p:nvSpPr>
          <p:spPr bwMode="auto">
            <a:xfrm>
              <a:off x="432" y="1400"/>
              <a:ext cx="408" cy="231"/>
            </a:xfrm>
            <a:prstGeom prst="rect">
              <a:avLst/>
            </a:prstGeom>
            <a:noFill/>
            <a:ln w="9525">
              <a:noFill/>
              <a:miter lim="800000"/>
              <a:headEnd/>
              <a:tailEnd/>
            </a:ln>
            <a:effectLst/>
          </p:spPr>
          <p:txBody>
            <a:bodyPr wrap="none">
              <a:spAutoFit/>
            </a:bodyPr>
            <a:lstStyle/>
            <a:p>
              <a:pPr algn="l"/>
              <a:r>
                <a:rPr lang="en-US" sz="1800" b="1" dirty="0">
                  <a:solidFill>
                    <a:srgbClr val="CC3300"/>
                  </a:solidFill>
                </a:rPr>
                <a:t>Bit 0</a:t>
              </a:r>
            </a:p>
          </p:txBody>
        </p:sp>
        <p:sp>
          <p:nvSpPr>
            <p:cNvPr id="66578" name="Line 18"/>
            <p:cNvSpPr>
              <a:spLocks noChangeShapeType="1"/>
            </p:cNvSpPr>
            <p:nvPr/>
          </p:nvSpPr>
          <p:spPr bwMode="auto">
            <a:xfrm flipH="1">
              <a:off x="528" y="1428"/>
              <a:ext cx="288" cy="0"/>
            </a:xfrm>
            <a:prstGeom prst="line">
              <a:avLst/>
            </a:prstGeom>
            <a:noFill/>
            <a:ln w="12700">
              <a:solidFill>
                <a:srgbClr val="CC3300"/>
              </a:solidFill>
              <a:round/>
              <a:headEnd type="triangle" w="med" len="med"/>
              <a:tailEnd/>
            </a:ln>
            <a:effectLst/>
          </p:spPr>
          <p:txBody>
            <a:bodyPr/>
            <a:lstStyle/>
            <a:p>
              <a:endParaRPr lang="en-US" dirty="0"/>
            </a:p>
          </p:txBody>
        </p:sp>
        <p:sp>
          <p:nvSpPr>
            <p:cNvPr id="66579" name="Line 19"/>
            <p:cNvSpPr>
              <a:spLocks noChangeShapeType="1"/>
            </p:cNvSpPr>
            <p:nvPr/>
          </p:nvSpPr>
          <p:spPr bwMode="auto">
            <a:xfrm flipH="1">
              <a:off x="528" y="3492"/>
              <a:ext cx="288" cy="0"/>
            </a:xfrm>
            <a:prstGeom prst="line">
              <a:avLst/>
            </a:prstGeom>
            <a:noFill/>
            <a:ln w="12700">
              <a:solidFill>
                <a:srgbClr val="CC3300"/>
              </a:solidFill>
              <a:round/>
              <a:headEnd type="triangle" w="med" len="med"/>
              <a:tailEnd/>
            </a:ln>
            <a:effectLst/>
          </p:spPr>
          <p:txBody>
            <a:bodyPr/>
            <a:lstStyle/>
            <a:p>
              <a:endParaRPr lang="en-US" dirty="0"/>
            </a:p>
          </p:txBody>
        </p:sp>
        <p:grpSp>
          <p:nvGrpSpPr>
            <p:cNvPr id="66625" name="Group 65"/>
            <p:cNvGrpSpPr>
              <a:grpSpLocks/>
            </p:cNvGrpSpPr>
            <p:nvPr/>
          </p:nvGrpSpPr>
          <p:grpSpPr bwMode="auto">
            <a:xfrm>
              <a:off x="1248" y="2150"/>
              <a:ext cx="2784" cy="288"/>
              <a:chOff x="1248" y="2160"/>
              <a:chExt cx="2784" cy="288"/>
            </a:xfrm>
          </p:grpSpPr>
          <p:sp>
            <p:nvSpPr>
              <p:cNvPr id="66619" name="AutoShape 59"/>
              <p:cNvSpPr>
                <a:spLocks noChangeArrowheads="1"/>
              </p:cNvSpPr>
              <p:nvPr/>
            </p:nvSpPr>
            <p:spPr bwMode="auto">
              <a:xfrm>
                <a:off x="1248" y="2160"/>
                <a:ext cx="2784" cy="288"/>
              </a:xfrm>
              <a:prstGeom prst="rightArrow">
                <a:avLst>
                  <a:gd name="adj1" fmla="val 50000"/>
                  <a:gd name="adj2" fmla="val 241667"/>
                </a:avLst>
              </a:prstGeom>
              <a:solidFill>
                <a:srgbClr val="FF9900"/>
              </a:solidFill>
              <a:ln w="28575">
                <a:solidFill>
                  <a:schemeClr val="tx1"/>
                </a:solidFill>
                <a:miter lim="800000"/>
                <a:headEnd/>
                <a:tailEnd/>
              </a:ln>
              <a:effectLst/>
            </p:spPr>
            <p:txBody>
              <a:bodyPr wrap="none" anchor="ctr"/>
              <a:lstStyle/>
              <a:p>
                <a:endParaRPr lang="en-US" dirty="0"/>
              </a:p>
            </p:txBody>
          </p:sp>
          <p:sp>
            <p:nvSpPr>
              <p:cNvPr id="66575" name="Text Box 15"/>
              <p:cNvSpPr txBox="1">
                <a:spLocks noChangeArrowheads="1"/>
              </p:cNvSpPr>
              <p:nvPr/>
            </p:nvSpPr>
            <p:spPr bwMode="auto">
              <a:xfrm>
                <a:off x="1488" y="2188"/>
                <a:ext cx="2160" cy="212"/>
              </a:xfrm>
              <a:prstGeom prst="rect">
                <a:avLst/>
              </a:prstGeom>
              <a:noFill/>
              <a:ln w="9525">
                <a:noFill/>
                <a:miter lim="800000"/>
                <a:headEnd/>
                <a:tailEnd/>
              </a:ln>
              <a:effectLst/>
            </p:spPr>
            <p:txBody>
              <a:bodyPr>
                <a:spAutoFit/>
              </a:bodyPr>
              <a:lstStyle/>
              <a:p>
                <a:pPr algn="l"/>
                <a:r>
                  <a:rPr lang="en-US" sz="1600" b="1" dirty="0"/>
                  <a:t>To $rd destination register decoder</a:t>
                </a:r>
              </a:p>
            </p:txBody>
          </p:sp>
        </p:grpSp>
        <p:grpSp>
          <p:nvGrpSpPr>
            <p:cNvPr id="66626" name="Group 66"/>
            <p:cNvGrpSpPr>
              <a:grpSpLocks/>
            </p:cNvGrpSpPr>
            <p:nvPr/>
          </p:nvGrpSpPr>
          <p:grpSpPr bwMode="auto">
            <a:xfrm>
              <a:off x="1248" y="2468"/>
              <a:ext cx="2784" cy="288"/>
              <a:chOff x="1248" y="2468"/>
              <a:chExt cx="2784" cy="288"/>
            </a:xfrm>
          </p:grpSpPr>
          <p:sp>
            <p:nvSpPr>
              <p:cNvPr id="66622" name="AutoShape 62"/>
              <p:cNvSpPr>
                <a:spLocks noChangeArrowheads="1"/>
              </p:cNvSpPr>
              <p:nvPr/>
            </p:nvSpPr>
            <p:spPr bwMode="auto">
              <a:xfrm>
                <a:off x="1248" y="2468"/>
                <a:ext cx="2784" cy="288"/>
              </a:xfrm>
              <a:prstGeom prst="rightArrow">
                <a:avLst>
                  <a:gd name="adj1" fmla="val 50000"/>
                  <a:gd name="adj2" fmla="val 241667"/>
                </a:avLst>
              </a:prstGeom>
              <a:solidFill>
                <a:srgbClr val="FF9900"/>
              </a:solidFill>
              <a:ln w="28575">
                <a:solidFill>
                  <a:schemeClr val="tx1"/>
                </a:solidFill>
                <a:miter lim="800000"/>
                <a:headEnd/>
                <a:tailEnd/>
              </a:ln>
              <a:effectLst/>
            </p:spPr>
            <p:txBody>
              <a:bodyPr wrap="none" anchor="ctr"/>
              <a:lstStyle/>
              <a:p>
                <a:endParaRPr lang="en-US" dirty="0"/>
              </a:p>
            </p:txBody>
          </p:sp>
          <p:sp>
            <p:nvSpPr>
              <p:cNvPr id="66623" name="Text Box 63"/>
              <p:cNvSpPr txBox="1">
                <a:spLocks noChangeArrowheads="1"/>
              </p:cNvSpPr>
              <p:nvPr/>
            </p:nvSpPr>
            <p:spPr bwMode="auto">
              <a:xfrm>
                <a:off x="1488" y="2496"/>
                <a:ext cx="2052" cy="212"/>
              </a:xfrm>
              <a:prstGeom prst="rect">
                <a:avLst/>
              </a:prstGeom>
              <a:noFill/>
              <a:ln w="9525">
                <a:noFill/>
                <a:miter lim="800000"/>
                <a:headEnd/>
                <a:tailEnd/>
              </a:ln>
              <a:effectLst/>
            </p:spPr>
            <p:txBody>
              <a:bodyPr>
                <a:spAutoFit/>
              </a:bodyPr>
              <a:lstStyle/>
              <a:p>
                <a:pPr algn="l"/>
                <a:r>
                  <a:rPr lang="en-US" sz="1600" b="1" dirty="0"/>
                  <a:t>To $rt source register decoder</a:t>
                </a:r>
              </a:p>
            </p:txBody>
          </p:sp>
        </p:grpSp>
        <p:grpSp>
          <p:nvGrpSpPr>
            <p:cNvPr id="66642" name="Group 82"/>
            <p:cNvGrpSpPr>
              <a:grpSpLocks/>
            </p:cNvGrpSpPr>
            <p:nvPr/>
          </p:nvGrpSpPr>
          <p:grpSpPr bwMode="auto">
            <a:xfrm>
              <a:off x="1248" y="2812"/>
              <a:ext cx="2784" cy="288"/>
              <a:chOff x="1248" y="2812"/>
              <a:chExt cx="2784" cy="288"/>
            </a:xfrm>
          </p:grpSpPr>
          <p:sp>
            <p:nvSpPr>
              <p:cNvPr id="66628" name="AutoShape 68"/>
              <p:cNvSpPr>
                <a:spLocks noChangeArrowheads="1"/>
              </p:cNvSpPr>
              <p:nvPr/>
            </p:nvSpPr>
            <p:spPr bwMode="auto">
              <a:xfrm>
                <a:off x="1248" y="2812"/>
                <a:ext cx="2784" cy="288"/>
              </a:xfrm>
              <a:prstGeom prst="rightArrow">
                <a:avLst>
                  <a:gd name="adj1" fmla="val 50000"/>
                  <a:gd name="adj2" fmla="val 241667"/>
                </a:avLst>
              </a:prstGeom>
              <a:solidFill>
                <a:srgbClr val="FF9900"/>
              </a:solidFill>
              <a:ln w="28575">
                <a:solidFill>
                  <a:schemeClr val="tx1"/>
                </a:solidFill>
                <a:miter lim="800000"/>
                <a:headEnd/>
                <a:tailEnd/>
              </a:ln>
              <a:effectLst/>
            </p:spPr>
            <p:txBody>
              <a:bodyPr wrap="none" anchor="ctr"/>
              <a:lstStyle/>
              <a:p>
                <a:endParaRPr lang="en-US" dirty="0"/>
              </a:p>
            </p:txBody>
          </p:sp>
          <p:sp>
            <p:nvSpPr>
              <p:cNvPr id="66629" name="Text Box 69"/>
              <p:cNvSpPr txBox="1">
                <a:spLocks noChangeArrowheads="1"/>
              </p:cNvSpPr>
              <p:nvPr/>
            </p:nvSpPr>
            <p:spPr bwMode="auto">
              <a:xfrm>
                <a:off x="1488" y="2850"/>
                <a:ext cx="2052" cy="212"/>
              </a:xfrm>
              <a:prstGeom prst="rect">
                <a:avLst/>
              </a:prstGeom>
              <a:noFill/>
              <a:ln w="9525">
                <a:noFill/>
                <a:miter lim="800000"/>
                <a:headEnd/>
                <a:tailEnd/>
              </a:ln>
              <a:effectLst/>
            </p:spPr>
            <p:txBody>
              <a:bodyPr>
                <a:spAutoFit/>
              </a:bodyPr>
              <a:lstStyle/>
              <a:p>
                <a:pPr algn="l"/>
                <a:r>
                  <a:rPr lang="en-US" sz="1600" b="1" dirty="0"/>
                  <a:t>To $rs source register decoder</a:t>
                </a:r>
              </a:p>
            </p:txBody>
          </p:sp>
        </p:grpSp>
        <p:grpSp>
          <p:nvGrpSpPr>
            <p:cNvPr id="66649" name="Group 89"/>
            <p:cNvGrpSpPr>
              <a:grpSpLocks/>
            </p:cNvGrpSpPr>
            <p:nvPr/>
          </p:nvGrpSpPr>
          <p:grpSpPr bwMode="auto">
            <a:xfrm>
              <a:off x="1248" y="1776"/>
              <a:ext cx="2256" cy="288"/>
              <a:chOff x="1248" y="1776"/>
              <a:chExt cx="2256" cy="288"/>
            </a:xfrm>
          </p:grpSpPr>
          <p:sp>
            <p:nvSpPr>
              <p:cNvPr id="66631" name="AutoShape 71"/>
              <p:cNvSpPr>
                <a:spLocks noChangeArrowheads="1"/>
              </p:cNvSpPr>
              <p:nvPr/>
            </p:nvSpPr>
            <p:spPr bwMode="auto">
              <a:xfrm>
                <a:off x="1248" y="1776"/>
                <a:ext cx="2256" cy="288"/>
              </a:xfrm>
              <a:prstGeom prst="rightArrow">
                <a:avLst>
                  <a:gd name="adj1" fmla="val 50000"/>
                  <a:gd name="adj2" fmla="val 195833"/>
                </a:avLst>
              </a:prstGeom>
              <a:solidFill>
                <a:srgbClr val="009900">
                  <a:alpha val="70000"/>
                </a:srgbClr>
              </a:solidFill>
              <a:ln w="28575">
                <a:solidFill>
                  <a:schemeClr val="tx1"/>
                </a:solidFill>
                <a:miter lim="800000"/>
                <a:headEnd/>
                <a:tailEnd/>
              </a:ln>
              <a:effectLst/>
            </p:spPr>
            <p:txBody>
              <a:bodyPr wrap="none" anchor="ctr"/>
              <a:lstStyle/>
              <a:p>
                <a:endParaRPr lang="en-US" dirty="0"/>
              </a:p>
            </p:txBody>
          </p:sp>
          <p:sp>
            <p:nvSpPr>
              <p:cNvPr id="66632" name="Text Box 72"/>
              <p:cNvSpPr txBox="1">
                <a:spLocks noChangeArrowheads="1"/>
              </p:cNvSpPr>
              <p:nvPr/>
            </p:nvSpPr>
            <p:spPr bwMode="auto">
              <a:xfrm>
                <a:off x="1442" y="1804"/>
                <a:ext cx="1870" cy="212"/>
              </a:xfrm>
              <a:prstGeom prst="rect">
                <a:avLst/>
              </a:prstGeom>
              <a:noFill/>
              <a:ln w="9525">
                <a:noFill/>
                <a:miter lim="800000"/>
                <a:headEnd/>
                <a:tailEnd/>
              </a:ln>
              <a:effectLst/>
            </p:spPr>
            <p:txBody>
              <a:bodyPr>
                <a:spAutoFit/>
              </a:bodyPr>
              <a:lstStyle/>
              <a:p>
                <a:pPr algn="l"/>
                <a:r>
                  <a:rPr lang="en-US" sz="1600" b="1" dirty="0"/>
                  <a:t>To shift amount decoder (ALU)</a:t>
                </a:r>
              </a:p>
            </p:txBody>
          </p:sp>
        </p:grpSp>
        <p:sp>
          <p:nvSpPr>
            <p:cNvPr id="66634" name="Oval 74"/>
            <p:cNvSpPr>
              <a:spLocks noChangeArrowheads="1"/>
            </p:cNvSpPr>
            <p:nvPr/>
          </p:nvSpPr>
          <p:spPr bwMode="auto">
            <a:xfrm>
              <a:off x="4512" y="1200"/>
              <a:ext cx="432" cy="576"/>
            </a:xfrm>
            <a:prstGeom prst="ellipse">
              <a:avLst/>
            </a:prstGeom>
            <a:solidFill>
              <a:srgbClr val="CC0000">
                <a:alpha val="50000"/>
              </a:srgbClr>
            </a:solidFill>
            <a:ln w="9525">
              <a:solidFill>
                <a:srgbClr val="CC0000"/>
              </a:solidFill>
              <a:round/>
              <a:headEnd/>
              <a:tailEnd/>
            </a:ln>
            <a:effectLst/>
          </p:spPr>
          <p:txBody>
            <a:bodyPr wrap="none" anchor="ctr"/>
            <a:lstStyle/>
            <a:p>
              <a:r>
                <a:rPr lang="en-US" sz="1200" b="1" dirty="0">
                  <a:solidFill>
                    <a:schemeClr val="bg1"/>
                  </a:solidFill>
                </a:rPr>
                <a:t>ALU</a:t>
              </a:r>
            </a:p>
            <a:p>
              <a:r>
                <a:rPr lang="en-US" sz="1200" b="1" dirty="0">
                  <a:solidFill>
                    <a:schemeClr val="bg1"/>
                  </a:solidFill>
                </a:rPr>
                <a:t>Control</a:t>
              </a:r>
            </a:p>
            <a:p>
              <a:r>
                <a:rPr lang="en-US" sz="1200" b="1" dirty="0">
                  <a:solidFill>
                    <a:schemeClr val="bg1"/>
                  </a:solidFill>
                </a:rPr>
                <a:t>Block</a:t>
              </a:r>
            </a:p>
          </p:txBody>
        </p:sp>
        <p:grpSp>
          <p:nvGrpSpPr>
            <p:cNvPr id="66640" name="Group 80"/>
            <p:cNvGrpSpPr>
              <a:grpSpLocks/>
            </p:cNvGrpSpPr>
            <p:nvPr/>
          </p:nvGrpSpPr>
          <p:grpSpPr bwMode="auto">
            <a:xfrm>
              <a:off x="1248" y="1440"/>
              <a:ext cx="3216" cy="288"/>
              <a:chOff x="1248" y="1440"/>
              <a:chExt cx="3216" cy="288"/>
            </a:xfrm>
          </p:grpSpPr>
          <p:sp>
            <p:nvSpPr>
              <p:cNvPr id="66637" name="AutoShape 77"/>
              <p:cNvSpPr>
                <a:spLocks noChangeArrowheads="1"/>
              </p:cNvSpPr>
              <p:nvPr/>
            </p:nvSpPr>
            <p:spPr bwMode="auto">
              <a:xfrm>
                <a:off x="1248" y="1440"/>
                <a:ext cx="3216" cy="288"/>
              </a:xfrm>
              <a:prstGeom prst="rightArrow">
                <a:avLst>
                  <a:gd name="adj1" fmla="val 50000"/>
                  <a:gd name="adj2" fmla="val 279167"/>
                </a:avLst>
              </a:prstGeom>
              <a:solidFill>
                <a:srgbClr val="CC0000">
                  <a:alpha val="70000"/>
                </a:srgbClr>
              </a:solidFill>
              <a:ln w="28575">
                <a:solidFill>
                  <a:schemeClr val="tx1"/>
                </a:solidFill>
                <a:miter lim="800000"/>
                <a:headEnd/>
                <a:tailEnd/>
              </a:ln>
              <a:effectLst/>
            </p:spPr>
            <p:txBody>
              <a:bodyPr wrap="none" anchor="ctr"/>
              <a:lstStyle/>
              <a:p>
                <a:endParaRPr lang="en-US" dirty="0"/>
              </a:p>
            </p:txBody>
          </p:sp>
          <p:sp>
            <p:nvSpPr>
              <p:cNvPr id="66638" name="Text Box 78"/>
              <p:cNvSpPr txBox="1">
                <a:spLocks noChangeArrowheads="1"/>
              </p:cNvSpPr>
              <p:nvPr/>
            </p:nvSpPr>
            <p:spPr bwMode="auto">
              <a:xfrm>
                <a:off x="1488" y="1478"/>
                <a:ext cx="2160" cy="212"/>
              </a:xfrm>
              <a:prstGeom prst="rect">
                <a:avLst/>
              </a:prstGeom>
              <a:noFill/>
              <a:ln w="9525">
                <a:noFill/>
                <a:miter lim="800000"/>
                <a:headEnd/>
                <a:tailEnd/>
              </a:ln>
              <a:effectLst/>
            </p:spPr>
            <p:txBody>
              <a:bodyPr>
                <a:spAutoFit/>
              </a:bodyPr>
              <a:lstStyle/>
              <a:p>
                <a:pPr algn="l"/>
                <a:r>
                  <a:rPr lang="en-US" sz="1600" b="1" dirty="0"/>
                  <a:t>TO ALU Control Block</a:t>
                </a:r>
              </a:p>
            </p:txBody>
          </p:sp>
        </p:grpSp>
        <p:grpSp>
          <p:nvGrpSpPr>
            <p:cNvPr id="66643" name="Group 83"/>
            <p:cNvGrpSpPr>
              <a:grpSpLocks/>
            </p:cNvGrpSpPr>
            <p:nvPr/>
          </p:nvGrpSpPr>
          <p:grpSpPr bwMode="auto">
            <a:xfrm>
              <a:off x="1248" y="3216"/>
              <a:ext cx="3216" cy="288"/>
              <a:chOff x="1248" y="1440"/>
              <a:chExt cx="3216" cy="288"/>
            </a:xfrm>
          </p:grpSpPr>
          <p:sp>
            <p:nvSpPr>
              <p:cNvPr id="66644" name="AutoShape 84"/>
              <p:cNvSpPr>
                <a:spLocks noChangeArrowheads="1"/>
              </p:cNvSpPr>
              <p:nvPr/>
            </p:nvSpPr>
            <p:spPr bwMode="auto">
              <a:xfrm>
                <a:off x="1248" y="1440"/>
                <a:ext cx="3216" cy="288"/>
              </a:xfrm>
              <a:prstGeom prst="rightArrow">
                <a:avLst>
                  <a:gd name="adj1" fmla="val 50000"/>
                  <a:gd name="adj2" fmla="val 279167"/>
                </a:avLst>
              </a:prstGeom>
              <a:solidFill>
                <a:srgbClr val="CC0000">
                  <a:alpha val="70000"/>
                </a:srgbClr>
              </a:solidFill>
              <a:ln w="28575">
                <a:solidFill>
                  <a:schemeClr val="tx1"/>
                </a:solidFill>
                <a:miter lim="800000"/>
                <a:headEnd/>
                <a:tailEnd/>
              </a:ln>
              <a:effectLst/>
            </p:spPr>
            <p:txBody>
              <a:bodyPr wrap="none" anchor="ctr"/>
              <a:lstStyle/>
              <a:p>
                <a:endParaRPr lang="en-US" dirty="0"/>
              </a:p>
            </p:txBody>
          </p:sp>
          <p:sp>
            <p:nvSpPr>
              <p:cNvPr id="66645" name="Text Box 85"/>
              <p:cNvSpPr txBox="1">
                <a:spLocks noChangeArrowheads="1"/>
              </p:cNvSpPr>
              <p:nvPr/>
            </p:nvSpPr>
            <p:spPr bwMode="auto">
              <a:xfrm>
                <a:off x="1488" y="1478"/>
                <a:ext cx="2160" cy="212"/>
              </a:xfrm>
              <a:prstGeom prst="rect">
                <a:avLst/>
              </a:prstGeom>
              <a:noFill/>
              <a:ln w="9525">
                <a:noFill/>
                <a:miter lim="800000"/>
                <a:headEnd/>
                <a:tailEnd/>
              </a:ln>
              <a:effectLst/>
            </p:spPr>
            <p:txBody>
              <a:bodyPr>
                <a:spAutoFit/>
              </a:bodyPr>
              <a:lstStyle/>
              <a:p>
                <a:pPr algn="l"/>
                <a:r>
                  <a:rPr lang="en-US" sz="1600" b="1" dirty="0"/>
                  <a:t>TO Operation Code Control Block</a:t>
                </a:r>
              </a:p>
            </p:txBody>
          </p:sp>
        </p:grpSp>
        <p:sp>
          <p:nvSpPr>
            <p:cNvPr id="66648" name="Oval 88"/>
            <p:cNvSpPr>
              <a:spLocks noChangeArrowheads="1"/>
            </p:cNvSpPr>
            <p:nvPr/>
          </p:nvSpPr>
          <p:spPr bwMode="auto">
            <a:xfrm>
              <a:off x="4464" y="3216"/>
              <a:ext cx="432" cy="576"/>
            </a:xfrm>
            <a:prstGeom prst="ellipse">
              <a:avLst/>
            </a:prstGeom>
            <a:solidFill>
              <a:srgbClr val="CC0000">
                <a:alpha val="50000"/>
              </a:srgbClr>
            </a:solidFill>
            <a:ln w="9525">
              <a:solidFill>
                <a:srgbClr val="CC0000"/>
              </a:solidFill>
              <a:round/>
              <a:headEnd/>
              <a:tailEnd/>
            </a:ln>
            <a:effectLst/>
          </p:spPr>
          <p:txBody>
            <a:bodyPr wrap="none" anchor="ctr"/>
            <a:lstStyle/>
            <a:p>
              <a:r>
                <a:rPr lang="en-US" sz="1200" b="1" dirty="0">
                  <a:solidFill>
                    <a:schemeClr val="bg1"/>
                  </a:solidFill>
                </a:rPr>
                <a:t>Op</a:t>
              </a:r>
            </a:p>
            <a:p>
              <a:r>
                <a:rPr lang="en-US" sz="1200" b="1" dirty="0">
                  <a:solidFill>
                    <a:schemeClr val="bg1"/>
                  </a:solidFill>
                </a:rPr>
                <a:t>Code</a:t>
              </a:r>
            </a:p>
            <a:p>
              <a:r>
                <a:rPr lang="en-US" sz="1200" b="1" dirty="0">
                  <a:solidFill>
                    <a:schemeClr val="bg1"/>
                  </a:solidFill>
                </a:rPr>
                <a:t>Control</a:t>
              </a:r>
            </a:p>
            <a:p>
              <a:r>
                <a:rPr lang="en-US" sz="1200" b="1" dirty="0">
                  <a:solidFill>
                    <a:schemeClr val="bg1"/>
                  </a:solidFill>
                </a:rPr>
                <a:t>Block</a:t>
              </a:r>
            </a:p>
          </p:txBody>
        </p:sp>
        <p:grpSp>
          <p:nvGrpSpPr>
            <p:cNvPr id="66651" name="Group 91"/>
            <p:cNvGrpSpPr>
              <a:grpSpLocks/>
            </p:cNvGrpSpPr>
            <p:nvPr/>
          </p:nvGrpSpPr>
          <p:grpSpPr bwMode="auto">
            <a:xfrm>
              <a:off x="4080" y="1756"/>
              <a:ext cx="1344" cy="1412"/>
              <a:chOff x="4080" y="1756"/>
              <a:chExt cx="1344" cy="1412"/>
            </a:xfrm>
          </p:grpSpPr>
          <p:sp>
            <p:nvSpPr>
              <p:cNvPr id="66590" name="Rectangle 30"/>
              <p:cNvSpPr>
                <a:spLocks noChangeArrowheads="1"/>
              </p:cNvSpPr>
              <p:nvPr/>
            </p:nvSpPr>
            <p:spPr bwMode="auto">
              <a:xfrm>
                <a:off x="4080" y="1920"/>
                <a:ext cx="1344" cy="1248"/>
              </a:xfrm>
              <a:prstGeom prst="rect">
                <a:avLst/>
              </a:prstGeom>
              <a:solidFill>
                <a:srgbClr val="FF9900">
                  <a:alpha val="30000"/>
                </a:srgbClr>
              </a:solidFill>
              <a:ln w="28575">
                <a:solidFill>
                  <a:schemeClr val="tx1"/>
                </a:solidFill>
                <a:miter lim="800000"/>
                <a:headEnd/>
                <a:tailEnd/>
              </a:ln>
              <a:effectLst/>
            </p:spPr>
            <p:txBody>
              <a:bodyPr wrap="none" anchor="ctr"/>
              <a:lstStyle/>
              <a:p>
                <a:endParaRPr lang="en-US" dirty="0"/>
              </a:p>
            </p:txBody>
          </p:sp>
          <p:sp>
            <p:nvSpPr>
              <p:cNvPr id="66591" name="Text Box 31"/>
              <p:cNvSpPr txBox="1">
                <a:spLocks noChangeArrowheads="1"/>
              </p:cNvSpPr>
              <p:nvPr/>
            </p:nvSpPr>
            <p:spPr bwMode="auto">
              <a:xfrm>
                <a:off x="4345" y="1756"/>
                <a:ext cx="817" cy="192"/>
              </a:xfrm>
              <a:prstGeom prst="rect">
                <a:avLst/>
              </a:prstGeom>
              <a:noFill/>
              <a:ln w="9525">
                <a:noFill/>
                <a:miter lim="800000"/>
                <a:headEnd/>
                <a:tailEnd/>
              </a:ln>
              <a:effectLst/>
            </p:spPr>
            <p:txBody>
              <a:bodyPr>
                <a:spAutoFit/>
              </a:bodyPr>
              <a:lstStyle/>
              <a:p>
                <a:pPr algn="l"/>
                <a:r>
                  <a:rPr lang="en-US" sz="1400" b="1" dirty="0">
                    <a:solidFill>
                      <a:srgbClr val="FF9900"/>
                    </a:solidFill>
                  </a:rPr>
                  <a:t>Register Block</a:t>
                </a:r>
              </a:p>
            </p:txBody>
          </p:sp>
          <p:sp>
            <p:nvSpPr>
              <p:cNvPr id="66595" name="Rectangle 35"/>
              <p:cNvSpPr>
                <a:spLocks noChangeArrowheads="1"/>
              </p:cNvSpPr>
              <p:nvPr/>
            </p:nvSpPr>
            <p:spPr bwMode="auto">
              <a:xfrm>
                <a:off x="4080" y="2688"/>
                <a:ext cx="480" cy="336"/>
              </a:xfrm>
              <a:prstGeom prst="rect">
                <a:avLst/>
              </a:prstGeom>
              <a:solidFill>
                <a:srgbClr val="FF9900">
                  <a:alpha val="30000"/>
                </a:srgbClr>
              </a:solidFill>
              <a:ln w="28575">
                <a:solidFill>
                  <a:schemeClr val="tx1"/>
                </a:solidFill>
                <a:miter lim="800000"/>
                <a:headEnd/>
                <a:tailEnd/>
              </a:ln>
              <a:effectLst/>
            </p:spPr>
            <p:txBody>
              <a:bodyPr wrap="none" anchor="ctr"/>
              <a:lstStyle/>
              <a:p>
                <a:r>
                  <a:rPr lang="en-US" sz="1400" b="1" dirty="0"/>
                  <a:t>$rs </a:t>
                </a:r>
              </a:p>
              <a:p>
                <a:r>
                  <a:rPr lang="en-US" sz="1400" b="1" dirty="0"/>
                  <a:t>decode</a:t>
                </a:r>
              </a:p>
            </p:txBody>
          </p:sp>
          <p:sp>
            <p:nvSpPr>
              <p:cNvPr id="66598" name="Rectangle 38"/>
              <p:cNvSpPr>
                <a:spLocks noChangeArrowheads="1"/>
              </p:cNvSpPr>
              <p:nvPr/>
            </p:nvSpPr>
            <p:spPr bwMode="auto">
              <a:xfrm>
                <a:off x="4080" y="2016"/>
                <a:ext cx="480" cy="336"/>
              </a:xfrm>
              <a:prstGeom prst="rect">
                <a:avLst/>
              </a:prstGeom>
              <a:solidFill>
                <a:srgbClr val="FF9900">
                  <a:alpha val="30000"/>
                </a:srgbClr>
              </a:solidFill>
              <a:ln w="28575">
                <a:solidFill>
                  <a:schemeClr val="tx1"/>
                </a:solidFill>
                <a:miter lim="800000"/>
                <a:headEnd/>
                <a:tailEnd/>
              </a:ln>
              <a:effectLst/>
            </p:spPr>
            <p:txBody>
              <a:bodyPr wrap="none" anchor="ctr"/>
              <a:lstStyle/>
              <a:p>
                <a:r>
                  <a:rPr lang="en-US" sz="1400" b="1" dirty="0"/>
                  <a:t>$rd </a:t>
                </a:r>
              </a:p>
              <a:p>
                <a:r>
                  <a:rPr lang="en-US" sz="1400" b="1" dirty="0"/>
                  <a:t>decode</a:t>
                </a:r>
              </a:p>
            </p:txBody>
          </p:sp>
          <p:sp>
            <p:nvSpPr>
              <p:cNvPr id="66599" name="Rectangle 39"/>
              <p:cNvSpPr>
                <a:spLocks noChangeArrowheads="1"/>
              </p:cNvSpPr>
              <p:nvPr/>
            </p:nvSpPr>
            <p:spPr bwMode="auto">
              <a:xfrm>
                <a:off x="4080" y="2352"/>
                <a:ext cx="480" cy="336"/>
              </a:xfrm>
              <a:prstGeom prst="rect">
                <a:avLst/>
              </a:prstGeom>
              <a:solidFill>
                <a:srgbClr val="FF9900">
                  <a:alpha val="30000"/>
                </a:srgbClr>
              </a:solidFill>
              <a:ln w="28575">
                <a:solidFill>
                  <a:schemeClr val="tx1"/>
                </a:solidFill>
                <a:miter lim="800000"/>
                <a:headEnd/>
                <a:tailEnd/>
              </a:ln>
              <a:effectLst/>
            </p:spPr>
            <p:txBody>
              <a:bodyPr wrap="none" anchor="ctr"/>
              <a:lstStyle/>
              <a:p>
                <a:r>
                  <a:rPr lang="en-US" sz="1400" b="1" dirty="0"/>
                  <a:t>$rt</a:t>
                </a:r>
              </a:p>
              <a:p>
                <a:r>
                  <a:rPr lang="en-US" sz="1400" b="1" dirty="0"/>
                  <a:t>decode</a:t>
                </a:r>
              </a:p>
            </p:txBody>
          </p:sp>
          <p:sp>
            <p:nvSpPr>
              <p:cNvPr id="66600" name="Rectangle 40"/>
              <p:cNvSpPr>
                <a:spLocks noChangeArrowheads="1"/>
              </p:cNvSpPr>
              <p:nvPr/>
            </p:nvSpPr>
            <p:spPr bwMode="auto">
              <a:xfrm>
                <a:off x="4944" y="2064"/>
                <a:ext cx="240" cy="192"/>
              </a:xfrm>
              <a:prstGeom prst="rect">
                <a:avLst/>
              </a:prstGeom>
              <a:solidFill>
                <a:srgbClr val="FF9900">
                  <a:alpha val="50000"/>
                </a:srgbClr>
              </a:solidFill>
              <a:ln w="28575">
                <a:solidFill>
                  <a:schemeClr val="tx1"/>
                </a:solidFill>
                <a:miter lim="800000"/>
                <a:headEnd/>
                <a:tailEnd/>
              </a:ln>
              <a:effectLst/>
            </p:spPr>
            <p:txBody>
              <a:bodyPr wrap="none" anchor="ctr"/>
              <a:lstStyle/>
              <a:p>
                <a:endParaRPr lang="en-US" dirty="0"/>
              </a:p>
            </p:txBody>
          </p:sp>
          <p:sp>
            <p:nvSpPr>
              <p:cNvPr id="66601" name="Rectangle 41"/>
              <p:cNvSpPr>
                <a:spLocks noChangeArrowheads="1"/>
              </p:cNvSpPr>
              <p:nvPr/>
            </p:nvSpPr>
            <p:spPr bwMode="auto">
              <a:xfrm>
                <a:off x="4944" y="2256"/>
                <a:ext cx="240" cy="192"/>
              </a:xfrm>
              <a:prstGeom prst="rect">
                <a:avLst/>
              </a:prstGeom>
              <a:solidFill>
                <a:srgbClr val="FF9900">
                  <a:alpha val="50000"/>
                </a:srgbClr>
              </a:solidFill>
              <a:ln w="28575">
                <a:solidFill>
                  <a:schemeClr val="tx1"/>
                </a:solidFill>
                <a:miter lim="800000"/>
                <a:headEnd/>
                <a:tailEnd/>
              </a:ln>
              <a:effectLst/>
            </p:spPr>
            <p:txBody>
              <a:bodyPr wrap="none" anchor="ctr"/>
              <a:lstStyle/>
              <a:p>
                <a:endParaRPr lang="en-US" dirty="0"/>
              </a:p>
            </p:txBody>
          </p:sp>
          <p:sp>
            <p:nvSpPr>
              <p:cNvPr id="66602" name="Rectangle 42"/>
              <p:cNvSpPr>
                <a:spLocks noChangeArrowheads="1"/>
              </p:cNvSpPr>
              <p:nvPr/>
            </p:nvSpPr>
            <p:spPr bwMode="auto">
              <a:xfrm>
                <a:off x="4944" y="2448"/>
                <a:ext cx="240" cy="192"/>
              </a:xfrm>
              <a:prstGeom prst="rect">
                <a:avLst/>
              </a:prstGeom>
              <a:solidFill>
                <a:srgbClr val="FF9900">
                  <a:alpha val="50000"/>
                </a:srgbClr>
              </a:solidFill>
              <a:ln w="28575">
                <a:solidFill>
                  <a:schemeClr val="tx1"/>
                </a:solidFill>
                <a:miter lim="800000"/>
                <a:headEnd/>
                <a:tailEnd/>
              </a:ln>
              <a:effectLst/>
            </p:spPr>
            <p:txBody>
              <a:bodyPr wrap="none" anchor="ctr"/>
              <a:lstStyle/>
              <a:p>
                <a:endParaRPr lang="en-US" dirty="0"/>
              </a:p>
            </p:txBody>
          </p:sp>
          <p:sp>
            <p:nvSpPr>
              <p:cNvPr id="66603" name="Oval 43"/>
              <p:cNvSpPr>
                <a:spLocks noChangeArrowheads="1"/>
              </p:cNvSpPr>
              <p:nvPr/>
            </p:nvSpPr>
            <p:spPr bwMode="auto">
              <a:xfrm>
                <a:off x="5040" y="2688"/>
                <a:ext cx="48" cy="48"/>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66604" name="Oval 44"/>
              <p:cNvSpPr>
                <a:spLocks noChangeArrowheads="1"/>
              </p:cNvSpPr>
              <p:nvPr/>
            </p:nvSpPr>
            <p:spPr bwMode="auto">
              <a:xfrm>
                <a:off x="5040" y="2784"/>
                <a:ext cx="48" cy="48"/>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66605" name="Oval 45"/>
              <p:cNvSpPr>
                <a:spLocks noChangeArrowheads="1"/>
              </p:cNvSpPr>
              <p:nvPr/>
            </p:nvSpPr>
            <p:spPr bwMode="auto">
              <a:xfrm>
                <a:off x="5040" y="2880"/>
                <a:ext cx="48" cy="48"/>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66606" name="Rectangle 46"/>
              <p:cNvSpPr>
                <a:spLocks noChangeArrowheads="1"/>
              </p:cNvSpPr>
              <p:nvPr/>
            </p:nvSpPr>
            <p:spPr bwMode="auto">
              <a:xfrm>
                <a:off x="4944" y="2976"/>
                <a:ext cx="240" cy="192"/>
              </a:xfrm>
              <a:prstGeom prst="rect">
                <a:avLst/>
              </a:prstGeom>
              <a:solidFill>
                <a:srgbClr val="FF9900">
                  <a:alpha val="50000"/>
                </a:srgbClr>
              </a:solidFill>
              <a:ln w="28575">
                <a:solidFill>
                  <a:schemeClr val="tx1"/>
                </a:solidFill>
                <a:miter lim="800000"/>
                <a:headEnd/>
                <a:tailEnd/>
              </a:ln>
              <a:effectLst/>
            </p:spPr>
            <p:txBody>
              <a:bodyPr wrap="none" anchor="ctr"/>
              <a:lstStyle/>
              <a:p>
                <a:endParaRPr lang="en-US" dirty="0"/>
              </a:p>
            </p:txBody>
          </p:sp>
          <p:sp>
            <p:nvSpPr>
              <p:cNvPr id="66607" name="Rectangle 47"/>
              <p:cNvSpPr>
                <a:spLocks noChangeArrowheads="1"/>
              </p:cNvSpPr>
              <p:nvPr/>
            </p:nvSpPr>
            <p:spPr bwMode="auto">
              <a:xfrm>
                <a:off x="5184" y="2064"/>
                <a:ext cx="240" cy="192"/>
              </a:xfrm>
              <a:prstGeom prst="rect">
                <a:avLst/>
              </a:prstGeom>
              <a:solidFill>
                <a:srgbClr val="FF9900">
                  <a:alpha val="50000"/>
                </a:srgbClr>
              </a:solidFill>
              <a:ln w="28575">
                <a:solidFill>
                  <a:schemeClr val="tx1"/>
                </a:solidFill>
                <a:miter lim="800000"/>
                <a:headEnd/>
                <a:tailEnd/>
              </a:ln>
              <a:effectLst/>
            </p:spPr>
            <p:txBody>
              <a:bodyPr wrap="none" anchor="ctr"/>
              <a:lstStyle/>
              <a:p>
                <a:endParaRPr lang="en-US" dirty="0"/>
              </a:p>
            </p:txBody>
          </p:sp>
          <p:sp>
            <p:nvSpPr>
              <p:cNvPr id="66608" name="Rectangle 48"/>
              <p:cNvSpPr>
                <a:spLocks noChangeArrowheads="1"/>
              </p:cNvSpPr>
              <p:nvPr/>
            </p:nvSpPr>
            <p:spPr bwMode="auto">
              <a:xfrm>
                <a:off x="5184" y="2256"/>
                <a:ext cx="240" cy="192"/>
              </a:xfrm>
              <a:prstGeom prst="rect">
                <a:avLst/>
              </a:prstGeom>
              <a:solidFill>
                <a:srgbClr val="FF9900">
                  <a:alpha val="50000"/>
                </a:srgbClr>
              </a:solidFill>
              <a:ln w="28575">
                <a:solidFill>
                  <a:schemeClr val="tx1"/>
                </a:solidFill>
                <a:miter lim="800000"/>
                <a:headEnd/>
                <a:tailEnd/>
              </a:ln>
              <a:effectLst/>
            </p:spPr>
            <p:txBody>
              <a:bodyPr wrap="none" anchor="ctr"/>
              <a:lstStyle/>
              <a:p>
                <a:endParaRPr lang="en-US" dirty="0"/>
              </a:p>
            </p:txBody>
          </p:sp>
          <p:sp>
            <p:nvSpPr>
              <p:cNvPr id="66609" name="Rectangle 49"/>
              <p:cNvSpPr>
                <a:spLocks noChangeArrowheads="1"/>
              </p:cNvSpPr>
              <p:nvPr/>
            </p:nvSpPr>
            <p:spPr bwMode="auto">
              <a:xfrm>
                <a:off x="5184" y="2448"/>
                <a:ext cx="240" cy="192"/>
              </a:xfrm>
              <a:prstGeom prst="rect">
                <a:avLst/>
              </a:prstGeom>
              <a:solidFill>
                <a:srgbClr val="FF9900">
                  <a:alpha val="50000"/>
                </a:srgbClr>
              </a:solidFill>
              <a:ln w="28575">
                <a:solidFill>
                  <a:schemeClr val="tx1"/>
                </a:solidFill>
                <a:miter lim="800000"/>
                <a:headEnd/>
                <a:tailEnd/>
              </a:ln>
              <a:effectLst/>
            </p:spPr>
            <p:txBody>
              <a:bodyPr wrap="none" anchor="ctr"/>
              <a:lstStyle/>
              <a:p>
                <a:endParaRPr lang="en-US" dirty="0"/>
              </a:p>
            </p:txBody>
          </p:sp>
          <p:sp>
            <p:nvSpPr>
              <p:cNvPr id="66610" name="Oval 50"/>
              <p:cNvSpPr>
                <a:spLocks noChangeArrowheads="1"/>
              </p:cNvSpPr>
              <p:nvPr/>
            </p:nvSpPr>
            <p:spPr bwMode="auto">
              <a:xfrm>
                <a:off x="5280" y="2688"/>
                <a:ext cx="48" cy="48"/>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66611" name="Oval 51"/>
              <p:cNvSpPr>
                <a:spLocks noChangeArrowheads="1"/>
              </p:cNvSpPr>
              <p:nvPr/>
            </p:nvSpPr>
            <p:spPr bwMode="auto">
              <a:xfrm>
                <a:off x="5280" y="2784"/>
                <a:ext cx="48" cy="48"/>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66612" name="Oval 52"/>
              <p:cNvSpPr>
                <a:spLocks noChangeArrowheads="1"/>
              </p:cNvSpPr>
              <p:nvPr/>
            </p:nvSpPr>
            <p:spPr bwMode="auto">
              <a:xfrm>
                <a:off x="5280" y="2880"/>
                <a:ext cx="48" cy="48"/>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66613" name="Rectangle 53"/>
              <p:cNvSpPr>
                <a:spLocks noChangeArrowheads="1"/>
              </p:cNvSpPr>
              <p:nvPr/>
            </p:nvSpPr>
            <p:spPr bwMode="auto">
              <a:xfrm>
                <a:off x="5184" y="2976"/>
                <a:ext cx="240" cy="192"/>
              </a:xfrm>
              <a:prstGeom prst="rect">
                <a:avLst/>
              </a:prstGeom>
              <a:solidFill>
                <a:srgbClr val="FF9900">
                  <a:alpha val="50000"/>
                </a:srgbClr>
              </a:solidFill>
              <a:ln w="28575">
                <a:solidFill>
                  <a:schemeClr val="tx1"/>
                </a:solidFill>
                <a:miter lim="800000"/>
                <a:headEnd/>
                <a:tailEnd/>
              </a:ln>
              <a:effectLst/>
            </p:spPr>
            <p:txBody>
              <a:bodyPr wrap="none" anchor="ctr"/>
              <a:lstStyle/>
              <a:p>
                <a:endParaRPr lang="en-US" dirty="0"/>
              </a:p>
            </p:txBody>
          </p:sp>
          <p:sp>
            <p:nvSpPr>
              <p:cNvPr id="66614" name="Text Box 54"/>
              <p:cNvSpPr txBox="1">
                <a:spLocks noChangeArrowheads="1"/>
              </p:cNvSpPr>
              <p:nvPr/>
            </p:nvSpPr>
            <p:spPr bwMode="auto">
              <a:xfrm>
                <a:off x="4929" y="1891"/>
                <a:ext cx="495" cy="173"/>
              </a:xfrm>
              <a:prstGeom prst="rect">
                <a:avLst/>
              </a:prstGeom>
              <a:noFill/>
              <a:ln w="9525">
                <a:noFill/>
                <a:miter lim="800000"/>
                <a:headEnd/>
                <a:tailEnd/>
              </a:ln>
              <a:effectLst/>
            </p:spPr>
            <p:txBody>
              <a:bodyPr wrap="none">
                <a:spAutoFit/>
              </a:bodyPr>
              <a:lstStyle/>
              <a:p>
                <a:pPr algn="l"/>
                <a:r>
                  <a:rPr lang="en-US" sz="1200" b="1" dirty="0"/>
                  <a:t>Registers</a:t>
                </a:r>
              </a:p>
            </p:txBody>
          </p:sp>
          <p:sp>
            <p:nvSpPr>
              <p:cNvPr id="66615" name="AutoShape 55"/>
              <p:cNvSpPr>
                <a:spLocks noChangeArrowheads="1"/>
              </p:cNvSpPr>
              <p:nvPr/>
            </p:nvSpPr>
            <p:spPr bwMode="auto">
              <a:xfrm>
                <a:off x="4560" y="2064"/>
                <a:ext cx="384" cy="192"/>
              </a:xfrm>
              <a:prstGeom prst="rightArrow">
                <a:avLst>
                  <a:gd name="adj1" fmla="val 50000"/>
                  <a:gd name="adj2" fmla="val 50000"/>
                </a:avLst>
              </a:prstGeom>
              <a:solidFill>
                <a:srgbClr val="FF9900"/>
              </a:solidFill>
              <a:ln w="28575">
                <a:solidFill>
                  <a:schemeClr val="tx1"/>
                </a:solidFill>
                <a:miter lim="800000"/>
                <a:headEnd/>
                <a:tailEnd/>
              </a:ln>
              <a:effectLst/>
            </p:spPr>
            <p:txBody>
              <a:bodyPr wrap="none" anchor="ctr"/>
              <a:lstStyle/>
              <a:p>
                <a:endParaRPr lang="en-US" dirty="0"/>
              </a:p>
            </p:txBody>
          </p:sp>
          <p:sp>
            <p:nvSpPr>
              <p:cNvPr id="66616" name="AutoShape 56"/>
              <p:cNvSpPr>
                <a:spLocks noChangeArrowheads="1"/>
              </p:cNvSpPr>
              <p:nvPr/>
            </p:nvSpPr>
            <p:spPr bwMode="auto">
              <a:xfrm>
                <a:off x="4560" y="2400"/>
                <a:ext cx="384" cy="192"/>
              </a:xfrm>
              <a:prstGeom prst="rightArrow">
                <a:avLst>
                  <a:gd name="adj1" fmla="val 50000"/>
                  <a:gd name="adj2" fmla="val 50000"/>
                </a:avLst>
              </a:prstGeom>
              <a:solidFill>
                <a:srgbClr val="FF9900"/>
              </a:solidFill>
              <a:ln w="28575">
                <a:solidFill>
                  <a:schemeClr val="tx1"/>
                </a:solidFill>
                <a:miter lim="800000"/>
                <a:headEnd/>
                <a:tailEnd/>
              </a:ln>
              <a:effectLst/>
            </p:spPr>
            <p:txBody>
              <a:bodyPr wrap="none" anchor="ctr"/>
              <a:lstStyle/>
              <a:p>
                <a:endParaRPr lang="en-US" dirty="0"/>
              </a:p>
            </p:txBody>
          </p:sp>
          <p:sp>
            <p:nvSpPr>
              <p:cNvPr id="66617" name="AutoShape 57"/>
              <p:cNvSpPr>
                <a:spLocks noChangeArrowheads="1"/>
              </p:cNvSpPr>
              <p:nvPr/>
            </p:nvSpPr>
            <p:spPr bwMode="auto">
              <a:xfrm>
                <a:off x="4560" y="2736"/>
                <a:ext cx="384" cy="192"/>
              </a:xfrm>
              <a:prstGeom prst="rightArrow">
                <a:avLst>
                  <a:gd name="adj1" fmla="val 50000"/>
                  <a:gd name="adj2" fmla="val 50000"/>
                </a:avLst>
              </a:prstGeom>
              <a:solidFill>
                <a:srgbClr val="FF9900"/>
              </a:solidFill>
              <a:ln w="28575">
                <a:solidFill>
                  <a:schemeClr val="tx1"/>
                </a:solidFill>
                <a:miter lim="800000"/>
                <a:headEnd/>
                <a:tailEnd/>
              </a:ln>
              <a:effectLst/>
            </p:spPr>
            <p:txBody>
              <a:bodyPr wrap="none" anchor="ctr"/>
              <a:lstStyle/>
              <a:p>
                <a:endParaRPr lang="en-US" dirty="0"/>
              </a:p>
            </p:txBody>
          </p:sp>
        </p:grpSp>
      </p:grpSp>
      <p:pic>
        <p:nvPicPr>
          <p:cNvPr id="2"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5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83970" name="Rectangle 2"/>
          <p:cNvSpPr>
            <a:spLocks noGrp="1" noChangeArrowheads="1"/>
          </p:cNvSpPr>
          <p:nvPr>
            <p:ph type="title"/>
          </p:nvPr>
        </p:nvSpPr>
        <p:spPr>
          <a:xfrm>
            <a:off x="1143000" y="1447800"/>
            <a:ext cx="6934200" cy="533400"/>
          </a:xfrm>
          <a:ln/>
        </p:spPr>
        <p:txBody>
          <a:bodyPr/>
          <a:lstStyle/>
          <a:p>
            <a:r>
              <a:rPr lang="en-US" sz="3200" dirty="0"/>
              <a:t>Data/control Signal Flow Examples</a:t>
            </a:r>
          </a:p>
        </p:txBody>
      </p:sp>
      <p:sp>
        <p:nvSpPr>
          <p:cNvPr id="83971" name="Rectangle 3"/>
          <p:cNvSpPr>
            <a:spLocks noGrp="1" noChangeArrowheads="1"/>
          </p:cNvSpPr>
          <p:nvPr>
            <p:ph type="body" idx="1"/>
          </p:nvPr>
        </p:nvSpPr>
        <p:spPr/>
        <p:txBody>
          <a:bodyPr/>
          <a:lstStyle/>
          <a:p>
            <a:r>
              <a:rPr lang="en-US" dirty="0"/>
              <a:t>The following diagrams illustrate the flow of control signals and data in some example MIPS instructions in the </a:t>
            </a:r>
            <a:r>
              <a:rPr lang="en-US" u="sng" dirty="0"/>
              <a:t>single cycle</a:t>
            </a:r>
            <a:r>
              <a:rPr lang="en-US" dirty="0"/>
              <a:t> implementation.  </a:t>
            </a:r>
          </a:p>
          <a:p>
            <a:r>
              <a:rPr lang="en-US" dirty="0">
                <a:solidFill>
                  <a:srgbClr val="009900"/>
                </a:solidFill>
              </a:rPr>
              <a:t>The “single cycle” implementation is just a stepping stone to the final MIPS design, but this simpler example has all the features of the more complex final design in terms of data routing and the way in which the control signals determine the specific operation for each given instruction.  </a:t>
            </a:r>
          </a:p>
          <a:p>
            <a:r>
              <a:rPr lang="en-US" dirty="0">
                <a:solidFill>
                  <a:srgbClr val="CC0000"/>
                </a:solidFill>
              </a:rPr>
              <a:t>Note the </a:t>
            </a:r>
            <a:r>
              <a:rPr lang="en-US" u="sng" dirty="0">
                <a:solidFill>
                  <a:srgbClr val="CC0000"/>
                </a:solidFill>
              </a:rPr>
              <a:t>data flow</a:t>
            </a:r>
            <a:r>
              <a:rPr lang="en-US" dirty="0">
                <a:solidFill>
                  <a:srgbClr val="CC0000"/>
                </a:solidFill>
              </a:rPr>
              <a:t> in these instructions, and pay special attention to the way some of the combinational devices we studied, such as the decoder and multiplexer, are utilized extensively.  </a:t>
            </a:r>
          </a:p>
        </p:txBody>
      </p:sp>
      <p:pic>
        <p:nvPicPr>
          <p:cNvPr id="2"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00354" name="Rectangle 2"/>
          <p:cNvSpPr>
            <a:spLocks noGrp="1" noChangeArrowheads="1"/>
          </p:cNvSpPr>
          <p:nvPr>
            <p:ph type="title"/>
          </p:nvPr>
        </p:nvSpPr>
        <p:spPr>
          <a:xfrm>
            <a:off x="1905000" y="1295400"/>
            <a:ext cx="5410200" cy="533400"/>
          </a:xfrm>
          <a:ln/>
        </p:spPr>
        <p:txBody>
          <a:bodyPr/>
          <a:lstStyle/>
          <a:p>
            <a:r>
              <a:rPr lang="en-US" sz="3200" dirty="0"/>
              <a:t>Start of R-Type Instruction</a:t>
            </a:r>
          </a:p>
        </p:txBody>
      </p:sp>
      <p:sp>
        <p:nvSpPr>
          <p:cNvPr id="100549" name="AutoShape 197"/>
          <p:cNvSpPr>
            <a:spLocks noChangeArrowheads="1"/>
          </p:cNvSpPr>
          <p:nvPr/>
        </p:nvSpPr>
        <p:spPr bwMode="auto">
          <a:xfrm>
            <a:off x="762000" y="4419600"/>
            <a:ext cx="228600" cy="457200"/>
          </a:xfrm>
          <a:prstGeom prst="rightArrow">
            <a:avLst>
              <a:gd name="adj1" fmla="val 50000"/>
              <a:gd name="adj2" fmla="val 25000"/>
            </a:avLst>
          </a:prstGeom>
          <a:solidFill>
            <a:srgbClr val="FF00FF">
              <a:alpha val="50000"/>
            </a:srgbClr>
          </a:solidFill>
          <a:ln w="9525">
            <a:noFill/>
            <a:miter lim="800000"/>
            <a:headEnd/>
            <a:tailEnd/>
          </a:ln>
          <a:effectLst/>
        </p:spPr>
        <p:txBody>
          <a:bodyPr wrap="none" anchor="ctr"/>
          <a:lstStyle/>
          <a:p>
            <a:endParaRPr lang="en-US" dirty="0"/>
          </a:p>
        </p:txBody>
      </p:sp>
      <p:sp>
        <p:nvSpPr>
          <p:cNvPr id="100550" name="Text Box 198"/>
          <p:cNvSpPr txBox="1">
            <a:spLocks noChangeArrowheads="1"/>
          </p:cNvSpPr>
          <p:nvPr/>
        </p:nvSpPr>
        <p:spPr bwMode="auto">
          <a:xfrm>
            <a:off x="885825" y="3657600"/>
            <a:ext cx="1157288" cy="581025"/>
          </a:xfrm>
          <a:prstGeom prst="rect">
            <a:avLst/>
          </a:prstGeom>
          <a:noFill/>
          <a:ln w="9525">
            <a:noFill/>
            <a:miter lim="800000"/>
            <a:headEnd/>
            <a:tailEnd/>
          </a:ln>
          <a:effectLst/>
        </p:spPr>
        <p:txBody>
          <a:bodyPr wrap="none">
            <a:spAutoFit/>
          </a:bodyPr>
          <a:lstStyle/>
          <a:p>
            <a:r>
              <a:rPr lang="en-US" sz="1600" b="1" dirty="0">
                <a:solidFill>
                  <a:srgbClr val="FF00FF"/>
                </a:solidFill>
              </a:rPr>
              <a:t>Instruction</a:t>
            </a:r>
          </a:p>
          <a:p>
            <a:r>
              <a:rPr lang="en-US" sz="1600" b="1" dirty="0">
                <a:solidFill>
                  <a:srgbClr val="FF00FF"/>
                </a:solidFill>
              </a:rPr>
              <a:t>is fetched</a:t>
            </a:r>
          </a:p>
        </p:txBody>
      </p:sp>
      <p:grpSp>
        <p:nvGrpSpPr>
          <p:cNvPr id="225" name="Group 224"/>
          <p:cNvGrpSpPr/>
          <p:nvPr/>
        </p:nvGrpSpPr>
        <p:grpSpPr>
          <a:xfrm>
            <a:off x="590550" y="1957387"/>
            <a:ext cx="8248650" cy="4100513"/>
            <a:chOff x="590550" y="1957387"/>
            <a:chExt cx="8248650" cy="4100513"/>
          </a:xfrm>
        </p:grpSpPr>
        <p:grpSp>
          <p:nvGrpSpPr>
            <p:cNvPr id="216" name="Group 215"/>
            <p:cNvGrpSpPr/>
            <p:nvPr/>
          </p:nvGrpSpPr>
          <p:grpSpPr>
            <a:xfrm>
              <a:off x="5501512" y="4014787"/>
              <a:ext cx="1056287" cy="990598"/>
              <a:chOff x="3355430" y="3810002"/>
              <a:chExt cx="1056287" cy="990598"/>
            </a:xfrm>
          </p:grpSpPr>
          <p:cxnSp>
            <p:nvCxnSpPr>
              <p:cNvPr id="217" name="Straight Connector 21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8" name="Isosceles Triangle 21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9" name="Isosceles Triangle 21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0" name="Isosceles Triangle 21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1" name="Rectangle 22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2"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09" name="Group 208"/>
            <p:cNvGrpSpPr/>
            <p:nvPr/>
          </p:nvGrpSpPr>
          <p:grpSpPr>
            <a:xfrm>
              <a:off x="5351735" y="2343647"/>
              <a:ext cx="1056287" cy="990598"/>
              <a:chOff x="3355430" y="3810002"/>
              <a:chExt cx="1056287" cy="990598"/>
            </a:xfrm>
          </p:grpSpPr>
          <p:cxnSp>
            <p:nvCxnSpPr>
              <p:cNvPr id="210" name="Straight Connector 20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1" name="Isosceles Triangle 21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2" name="Isosceles Triangle 21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3" name="Isosceles Triangle 21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4" name="Rectangle 21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5"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202" name="Group 201"/>
            <p:cNvGrpSpPr/>
            <p:nvPr/>
          </p:nvGrpSpPr>
          <p:grpSpPr>
            <a:xfrm>
              <a:off x="1134463" y="2112417"/>
              <a:ext cx="1056287" cy="990598"/>
              <a:chOff x="3355430" y="3810002"/>
              <a:chExt cx="1056287" cy="990598"/>
            </a:xfrm>
          </p:grpSpPr>
          <p:cxnSp>
            <p:nvCxnSpPr>
              <p:cNvPr id="203" name="Straight Connector 202"/>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04" name="Isosceles Triangle 203"/>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5" name="Isosceles Triangle 204"/>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6" name="Isosceles Triangle 205"/>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7" name="Rectangle 206"/>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8"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100552" name="Line 200"/>
            <p:cNvSpPr>
              <a:spLocks noChangeShapeType="1"/>
            </p:cNvSpPr>
            <p:nvPr/>
          </p:nvSpPr>
          <p:spPr bwMode="auto">
            <a:xfrm flipV="1">
              <a:off x="5238750" y="4386262"/>
              <a:ext cx="0" cy="182563"/>
            </a:xfrm>
            <a:prstGeom prst="line">
              <a:avLst/>
            </a:prstGeom>
            <a:noFill/>
            <a:ln w="19050">
              <a:solidFill>
                <a:srgbClr val="CC3300"/>
              </a:solidFill>
              <a:round/>
              <a:headEnd/>
              <a:tailEnd/>
            </a:ln>
            <a:effectLst/>
          </p:spPr>
          <p:txBody>
            <a:bodyPr/>
            <a:lstStyle/>
            <a:p>
              <a:endParaRPr lang="en-US" dirty="0"/>
            </a:p>
          </p:txBody>
        </p:sp>
        <p:sp>
          <p:nvSpPr>
            <p:cNvPr id="100553" name="Line 201"/>
            <p:cNvSpPr>
              <a:spLocks noChangeShapeType="1"/>
            </p:cNvSpPr>
            <p:nvPr/>
          </p:nvSpPr>
          <p:spPr bwMode="auto">
            <a:xfrm flipV="1">
              <a:off x="4010025" y="2185987"/>
              <a:ext cx="0" cy="228600"/>
            </a:xfrm>
            <a:prstGeom prst="line">
              <a:avLst/>
            </a:prstGeom>
            <a:noFill/>
            <a:ln w="19050">
              <a:solidFill>
                <a:srgbClr val="CC3300"/>
              </a:solidFill>
              <a:round/>
              <a:headEnd/>
              <a:tailEnd/>
            </a:ln>
            <a:effectLst/>
          </p:spPr>
          <p:txBody>
            <a:bodyPr/>
            <a:lstStyle/>
            <a:p>
              <a:endParaRPr lang="en-US" dirty="0"/>
            </a:p>
          </p:txBody>
        </p:sp>
        <p:sp>
          <p:nvSpPr>
            <p:cNvPr id="100554" name="Line 202"/>
            <p:cNvSpPr>
              <a:spLocks noChangeShapeType="1"/>
            </p:cNvSpPr>
            <p:nvPr/>
          </p:nvSpPr>
          <p:spPr bwMode="auto">
            <a:xfrm>
              <a:off x="6000750" y="2719387"/>
              <a:ext cx="304800" cy="0"/>
            </a:xfrm>
            <a:prstGeom prst="line">
              <a:avLst/>
            </a:prstGeom>
            <a:noFill/>
            <a:ln w="19050">
              <a:solidFill>
                <a:srgbClr val="CC3300"/>
              </a:solidFill>
              <a:round/>
              <a:headEnd/>
              <a:tailEnd/>
            </a:ln>
            <a:effectLst/>
          </p:spPr>
          <p:txBody>
            <a:bodyPr/>
            <a:lstStyle/>
            <a:p>
              <a:endParaRPr lang="en-US" dirty="0"/>
            </a:p>
          </p:txBody>
        </p:sp>
        <p:sp>
          <p:nvSpPr>
            <p:cNvPr id="100555" name="Line 203"/>
            <p:cNvSpPr>
              <a:spLocks noChangeShapeType="1"/>
            </p:cNvSpPr>
            <p:nvPr/>
          </p:nvSpPr>
          <p:spPr bwMode="auto">
            <a:xfrm flipH="1">
              <a:off x="4248150" y="3709987"/>
              <a:ext cx="152400" cy="0"/>
            </a:xfrm>
            <a:prstGeom prst="line">
              <a:avLst/>
            </a:prstGeom>
            <a:noFill/>
            <a:ln w="19050">
              <a:solidFill>
                <a:srgbClr val="CC3300"/>
              </a:solidFill>
              <a:round/>
              <a:headEnd/>
              <a:tailEnd/>
            </a:ln>
            <a:effectLst/>
          </p:spPr>
          <p:txBody>
            <a:bodyPr/>
            <a:lstStyle/>
            <a:p>
              <a:endParaRPr lang="en-US" dirty="0"/>
            </a:p>
          </p:txBody>
        </p:sp>
        <p:sp>
          <p:nvSpPr>
            <p:cNvPr id="100556" name="Line 204"/>
            <p:cNvSpPr>
              <a:spLocks noChangeShapeType="1"/>
            </p:cNvSpPr>
            <p:nvPr/>
          </p:nvSpPr>
          <p:spPr bwMode="auto">
            <a:xfrm flipV="1">
              <a:off x="2428875" y="2185987"/>
              <a:ext cx="0" cy="2743200"/>
            </a:xfrm>
            <a:prstGeom prst="line">
              <a:avLst/>
            </a:prstGeom>
            <a:noFill/>
            <a:ln w="19050">
              <a:solidFill>
                <a:srgbClr val="CC3300"/>
              </a:solidFill>
              <a:round/>
              <a:headEnd/>
              <a:tailEnd/>
            </a:ln>
            <a:effectLst/>
          </p:spPr>
          <p:txBody>
            <a:bodyPr/>
            <a:lstStyle/>
            <a:p>
              <a:endParaRPr lang="en-US" dirty="0"/>
            </a:p>
          </p:txBody>
        </p:sp>
        <p:sp>
          <p:nvSpPr>
            <p:cNvPr id="100557" name="Line 205"/>
            <p:cNvSpPr>
              <a:spLocks noChangeShapeType="1"/>
            </p:cNvSpPr>
            <p:nvPr/>
          </p:nvSpPr>
          <p:spPr bwMode="auto">
            <a:xfrm flipV="1">
              <a:off x="4629150" y="3024187"/>
              <a:ext cx="0" cy="2362200"/>
            </a:xfrm>
            <a:prstGeom prst="line">
              <a:avLst/>
            </a:prstGeom>
            <a:noFill/>
            <a:ln w="19050">
              <a:solidFill>
                <a:srgbClr val="CC3300"/>
              </a:solidFill>
              <a:round/>
              <a:headEnd/>
              <a:tailEnd/>
            </a:ln>
            <a:effectLst/>
          </p:spPr>
          <p:txBody>
            <a:bodyPr/>
            <a:lstStyle/>
            <a:p>
              <a:endParaRPr lang="en-US" dirty="0"/>
            </a:p>
          </p:txBody>
        </p:sp>
        <p:sp>
          <p:nvSpPr>
            <p:cNvPr id="100558" name="Line 206"/>
            <p:cNvSpPr>
              <a:spLocks noChangeShapeType="1"/>
            </p:cNvSpPr>
            <p:nvPr/>
          </p:nvSpPr>
          <p:spPr bwMode="auto">
            <a:xfrm flipV="1">
              <a:off x="4552950" y="3328987"/>
              <a:ext cx="0" cy="1066800"/>
            </a:xfrm>
            <a:prstGeom prst="line">
              <a:avLst/>
            </a:prstGeom>
            <a:noFill/>
            <a:ln w="19050">
              <a:solidFill>
                <a:srgbClr val="CC3300"/>
              </a:solidFill>
              <a:round/>
              <a:headEnd/>
              <a:tailEnd/>
            </a:ln>
            <a:effectLst/>
          </p:spPr>
          <p:txBody>
            <a:bodyPr/>
            <a:lstStyle/>
            <a:p>
              <a:endParaRPr lang="en-US" dirty="0"/>
            </a:p>
          </p:txBody>
        </p:sp>
        <p:sp>
          <p:nvSpPr>
            <p:cNvPr id="100559" name="Line 207"/>
            <p:cNvSpPr>
              <a:spLocks noChangeShapeType="1"/>
            </p:cNvSpPr>
            <p:nvPr/>
          </p:nvSpPr>
          <p:spPr bwMode="auto">
            <a:xfrm>
              <a:off x="6000750" y="2871787"/>
              <a:ext cx="304800" cy="0"/>
            </a:xfrm>
            <a:prstGeom prst="line">
              <a:avLst/>
            </a:prstGeom>
            <a:noFill/>
            <a:ln w="19050">
              <a:solidFill>
                <a:srgbClr val="CC3300"/>
              </a:solidFill>
              <a:round/>
              <a:headEnd/>
              <a:tailEnd/>
            </a:ln>
            <a:effectLst/>
          </p:spPr>
          <p:txBody>
            <a:bodyPr/>
            <a:lstStyle/>
            <a:p>
              <a:endParaRPr lang="en-US" dirty="0"/>
            </a:p>
          </p:txBody>
        </p:sp>
        <p:sp>
          <p:nvSpPr>
            <p:cNvPr id="100560" name="Line 208"/>
            <p:cNvSpPr>
              <a:spLocks noChangeShapeType="1"/>
            </p:cNvSpPr>
            <p:nvPr/>
          </p:nvSpPr>
          <p:spPr bwMode="auto">
            <a:xfrm>
              <a:off x="6457950" y="2719387"/>
              <a:ext cx="1066800" cy="0"/>
            </a:xfrm>
            <a:prstGeom prst="line">
              <a:avLst/>
            </a:prstGeom>
            <a:noFill/>
            <a:ln w="19050">
              <a:solidFill>
                <a:srgbClr val="CC3300"/>
              </a:solidFill>
              <a:round/>
              <a:headEnd/>
              <a:tailEnd/>
            </a:ln>
            <a:effectLst/>
          </p:spPr>
          <p:txBody>
            <a:bodyPr/>
            <a:lstStyle/>
            <a:p>
              <a:endParaRPr lang="en-US" dirty="0"/>
            </a:p>
          </p:txBody>
        </p:sp>
        <p:sp>
          <p:nvSpPr>
            <p:cNvPr id="100561" name="Line 209"/>
            <p:cNvSpPr>
              <a:spLocks noChangeShapeType="1"/>
            </p:cNvSpPr>
            <p:nvPr/>
          </p:nvSpPr>
          <p:spPr bwMode="auto">
            <a:xfrm>
              <a:off x="6457950" y="2871787"/>
              <a:ext cx="1981200" cy="0"/>
            </a:xfrm>
            <a:prstGeom prst="line">
              <a:avLst/>
            </a:prstGeom>
            <a:noFill/>
            <a:ln w="19050">
              <a:solidFill>
                <a:srgbClr val="CC3300"/>
              </a:solidFill>
              <a:round/>
              <a:headEnd/>
              <a:tailEnd/>
            </a:ln>
            <a:effectLst/>
          </p:spPr>
          <p:txBody>
            <a:bodyPr/>
            <a:lstStyle/>
            <a:p>
              <a:endParaRPr lang="en-US" dirty="0"/>
            </a:p>
          </p:txBody>
        </p:sp>
        <p:sp>
          <p:nvSpPr>
            <p:cNvPr id="100562" name="Line 210"/>
            <p:cNvSpPr>
              <a:spLocks noChangeShapeType="1"/>
            </p:cNvSpPr>
            <p:nvPr/>
          </p:nvSpPr>
          <p:spPr bwMode="auto">
            <a:xfrm flipV="1">
              <a:off x="5938838" y="4822825"/>
              <a:ext cx="0" cy="792163"/>
            </a:xfrm>
            <a:prstGeom prst="line">
              <a:avLst/>
            </a:prstGeom>
            <a:noFill/>
            <a:ln w="19050">
              <a:solidFill>
                <a:srgbClr val="CC3300"/>
              </a:solidFill>
              <a:round/>
              <a:headEnd/>
              <a:tailEnd/>
            </a:ln>
            <a:effectLst/>
          </p:spPr>
          <p:txBody>
            <a:bodyPr/>
            <a:lstStyle/>
            <a:p>
              <a:endParaRPr lang="en-US" dirty="0"/>
            </a:p>
          </p:txBody>
        </p:sp>
        <p:sp>
          <p:nvSpPr>
            <p:cNvPr id="100563" name="Line 211"/>
            <p:cNvSpPr>
              <a:spLocks noChangeShapeType="1"/>
            </p:cNvSpPr>
            <p:nvPr/>
          </p:nvSpPr>
          <p:spPr bwMode="auto">
            <a:xfrm>
              <a:off x="4629150" y="5376862"/>
              <a:ext cx="609600" cy="0"/>
            </a:xfrm>
            <a:prstGeom prst="line">
              <a:avLst/>
            </a:prstGeom>
            <a:noFill/>
            <a:ln w="19050">
              <a:solidFill>
                <a:srgbClr val="CC3300"/>
              </a:solidFill>
              <a:round/>
              <a:headEnd/>
              <a:tailEnd/>
            </a:ln>
            <a:effectLst/>
          </p:spPr>
          <p:txBody>
            <a:bodyPr/>
            <a:lstStyle/>
            <a:p>
              <a:endParaRPr lang="en-US" dirty="0"/>
            </a:p>
          </p:txBody>
        </p:sp>
        <p:sp>
          <p:nvSpPr>
            <p:cNvPr id="100564" name="Line 212"/>
            <p:cNvSpPr>
              <a:spLocks noChangeShapeType="1"/>
            </p:cNvSpPr>
            <p:nvPr/>
          </p:nvSpPr>
          <p:spPr bwMode="auto">
            <a:xfrm>
              <a:off x="5067300" y="3176587"/>
              <a:ext cx="323850" cy="0"/>
            </a:xfrm>
            <a:prstGeom prst="line">
              <a:avLst/>
            </a:prstGeom>
            <a:noFill/>
            <a:ln w="19050">
              <a:solidFill>
                <a:srgbClr val="CC3300"/>
              </a:solidFill>
              <a:round/>
              <a:headEnd/>
              <a:tailEnd/>
            </a:ln>
            <a:effectLst/>
          </p:spPr>
          <p:txBody>
            <a:bodyPr/>
            <a:lstStyle/>
            <a:p>
              <a:endParaRPr lang="en-US" dirty="0"/>
            </a:p>
          </p:txBody>
        </p:sp>
        <p:sp>
          <p:nvSpPr>
            <p:cNvPr id="100565" name="Line 213"/>
            <p:cNvSpPr>
              <a:spLocks noChangeShapeType="1"/>
            </p:cNvSpPr>
            <p:nvPr/>
          </p:nvSpPr>
          <p:spPr bwMode="auto">
            <a:xfrm flipV="1">
              <a:off x="5162550" y="2566987"/>
              <a:ext cx="0" cy="914400"/>
            </a:xfrm>
            <a:prstGeom prst="line">
              <a:avLst/>
            </a:prstGeom>
            <a:noFill/>
            <a:ln w="19050">
              <a:solidFill>
                <a:srgbClr val="CC3300"/>
              </a:solidFill>
              <a:round/>
              <a:headEnd/>
              <a:tailEnd/>
            </a:ln>
            <a:effectLst/>
          </p:spPr>
          <p:txBody>
            <a:bodyPr/>
            <a:lstStyle/>
            <a:p>
              <a:endParaRPr lang="en-US" dirty="0"/>
            </a:p>
          </p:txBody>
        </p:sp>
        <p:sp>
          <p:nvSpPr>
            <p:cNvPr id="100566" name="Line 214"/>
            <p:cNvSpPr>
              <a:spLocks noChangeShapeType="1"/>
            </p:cNvSpPr>
            <p:nvPr/>
          </p:nvSpPr>
          <p:spPr bwMode="auto">
            <a:xfrm>
              <a:off x="3914775" y="2719387"/>
              <a:ext cx="1476375" cy="0"/>
            </a:xfrm>
            <a:prstGeom prst="line">
              <a:avLst/>
            </a:prstGeom>
            <a:noFill/>
            <a:ln w="19050">
              <a:solidFill>
                <a:srgbClr val="CC3300"/>
              </a:solidFill>
              <a:round/>
              <a:headEnd/>
              <a:tailEnd/>
            </a:ln>
            <a:effectLst/>
          </p:spPr>
          <p:txBody>
            <a:bodyPr/>
            <a:lstStyle/>
            <a:p>
              <a:endParaRPr lang="en-US" dirty="0"/>
            </a:p>
          </p:txBody>
        </p:sp>
        <p:sp>
          <p:nvSpPr>
            <p:cNvPr id="100567" name="Text Box 215"/>
            <p:cNvSpPr txBox="1">
              <a:spLocks noChangeArrowheads="1"/>
            </p:cNvSpPr>
            <p:nvPr/>
          </p:nvSpPr>
          <p:spPr bwMode="auto">
            <a:xfrm>
              <a:off x="3943350" y="270033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100568" name="Text Box 216"/>
            <p:cNvSpPr txBox="1">
              <a:spLocks noChangeArrowheads="1"/>
            </p:cNvSpPr>
            <p:nvPr/>
          </p:nvSpPr>
          <p:spPr bwMode="auto">
            <a:xfrm>
              <a:off x="3943350" y="28527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100569" name="Text Box 217"/>
            <p:cNvSpPr txBox="1">
              <a:spLocks noChangeArrowheads="1"/>
            </p:cNvSpPr>
            <p:nvPr/>
          </p:nvSpPr>
          <p:spPr bwMode="auto">
            <a:xfrm>
              <a:off x="3867150" y="240030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100570" name="Text Box 218"/>
            <p:cNvSpPr txBox="1">
              <a:spLocks noChangeArrowheads="1"/>
            </p:cNvSpPr>
            <p:nvPr/>
          </p:nvSpPr>
          <p:spPr bwMode="auto">
            <a:xfrm>
              <a:off x="3867150" y="33099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100571" name="Text Box 219"/>
            <p:cNvSpPr txBox="1">
              <a:spLocks noChangeArrowheads="1"/>
            </p:cNvSpPr>
            <p:nvPr/>
          </p:nvSpPr>
          <p:spPr bwMode="auto">
            <a:xfrm>
              <a:off x="3943350" y="31575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100572" name="Text Box 220"/>
            <p:cNvSpPr txBox="1">
              <a:spLocks noChangeArrowheads="1"/>
            </p:cNvSpPr>
            <p:nvPr/>
          </p:nvSpPr>
          <p:spPr bwMode="auto">
            <a:xfrm>
              <a:off x="3943350" y="2552700"/>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100573" name="Rectangle 221"/>
            <p:cNvSpPr>
              <a:spLocks noChangeArrowheads="1"/>
            </p:cNvSpPr>
            <p:nvPr/>
          </p:nvSpPr>
          <p:spPr bwMode="auto">
            <a:xfrm>
              <a:off x="3028950" y="3586162"/>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100574" name="Rectangle 222"/>
            <p:cNvSpPr>
              <a:spLocks noChangeArrowheads="1"/>
            </p:cNvSpPr>
            <p:nvPr/>
          </p:nvSpPr>
          <p:spPr bwMode="auto">
            <a:xfrm>
              <a:off x="971550" y="4167187"/>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00595" name="Rectangle 243"/>
            <p:cNvSpPr>
              <a:spLocks noChangeArrowheads="1"/>
            </p:cNvSpPr>
            <p:nvPr/>
          </p:nvSpPr>
          <p:spPr bwMode="auto">
            <a:xfrm>
              <a:off x="590550" y="4319587"/>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100596" name="Line 244"/>
            <p:cNvSpPr>
              <a:spLocks noChangeShapeType="1"/>
            </p:cNvSpPr>
            <p:nvPr/>
          </p:nvSpPr>
          <p:spPr bwMode="auto">
            <a:xfrm>
              <a:off x="833438" y="4624387"/>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00597" name="Line 245"/>
            <p:cNvSpPr>
              <a:spLocks noChangeShapeType="1"/>
            </p:cNvSpPr>
            <p:nvPr/>
          </p:nvSpPr>
          <p:spPr bwMode="auto">
            <a:xfrm flipH="1" flipV="1">
              <a:off x="876300" y="2338387"/>
              <a:ext cx="0" cy="2286000"/>
            </a:xfrm>
            <a:prstGeom prst="line">
              <a:avLst/>
            </a:prstGeom>
            <a:noFill/>
            <a:ln w="28575">
              <a:solidFill>
                <a:schemeClr val="tx1"/>
              </a:solidFill>
              <a:round/>
              <a:headEnd/>
              <a:tailEnd/>
            </a:ln>
            <a:effectLst/>
          </p:spPr>
          <p:txBody>
            <a:bodyPr/>
            <a:lstStyle/>
            <a:p>
              <a:endParaRPr lang="en-US" dirty="0"/>
            </a:p>
          </p:txBody>
        </p:sp>
        <p:sp>
          <p:nvSpPr>
            <p:cNvPr id="100598" name="Line 246"/>
            <p:cNvSpPr>
              <a:spLocks noChangeShapeType="1"/>
            </p:cNvSpPr>
            <p:nvPr/>
          </p:nvSpPr>
          <p:spPr bwMode="auto">
            <a:xfrm flipV="1">
              <a:off x="869950" y="2352675"/>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00599" name="Line 247"/>
            <p:cNvSpPr>
              <a:spLocks noChangeShapeType="1"/>
            </p:cNvSpPr>
            <p:nvPr/>
          </p:nvSpPr>
          <p:spPr bwMode="auto">
            <a:xfrm>
              <a:off x="971550" y="2871787"/>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100600" name="Text Box 248"/>
            <p:cNvSpPr txBox="1">
              <a:spLocks noChangeArrowheads="1"/>
            </p:cNvSpPr>
            <p:nvPr/>
          </p:nvSpPr>
          <p:spPr bwMode="auto">
            <a:xfrm>
              <a:off x="838200" y="2654300"/>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100601" name="Text Box 249"/>
            <p:cNvSpPr txBox="1">
              <a:spLocks noChangeArrowheads="1"/>
            </p:cNvSpPr>
            <p:nvPr/>
          </p:nvSpPr>
          <p:spPr bwMode="auto">
            <a:xfrm>
              <a:off x="923925" y="4318000"/>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100602" name="Rectangle 250"/>
            <p:cNvSpPr>
              <a:spLocks noChangeArrowheads="1"/>
            </p:cNvSpPr>
            <p:nvPr/>
          </p:nvSpPr>
          <p:spPr bwMode="auto">
            <a:xfrm>
              <a:off x="6742113" y="4181475"/>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100603" name="Group 251"/>
            <p:cNvGrpSpPr>
              <a:grpSpLocks/>
            </p:cNvGrpSpPr>
            <p:nvPr/>
          </p:nvGrpSpPr>
          <p:grpSpPr bwMode="auto">
            <a:xfrm>
              <a:off x="5122849" y="4562475"/>
              <a:ext cx="228600" cy="549275"/>
              <a:chOff x="4392" y="1632"/>
              <a:chExt cx="144" cy="346"/>
            </a:xfrm>
          </p:grpSpPr>
          <p:grpSp>
            <p:nvGrpSpPr>
              <p:cNvPr id="100604" name="Group 252"/>
              <p:cNvGrpSpPr>
                <a:grpSpLocks/>
              </p:cNvGrpSpPr>
              <p:nvPr/>
            </p:nvGrpSpPr>
            <p:grpSpPr bwMode="auto">
              <a:xfrm>
                <a:off x="4411" y="1634"/>
                <a:ext cx="102" cy="336"/>
                <a:chOff x="1248" y="3360"/>
                <a:chExt cx="144" cy="480"/>
              </a:xfrm>
            </p:grpSpPr>
            <p:sp>
              <p:nvSpPr>
                <p:cNvPr id="100605" name="AutoShape 253"/>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00606" name="Line 254"/>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0607" name="Line 255"/>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0608" name="Text Box 256"/>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0609" name="Line 257"/>
            <p:cNvSpPr>
              <a:spLocks noChangeShapeType="1"/>
            </p:cNvSpPr>
            <p:nvPr/>
          </p:nvSpPr>
          <p:spPr bwMode="auto">
            <a:xfrm>
              <a:off x="6153150" y="4638675"/>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100610" name="Oval 258"/>
            <p:cNvSpPr>
              <a:spLocks noChangeArrowheads="1"/>
            </p:cNvSpPr>
            <p:nvPr/>
          </p:nvSpPr>
          <p:spPr bwMode="auto">
            <a:xfrm>
              <a:off x="4705350" y="2992437"/>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100611" name="Line 259"/>
            <p:cNvSpPr>
              <a:spLocks noChangeShapeType="1"/>
            </p:cNvSpPr>
            <p:nvPr/>
          </p:nvSpPr>
          <p:spPr bwMode="auto">
            <a:xfrm flipV="1">
              <a:off x="4900613" y="3587750"/>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100612" name="Line 260"/>
            <p:cNvSpPr>
              <a:spLocks noChangeShapeType="1"/>
            </p:cNvSpPr>
            <p:nvPr/>
          </p:nvSpPr>
          <p:spPr bwMode="auto">
            <a:xfrm>
              <a:off x="4705350" y="5157787"/>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100613" name="Line 261"/>
            <p:cNvSpPr>
              <a:spLocks noChangeShapeType="1"/>
            </p:cNvSpPr>
            <p:nvPr/>
          </p:nvSpPr>
          <p:spPr bwMode="auto">
            <a:xfrm>
              <a:off x="5086350" y="325278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00614" name="Line 262"/>
            <p:cNvSpPr>
              <a:spLocks noChangeShapeType="1"/>
            </p:cNvSpPr>
            <p:nvPr/>
          </p:nvSpPr>
          <p:spPr bwMode="auto">
            <a:xfrm flipH="1" flipV="1">
              <a:off x="681038" y="1957387"/>
              <a:ext cx="0" cy="2362200"/>
            </a:xfrm>
            <a:prstGeom prst="line">
              <a:avLst/>
            </a:prstGeom>
            <a:noFill/>
            <a:ln w="28575">
              <a:solidFill>
                <a:schemeClr val="tx1"/>
              </a:solidFill>
              <a:round/>
              <a:headEnd type="triangle" w="med" len="med"/>
              <a:tailEnd/>
            </a:ln>
            <a:effectLst/>
          </p:spPr>
          <p:txBody>
            <a:bodyPr/>
            <a:lstStyle/>
            <a:p>
              <a:endParaRPr lang="en-US" dirty="0"/>
            </a:p>
          </p:txBody>
        </p:sp>
        <p:sp>
          <p:nvSpPr>
            <p:cNvPr id="100615" name="Line 263"/>
            <p:cNvSpPr>
              <a:spLocks noChangeShapeType="1"/>
            </p:cNvSpPr>
            <p:nvPr/>
          </p:nvSpPr>
          <p:spPr bwMode="auto">
            <a:xfrm>
              <a:off x="666750" y="1957387"/>
              <a:ext cx="6172200" cy="0"/>
            </a:xfrm>
            <a:prstGeom prst="line">
              <a:avLst/>
            </a:prstGeom>
            <a:noFill/>
            <a:ln w="28575">
              <a:solidFill>
                <a:schemeClr val="tx1"/>
              </a:solidFill>
              <a:round/>
              <a:headEnd/>
              <a:tailEnd/>
            </a:ln>
            <a:effectLst/>
          </p:spPr>
          <p:txBody>
            <a:bodyPr/>
            <a:lstStyle/>
            <a:p>
              <a:endParaRPr lang="en-US" dirty="0"/>
            </a:p>
          </p:txBody>
        </p:sp>
        <p:sp>
          <p:nvSpPr>
            <p:cNvPr id="100616" name="Line 264"/>
            <p:cNvSpPr>
              <a:spLocks noChangeShapeType="1"/>
            </p:cNvSpPr>
            <p:nvPr/>
          </p:nvSpPr>
          <p:spPr bwMode="auto">
            <a:xfrm>
              <a:off x="4305300" y="5462587"/>
              <a:ext cx="609600" cy="0"/>
            </a:xfrm>
            <a:prstGeom prst="line">
              <a:avLst/>
            </a:prstGeom>
            <a:noFill/>
            <a:ln w="28575">
              <a:solidFill>
                <a:schemeClr val="tx1"/>
              </a:solidFill>
              <a:round/>
              <a:headEnd/>
              <a:tailEnd/>
            </a:ln>
            <a:effectLst/>
          </p:spPr>
          <p:txBody>
            <a:bodyPr/>
            <a:lstStyle/>
            <a:p>
              <a:endParaRPr lang="en-US" dirty="0"/>
            </a:p>
          </p:txBody>
        </p:sp>
        <p:sp>
          <p:nvSpPr>
            <p:cNvPr id="100617" name="Text Box 265"/>
            <p:cNvSpPr txBox="1">
              <a:spLocks noChangeArrowheads="1"/>
            </p:cNvSpPr>
            <p:nvPr/>
          </p:nvSpPr>
          <p:spPr bwMode="auto">
            <a:xfrm>
              <a:off x="6630988" y="4395787"/>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100618" name="Text Box 266"/>
            <p:cNvSpPr txBox="1">
              <a:spLocks noChangeArrowheads="1"/>
            </p:cNvSpPr>
            <p:nvPr/>
          </p:nvSpPr>
          <p:spPr bwMode="auto">
            <a:xfrm>
              <a:off x="1657350" y="4471987"/>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100619" name="Line 267"/>
            <p:cNvSpPr>
              <a:spLocks noChangeShapeType="1"/>
            </p:cNvSpPr>
            <p:nvPr/>
          </p:nvSpPr>
          <p:spPr bwMode="auto">
            <a:xfrm>
              <a:off x="2347913" y="37861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100620" name="Line 268"/>
            <p:cNvSpPr>
              <a:spLocks noChangeShapeType="1"/>
            </p:cNvSpPr>
            <p:nvPr/>
          </p:nvSpPr>
          <p:spPr bwMode="auto">
            <a:xfrm>
              <a:off x="2362200" y="3024187"/>
              <a:ext cx="0" cy="2432050"/>
            </a:xfrm>
            <a:prstGeom prst="line">
              <a:avLst/>
            </a:prstGeom>
            <a:noFill/>
            <a:ln w="28575">
              <a:solidFill>
                <a:schemeClr val="tx1"/>
              </a:solidFill>
              <a:round/>
              <a:headEnd/>
              <a:tailEnd/>
            </a:ln>
            <a:effectLst/>
          </p:spPr>
          <p:txBody>
            <a:bodyPr/>
            <a:lstStyle/>
            <a:p>
              <a:endParaRPr lang="en-US" dirty="0"/>
            </a:p>
          </p:txBody>
        </p:sp>
        <p:sp>
          <p:nvSpPr>
            <p:cNvPr id="100621" name="Line 269"/>
            <p:cNvSpPr>
              <a:spLocks noChangeShapeType="1"/>
            </p:cNvSpPr>
            <p:nvPr/>
          </p:nvSpPr>
          <p:spPr bwMode="auto">
            <a:xfrm>
              <a:off x="2347913" y="5462587"/>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100622" name="Line 270"/>
            <p:cNvSpPr>
              <a:spLocks noChangeShapeType="1"/>
            </p:cNvSpPr>
            <p:nvPr/>
          </p:nvSpPr>
          <p:spPr bwMode="auto">
            <a:xfrm>
              <a:off x="7824788" y="4714875"/>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100623" name="Line 271"/>
            <p:cNvSpPr>
              <a:spLocks noChangeShapeType="1"/>
            </p:cNvSpPr>
            <p:nvPr/>
          </p:nvSpPr>
          <p:spPr bwMode="auto">
            <a:xfrm>
              <a:off x="8210550" y="497205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00624" name="Line 272"/>
            <p:cNvSpPr>
              <a:spLocks noChangeShapeType="1"/>
            </p:cNvSpPr>
            <p:nvPr/>
          </p:nvSpPr>
          <p:spPr bwMode="auto">
            <a:xfrm>
              <a:off x="8515350" y="4805362"/>
              <a:ext cx="152400" cy="0"/>
            </a:xfrm>
            <a:prstGeom prst="line">
              <a:avLst/>
            </a:prstGeom>
            <a:noFill/>
            <a:ln w="28575">
              <a:solidFill>
                <a:schemeClr val="tx1"/>
              </a:solidFill>
              <a:round/>
              <a:headEnd/>
              <a:tailEnd/>
            </a:ln>
            <a:effectLst/>
          </p:spPr>
          <p:txBody>
            <a:bodyPr/>
            <a:lstStyle/>
            <a:p>
              <a:endParaRPr lang="en-US" dirty="0"/>
            </a:p>
          </p:txBody>
        </p:sp>
        <p:sp>
          <p:nvSpPr>
            <p:cNvPr id="100625" name="Line 273"/>
            <p:cNvSpPr>
              <a:spLocks noChangeShapeType="1"/>
            </p:cNvSpPr>
            <p:nvPr/>
          </p:nvSpPr>
          <p:spPr bwMode="auto">
            <a:xfrm>
              <a:off x="8661346" y="4806950"/>
              <a:ext cx="0" cy="1250950"/>
            </a:xfrm>
            <a:prstGeom prst="line">
              <a:avLst/>
            </a:prstGeom>
            <a:noFill/>
            <a:ln w="28575">
              <a:solidFill>
                <a:schemeClr val="tx1"/>
              </a:solidFill>
              <a:round/>
              <a:headEnd/>
              <a:tailEnd/>
            </a:ln>
            <a:effectLst/>
          </p:spPr>
          <p:txBody>
            <a:bodyPr/>
            <a:lstStyle/>
            <a:p>
              <a:endParaRPr lang="en-US" dirty="0"/>
            </a:p>
          </p:txBody>
        </p:sp>
        <p:sp>
          <p:nvSpPr>
            <p:cNvPr id="100626" name="Line 274"/>
            <p:cNvSpPr>
              <a:spLocks noChangeShapeType="1"/>
            </p:cNvSpPr>
            <p:nvPr/>
          </p:nvSpPr>
          <p:spPr bwMode="auto">
            <a:xfrm>
              <a:off x="2884433" y="6056421"/>
              <a:ext cx="5791200" cy="0"/>
            </a:xfrm>
            <a:prstGeom prst="line">
              <a:avLst/>
            </a:prstGeom>
            <a:noFill/>
            <a:ln w="28575">
              <a:solidFill>
                <a:schemeClr val="tx1"/>
              </a:solidFill>
              <a:round/>
              <a:headEnd/>
              <a:tailEnd/>
            </a:ln>
            <a:effectLst/>
          </p:spPr>
          <p:txBody>
            <a:bodyPr/>
            <a:lstStyle/>
            <a:p>
              <a:endParaRPr lang="en-US" dirty="0"/>
            </a:p>
          </p:txBody>
        </p:sp>
        <p:sp>
          <p:nvSpPr>
            <p:cNvPr id="100627" name="Line 275"/>
            <p:cNvSpPr>
              <a:spLocks noChangeShapeType="1"/>
            </p:cNvSpPr>
            <p:nvPr/>
          </p:nvSpPr>
          <p:spPr bwMode="auto">
            <a:xfrm>
              <a:off x="2898721" y="4837221"/>
              <a:ext cx="0" cy="1219200"/>
            </a:xfrm>
            <a:prstGeom prst="line">
              <a:avLst/>
            </a:prstGeom>
            <a:noFill/>
            <a:ln w="28575">
              <a:solidFill>
                <a:schemeClr val="tx1"/>
              </a:solidFill>
              <a:round/>
              <a:headEnd/>
              <a:tailEnd/>
            </a:ln>
            <a:effectLst/>
          </p:spPr>
          <p:txBody>
            <a:bodyPr/>
            <a:lstStyle/>
            <a:p>
              <a:endParaRPr lang="en-US" dirty="0"/>
            </a:p>
          </p:txBody>
        </p:sp>
        <p:grpSp>
          <p:nvGrpSpPr>
            <p:cNvPr id="100628" name="Group 276"/>
            <p:cNvGrpSpPr>
              <a:grpSpLocks/>
            </p:cNvGrpSpPr>
            <p:nvPr/>
          </p:nvGrpSpPr>
          <p:grpSpPr bwMode="auto">
            <a:xfrm>
              <a:off x="8323249" y="4546600"/>
              <a:ext cx="228600" cy="549275"/>
              <a:chOff x="4392" y="1632"/>
              <a:chExt cx="144" cy="346"/>
            </a:xfrm>
          </p:grpSpPr>
          <p:grpSp>
            <p:nvGrpSpPr>
              <p:cNvPr id="100629" name="Group 277"/>
              <p:cNvGrpSpPr>
                <a:grpSpLocks/>
              </p:cNvGrpSpPr>
              <p:nvPr/>
            </p:nvGrpSpPr>
            <p:grpSpPr bwMode="auto">
              <a:xfrm>
                <a:off x="4411" y="1634"/>
                <a:ext cx="102" cy="336"/>
                <a:chOff x="1248" y="3360"/>
                <a:chExt cx="144" cy="480"/>
              </a:xfrm>
            </p:grpSpPr>
            <p:sp>
              <p:nvSpPr>
                <p:cNvPr id="100630" name="AutoShape 27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00631" name="Line 27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0632" name="Line 28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0633" name="Text Box 28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0634" name="Line 282"/>
            <p:cNvSpPr>
              <a:spLocks noChangeShapeType="1"/>
            </p:cNvSpPr>
            <p:nvPr/>
          </p:nvSpPr>
          <p:spPr bwMode="auto">
            <a:xfrm>
              <a:off x="2043113" y="4700587"/>
              <a:ext cx="304800" cy="0"/>
            </a:xfrm>
            <a:prstGeom prst="line">
              <a:avLst/>
            </a:prstGeom>
            <a:noFill/>
            <a:ln w="28575">
              <a:solidFill>
                <a:schemeClr val="tx1"/>
              </a:solidFill>
              <a:round/>
              <a:headEnd/>
              <a:tailEnd/>
            </a:ln>
            <a:effectLst/>
          </p:spPr>
          <p:txBody>
            <a:bodyPr/>
            <a:lstStyle/>
            <a:p>
              <a:endParaRPr lang="en-US" dirty="0"/>
            </a:p>
          </p:txBody>
        </p:sp>
        <p:sp>
          <p:nvSpPr>
            <p:cNvPr id="100635" name="Line 283"/>
            <p:cNvSpPr>
              <a:spLocks noChangeShapeType="1"/>
            </p:cNvSpPr>
            <p:nvPr/>
          </p:nvSpPr>
          <p:spPr bwMode="auto">
            <a:xfrm>
              <a:off x="4705350" y="24145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100636" name="Line 284"/>
            <p:cNvSpPr>
              <a:spLocks noChangeShapeType="1"/>
            </p:cNvSpPr>
            <p:nvPr/>
          </p:nvSpPr>
          <p:spPr bwMode="auto">
            <a:xfrm>
              <a:off x="4248150" y="4181475"/>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100637" name="Text Box 285"/>
            <p:cNvSpPr txBox="1">
              <a:spLocks noChangeArrowheads="1"/>
            </p:cNvSpPr>
            <p:nvPr/>
          </p:nvSpPr>
          <p:spPr bwMode="auto">
            <a:xfrm>
              <a:off x="3400425" y="4787900"/>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100638" name="Text Box 286"/>
            <p:cNvSpPr txBox="1">
              <a:spLocks noChangeArrowheads="1"/>
            </p:cNvSpPr>
            <p:nvPr/>
          </p:nvSpPr>
          <p:spPr bwMode="auto">
            <a:xfrm>
              <a:off x="3016250" y="3632200"/>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100639" name="Text Box 287"/>
            <p:cNvSpPr txBox="1">
              <a:spLocks noChangeArrowheads="1"/>
            </p:cNvSpPr>
            <p:nvPr/>
          </p:nvSpPr>
          <p:spPr bwMode="auto">
            <a:xfrm>
              <a:off x="3714750" y="3937000"/>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100640" name="Oval 288"/>
            <p:cNvSpPr>
              <a:spLocks noChangeArrowheads="1"/>
            </p:cNvSpPr>
            <p:nvPr/>
          </p:nvSpPr>
          <p:spPr bwMode="auto">
            <a:xfrm>
              <a:off x="3790950" y="5081587"/>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100641" name="Text Box 289"/>
            <p:cNvSpPr txBox="1">
              <a:spLocks noChangeArrowheads="1"/>
            </p:cNvSpPr>
            <p:nvPr/>
          </p:nvSpPr>
          <p:spPr bwMode="auto">
            <a:xfrm>
              <a:off x="4262438" y="5262562"/>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42" name="Line 290"/>
            <p:cNvSpPr>
              <a:spLocks noChangeShapeType="1"/>
            </p:cNvSpPr>
            <p:nvPr/>
          </p:nvSpPr>
          <p:spPr bwMode="auto">
            <a:xfrm>
              <a:off x="2884433" y="4851509"/>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00643" name="Line 291"/>
            <p:cNvSpPr>
              <a:spLocks noChangeShapeType="1"/>
            </p:cNvSpPr>
            <p:nvPr/>
          </p:nvSpPr>
          <p:spPr bwMode="auto">
            <a:xfrm>
              <a:off x="4914900" y="50196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00644" name="Line 292"/>
            <p:cNvSpPr>
              <a:spLocks noChangeShapeType="1"/>
            </p:cNvSpPr>
            <p:nvPr/>
          </p:nvSpPr>
          <p:spPr bwMode="auto">
            <a:xfrm>
              <a:off x="5314950" y="48672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00645" name="Line 293"/>
            <p:cNvSpPr>
              <a:spLocks noChangeShapeType="1"/>
            </p:cNvSpPr>
            <p:nvPr/>
          </p:nvSpPr>
          <p:spPr bwMode="auto">
            <a:xfrm>
              <a:off x="4248150" y="4638675"/>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100646" name="Line 294"/>
            <p:cNvSpPr>
              <a:spLocks noChangeShapeType="1"/>
            </p:cNvSpPr>
            <p:nvPr/>
          </p:nvSpPr>
          <p:spPr bwMode="auto">
            <a:xfrm>
              <a:off x="6153150" y="4395787"/>
              <a:ext cx="152400" cy="0"/>
            </a:xfrm>
            <a:prstGeom prst="line">
              <a:avLst/>
            </a:prstGeom>
            <a:noFill/>
            <a:ln w="19050">
              <a:solidFill>
                <a:schemeClr val="tx1"/>
              </a:solidFill>
              <a:round/>
              <a:headEnd/>
              <a:tailEnd/>
            </a:ln>
            <a:effectLst/>
          </p:spPr>
          <p:txBody>
            <a:bodyPr/>
            <a:lstStyle/>
            <a:p>
              <a:endParaRPr lang="en-US" dirty="0"/>
            </a:p>
          </p:txBody>
        </p:sp>
        <p:sp>
          <p:nvSpPr>
            <p:cNvPr id="100647" name="Line 295"/>
            <p:cNvSpPr>
              <a:spLocks noChangeShapeType="1"/>
            </p:cNvSpPr>
            <p:nvPr/>
          </p:nvSpPr>
          <p:spPr bwMode="auto">
            <a:xfrm>
              <a:off x="4711755" y="4638675"/>
              <a:ext cx="0" cy="519113"/>
            </a:xfrm>
            <a:prstGeom prst="line">
              <a:avLst/>
            </a:prstGeom>
            <a:noFill/>
            <a:ln w="28575">
              <a:solidFill>
                <a:schemeClr val="tx1"/>
              </a:solidFill>
              <a:round/>
              <a:headEnd/>
              <a:tailEnd/>
            </a:ln>
            <a:effectLst/>
          </p:spPr>
          <p:txBody>
            <a:bodyPr/>
            <a:lstStyle/>
            <a:p>
              <a:endParaRPr lang="en-US" dirty="0"/>
            </a:p>
          </p:txBody>
        </p:sp>
        <p:sp>
          <p:nvSpPr>
            <p:cNvPr id="100648" name="Text Box 296"/>
            <p:cNvSpPr txBox="1">
              <a:spLocks noChangeArrowheads="1"/>
            </p:cNvSpPr>
            <p:nvPr/>
          </p:nvSpPr>
          <p:spPr bwMode="auto">
            <a:xfrm>
              <a:off x="6610350" y="4929187"/>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100649" name="Text Box 297"/>
            <p:cNvSpPr txBox="1">
              <a:spLocks noChangeArrowheads="1"/>
            </p:cNvSpPr>
            <p:nvPr/>
          </p:nvSpPr>
          <p:spPr bwMode="auto">
            <a:xfrm>
              <a:off x="7240588" y="4486275"/>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100650" name="Line 298"/>
            <p:cNvSpPr>
              <a:spLocks noChangeShapeType="1"/>
            </p:cNvSpPr>
            <p:nvPr/>
          </p:nvSpPr>
          <p:spPr bwMode="auto">
            <a:xfrm>
              <a:off x="6540555" y="4638675"/>
              <a:ext cx="0" cy="1066800"/>
            </a:xfrm>
            <a:prstGeom prst="line">
              <a:avLst/>
            </a:prstGeom>
            <a:noFill/>
            <a:ln w="28575">
              <a:solidFill>
                <a:schemeClr val="tx1"/>
              </a:solidFill>
              <a:round/>
              <a:headEnd/>
              <a:tailEnd/>
            </a:ln>
            <a:effectLst/>
          </p:spPr>
          <p:txBody>
            <a:bodyPr/>
            <a:lstStyle/>
            <a:p>
              <a:endParaRPr lang="en-US" dirty="0"/>
            </a:p>
          </p:txBody>
        </p:sp>
        <p:sp>
          <p:nvSpPr>
            <p:cNvPr id="100651" name="Line 299"/>
            <p:cNvSpPr>
              <a:spLocks noChangeShapeType="1"/>
            </p:cNvSpPr>
            <p:nvPr/>
          </p:nvSpPr>
          <p:spPr bwMode="auto">
            <a:xfrm>
              <a:off x="6534150" y="5705475"/>
              <a:ext cx="1676400" cy="0"/>
            </a:xfrm>
            <a:prstGeom prst="line">
              <a:avLst/>
            </a:prstGeom>
            <a:noFill/>
            <a:ln w="28575">
              <a:solidFill>
                <a:schemeClr val="tx1"/>
              </a:solidFill>
              <a:round/>
              <a:headEnd/>
              <a:tailEnd/>
            </a:ln>
            <a:effectLst/>
          </p:spPr>
          <p:txBody>
            <a:bodyPr/>
            <a:lstStyle/>
            <a:p>
              <a:endParaRPr lang="en-US" dirty="0"/>
            </a:p>
          </p:txBody>
        </p:sp>
        <p:sp>
          <p:nvSpPr>
            <p:cNvPr id="100652" name="Line 300"/>
            <p:cNvSpPr>
              <a:spLocks noChangeShapeType="1"/>
            </p:cNvSpPr>
            <p:nvPr/>
          </p:nvSpPr>
          <p:spPr bwMode="auto">
            <a:xfrm flipV="1">
              <a:off x="8210550" y="4957762"/>
              <a:ext cx="0" cy="762000"/>
            </a:xfrm>
            <a:prstGeom prst="line">
              <a:avLst/>
            </a:prstGeom>
            <a:noFill/>
            <a:ln w="28575">
              <a:solidFill>
                <a:schemeClr val="tx1"/>
              </a:solidFill>
              <a:round/>
              <a:headEnd/>
              <a:tailEnd/>
            </a:ln>
            <a:effectLst/>
          </p:spPr>
          <p:txBody>
            <a:bodyPr/>
            <a:lstStyle/>
            <a:p>
              <a:endParaRPr lang="en-US" dirty="0"/>
            </a:p>
          </p:txBody>
        </p:sp>
        <p:sp>
          <p:nvSpPr>
            <p:cNvPr id="100653" name="Text Box 301"/>
            <p:cNvSpPr txBox="1">
              <a:spLocks noChangeArrowheads="1"/>
            </p:cNvSpPr>
            <p:nvPr/>
          </p:nvSpPr>
          <p:spPr bwMode="auto">
            <a:xfrm rot="16200000">
              <a:off x="1512888" y="3778250"/>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100654" name="Text Box 302"/>
            <p:cNvSpPr txBox="1">
              <a:spLocks noChangeArrowheads="1"/>
            </p:cNvSpPr>
            <p:nvPr/>
          </p:nvSpPr>
          <p:spPr bwMode="auto">
            <a:xfrm>
              <a:off x="2876550" y="5218112"/>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100655" name="Text Box 303"/>
            <p:cNvSpPr txBox="1">
              <a:spLocks noChangeArrowheads="1"/>
            </p:cNvSpPr>
            <p:nvPr/>
          </p:nvSpPr>
          <p:spPr bwMode="auto">
            <a:xfrm>
              <a:off x="5143500" y="32146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56" name="Text Box 304"/>
            <p:cNvSpPr txBox="1">
              <a:spLocks noChangeArrowheads="1"/>
            </p:cNvSpPr>
            <p:nvPr/>
          </p:nvSpPr>
          <p:spPr bwMode="auto">
            <a:xfrm>
              <a:off x="5133975" y="239553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57" name="Line 305"/>
            <p:cNvSpPr>
              <a:spLocks noChangeShapeType="1"/>
            </p:cNvSpPr>
            <p:nvPr/>
          </p:nvSpPr>
          <p:spPr bwMode="auto">
            <a:xfrm>
              <a:off x="6000750" y="279558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00658" name="Line 306"/>
            <p:cNvSpPr>
              <a:spLocks noChangeShapeType="1"/>
            </p:cNvSpPr>
            <p:nvPr/>
          </p:nvSpPr>
          <p:spPr bwMode="auto">
            <a:xfrm>
              <a:off x="2043113" y="2262187"/>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100659" name="Line 307"/>
            <p:cNvSpPr>
              <a:spLocks noChangeShapeType="1"/>
            </p:cNvSpPr>
            <p:nvPr/>
          </p:nvSpPr>
          <p:spPr bwMode="auto">
            <a:xfrm>
              <a:off x="4712018" y="2262187"/>
              <a:ext cx="0" cy="152400"/>
            </a:xfrm>
            <a:prstGeom prst="line">
              <a:avLst/>
            </a:prstGeom>
            <a:noFill/>
            <a:ln w="28575">
              <a:solidFill>
                <a:schemeClr val="tx1"/>
              </a:solidFill>
              <a:round/>
              <a:headEnd/>
              <a:tailEnd/>
            </a:ln>
            <a:effectLst/>
          </p:spPr>
          <p:txBody>
            <a:bodyPr/>
            <a:lstStyle/>
            <a:p>
              <a:endParaRPr lang="en-US" dirty="0"/>
            </a:p>
          </p:txBody>
        </p:sp>
        <p:sp>
          <p:nvSpPr>
            <p:cNvPr id="100660" name="Line 308"/>
            <p:cNvSpPr>
              <a:spLocks noChangeShapeType="1"/>
            </p:cNvSpPr>
            <p:nvPr/>
          </p:nvSpPr>
          <p:spPr bwMode="auto">
            <a:xfrm>
              <a:off x="6832283" y="1957387"/>
              <a:ext cx="0" cy="609600"/>
            </a:xfrm>
            <a:prstGeom prst="line">
              <a:avLst/>
            </a:prstGeom>
            <a:noFill/>
            <a:ln w="28575">
              <a:solidFill>
                <a:schemeClr val="tx1"/>
              </a:solidFill>
              <a:round/>
              <a:headEnd/>
              <a:tailEnd/>
            </a:ln>
            <a:effectLst/>
          </p:spPr>
          <p:txBody>
            <a:bodyPr/>
            <a:lstStyle/>
            <a:p>
              <a:endParaRPr lang="en-US" dirty="0"/>
            </a:p>
          </p:txBody>
        </p:sp>
        <p:sp>
          <p:nvSpPr>
            <p:cNvPr id="100661" name="Line 309"/>
            <p:cNvSpPr>
              <a:spLocks noChangeShapeType="1"/>
            </p:cNvSpPr>
            <p:nvPr/>
          </p:nvSpPr>
          <p:spPr bwMode="auto">
            <a:xfrm flipH="1">
              <a:off x="6457950" y="2566987"/>
              <a:ext cx="381000" cy="0"/>
            </a:xfrm>
            <a:prstGeom prst="line">
              <a:avLst/>
            </a:prstGeom>
            <a:noFill/>
            <a:ln w="28575">
              <a:solidFill>
                <a:schemeClr val="tx1"/>
              </a:solidFill>
              <a:round/>
              <a:headEnd/>
              <a:tailEnd/>
            </a:ln>
            <a:effectLst/>
          </p:spPr>
          <p:txBody>
            <a:bodyPr/>
            <a:lstStyle/>
            <a:p>
              <a:endParaRPr lang="en-US" dirty="0"/>
            </a:p>
          </p:txBody>
        </p:sp>
        <p:sp>
          <p:nvSpPr>
            <p:cNvPr id="100662" name="Text Box 310"/>
            <p:cNvSpPr txBox="1">
              <a:spLocks noChangeArrowheads="1"/>
            </p:cNvSpPr>
            <p:nvPr/>
          </p:nvSpPr>
          <p:spPr bwMode="auto">
            <a:xfrm>
              <a:off x="6000750" y="20335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63" name="Text Box 311"/>
            <p:cNvSpPr txBox="1">
              <a:spLocks noChangeArrowheads="1"/>
            </p:cNvSpPr>
            <p:nvPr/>
          </p:nvSpPr>
          <p:spPr bwMode="auto">
            <a:xfrm>
              <a:off x="6457950" y="23383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64" name="Text Box 312"/>
            <p:cNvSpPr txBox="1">
              <a:spLocks noChangeArrowheads="1"/>
            </p:cNvSpPr>
            <p:nvPr/>
          </p:nvSpPr>
          <p:spPr bwMode="auto">
            <a:xfrm>
              <a:off x="866775" y="21558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65" name="Text Box 313"/>
            <p:cNvSpPr txBox="1">
              <a:spLocks noChangeArrowheads="1"/>
            </p:cNvSpPr>
            <p:nvPr/>
          </p:nvSpPr>
          <p:spPr bwMode="auto">
            <a:xfrm>
              <a:off x="4324350" y="44259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66" name="Text Box 314"/>
            <p:cNvSpPr txBox="1">
              <a:spLocks noChangeArrowheads="1"/>
            </p:cNvSpPr>
            <p:nvPr/>
          </p:nvSpPr>
          <p:spPr bwMode="auto">
            <a:xfrm>
              <a:off x="4324350" y="39687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67" name="Text Box 315"/>
            <p:cNvSpPr txBox="1">
              <a:spLocks noChangeArrowheads="1"/>
            </p:cNvSpPr>
            <p:nvPr/>
          </p:nvSpPr>
          <p:spPr bwMode="auto">
            <a:xfrm>
              <a:off x="5257800" y="46355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68" name="Text Box 316"/>
            <p:cNvSpPr txBox="1">
              <a:spLocks noChangeArrowheads="1"/>
            </p:cNvSpPr>
            <p:nvPr/>
          </p:nvSpPr>
          <p:spPr bwMode="auto">
            <a:xfrm>
              <a:off x="6381750" y="44227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69" name="Text Box 317"/>
            <p:cNvSpPr txBox="1">
              <a:spLocks noChangeArrowheads="1"/>
            </p:cNvSpPr>
            <p:nvPr/>
          </p:nvSpPr>
          <p:spPr bwMode="auto">
            <a:xfrm>
              <a:off x="7753350" y="45021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70" name="Text Box 318"/>
            <p:cNvSpPr txBox="1">
              <a:spLocks noChangeArrowheads="1"/>
            </p:cNvSpPr>
            <p:nvPr/>
          </p:nvSpPr>
          <p:spPr bwMode="auto">
            <a:xfrm>
              <a:off x="7934325" y="48990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71" name="Text Box 319"/>
            <p:cNvSpPr txBox="1">
              <a:spLocks noChangeArrowheads="1"/>
            </p:cNvSpPr>
            <p:nvPr/>
          </p:nvSpPr>
          <p:spPr bwMode="auto">
            <a:xfrm>
              <a:off x="8458200" y="45847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0672" name="Text Box 320"/>
            <p:cNvSpPr txBox="1">
              <a:spLocks noChangeArrowheads="1"/>
            </p:cNvSpPr>
            <p:nvPr/>
          </p:nvSpPr>
          <p:spPr bwMode="auto">
            <a:xfrm rot="10800000" flipH="1" flipV="1">
              <a:off x="2828925" y="418623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00673" name="Text Box 321"/>
            <p:cNvSpPr txBox="1">
              <a:spLocks noChangeArrowheads="1"/>
            </p:cNvSpPr>
            <p:nvPr/>
          </p:nvSpPr>
          <p:spPr bwMode="auto">
            <a:xfrm rot="10800000" flipH="1" flipV="1">
              <a:off x="2495550" y="383222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00674" name="Text Box 322"/>
            <p:cNvSpPr txBox="1">
              <a:spLocks noChangeArrowheads="1"/>
            </p:cNvSpPr>
            <p:nvPr/>
          </p:nvSpPr>
          <p:spPr bwMode="auto">
            <a:xfrm rot="10800000" flipH="1" flipV="1">
              <a:off x="2495550" y="355758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00675" name="Oval 323"/>
            <p:cNvSpPr>
              <a:spLocks noChangeArrowheads="1"/>
            </p:cNvSpPr>
            <p:nvPr/>
          </p:nvSpPr>
          <p:spPr bwMode="auto">
            <a:xfrm>
              <a:off x="5181600" y="5205412"/>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100676" name="Line 324"/>
            <p:cNvSpPr>
              <a:spLocks noChangeShapeType="1"/>
            </p:cNvSpPr>
            <p:nvPr/>
          </p:nvSpPr>
          <p:spPr bwMode="auto">
            <a:xfrm>
              <a:off x="5710238" y="5605462"/>
              <a:ext cx="228600" cy="0"/>
            </a:xfrm>
            <a:prstGeom prst="line">
              <a:avLst/>
            </a:prstGeom>
            <a:noFill/>
            <a:ln w="19050">
              <a:solidFill>
                <a:srgbClr val="CC3300"/>
              </a:solidFill>
              <a:round/>
              <a:headEnd/>
              <a:tailEnd/>
            </a:ln>
            <a:effectLst/>
          </p:spPr>
          <p:txBody>
            <a:bodyPr/>
            <a:lstStyle/>
            <a:p>
              <a:endParaRPr lang="en-US" dirty="0"/>
            </a:p>
          </p:txBody>
        </p:sp>
        <p:sp>
          <p:nvSpPr>
            <p:cNvPr id="100677" name="Line 325"/>
            <p:cNvSpPr>
              <a:spLocks noChangeShapeType="1"/>
            </p:cNvSpPr>
            <p:nvPr/>
          </p:nvSpPr>
          <p:spPr bwMode="auto">
            <a:xfrm>
              <a:off x="4635555" y="5462587"/>
              <a:ext cx="0" cy="152400"/>
            </a:xfrm>
            <a:prstGeom prst="line">
              <a:avLst/>
            </a:prstGeom>
            <a:noFill/>
            <a:ln w="28575">
              <a:solidFill>
                <a:schemeClr val="tx1"/>
              </a:solidFill>
              <a:round/>
              <a:headEnd/>
              <a:tailEnd/>
            </a:ln>
            <a:effectLst/>
          </p:spPr>
          <p:txBody>
            <a:bodyPr/>
            <a:lstStyle/>
            <a:p>
              <a:endParaRPr lang="en-US" dirty="0"/>
            </a:p>
          </p:txBody>
        </p:sp>
        <p:sp>
          <p:nvSpPr>
            <p:cNvPr id="100678" name="Line 326"/>
            <p:cNvSpPr>
              <a:spLocks noChangeShapeType="1"/>
            </p:cNvSpPr>
            <p:nvPr/>
          </p:nvSpPr>
          <p:spPr bwMode="auto">
            <a:xfrm>
              <a:off x="4629150" y="5607104"/>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100679" name="Oval 327"/>
            <p:cNvSpPr>
              <a:spLocks noChangeArrowheads="1"/>
            </p:cNvSpPr>
            <p:nvPr/>
          </p:nvSpPr>
          <p:spPr bwMode="auto">
            <a:xfrm>
              <a:off x="3405188" y="2338387"/>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100680" name="Line 328"/>
            <p:cNvSpPr>
              <a:spLocks noChangeShapeType="1"/>
            </p:cNvSpPr>
            <p:nvPr/>
          </p:nvSpPr>
          <p:spPr bwMode="auto">
            <a:xfrm>
              <a:off x="3924300" y="3176587"/>
              <a:ext cx="781050" cy="0"/>
            </a:xfrm>
            <a:prstGeom prst="line">
              <a:avLst/>
            </a:prstGeom>
            <a:noFill/>
            <a:ln w="19050">
              <a:solidFill>
                <a:srgbClr val="CC3300"/>
              </a:solidFill>
              <a:round/>
              <a:headEnd/>
              <a:tailEnd/>
            </a:ln>
            <a:effectLst/>
          </p:spPr>
          <p:txBody>
            <a:bodyPr/>
            <a:lstStyle/>
            <a:p>
              <a:endParaRPr lang="en-US" dirty="0"/>
            </a:p>
          </p:txBody>
        </p:sp>
        <p:sp>
          <p:nvSpPr>
            <p:cNvPr id="100681" name="Line 329"/>
            <p:cNvSpPr>
              <a:spLocks noChangeShapeType="1"/>
            </p:cNvSpPr>
            <p:nvPr/>
          </p:nvSpPr>
          <p:spPr bwMode="auto">
            <a:xfrm>
              <a:off x="2347913" y="3024187"/>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100682" name="Text Box 330"/>
            <p:cNvSpPr txBox="1">
              <a:spLocks noChangeArrowheads="1"/>
            </p:cNvSpPr>
            <p:nvPr/>
          </p:nvSpPr>
          <p:spPr bwMode="auto">
            <a:xfrm>
              <a:off x="1123950" y="5081587"/>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100683" name="Text Box 331"/>
            <p:cNvSpPr txBox="1">
              <a:spLocks noChangeArrowheads="1"/>
            </p:cNvSpPr>
            <p:nvPr/>
          </p:nvSpPr>
          <p:spPr bwMode="auto">
            <a:xfrm>
              <a:off x="7177088" y="5081587"/>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100684" name="Line 332"/>
            <p:cNvSpPr>
              <a:spLocks noChangeShapeType="1"/>
            </p:cNvSpPr>
            <p:nvPr/>
          </p:nvSpPr>
          <p:spPr bwMode="auto">
            <a:xfrm>
              <a:off x="2057400" y="2262187"/>
              <a:ext cx="0" cy="371475"/>
            </a:xfrm>
            <a:prstGeom prst="line">
              <a:avLst/>
            </a:prstGeom>
            <a:noFill/>
            <a:ln w="28575">
              <a:solidFill>
                <a:schemeClr val="tx1"/>
              </a:solidFill>
              <a:round/>
              <a:headEnd/>
              <a:tailEnd/>
            </a:ln>
            <a:effectLst/>
          </p:spPr>
          <p:txBody>
            <a:bodyPr/>
            <a:lstStyle/>
            <a:p>
              <a:endParaRPr lang="en-US" dirty="0"/>
            </a:p>
          </p:txBody>
        </p:sp>
        <p:sp>
          <p:nvSpPr>
            <p:cNvPr id="100685" name="Line 333"/>
            <p:cNvSpPr>
              <a:spLocks noChangeShapeType="1"/>
            </p:cNvSpPr>
            <p:nvPr/>
          </p:nvSpPr>
          <p:spPr bwMode="auto">
            <a:xfrm flipH="1">
              <a:off x="1793983" y="2619275"/>
              <a:ext cx="257175" cy="0"/>
            </a:xfrm>
            <a:prstGeom prst="line">
              <a:avLst/>
            </a:prstGeom>
            <a:noFill/>
            <a:ln w="38100">
              <a:solidFill>
                <a:schemeClr val="tx1"/>
              </a:solidFill>
              <a:round/>
              <a:headEnd/>
              <a:tailEnd/>
            </a:ln>
            <a:effectLst/>
          </p:spPr>
          <p:txBody>
            <a:bodyPr/>
            <a:lstStyle/>
            <a:p>
              <a:endParaRPr lang="en-US" dirty="0"/>
            </a:p>
          </p:txBody>
        </p:sp>
        <p:sp>
          <p:nvSpPr>
            <p:cNvPr id="100686" name="Line 334"/>
            <p:cNvSpPr>
              <a:spLocks noChangeShapeType="1"/>
            </p:cNvSpPr>
            <p:nvPr/>
          </p:nvSpPr>
          <p:spPr bwMode="auto">
            <a:xfrm>
              <a:off x="2347913" y="40909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100687" name="Line 335"/>
            <p:cNvSpPr>
              <a:spLocks noChangeShapeType="1"/>
            </p:cNvSpPr>
            <p:nvPr/>
          </p:nvSpPr>
          <p:spPr bwMode="auto">
            <a:xfrm>
              <a:off x="2495550" y="4243387"/>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100688" name="Group 336"/>
            <p:cNvGrpSpPr>
              <a:grpSpLocks/>
            </p:cNvGrpSpPr>
            <p:nvPr/>
          </p:nvGrpSpPr>
          <p:grpSpPr bwMode="auto">
            <a:xfrm>
              <a:off x="2686036" y="4167187"/>
              <a:ext cx="228600" cy="549275"/>
              <a:chOff x="4392" y="1632"/>
              <a:chExt cx="144" cy="346"/>
            </a:xfrm>
          </p:grpSpPr>
          <p:grpSp>
            <p:nvGrpSpPr>
              <p:cNvPr id="100689" name="Group 337"/>
              <p:cNvGrpSpPr>
                <a:grpSpLocks/>
              </p:cNvGrpSpPr>
              <p:nvPr/>
            </p:nvGrpSpPr>
            <p:grpSpPr bwMode="auto">
              <a:xfrm>
                <a:off x="4411" y="1634"/>
                <a:ext cx="102" cy="336"/>
                <a:chOff x="1248" y="3360"/>
                <a:chExt cx="144" cy="480"/>
              </a:xfrm>
            </p:grpSpPr>
            <p:sp>
              <p:nvSpPr>
                <p:cNvPr id="100690" name="AutoShape 33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00691" name="Line 33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0692" name="Line 34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0693" name="Text Box 34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0694" name="Line 342"/>
            <p:cNvSpPr>
              <a:spLocks noChangeShapeType="1"/>
            </p:cNvSpPr>
            <p:nvPr/>
          </p:nvSpPr>
          <p:spPr bwMode="auto">
            <a:xfrm>
              <a:off x="2347913" y="4548187"/>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100695" name="Line 343"/>
            <p:cNvSpPr>
              <a:spLocks noChangeShapeType="1"/>
            </p:cNvSpPr>
            <p:nvPr/>
          </p:nvSpPr>
          <p:spPr bwMode="auto">
            <a:xfrm>
              <a:off x="2886075" y="4424362"/>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00696" name="Line 344"/>
            <p:cNvSpPr>
              <a:spLocks noChangeShapeType="1"/>
            </p:cNvSpPr>
            <p:nvPr/>
          </p:nvSpPr>
          <p:spPr bwMode="auto">
            <a:xfrm>
              <a:off x="2509838" y="4090987"/>
              <a:ext cx="0" cy="152400"/>
            </a:xfrm>
            <a:prstGeom prst="line">
              <a:avLst/>
            </a:prstGeom>
            <a:noFill/>
            <a:ln w="28575">
              <a:solidFill>
                <a:schemeClr val="tx1"/>
              </a:solidFill>
              <a:round/>
              <a:headEnd/>
              <a:tailEnd/>
            </a:ln>
            <a:effectLst/>
          </p:spPr>
          <p:txBody>
            <a:bodyPr/>
            <a:lstStyle/>
            <a:p>
              <a:endParaRPr lang="en-US" dirty="0"/>
            </a:p>
          </p:txBody>
        </p:sp>
        <p:sp>
          <p:nvSpPr>
            <p:cNvPr id="100697" name="Text Box 345"/>
            <p:cNvSpPr txBox="1">
              <a:spLocks noChangeArrowheads="1"/>
            </p:cNvSpPr>
            <p:nvPr/>
          </p:nvSpPr>
          <p:spPr bwMode="auto">
            <a:xfrm rot="10800000" flipH="1" flipV="1">
              <a:off x="2419350" y="431958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00698" name="Text Box 346"/>
            <p:cNvSpPr txBox="1">
              <a:spLocks noChangeArrowheads="1"/>
            </p:cNvSpPr>
            <p:nvPr/>
          </p:nvSpPr>
          <p:spPr bwMode="auto">
            <a:xfrm>
              <a:off x="4491038" y="561498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100699" name="Line 347"/>
            <p:cNvSpPr>
              <a:spLocks noChangeShapeType="1"/>
            </p:cNvSpPr>
            <p:nvPr/>
          </p:nvSpPr>
          <p:spPr bwMode="auto">
            <a:xfrm>
              <a:off x="3790950" y="3481387"/>
              <a:ext cx="609600" cy="0"/>
            </a:xfrm>
            <a:prstGeom prst="line">
              <a:avLst/>
            </a:prstGeom>
            <a:noFill/>
            <a:ln w="19050">
              <a:solidFill>
                <a:srgbClr val="CC3300"/>
              </a:solidFill>
              <a:round/>
              <a:headEnd/>
              <a:tailEnd/>
            </a:ln>
            <a:effectLst/>
          </p:spPr>
          <p:txBody>
            <a:bodyPr/>
            <a:lstStyle/>
            <a:p>
              <a:endParaRPr lang="en-US" dirty="0"/>
            </a:p>
          </p:txBody>
        </p:sp>
        <p:sp>
          <p:nvSpPr>
            <p:cNvPr id="100700" name="Line 348"/>
            <p:cNvSpPr>
              <a:spLocks noChangeShapeType="1"/>
            </p:cNvSpPr>
            <p:nvPr/>
          </p:nvSpPr>
          <p:spPr bwMode="auto">
            <a:xfrm>
              <a:off x="3867150" y="3338512"/>
              <a:ext cx="685800" cy="0"/>
            </a:xfrm>
            <a:prstGeom prst="line">
              <a:avLst/>
            </a:prstGeom>
            <a:noFill/>
            <a:ln w="19050">
              <a:solidFill>
                <a:srgbClr val="CC3300"/>
              </a:solidFill>
              <a:round/>
              <a:headEnd/>
              <a:tailEnd/>
            </a:ln>
            <a:effectLst/>
          </p:spPr>
          <p:txBody>
            <a:bodyPr/>
            <a:lstStyle/>
            <a:p>
              <a:endParaRPr lang="en-US" dirty="0"/>
            </a:p>
          </p:txBody>
        </p:sp>
        <p:sp>
          <p:nvSpPr>
            <p:cNvPr id="100701" name="Line 349"/>
            <p:cNvSpPr>
              <a:spLocks noChangeShapeType="1"/>
            </p:cNvSpPr>
            <p:nvPr/>
          </p:nvSpPr>
          <p:spPr bwMode="auto">
            <a:xfrm>
              <a:off x="3943350" y="3033712"/>
              <a:ext cx="685800" cy="0"/>
            </a:xfrm>
            <a:prstGeom prst="line">
              <a:avLst/>
            </a:prstGeom>
            <a:noFill/>
            <a:ln w="19050">
              <a:solidFill>
                <a:srgbClr val="CC3300"/>
              </a:solidFill>
              <a:round/>
              <a:headEnd/>
              <a:tailEnd/>
            </a:ln>
            <a:effectLst/>
          </p:spPr>
          <p:txBody>
            <a:bodyPr/>
            <a:lstStyle/>
            <a:p>
              <a:endParaRPr lang="en-US" dirty="0"/>
            </a:p>
          </p:txBody>
        </p:sp>
        <p:sp>
          <p:nvSpPr>
            <p:cNvPr id="100702" name="Line 350"/>
            <p:cNvSpPr>
              <a:spLocks noChangeShapeType="1"/>
            </p:cNvSpPr>
            <p:nvPr/>
          </p:nvSpPr>
          <p:spPr bwMode="auto">
            <a:xfrm>
              <a:off x="3933825" y="2871787"/>
              <a:ext cx="1514475" cy="0"/>
            </a:xfrm>
            <a:prstGeom prst="line">
              <a:avLst/>
            </a:prstGeom>
            <a:noFill/>
            <a:ln w="19050">
              <a:solidFill>
                <a:srgbClr val="CC3300"/>
              </a:solidFill>
              <a:round/>
              <a:headEnd/>
              <a:tailEnd/>
            </a:ln>
            <a:effectLst/>
          </p:spPr>
          <p:txBody>
            <a:bodyPr/>
            <a:lstStyle/>
            <a:p>
              <a:endParaRPr lang="en-US" dirty="0"/>
            </a:p>
          </p:txBody>
        </p:sp>
        <p:sp>
          <p:nvSpPr>
            <p:cNvPr id="100703" name="Line 351"/>
            <p:cNvSpPr>
              <a:spLocks noChangeShapeType="1"/>
            </p:cNvSpPr>
            <p:nvPr/>
          </p:nvSpPr>
          <p:spPr bwMode="auto">
            <a:xfrm>
              <a:off x="3819525" y="2414587"/>
              <a:ext cx="200025" cy="0"/>
            </a:xfrm>
            <a:prstGeom prst="line">
              <a:avLst/>
            </a:prstGeom>
            <a:noFill/>
            <a:ln w="19050">
              <a:solidFill>
                <a:srgbClr val="CC3300"/>
              </a:solidFill>
              <a:round/>
              <a:headEnd/>
              <a:tailEnd/>
            </a:ln>
            <a:effectLst/>
          </p:spPr>
          <p:txBody>
            <a:bodyPr/>
            <a:lstStyle/>
            <a:p>
              <a:endParaRPr lang="en-US" dirty="0"/>
            </a:p>
          </p:txBody>
        </p:sp>
        <p:sp>
          <p:nvSpPr>
            <p:cNvPr id="100704" name="Line 352"/>
            <p:cNvSpPr>
              <a:spLocks noChangeShapeType="1"/>
            </p:cNvSpPr>
            <p:nvPr/>
          </p:nvSpPr>
          <p:spPr bwMode="auto">
            <a:xfrm>
              <a:off x="3871913" y="2576512"/>
              <a:ext cx="1295400" cy="0"/>
            </a:xfrm>
            <a:prstGeom prst="line">
              <a:avLst/>
            </a:prstGeom>
            <a:noFill/>
            <a:ln w="19050">
              <a:solidFill>
                <a:srgbClr val="CC3300"/>
              </a:solidFill>
              <a:round/>
              <a:headEnd/>
              <a:tailEnd/>
            </a:ln>
            <a:effectLst/>
          </p:spPr>
          <p:txBody>
            <a:bodyPr/>
            <a:lstStyle/>
            <a:p>
              <a:endParaRPr lang="en-US" dirty="0"/>
            </a:p>
          </p:txBody>
        </p:sp>
        <p:sp>
          <p:nvSpPr>
            <p:cNvPr id="100705" name="Text Box 353"/>
            <p:cNvSpPr txBox="1">
              <a:spLocks noChangeArrowheads="1"/>
            </p:cNvSpPr>
            <p:nvPr/>
          </p:nvSpPr>
          <p:spPr bwMode="auto">
            <a:xfrm>
              <a:off x="3409950" y="2005012"/>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100706" name="Line 354"/>
            <p:cNvSpPr>
              <a:spLocks noChangeShapeType="1"/>
            </p:cNvSpPr>
            <p:nvPr/>
          </p:nvSpPr>
          <p:spPr bwMode="auto">
            <a:xfrm>
              <a:off x="2419350" y="2185987"/>
              <a:ext cx="1600200" cy="0"/>
            </a:xfrm>
            <a:prstGeom prst="line">
              <a:avLst/>
            </a:prstGeom>
            <a:noFill/>
            <a:ln w="19050">
              <a:solidFill>
                <a:srgbClr val="CC3300"/>
              </a:solidFill>
              <a:round/>
              <a:headEnd/>
              <a:tailEnd/>
            </a:ln>
            <a:effectLst/>
          </p:spPr>
          <p:txBody>
            <a:bodyPr/>
            <a:lstStyle/>
            <a:p>
              <a:endParaRPr lang="en-US" dirty="0"/>
            </a:p>
          </p:txBody>
        </p:sp>
        <p:sp>
          <p:nvSpPr>
            <p:cNvPr id="100707" name="Line 355"/>
            <p:cNvSpPr>
              <a:spLocks noChangeShapeType="1"/>
            </p:cNvSpPr>
            <p:nvPr/>
          </p:nvSpPr>
          <p:spPr bwMode="auto">
            <a:xfrm>
              <a:off x="2419350" y="4929187"/>
              <a:ext cx="381000" cy="0"/>
            </a:xfrm>
            <a:prstGeom prst="line">
              <a:avLst/>
            </a:prstGeom>
            <a:noFill/>
            <a:ln w="19050">
              <a:solidFill>
                <a:srgbClr val="CC3300"/>
              </a:solidFill>
              <a:round/>
              <a:headEnd/>
              <a:tailEnd/>
            </a:ln>
            <a:effectLst/>
          </p:spPr>
          <p:txBody>
            <a:bodyPr/>
            <a:lstStyle/>
            <a:p>
              <a:endParaRPr lang="en-US" dirty="0"/>
            </a:p>
          </p:txBody>
        </p:sp>
        <p:sp>
          <p:nvSpPr>
            <p:cNvPr id="100708" name="Line 356"/>
            <p:cNvSpPr>
              <a:spLocks noChangeShapeType="1"/>
            </p:cNvSpPr>
            <p:nvPr/>
          </p:nvSpPr>
          <p:spPr bwMode="auto">
            <a:xfrm flipV="1">
              <a:off x="2790825" y="4700587"/>
              <a:ext cx="0" cy="228600"/>
            </a:xfrm>
            <a:prstGeom prst="line">
              <a:avLst/>
            </a:prstGeom>
            <a:noFill/>
            <a:ln w="19050">
              <a:solidFill>
                <a:srgbClr val="CC3300"/>
              </a:solidFill>
              <a:round/>
              <a:headEnd/>
              <a:tailEnd/>
            </a:ln>
            <a:effectLst/>
          </p:spPr>
          <p:txBody>
            <a:bodyPr/>
            <a:lstStyle/>
            <a:p>
              <a:endParaRPr lang="en-US" dirty="0"/>
            </a:p>
          </p:txBody>
        </p:sp>
        <p:sp>
          <p:nvSpPr>
            <p:cNvPr id="100709" name="Text Box 357"/>
            <p:cNvSpPr txBox="1">
              <a:spLocks noChangeArrowheads="1"/>
            </p:cNvSpPr>
            <p:nvPr/>
          </p:nvSpPr>
          <p:spPr bwMode="auto">
            <a:xfrm>
              <a:off x="3943350" y="300513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100710" name="Text Box 358"/>
            <p:cNvSpPr txBox="1">
              <a:spLocks noChangeArrowheads="1"/>
            </p:cNvSpPr>
            <p:nvPr/>
          </p:nvSpPr>
          <p:spPr bwMode="auto">
            <a:xfrm rot="10800000" flipH="1" flipV="1">
              <a:off x="2419350" y="279558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100711" name="Group 359"/>
            <p:cNvGrpSpPr>
              <a:grpSpLocks/>
            </p:cNvGrpSpPr>
            <p:nvPr/>
          </p:nvGrpSpPr>
          <p:grpSpPr bwMode="auto">
            <a:xfrm>
              <a:off x="6381750" y="3005137"/>
              <a:ext cx="533400" cy="685800"/>
              <a:chOff x="3984" y="1920"/>
              <a:chExt cx="336" cy="432"/>
            </a:xfrm>
          </p:grpSpPr>
          <p:sp>
            <p:nvSpPr>
              <p:cNvPr id="100712" name="AutoShape 360"/>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100713" name="Line 361"/>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100714" name="Line 362"/>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100715" name="Line 363"/>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100716" name="Line 364"/>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100717" name="Line 365"/>
            <p:cNvSpPr>
              <a:spLocks noChangeShapeType="1"/>
            </p:cNvSpPr>
            <p:nvPr/>
          </p:nvSpPr>
          <p:spPr bwMode="auto">
            <a:xfrm>
              <a:off x="6305550" y="3633787"/>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100718" name="Line 366"/>
            <p:cNvSpPr>
              <a:spLocks noChangeShapeType="1"/>
            </p:cNvSpPr>
            <p:nvPr/>
          </p:nvSpPr>
          <p:spPr bwMode="auto">
            <a:xfrm flipV="1">
              <a:off x="6315075" y="3643312"/>
              <a:ext cx="0" cy="762000"/>
            </a:xfrm>
            <a:prstGeom prst="line">
              <a:avLst/>
            </a:prstGeom>
            <a:noFill/>
            <a:ln w="19050">
              <a:solidFill>
                <a:schemeClr val="tx1"/>
              </a:solidFill>
              <a:round/>
              <a:headEnd/>
              <a:tailEnd/>
            </a:ln>
            <a:effectLst/>
          </p:spPr>
          <p:txBody>
            <a:bodyPr/>
            <a:lstStyle/>
            <a:p>
              <a:endParaRPr lang="en-US" dirty="0"/>
            </a:p>
          </p:txBody>
        </p:sp>
        <p:sp>
          <p:nvSpPr>
            <p:cNvPr id="100719" name="Line 367"/>
            <p:cNvSpPr>
              <a:spLocks noChangeShapeType="1"/>
            </p:cNvSpPr>
            <p:nvPr/>
          </p:nvSpPr>
          <p:spPr bwMode="auto">
            <a:xfrm>
              <a:off x="5162550" y="3471862"/>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100720" name="Group 368"/>
            <p:cNvGrpSpPr>
              <a:grpSpLocks/>
            </p:cNvGrpSpPr>
            <p:nvPr/>
          </p:nvGrpSpPr>
          <p:grpSpPr bwMode="auto">
            <a:xfrm>
              <a:off x="6273790" y="2109787"/>
              <a:ext cx="228600" cy="889000"/>
              <a:chOff x="3916" y="1587"/>
              <a:chExt cx="144" cy="560"/>
            </a:xfrm>
          </p:grpSpPr>
          <p:grpSp>
            <p:nvGrpSpPr>
              <p:cNvPr id="100721" name="Group 369"/>
              <p:cNvGrpSpPr>
                <a:grpSpLocks/>
              </p:cNvGrpSpPr>
              <p:nvPr/>
            </p:nvGrpSpPr>
            <p:grpSpPr bwMode="auto">
              <a:xfrm>
                <a:off x="3930" y="1587"/>
                <a:ext cx="102" cy="560"/>
                <a:chOff x="1248" y="3360"/>
                <a:chExt cx="144" cy="480"/>
              </a:xfrm>
            </p:grpSpPr>
            <p:sp>
              <p:nvSpPr>
                <p:cNvPr id="100722" name="AutoShape 37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00723" name="Line 37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0724" name="Line 37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0725" name="Text Box 373"/>
              <p:cNvSpPr txBox="1">
                <a:spLocks noChangeArrowheads="1"/>
              </p:cNvSpPr>
              <p:nvPr/>
            </p:nvSpPr>
            <p:spPr bwMode="auto">
              <a:xfrm>
                <a:off x="3916"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0736" name="Line 384"/>
            <p:cNvSpPr>
              <a:spLocks noChangeShapeType="1"/>
            </p:cNvSpPr>
            <p:nvPr/>
          </p:nvSpPr>
          <p:spPr bwMode="auto">
            <a:xfrm flipV="1">
              <a:off x="7515225" y="2719387"/>
              <a:ext cx="0" cy="1447800"/>
            </a:xfrm>
            <a:prstGeom prst="line">
              <a:avLst/>
            </a:prstGeom>
            <a:noFill/>
            <a:ln w="19050">
              <a:solidFill>
                <a:srgbClr val="CC3300"/>
              </a:solidFill>
              <a:round/>
              <a:headEnd/>
              <a:tailEnd/>
            </a:ln>
            <a:effectLst/>
          </p:spPr>
          <p:txBody>
            <a:bodyPr/>
            <a:lstStyle/>
            <a:p>
              <a:endParaRPr lang="en-US" dirty="0"/>
            </a:p>
          </p:txBody>
        </p:sp>
        <p:sp>
          <p:nvSpPr>
            <p:cNvPr id="100737" name="Line 385"/>
            <p:cNvSpPr>
              <a:spLocks noChangeShapeType="1"/>
            </p:cNvSpPr>
            <p:nvPr/>
          </p:nvSpPr>
          <p:spPr bwMode="auto">
            <a:xfrm>
              <a:off x="5695950" y="3176587"/>
              <a:ext cx="1524000" cy="0"/>
            </a:xfrm>
            <a:prstGeom prst="line">
              <a:avLst/>
            </a:prstGeom>
            <a:noFill/>
            <a:ln w="19050">
              <a:solidFill>
                <a:srgbClr val="CC3300"/>
              </a:solidFill>
              <a:round/>
              <a:headEnd/>
              <a:tailEnd/>
            </a:ln>
            <a:effectLst/>
          </p:spPr>
          <p:txBody>
            <a:bodyPr/>
            <a:lstStyle/>
            <a:p>
              <a:endParaRPr lang="en-US" dirty="0"/>
            </a:p>
          </p:txBody>
        </p:sp>
        <p:sp>
          <p:nvSpPr>
            <p:cNvPr id="100738" name="Line 386"/>
            <p:cNvSpPr>
              <a:spLocks noChangeShapeType="1"/>
            </p:cNvSpPr>
            <p:nvPr/>
          </p:nvSpPr>
          <p:spPr bwMode="auto">
            <a:xfrm flipV="1">
              <a:off x="7210425" y="3176587"/>
              <a:ext cx="0" cy="990600"/>
            </a:xfrm>
            <a:prstGeom prst="line">
              <a:avLst/>
            </a:prstGeom>
            <a:noFill/>
            <a:ln w="19050">
              <a:solidFill>
                <a:srgbClr val="CC3300"/>
              </a:solidFill>
              <a:round/>
              <a:headEnd/>
              <a:tailEnd/>
            </a:ln>
            <a:effectLst/>
          </p:spPr>
          <p:txBody>
            <a:bodyPr/>
            <a:lstStyle/>
            <a:p>
              <a:endParaRPr lang="en-US" dirty="0"/>
            </a:p>
          </p:txBody>
        </p:sp>
        <p:sp>
          <p:nvSpPr>
            <p:cNvPr id="100739" name="Text Box 387"/>
            <p:cNvSpPr txBox="1">
              <a:spLocks noChangeArrowheads="1"/>
            </p:cNvSpPr>
            <p:nvPr/>
          </p:nvSpPr>
          <p:spPr bwMode="auto">
            <a:xfrm>
              <a:off x="7448550" y="401478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100740" name="Text Box 388"/>
            <p:cNvSpPr txBox="1">
              <a:spLocks noChangeArrowheads="1"/>
            </p:cNvSpPr>
            <p:nvPr/>
          </p:nvSpPr>
          <p:spPr bwMode="auto">
            <a:xfrm>
              <a:off x="6838950" y="401478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100741" name="Line 389"/>
            <p:cNvSpPr>
              <a:spLocks noChangeShapeType="1"/>
            </p:cNvSpPr>
            <p:nvPr/>
          </p:nvSpPr>
          <p:spPr bwMode="auto">
            <a:xfrm flipH="1" flipV="1">
              <a:off x="8429625" y="2871787"/>
              <a:ext cx="0" cy="1676400"/>
            </a:xfrm>
            <a:prstGeom prst="line">
              <a:avLst/>
            </a:prstGeom>
            <a:noFill/>
            <a:ln w="19050">
              <a:solidFill>
                <a:srgbClr val="CC3300"/>
              </a:solidFill>
              <a:round/>
              <a:headEnd/>
              <a:tailEnd/>
            </a:ln>
            <a:effectLst/>
          </p:spPr>
          <p:txBody>
            <a:bodyPr/>
            <a:lstStyle/>
            <a:p>
              <a:endParaRPr lang="en-US" dirty="0"/>
            </a:p>
          </p:txBody>
        </p:sp>
        <p:sp>
          <p:nvSpPr>
            <p:cNvPr id="100742" name="Text Box 390"/>
            <p:cNvSpPr txBox="1">
              <a:spLocks noChangeArrowheads="1"/>
            </p:cNvSpPr>
            <p:nvPr/>
          </p:nvSpPr>
          <p:spPr bwMode="auto">
            <a:xfrm>
              <a:off x="7848600" y="4240212"/>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100743" name="Line 391"/>
            <p:cNvSpPr>
              <a:spLocks noChangeShapeType="1"/>
            </p:cNvSpPr>
            <p:nvPr/>
          </p:nvSpPr>
          <p:spPr bwMode="auto">
            <a:xfrm>
              <a:off x="4543425" y="4395787"/>
              <a:ext cx="695325" cy="0"/>
            </a:xfrm>
            <a:prstGeom prst="line">
              <a:avLst/>
            </a:prstGeom>
            <a:noFill/>
            <a:ln w="19050">
              <a:solidFill>
                <a:srgbClr val="CC3300"/>
              </a:solidFill>
              <a:round/>
              <a:headEnd/>
              <a:tailEnd/>
            </a:ln>
            <a:effectLst/>
          </p:spPr>
          <p:txBody>
            <a:bodyPr/>
            <a:lstStyle/>
            <a:p>
              <a:endParaRPr lang="en-US" dirty="0"/>
            </a:p>
          </p:txBody>
        </p:sp>
        <p:sp>
          <p:nvSpPr>
            <p:cNvPr id="100744" name="Line 392"/>
            <p:cNvSpPr>
              <a:spLocks noChangeShapeType="1"/>
            </p:cNvSpPr>
            <p:nvPr/>
          </p:nvSpPr>
          <p:spPr bwMode="auto">
            <a:xfrm flipV="1">
              <a:off x="4391025" y="3481387"/>
              <a:ext cx="0" cy="228600"/>
            </a:xfrm>
            <a:prstGeom prst="line">
              <a:avLst/>
            </a:prstGeom>
            <a:noFill/>
            <a:ln w="19050">
              <a:solidFill>
                <a:srgbClr val="CC3300"/>
              </a:solidFill>
              <a:round/>
              <a:headEnd/>
              <a:tailEnd/>
            </a:ln>
            <a:effectLst/>
          </p:spPr>
          <p:txBody>
            <a:bodyPr/>
            <a:lstStyle/>
            <a:p>
              <a:endParaRPr lang="en-US" dirty="0"/>
            </a:p>
          </p:txBody>
        </p:sp>
      </p:grpSp>
      <p:sp>
        <p:nvSpPr>
          <p:cNvPr id="100746" name="Text Box 394"/>
          <p:cNvSpPr txBox="1">
            <a:spLocks noChangeArrowheads="1"/>
          </p:cNvSpPr>
          <p:nvPr/>
        </p:nvSpPr>
        <p:spPr bwMode="auto">
          <a:xfrm>
            <a:off x="3505200" y="6156325"/>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pic>
        <p:nvPicPr>
          <p:cNvPr id="2"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01378" name="Rectangle 2"/>
          <p:cNvSpPr>
            <a:spLocks noGrp="1" noChangeArrowheads="1"/>
          </p:cNvSpPr>
          <p:nvPr>
            <p:ph type="title"/>
          </p:nvPr>
        </p:nvSpPr>
        <p:spPr>
          <a:xfrm>
            <a:off x="1371600" y="1295400"/>
            <a:ext cx="6477000" cy="533400"/>
          </a:xfrm>
          <a:ln/>
        </p:spPr>
        <p:txBody>
          <a:bodyPr/>
          <a:lstStyle/>
          <a:p>
            <a:r>
              <a:rPr lang="en-US" sz="3200" dirty="0"/>
              <a:t>Next Step of R-Type Instruction</a:t>
            </a:r>
          </a:p>
        </p:txBody>
      </p:sp>
      <p:grpSp>
        <p:nvGrpSpPr>
          <p:cNvPr id="101785" name="Group 409"/>
          <p:cNvGrpSpPr>
            <a:grpSpLocks/>
          </p:cNvGrpSpPr>
          <p:nvPr/>
        </p:nvGrpSpPr>
        <p:grpSpPr bwMode="auto">
          <a:xfrm>
            <a:off x="381000" y="2162175"/>
            <a:ext cx="5943600" cy="4225925"/>
            <a:chOff x="240" y="1344"/>
            <a:chExt cx="3744" cy="2662"/>
          </a:xfrm>
        </p:grpSpPr>
        <p:sp>
          <p:nvSpPr>
            <p:cNvPr id="101573" name="AutoShape 197"/>
            <p:cNvSpPr>
              <a:spLocks noChangeArrowheads="1"/>
            </p:cNvSpPr>
            <p:nvPr/>
          </p:nvSpPr>
          <p:spPr bwMode="auto">
            <a:xfrm>
              <a:off x="1476" y="1794"/>
              <a:ext cx="624" cy="240"/>
            </a:xfrm>
            <a:prstGeom prst="rightArrow">
              <a:avLst>
                <a:gd name="adj1" fmla="val 50000"/>
                <a:gd name="adj2" fmla="val 65000"/>
              </a:avLst>
            </a:prstGeom>
            <a:solidFill>
              <a:srgbClr val="9999FF">
                <a:alpha val="70000"/>
              </a:srgbClr>
            </a:solidFill>
            <a:ln w="9525">
              <a:noFill/>
              <a:miter lim="800000"/>
              <a:headEnd/>
              <a:tailEnd/>
            </a:ln>
            <a:effectLst/>
          </p:spPr>
          <p:txBody>
            <a:bodyPr wrap="none" anchor="ctr"/>
            <a:lstStyle/>
            <a:p>
              <a:endParaRPr lang="en-US" dirty="0"/>
            </a:p>
          </p:txBody>
        </p:sp>
        <p:sp>
          <p:nvSpPr>
            <p:cNvPr id="101574" name="AutoShape 198"/>
            <p:cNvSpPr>
              <a:spLocks noChangeArrowheads="1"/>
            </p:cNvSpPr>
            <p:nvPr/>
          </p:nvSpPr>
          <p:spPr bwMode="auto">
            <a:xfrm>
              <a:off x="1470" y="2292"/>
              <a:ext cx="402" cy="168"/>
            </a:xfrm>
            <a:prstGeom prst="rightArrow">
              <a:avLst>
                <a:gd name="adj1" fmla="val 50000"/>
                <a:gd name="adj2" fmla="val 59821"/>
              </a:avLst>
            </a:prstGeom>
            <a:solidFill>
              <a:srgbClr val="9999FF">
                <a:alpha val="70000"/>
              </a:srgbClr>
            </a:solidFill>
            <a:ln w="9525">
              <a:noFill/>
              <a:miter lim="800000"/>
              <a:headEnd/>
              <a:tailEnd/>
            </a:ln>
            <a:effectLst/>
          </p:spPr>
          <p:txBody>
            <a:bodyPr wrap="none" anchor="ctr"/>
            <a:lstStyle/>
            <a:p>
              <a:endParaRPr lang="en-US" dirty="0"/>
            </a:p>
          </p:txBody>
        </p:sp>
        <p:sp>
          <p:nvSpPr>
            <p:cNvPr id="101575" name="AutoShape 199"/>
            <p:cNvSpPr>
              <a:spLocks noChangeArrowheads="1"/>
            </p:cNvSpPr>
            <p:nvPr/>
          </p:nvSpPr>
          <p:spPr bwMode="auto">
            <a:xfrm>
              <a:off x="1470" y="2484"/>
              <a:ext cx="402" cy="168"/>
            </a:xfrm>
            <a:prstGeom prst="rightArrow">
              <a:avLst>
                <a:gd name="adj1" fmla="val 50000"/>
                <a:gd name="adj2" fmla="val 59821"/>
              </a:avLst>
            </a:prstGeom>
            <a:solidFill>
              <a:srgbClr val="9999FF">
                <a:alpha val="70000"/>
              </a:srgbClr>
            </a:solidFill>
            <a:ln w="9525">
              <a:noFill/>
              <a:miter lim="800000"/>
              <a:headEnd/>
              <a:tailEnd/>
            </a:ln>
            <a:effectLst/>
          </p:spPr>
          <p:txBody>
            <a:bodyPr wrap="none" anchor="ctr"/>
            <a:lstStyle/>
            <a:p>
              <a:endParaRPr lang="en-US" dirty="0"/>
            </a:p>
          </p:txBody>
        </p:sp>
        <p:sp>
          <p:nvSpPr>
            <p:cNvPr id="101576" name="AutoShape 200"/>
            <p:cNvSpPr>
              <a:spLocks noChangeArrowheads="1"/>
            </p:cNvSpPr>
            <p:nvPr/>
          </p:nvSpPr>
          <p:spPr bwMode="auto">
            <a:xfrm>
              <a:off x="1470" y="2790"/>
              <a:ext cx="210" cy="168"/>
            </a:xfrm>
            <a:prstGeom prst="rightArrow">
              <a:avLst>
                <a:gd name="adj1" fmla="val 50000"/>
                <a:gd name="adj2" fmla="val 31250"/>
              </a:avLst>
            </a:prstGeom>
            <a:solidFill>
              <a:srgbClr val="9999FF">
                <a:alpha val="70000"/>
              </a:srgbClr>
            </a:solidFill>
            <a:ln w="9525">
              <a:noFill/>
              <a:miter lim="800000"/>
              <a:headEnd/>
              <a:tailEnd/>
            </a:ln>
            <a:effectLst/>
          </p:spPr>
          <p:txBody>
            <a:bodyPr wrap="none" anchor="ctr"/>
            <a:lstStyle/>
            <a:p>
              <a:endParaRPr lang="en-US" dirty="0"/>
            </a:p>
          </p:txBody>
        </p:sp>
        <p:sp>
          <p:nvSpPr>
            <p:cNvPr id="101577" name="AutoShape 201"/>
            <p:cNvSpPr>
              <a:spLocks noChangeArrowheads="1"/>
            </p:cNvSpPr>
            <p:nvPr/>
          </p:nvSpPr>
          <p:spPr bwMode="auto">
            <a:xfrm>
              <a:off x="1488" y="3330"/>
              <a:ext cx="864" cy="210"/>
            </a:xfrm>
            <a:prstGeom prst="rightArrow">
              <a:avLst>
                <a:gd name="adj1" fmla="val 50000"/>
                <a:gd name="adj2" fmla="val 102857"/>
              </a:avLst>
            </a:prstGeom>
            <a:solidFill>
              <a:srgbClr val="9999FF">
                <a:alpha val="70000"/>
              </a:srgbClr>
            </a:solidFill>
            <a:ln w="9525">
              <a:noFill/>
              <a:miter lim="800000"/>
              <a:headEnd/>
              <a:tailEnd/>
            </a:ln>
            <a:effectLst/>
          </p:spPr>
          <p:txBody>
            <a:bodyPr wrap="none" anchor="ctr"/>
            <a:lstStyle/>
            <a:p>
              <a:endParaRPr lang="en-US" dirty="0"/>
            </a:p>
          </p:txBody>
        </p:sp>
        <p:sp>
          <p:nvSpPr>
            <p:cNvPr id="101578" name="AutoShape 202"/>
            <p:cNvSpPr>
              <a:spLocks noChangeArrowheads="1"/>
            </p:cNvSpPr>
            <p:nvPr/>
          </p:nvSpPr>
          <p:spPr bwMode="auto">
            <a:xfrm>
              <a:off x="2640" y="2484"/>
              <a:ext cx="768" cy="288"/>
            </a:xfrm>
            <a:prstGeom prst="rightArrow">
              <a:avLst>
                <a:gd name="adj1" fmla="val 50000"/>
                <a:gd name="adj2" fmla="val 66667"/>
              </a:avLst>
            </a:prstGeom>
            <a:solidFill>
              <a:srgbClr val="9999FF">
                <a:alpha val="70000"/>
              </a:srgbClr>
            </a:solidFill>
            <a:ln w="9525">
              <a:noFill/>
              <a:miter lim="800000"/>
              <a:headEnd/>
              <a:tailEnd/>
            </a:ln>
            <a:effectLst/>
          </p:spPr>
          <p:txBody>
            <a:bodyPr wrap="none" anchor="ctr"/>
            <a:lstStyle/>
            <a:p>
              <a:endParaRPr lang="en-US" dirty="0"/>
            </a:p>
          </p:txBody>
        </p:sp>
        <p:sp>
          <p:nvSpPr>
            <p:cNvPr id="101579" name="AutoShape 203"/>
            <p:cNvSpPr>
              <a:spLocks noChangeArrowheads="1"/>
            </p:cNvSpPr>
            <p:nvPr/>
          </p:nvSpPr>
          <p:spPr bwMode="auto">
            <a:xfrm>
              <a:off x="2640" y="2772"/>
              <a:ext cx="576" cy="288"/>
            </a:xfrm>
            <a:prstGeom prst="rightArrow">
              <a:avLst>
                <a:gd name="adj1" fmla="val 50000"/>
                <a:gd name="adj2" fmla="val 50000"/>
              </a:avLst>
            </a:prstGeom>
            <a:solidFill>
              <a:srgbClr val="9999FF">
                <a:alpha val="70000"/>
              </a:srgbClr>
            </a:solidFill>
            <a:ln w="9525">
              <a:noFill/>
              <a:miter lim="800000"/>
              <a:headEnd/>
              <a:tailEnd/>
            </a:ln>
            <a:effectLst/>
          </p:spPr>
          <p:txBody>
            <a:bodyPr wrap="none" anchor="ctr"/>
            <a:lstStyle/>
            <a:p>
              <a:endParaRPr lang="en-US" dirty="0"/>
            </a:p>
          </p:txBody>
        </p:sp>
        <p:sp>
          <p:nvSpPr>
            <p:cNvPr id="101580" name="AutoShape 204"/>
            <p:cNvSpPr>
              <a:spLocks noChangeArrowheads="1"/>
            </p:cNvSpPr>
            <p:nvPr/>
          </p:nvSpPr>
          <p:spPr bwMode="auto">
            <a:xfrm>
              <a:off x="2880" y="3444"/>
              <a:ext cx="432" cy="192"/>
            </a:xfrm>
            <a:prstGeom prst="rightArrow">
              <a:avLst>
                <a:gd name="adj1" fmla="val 50000"/>
                <a:gd name="adj2" fmla="val 56250"/>
              </a:avLst>
            </a:prstGeom>
            <a:solidFill>
              <a:srgbClr val="9999FF">
                <a:alpha val="70000"/>
              </a:srgbClr>
            </a:solidFill>
            <a:ln w="9525">
              <a:noFill/>
              <a:miter lim="800000"/>
              <a:headEnd/>
              <a:tailEnd/>
            </a:ln>
            <a:effectLst/>
          </p:spPr>
          <p:txBody>
            <a:bodyPr wrap="none" anchor="ctr"/>
            <a:lstStyle/>
            <a:p>
              <a:endParaRPr lang="en-US" dirty="0"/>
            </a:p>
          </p:txBody>
        </p:sp>
        <p:sp>
          <p:nvSpPr>
            <p:cNvPr id="101581" name="Text Box 205"/>
            <p:cNvSpPr txBox="1">
              <a:spLocks noChangeArrowheads="1"/>
            </p:cNvSpPr>
            <p:nvPr/>
          </p:nvSpPr>
          <p:spPr bwMode="auto">
            <a:xfrm>
              <a:off x="240" y="3412"/>
              <a:ext cx="1680" cy="594"/>
            </a:xfrm>
            <a:prstGeom prst="rect">
              <a:avLst/>
            </a:prstGeom>
            <a:noFill/>
            <a:ln w="9525">
              <a:noFill/>
              <a:miter lim="800000"/>
              <a:headEnd/>
              <a:tailEnd/>
            </a:ln>
            <a:effectLst/>
          </p:spPr>
          <p:txBody>
            <a:bodyPr>
              <a:spAutoFit/>
            </a:bodyPr>
            <a:lstStyle/>
            <a:p>
              <a:pPr algn="l"/>
              <a:r>
                <a:rPr lang="en-US" sz="1400" b="1" dirty="0">
                  <a:solidFill>
                    <a:schemeClr val="accent2"/>
                  </a:solidFill>
                </a:rPr>
                <a:t>Registers are identified and needed operands are routed to the ALU and the PC update circuit.  </a:t>
              </a:r>
            </a:p>
          </p:txBody>
        </p:sp>
        <p:sp>
          <p:nvSpPr>
            <p:cNvPr id="101582" name="AutoShape 206"/>
            <p:cNvSpPr>
              <a:spLocks noChangeArrowheads="1"/>
            </p:cNvSpPr>
            <p:nvPr/>
          </p:nvSpPr>
          <p:spPr bwMode="auto">
            <a:xfrm>
              <a:off x="1392" y="1344"/>
              <a:ext cx="2592" cy="154"/>
            </a:xfrm>
            <a:prstGeom prst="rightArrow">
              <a:avLst>
                <a:gd name="adj1" fmla="val 50000"/>
                <a:gd name="adj2" fmla="val 420779"/>
              </a:avLst>
            </a:prstGeom>
            <a:solidFill>
              <a:srgbClr val="9999FF">
                <a:alpha val="70000"/>
              </a:srgbClr>
            </a:solidFill>
            <a:ln w="9525">
              <a:noFill/>
              <a:miter lim="800000"/>
              <a:headEnd/>
              <a:tailEnd/>
            </a:ln>
            <a:effectLst/>
          </p:spPr>
          <p:txBody>
            <a:bodyPr wrap="none" anchor="ctr"/>
            <a:lstStyle/>
            <a:p>
              <a:endParaRPr lang="en-US" dirty="0"/>
            </a:p>
          </p:txBody>
        </p:sp>
        <p:sp>
          <p:nvSpPr>
            <p:cNvPr id="101584" name="AutoShape 208"/>
            <p:cNvSpPr>
              <a:spLocks noChangeArrowheads="1"/>
            </p:cNvSpPr>
            <p:nvPr/>
          </p:nvSpPr>
          <p:spPr bwMode="auto">
            <a:xfrm>
              <a:off x="2910" y="1452"/>
              <a:ext cx="432" cy="144"/>
            </a:xfrm>
            <a:prstGeom prst="rightArrow">
              <a:avLst>
                <a:gd name="adj1" fmla="val 50000"/>
                <a:gd name="adj2" fmla="val 75000"/>
              </a:avLst>
            </a:prstGeom>
            <a:solidFill>
              <a:srgbClr val="9999FF">
                <a:alpha val="70000"/>
              </a:srgbClr>
            </a:solidFill>
            <a:ln w="9525">
              <a:noFill/>
              <a:miter lim="800000"/>
              <a:headEnd/>
              <a:tailEnd/>
            </a:ln>
            <a:effectLst/>
          </p:spPr>
          <p:txBody>
            <a:bodyPr wrap="none" anchor="ctr"/>
            <a:lstStyle/>
            <a:p>
              <a:endParaRPr lang="en-US" dirty="0"/>
            </a:p>
          </p:txBody>
        </p:sp>
      </p:grpSp>
      <p:sp>
        <p:nvSpPr>
          <p:cNvPr id="101783" name="Text Box 407"/>
          <p:cNvSpPr txBox="1">
            <a:spLocks noChangeArrowheads="1"/>
          </p:cNvSpPr>
          <p:nvPr/>
        </p:nvSpPr>
        <p:spPr bwMode="auto">
          <a:xfrm>
            <a:off x="3505200" y="6156325"/>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grpSp>
        <p:nvGrpSpPr>
          <p:cNvPr id="218" name="Group 217"/>
          <p:cNvGrpSpPr/>
          <p:nvPr/>
        </p:nvGrpSpPr>
        <p:grpSpPr>
          <a:xfrm>
            <a:off x="590550" y="1995487"/>
            <a:ext cx="8248650" cy="4100513"/>
            <a:chOff x="590550" y="1957387"/>
            <a:chExt cx="8248650" cy="4100513"/>
          </a:xfrm>
        </p:grpSpPr>
        <p:grpSp>
          <p:nvGrpSpPr>
            <p:cNvPr id="219" name="Group 215"/>
            <p:cNvGrpSpPr/>
            <p:nvPr/>
          </p:nvGrpSpPr>
          <p:grpSpPr>
            <a:xfrm>
              <a:off x="5501512" y="4014787"/>
              <a:ext cx="1056287" cy="990598"/>
              <a:chOff x="3355430" y="3810002"/>
              <a:chExt cx="1056287" cy="990598"/>
            </a:xfrm>
          </p:grpSpPr>
          <p:cxnSp>
            <p:nvCxnSpPr>
              <p:cNvPr id="397" name="Straight Connector 39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98" name="Isosceles Triangle 39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9" name="Isosceles Triangle 39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0" name="Isosceles Triangle 39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1" name="Rectangle 40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2"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20" name="Group 208"/>
            <p:cNvGrpSpPr/>
            <p:nvPr/>
          </p:nvGrpSpPr>
          <p:grpSpPr>
            <a:xfrm>
              <a:off x="5351735" y="2343647"/>
              <a:ext cx="1056287" cy="990598"/>
              <a:chOff x="3355430" y="3810002"/>
              <a:chExt cx="1056287" cy="990598"/>
            </a:xfrm>
          </p:grpSpPr>
          <p:cxnSp>
            <p:nvCxnSpPr>
              <p:cNvPr id="391" name="Straight Connector 39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92" name="Isosceles Triangle 39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3" name="Isosceles Triangle 39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4" name="Isosceles Triangle 39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5" name="Rectangle 39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6"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221" name="Group 201"/>
            <p:cNvGrpSpPr/>
            <p:nvPr/>
          </p:nvGrpSpPr>
          <p:grpSpPr>
            <a:xfrm>
              <a:off x="1134463" y="2112417"/>
              <a:ext cx="1056287" cy="990598"/>
              <a:chOff x="3355430" y="3810002"/>
              <a:chExt cx="1056287" cy="990598"/>
            </a:xfrm>
          </p:grpSpPr>
          <p:cxnSp>
            <p:nvCxnSpPr>
              <p:cNvPr id="385" name="Straight Connector 38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86" name="Isosceles Triangle 38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7" name="Isosceles Triangle 38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8" name="Isosceles Triangle 38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9" name="Rectangle 38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0"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222" name="Line 200"/>
            <p:cNvSpPr>
              <a:spLocks noChangeShapeType="1"/>
            </p:cNvSpPr>
            <p:nvPr/>
          </p:nvSpPr>
          <p:spPr bwMode="auto">
            <a:xfrm flipV="1">
              <a:off x="5238750" y="4386262"/>
              <a:ext cx="0" cy="182563"/>
            </a:xfrm>
            <a:prstGeom prst="line">
              <a:avLst/>
            </a:prstGeom>
            <a:noFill/>
            <a:ln w="19050">
              <a:solidFill>
                <a:srgbClr val="CC3300"/>
              </a:solidFill>
              <a:round/>
              <a:headEnd/>
              <a:tailEnd/>
            </a:ln>
            <a:effectLst/>
          </p:spPr>
          <p:txBody>
            <a:bodyPr/>
            <a:lstStyle/>
            <a:p>
              <a:endParaRPr lang="en-US" dirty="0"/>
            </a:p>
          </p:txBody>
        </p:sp>
        <p:sp>
          <p:nvSpPr>
            <p:cNvPr id="223" name="Line 201"/>
            <p:cNvSpPr>
              <a:spLocks noChangeShapeType="1"/>
            </p:cNvSpPr>
            <p:nvPr/>
          </p:nvSpPr>
          <p:spPr bwMode="auto">
            <a:xfrm flipV="1">
              <a:off x="4010025" y="2185987"/>
              <a:ext cx="0" cy="228600"/>
            </a:xfrm>
            <a:prstGeom prst="line">
              <a:avLst/>
            </a:prstGeom>
            <a:noFill/>
            <a:ln w="19050">
              <a:solidFill>
                <a:srgbClr val="CC3300"/>
              </a:solidFill>
              <a:round/>
              <a:headEnd/>
              <a:tailEnd/>
            </a:ln>
            <a:effectLst/>
          </p:spPr>
          <p:txBody>
            <a:bodyPr/>
            <a:lstStyle/>
            <a:p>
              <a:endParaRPr lang="en-US" dirty="0"/>
            </a:p>
          </p:txBody>
        </p:sp>
        <p:sp>
          <p:nvSpPr>
            <p:cNvPr id="224" name="Line 202"/>
            <p:cNvSpPr>
              <a:spLocks noChangeShapeType="1"/>
            </p:cNvSpPr>
            <p:nvPr/>
          </p:nvSpPr>
          <p:spPr bwMode="auto">
            <a:xfrm>
              <a:off x="6000750" y="2719387"/>
              <a:ext cx="304800" cy="0"/>
            </a:xfrm>
            <a:prstGeom prst="line">
              <a:avLst/>
            </a:prstGeom>
            <a:noFill/>
            <a:ln w="19050">
              <a:solidFill>
                <a:srgbClr val="CC3300"/>
              </a:solidFill>
              <a:round/>
              <a:headEnd/>
              <a:tailEnd/>
            </a:ln>
            <a:effectLst/>
          </p:spPr>
          <p:txBody>
            <a:bodyPr/>
            <a:lstStyle/>
            <a:p>
              <a:endParaRPr lang="en-US" dirty="0"/>
            </a:p>
          </p:txBody>
        </p:sp>
        <p:sp>
          <p:nvSpPr>
            <p:cNvPr id="225" name="Line 203"/>
            <p:cNvSpPr>
              <a:spLocks noChangeShapeType="1"/>
            </p:cNvSpPr>
            <p:nvPr/>
          </p:nvSpPr>
          <p:spPr bwMode="auto">
            <a:xfrm flipH="1">
              <a:off x="4248150" y="3709987"/>
              <a:ext cx="152400" cy="0"/>
            </a:xfrm>
            <a:prstGeom prst="line">
              <a:avLst/>
            </a:prstGeom>
            <a:noFill/>
            <a:ln w="19050">
              <a:solidFill>
                <a:srgbClr val="CC3300"/>
              </a:solidFill>
              <a:round/>
              <a:headEnd/>
              <a:tailEnd/>
            </a:ln>
            <a:effectLst/>
          </p:spPr>
          <p:txBody>
            <a:bodyPr/>
            <a:lstStyle/>
            <a:p>
              <a:endParaRPr lang="en-US" dirty="0"/>
            </a:p>
          </p:txBody>
        </p:sp>
        <p:sp>
          <p:nvSpPr>
            <p:cNvPr id="226" name="Line 204"/>
            <p:cNvSpPr>
              <a:spLocks noChangeShapeType="1"/>
            </p:cNvSpPr>
            <p:nvPr/>
          </p:nvSpPr>
          <p:spPr bwMode="auto">
            <a:xfrm flipV="1">
              <a:off x="2428875" y="2185987"/>
              <a:ext cx="0" cy="2743200"/>
            </a:xfrm>
            <a:prstGeom prst="line">
              <a:avLst/>
            </a:prstGeom>
            <a:noFill/>
            <a:ln w="19050">
              <a:solidFill>
                <a:srgbClr val="CC3300"/>
              </a:solidFill>
              <a:round/>
              <a:headEnd/>
              <a:tailEnd/>
            </a:ln>
            <a:effectLst/>
          </p:spPr>
          <p:txBody>
            <a:bodyPr/>
            <a:lstStyle/>
            <a:p>
              <a:endParaRPr lang="en-US" dirty="0"/>
            </a:p>
          </p:txBody>
        </p:sp>
        <p:sp>
          <p:nvSpPr>
            <p:cNvPr id="227" name="Line 205"/>
            <p:cNvSpPr>
              <a:spLocks noChangeShapeType="1"/>
            </p:cNvSpPr>
            <p:nvPr/>
          </p:nvSpPr>
          <p:spPr bwMode="auto">
            <a:xfrm flipV="1">
              <a:off x="4629150" y="3024187"/>
              <a:ext cx="0" cy="2362200"/>
            </a:xfrm>
            <a:prstGeom prst="line">
              <a:avLst/>
            </a:prstGeom>
            <a:noFill/>
            <a:ln w="19050">
              <a:solidFill>
                <a:srgbClr val="CC3300"/>
              </a:solidFill>
              <a:round/>
              <a:headEnd/>
              <a:tailEnd/>
            </a:ln>
            <a:effectLst/>
          </p:spPr>
          <p:txBody>
            <a:bodyPr/>
            <a:lstStyle/>
            <a:p>
              <a:endParaRPr lang="en-US" dirty="0"/>
            </a:p>
          </p:txBody>
        </p:sp>
        <p:sp>
          <p:nvSpPr>
            <p:cNvPr id="228" name="Line 206"/>
            <p:cNvSpPr>
              <a:spLocks noChangeShapeType="1"/>
            </p:cNvSpPr>
            <p:nvPr/>
          </p:nvSpPr>
          <p:spPr bwMode="auto">
            <a:xfrm flipV="1">
              <a:off x="4552950" y="3328987"/>
              <a:ext cx="0" cy="1066800"/>
            </a:xfrm>
            <a:prstGeom prst="line">
              <a:avLst/>
            </a:prstGeom>
            <a:noFill/>
            <a:ln w="19050">
              <a:solidFill>
                <a:srgbClr val="CC3300"/>
              </a:solidFill>
              <a:round/>
              <a:headEnd/>
              <a:tailEnd/>
            </a:ln>
            <a:effectLst/>
          </p:spPr>
          <p:txBody>
            <a:bodyPr/>
            <a:lstStyle/>
            <a:p>
              <a:endParaRPr lang="en-US" dirty="0"/>
            </a:p>
          </p:txBody>
        </p:sp>
        <p:sp>
          <p:nvSpPr>
            <p:cNvPr id="229" name="Line 207"/>
            <p:cNvSpPr>
              <a:spLocks noChangeShapeType="1"/>
            </p:cNvSpPr>
            <p:nvPr/>
          </p:nvSpPr>
          <p:spPr bwMode="auto">
            <a:xfrm>
              <a:off x="6000750" y="2871787"/>
              <a:ext cx="304800" cy="0"/>
            </a:xfrm>
            <a:prstGeom prst="line">
              <a:avLst/>
            </a:prstGeom>
            <a:noFill/>
            <a:ln w="19050">
              <a:solidFill>
                <a:srgbClr val="CC3300"/>
              </a:solidFill>
              <a:round/>
              <a:headEnd/>
              <a:tailEnd/>
            </a:ln>
            <a:effectLst/>
          </p:spPr>
          <p:txBody>
            <a:bodyPr/>
            <a:lstStyle/>
            <a:p>
              <a:endParaRPr lang="en-US" dirty="0"/>
            </a:p>
          </p:txBody>
        </p:sp>
        <p:sp>
          <p:nvSpPr>
            <p:cNvPr id="230" name="Line 208"/>
            <p:cNvSpPr>
              <a:spLocks noChangeShapeType="1"/>
            </p:cNvSpPr>
            <p:nvPr/>
          </p:nvSpPr>
          <p:spPr bwMode="auto">
            <a:xfrm>
              <a:off x="6457950" y="2719387"/>
              <a:ext cx="1066800" cy="0"/>
            </a:xfrm>
            <a:prstGeom prst="line">
              <a:avLst/>
            </a:prstGeom>
            <a:noFill/>
            <a:ln w="19050">
              <a:solidFill>
                <a:srgbClr val="CC3300"/>
              </a:solidFill>
              <a:round/>
              <a:headEnd/>
              <a:tailEnd/>
            </a:ln>
            <a:effectLst/>
          </p:spPr>
          <p:txBody>
            <a:bodyPr/>
            <a:lstStyle/>
            <a:p>
              <a:endParaRPr lang="en-US" dirty="0"/>
            </a:p>
          </p:txBody>
        </p:sp>
        <p:sp>
          <p:nvSpPr>
            <p:cNvPr id="231" name="Line 209"/>
            <p:cNvSpPr>
              <a:spLocks noChangeShapeType="1"/>
            </p:cNvSpPr>
            <p:nvPr/>
          </p:nvSpPr>
          <p:spPr bwMode="auto">
            <a:xfrm>
              <a:off x="6457950" y="2871787"/>
              <a:ext cx="1981200" cy="0"/>
            </a:xfrm>
            <a:prstGeom prst="line">
              <a:avLst/>
            </a:prstGeom>
            <a:noFill/>
            <a:ln w="19050">
              <a:solidFill>
                <a:srgbClr val="CC3300"/>
              </a:solidFill>
              <a:round/>
              <a:headEnd/>
              <a:tailEnd/>
            </a:ln>
            <a:effectLst/>
          </p:spPr>
          <p:txBody>
            <a:bodyPr/>
            <a:lstStyle/>
            <a:p>
              <a:endParaRPr lang="en-US" dirty="0"/>
            </a:p>
          </p:txBody>
        </p:sp>
        <p:sp>
          <p:nvSpPr>
            <p:cNvPr id="232" name="Line 210"/>
            <p:cNvSpPr>
              <a:spLocks noChangeShapeType="1"/>
            </p:cNvSpPr>
            <p:nvPr/>
          </p:nvSpPr>
          <p:spPr bwMode="auto">
            <a:xfrm flipV="1">
              <a:off x="5938838" y="4822825"/>
              <a:ext cx="0" cy="792163"/>
            </a:xfrm>
            <a:prstGeom prst="line">
              <a:avLst/>
            </a:prstGeom>
            <a:noFill/>
            <a:ln w="19050">
              <a:solidFill>
                <a:srgbClr val="CC3300"/>
              </a:solidFill>
              <a:round/>
              <a:headEnd/>
              <a:tailEnd/>
            </a:ln>
            <a:effectLst/>
          </p:spPr>
          <p:txBody>
            <a:bodyPr/>
            <a:lstStyle/>
            <a:p>
              <a:endParaRPr lang="en-US" dirty="0"/>
            </a:p>
          </p:txBody>
        </p:sp>
        <p:sp>
          <p:nvSpPr>
            <p:cNvPr id="233" name="Line 211"/>
            <p:cNvSpPr>
              <a:spLocks noChangeShapeType="1"/>
            </p:cNvSpPr>
            <p:nvPr/>
          </p:nvSpPr>
          <p:spPr bwMode="auto">
            <a:xfrm>
              <a:off x="4629150" y="5376862"/>
              <a:ext cx="609600" cy="0"/>
            </a:xfrm>
            <a:prstGeom prst="line">
              <a:avLst/>
            </a:prstGeom>
            <a:noFill/>
            <a:ln w="19050">
              <a:solidFill>
                <a:srgbClr val="CC3300"/>
              </a:solidFill>
              <a:round/>
              <a:headEnd/>
              <a:tailEnd/>
            </a:ln>
            <a:effectLst/>
          </p:spPr>
          <p:txBody>
            <a:bodyPr/>
            <a:lstStyle/>
            <a:p>
              <a:endParaRPr lang="en-US" dirty="0"/>
            </a:p>
          </p:txBody>
        </p:sp>
        <p:sp>
          <p:nvSpPr>
            <p:cNvPr id="234" name="Line 212"/>
            <p:cNvSpPr>
              <a:spLocks noChangeShapeType="1"/>
            </p:cNvSpPr>
            <p:nvPr/>
          </p:nvSpPr>
          <p:spPr bwMode="auto">
            <a:xfrm>
              <a:off x="5067300" y="3176587"/>
              <a:ext cx="323850" cy="0"/>
            </a:xfrm>
            <a:prstGeom prst="line">
              <a:avLst/>
            </a:prstGeom>
            <a:noFill/>
            <a:ln w="19050">
              <a:solidFill>
                <a:srgbClr val="CC3300"/>
              </a:solidFill>
              <a:round/>
              <a:headEnd/>
              <a:tailEnd/>
            </a:ln>
            <a:effectLst/>
          </p:spPr>
          <p:txBody>
            <a:bodyPr/>
            <a:lstStyle/>
            <a:p>
              <a:endParaRPr lang="en-US" dirty="0"/>
            </a:p>
          </p:txBody>
        </p:sp>
        <p:sp>
          <p:nvSpPr>
            <p:cNvPr id="235" name="Line 213"/>
            <p:cNvSpPr>
              <a:spLocks noChangeShapeType="1"/>
            </p:cNvSpPr>
            <p:nvPr/>
          </p:nvSpPr>
          <p:spPr bwMode="auto">
            <a:xfrm flipV="1">
              <a:off x="5162550" y="2566987"/>
              <a:ext cx="0" cy="914400"/>
            </a:xfrm>
            <a:prstGeom prst="line">
              <a:avLst/>
            </a:prstGeom>
            <a:noFill/>
            <a:ln w="19050">
              <a:solidFill>
                <a:srgbClr val="CC3300"/>
              </a:solidFill>
              <a:round/>
              <a:headEnd/>
              <a:tailEnd/>
            </a:ln>
            <a:effectLst/>
          </p:spPr>
          <p:txBody>
            <a:bodyPr/>
            <a:lstStyle/>
            <a:p>
              <a:endParaRPr lang="en-US" dirty="0"/>
            </a:p>
          </p:txBody>
        </p:sp>
        <p:sp>
          <p:nvSpPr>
            <p:cNvPr id="236" name="Line 214"/>
            <p:cNvSpPr>
              <a:spLocks noChangeShapeType="1"/>
            </p:cNvSpPr>
            <p:nvPr/>
          </p:nvSpPr>
          <p:spPr bwMode="auto">
            <a:xfrm>
              <a:off x="3914775" y="2719387"/>
              <a:ext cx="1476375" cy="0"/>
            </a:xfrm>
            <a:prstGeom prst="line">
              <a:avLst/>
            </a:prstGeom>
            <a:noFill/>
            <a:ln w="19050">
              <a:solidFill>
                <a:srgbClr val="CC3300"/>
              </a:solidFill>
              <a:round/>
              <a:headEnd/>
              <a:tailEnd/>
            </a:ln>
            <a:effectLst/>
          </p:spPr>
          <p:txBody>
            <a:bodyPr/>
            <a:lstStyle/>
            <a:p>
              <a:endParaRPr lang="en-US" dirty="0"/>
            </a:p>
          </p:txBody>
        </p:sp>
        <p:sp>
          <p:nvSpPr>
            <p:cNvPr id="237" name="Text Box 215"/>
            <p:cNvSpPr txBox="1">
              <a:spLocks noChangeArrowheads="1"/>
            </p:cNvSpPr>
            <p:nvPr/>
          </p:nvSpPr>
          <p:spPr bwMode="auto">
            <a:xfrm>
              <a:off x="3943350" y="270033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238" name="Text Box 216"/>
            <p:cNvSpPr txBox="1">
              <a:spLocks noChangeArrowheads="1"/>
            </p:cNvSpPr>
            <p:nvPr/>
          </p:nvSpPr>
          <p:spPr bwMode="auto">
            <a:xfrm>
              <a:off x="3943350" y="28527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239" name="Text Box 217"/>
            <p:cNvSpPr txBox="1">
              <a:spLocks noChangeArrowheads="1"/>
            </p:cNvSpPr>
            <p:nvPr/>
          </p:nvSpPr>
          <p:spPr bwMode="auto">
            <a:xfrm>
              <a:off x="3867150" y="240030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240" name="Text Box 218"/>
            <p:cNvSpPr txBox="1">
              <a:spLocks noChangeArrowheads="1"/>
            </p:cNvSpPr>
            <p:nvPr/>
          </p:nvSpPr>
          <p:spPr bwMode="auto">
            <a:xfrm>
              <a:off x="3867150" y="33099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241" name="Text Box 219"/>
            <p:cNvSpPr txBox="1">
              <a:spLocks noChangeArrowheads="1"/>
            </p:cNvSpPr>
            <p:nvPr/>
          </p:nvSpPr>
          <p:spPr bwMode="auto">
            <a:xfrm>
              <a:off x="3943350" y="31575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242" name="Text Box 220"/>
            <p:cNvSpPr txBox="1">
              <a:spLocks noChangeArrowheads="1"/>
            </p:cNvSpPr>
            <p:nvPr/>
          </p:nvSpPr>
          <p:spPr bwMode="auto">
            <a:xfrm>
              <a:off x="3943350" y="2552700"/>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243" name="Rectangle 221"/>
            <p:cNvSpPr>
              <a:spLocks noChangeArrowheads="1"/>
            </p:cNvSpPr>
            <p:nvPr/>
          </p:nvSpPr>
          <p:spPr bwMode="auto">
            <a:xfrm>
              <a:off x="3028950" y="3586162"/>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44" name="Rectangle 222"/>
            <p:cNvSpPr>
              <a:spLocks noChangeArrowheads="1"/>
            </p:cNvSpPr>
            <p:nvPr/>
          </p:nvSpPr>
          <p:spPr bwMode="auto">
            <a:xfrm>
              <a:off x="971550" y="4167187"/>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45" name="Rectangle 243"/>
            <p:cNvSpPr>
              <a:spLocks noChangeArrowheads="1"/>
            </p:cNvSpPr>
            <p:nvPr/>
          </p:nvSpPr>
          <p:spPr bwMode="auto">
            <a:xfrm>
              <a:off x="590550" y="4319587"/>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246" name="Line 244"/>
            <p:cNvSpPr>
              <a:spLocks noChangeShapeType="1"/>
            </p:cNvSpPr>
            <p:nvPr/>
          </p:nvSpPr>
          <p:spPr bwMode="auto">
            <a:xfrm>
              <a:off x="833438" y="4624387"/>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47" name="Line 245"/>
            <p:cNvSpPr>
              <a:spLocks noChangeShapeType="1"/>
            </p:cNvSpPr>
            <p:nvPr/>
          </p:nvSpPr>
          <p:spPr bwMode="auto">
            <a:xfrm flipH="1" flipV="1">
              <a:off x="876300" y="2338387"/>
              <a:ext cx="0" cy="2286000"/>
            </a:xfrm>
            <a:prstGeom prst="line">
              <a:avLst/>
            </a:prstGeom>
            <a:noFill/>
            <a:ln w="28575">
              <a:solidFill>
                <a:schemeClr val="tx1"/>
              </a:solidFill>
              <a:round/>
              <a:headEnd/>
              <a:tailEnd/>
            </a:ln>
            <a:effectLst/>
          </p:spPr>
          <p:txBody>
            <a:bodyPr/>
            <a:lstStyle/>
            <a:p>
              <a:endParaRPr lang="en-US" dirty="0"/>
            </a:p>
          </p:txBody>
        </p:sp>
        <p:sp>
          <p:nvSpPr>
            <p:cNvPr id="248" name="Line 246"/>
            <p:cNvSpPr>
              <a:spLocks noChangeShapeType="1"/>
            </p:cNvSpPr>
            <p:nvPr/>
          </p:nvSpPr>
          <p:spPr bwMode="auto">
            <a:xfrm flipV="1">
              <a:off x="869950" y="2352675"/>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49" name="Line 247"/>
            <p:cNvSpPr>
              <a:spLocks noChangeShapeType="1"/>
            </p:cNvSpPr>
            <p:nvPr/>
          </p:nvSpPr>
          <p:spPr bwMode="auto">
            <a:xfrm>
              <a:off x="971550" y="2871787"/>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250" name="Text Box 248"/>
            <p:cNvSpPr txBox="1">
              <a:spLocks noChangeArrowheads="1"/>
            </p:cNvSpPr>
            <p:nvPr/>
          </p:nvSpPr>
          <p:spPr bwMode="auto">
            <a:xfrm>
              <a:off x="838200" y="2654300"/>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251" name="Text Box 249"/>
            <p:cNvSpPr txBox="1">
              <a:spLocks noChangeArrowheads="1"/>
            </p:cNvSpPr>
            <p:nvPr/>
          </p:nvSpPr>
          <p:spPr bwMode="auto">
            <a:xfrm>
              <a:off x="923925" y="4318000"/>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252" name="Rectangle 250"/>
            <p:cNvSpPr>
              <a:spLocks noChangeArrowheads="1"/>
            </p:cNvSpPr>
            <p:nvPr/>
          </p:nvSpPr>
          <p:spPr bwMode="auto">
            <a:xfrm>
              <a:off x="6742113" y="4181475"/>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253" name="Group 251"/>
            <p:cNvGrpSpPr>
              <a:grpSpLocks/>
            </p:cNvGrpSpPr>
            <p:nvPr/>
          </p:nvGrpSpPr>
          <p:grpSpPr bwMode="auto">
            <a:xfrm>
              <a:off x="5122851" y="4562475"/>
              <a:ext cx="228600" cy="549275"/>
              <a:chOff x="4392" y="1632"/>
              <a:chExt cx="144" cy="346"/>
            </a:xfrm>
          </p:grpSpPr>
          <p:grpSp>
            <p:nvGrpSpPr>
              <p:cNvPr id="380" name="Group 252"/>
              <p:cNvGrpSpPr>
                <a:grpSpLocks/>
              </p:cNvGrpSpPr>
              <p:nvPr/>
            </p:nvGrpSpPr>
            <p:grpSpPr bwMode="auto">
              <a:xfrm>
                <a:off x="4411" y="1634"/>
                <a:ext cx="102" cy="336"/>
                <a:chOff x="1248" y="3360"/>
                <a:chExt cx="144" cy="480"/>
              </a:xfrm>
            </p:grpSpPr>
            <p:sp>
              <p:nvSpPr>
                <p:cNvPr id="382" name="AutoShape 253"/>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83" name="Line 254"/>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84" name="Line 255"/>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81" name="Text Box 256"/>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54" name="Line 257"/>
            <p:cNvSpPr>
              <a:spLocks noChangeShapeType="1"/>
            </p:cNvSpPr>
            <p:nvPr/>
          </p:nvSpPr>
          <p:spPr bwMode="auto">
            <a:xfrm>
              <a:off x="6153150" y="4638675"/>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255" name="Oval 258"/>
            <p:cNvSpPr>
              <a:spLocks noChangeArrowheads="1"/>
            </p:cNvSpPr>
            <p:nvPr/>
          </p:nvSpPr>
          <p:spPr bwMode="auto">
            <a:xfrm>
              <a:off x="4705350" y="2992437"/>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256" name="Line 259"/>
            <p:cNvSpPr>
              <a:spLocks noChangeShapeType="1"/>
            </p:cNvSpPr>
            <p:nvPr/>
          </p:nvSpPr>
          <p:spPr bwMode="auto">
            <a:xfrm flipV="1">
              <a:off x="4900613" y="3587750"/>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257" name="Line 260"/>
            <p:cNvSpPr>
              <a:spLocks noChangeShapeType="1"/>
            </p:cNvSpPr>
            <p:nvPr/>
          </p:nvSpPr>
          <p:spPr bwMode="auto">
            <a:xfrm>
              <a:off x="4705350" y="5157787"/>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258" name="Line 261"/>
            <p:cNvSpPr>
              <a:spLocks noChangeShapeType="1"/>
            </p:cNvSpPr>
            <p:nvPr/>
          </p:nvSpPr>
          <p:spPr bwMode="auto">
            <a:xfrm>
              <a:off x="5086350" y="325278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59" name="Line 262"/>
            <p:cNvSpPr>
              <a:spLocks noChangeShapeType="1"/>
            </p:cNvSpPr>
            <p:nvPr/>
          </p:nvSpPr>
          <p:spPr bwMode="auto">
            <a:xfrm flipH="1" flipV="1">
              <a:off x="681038" y="1957387"/>
              <a:ext cx="0" cy="2362200"/>
            </a:xfrm>
            <a:prstGeom prst="line">
              <a:avLst/>
            </a:prstGeom>
            <a:noFill/>
            <a:ln w="28575">
              <a:solidFill>
                <a:schemeClr val="tx1"/>
              </a:solidFill>
              <a:round/>
              <a:headEnd type="triangle" w="med" len="med"/>
              <a:tailEnd/>
            </a:ln>
            <a:effectLst/>
          </p:spPr>
          <p:txBody>
            <a:bodyPr/>
            <a:lstStyle/>
            <a:p>
              <a:endParaRPr lang="en-US" dirty="0"/>
            </a:p>
          </p:txBody>
        </p:sp>
        <p:sp>
          <p:nvSpPr>
            <p:cNvPr id="260" name="Line 263"/>
            <p:cNvSpPr>
              <a:spLocks noChangeShapeType="1"/>
            </p:cNvSpPr>
            <p:nvPr/>
          </p:nvSpPr>
          <p:spPr bwMode="auto">
            <a:xfrm>
              <a:off x="666750" y="1957387"/>
              <a:ext cx="6172200" cy="0"/>
            </a:xfrm>
            <a:prstGeom prst="line">
              <a:avLst/>
            </a:prstGeom>
            <a:noFill/>
            <a:ln w="28575">
              <a:solidFill>
                <a:schemeClr val="tx1"/>
              </a:solidFill>
              <a:round/>
              <a:headEnd/>
              <a:tailEnd/>
            </a:ln>
            <a:effectLst/>
          </p:spPr>
          <p:txBody>
            <a:bodyPr/>
            <a:lstStyle/>
            <a:p>
              <a:endParaRPr lang="en-US" dirty="0"/>
            </a:p>
          </p:txBody>
        </p:sp>
        <p:sp>
          <p:nvSpPr>
            <p:cNvPr id="261" name="Line 264"/>
            <p:cNvSpPr>
              <a:spLocks noChangeShapeType="1"/>
            </p:cNvSpPr>
            <p:nvPr/>
          </p:nvSpPr>
          <p:spPr bwMode="auto">
            <a:xfrm>
              <a:off x="4305300" y="5462587"/>
              <a:ext cx="609600" cy="0"/>
            </a:xfrm>
            <a:prstGeom prst="line">
              <a:avLst/>
            </a:prstGeom>
            <a:noFill/>
            <a:ln w="28575">
              <a:solidFill>
                <a:schemeClr val="tx1"/>
              </a:solidFill>
              <a:round/>
              <a:headEnd/>
              <a:tailEnd/>
            </a:ln>
            <a:effectLst/>
          </p:spPr>
          <p:txBody>
            <a:bodyPr/>
            <a:lstStyle/>
            <a:p>
              <a:endParaRPr lang="en-US" dirty="0"/>
            </a:p>
          </p:txBody>
        </p:sp>
        <p:sp>
          <p:nvSpPr>
            <p:cNvPr id="262" name="Text Box 265"/>
            <p:cNvSpPr txBox="1">
              <a:spLocks noChangeArrowheads="1"/>
            </p:cNvSpPr>
            <p:nvPr/>
          </p:nvSpPr>
          <p:spPr bwMode="auto">
            <a:xfrm>
              <a:off x="6630988" y="4395787"/>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263" name="Text Box 266"/>
            <p:cNvSpPr txBox="1">
              <a:spLocks noChangeArrowheads="1"/>
            </p:cNvSpPr>
            <p:nvPr/>
          </p:nvSpPr>
          <p:spPr bwMode="auto">
            <a:xfrm>
              <a:off x="1657350" y="4471987"/>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264" name="Line 267"/>
            <p:cNvSpPr>
              <a:spLocks noChangeShapeType="1"/>
            </p:cNvSpPr>
            <p:nvPr/>
          </p:nvSpPr>
          <p:spPr bwMode="auto">
            <a:xfrm>
              <a:off x="2347913" y="37861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65" name="Line 268"/>
            <p:cNvSpPr>
              <a:spLocks noChangeShapeType="1"/>
            </p:cNvSpPr>
            <p:nvPr/>
          </p:nvSpPr>
          <p:spPr bwMode="auto">
            <a:xfrm>
              <a:off x="2362200" y="3024187"/>
              <a:ext cx="0" cy="2432050"/>
            </a:xfrm>
            <a:prstGeom prst="line">
              <a:avLst/>
            </a:prstGeom>
            <a:noFill/>
            <a:ln w="28575">
              <a:solidFill>
                <a:schemeClr val="tx1"/>
              </a:solidFill>
              <a:round/>
              <a:headEnd/>
              <a:tailEnd/>
            </a:ln>
            <a:effectLst/>
          </p:spPr>
          <p:txBody>
            <a:bodyPr/>
            <a:lstStyle/>
            <a:p>
              <a:endParaRPr lang="en-US" dirty="0"/>
            </a:p>
          </p:txBody>
        </p:sp>
        <p:sp>
          <p:nvSpPr>
            <p:cNvPr id="266" name="Line 269"/>
            <p:cNvSpPr>
              <a:spLocks noChangeShapeType="1"/>
            </p:cNvSpPr>
            <p:nvPr/>
          </p:nvSpPr>
          <p:spPr bwMode="auto">
            <a:xfrm>
              <a:off x="2347913" y="5462587"/>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267" name="Line 270"/>
            <p:cNvSpPr>
              <a:spLocks noChangeShapeType="1"/>
            </p:cNvSpPr>
            <p:nvPr/>
          </p:nvSpPr>
          <p:spPr bwMode="auto">
            <a:xfrm>
              <a:off x="7824788" y="4714875"/>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68" name="Line 271"/>
            <p:cNvSpPr>
              <a:spLocks noChangeShapeType="1"/>
            </p:cNvSpPr>
            <p:nvPr/>
          </p:nvSpPr>
          <p:spPr bwMode="auto">
            <a:xfrm>
              <a:off x="8210550" y="497205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69" name="Line 272"/>
            <p:cNvSpPr>
              <a:spLocks noChangeShapeType="1"/>
            </p:cNvSpPr>
            <p:nvPr/>
          </p:nvSpPr>
          <p:spPr bwMode="auto">
            <a:xfrm>
              <a:off x="8515350" y="4805362"/>
              <a:ext cx="152400" cy="0"/>
            </a:xfrm>
            <a:prstGeom prst="line">
              <a:avLst/>
            </a:prstGeom>
            <a:noFill/>
            <a:ln w="28575">
              <a:solidFill>
                <a:schemeClr val="tx1"/>
              </a:solidFill>
              <a:round/>
              <a:headEnd/>
              <a:tailEnd/>
            </a:ln>
            <a:effectLst/>
          </p:spPr>
          <p:txBody>
            <a:bodyPr/>
            <a:lstStyle/>
            <a:p>
              <a:endParaRPr lang="en-US" dirty="0"/>
            </a:p>
          </p:txBody>
        </p:sp>
        <p:sp>
          <p:nvSpPr>
            <p:cNvPr id="270" name="Line 273"/>
            <p:cNvSpPr>
              <a:spLocks noChangeShapeType="1"/>
            </p:cNvSpPr>
            <p:nvPr/>
          </p:nvSpPr>
          <p:spPr bwMode="auto">
            <a:xfrm>
              <a:off x="8661346" y="4806950"/>
              <a:ext cx="0" cy="1250950"/>
            </a:xfrm>
            <a:prstGeom prst="line">
              <a:avLst/>
            </a:prstGeom>
            <a:noFill/>
            <a:ln w="28575">
              <a:solidFill>
                <a:schemeClr val="tx1"/>
              </a:solidFill>
              <a:round/>
              <a:headEnd/>
              <a:tailEnd/>
            </a:ln>
            <a:effectLst/>
          </p:spPr>
          <p:txBody>
            <a:bodyPr/>
            <a:lstStyle/>
            <a:p>
              <a:endParaRPr lang="en-US" dirty="0"/>
            </a:p>
          </p:txBody>
        </p:sp>
        <p:sp>
          <p:nvSpPr>
            <p:cNvPr id="271" name="Line 274"/>
            <p:cNvSpPr>
              <a:spLocks noChangeShapeType="1"/>
            </p:cNvSpPr>
            <p:nvPr/>
          </p:nvSpPr>
          <p:spPr bwMode="auto">
            <a:xfrm>
              <a:off x="2884433" y="6056421"/>
              <a:ext cx="5791200" cy="0"/>
            </a:xfrm>
            <a:prstGeom prst="line">
              <a:avLst/>
            </a:prstGeom>
            <a:noFill/>
            <a:ln w="28575">
              <a:solidFill>
                <a:schemeClr val="tx1"/>
              </a:solidFill>
              <a:round/>
              <a:headEnd/>
              <a:tailEnd/>
            </a:ln>
            <a:effectLst/>
          </p:spPr>
          <p:txBody>
            <a:bodyPr/>
            <a:lstStyle/>
            <a:p>
              <a:endParaRPr lang="en-US" dirty="0"/>
            </a:p>
          </p:txBody>
        </p:sp>
        <p:sp>
          <p:nvSpPr>
            <p:cNvPr id="272" name="Line 275"/>
            <p:cNvSpPr>
              <a:spLocks noChangeShapeType="1"/>
            </p:cNvSpPr>
            <p:nvPr/>
          </p:nvSpPr>
          <p:spPr bwMode="auto">
            <a:xfrm>
              <a:off x="2898721" y="4837221"/>
              <a:ext cx="0" cy="1219200"/>
            </a:xfrm>
            <a:prstGeom prst="line">
              <a:avLst/>
            </a:prstGeom>
            <a:noFill/>
            <a:ln w="28575">
              <a:solidFill>
                <a:schemeClr val="tx1"/>
              </a:solidFill>
              <a:round/>
              <a:headEnd/>
              <a:tailEnd/>
            </a:ln>
            <a:effectLst/>
          </p:spPr>
          <p:txBody>
            <a:bodyPr/>
            <a:lstStyle/>
            <a:p>
              <a:endParaRPr lang="en-US" dirty="0"/>
            </a:p>
          </p:txBody>
        </p:sp>
        <p:grpSp>
          <p:nvGrpSpPr>
            <p:cNvPr id="273" name="Group 276"/>
            <p:cNvGrpSpPr>
              <a:grpSpLocks/>
            </p:cNvGrpSpPr>
            <p:nvPr/>
          </p:nvGrpSpPr>
          <p:grpSpPr bwMode="auto">
            <a:xfrm>
              <a:off x="8323251" y="4546600"/>
              <a:ext cx="228600" cy="549275"/>
              <a:chOff x="4392" y="1632"/>
              <a:chExt cx="144" cy="346"/>
            </a:xfrm>
          </p:grpSpPr>
          <p:grpSp>
            <p:nvGrpSpPr>
              <p:cNvPr id="375" name="Group 277"/>
              <p:cNvGrpSpPr>
                <a:grpSpLocks/>
              </p:cNvGrpSpPr>
              <p:nvPr/>
            </p:nvGrpSpPr>
            <p:grpSpPr bwMode="auto">
              <a:xfrm>
                <a:off x="4411" y="1634"/>
                <a:ext cx="102" cy="336"/>
                <a:chOff x="1248" y="3360"/>
                <a:chExt cx="144" cy="480"/>
              </a:xfrm>
            </p:grpSpPr>
            <p:sp>
              <p:nvSpPr>
                <p:cNvPr id="377" name="AutoShape 27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78" name="Line 27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79" name="Line 28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76" name="Text Box 28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74" name="Line 282"/>
            <p:cNvSpPr>
              <a:spLocks noChangeShapeType="1"/>
            </p:cNvSpPr>
            <p:nvPr/>
          </p:nvSpPr>
          <p:spPr bwMode="auto">
            <a:xfrm>
              <a:off x="2043113" y="4700587"/>
              <a:ext cx="304800" cy="0"/>
            </a:xfrm>
            <a:prstGeom prst="line">
              <a:avLst/>
            </a:prstGeom>
            <a:noFill/>
            <a:ln w="28575">
              <a:solidFill>
                <a:schemeClr val="tx1"/>
              </a:solidFill>
              <a:round/>
              <a:headEnd/>
              <a:tailEnd/>
            </a:ln>
            <a:effectLst/>
          </p:spPr>
          <p:txBody>
            <a:bodyPr/>
            <a:lstStyle/>
            <a:p>
              <a:endParaRPr lang="en-US" dirty="0"/>
            </a:p>
          </p:txBody>
        </p:sp>
        <p:sp>
          <p:nvSpPr>
            <p:cNvPr id="275" name="Line 283"/>
            <p:cNvSpPr>
              <a:spLocks noChangeShapeType="1"/>
            </p:cNvSpPr>
            <p:nvPr/>
          </p:nvSpPr>
          <p:spPr bwMode="auto">
            <a:xfrm>
              <a:off x="4705350" y="24145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76" name="Line 284"/>
            <p:cNvSpPr>
              <a:spLocks noChangeShapeType="1"/>
            </p:cNvSpPr>
            <p:nvPr/>
          </p:nvSpPr>
          <p:spPr bwMode="auto">
            <a:xfrm>
              <a:off x="4248150" y="4181475"/>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277" name="Text Box 285"/>
            <p:cNvSpPr txBox="1">
              <a:spLocks noChangeArrowheads="1"/>
            </p:cNvSpPr>
            <p:nvPr/>
          </p:nvSpPr>
          <p:spPr bwMode="auto">
            <a:xfrm>
              <a:off x="3400425" y="4787900"/>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278" name="Text Box 286"/>
            <p:cNvSpPr txBox="1">
              <a:spLocks noChangeArrowheads="1"/>
            </p:cNvSpPr>
            <p:nvPr/>
          </p:nvSpPr>
          <p:spPr bwMode="auto">
            <a:xfrm>
              <a:off x="3016250" y="3632200"/>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279" name="Text Box 287"/>
            <p:cNvSpPr txBox="1">
              <a:spLocks noChangeArrowheads="1"/>
            </p:cNvSpPr>
            <p:nvPr/>
          </p:nvSpPr>
          <p:spPr bwMode="auto">
            <a:xfrm>
              <a:off x="3714750" y="3937000"/>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280" name="Oval 288"/>
            <p:cNvSpPr>
              <a:spLocks noChangeArrowheads="1"/>
            </p:cNvSpPr>
            <p:nvPr/>
          </p:nvSpPr>
          <p:spPr bwMode="auto">
            <a:xfrm>
              <a:off x="3790950" y="5081587"/>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281" name="Text Box 289"/>
            <p:cNvSpPr txBox="1">
              <a:spLocks noChangeArrowheads="1"/>
            </p:cNvSpPr>
            <p:nvPr/>
          </p:nvSpPr>
          <p:spPr bwMode="auto">
            <a:xfrm>
              <a:off x="4262438" y="5262562"/>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82" name="Line 290"/>
            <p:cNvSpPr>
              <a:spLocks noChangeShapeType="1"/>
            </p:cNvSpPr>
            <p:nvPr/>
          </p:nvSpPr>
          <p:spPr bwMode="auto">
            <a:xfrm>
              <a:off x="2884433" y="4851509"/>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3" name="Line 291"/>
            <p:cNvSpPr>
              <a:spLocks noChangeShapeType="1"/>
            </p:cNvSpPr>
            <p:nvPr/>
          </p:nvSpPr>
          <p:spPr bwMode="auto">
            <a:xfrm>
              <a:off x="4914900" y="50196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84" name="Line 292"/>
            <p:cNvSpPr>
              <a:spLocks noChangeShapeType="1"/>
            </p:cNvSpPr>
            <p:nvPr/>
          </p:nvSpPr>
          <p:spPr bwMode="auto">
            <a:xfrm>
              <a:off x="5314950" y="48672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85" name="Line 293"/>
            <p:cNvSpPr>
              <a:spLocks noChangeShapeType="1"/>
            </p:cNvSpPr>
            <p:nvPr/>
          </p:nvSpPr>
          <p:spPr bwMode="auto">
            <a:xfrm>
              <a:off x="4248150" y="4638675"/>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286" name="Line 294"/>
            <p:cNvSpPr>
              <a:spLocks noChangeShapeType="1"/>
            </p:cNvSpPr>
            <p:nvPr/>
          </p:nvSpPr>
          <p:spPr bwMode="auto">
            <a:xfrm>
              <a:off x="6153150" y="4395787"/>
              <a:ext cx="152400" cy="0"/>
            </a:xfrm>
            <a:prstGeom prst="line">
              <a:avLst/>
            </a:prstGeom>
            <a:noFill/>
            <a:ln w="19050">
              <a:solidFill>
                <a:schemeClr val="tx1"/>
              </a:solidFill>
              <a:round/>
              <a:headEnd/>
              <a:tailEnd/>
            </a:ln>
            <a:effectLst/>
          </p:spPr>
          <p:txBody>
            <a:bodyPr/>
            <a:lstStyle/>
            <a:p>
              <a:endParaRPr lang="en-US" dirty="0"/>
            </a:p>
          </p:txBody>
        </p:sp>
        <p:sp>
          <p:nvSpPr>
            <p:cNvPr id="287" name="Line 295"/>
            <p:cNvSpPr>
              <a:spLocks noChangeShapeType="1"/>
            </p:cNvSpPr>
            <p:nvPr/>
          </p:nvSpPr>
          <p:spPr bwMode="auto">
            <a:xfrm>
              <a:off x="4711755" y="4638675"/>
              <a:ext cx="0" cy="519113"/>
            </a:xfrm>
            <a:prstGeom prst="line">
              <a:avLst/>
            </a:prstGeom>
            <a:noFill/>
            <a:ln w="28575">
              <a:solidFill>
                <a:schemeClr val="tx1"/>
              </a:solidFill>
              <a:round/>
              <a:headEnd/>
              <a:tailEnd/>
            </a:ln>
            <a:effectLst/>
          </p:spPr>
          <p:txBody>
            <a:bodyPr/>
            <a:lstStyle/>
            <a:p>
              <a:endParaRPr lang="en-US" dirty="0"/>
            </a:p>
          </p:txBody>
        </p:sp>
        <p:sp>
          <p:nvSpPr>
            <p:cNvPr id="288" name="Text Box 296"/>
            <p:cNvSpPr txBox="1">
              <a:spLocks noChangeArrowheads="1"/>
            </p:cNvSpPr>
            <p:nvPr/>
          </p:nvSpPr>
          <p:spPr bwMode="auto">
            <a:xfrm>
              <a:off x="6610350" y="4929187"/>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289" name="Text Box 297"/>
            <p:cNvSpPr txBox="1">
              <a:spLocks noChangeArrowheads="1"/>
            </p:cNvSpPr>
            <p:nvPr/>
          </p:nvSpPr>
          <p:spPr bwMode="auto">
            <a:xfrm>
              <a:off x="7240588" y="4486275"/>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290" name="Line 298"/>
            <p:cNvSpPr>
              <a:spLocks noChangeShapeType="1"/>
            </p:cNvSpPr>
            <p:nvPr/>
          </p:nvSpPr>
          <p:spPr bwMode="auto">
            <a:xfrm>
              <a:off x="6540555" y="4638675"/>
              <a:ext cx="0" cy="1066800"/>
            </a:xfrm>
            <a:prstGeom prst="line">
              <a:avLst/>
            </a:prstGeom>
            <a:noFill/>
            <a:ln w="28575">
              <a:solidFill>
                <a:schemeClr val="tx1"/>
              </a:solidFill>
              <a:round/>
              <a:headEnd/>
              <a:tailEnd/>
            </a:ln>
            <a:effectLst/>
          </p:spPr>
          <p:txBody>
            <a:bodyPr/>
            <a:lstStyle/>
            <a:p>
              <a:endParaRPr lang="en-US" dirty="0"/>
            </a:p>
          </p:txBody>
        </p:sp>
        <p:sp>
          <p:nvSpPr>
            <p:cNvPr id="291" name="Line 299"/>
            <p:cNvSpPr>
              <a:spLocks noChangeShapeType="1"/>
            </p:cNvSpPr>
            <p:nvPr/>
          </p:nvSpPr>
          <p:spPr bwMode="auto">
            <a:xfrm>
              <a:off x="6534150" y="5705475"/>
              <a:ext cx="1676400" cy="0"/>
            </a:xfrm>
            <a:prstGeom prst="line">
              <a:avLst/>
            </a:prstGeom>
            <a:noFill/>
            <a:ln w="28575">
              <a:solidFill>
                <a:schemeClr val="tx1"/>
              </a:solidFill>
              <a:round/>
              <a:headEnd/>
              <a:tailEnd/>
            </a:ln>
            <a:effectLst/>
          </p:spPr>
          <p:txBody>
            <a:bodyPr/>
            <a:lstStyle/>
            <a:p>
              <a:endParaRPr lang="en-US" dirty="0"/>
            </a:p>
          </p:txBody>
        </p:sp>
        <p:sp>
          <p:nvSpPr>
            <p:cNvPr id="292" name="Line 300"/>
            <p:cNvSpPr>
              <a:spLocks noChangeShapeType="1"/>
            </p:cNvSpPr>
            <p:nvPr/>
          </p:nvSpPr>
          <p:spPr bwMode="auto">
            <a:xfrm flipV="1">
              <a:off x="8210550" y="4957762"/>
              <a:ext cx="0" cy="762000"/>
            </a:xfrm>
            <a:prstGeom prst="line">
              <a:avLst/>
            </a:prstGeom>
            <a:noFill/>
            <a:ln w="28575">
              <a:solidFill>
                <a:schemeClr val="tx1"/>
              </a:solidFill>
              <a:round/>
              <a:headEnd/>
              <a:tailEnd/>
            </a:ln>
            <a:effectLst/>
          </p:spPr>
          <p:txBody>
            <a:bodyPr/>
            <a:lstStyle/>
            <a:p>
              <a:endParaRPr lang="en-US" dirty="0"/>
            </a:p>
          </p:txBody>
        </p:sp>
        <p:sp>
          <p:nvSpPr>
            <p:cNvPr id="293" name="Text Box 301"/>
            <p:cNvSpPr txBox="1">
              <a:spLocks noChangeArrowheads="1"/>
            </p:cNvSpPr>
            <p:nvPr/>
          </p:nvSpPr>
          <p:spPr bwMode="auto">
            <a:xfrm rot="16200000">
              <a:off x="1512888" y="3778250"/>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294" name="Text Box 302"/>
            <p:cNvSpPr txBox="1">
              <a:spLocks noChangeArrowheads="1"/>
            </p:cNvSpPr>
            <p:nvPr/>
          </p:nvSpPr>
          <p:spPr bwMode="auto">
            <a:xfrm>
              <a:off x="2876550" y="5218112"/>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295" name="Text Box 303"/>
            <p:cNvSpPr txBox="1">
              <a:spLocks noChangeArrowheads="1"/>
            </p:cNvSpPr>
            <p:nvPr/>
          </p:nvSpPr>
          <p:spPr bwMode="auto">
            <a:xfrm>
              <a:off x="5143500" y="32146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6" name="Text Box 304"/>
            <p:cNvSpPr txBox="1">
              <a:spLocks noChangeArrowheads="1"/>
            </p:cNvSpPr>
            <p:nvPr/>
          </p:nvSpPr>
          <p:spPr bwMode="auto">
            <a:xfrm>
              <a:off x="5133975" y="239553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7" name="Line 305"/>
            <p:cNvSpPr>
              <a:spLocks noChangeShapeType="1"/>
            </p:cNvSpPr>
            <p:nvPr/>
          </p:nvSpPr>
          <p:spPr bwMode="auto">
            <a:xfrm>
              <a:off x="6000750" y="279558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8" name="Line 306"/>
            <p:cNvSpPr>
              <a:spLocks noChangeShapeType="1"/>
            </p:cNvSpPr>
            <p:nvPr/>
          </p:nvSpPr>
          <p:spPr bwMode="auto">
            <a:xfrm>
              <a:off x="2043113" y="2262187"/>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299" name="Line 307"/>
            <p:cNvSpPr>
              <a:spLocks noChangeShapeType="1"/>
            </p:cNvSpPr>
            <p:nvPr/>
          </p:nvSpPr>
          <p:spPr bwMode="auto">
            <a:xfrm>
              <a:off x="4712018" y="2262187"/>
              <a:ext cx="0" cy="152400"/>
            </a:xfrm>
            <a:prstGeom prst="line">
              <a:avLst/>
            </a:prstGeom>
            <a:noFill/>
            <a:ln w="28575">
              <a:solidFill>
                <a:schemeClr val="tx1"/>
              </a:solidFill>
              <a:round/>
              <a:headEnd/>
              <a:tailEnd/>
            </a:ln>
            <a:effectLst/>
          </p:spPr>
          <p:txBody>
            <a:bodyPr/>
            <a:lstStyle/>
            <a:p>
              <a:endParaRPr lang="en-US" dirty="0"/>
            </a:p>
          </p:txBody>
        </p:sp>
        <p:sp>
          <p:nvSpPr>
            <p:cNvPr id="300" name="Line 308"/>
            <p:cNvSpPr>
              <a:spLocks noChangeShapeType="1"/>
            </p:cNvSpPr>
            <p:nvPr/>
          </p:nvSpPr>
          <p:spPr bwMode="auto">
            <a:xfrm>
              <a:off x="6832283" y="1957387"/>
              <a:ext cx="0" cy="609600"/>
            </a:xfrm>
            <a:prstGeom prst="line">
              <a:avLst/>
            </a:prstGeom>
            <a:noFill/>
            <a:ln w="28575">
              <a:solidFill>
                <a:schemeClr val="tx1"/>
              </a:solidFill>
              <a:round/>
              <a:headEnd/>
              <a:tailEnd/>
            </a:ln>
            <a:effectLst/>
          </p:spPr>
          <p:txBody>
            <a:bodyPr/>
            <a:lstStyle/>
            <a:p>
              <a:endParaRPr lang="en-US" dirty="0"/>
            </a:p>
          </p:txBody>
        </p:sp>
        <p:sp>
          <p:nvSpPr>
            <p:cNvPr id="301" name="Line 309"/>
            <p:cNvSpPr>
              <a:spLocks noChangeShapeType="1"/>
            </p:cNvSpPr>
            <p:nvPr/>
          </p:nvSpPr>
          <p:spPr bwMode="auto">
            <a:xfrm flipH="1">
              <a:off x="6457950" y="2566987"/>
              <a:ext cx="381000" cy="0"/>
            </a:xfrm>
            <a:prstGeom prst="line">
              <a:avLst/>
            </a:prstGeom>
            <a:noFill/>
            <a:ln w="28575">
              <a:solidFill>
                <a:schemeClr val="tx1"/>
              </a:solidFill>
              <a:round/>
              <a:headEnd/>
              <a:tailEnd/>
            </a:ln>
            <a:effectLst/>
          </p:spPr>
          <p:txBody>
            <a:bodyPr/>
            <a:lstStyle/>
            <a:p>
              <a:endParaRPr lang="en-US" dirty="0"/>
            </a:p>
          </p:txBody>
        </p:sp>
        <p:sp>
          <p:nvSpPr>
            <p:cNvPr id="302" name="Text Box 310"/>
            <p:cNvSpPr txBox="1">
              <a:spLocks noChangeArrowheads="1"/>
            </p:cNvSpPr>
            <p:nvPr/>
          </p:nvSpPr>
          <p:spPr bwMode="auto">
            <a:xfrm>
              <a:off x="6000750" y="20335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3" name="Text Box 311"/>
            <p:cNvSpPr txBox="1">
              <a:spLocks noChangeArrowheads="1"/>
            </p:cNvSpPr>
            <p:nvPr/>
          </p:nvSpPr>
          <p:spPr bwMode="auto">
            <a:xfrm>
              <a:off x="6457950" y="23383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4" name="Text Box 312"/>
            <p:cNvSpPr txBox="1">
              <a:spLocks noChangeArrowheads="1"/>
            </p:cNvSpPr>
            <p:nvPr/>
          </p:nvSpPr>
          <p:spPr bwMode="auto">
            <a:xfrm>
              <a:off x="866775" y="21558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5" name="Text Box 313"/>
            <p:cNvSpPr txBox="1">
              <a:spLocks noChangeArrowheads="1"/>
            </p:cNvSpPr>
            <p:nvPr/>
          </p:nvSpPr>
          <p:spPr bwMode="auto">
            <a:xfrm>
              <a:off x="4324350" y="44259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6" name="Text Box 314"/>
            <p:cNvSpPr txBox="1">
              <a:spLocks noChangeArrowheads="1"/>
            </p:cNvSpPr>
            <p:nvPr/>
          </p:nvSpPr>
          <p:spPr bwMode="auto">
            <a:xfrm>
              <a:off x="4324350" y="39687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7" name="Text Box 315"/>
            <p:cNvSpPr txBox="1">
              <a:spLocks noChangeArrowheads="1"/>
            </p:cNvSpPr>
            <p:nvPr/>
          </p:nvSpPr>
          <p:spPr bwMode="auto">
            <a:xfrm>
              <a:off x="5257800" y="46355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8" name="Text Box 316"/>
            <p:cNvSpPr txBox="1">
              <a:spLocks noChangeArrowheads="1"/>
            </p:cNvSpPr>
            <p:nvPr/>
          </p:nvSpPr>
          <p:spPr bwMode="auto">
            <a:xfrm>
              <a:off x="6381750" y="44227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9" name="Text Box 317"/>
            <p:cNvSpPr txBox="1">
              <a:spLocks noChangeArrowheads="1"/>
            </p:cNvSpPr>
            <p:nvPr/>
          </p:nvSpPr>
          <p:spPr bwMode="auto">
            <a:xfrm>
              <a:off x="7753350" y="45021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0" name="Text Box 318"/>
            <p:cNvSpPr txBox="1">
              <a:spLocks noChangeArrowheads="1"/>
            </p:cNvSpPr>
            <p:nvPr/>
          </p:nvSpPr>
          <p:spPr bwMode="auto">
            <a:xfrm>
              <a:off x="7934325" y="48990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1" name="Text Box 319"/>
            <p:cNvSpPr txBox="1">
              <a:spLocks noChangeArrowheads="1"/>
            </p:cNvSpPr>
            <p:nvPr/>
          </p:nvSpPr>
          <p:spPr bwMode="auto">
            <a:xfrm>
              <a:off x="8458200" y="45847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2" name="Text Box 320"/>
            <p:cNvSpPr txBox="1">
              <a:spLocks noChangeArrowheads="1"/>
            </p:cNvSpPr>
            <p:nvPr/>
          </p:nvSpPr>
          <p:spPr bwMode="auto">
            <a:xfrm rot="10800000" flipH="1" flipV="1">
              <a:off x="2828925" y="418623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13" name="Text Box 321"/>
            <p:cNvSpPr txBox="1">
              <a:spLocks noChangeArrowheads="1"/>
            </p:cNvSpPr>
            <p:nvPr/>
          </p:nvSpPr>
          <p:spPr bwMode="auto">
            <a:xfrm rot="10800000" flipH="1" flipV="1">
              <a:off x="2495550" y="383222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14" name="Text Box 322"/>
            <p:cNvSpPr txBox="1">
              <a:spLocks noChangeArrowheads="1"/>
            </p:cNvSpPr>
            <p:nvPr/>
          </p:nvSpPr>
          <p:spPr bwMode="auto">
            <a:xfrm rot="10800000" flipH="1" flipV="1">
              <a:off x="2495550" y="355758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15" name="Oval 323"/>
            <p:cNvSpPr>
              <a:spLocks noChangeArrowheads="1"/>
            </p:cNvSpPr>
            <p:nvPr/>
          </p:nvSpPr>
          <p:spPr bwMode="auto">
            <a:xfrm>
              <a:off x="5181600" y="5205412"/>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316" name="Line 324"/>
            <p:cNvSpPr>
              <a:spLocks noChangeShapeType="1"/>
            </p:cNvSpPr>
            <p:nvPr/>
          </p:nvSpPr>
          <p:spPr bwMode="auto">
            <a:xfrm>
              <a:off x="5710238" y="5605462"/>
              <a:ext cx="228600" cy="0"/>
            </a:xfrm>
            <a:prstGeom prst="line">
              <a:avLst/>
            </a:prstGeom>
            <a:noFill/>
            <a:ln w="19050">
              <a:solidFill>
                <a:srgbClr val="CC3300"/>
              </a:solidFill>
              <a:round/>
              <a:headEnd/>
              <a:tailEnd/>
            </a:ln>
            <a:effectLst/>
          </p:spPr>
          <p:txBody>
            <a:bodyPr/>
            <a:lstStyle/>
            <a:p>
              <a:endParaRPr lang="en-US" dirty="0"/>
            </a:p>
          </p:txBody>
        </p:sp>
        <p:sp>
          <p:nvSpPr>
            <p:cNvPr id="317" name="Line 325"/>
            <p:cNvSpPr>
              <a:spLocks noChangeShapeType="1"/>
            </p:cNvSpPr>
            <p:nvPr/>
          </p:nvSpPr>
          <p:spPr bwMode="auto">
            <a:xfrm>
              <a:off x="4635555" y="5462587"/>
              <a:ext cx="0" cy="152400"/>
            </a:xfrm>
            <a:prstGeom prst="line">
              <a:avLst/>
            </a:prstGeom>
            <a:noFill/>
            <a:ln w="28575">
              <a:solidFill>
                <a:schemeClr val="tx1"/>
              </a:solidFill>
              <a:round/>
              <a:headEnd/>
              <a:tailEnd/>
            </a:ln>
            <a:effectLst/>
          </p:spPr>
          <p:txBody>
            <a:bodyPr/>
            <a:lstStyle/>
            <a:p>
              <a:endParaRPr lang="en-US" dirty="0"/>
            </a:p>
          </p:txBody>
        </p:sp>
        <p:sp>
          <p:nvSpPr>
            <p:cNvPr id="318" name="Line 326"/>
            <p:cNvSpPr>
              <a:spLocks noChangeShapeType="1"/>
            </p:cNvSpPr>
            <p:nvPr/>
          </p:nvSpPr>
          <p:spPr bwMode="auto">
            <a:xfrm>
              <a:off x="4629150" y="5607104"/>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19" name="Oval 327"/>
            <p:cNvSpPr>
              <a:spLocks noChangeArrowheads="1"/>
            </p:cNvSpPr>
            <p:nvPr/>
          </p:nvSpPr>
          <p:spPr bwMode="auto">
            <a:xfrm>
              <a:off x="3405188" y="2338387"/>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320" name="Line 328"/>
            <p:cNvSpPr>
              <a:spLocks noChangeShapeType="1"/>
            </p:cNvSpPr>
            <p:nvPr/>
          </p:nvSpPr>
          <p:spPr bwMode="auto">
            <a:xfrm>
              <a:off x="3924300" y="3176587"/>
              <a:ext cx="781050" cy="0"/>
            </a:xfrm>
            <a:prstGeom prst="line">
              <a:avLst/>
            </a:prstGeom>
            <a:noFill/>
            <a:ln w="19050">
              <a:solidFill>
                <a:srgbClr val="CC3300"/>
              </a:solidFill>
              <a:round/>
              <a:headEnd/>
              <a:tailEnd/>
            </a:ln>
            <a:effectLst/>
          </p:spPr>
          <p:txBody>
            <a:bodyPr/>
            <a:lstStyle/>
            <a:p>
              <a:endParaRPr lang="en-US" dirty="0"/>
            </a:p>
          </p:txBody>
        </p:sp>
        <p:sp>
          <p:nvSpPr>
            <p:cNvPr id="321" name="Line 329"/>
            <p:cNvSpPr>
              <a:spLocks noChangeShapeType="1"/>
            </p:cNvSpPr>
            <p:nvPr/>
          </p:nvSpPr>
          <p:spPr bwMode="auto">
            <a:xfrm>
              <a:off x="2347913" y="3024187"/>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22" name="Text Box 330"/>
            <p:cNvSpPr txBox="1">
              <a:spLocks noChangeArrowheads="1"/>
            </p:cNvSpPr>
            <p:nvPr/>
          </p:nvSpPr>
          <p:spPr bwMode="auto">
            <a:xfrm>
              <a:off x="1123950" y="5081587"/>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323" name="Text Box 331"/>
            <p:cNvSpPr txBox="1">
              <a:spLocks noChangeArrowheads="1"/>
            </p:cNvSpPr>
            <p:nvPr/>
          </p:nvSpPr>
          <p:spPr bwMode="auto">
            <a:xfrm>
              <a:off x="7177088" y="5081587"/>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324" name="Line 332"/>
            <p:cNvSpPr>
              <a:spLocks noChangeShapeType="1"/>
            </p:cNvSpPr>
            <p:nvPr/>
          </p:nvSpPr>
          <p:spPr bwMode="auto">
            <a:xfrm>
              <a:off x="2057400" y="2262187"/>
              <a:ext cx="0" cy="371475"/>
            </a:xfrm>
            <a:prstGeom prst="line">
              <a:avLst/>
            </a:prstGeom>
            <a:noFill/>
            <a:ln w="28575">
              <a:solidFill>
                <a:schemeClr val="tx1"/>
              </a:solidFill>
              <a:round/>
              <a:headEnd/>
              <a:tailEnd/>
            </a:ln>
            <a:effectLst/>
          </p:spPr>
          <p:txBody>
            <a:bodyPr/>
            <a:lstStyle/>
            <a:p>
              <a:endParaRPr lang="en-US" dirty="0"/>
            </a:p>
          </p:txBody>
        </p:sp>
        <p:sp>
          <p:nvSpPr>
            <p:cNvPr id="325" name="Line 333"/>
            <p:cNvSpPr>
              <a:spLocks noChangeShapeType="1"/>
            </p:cNvSpPr>
            <p:nvPr/>
          </p:nvSpPr>
          <p:spPr bwMode="auto">
            <a:xfrm flipH="1">
              <a:off x="1793983" y="2619275"/>
              <a:ext cx="257175" cy="0"/>
            </a:xfrm>
            <a:prstGeom prst="line">
              <a:avLst/>
            </a:prstGeom>
            <a:noFill/>
            <a:ln w="38100">
              <a:solidFill>
                <a:schemeClr val="tx1"/>
              </a:solidFill>
              <a:round/>
              <a:headEnd/>
              <a:tailEnd/>
            </a:ln>
            <a:effectLst/>
          </p:spPr>
          <p:txBody>
            <a:bodyPr/>
            <a:lstStyle/>
            <a:p>
              <a:endParaRPr lang="en-US" dirty="0"/>
            </a:p>
          </p:txBody>
        </p:sp>
        <p:sp>
          <p:nvSpPr>
            <p:cNvPr id="326" name="Line 334"/>
            <p:cNvSpPr>
              <a:spLocks noChangeShapeType="1"/>
            </p:cNvSpPr>
            <p:nvPr/>
          </p:nvSpPr>
          <p:spPr bwMode="auto">
            <a:xfrm>
              <a:off x="2347913" y="40909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27" name="Line 335"/>
            <p:cNvSpPr>
              <a:spLocks noChangeShapeType="1"/>
            </p:cNvSpPr>
            <p:nvPr/>
          </p:nvSpPr>
          <p:spPr bwMode="auto">
            <a:xfrm>
              <a:off x="2495550" y="4243387"/>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328" name="Group 336"/>
            <p:cNvGrpSpPr>
              <a:grpSpLocks/>
            </p:cNvGrpSpPr>
            <p:nvPr/>
          </p:nvGrpSpPr>
          <p:grpSpPr bwMode="auto">
            <a:xfrm>
              <a:off x="2686038" y="4167187"/>
              <a:ext cx="228600" cy="549275"/>
              <a:chOff x="4392" y="1632"/>
              <a:chExt cx="144" cy="346"/>
            </a:xfrm>
          </p:grpSpPr>
          <p:grpSp>
            <p:nvGrpSpPr>
              <p:cNvPr id="370" name="Group 337"/>
              <p:cNvGrpSpPr>
                <a:grpSpLocks/>
              </p:cNvGrpSpPr>
              <p:nvPr/>
            </p:nvGrpSpPr>
            <p:grpSpPr bwMode="auto">
              <a:xfrm>
                <a:off x="4411" y="1634"/>
                <a:ext cx="102" cy="336"/>
                <a:chOff x="1248" y="3360"/>
                <a:chExt cx="144" cy="480"/>
              </a:xfrm>
            </p:grpSpPr>
            <p:sp>
              <p:nvSpPr>
                <p:cNvPr id="372" name="AutoShape 33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73" name="Line 33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74" name="Line 34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71" name="Text Box 34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29" name="Line 342"/>
            <p:cNvSpPr>
              <a:spLocks noChangeShapeType="1"/>
            </p:cNvSpPr>
            <p:nvPr/>
          </p:nvSpPr>
          <p:spPr bwMode="auto">
            <a:xfrm>
              <a:off x="2347913" y="4548187"/>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30" name="Line 343"/>
            <p:cNvSpPr>
              <a:spLocks noChangeShapeType="1"/>
            </p:cNvSpPr>
            <p:nvPr/>
          </p:nvSpPr>
          <p:spPr bwMode="auto">
            <a:xfrm>
              <a:off x="2886075" y="4424362"/>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31" name="Line 344"/>
            <p:cNvSpPr>
              <a:spLocks noChangeShapeType="1"/>
            </p:cNvSpPr>
            <p:nvPr/>
          </p:nvSpPr>
          <p:spPr bwMode="auto">
            <a:xfrm>
              <a:off x="2509838" y="4090987"/>
              <a:ext cx="0" cy="152400"/>
            </a:xfrm>
            <a:prstGeom prst="line">
              <a:avLst/>
            </a:prstGeom>
            <a:noFill/>
            <a:ln w="28575">
              <a:solidFill>
                <a:schemeClr val="tx1"/>
              </a:solidFill>
              <a:round/>
              <a:headEnd/>
              <a:tailEnd/>
            </a:ln>
            <a:effectLst/>
          </p:spPr>
          <p:txBody>
            <a:bodyPr/>
            <a:lstStyle/>
            <a:p>
              <a:endParaRPr lang="en-US" dirty="0"/>
            </a:p>
          </p:txBody>
        </p:sp>
        <p:sp>
          <p:nvSpPr>
            <p:cNvPr id="332" name="Text Box 345"/>
            <p:cNvSpPr txBox="1">
              <a:spLocks noChangeArrowheads="1"/>
            </p:cNvSpPr>
            <p:nvPr/>
          </p:nvSpPr>
          <p:spPr bwMode="auto">
            <a:xfrm rot="10800000" flipH="1" flipV="1">
              <a:off x="2419350" y="431958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33" name="Text Box 346"/>
            <p:cNvSpPr txBox="1">
              <a:spLocks noChangeArrowheads="1"/>
            </p:cNvSpPr>
            <p:nvPr/>
          </p:nvSpPr>
          <p:spPr bwMode="auto">
            <a:xfrm>
              <a:off x="4491038" y="561498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334" name="Line 347"/>
            <p:cNvSpPr>
              <a:spLocks noChangeShapeType="1"/>
            </p:cNvSpPr>
            <p:nvPr/>
          </p:nvSpPr>
          <p:spPr bwMode="auto">
            <a:xfrm>
              <a:off x="3790950" y="3481387"/>
              <a:ext cx="609600" cy="0"/>
            </a:xfrm>
            <a:prstGeom prst="line">
              <a:avLst/>
            </a:prstGeom>
            <a:noFill/>
            <a:ln w="19050">
              <a:solidFill>
                <a:srgbClr val="CC3300"/>
              </a:solidFill>
              <a:round/>
              <a:headEnd/>
              <a:tailEnd/>
            </a:ln>
            <a:effectLst/>
          </p:spPr>
          <p:txBody>
            <a:bodyPr/>
            <a:lstStyle/>
            <a:p>
              <a:endParaRPr lang="en-US" dirty="0"/>
            </a:p>
          </p:txBody>
        </p:sp>
        <p:sp>
          <p:nvSpPr>
            <p:cNvPr id="335" name="Line 348"/>
            <p:cNvSpPr>
              <a:spLocks noChangeShapeType="1"/>
            </p:cNvSpPr>
            <p:nvPr/>
          </p:nvSpPr>
          <p:spPr bwMode="auto">
            <a:xfrm>
              <a:off x="3867150" y="3338512"/>
              <a:ext cx="685800" cy="0"/>
            </a:xfrm>
            <a:prstGeom prst="line">
              <a:avLst/>
            </a:prstGeom>
            <a:noFill/>
            <a:ln w="19050">
              <a:solidFill>
                <a:srgbClr val="CC3300"/>
              </a:solidFill>
              <a:round/>
              <a:headEnd/>
              <a:tailEnd/>
            </a:ln>
            <a:effectLst/>
          </p:spPr>
          <p:txBody>
            <a:bodyPr/>
            <a:lstStyle/>
            <a:p>
              <a:endParaRPr lang="en-US" dirty="0"/>
            </a:p>
          </p:txBody>
        </p:sp>
        <p:sp>
          <p:nvSpPr>
            <p:cNvPr id="336" name="Line 349"/>
            <p:cNvSpPr>
              <a:spLocks noChangeShapeType="1"/>
            </p:cNvSpPr>
            <p:nvPr/>
          </p:nvSpPr>
          <p:spPr bwMode="auto">
            <a:xfrm>
              <a:off x="3943350" y="3033712"/>
              <a:ext cx="685800" cy="0"/>
            </a:xfrm>
            <a:prstGeom prst="line">
              <a:avLst/>
            </a:prstGeom>
            <a:noFill/>
            <a:ln w="19050">
              <a:solidFill>
                <a:srgbClr val="CC3300"/>
              </a:solidFill>
              <a:round/>
              <a:headEnd/>
              <a:tailEnd/>
            </a:ln>
            <a:effectLst/>
          </p:spPr>
          <p:txBody>
            <a:bodyPr/>
            <a:lstStyle/>
            <a:p>
              <a:endParaRPr lang="en-US" dirty="0"/>
            </a:p>
          </p:txBody>
        </p:sp>
        <p:sp>
          <p:nvSpPr>
            <p:cNvPr id="337" name="Line 350"/>
            <p:cNvSpPr>
              <a:spLocks noChangeShapeType="1"/>
            </p:cNvSpPr>
            <p:nvPr/>
          </p:nvSpPr>
          <p:spPr bwMode="auto">
            <a:xfrm>
              <a:off x="3933825" y="2871787"/>
              <a:ext cx="1514475" cy="0"/>
            </a:xfrm>
            <a:prstGeom prst="line">
              <a:avLst/>
            </a:prstGeom>
            <a:noFill/>
            <a:ln w="19050">
              <a:solidFill>
                <a:srgbClr val="CC3300"/>
              </a:solidFill>
              <a:round/>
              <a:headEnd/>
              <a:tailEnd/>
            </a:ln>
            <a:effectLst/>
          </p:spPr>
          <p:txBody>
            <a:bodyPr/>
            <a:lstStyle/>
            <a:p>
              <a:endParaRPr lang="en-US" dirty="0"/>
            </a:p>
          </p:txBody>
        </p:sp>
        <p:sp>
          <p:nvSpPr>
            <p:cNvPr id="338" name="Line 351"/>
            <p:cNvSpPr>
              <a:spLocks noChangeShapeType="1"/>
            </p:cNvSpPr>
            <p:nvPr/>
          </p:nvSpPr>
          <p:spPr bwMode="auto">
            <a:xfrm>
              <a:off x="3819525" y="2414587"/>
              <a:ext cx="200025" cy="0"/>
            </a:xfrm>
            <a:prstGeom prst="line">
              <a:avLst/>
            </a:prstGeom>
            <a:noFill/>
            <a:ln w="19050">
              <a:solidFill>
                <a:srgbClr val="CC3300"/>
              </a:solidFill>
              <a:round/>
              <a:headEnd/>
              <a:tailEnd/>
            </a:ln>
            <a:effectLst/>
          </p:spPr>
          <p:txBody>
            <a:bodyPr/>
            <a:lstStyle/>
            <a:p>
              <a:endParaRPr lang="en-US" dirty="0"/>
            </a:p>
          </p:txBody>
        </p:sp>
        <p:sp>
          <p:nvSpPr>
            <p:cNvPr id="339" name="Line 352"/>
            <p:cNvSpPr>
              <a:spLocks noChangeShapeType="1"/>
            </p:cNvSpPr>
            <p:nvPr/>
          </p:nvSpPr>
          <p:spPr bwMode="auto">
            <a:xfrm>
              <a:off x="3871913" y="2576512"/>
              <a:ext cx="1295400" cy="0"/>
            </a:xfrm>
            <a:prstGeom prst="line">
              <a:avLst/>
            </a:prstGeom>
            <a:noFill/>
            <a:ln w="19050">
              <a:solidFill>
                <a:srgbClr val="CC3300"/>
              </a:solidFill>
              <a:round/>
              <a:headEnd/>
              <a:tailEnd/>
            </a:ln>
            <a:effectLst/>
          </p:spPr>
          <p:txBody>
            <a:bodyPr/>
            <a:lstStyle/>
            <a:p>
              <a:endParaRPr lang="en-US" dirty="0"/>
            </a:p>
          </p:txBody>
        </p:sp>
        <p:sp>
          <p:nvSpPr>
            <p:cNvPr id="340" name="Text Box 353"/>
            <p:cNvSpPr txBox="1">
              <a:spLocks noChangeArrowheads="1"/>
            </p:cNvSpPr>
            <p:nvPr/>
          </p:nvSpPr>
          <p:spPr bwMode="auto">
            <a:xfrm>
              <a:off x="3409950" y="2005012"/>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341" name="Line 354"/>
            <p:cNvSpPr>
              <a:spLocks noChangeShapeType="1"/>
            </p:cNvSpPr>
            <p:nvPr/>
          </p:nvSpPr>
          <p:spPr bwMode="auto">
            <a:xfrm>
              <a:off x="2419350" y="2185987"/>
              <a:ext cx="1600200" cy="0"/>
            </a:xfrm>
            <a:prstGeom prst="line">
              <a:avLst/>
            </a:prstGeom>
            <a:noFill/>
            <a:ln w="19050">
              <a:solidFill>
                <a:srgbClr val="CC3300"/>
              </a:solidFill>
              <a:round/>
              <a:headEnd/>
              <a:tailEnd/>
            </a:ln>
            <a:effectLst/>
          </p:spPr>
          <p:txBody>
            <a:bodyPr/>
            <a:lstStyle/>
            <a:p>
              <a:endParaRPr lang="en-US" dirty="0"/>
            </a:p>
          </p:txBody>
        </p:sp>
        <p:sp>
          <p:nvSpPr>
            <p:cNvPr id="342" name="Line 355"/>
            <p:cNvSpPr>
              <a:spLocks noChangeShapeType="1"/>
            </p:cNvSpPr>
            <p:nvPr/>
          </p:nvSpPr>
          <p:spPr bwMode="auto">
            <a:xfrm>
              <a:off x="2419350" y="4929187"/>
              <a:ext cx="381000" cy="0"/>
            </a:xfrm>
            <a:prstGeom prst="line">
              <a:avLst/>
            </a:prstGeom>
            <a:noFill/>
            <a:ln w="19050">
              <a:solidFill>
                <a:srgbClr val="CC3300"/>
              </a:solidFill>
              <a:round/>
              <a:headEnd/>
              <a:tailEnd/>
            </a:ln>
            <a:effectLst/>
          </p:spPr>
          <p:txBody>
            <a:bodyPr/>
            <a:lstStyle/>
            <a:p>
              <a:endParaRPr lang="en-US" dirty="0"/>
            </a:p>
          </p:txBody>
        </p:sp>
        <p:sp>
          <p:nvSpPr>
            <p:cNvPr id="343" name="Line 356"/>
            <p:cNvSpPr>
              <a:spLocks noChangeShapeType="1"/>
            </p:cNvSpPr>
            <p:nvPr/>
          </p:nvSpPr>
          <p:spPr bwMode="auto">
            <a:xfrm flipV="1">
              <a:off x="2790825" y="4700587"/>
              <a:ext cx="0" cy="228600"/>
            </a:xfrm>
            <a:prstGeom prst="line">
              <a:avLst/>
            </a:prstGeom>
            <a:noFill/>
            <a:ln w="19050">
              <a:solidFill>
                <a:srgbClr val="CC3300"/>
              </a:solidFill>
              <a:round/>
              <a:headEnd/>
              <a:tailEnd/>
            </a:ln>
            <a:effectLst/>
          </p:spPr>
          <p:txBody>
            <a:bodyPr/>
            <a:lstStyle/>
            <a:p>
              <a:endParaRPr lang="en-US" dirty="0"/>
            </a:p>
          </p:txBody>
        </p:sp>
        <p:sp>
          <p:nvSpPr>
            <p:cNvPr id="344" name="Text Box 357"/>
            <p:cNvSpPr txBox="1">
              <a:spLocks noChangeArrowheads="1"/>
            </p:cNvSpPr>
            <p:nvPr/>
          </p:nvSpPr>
          <p:spPr bwMode="auto">
            <a:xfrm>
              <a:off x="3943350" y="300513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345" name="Text Box 358"/>
            <p:cNvSpPr txBox="1">
              <a:spLocks noChangeArrowheads="1"/>
            </p:cNvSpPr>
            <p:nvPr/>
          </p:nvSpPr>
          <p:spPr bwMode="auto">
            <a:xfrm rot="10800000" flipH="1" flipV="1">
              <a:off x="2419350" y="279558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346" name="Group 359"/>
            <p:cNvGrpSpPr>
              <a:grpSpLocks/>
            </p:cNvGrpSpPr>
            <p:nvPr/>
          </p:nvGrpSpPr>
          <p:grpSpPr bwMode="auto">
            <a:xfrm>
              <a:off x="6381750" y="3005137"/>
              <a:ext cx="533400" cy="685800"/>
              <a:chOff x="3984" y="1920"/>
              <a:chExt cx="336" cy="432"/>
            </a:xfrm>
          </p:grpSpPr>
          <p:sp>
            <p:nvSpPr>
              <p:cNvPr id="365" name="AutoShape 360"/>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366" name="Line 361"/>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367" name="Line 362"/>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368" name="Line 363"/>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369" name="Line 364"/>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347" name="Line 365"/>
            <p:cNvSpPr>
              <a:spLocks noChangeShapeType="1"/>
            </p:cNvSpPr>
            <p:nvPr/>
          </p:nvSpPr>
          <p:spPr bwMode="auto">
            <a:xfrm>
              <a:off x="6305550" y="3633787"/>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348" name="Line 366"/>
            <p:cNvSpPr>
              <a:spLocks noChangeShapeType="1"/>
            </p:cNvSpPr>
            <p:nvPr/>
          </p:nvSpPr>
          <p:spPr bwMode="auto">
            <a:xfrm flipV="1">
              <a:off x="6315075" y="3643312"/>
              <a:ext cx="0" cy="762000"/>
            </a:xfrm>
            <a:prstGeom prst="line">
              <a:avLst/>
            </a:prstGeom>
            <a:noFill/>
            <a:ln w="19050">
              <a:solidFill>
                <a:schemeClr val="tx1"/>
              </a:solidFill>
              <a:round/>
              <a:headEnd/>
              <a:tailEnd/>
            </a:ln>
            <a:effectLst/>
          </p:spPr>
          <p:txBody>
            <a:bodyPr/>
            <a:lstStyle/>
            <a:p>
              <a:endParaRPr lang="en-US" dirty="0"/>
            </a:p>
          </p:txBody>
        </p:sp>
        <p:sp>
          <p:nvSpPr>
            <p:cNvPr id="349" name="Line 367"/>
            <p:cNvSpPr>
              <a:spLocks noChangeShapeType="1"/>
            </p:cNvSpPr>
            <p:nvPr/>
          </p:nvSpPr>
          <p:spPr bwMode="auto">
            <a:xfrm>
              <a:off x="5162550" y="3471862"/>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350" name="Group 368"/>
            <p:cNvGrpSpPr>
              <a:grpSpLocks/>
            </p:cNvGrpSpPr>
            <p:nvPr/>
          </p:nvGrpSpPr>
          <p:grpSpPr bwMode="auto">
            <a:xfrm>
              <a:off x="6273790" y="2109787"/>
              <a:ext cx="228600" cy="889000"/>
              <a:chOff x="3916" y="1587"/>
              <a:chExt cx="144" cy="560"/>
            </a:xfrm>
          </p:grpSpPr>
          <p:grpSp>
            <p:nvGrpSpPr>
              <p:cNvPr id="360" name="Group 369"/>
              <p:cNvGrpSpPr>
                <a:grpSpLocks/>
              </p:cNvGrpSpPr>
              <p:nvPr/>
            </p:nvGrpSpPr>
            <p:grpSpPr bwMode="auto">
              <a:xfrm>
                <a:off x="3930" y="1587"/>
                <a:ext cx="102" cy="560"/>
                <a:chOff x="1248" y="3360"/>
                <a:chExt cx="144" cy="480"/>
              </a:xfrm>
            </p:grpSpPr>
            <p:sp>
              <p:nvSpPr>
                <p:cNvPr id="362" name="AutoShape 37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63" name="Line 37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64" name="Line 37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61" name="Text Box 373"/>
              <p:cNvSpPr txBox="1">
                <a:spLocks noChangeArrowheads="1"/>
              </p:cNvSpPr>
              <p:nvPr/>
            </p:nvSpPr>
            <p:spPr bwMode="auto">
              <a:xfrm>
                <a:off x="3916"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51" name="Line 384"/>
            <p:cNvSpPr>
              <a:spLocks noChangeShapeType="1"/>
            </p:cNvSpPr>
            <p:nvPr/>
          </p:nvSpPr>
          <p:spPr bwMode="auto">
            <a:xfrm flipV="1">
              <a:off x="7515225" y="2719387"/>
              <a:ext cx="0" cy="1447800"/>
            </a:xfrm>
            <a:prstGeom prst="line">
              <a:avLst/>
            </a:prstGeom>
            <a:noFill/>
            <a:ln w="19050">
              <a:solidFill>
                <a:srgbClr val="CC3300"/>
              </a:solidFill>
              <a:round/>
              <a:headEnd/>
              <a:tailEnd/>
            </a:ln>
            <a:effectLst/>
          </p:spPr>
          <p:txBody>
            <a:bodyPr/>
            <a:lstStyle/>
            <a:p>
              <a:endParaRPr lang="en-US" dirty="0"/>
            </a:p>
          </p:txBody>
        </p:sp>
        <p:sp>
          <p:nvSpPr>
            <p:cNvPr id="352" name="Line 385"/>
            <p:cNvSpPr>
              <a:spLocks noChangeShapeType="1"/>
            </p:cNvSpPr>
            <p:nvPr/>
          </p:nvSpPr>
          <p:spPr bwMode="auto">
            <a:xfrm>
              <a:off x="5695950" y="3176587"/>
              <a:ext cx="1524000" cy="0"/>
            </a:xfrm>
            <a:prstGeom prst="line">
              <a:avLst/>
            </a:prstGeom>
            <a:noFill/>
            <a:ln w="19050">
              <a:solidFill>
                <a:srgbClr val="CC3300"/>
              </a:solidFill>
              <a:round/>
              <a:headEnd/>
              <a:tailEnd/>
            </a:ln>
            <a:effectLst/>
          </p:spPr>
          <p:txBody>
            <a:bodyPr/>
            <a:lstStyle/>
            <a:p>
              <a:endParaRPr lang="en-US" dirty="0"/>
            </a:p>
          </p:txBody>
        </p:sp>
        <p:sp>
          <p:nvSpPr>
            <p:cNvPr id="353" name="Line 386"/>
            <p:cNvSpPr>
              <a:spLocks noChangeShapeType="1"/>
            </p:cNvSpPr>
            <p:nvPr/>
          </p:nvSpPr>
          <p:spPr bwMode="auto">
            <a:xfrm flipV="1">
              <a:off x="7210425" y="3176587"/>
              <a:ext cx="0" cy="990600"/>
            </a:xfrm>
            <a:prstGeom prst="line">
              <a:avLst/>
            </a:prstGeom>
            <a:noFill/>
            <a:ln w="19050">
              <a:solidFill>
                <a:srgbClr val="CC3300"/>
              </a:solidFill>
              <a:round/>
              <a:headEnd/>
              <a:tailEnd/>
            </a:ln>
            <a:effectLst/>
          </p:spPr>
          <p:txBody>
            <a:bodyPr/>
            <a:lstStyle/>
            <a:p>
              <a:endParaRPr lang="en-US" dirty="0"/>
            </a:p>
          </p:txBody>
        </p:sp>
        <p:sp>
          <p:nvSpPr>
            <p:cNvPr id="354" name="Text Box 387"/>
            <p:cNvSpPr txBox="1">
              <a:spLocks noChangeArrowheads="1"/>
            </p:cNvSpPr>
            <p:nvPr/>
          </p:nvSpPr>
          <p:spPr bwMode="auto">
            <a:xfrm>
              <a:off x="7448550" y="401478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355" name="Text Box 388"/>
            <p:cNvSpPr txBox="1">
              <a:spLocks noChangeArrowheads="1"/>
            </p:cNvSpPr>
            <p:nvPr/>
          </p:nvSpPr>
          <p:spPr bwMode="auto">
            <a:xfrm>
              <a:off x="6838950" y="401478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356" name="Line 389"/>
            <p:cNvSpPr>
              <a:spLocks noChangeShapeType="1"/>
            </p:cNvSpPr>
            <p:nvPr/>
          </p:nvSpPr>
          <p:spPr bwMode="auto">
            <a:xfrm flipH="1" flipV="1">
              <a:off x="8429625" y="2871787"/>
              <a:ext cx="0" cy="1676400"/>
            </a:xfrm>
            <a:prstGeom prst="line">
              <a:avLst/>
            </a:prstGeom>
            <a:noFill/>
            <a:ln w="19050">
              <a:solidFill>
                <a:srgbClr val="CC3300"/>
              </a:solidFill>
              <a:round/>
              <a:headEnd/>
              <a:tailEnd/>
            </a:ln>
            <a:effectLst/>
          </p:spPr>
          <p:txBody>
            <a:bodyPr/>
            <a:lstStyle/>
            <a:p>
              <a:endParaRPr lang="en-US" dirty="0"/>
            </a:p>
          </p:txBody>
        </p:sp>
        <p:sp>
          <p:nvSpPr>
            <p:cNvPr id="357" name="Text Box 390"/>
            <p:cNvSpPr txBox="1">
              <a:spLocks noChangeArrowheads="1"/>
            </p:cNvSpPr>
            <p:nvPr/>
          </p:nvSpPr>
          <p:spPr bwMode="auto">
            <a:xfrm>
              <a:off x="7848600" y="4240212"/>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358" name="Line 391"/>
            <p:cNvSpPr>
              <a:spLocks noChangeShapeType="1"/>
            </p:cNvSpPr>
            <p:nvPr/>
          </p:nvSpPr>
          <p:spPr bwMode="auto">
            <a:xfrm>
              <a:off x="4543425" y="4395787"/>
              <a:ext cx="695325" cy="0"/>
            </a:xfrm>
            <a:prstGeom prst="line">
              <a:avLst/>
            </a:prstGeom>
            <a:noFill/>
            <a:ln w="19050">
              <a:solidFill>
                <a:srgbClr val="CC3300"/>
              </a:solidFill>
              <a:round/>
              <a:headEnd/>
              <a:tailEnd/>
            </a:ln>
            <a:effectLst/>
          </p:spPr>
          <p:txBody>
            <a:bodyPr/>
            <a:lstStyle/>
            <a:p>
              <a:endParaRPr lang="en-US" dirty="0"/>
            </a:p>
          </p:txBody>
        </p:sp>
        <p:sp>
          <p:nvSpPr>
            <p:cNvPr id="359" name="Line 392"/>
            <p:cNvSpPr>
              <a:spLocks noChangeShapeType="1"/>
            </p:cNvSpPr>
            <p:nvPr/>
          </p:nvSpPr>
          <p:spPr bwMode="auto">
            <a:xfrm flipV="1">
              <a:off x="4391025" y="3481387"/>
              <a:ext cx="0" cy="228600"/>
            </a:xfrm>
            <a:prstGeom prst="line">
              <a:avLst/>
            </a:prstGeom>
            <a:noFill/>
            <a:ln w="19050">
              <a:solidFill>
                <a:srgbClr val="CC3300"/>
              </a:solidFill>
              <a:round/>
              <a:headEnd/>
              <a:tailEnd/>
            </a:ln>
            <a:effectLst/>
          </p:spPr>
          <p:txBody>
            <a:bodyPr/>
            <a:lstStyle/>
            <a:p>
              <a:endParaRPr lang="en-US" dirty="0"/>
            </a:p>
          </p:txBody>
        </p:sp>
      </p:grpSp>
      <p:pic>
        <p:nvPicPr>
          <p:cNvPr id="2"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02402" name="Rectangle 2"/>
          <p:cNvSpPr>
            <a:spLocks noGrp="1" noChangeArrowheads="1"/>
          </p:cNvSpPr>
          <p:nvPr>
            <p:ph type="title"/>
          </p:nvPr>
        </p:nvSpPr>
        <p:spPr>
          <a:xfrm>
            <a:off x="1219200" y="1295400"/>
            <a:ext cx="6781800" cy="533400"/>
          </a:xfrm>
          <a:ln/>
        </p:spPr>
        <p:txBody>
          <a:bodyPr/>
          <a:lstStyle/>
          <a:p>
            <a:r>
              <a:rPr lang="en-US" sz="3200" dirty="0"/>
              <a:t>Third Step of R-Type Instruction</a:t>
            </a:r>
          </a:p>
        </p:txBody>
      </p:sp>
      <p:sp>
        <p:nvSpPr>
          <p:cNvPr id="102611" name="Text Box 211"/>
          <p:cNvSpPr txBox="1">
            <a:spLocks noChangeArrowheads="1"/>
          </p:cNvSpPr>
          <p:nvPr/>
        </p:nvSpPr>
        <p:spPr bwMode="auto">
          <a:xfrm>
            <a:off x="3505200" y="6156325"/>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sp>
        <p:nvSpPr>
          <p:cNvPr id="102597" name="AutoShape 197"/>
          <p:cNvSpPr>
            <a:spLocks noChangeArrowheads="1"/>
          </p:cNvSpPr>
          <p:nvPr/>
        </p:nvSpPr>
        <p:spPr bwMode="auto">
          <a:xfrm>
            <a:off x="3924300" y="3057525"/>
            <a:ext cx="609600" cy="152400"/>
          </a:xfrm>
          <a:prstGeom prst="rightArrow">
            <a:avLst>
              <a:gd name="adj1" fmla="val 50000"/>
              <a:gd name="adj2" fmla="val 100000"/>
            </a:avLst>
          </a:prstGeom>
          <a:solidFill>
            <a:srgbClr val="CC0000">
              <a:alpha val="50000"/>
            </a:srgbClr>
          </a:solidFill>
          <a:ln w="9525">
            <a:noFill/>
            <a:miter lim="800000"/>
            <a:headEnd/>
            <a:tailEnd/>
          </a:ln>
          <a:effectLst/>
        </p:spPr>
        <p:txBody>
          <a:bodyPr wrap="none" anchor="ctr"/>
          <a:lstStyle/>
          <a:p>
            <a:endParaRPr lang="en-US" dirty="0"/>
          </a:p>
        </p:txBody>
      </p:sp>
      <p:sp>
        <p:nvSpPr>
          <p:cNvPr id="102598" name="AutoShape 198"/>
          <p:cNvSpPr>
            <a:spLocks noChangeArrowheads="1"/>
          </p:cNvSpPr>
          <p:nvPr/>
        </p:nvSpPr>
        <p:spPr bwMode="auto">
          <a:xfrm rot="5400000">
            <a:off x="3535680" y="4305300"/>
            <a:ext cx="2057400" cy="152400"/>
          </a:xfrm>
          <a:prstGeom prst="rightArrow">
            <a:avLst>
              <a:gd name="adj1" fmla="val 50000"/>
              <a:gd name="adj2" fmla="val 337500"/>
            </a:avLst>
          </a:prstGeom>
          <a:solidFill>
            <a:srgbClr val="CC0000">
              <a:alpha val="50000"/>
            </a:srgbClr>
          </a:solidFill>
          <a:ln w="9525">
            <a:noFill/>
            <a:miter lim="800000"/>
            <a:headEnd/>
            <a:tailEnd/>
          </a:ln>
          <a:effectLst/>
        </p:spPr>
        <p:txBody>
          <a:bodyPr wrap="none" anchor="ctr"/>
          <a:lstStyle/>
          <a:p>
            <a:endParaRPr lang="en-US" dirty="0"/>
          </a:p>
        </p:txBody>
      </p:sp>
      <p:sp>
        <p:nvSpPr>
          <p:cNvPr id="102599" name="AutoShape 199"/>
          <p:cNvSpPr>
            <a:spLocks noChangeArrowheads="1"/>
          </p:cNvSpPr>
          <p:nvPr/>
        </p:nvSpPr>
        <p:spPr bwMode="auto">
          <a:xfrm>
            <a:off x="4619625" y="5400675"/>
            <a:ext cx="533400" cy="152400"/>
          </a:xfrm>
          <a:prstGeom prst="rightArrow">
            <a:avLst>
              <a:gd name="adj1" fmla="val 50000"/>
              <a:gd name="adj2" fmla="val 87500"/>
            </a:avLst>
          </a:prstGeom>
          <a:solidFill>
            <a:srgbClr val="CC0000">
              <a:alpha val="50000"/>
            </a:srgbClr>
          </a:solidFill>
          <a:ln w="9525">
            <a:noFill/>
            <a:miter lim="800000"/>
            <a:headEnd/>
            <a:tailEnd/>
          </a:ln>
          <a:effectLst/>
        </p:spPr>
        <p:txBody>
          <a:bodyPr wrap="none" anchor="ctr"/>
          <a:lstStyle/>
          <a:p>
            <a:endParaRPr lang="en-US" dirty="0"/>
          </a:p>
        </p:txBody>
      </p:sp>
      <p:sp>
        <p:nvSpPr>
          <p:cNvPr id="102600" name="AutoShape 200"/>
          <p:cNvSpPr>
            <a:spLocks noChangeArrowheads="1"/>
          </p:cNvSpPr>
          <p:nvPr/>
        </p:nvSpPr>
        <p:spPr bwMode="auto">
          <a:xfrm rot="16200000">
            <a:off x="5526405" y="5200650"/>
            <a:ext cx="685800" cy="228600"/>
          </a:xfrm>
          <a:prstGeom prst="rightArrow">
            <a:avLst>
              <a:gd name="adj1" fmla="val 50000"/>
              <a:gd name="adj2" fmla="val 75000"/>
            </a:avLst>
          </a:prstGeom>
          <a:solidFill>
            <a:srgbClr val="CC0000">
              <a:alpha val="50000"/>
            </a:srgbClr>
          </a:solidFill>
          <a:ln w="9525">
            <a:noFill/>
            <a:miter lim="800000"/>
            <a:headEnd/>
            <a:tailEnd/>
          </a:ln>
          <a:effectLst/>
        </p:spPr>
        <p:txBody>
          <a:bodyPr wrap="none" anchor="ctr"/>
          <a:lstStyle/>
          <a:p>
            <a:endParaRPr lang="en-US" dirty="0"/>
          </a:p>
        </p:txBody>
      </p:sp>
      <p:sp>
        <p:nvSpPr>
          <p:cNvPr id="102601" name="AutoShape 201"/>
          <p:cNvSpPr>
            <a:spLocks noChangeArrowheads="1"/>
          </p:cNvSpPr>
          <p:nvPr/>
        </p:nvSpPr>
        <p:spPr bwMode="auto">
          <a:xfrm>
            <a:off x="6096000" y="4572000"/>
            <a:ext cx="304800" cy="304800"/>
          </a:xfrm>
          <a:prstGeom prst="rightArrow">
            <a:avLst>
              <a:gd name="adj1" fmla="val 50000"/>
              <a:gd name="adj2" fmla="val 25000"/>
            </a:avLst>
          </a:prstGeom>
          <a:solidFill>
            <a:schemeClr val="bg2">
              <a:alpha val="50000"/>
            </a:schemeClr>
          </a:solidFill>
          <a:ln w="9525">
            <a:noFill/>
            <a:miter lim="800000"/>
            <a:headEnd/>
            <a:tailEnd/>
          </a:ln>
          <a:effectLst/>
        </p:spPr>
        <p:txBody>
          <a:bodyPr wrap="none" anchor="ctr"/>
          <a:lstStyle/>
          <a:p>
            <a:endParaRPr lang="en-US" dirty="0"/>
          </a:p>
        </p:txBody>
      </p:sp>
      <p:sp>
        <p:nvSpPr>
          <p:cNvPr id="102602" name="AutoShape 202"/>
          <p:cNvSpPr>
            <a:spLocks noChangeArrowheads="1"/>
          </p:cNvSpPr>
          <p:nvPr/>
        </p:nvSpPr>
        <p:spPr bwMode="auto">
          <a:xfrm>
            <a:off x="6596063" y="5700713"/>
            <a:ext cx="1371600" cy="214313"/>
          </a:xfrm>
          <a:prstGeom prst="rightArrow">
            <a:avLst>
              <a:gd name="adj1" fmla="val 50000"/>
              <a:gd name="adj2" fmla="val 160000"/>
            </a:avLst>
          </a:prstGeom>
          <a:solidFill>
            <a:schemeClr val="bg2">
              <a:alpha val="50000"/>
            </a:schemeClr>
          </a:solidFill>
          <a:ln w="9525">
            <a:noFill/>
            <a:miter lim="800000"/>
            <a:headEnd/>
            <a:tailEnd/>
          </a:ln>
          <a:effectLst/>
        </p:spPr>
        <p:txBody>
          <a:bodyPr wrap="none" anchor="ctr"/>
          <a:lstStyle/>
          <a:p>
            <a:endParaRPr lang="en-US" dirty="0"/>
          </a:p>
        </p:txBody>
      </p:sp>
      <p:sp>
        <p:nvSpPr>
          <p:cNvPr id="102603" name="AutoShape 203"/>
          <p:cNvSpPr>
            <a:spLocks noChangeArrowheads="1"/>
          </p:cNvSpPr>
          <p:nvPr/>
        </p:nvSpPr>
        <p:spPr bwMode="auto">
          <a:xfrm>
            <a:off x="8077200" y="4876800"/>
            <a:ext cx="190500" cy="419100"/>
          </a:xfrm>
          <a:prstGeom prst="rightArrow">
            <a:avLst>
              <a:gd name="adj1" fmla="val 50000"/>
              <a:gd name="adj2" fmla="val 25000"/>
            </a:avLst>
          </a:prstGeom>
          <a:solidFill>
            <a:schemeClr val="bg2">
              <a:alpha val="50000"/>
            </a:schemeClr>
          </a:solidFill>
          <a:ln w="9525">
            <a:noFill/>
            <a:miter lim="800000"/>
            <a:headEnd/>
            <a:tailEnd/>
          </a:ln>
          <a:effectLst/>
        </p:spPr>
        <p:txBody>
          <a:bodyPr wrap="none" anchor="ctr"/>
          <a:lstStyle/>
          <a:p>
            <a:endParaRPr lang="en-US" dirty="0"/>
          </a:p>
        </p:txBody>
      </p:sp>
      <p:sp>
        <p:nvSpPr>
          <p:cNvPr id="102604" name="Text Box 204"/>
          <p:cNvSpPr txBox="1">
            <a:spLocks noChangeArrowheads="1"/>
          </p:cNvSpPr>
          <p:nvPr/>
        </p:nvSpPr>
        <p:spPr bwMode="auto">
          <a:xfrm>
            <a:off x="609600" y="5638800"/>
            <a:ext cx="2181225" cy="517525"/>
          </a:xfrm>
          <a:prstGeom prst="rect">
            <a:avLst/>
          </a:prstGeom>
          <a:noFill/>
          <a:ln w="9525">
            <a:noFill/>
            <a:miter lim="800000"/>
            <a:headEnd/>
            <a:tailEnd/>
          </a:ln>
          <a:effectLst/>
        </p:spPr>
        <p:txBody>
          <a:bodyPr wrap="none">
            <a:spAutoFit/>
          </a:bodyPr>
          <a:lstStyle/>
          <a:p>
            <a:pPr algn="l"/>
            <a:r>
              <a:rPr lang="en-US" sz="1400" b="1" dirty="0">
                <a:solidFill>
                  <a:srgbClr val="CC3300"/>
                </a:solidFill>
              </a:rPr>
              <a:t>ALU operation is selected </a:t>
            </a:r>
          </a:p>
          <a:p>
            <a:pPr algn="l"/>
            <a:r>
              <a:rPr lang="en-US" sz="1400" b="1" dirty="0">
                <a:solidFill>
                  <a:srgbClr val="CC3300"/>
                </a:solidFill>
              </a:rPr>
              <a:t>and performed.  </a:t>
            </a:r>
          </a:p>
        </p:txBody>
      </p:sp>
      <p:sp>
        <p:nvSpPr>
          <p:cNvPr id="102605" name="AutoShape 205"/>
          <p:cNvSpPr>
            <a:spLocks noChangeArrowheads="1"/>
          </p:cNvSpPr>
          <p:nvPr/>
        </p:nvSpPr>
        <p:spPr bwMode="auto">
          <a:xfrm rot="5400000">
            <a:off x="6038850" y="5181600"/>
            <a:ext cx="838200" cy="228600"/>
          </a:xfrm>
          <a:prstGeom prst="rightArrow">
            <a:avLst>
              <a:gd name="adj1" fmla="val 50000"/>
              <a:gd name="adj2" fmla="val 91667"/>
            </a:avLst>
          </a:prstGeom>
          <a:solidFill>
            <a:schemeClr val="bg2">
              <a:alpha val="50000"/>
            </a:schemeClr>
          </a:solidFill>
          <a:ln w="9525">
            <a:noFill/>
            <a:miter lim="800000"/>
            <a:headEnd/>
            <a:tailEnd/>
          </a:ln>
          <a:effectLst/>
        </p:spPr>
        <p:txBody>
          <a:bodyPr wrap="none" anchor="ctr"/>
          <a:lstStyle/>
          <a:p>
            <a:endParaRPr lang="en-US" dirty="0"/>
          </a:p>
        </p:txBody>
      </p:sp>
      <p:sp>
        <p:nvSpPr>
          <p:cNvPr id="102606" name="AutoShape 206"/>
          <p:cNvSpPr>
            <a:spLocks noChangeArrowheads="1"/>
          </p:cNvSpPr>
          <p:nvPr/>
        </p:nvSpPr>
        <p:spPr bwMode="auto">
          <a:xfrm rot="16200000" flipV="1">
            <a:off x="7885113" y="5359400"/>
            <a:ext cx="523875" cy="319088"/>
          </a:xfrm>
          <a:prstGeom prst="rightArrow">
            <a:avLst>
              <a:gd name="adj1" fmla="val 50000"/>
              <a:gd name="adj2" fmla="val 41045"/>
            </a:avLst>
          </a:prstGeom>
          <a:solidFill>
            <a:schemeClr val="bg2">
              <a:alpha val="50000"/>
            </a:schemeClr>
          </a:solidFill>
          <a:ln w="9525">
            <a:noFill/>
            <a:miter lim="800000"/>
            <a:headEnd/>
            <a:tailEnd/>
          </a:ln>
          <a:effectLst/>
        </p:spPr>
        <p:txBody>
          <a:bodyPr wrap="none" anchor="ctr"/>
          <a:lstStyle/>
          <a:p>
            <a:endParaRPr lang="en-US" dirty="0"/>
          </a:p>
        </p:txBody>
      </p:sp>
      <p:sp>
        <p:nvSpPr>
          <p:cNvPr id="102612" name="Text Box 212"/>
          <p:cNvSpPr txBox="1">
            <a:spLocks noChangeArrowheads="1"/>
          </p:cNvSpPr>
          <p:nvPr/>
        </p:nvSpPr>
        <p:spPr bwMode="auto">
          <a:xfrm>
            <a:off x="6788150" y="2089150"/>
            <a:ext cx="1746250" cy="730250"/>
          </a:xfrm>
          <a:prstGeom prst="rect">
            <a:avLst/>
          </a:prstGeom>
          <a:noFill/>
          <a:ln w="19050" algn="ctr">
            <a:noFill/>
            <a:miter lim="800000"/>
            <a:headEnd/>
            <a:tailEnd/>
          </a:ln>
          <a:effectLst/>
        </p:spPr>
        <p:txBody>
          <a:bodyPr>
            <a:spAutoFit/>
          </a:bodyPr>
          <a:lstStyle/>
          <a:p>
            <a:r>
              <a:rPr lang="en-US" sz="1400" b="1" dirty="0">
                <a:solidFill>
                  <a:schemeClr val="bg2"/>
                </a:solidFill>
              </a:rPr>
              <a:t>The ALU output is </a:t>
            </a:r>
          </a:p>
          <a:p>
            <a:r>
              <a:rPr lang="en-US" sz="1400" b="1" dirty="0">
                <a:solidFill>
                  <a:schemeClr val="bg2"/>
                </a:solidFill>
              </a:rPr>
              <a:t>routed to write </a:t>
            </a:r>
          </a:p>
          <a:p>
            <a:r>
              <a:rPr lang="en-US" sz="1400" b="1" dirty="0">
                <a:solidFill>
                  <a:schemeClr val="bg2"/>
                </a:solidFill>
              </a:rPr>
              <a:t>select MUX.  </a:t>
            </a:r>
            <a:endParaRPr lang="en-US" sz="1400" dirty="0"/>
          </a:p>
        </p:txBody>
      </p:sp>
      <p:sp>
        <p:nvSpPr>
          <p:cNvPr id="102613" name="AutoShape 213"/>
          <p:cNvSpPr>
            <a:spLocks noChangeArrowheads="1"/>
          </p:cNvSpPr>
          <p:nvPr/>
        </p:nvSpPr>
        <p:spPr bwMode="auto">
          <a:xfrm>
            <a:off x="4572000" y="5638800"/>
            <a:ext cx="533400" cy="152400"/>
          </a:xfrm>
          <a:prstGeom prst="rightArrow">
            <a:avLst>
              <a:gd name="adj1" fmla="val 50000"/>
              <a:gd name="adj2" fmla="val 87500"/>
            </a:avLst>
          </a:prstGeom>
          <a:solidFill>
            <a:srgbClr val="CC0000">
              <a:alpha val="50000"/>
            </a:srgbClr>
          </a:solidFill>
          <a:ln w="9525">
            <a:noFill/>
            <a:miter lim="800000"/>
            <a:headEnd/>
            <a:tailEnd/>
          </a:ln>
          <a:effectLst/>
        </p:spPr>
        <p:txBody>
          <a:bodyPr wrap="none" anchor="ctr"/>
          <a:lstStyle/>
          <a:p>
            <a:endParaRPr lang="en-US" dirty="0"/>
          </a:p>
        </p:txBody>
      </p:sp>
      <p:grpSp>
        <p:nvGrpSpPr>
          <p:cNvPr id="212" name="Group 211"/>
          <p:cNvGrpSpPr/>
          <p:nvPr/>
        </p:nvGrpSpPr>
        <p:grpSpPr>
          <a:xfrm>
            <a:off x="514350" y="2056447"/>
            <a:ext cx="8248650" cy="4100513"/>
            <a:chOff x="590550" y="1957387"/>
            <a:chExt cx="8248650" cy="4100513"/>
          </a:xfrm>
        </p:grpSpPr>
        <p:grpSp>
          <p:nvGrpSpPr>
            <p:cNvPr id="213" name="Group 215"/>
            <p:cNvGrpSpPr/>
            <p:nvPr/>
          </p:nvGrpSpPr>
          <p:grpSpPr>
            <a:xfrm>
              <a:off x="5501512" y="4014787"/>
              <a:ext cx="1056287" cy="990598"/>
              <a:chOff x="3355430" y="3810002"/>
              <a:chExt cx="1056287" cy="990598"/>
            </a:xfrm>
          </p:grpSpPr>
          <p:cxnSp>
            <p:nvCxnSpPr>
              <p:cNvPr id="391" name="Straight Connector 39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92" name="Isosceles Triangle 39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3" name="Isosceles Triangle 39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4" name="Isosceles Triangle 39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5" name="Rectangle 39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6"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14" name="Group 208"/>
            <p:cNvGrpSpPr/>
            <p:nvPr/>
          </p:nvGrpSpPr>
          <p:grpSpPr>
            <a:xfrm>
              <a:off x="5351735" y="2343647"/>
              <a:ext cx="1056287" cy="990598"/>
              <a:chOff x="3355430" y="3810002"/>
              <a:chExt cx="1056287" cy="990598"/>
            </a:xfrm>
          </p:grpSpPr>
          <p:cxnSp>
            <p:nvCxnSpPr>
              <p:cNvPr id="385" name="Straight Connector 38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86" name="Isosceles Triangle 38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7" name="Isosceles Triangle 38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8" name="Isosceles Triangle 38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9" name="Rectangle 38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0"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215" name="Group 201"/>
            <p:cNvGrpSpPr/>
            <p:nvPr/>
          </p:nvGrpSpPr>
          <p:grpSpPr>
            <a:xfrm>
              <a:off x="1134463" y="2112417"/>
              <a:ext cx="1056287" cy="990598"/>
              <a:chOff x="3355430" y="3810002"/>
              <a:chExt cx="1056287" cy="990598"/>
            </a:xfrm>
          </p:grpSpPr>
          <p:cxnSp>
            <p:nvCxnSpPr>
              <p:cNvPr id="379" name="Straight Connector 37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80" name="Isosceles Triangle 37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1" name="Isosceles Triangle 38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2" name="Isosceles Triangle 38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3" name="Rectangle 38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4"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216" name="Line 200"/>
            <p:cNvSpPr>
              <a:spLocks noChangeShapeType="1"/>
            </p:cNvSpPr>
            <p:nvPr/>
          </p:nvSpPr>
          <p:spPr bwMode="auto">
            <a:xfrm flipV="1">
              <a:off x="5238750" y="4386262"/>
              <a:ext cx="0" cy="182563"/>
            </a:xfrm>
            <a:prstGeom prst="line">
              <a:avLst/>
            </a:prstGeom>
            <a:noFill/>
            <a:ln w="19050">
              <a:solidFill>
                <a:srgbClr val="CC3300"/>
              </a:solidFill>
              <a:round/>
              <a:headEnd/>
              <a:tailEnd/>
            </a:ln>
            <a:effectLst/>
          </p:spPr>
          <p:txBody>
            <a:bodyPr/>
            <a:lstStyle/>
            <a:p>
              <a:endParaRPr lang="en-US" dirty="0"/>
            </a:p>
          </p:txBody>
        </p:sp>
        <p:sp>
          <p:nvSpPr>
            <p:cNvPr id="217" name="Line 201"/>
            <p:cNvSpPr>
              <a:spLocks noChangeShapeType="1"/>
            </p:cNvSpPr>
            <p:nvPr/>
          </p:nvSpPr>
          <p:spPr bwMode="auto">
            <a:xfrm flipV="1">
              <a:off x="4010025" y="2185987"/>
              <a:ext cx="0" cy="228600"/>
            </a:xfrm>
            <a:prstGeom prst="line">
              <a:avLst/>
            </a:prstGeom>
            <a:noFill/>
            <a:ln w="19050">
              <a:solidFill>
                <a:srgbClr val="CC3300"/>
              </a:solidFill>
              <a:round/>
              <a:headEnd/>
              <a:tailEnd/>
            </a:ln>
            <a:effectLst/>
          </p:spPr>
          <p:txBody>
            <a:bodyPr/>
            <a:lstStyle/>
            <a:p>
              <a:endParaRPr lang="en-US" dirty="0"/>
            </a:p>
          </p:txBody>
        </p:sp>
        <p:sp>
          <p:nvSpPr>
            <p:cNvPr id="218" name="Line 202"/>
            <p:cNvSpPr>
              <a:spLocks noChangeShapeType="1"/>
            </p:cNvSpPr>
            <p:nvPr/>
          </p:nvSpPr>
          <p:spPr bwMode="auto">
            <a:xfrm>
              <a:off x="6000750" y="2719387"/>
              <a:ext cx="304800" cy="0"/>
            </a:xfrm>
            <a:prstGeom prst="line">
              <a:avLst/>
            </a:prstGeom>
            <a:noFill/>
            <a:ln w="19050">
              <a:solidFill>
                <a:srgbClr val="CC3300"/>
              </a:solidFill>
              <a:round/>
              <a:headEnd/>
              <a:tailEnd/>
            </a:ln>
            <a:effectLst/>
          </p:spPr>
          <p:txBody>
            <a:bodyPr/>
            <a:lstStyle/>
            <a:p>
              <a:endParaRPr lang="en-US" dirty="0"/>
            </a:p>
          </p:txBody>
        </p:sp>
        <p:sp>
          <p:nvSpPr>
            <p:cNvPr id="219" name="Line 203"/>
            <p:cNvSpPr>
              <a:spLocks noChangeShapeType="1"/>
            </p:cNvSpPr>
            <p:nvPr/>
          </p:nvSpPr>
          <p:spPr bwMode="auto">
            <a:xfrm flipH="1">
              <a:off x="4248150" y="3709987"/>
              <a:ext cx="152400" cy="0"/>
            </a:xfrm>
            <a:prstGeom prst="line">
              <a:avLst/>
            </a:prstGeom>
            <a:noFill/>
            <a:ln w="19050">
              <a:solidFill>
                <a:srgbClr val="CC3300"/>
              </a:solidFill>
              <a:round/>
              <a:headEnd/>
              <a:tailEnd/>
            </a:ln>
            <a:effectLst/>
          </p:spPr>
          <p:txBody>
            <a:bodyPr/>
            <a:lstStyle/>
            <a:p>
              <a:endParaRPr lang="en-US" dirty="0"/>
            </a:p>
          </p:txBody>
        </p:sp>
        <p:sp>
          <p:nvSpPr>
            <p:cNvPr id="220" name="Line 204"/>
            <p:cNvSpPr>
              <a:spLocks noChangeShapeType="1"/>
            </p:cNvSpPr>
            <p:nvPr/>
          </p:nvSpPr>
          <p:spPr bwMode="auto">
            <a:xfrm flipV="1">
              <a:off x="2428875" y="2185987"/>
              <a:ext cx="0" cy="2743200"/>
            </a:xfrm>
            <a:prstGeom prst="line">
              <a:avLst/>
            </a:prstGeom>
            <a:noFill/>
            <a:ln w="19050">
              <a:solidFill>
                <a:srgbClr val="CC3300"/>
              </a:solidFill>
              <a:round/>
              <a:headEnd/>
              <a:tailEnd/>
            </a:ln>
            <a:effectLst/>
          </p:spPr>
          <p:txBody>
            <a:bodyPr/>
            <a:lstStyle/>
            <a:p>
              <a:endParaRPr lang="en-US" dirty="0"/>
            </a:p>
          </p:txBody>
        </p:sp>
        <p:sp>
          <p:nvSpPr>
            <p:cNvPr id="221" name="Line 205"/>
            <p:cNvSpPr>
              <a:spLocks noChangeShapeType="1"/>
            </p:cNvSpPr>
            <p:nvPr/>
          </p:nvSpPr>
          <p:spPr bwMode="auto">
            <a:xfrm flipV="1">
              <a:off x="4629150" y="3024187"/>
              <a:ext cx="0" cy="2362200"/>
            </a:xfrm>
            <a:prstGeom prst="line">
              <a:avLst/>
            </a:prstGeom>
            <a:noFill/>
            <a:ln w="19050">
              <a:solidFill>
                <a:srgbClr val="CC3300"/>
              </a:solidFill>
              <a:round/>
              <a:headEnd/>
              <a:tailEnd/>
            </a:ln>
            <a:effectLst/>
          </p:spPr>
          <p:txBody>
            <a:bodyPr/>
            <a:lstStyle/>
            <a:p>
              <a:endParaRPr lang="en-US" dirty="0"/>
            </a:p>
          </p:txBody>
        </p:sp>
        <p:sp>
          <p:nvSpPr>
            <p:cNvPr id="222" name="Line 206"/>
            <p:cNvSpPr>
              <a:spLocks noChangeShapeType="1"/>
            </p:cNvSpPr>
            <p:nvPr/>
          </p:nvSpPr>
          <p:spPr bwMode="auto">
            <a:xfrm flipV="1">
              <a:off x="4552950" y="3328987"/>
              <a:ext cx="0" cy="1066800"/>
            </a:xfrm>
            <a:prstGeom prst="line">
              <a:avLst/>
            </a:prstGeom>
            <a:noFill/>
            <a:ln w="19050">
              <a:solidFill>
                <a:srgbClr val="CC3300"/>
              </a:solidFill>
              <a:round/>
              <a:headEnd/>
              <a:tailEnd/>
            </a:ln>
            <a:effectLst/>
          </p:spPr>
          <p:txBody>
            <a:bodyPr/>
            <a:lstStyle/>
            <a:p>
              <a:endParaRPr lang="en-US" dirty="0"/>
            </a:p>
          </p:txBody>
        </p:sp>
        <p:sp>
          <p:nvSpPr>
            <p:cNvPr id="223" name="Line 207"/>
            <p:cNvSpPr>
              <a:spLocks noChangeShapeType="1"/>
            </p:cNvSpPr>
            <p:nvPr/>
          </p:nvSpPr>
          <p:spPr bwMode="auto">
            <a:xfrm>
              <a:off x="6000750" y="2871787"/>
              <a:ext cx="304800" cy="0"/>
            </a:xfrm>
            <a:prstGeom prst="line">
              <a:avLst/>
            </a:prstGeom>
            <a:noFill/>
            <a:ln w="19050">
              <a:solidFill>
                <a:srgbClr val="CC3300"/>
              </a:solidFill>
              <a:round/>
              <a:headEnd/>
              <a:tailEnd/>
            </a:ln>
            <a:effectLst/>
          </p:spPr>
          <p:txBody>
            <a:bodyPr/>
            <a:lstStyle/>
            <a:p>
              <a:endParaRPr lang="en-US" dirty="0"/>
            </a:p>
          </p:txBody>
        </p:sp>
        <p:sp>
          <p:nvSpPr>
            <p:cNvPr id="224" name="Line 208"/>
            <p:cNvSpPr>
              <a:spLocks noChangeShapeType="1"/>
            </p:cNvSpPr>
            <p:nvPr/>
          </p:nvSpPr>
          <p:spPr bwMode="auto">
            <a:xfrm>
              <a:off x="6457950" y="2719387"/>
              <a:ext cx="1066800" cy="0"/>
            </a:xfrm>
            <a:prstGeom prst="line">
              <a:avLst/>
            </a:prstGeom>
            <a:noFill/>
            <a:ln w="19050">
              <a:solidFill>
                <a:srgbClr val="CC3300"/>
              </a:solidFill>
              <a:round/>
              <a:headEnd/>
              <a:tailEnd/>
            </a:ln>
            <a:effectLst/>
          </p:spPr>
          <p:txBody>
            <a:bodyPr/>
            <a:lstStyle/>
            <a:p>
              <a:endParaRPr lang="en-US" dirty="0"/>
            </a:p>
          </p:txBody>
        </p:sp>
        <p:sp>
          <p:nvSpPr>
            <p:cNvPr id="225" name="Line 209"/>
            <p:cNvSpPr>
              <a:spLocks noChangeShapeType="1"/>
            </p:cNvSpPr>
            <p:nvPr/>
          </p:nvSpPr>
          <p:spPr bwMode="auto">
            <a:xfrm>
              <a:off x="6457950" y="2871787"/>
              <a:ext cx="1981200" cy="0"/>
            </a:xfrm>
            <a:prstGeom prst="line">
              <a:avLst/>
            </a:prstGeom>
            <a:noFill/>
            <a:ln w="19050">
              <a:solidFill>
                <a:srgbClr val="CC3300"/>
              </a:solidFill>
              <a:round/>
              <a:headEnd/>
              <a:tailEnd/>
            </a:ln>
            <a:effectLst/>
          </p:spPr>
          <p:txBody>
            <a:bodyPr/>
            <a:lstStyle/>
            <a:p>
              <a:endParaRPr lang="en-US" dirty="0"/>
            </a:p>
          </p:txBody>
        </p:sp>
        <p:sp>
          <p:nvSpPr>
            <p:cNvPr id="226" name="Line 210"/>
            <p:cNvSpPr>
              <a:spLocks noChangeShapeType="1"/>
            </p:cNvSpPr>
            <p:nvPr/>
          </p:nvSpPr>
          <p:spPr bwMode="auto">
            <a:xfrm flipV="1">
              <a:off x="5938838" y="4822825"/>
              <a:ext cx="0" cy="792163"/>
            </a:xfrm>
            <a:prstGeom prst="line">
              <a:avLst/>
            </a:prstGeom>
            <a:noFill/>
            <a:ln w="19050">
              <a:solidFill>
                <a:srgbClr val="CC3300"/>
              </a:solidFill>
              <a:round/>
              <a:headEnd/>
              <a:tailEnd/>
            </a:ln>
            <a:effectLst/>
          </p:spPr>
          <p:txBody>
            <a:bodyPr/>
            <a:lstStyle/>
            <a:p>
              <a:endParaRPr lang="en-US" dirty="0"/>
            </a:p>
          </p:txBody>
        </p:sp>
        <p:sp>
          <p:nvSpPr>
            <p:cNvPr id="227" name="Line 211"/>
            <p:cNvSpPr>
              <a:spLocks noChangeShapeType="1"/>
            </p:cNvSpPr>
            <p:nvPr/>
          </p:nvSpPr>
          <p:spPr bwMode="auto">
            <a:xfrm>
              <a:off x="4629150" y="5376862"/>
              <a:ext cx="609600" cy="0"/>
            </a:xfrm>
            <a:prstGeom prst="line">
              <a:avLst/>
            </a:prstGeom>
            <a:noFill/>
            <a:ln w="19050">
              <a:solidFill>
                <a:srgbClr val="CC3300"/>
              </a:solidFill>
              <a:round/>
              <a:headEnd/>
              <a:tailEnd/>
            </a:ln>
            <a:effectLst/>
          </p:spPr>
          <p:txBody>
            <a:bodyPr/>
            <a:lstStyle/>
            <a:p>
              <a:endParaRPr lang="en-US" dirty="0"/>
            </a:p>
          </p:txBody>
        </p:sp>
        <p:sp>
          <p:nvSpPr>
            <p:cNvPr id="228" name="Line 212"/>
            <p:cNvSpPr>
              <a:spLocks noChangeShapeType="1"/>
            </p:cNvSpPr>
            <p:nvPr/>
          </p:nvSpPr>
          <p:spPr bwMode="auto">
            <a:xfrm>
              <a:off x="5067300" y="3176587"/>
              <a:ext cx="323850" cy="0"/>
            </a:xfrm>
            <a:prstGeom prst="line">
              <a:avLst/>
            </a:prstGeom>
            <a:noFill/>
            <a:ln w="19050">
              <a:solidFill>
                <a:srgbClr val="CC3300"/>
              </a:solidFill>
              <a:round/>
              <a:headEnd/>
              <a:tailEnd/>
            </a:ln>
            <a:effectLst/>
          </p:spPr>
          <p:txBody>
            <a:bodyPr/>
            <a:lstStyle/>
            <a:p>
              <a:endParaRPr lang="en-US" dirty="0"/>
            </a:p>
          </p:txBody>
        </p:sp>
        <p:sp>
          <p:nvSpPr>
            <p:cNvPr id="229" name="Line 213"/>
            <p:cNvSpPr>
              <a:spLocks noChangeShapeType="1"/>
            </p:cNvSpPr>
            <p:nvPr/>
          </p:nvSpPr>
          <p:spPr bwMode="auto">
            <a:xfrm flipV="1">
              <a:off x="5162550" y="2566987"/>
              <a:ext cx="0" cy="914400"/>
            </a:xfrm>
            <a:prstGeom prst="line">
              <a:avLst/>
            </a:prstGeom>
            <a:noFill/>
            <a:ln w="19050">
              <a:solidFill>
                <a:srgbClr val="CC3300"/>
              </a:solidFill>
              <a:round/>
              <a:headEnd/>
              <a:tailEnd/>
            </a:ln>
            <a:effectLst/>
          </p:spPr>
          <p:txBody>
            <a:bodyPr/>
            <a:lstStyle/>
            <a:p>
              <a:endParaRPr lang="en-US" dirty="0"/>
            </a:p>
          </p:txBody>
        </p:sp>
        <p:sp>
          <p:nvSpPr>
            <p:cNvPr id="230" name="Line 214"/>
            <p:cNvSpPr>
              <a:spLocks noChangeShapeType="1"/>
            </p:cNvSpPr>
            <p:nvPr/>
          </p:nvSpPr>
          <p:spPr bwMode="auto">
            <a:xfrm>
              <a:off x="3914775" y="2719387"/>
              <a:ext cx="1476375" cy="0"/>
            </a:xfrm>
            <a:prstGeom prst="line">
              <a:avLst/>
            </a:prstGeom>
            <a:noFill/>
            <a:ln w="19050">
              <a:solidFill>
                <a:srgbClr val="CC3300"/>
              </a:solidFill>
              <a:round/>
              <a:headEnd/>
              <a:tailEnd/>
            </a:ln>
            <a:effectLst/>
          </p:spPr>
          <p:txBody>
            <a:bodyPr/>
            <a:lstStyle/>
            <a:p>
              <a:endParaRPr lang="en-US" dirty="0"/>
            </a:p>
          </p:txBody>
        </p:sp>
        <p:sp>
          <p:nvSpPr>
            <p:cNvPr id="231" name="Text Box 215"/>
            <p:cNvSpPr txBox="1">
              <a:spLocks noChangeArrowheads="1"/>
            </p:cNvSpPr>
            <p:nvPr/>
          </p:nvSpPr>
          <p:spPr bwMode="auto">
            <a:xfrm>
              <a:off x="3943350" y="270033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232" name="Text Box 216"/>
            <p:cNvSpPr txBox="1">
              <a:spLocks noChangeArrowheads="1"/>
            </p:cNvSpPr>
            <p:nvPr/>
          </p:nvSpPr>
          <p:spPr bwMode="auto">
            <a:xfrm>
              <a:off x="3943350" y="28527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233" name="Text Box 217"/>
            <p:cNvSpPr txBox="1">
              <a:spLocks noChangeArrowheads="1"/>
            </p:cNvSpPr>
            <p:nvPr/>
          </p:nvSpPr>
          <p:spPr bwMode="auto">
            <a:xfrm>
              <a:off x="3867150" y="240030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234" name="Text Box 218"/>
            <p:cNvSpPr txBox="1">
              <a:spLocks noChangeArrowheads="1"/>
            </p:cNvSpPr>
            <p:nvPr/>
          </p:nvSpPr>
          <p:spPr bwMode="auto">
            <a:xfrm>
              <a:off x="3867150" y="33099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235" name="Text Box 219"/>
            <p:cNvSpPr txBox="1">
              <a:spLocks noChangeArrowheads="1"/>
            </p:cNvSpPr>
            <p:nvPr/>
          </p:nvSpPr>
          <p:spPr bwMode="auto">
            <a:xfrm>
              <a:off x="3943350" y="31575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236" name="Text Box 220"/>
            <p:cNvSpPr txBox="1">
              <a:spLocks noChangeArrowheads="1"/>
            </p:cNvSpPr>
            <p:nvPr/>
          </p:nvSpPr>
          <p:spPr bwMode="auto">
            <a:xfrm>
              <a:off x="3943350" y="2552700"/>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237" name="Rectangle 221"/>
            <p:cNvSpPr>
              <a:spLocks noChangeArrowheads="1"/>
            </p:cNvSpPr>
            <p:nvPr/>
          </p:nvSpPr>
          <p:spPr bwMode="auto">
            <a:xfrm>
              <a:off x="3028950" y="3586162"/>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38" name="Rectangle 222"/>
            <p:cNvSpPr>
              <a:spLocks noChangeArrowheads="1"/>
            </p:cNvSpPr>
            <p:nvPr/>
          </p:nvSpPr>
          <p:spPr bwMode="auto">
            <a:xfrm>
              <a:off x="971550" y="4167187"/>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39" name="Rectangle 243"/>
            <p:cNvSpPr>
              <a:spLocks noChangeArrowheads="1"/>
            </p:cNvSpPr>
            <p:nvPr/>
          </p:nvSpPr>
          <p:spPr bwMode="auto">
            <a:xfrm>
              <a:off x="590550" y="4319587"/>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240" name="Line 244"/>
            <p:cNvSpPr>
              <a:spLocks noChangeShapeType="1"/>
            </p:cNvSpPr>
            <p:nvPr/>
          </p:nvSpPr>
          <p:spPr bwMode="auto">
            <a:xfrm>
              <a:off x="833438" y="4624387"/>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41" name="Line 245"/>
            <p:cNvSpPr>
              <a:spLocks noChangeShapeType="1"/>
            </p:cNvSpPr>
            <p:nvPr/>
          </p:nvSpPr>
          <p:spPr bwMode="auto">
            <a:xfrm flipH="1" flipV="1">
              <a:off x="876300" y="2338387"/>
              <a:ext cx="0" cy="2286000"/>
            </a:xfrm>
            <a:prstGeom prst="line">
              <a:avLst/>
            </a:prstGeom>
            <a:noFill/>
            <a:ln w="28575">
              <a:solidFill>
                <a:schemeClr val="tx1"/>
              </a:solidFill>
              <a:round/>
              <a:headEnd/>
              <a:tailEnd/>
            </a:ln>
            <a:effectLst/>
          </p:spPr>
          <p:txBody>
            <a:bodyPr/>
            <a:lstStyle/>
            <a:p>
              <a:endParaRPr lang="en-US" dirty="0"/>
            </a:p>
          </p:txBody>
        </p:sp>
        <p:sp>
          <p:nvSpPr>
            <p:cNvPr id="242" name="Line 246"/>
            <p:cNvSpPr>
              <a:spLocks noChangeShapeType="1"/>
            </p:cNvSpPr>
            <p:nvPr/>
          </p:nvSpPr>
          <p:spPr bwMode="auto">
            <a:xfrm flipV="1">
              <a:off x="869950" y="2352675"/>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43" name="Line 247"/>
            <p:cNvSpPr>
              <a:spLocks noChangeShapeType="1"/>
            </p:cNvSpPr>
            <p:nvPr/>
          </p:nvSpPr>
          <p:spPr bwMode="auto">
            <a:xfrm>
              <a:off x="971550" y="2871787"/>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244" name="Text Box 248"/>
            <p:cNvSpPr txBox="1">
              <a:spLocks noChangeArrowheads="1"/>
            </p:cNvSpPr>
            <p:nvPr/>
          </p:nvSpPr>
          <p:spPr bwMode="auto">
            <a:xfrm>
              <a:off x="838200" y="2654300"/>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245" name="Text Box 249"/>
            <p:cNvSpPr txBox="1">
              <a:spLocks noChangeArrowheads="1"/>
            </p:cNvSpPr>
            <p:nvPr/>
          </p:nvSpPr>
          <p:spPr bwMode="auto">
            <a:xfrm>
              <a:off x="923925" y="4318000"/>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246" name="Rectangle 250"/>
            <p:cNvSpPr>
              <a:spLocks noChangeArrowheads="1"/>
            </p:cNvSpPr>
            <p:nvPr/>
          </p:nvSpPr>
          <p:spPr bwMode="auto">
            <a:xfrm>
              <a:off x="6742113" y="4181475"/>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247" name="Group 251"/>
            <p:cNvGrpSpPr>
              <a:grpSpLocks/>
            </p:cNvGrpSpPr>
            <p:nvPr/>
          </p:nvGrpSpPr>
          <p:grpSpPr bwMode="auto">
            <a:xfrm>
              <a:off x="5122851" y="4562475"/>
              <a:ext cx="228600" cy="549275"/>
              <a:chOff x="4392" y="1632"/>
              <a:chExt cx="144" cy="346"/>
            </a:xfrm>
          </p:grpSpPr>
          <p:grpSp>
            <p:nvGrpSpPr>
              <p:cNvPr id="374" name="Group 252"/>
              <p:cNvGrpSpPr>
                <a:grpSpLocks/>
              </p:cNvGrpSpPr>
              <p:nvPr/>
            </p:nvGrpSpPr>
            <p:grpSpPr bwMode="auto">
              <a:xfrm>
                <a:off x="4411" y="1634"/>
                <a:ext cx="102" cy="336"/>
                <a:chOff x="1248" y="3360"/>
                <a:chExt cx="144" cy="480"/>
              </a:xfrm>
            </p:grpSpPr>
            <p:sp>
              <p:nvSpPr>
                <p:cNvPr id="376" name="AutoShape 253"/>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77" name="Line 254"/>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78" name="Line 255"/>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75" name="Text Box 256"/>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48" name="Line 257"/>
            <p:cNvSpPr>
              <a:spLocks noChangeShapeType="1"/>
            </p:cNvSpPr>
            <p:nvPr/>
          </p:nvSpPr>
          <p:spPr bwMode="auto">
            <a:xfrm>
              <a:off x="6153150" y="4638675"/>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249" name="Oval 258"/>
            <p:cNvSpPr>
              <a:spLocks noChangeArrowheads="1"/>
            </p:cNvSpPr>
            <p:nvPr/>
          </p:nvSpPr>
          <p:spPr bwMode="auto">
            <a:xfrm>
              <a:off x="4705350" y="2992437"/>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250" name="Line 259"/>
            <p:cNvSpPr>
              <a:spLocks noChangeShapeType="1"/>
            </p:cNvSpPr>
            <p:nvPr/>
          </p:nvSpPr>
          <p:spPr bwMode="auto">
            <a:xfrm flipV="1">
              <a:off x="4900613" y="3587750"/>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251" name="Line 260"/>
            <p:cNvSpPr>
              <a:spLocks noChangeShapeType="1"/>
            </p:cNvSpPr>
            <p:nvPr/>
          </p:nvSpPr>
          <p:spPr bwMode="auto">
            <a:xfrm>
              <a:off x="4705350" y="5157787"/>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252" name="Line 261"/>
            <p:cNvSpPr>
              <a:spLocks noChangeShapeType="1"/>
            </p:cNvSpPr>
            <p:nvPr/>
          </p:nvSpPr>
          <p:spPr bwMode="auto">
            <a:xfrm>
              <a:off x="5086350" y="325278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53" name="Line 262"/>
            <p:cNvSpPr>
              <a:spLocks noChangeShapeType="1"/>
            </p:cNvSpPr>
            <p:nvPr/>
          </p:nvSpPr>
          <p:spPr bwMode="auto">
            <a:xfrm flipH="1" flipV="1">
              <a:off x="681038" y="1957387"/>
              <a:ext cx="0" cy="2362200"/>
            </a:xfrm>
            <a:prstGeom prst="line">
              <a:avLst/>
            </a:prstGeom>
            <a:noFill/>
            <a:ln w="28575">
              <a:solidFill>
                <a:schemeClr val="tx1"/>
              </a:solidFill>
              <a:round/>
              <a:headEnd type="triangle" w="med" len="med"/>
              <a:tailEnd/>
            </a:ln>
            <a:effectLst/>
          </p:spPr>
          <p:txBody>
            <a:bodyPr/>
            <a:lstStyle/>
            <a:p>
              <a:endParaRPr lang="en-US" dirty="0"/>
            </a:p>
          </p:txBody>
        </p:sp>
        <p:sp>
          <p:nvSpPr>
            <p:cNvPr id="254" name="Line 263"/>
            <p:cNvSpPr>
              <a:spLocks noChangeShapeType="1"/>
            </p:cNvSpPr>
            <p:nvPr/>
          </p:nvSpPr>
          <p:spPr bwMode="auto">
            <a:xfrm>
              <a:off x="666750" y="1957387"/>
              <a:ext cx="6172200" cy="0"/>
            </a:xfrm>
            <a:prstGeom prst="line">
              <a:avLst/>
            </a:prstGeom>
            <a:noFill/>
            <a:ln w="28575">
              <a:solidFill>
                <a:schemeClr val="tx1"/>
              </a:solidFill>
              <a:round/>
              <a:headEnd/>
              <a:tailEnd/>
            </a:ln>
            <a:effectLst/>
          </p:spPr>
          <p:txBody>
            <a:bodyPr/>
            <a:lstStyle/>
            <a:p>
              <a:endParaRPr lang="en-US" dirty="0"/>
            </a:p>
          </p:txBody>
        </p:sp>
        <p:sp>
          <p:nvSpPr>
            <p:cNvPr id="255" name="Line 264"/>
            <p:cNvSpPr>
              <a:spLocks noChangeShapeType="1"/>
            </p:cNvSpPr>
            <p:nvPr/>
          </p:nvSpPr>
          <p:spPr bwMode="auto">
            <a:xfrm>
              <a:off x="4305300" y="5462587"/>
              <a:ext cx="609600" cy="0"/>
            </a:xfrm>
            <a:prstGeom prst="line">
              <a:avLst/>
            </a:prstGeom>
            <a:noFill/>
            <a:ln w="28575">
              <a:solidFill>
                <a:schemeClr val="tx1"/>
              </a:solidFill>
              <a:round/>
              <a:headEnd/>
              <a:tailEnd/>
            </a:ln>
            <a:effectLst/>
          </p:spPr>
          <p:txBody>
            <a:bodyPr/>
            <a:lstStyle/>
            <a:p>
              <a:endParaRPr lang="en-US" dirty="0"/>
            </a:p>
          </p:txBody>
        </p:sp>
        <p:sp>
          <p:nvSpPr>
            <p:cNvPr id="256" name="Text Box 265"/>
            <p:cNvSpPr txBox="1">
              <a:spLocks noChangeArrowheads="1"/>
            </p:cNvSpPr>
            <p:nvPr/>
          </p:nvSpPr>
          <p:spPr bwMode="auto">
            <a:xfrm>
              <a:off x="6630988" y="4395787"/>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257" name="Text Box 266"/>
            <p:cNvSpPr txBox="1">
              <a:spLocks noChangeArrowheads="1"/>
            </p:cNvSpPr>
            <p:nvPr/>
          </p:nvSpPr>
          <p:spPr bwMode="auto">
            <a:xfrm>
              <a:off x="1657350" y="4471987"/>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258" name="Line 267"/>
            <p:cNvSpPr>
              <a:spLocks noChangeShapeType="1"/>
            </p:cNvSpPr>
            <p:nvPr/>
          </p:nvSpPr>
          <p:spPr bwMode="auto">
            <a:xfrm>
              <a:off x="2347913" y="37861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59" name="Line 268"/>
            <p:cNvSpPr>
              <a:spLocks noChangeShapeType="1"/>
            </p:cNvSpPr>
            <p:nvPr/>
          </p:nvSpPr>
          <p:spPr bwMode="auto">
            <a:xfrm>
              <a:off x="2362200" y="3024187"/>
              <a:ext cx="0" cy="2432050"/>
            </a:xfrm>
            <a:prstGeom prst="line">
              <a:avLst/>
            </a:prstGeom>
            <a:noFill/>
            <a:ln w="28575">
              <a:solidFill>
                <a:schemeClr val="tx1"/>
              </a:solidFill>
              <a:round/>
              <a:headEnd/>
              <a:tailEnd/>
            </a:ln>
            <a:effectLst/>
          </p:spPr>
          <p:txBody>
            <a:bodyPr/>
            <a:lstStyle/>
            <a:p>
              <a:endParaRPr lang="en-US" dirty="0"/>
            </a:p>
          </p:txBody>
        </p:sp>
        <p:sp>
          <p:nvSpPr>
            <p:cNvPr id="260" name="Line 269"/>
            <p:cNvSpPr>
              <a:spLocks noChangeShapeType="1"/>
            </p:cNvSpPr>
            <p:nvPr/>
          </p:nvSpPr>
          <p:spPr bwMode="auto">
            <a:xfrm>
              <a:off x="2347913" y="5462587"/>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261" name="Line 270"/>
            <p:cNvSpPr>
              <a:spLocks noChangeShapeType="1"/>
            </p:cNvSpPr>
            <p:nvPr/>
          </p:nvSpPr>
          <p:spPr bwMode="auto">
            <a:xfrm>
              <a:off x="7824788" y="4714875"/>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62" name="Line 271"/>
            <p:cNvSpPr>
              <a:spLocks noChangeShapeType="1"/>
            </p:cNvSpPr>
            <p:nvPr/>
          </p:nvSpPr>
          <p:spPr bwMode="auto">
            <a:xfrm>
              <a:off x="8210550" y="497205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63" name="Line 272"/>
            <p:cNvSpPr>
              <a:spLocks noChangeShapeType="1"/>
            </p:cNvSpPr>
            <p:nvPr/>
          </p:nvSpPr>
          <p:spPr bwMode="auto">
            <a:xfrm>
              <a:off x="8515350" y="4805362"/>
              <a:ext cx="152400" cy="0"/>
            </a:xfrm>
            <a:prstGeom prst="line">
              <a:avLst/>
            </a:prstGeom>
            <a:noFill/>
            <a:ln w="28575">
              <a:solidFill>
                <a:schemeClr val="tx1"/>
              </a:solidFill>
              <a:round/>
              <a:headEnd/>
              <a:tailEnd/>
            </a:ln>
            <a:effectLst/>
          </p:spPr>
          <p:txBody>
            <a:bodyPr/>
            <a:lstStyle/>
            <a:p>
              <a:endParaRPr lang="en-US" dirty="0"/>
            </a:p>
          </p:txBody>
        </p:sp>
        <p:sp>
          <p:nvSpPr>
            <p:cNvPr id="264" name="Line 273"/>
            <p:cNvSpPr>
              <a:spLocks noChangeShapeType="1"/>
            </p:cNvSpPr>
            <p:nvPr/>
          </p:nvSpPr>
          <p:spPr bwMode="auto">
            <a:xfrm>
              <a:off x="8661346" y="4806950"/>
              <a:ext cx="0" cy="1250950"/>
            </a:xfrm>
            <a:prstGeom prst="line">
              <a:avLst/>
            </a:prstGeom>
            <a:noFill/>
            <a:ln w="28575">
              <a:solidFill>
                <a:schemeClr val="tx1"/>
              </a:solidFill>
              <a:round/>
              <a:headEnd/>
              <a:tailEnd/>
            </a:ln>
            <a:effectLst/>
          </p:spPr>
          <p:txBody>
            <a:bodyPr/>
            <a:lstStyle/>
            <a:p>
              <a:endParaRPr lang="en-US" dirty="0"/>
            </a:p>
          </p:txBody>
        </p:sp>
        <p:sp>
          <p:nvSpPr>
            <p:cNvPr id="265" name="Line 274"/>
            <p:cNvSpPr>
              <a:spLocks noChangeShapeType="1"/>
            </p:cNvSpPr>
            <p:nvPr/>
          </p:nvSpPr>
          <p:spPr bwMode="auto">
            <a:xfrm>
              <a:off x="2884433" y="6056421"/>
              <a:ext cx="5791200" cy="0"/>
            </a:xfrm>
            <a:prstGeom prst="line">
              <a:avLst/>
            </a:prstGeom>
            <a:noFill/>
            <a:ln w="28575">
              <a:solidFill>
                <a:schemeClr val="tx1"/>
              </a:solidFill>
              <a:round/>
              <a:headEnd/>
              <a:tailEnd/>
            </a:ln>
            <a:effectLst/>
          </p:spPr>
          <p:txBody>
            <a:bodyPr/>
            <a:lstStyle/>
            <a:p>
              <a:endParaRPr lang="en-US" dirty="0"/>
            </a:p>
          </p:txBody>
        </p:sp>
        <p:sp>
          <p:nvSpPr>
            <p:cNvPr id="266" name="Line 275"/>
            <p:cNvSpPr>
              <a:spLocks noChangeShapeType="1"/>
            </p:cNvSpPr>
            <p:nvPr/>
          </p:nvSpPr>
          <p:spPr bwMode="auto">
            <a:xfrm>
              <a:off x="2898721" y="4837221"/>
              <a:ext cx="0" cy="1219200"/>
            </a:xfrm>
            <a:prstGeom prst="line">
              <a:avLst/>
            </a:prstGeom>
            <a:noFill/>
            <a:ln w="28575">
              <a:solidFill>
                <a:schemeClr val="tx1"/>
              </a:solidFill>
              <a:round/>
              <a:headEnd/>
              <a:tailEnd/>
            </a:ln>
            <a:effectLst/>
          </p:spPr>
          <p:txBody>
            <a:bodyPr/>
            <a:lstStyle/>
            <a:p>
              <a:endParaRPr lang="en-US" dirty="0"/>
            </a:p>
          </p:txBody>
        </p:sp>
        <p:grpSp>
          <p:nvGrpSpPr>
            <p:cNvPr id="267" name="Group 276"/>
            <p:cNvGrpSpPr>
              <a:grpSpLocks/>
            </p:cNvGrpSpPr>
            <p:nvPr/>
          </p:nvGrpSpPr>
          <p:grpSpPr bwMode="auto">
            <a:xfrm>
              <a:off x="8323251" y="4546600"/>
              <a:ext cx="228600" cy="549275"/>
              <a:chOff x="4392" y="1632"/>
              <a:chExt cx="144" cy="346"/>
            </a:xfrm>
          </p:grpSpPr>
          <p:grpSp>
            <p:nvGrpSpPr>
              <p:cNvPr id="369" name="Group 277"/>
              <p:cNvGrpSpPr>
                <a:grpSpLocks/>
              </p:cNvGrpSpPr>
              <p:nvPr/>
            </p:nvGrpSpPr>
            <p:grpSpPr bwMode="auto">
              <a:xfrm>
                <a:off x="4411" y="1634"/>
                <a:ext cx="102" cy="336"/>
                <a:chOff x="1248" y="3360"/>
                <a:chExt cx="144" cy="480"/>
              </a:xfrm>
            </p:grpSpPr>
            <p:sp>
              <p:nvSpPr>
                <p:cNvPr id="371" name="AutoShape 27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72" name="Line 27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73" name="Line 28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70" name="Text Box 28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68" name="Line 282"/>
            <p:cNvSpPr>
              <a:spLocks noChangeShapeType="1"/>
            </p:cNvSpPr>
            <p:nvPr/>
          </p:nvSpPr>
          <p:spPr bwMode="auto">
            <a:xfrm>
              <a:off x="2043113" y="4700587"/>
              <a:ext cx="304800" cy="0"/>
            </a:xfrm>
            <a:prstGeom prst="line">
              <a:avLst/>
            </a:prstGeom>
            <a:noFill/>
            <a:ln w="28575">
              <a:solidFill>
                <a:schemeClr val="tx1"/>
              </a:solidFill>
              <a:round/>
              <a:headEnd/>
              <a:tailEnd/>
            </a:ln>
            <a:effectLst/>
          </p:spPr>
          <p:txBody>
            <a:bodyPr/>
            <a:lstStyle/>
            <a:p>
              <a:endParaRPr lang="en-US" dirty="0"/>
            </a:p>
          </p:txBody>
        </p:sp>
        <p:sp>
          <p:nvSpPr>
            <p:cNvPr id="269" name="Line 283"/>
            <p:cNvSpPr>
              <a:spLocks noChangeShapeType="1"/>
            </p:cNvSpPr>
            <p:nvPr/>
          </p:nvSpPr>
          <p:spPr bwMode="auto">
            <a:xfrm>
              <a:off x="4705350" y="24145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70" name="Line 284"/>
            <p:cNvSpPr>
              <a:spLocks noChangeShapeType="1"/>
            </p:cNvSpPr>
            <p:nvPr/>
          </p:nvSpPr>
          <p:spPr bwMode="auto">
            <a:xfrm>
              <a:off x="4248150" y="4181475"/>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271" name="Text Box 285"/>
            <p:cNvSpPr txBox="1">
              <a:spLocks noChangeArrowheads="1"/>
            </p:cNvSpPr>
            <p:nvPr/>
          </p:nvSpPr>
          <p:spPr bwMode="auto">
            <a:xfrm>
              <a:off x="3400425" y="4787900"/>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272" name="Text Box 286"/>
            <p:cNvSpPr txBox="1">
              <a:spLocks noChangeArrowheads="1"/>
            </p:cNvSpPr>
            <p:nvPr/>
          </p:nvSpPr>
          <p:spPr bwMode="auto">
            <a:xfrm>
              <a:off x="3016250" y="3632200"/>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273" name="Text Box 287"/>
            <p:cNvSpPr txBox="1">
              <a:spLocks noChangeArrowheads="1"/>
            </p:cNvSpPr>
            <p:nvPr/>
          </p:nvSpPr>
          <p:spPr bwMode="auto">
            <a:xfrm>
              <a:off x="3714750" y="3937000"/>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274" name="Oval 288"/>
            <p:cNvSpPr>
              <a:spLocks noChangeArrowheads="1"/>
            </p:cNvSpPr>
            <p:nvPr/>
          </p:nvSpPr>
          <p:spPr bwMode="auto">
            <a:xfrm>
              <a:off x="3790950" y="5081587"/>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275" name="Text Box 289"/>
            <p:cNvSpPr txBox="1">
              <a:spLocks noChangeArrowheads="1"/>
            </p:cNvSpPr>
            <p:nvPr/>
          </p:nvSpPr>
          <p:spPr bwMode="auto">
            <a:xfrm>
              <a:off x="4262438" y="5262562"/>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76" name="Line 290"/>
            <p:cNvSpPr>
              <a:spLocks noChangeShapeType="1"/>
            </p:cNvSpPr>
            <p:nvPr/>
          </p:nvSpPr>
          <p:spPr bwMode="auto">
            <a:xfrm>
              <a:off x="2884433" y="4851509"/>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7" name="Line 291"/>
            <p:cNvSpPr>
              <a:spLocks noChangeShapeType="1"/>
            </p:cNvSpPr>
            <p:nvPr/>
          </p:nvSpPr>
          <p:spPr bwMode="auto">
            <a:xfrm>
              <a:off x="4914900" y="50196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8" name="Line 292"/>
            <p:cNvSpPr>
              <a:spLocks noChangeShapeType="1"/>
            </p:cNvSpPr>
            <p:nvPr/>
          </p:nvSpPr>
          <p:spPr bwMode="auto">
            <a:xfrm>
              <a:off x="5314950" y="48672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9" name="Line 293"/>
            <p:cNvSpPr>
              <a:spLocks noChangeShapeType="1"/>
            </p:cNvSpPr>
            <p:nvPr/>
          </p:nvSpPr>
          <p:spPr bwMode="auto">
            <a:xfrm>
              <a:off x="4248150" y="4638675"/>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280" name="Line 294"/>
            <p:cNvSpPr>
              <a:spLocks noChangeShapeType="1"/>
            </p:cNvSpPr>
            <p:nvPr/>
          </p:nvSpPr>
          <p:spPr bwMode="auto">
            <a:xfrm>
              <a:off x="6153150" y="4395787"/>
              <a:ext cx="152400" cy="0"/>
            </a:xfrm>
            <a:prstGeom prst="line">
              <a:avLst/>
            </a:prstGeom>
            <a:noFill/>
            <a:ln w="19050">
              <a:solidFill>
                <a:schemeClr val="tx1"/>
              </a:solidFill>
              <a:round/>
              <a:headEnd/>
              <a:tailEnd/>
            </a:ln>
            <a:effectLst/>
          </p:spPr>
          <p:txBody>
            <a:bodyPr/>
            <a:lstStyle/>
            <a:p>
              <a:endParaRPr lang="en-US" dirty="0"/>
            </a:p>
          </p:txBody>
        </p:sp>
        <p:sp>
          <p:nvSpPr>
            <p:cNvPr id="281" name="Line 295"/>
            <p:cNvSpPr>
              <a:spLocks noChangeShapeType="1"/>
            </p:cNvSpPr>
            <p:nvPr/>
          </p:nvSpPr>
          <p:spPr bwMode="auto">
            <a:xfrm>
              <a:off x="4711755" y="4638675"/>
              <a:ext cx="0" cy="519113"/>
            </a:xfrm>
            <a:prstGeom prst="line">
              <a:avLst/>
            </a:prstGeom>
            <a:noFill/>
            <a:ln w="28575">
              <a:solidFill>
                <a:schemeClr val="tx1"/>
              </a:solidFill>
              <a:round/>
              <a:headEnd/>
              <a:tailEnd/>
            </a:ln>
            <a:effectLst/>
          </p:spPr>
          <p:txBody>
            <a:bodyPr/>
            <a:lstStyle/>
            <a:p>
              <a:endParaRPr lang="en-US" dirty="0"/>
            </a:p>
          </p:txBody>
        </p:sp>
        <p:sp>
          <p:nvSpPr>
            <p:cNvPr id="282" name="Text Box 296"/>
            <p:cNvSpPr txBox="1">
              <a:spLocks noChangeArrowheads="1"/>
            </p:cNvSpPr>
            <p:nvPr/>
          </p:nvSpPr>
          <p:spPr bwMode="auto">
            <a:xfrm>
              <a:off x="6610350" y="4929187"/>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283" name="Text Box 297"/>
            <p:cNvSpPr txBox="1">
              <a:spLocks noChangeArrowheads="1"/>
            </p:cNvSpPr>
            <p:nvPr/>
          </p:nvSpPr>
          <p:spPr bwMode="auto">
            <a:xfrm>
              <a:off x="7240588" y="4486275"/>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284" name="Line 298"/>
            <p:cNvSpPr>
              <a:spLocks noChangeShapeType="1"/>
            </p:cNvSpPr>
            <p:nvPr/>
          </p:nvSpPr>
          <p:spPr bwMode="auto">
            <a:xfrm>
              <a:off x="6540555" y="4638675"/>
              <a:ext cx="0" cy="1066800"/>
            </a:xfrm>
            <a:prstGeom prst="line">
              <a:avLst/>
            </a:prstGeom>
            <a:noFill/>
            <a:ln w="28575">
              <a:solidFill>
                <a:schemeClr val="tx1"/>
              </a:solidFill>
              <a:round/>
              <a:headEnd/>
              <a:tailEnd/>
            </a:ln>
            <a:effectLst/>
          </p:spPr>
          <p:txBody>
            <a:bodyPr/>
            <a:lstStyle/>
            <a:p>
              <a:endParaRPr lang="en-US" dirty="0"/>
            </a:p>
          </p:txBody>
        </p:sp>
        <p:sp>
          <p:nvSpPr>
            <p:cNvPr id="285" name="Line 299"/>
            <p:cNvSpPr>
              <a:spLocks noChangeShapeType="1"/>
            </p:cNvSpPr>
            <p:nvPr/>
          </p:nvSpPr>
          <p:spPr bwMode="auto">
            <a:xfrm>
              <a:off x="6534150" y="5705475"/>
              <a:ext cx="1676400" cy="0"/>
            </a:xfrm>
            <a:prstGeom prst="line">
              <a:avLst/>
            </a:prstGeom>
            <a:noFill/>
            <a:ln w="28575">
              <a:solidFill>
                <a:schemeClr val="tx1"/>
              </a:solidFill>
              <a:round/>
              <a:headEnd/>
              <a:tailEnd/>
            </a:ln>
            <a:effectLst/>
          </p:spPr>
          <p:txBody>
            <a:bodyPr/>
            <a:lstStyle/>
            <a:p>
              <a:endParaRPr lang="en-US" dirty="0"/>
            </a:p>
          </p:txBody>
        </p:sp>
        <p:sp>
          <p:nvSpPr>
            <p:cNvPr id="286" name="Line 300"/>
            <p:cNvSpPr>
              <a:spLocks noChangeShapeType="1"/>
            </p:cNvSpPr>
            <p:nvPr/>
          </p:nvSpPr>
          <p:spPr bwMode="auto">
            <a:xfrm flipV="1">
              <a:off x="8210550" y="4957762"/>
              <a:ext cx="0" cy="762000"/>
            </a:xfrm>
            <a:prstGeom prst="line">
              <a:avLst/>
            </a:prstGeom>
            <a:noFill/>
            <a:ln w="28575">
              <a:solidFill>
                <a:schemeClr val="tx1"/>
              </a:solidFill>
              <a:round/>
              <a:headEnd/>
              <a:tailEnd/>
            </a:ln>
            <a:effectLst/>
          </p:spPr>
          <p:txBody>
            <a:bodyPr/>
            <a:lstStyle/>
            <a:p>
              <a:endParaRPr lang="en-US" dirty="0"/>
            </a:p>
          </p:txBody>
        </p:sp>
        <p:sp>
          <p:nvSpPr>
            <p:cNvPr id="287" name="Text Box 301"/>
            <p:cNvSpPr txBox="1">
              <a:spLocks noChangeArrowheads="1"/>
            </p:cNvSpPr>
            <p:nvPr/>
          </p:nvSpPr>
          <p:spPr bwMode="auto">
            <a:xfrm rot="16200000">
              <a:off x="1512888" y="3778250"/>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288" name="Text Box 302"/>
            <p:cNvSpPr txBox="1">
              <a:spLocks noChangeArrowheads="1"/>
            </p:cNvSpPr>
            <p:nvPr/>
          </p:nvSpPr>
          <p:spPr bwMode="auto">
            <a:xfrm>
              <a:off x="2876550" y="5218112"/>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289" name="Text Box 303"/>
            <p:cNvSpPr txBox="1">
              <a:spLocks noChangeArrowheads="1"/>
            </p:cNvSpPr>
            <p:nvPr/>
          </p:nvSpPr>
          <p:spPr bwMode="auto">
            <a:xfrm>
              <a:off x="5143500" y="32146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0" name="Text Box 304"/>
            <p:cNvSpPr txBox="1">
              <a:spLocks noChangeArrowheads="1"/>
            </p:cNvSpPr>
            <p:nvPr/>
          </p:nvSpPr>
          <p:spPr bwMode="auto">
            <a:xfrm>
              <a:off x="5133975" y="239553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1" name="Line 305"/>
            <p:cNvSpPr>
              <a:spLocks noChangeShapeType="1"/>
            </p:cNvSpPr>
            <p:nvPr/>
          </p:nvSpPr>
          <p:spPr bwMode="auto">
            <a:xfrm>
              <a:off x="6000750" y="279558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2" name="Line 306"/>
            <p:cNvSpPr>
              <a:spLocks noChangeShapeType="1"/>
            </p:cNvSpPr>
            <p:nvPr/>
          </p:nvSpPr>
          <p:spPr bwMode="auto">
            <a:xfrm>
              <a:off x="2043113" y="2262187"/>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293" name="Line 307"/>
            <p:cNvSpPr>
              <a:spLocks noChangeShapeType="1"/>
            </p:cNvSpPr>
            <p:nvPr/>
          </p:nvSpPr>
          <p:spPr bwMode="auto">
            <a:xfrm>
              <a:off x="4712018" y="2262187"/>
              <a:ext cx="0" cy="152400"/>
            </a:xfrm>
            <a:prstGeom prst="line">
              <a:avLst/>
            </a:prstGeom>
            <a:noFill/>
            <a:ln w="28575">
              <a:solidFill>
                <a:schemeClr val="tx1"/>
              </a:solidFill>
              <a:round/>
              <a:headEnd/>
              <a:tailEnd/>
            </a:ln>
            <a:effectLst/>
          </p:spPr>
          <p:txBody>
            <a:bodyPr/>
            <a:lstStyle/>
            <a:p>
              <a:endParaRPr lang="en-US" dirty="0"/>
            </a:p>
          </p:txBody>
        </p:sp>
        <p:sp>
          <p:nvSpPr>
            <p:cNvPr id="294" name="Line 308"/>
            <p:cNvSpPr>
              <a:spLocks noChangeShapeType="1"/>
            </p:cNvSpPr>
            <p:nvPr/>
          </p:nvSpPr>
          <p:spPr bwMode="auto">
            <a:xfrm>
              <a:off x="6832283" y="1957387"/>
              <a:ext cx="0" cy="609600"/>
            </a:xfrm>
            <a:prstGeom prst="line">
              <a:avLst/>
            </a:prstGeom>
            <a:noFill/>
            <a:ln w="28575">
              <a:solidFill>
                <a:schemeClr val="tx1"/>
              </a:solidFill>
              <a:round/>
              <a:headEnd/>
              <a:tailEnd/>
            </a:ln>
            <a:effectLst/>
          </p:spPr>
          <p:txBody>
            <a:bodyPr/>
            <a:lstStyle/>
            <a:p>
              <a:endParaRPr lang="en-US" dirty="0"/>
            </a:p>
          </p:txBody>
        </p:sp>
        <p:sp>
          <p:nvSpPr>
            <p:cNvPr id="295" name="Line 309"/>
            <p:cNvSpPr>
              <a:spLocks noChangeShapeType="1"/>
            </p:cNvSpPr>
            <p:nvPr/>
          </p:nvSpPr>
          <p:spPr bwMode="auto">
            <a:xfrm flipH="1">
              <a:off x="6457950" y="2566987"/>
              <a:ext cx="381000" cy="0"/>
            </a:xfrm>
            <a:prstGeom prst="line">
              <a:avLst/>
            </a:prstGeom>
            <a:noFill/>
            <a:ln w="28575">
              <a:solidFill>
                <a:schemeClr val="tx1"/>
              </a:solidFill>
              <a:round/>
              <a:headEnd/>
              <a:tailEnd/>
            </a:ln>
            <a:effectLst/>
          </p:spPr>
          <p:txBody>
            <a:bodyPr/>
            <a:lstStyle/>
            <a:p>
              <a:endParaRPr lang="en-US" dirty="0"/>
            </a:p>
          </p:txBody>
        </p:sp>
        <p:sp>
          <p:nvSpPr>
            <p:cNvPr id="296" name="Text Box 310"/>
            <p:cNvSpPr txBox="1">
              <a:spLocks noChangeArrowheads="1"/>
            </p:cNvSpPr>
            <p:nvPr/>
          </p:nvSpPr>
          <p:spPr bwMode="auto">
            <a:xfrm>
              <a:off x="6000750" y="20335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7" name="Text Box 311"/>
            <p:cNvSpPr txBox="1">
              <a:spLocks noChangeArrowheads="1"/>
            </p:cNvSpPr>
            <p:nvPr/>
          </p:nvSpPr>
          <p:spPr bwMode="auto">
            <a:xfrm>
              <a:off x="6457950" y="23383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8" name="Text Box 312"/>
            <p:cNvSpPr txBox="1">
              <a:spLocks noChangeArrowheads="1"/>
            </p:cNvSpPr>
            <p:nvPr/>
          </p:nvSpPr>
          <p:spPr bwMode="auto">
            <a:xfrm>
              <a:off x="866775" y="21558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9" name="Text Box 313"/>
            <p:cNvSpPr txBox="1">
              <a:spLocks noChangeArrowheads="1"/>
            </p:cNvSpPr>
            <p:nvPr/>
          </p:nvSpPr>
          <p:spPr bwMode="auto">
            <a:xfrm>
              <a:off x="4324350" y="44259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0" name="Text Box 314"/>
            <p:cNvSpPr txBox="1">
              <a:spLocks noChangeArrowheads="1"/>
            </p:cNvSpPr>
            <p:nvPr/>
          </p:nvSpPr>
          <p:spPr bwMode="auto">
            <a:xfrm>
              <a:off x="4324350" y="39687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1" name="Text Box 315"/>
            <p:cNvSpPr txBox="1">
              <a:spLocks noChangeArrowheads="1"/>
            </p:cNvSpPr>
            <p:nvPr/>
          </p:nvSpPr>
          <p:spPr bwMode="auto">
            <a:xfrm>
              <a:off x="5257800" y="46355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2" name="Text Box 316"/>
            <p:cNvSpPr txBox="1">
              <a:spLocks noChangeArrowheads="1"/>
            </p:cNvSpPr>
            <p:nvPr/>
          </p:nvSpPr>
          <p:spPr bwMode="auto">
            <a:xfrm>
              <a:off x="6381750" y="44227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3" name="Text Box 317"/>
            <p:cNvSpPr txBox="1">
              <a:spLocks noChangeArrowheads="1"/>
            </p:cNvSpPr>
            <p:nvPr/>
          </p:nvSpPr>
          <p:spPr bwMode="auto">
            <a:xfrm>
              <a:off x="7753350" y="45021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4" name="Text Box 318"/>
            <p:cNvSpPr txBox="1">
              <a:spLocks noChangeArrowheads="1"/>
            </p:cNvSpPr>
            <p:nvPr/>
          </p:nvSpPr>
          <p:spPr bwMode="auto">
            <a:xfrm>
              <a:off x="7934325" y="48990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5" name="Text Box 319"/>
            <p:cNvSpPr txBox="1">
              <a:spLocks noChangeArrowheads="1"/>
            </p:cNvSpPr>
            <p:nvPr/>
          </p:nvSpPr>
          <p:spPr bwMode="auto">
            <a:xfrm>
              <a:off x="8458200" y="45847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6" name="Text Box 320"/>
            <p:cNvSpPr txBox="1">
              <a:spLocks noChangeArrowheads="1"/>
            </p:cNvSpPr>
            <p:nvPr/>
          </p:nvSpPr>
          <p:spPr bwMode="auto">
            <a:xfrm rot="10800000" flipH="1" flipV="1">
              <a:off x="2828925" y="418623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07" name="Text Box 321"/>
            <p:cNvSpPr txBox="1">
              <a:spLocks noChangeArrowheads="1"/>
            </p:cNvSpPr>
            <p:nvPr/>
          </p:nvSpPr>
          <p:spPr bwMode="auto">
            <a:xfrm rot="10800000" flipH="1" flipV="1">
              <a:off x="2495550" y="383222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08" name="Text Box 322"/>
            <p:cNvSpPr txBox="1">
              <a:spLocks noChangeArrowheads="1"/>
            </p:cNvSpPr>
            <p:nvPr/>
          </p:nvSpPr>
          <p:spPr bwMode="auto">
            <a:xfrm rot="10800000" flipH="1" flipV="1">
              <a:off x="2495550" y="355758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09" name="Oval 323"/>
            <p:cNvSpPr>
              <a:spLocks noChangeArrowheads="1"/>
            </p:cNvSpPr>
            <p:nvPr/>
          </p:nvSpPr>
          <p:spPr bwMode="auto">
            <a:xfrm>
              <a:off x="5181600" y="5205412"/>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310" name="Line 324"/>
            <p:cNvSpPr>
              <a:spLocks noChangeShapeType="1"/>
            </p:cNvSpPr>
            <p:nvPr/>
          </p:nvSpPr>
          <p:spPr bwMode="auto">
            <a:xfrm>
              <a:off x="5710238" y="5605462"/>
              <a:ext cx="228600" cy="0"/>
            </a:xfrm>
            <a:prstGeom prst="line">
              <a:avLst/>
            </a:prstGeom>
            <a:noFill/>
            <a:ln w="19050">
              <a:solidFill>
                <a:srgbClr val="CC3300"/>
              </a:solidFill>
              <a:round/>
              <a:headEnd/>
              <a:tailEnd/>
            </a:ln>
            <a:effectLst/>
          </p:spPr>
          <p:txBody>
            <a:bodyPr/>
            <a:lstStyle/>
            <a:p>
              <a:endParaRPr lang="en-US" dirty="0"/>
            </a:p>
          </p:txBody>
        </p:sp>
        <p:sp>
          <p:nvSpPr>
            <p:cNvPr id="311" name="Line 325"/>
            <p:cNvSpPr>
              <a:spLocks noChangeShapeType="1"/>
            </p:cNvSpPr>
            <p:nvPr/>
          </p:nvSpPr>
          <p:spPr bwMode="auto">
            <a:xfrm>
              <a:off x="4635555" y="5462587"/>
              <a:ext cx="0" cy="152400"/>
            </a:xfrm>
            <a:prstGeom prst="line">
              <a:avLst/>
            </a:prstGeom>
            <a:noFill/>
            <a:ln w="28575">
              <a:solidFill>
                <a:schemeClr val="tx1"/>
              </a:solidFill>
              <a:round/>
              <a:headEnd/>
              <a:tailEnd/>
            </a:ln>
            <a:effectLst/>
          </p:spPr>
          <p:txBody>
            <a:bodyPr/>
            <a:lstStyle/>
            <a:p>
              <a:endParaRPr lang="en-US" dirty="0"/>
            </a:p>
          </p:txBody>
        </p:sp>
        <p:sp>
          <p:nvSpPr>
            <p:cNvPr id="312" name="Line 326"/>
            <p:cNvSpPr>
              <a:spLocks noChangeShapeType="1"/>
            </p:cNvSpPr>
            <p:nvPr/>
          </p:nvSpPr>
          <p:spPr bwMode="auto">
            <a:xfrm>
              <a:off x="4629150" y="5607104"/>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13" name="Oval 327"/>
            <p:cNvSpPr>
              <a:spLocks noChangeArrowheads="1"/>
            </p:cNvSpPr>
            <p:nvPr/>
          </p:nvSpPr>
          <p:spPr bwMode="auto">
            <a:xfrm>
              <a:off x="3405188" y="2338387"/>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314" name="Line 328"/>
            <p:cNvSpPr>
              <a:spLocks noChangeShapeType="1"/>
            </p:cNvSpPr>
            <p:nvPr/>
          </p:nvSpPr>
          <p:spPr bwMode="auto">
            <a:xfrm>
              <a:off x="3924300" y="3176587"/>
              <a:ext cx="781050" cy="0"/>
            </a:xfrm>
            <a:prstGeom prst="line">
              <a:avLst/>
            </a:prstGeom>
            <a:noFill/>
            <a:ln w="19050">
              <a:solidFill>
                <a:srgbClr val="CC3300"/>
              </a:solidFill>
              <a:round/>
              <a:headEnd/>
              <a:tailEnd/>
            </a:ln>
            <a:effectLst/>
          </p:spPr>
          <p:txBody>
            <a:bodyPr/>
            <a:lstStyle/>
            <a:p>
              <a:endParaRPr lang="en-US" dirty="0"/>
            </a:p>
          </p:txBody>
        </p:sp>
        <p:sp>
          <p:nvSpPr>
            <p:cNvPr id="315" name="Line 329"/>
            <p:cNvSpPr>
              <a:spLocks noChangeShapeType="1"/>
            </p:cNvSpPr>
            <p:nvPr/>
          </p:nvSpPr>
          <p:spPr bwMode="auto">
            <a:xfrm>
              <a:off x="2347913" y="3024187"/>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16" name="Text Box 330"/>
            <p:cNvSpPr txBox="1">
              <a:spLocks noChangeArrowheads="1"/>
            </p:cNvSpPr>
            <p:nvPr/>
          </p:nvSpPr>
          <p:spPr bwMode="auto">
            <a:xfrm>
              <a:off x="1123950" y="5081587"/>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317" name="Text Box 331"/>
            <p:cNvSpPr txBox="1">
              <a:spLocks noChangeArrowheads="1"/>
            </p:cNvSpPr>
            <p:nvPr/>
          </p:nvSpPr>
          <p:spPr bwMode="auto">
            <a:xfrm>
              <a:off x="7177088" y="5081587"/>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318" name="Line 332"/>
            <p:cNvSpPr>
              <a:spLocks noChangeShapeType="1"/>
            </p:cNvSpPr>
            <p:nvPr/>
          </p:nvSpPr>
          <p:spPr bwMode="auto">
            <a:xfrm>
              <a:off x="2057400" y="2262187"/>
              <a:ext cx="0" cy="371475"/>
            </a:xfrm>
            <a:prstGeom prst="line">
              <a:avLst/>
            </a:prstGeom>
            <a:noFill/>
            <a:ln w="28575">
              <a:solidFill>
                <a:schemeClr val="tx1"/>
              </a:solidFill>
              <a:round/>
              <a:headEnd/>
              <a:tailEnd/>
            </a:ln>
            <a:effectLst/>
          </p:spPr>
          <p:txBody>
            <a:bodyPr/>
            <a:lstStyle/>
            <a:p>
              <a:endParaRPr lang="en-US" dirty="0"/>
            </a:p>
          </p:txBody>
        </p:sp>
        <p:sp>
          <p:nvSpPr>
            <p:cNvPr id="319" name="Line 333"/>
            <p:cNvSpPr>
              <a:spLocks noChangeShapeType="1"/>
            </p:cNvSpPr>
            <p:nvPr/>
          </p:nvSpPr>
          <p:spPr bwMode="auto">
            <a:xfrm flipH="1">
              <a:off x="1793983" y="2619275"/>
              <a:ext cx="257175" cy="0"/>
            </a:xfrm>
            <a:prstGeom prst="line">
              <a:avLst/>
            </a:prstGeom>
            <a:noFill/>
            <a:ln w="38100">
              <a:solidFill>
                <a:schemeClr val="tx1"/>
              </a:solidFill>
              <a:round/>
              <a:headEnd/>
              <a:tailEnd/>
            </a:ln>
            <a:effectLst/>
          </p:spPr>
          <p:txBody>
            <a:bodyPr/>
            <a:lstStyle/>
            <a:p>
              <a:endParaRPr lang="en-US" dirty="0"/>
            </a:p>
          </p:txBody>
        </p:sp>
        <p:sp>
          <p:nvSpPr>
            <p:cNvPr id="320" name="Line 334"/>
            <p:cNvSpPr>
              <a:spLocks noChangeShapeType="1"/>
            </p:cNvSpPr>
            <p:nvPr/>
          </p:nvSpPr>
          <p:spPr bwMode="auto">
            <a:xfrm>
              <a:off x="2347913" y="40909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21" name="Line 335"/>
            <p:cNvSpPr>
              <a:spLocks noChangeShapeType="1"/>
            </p:cNvSpPr>
            <p:nvPr/>
          </p:nvSpPr>
          <p:spPr bwMode="auto">
            <a:xfrm>
              <a:off x="2495550" y="4243387"/>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322" name="Group 336"/>
            <p:cNvGrpSpPr>
              <a:grpSpLocks/>
            </p:cNvGrpSpPr>
            <p:nvPr/>
          </p:nvGrpSpPr>
          <p:grpSpPr bwMode="auto">
            <a:xfrm>
              <a:off x="2686038" y="4167187"/>
              <a:ext cx="228600" cy="549275"/>
              <a:chOff x="4392" y="1632"/>
              <a:chExt cx="144" cy="346"/>
            </a:xfrm>
          </p:grpSpPr>
          <p:grpSp>
            <p:nvGrpSpPr>
              <p:cNvPr id="364" name="Group 337"/>
              <p:cNvGrpSpPr>
                <a:grpSpLocks/>
              </p:cNvGrpSpPr>
              <p:nvPr/>
            </p:nvGrpSpPr>
            <p:grpSpPr bwMode="auto">
              <a:xfrm>
                <a:off x="4411" y="1634"/>
                <a:ext cx="102" cy="336"/>
                <a:chOff x="1248" y="3360"/>
                <a:chExt cx="144" cy="480"/>
              </a:xfrm>
            </p:grpSpPr>
            <p:sp>
              <p:nvSpPr>
                <p:cNvPr id="366" name="AutoShape 33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67" name="Line 33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68" name="Line 34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65" name="Text Box 34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23" name="Line 342"/>
            <p:cNvSpPr>
              <a:spLocks noChangeShapeType="1"/>
            </p:cNvSpPr>
            <p:nvPr/>
          </p:nvSpPr>
          <p:spPr bwMode="auto">
            <a:xfrm>
              <a:off x="2347913" y="4548187"/>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24" name="Line 343"/>
            <p:cNvSpPr>
              <a:spLocks noChangeShapeType="1"/>
            </p:cNvSpPr>
            <p:nvPr/>
          </p:nvSpPr>
          <p:spPr bwMode="auto">
            <a:xfrm>
              <a:off x="2886075" y="4424362"/>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5" name="Line 344"/>
            <p:cNvSpPr>
              <a:spLocks noChangeShapeType="1"/>
            </p:cNvSpPr>
            <p:nvPr/>
          </p:nvSpPr>
          <p:spPr bwMode="auto">
            <a:xfrm>
              <a:off x="2509838" y="4090987"/>
              <a:ext cx="0" cy="152400"/>
            </a:xfrm>
            <a:prstGeom prst="line">
              <a:avLst/>
            </a:prstGeom>
            <a:noFill/>
            <a:ln w="28575">
              <a:solidFill>
                <a:schemeClr val="tx1"/>
              </a:solidFill>
              <a:round/>
              <a:headEnd/>
              <a:tailEnd/>
            </a:ln>
            <a:effectLst/>
          </p:spPr>
          <p:txBody>
            <a:bodyPr/>
            <a:lstStyle/>
            <a:p>
              <a:endParaRPr lang="en-US" dirty="0"/>
            </a:p>
          </p:txBody>
        </p:sp>
        <p:sp>
          <p:nvSpPr>
            <p:cNvPr id="326" name="Text Box 345"/>
            <p:cNvSpPr txBox="1">
              <a:spLocks noChangeArrowheads="1"/>
            </p:cNvSpPr>
            <p:nvPr/>
          </p:nvSpPr>
          <p:spPr bwMode="auto">
            <a:xfrm rot="10800000" flipH="1" flipV="1">
              <a:off x="2419350" y="431958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27" name="Text Box 346"/>
            <p:cNvSpPr txBox="1">
              <a:spLocks noChangeArrowheads="1"/>
            </p:cNvSpPr>
            <p:nvPr/>
          </p:nvSpPr>
          <p:spPr bwMode="auto">
            <a:xfrm>
              <a:off x="4491038" y="561498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328" name="Line 347"/>
            <p:cNvSpPr>
              <a:spLocks noChangeShapeType="1"/>
            </p:cNvSpPr>
            <p:nvPr/>
          </p:nvSpPr>
          <p:spPr bwMode="auto">
            <a:xfrm>
              <a:off x="3790950" y="3481387"/>
              <a:ext cx="609600" cy="0"/>
            </a:xfrm>
            <a:prstGeom prst="line">
              <a:avLst/>
            </a:prstGeom>
            <a:noFill/>
            <a:ln w="19050">
              <a:solidFill>
                <a:srgbClr val="CC3300"/>
              </a:solidFill>
              <a:round/>
              <a:headEnd/>
              <a:tailEnd/>
            </a:ln>
            <a:effectLst/>
          </p:spPr>
          <p:txBody>
            <a:bodyPr/>
            <a:lstStyle/>
            <a:p>
              <a:endParaRPr lang="en-US" dirty="0"/>
            </a:p>
          </p:txBody>
        </p:sp>
        <p:sp>
          <p:nvSpPr>
            <p:cNvPr id="329" name="Line 348"/>
            <p:cNvSpPr>
              <a:spLocks noChangeShapeType="1"/>
            </p:cNvSpPr>
            <p:nvPr/>
          </p:nvSpPr>
          <p:spPr bwMode="auto">
            <a:xfrm>
              <a:off x="3867150" y="3338512"/>
              <a:ext cx="685800" cy="0"/>
            </a:xfrm>
            <a:prstGeom prst="line">
              <a:avLst/>
            </a:prstGeom>
            <a:noFill/>
            <a:ln w="19050">
              <a:solidFill>
                <a:srgbClr val="CC3300"/>
              </a:solidFill>
              <a:round/>
              <a:headEnd/>
              <a:tailEnd/>
            </a:ln>
            <a:effectLst/>
          </p:spPr>
          <p:txBody>
            <a:bodyPr/>
            <a:lstStyle/>
            <a:p>
              <a:endParaRPr lang="en-US" dirty="0"/>
            </a:p>
          </p:txBody>
        </p:sp>
        <p:sp>
          <p:nvSpPr>
            <p:cNvPr id="330" name="Line 349"/>
            <p:cNvSpPr>
              <a:spLocks noChangeShapeType="1"/>
            </p:cNvSpPr>
            <p:nvPr/>
          </p:nvSpPr>
          <p:spPr bwMode="auto">
            <a:xfrm>
              <a:off x="3943350" y="3033712"/>
              <a:ext cx="685800" cy="0"/>
            </a:xfrm>
            <a:prstGeom prst="line">
              <a:avLst/>
            </a:prstGeom>
            <a:noFill/>
            <a:ln w="19050">
              <a:solidFill>
                <a:srgbClr val="CC3300"/>
              </a:solidFill>
              <a:round/>
              <a:headEnd/>
              <a:tailEnd/>
            </a:ln>
            <a:effectLst/>
          </p:spPr>
          <p:txBody>
            <a:bodyPr/>
            <a:lstStyle/>
            <a:p>
              <a:endParaRPr lang="en-US" dirty="0"/>
            </a:p>
          </p:txBody>
        </p:sp>
        <p:sp>
          <p:nvSpPr>
            <p:cNvPr id="331" name="Line 350"/>
            <p:cNvSpPr>
              <a:spLocks noChangeShapeType="1"/>
            </p:cNvSpPr>
            <p:nvPr/>
          </p:nvSpPr>
          <p:spPr bwMode="auto">
            <a:xfrm>
              <a:off x="3933825" y="2871787"/>
              <a:ext cx="1514475" cy="0"/>
            </a:xfrm>
            <a:prstGeom prst="line">
              <a:avLst/>
            </a:prstGeom>
            <a:noFill/>
            <a:ln w="19050">
              <a:solidFill>
                <a:srgbClr val="CC3300"/>
              </a:solidFill>
              <a:round/>
              <a:headEnd/>
              <a:tailEnd/>
            </a:ln>
            <a:effectLst/>
          </p:spPr>
          <p:txBody>
            <a:bodyPr/>
            <a:lstStyle/>
            <a:p>
              <a:endParaRPr lang="en-US" dirty="0"/>
            </a:p>
          </p:txBody>
        </p:sp>
        <p:sp>
          <p:nvSpPr>
            <p:cNvPr id="332" name="Line 351"/>
            <p:cNvSpPr>
              <a:spLocks noChangeShapeType="1"/>
            </p:cNvSpPr>
            <p:nvPr/>
          </p:nvSpPr>
          <p:spPr bwMode="auto">
            <a:xfrm>
              <a:off x="3819525" y="2414587"/>
              <a:ext cx="200025" cy="0"/>
            </a:xfrm>
            <a:prstGeom prst="line">
              <a:avLst/>
            </a:prstGeom>
            <a:noFill/>
            <a:ln w="19050">
              <a:solidFill>
                <a:srgbClr val="CC3300"/>
              </a:solidFill>
              <a:round/>
              <a:headEnd/>
              <a:tailEnd/>
            </a:ln>
            <a:effectLst/>
          </p:spPr>
          <p:txBody>
            <a:bodyPr/>
            <a:lstStyle/>
            <a:p>
              <a:endParaRPr lang="en-US" dirty="0"/>
            </a:p>
          </p:txBody>
        </p:sp>
        <p:sp>
          <p:nvSpPr>
            <p:cNvPr id="333" name="Line 352"/>
            <p:cNvSpPr>
              <a:spLocks noChangeShapeType="1"/>
            </p:cNvSpPr>
            <p:nvPr/>
          </p:nvSpPr>
          <p:spPr bwMode="auto">
            <a:xfrm>
              <a:off x="3871913" y="2576512"/>
              <a:ext cx="1295400" cy="0"/>
            </a:xfrm>
            <a:prstGeom prst="line">
              <a:avLst/>
            </a:prstGeom>
            <a:noFill/>
            <a:ln w="19050">
              <a:solidFill>
                <a:srgbClr val="CC3300"/>
              </a:solidFill>
              <a:round/>
              <a:headEnd/>
              <a:tailEnd/>
            </a:ln>
            <a:effectLst/>
          </p:spPr>
          <p:txBody>
            <a:bodyPr/>
            <a:lstStyle/>
            <a:p>
              <a:endParaRPr lang="en-US" dirty="0"/>
            </a:p>
          </p:txBody>
        </p:sp>
        <p:sp>
          <p:nvSpPr>
            <p:cNvPr id="334" name="Text Box 353"/>
            <p:cNvSpPr txBox="1">
              <a:spLocks noChangeArrowheads="1"/>
            </p:cNvSpPr>
            <p:nvPr/>
          </p:nvSpPr>
          <p:spPr bwMode="auto">
            <a:xfrm>
              <a:off x="3409950" y="2005012"/>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335" name="Line 354"/>
            <p:cNvSpPr>
              <a:spLocks noChangeShapeType="1"/>
            </p:cNvSpPr>
            <p:nvPr/>
          </p:nvSpPr>
          <p:spPr bwMode="auto">
            <a:xfrm>
              <a:off x="2419350" y="2185987"/>
              <a:ext cx="1600200" cy="0"/>
            </a:xfrm>
            <a:prstGeom prst="line">
              <a:avLst/>
            </a:prstGeom>
            <a:noFill/>
            <a:ln w="19050">
              <a:solidFill>
                <a:srgbClr val="CC3300"/>
              </a:solidFill>
              <a:round/>
              <a:headEnd/>
              <a:tailEnd/>
            </a:ln>
            <a:effectLst/>
          </p:spPr>
          <p:txBody>
            <a:bodyPr/>
            <a:lstStyle/>
            <a:p>
              <a:endParaRPr lang="en-US" dirty="0"/>
            </a:p>
          </p:txBody>
        </p:sp>
        <p:sp>
          <p:nvSpPr>
            <p:cNvPr id="336" name="Line 355"/>
            <p:cNvSpPr>
              <a:spLocks noChangeShapeType="1"/>
            </p:cNvSpPr>
            <p:nvPr/>
          </p:nvSpPr>
          <p:spPr bwMode="auto">
            <a:xfrm>
              <a:off x="2419350" y="4929187"/>
              <a:ext cx="381000" cy="0"/>
            </a:xfrm>
            <a:prstGeom prst="line">
              <a:avLst/>
            </a:prstGeom>
            <a:noFill/>
            <a:ln w="19050">
              <a:solidFill>
                <a:srgbClr val="CC3300"/>
              </a:solidFill>
              <a:round/>
              <a:headEnd/>
              <a:tailEnd/>
            </a:ln>
            <a:effectLst/>
          </p:spPr>
          <p:txBody>
            <a:bodyPr/>
            <a:lstStyle/>
            <a:p>
              <a:endParaRPr lang="en-US" dirty="0"/>
            </a:p>
          </p:txBody>
        </p:sp>
        <p:sp>
          <p:nvSpPr>
            <p:cNvPr id="337" name="Line 356"/>
            <p:cNvSpPr>
              <a:spLocks noChangeShapeType="1"/>
            </p:cNvSpPr>
            <p:nvPr/>
          </p:nvSpPr>
          <p:spPr bwMode="auto">
            <a:xfrm flipV="1">
              <a:off x="2790825" y="4700587"/>
              <a:ext cx="0" cy="228600"/>
            </a:xfrm>
            <a:prstGeom prst="line">
              <a:avLst/>
            </a:prstGeom>
            <a:noFill/>
            <a:ln w="19050">
              <a:solidFill>
                <a:srgbClr val="CC3300"/>
              </a:solidFill>
              <a:round/>
              <a:headEnd/>
              <a:tailEnd/>
            </a:ln>
            <a:effectLst/>
          </p:spPr>
          <p:txBody>
            <a:bodyPr/>
            <a:lstStyle/>
            <a:p>
              <a:endParaRPr lang="en-US" dirty="0"/>
            </a:p>
          </p:txBody>
        </p:sp>
        <p:sp>
          <p:nvSpPr>
            <p:cNvPr id="338" name="Text Box 357"/>
            <p:cNvSpPr txBox="1">
              <a:spLocks noChangeArrowheads="1"/>
            </p:cNvSpPr>
            <p:nvPr/>
          </p:nvSpPr>
          <p:spPr bwMode="auto">
            <a:xfrm>
              <a:off x="3943350" y="300513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339" name="Text Box 358"/>
            <p:cNvSpPr txBox="1">
              <a:spLocks noChangeArrowheads="1"/>
            </p:cNvSpPr>
            <p:nvPr/>
          </p:nvSpPr>
          <p:spPr bwMode="auto">
            <a:xfrm rot="10800000" flipH="1" flipV="1">
              <a:off x="2419350" y="279558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340" name="Group 359"/>
            <p:cNvGrpSpPr>
              <a:grpSpLocks/>
            </p:cNvGrpSpPr>
            <p:nvPr/>
          </p:nvGrpSpPr>
          <p:grpSpPr bwMode="auto">
            <a:xfrm>
              <a:off x="6381750" y="3005137"/>
              <a:ext cx="533400" cy="685800"/>
              <a:chOff x="3984" y="1920"/>
              <a:chExt cx="336" cy="432"/>
            </a:xfrm>
          </p:grpSpPr>
          <p:sp>
            <p:nvSpPr>
              <p:cNvPr id="359" name="AutoShape 360"/>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360" name="Line 361"/>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361" name="Line 362"/>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362" name="Line 363"/>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363" name="Line 364"/>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341" name="Line 365"/>
            <p:cNvSpPr>
              <a:spLocks noChangeShapeType="1"/>
            </p:cNvSpPr>
            <p:nvPr/>
          </p:nvSpPr>
          <p:spPr bwMode="auto">
            <a:xfrm>
              <a:off x="6305550" y="3633787"/>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342" name="Line 366"/>
            <p:cNvSpPr>
              <a:spLocks noChangeShapeType="1"/>
            </p:cNvSpPr>
            <p:nvPr/>
          </p:nvSpPr>
          <p:spPr bwMode="auto">
            <a:xfrm flipV="1">
              <a:off x="6315075" y="3643312"/>
              <a:ext cx="0" cy="762000"/>
            </a:xfrm>
            <a:prstGeom prst="line">
              <a:avLst/>
            </a:prstGeom>
            <a:noFill/>
            <a:ln w="19050">
              <a:solidFill>
                <a:schemeClr val="tx1"/>
              </a:solidFill>
              <a:round/>
              <a:headEnd/>
              <a:tailEnd/>
            </a:ln>
            <a:effectLst/>
          </p:spPr>
          <p:txBody>
            <a:bodyPr/>
            <a:lstStyle/>
            <a:p>
              <a:endParaRPr lang="en-US" dirty="0"/>
            </a:p>
          </p:txBody>
        </p:sp>
        <p:sp>
          <p:nvSpPr>
            <p:cNvPr id="343" name="Line 367"/>
            <p:cNvSpPr>
              <a:spLocks noChangeShapeType="1"/>
            </p:cNvSpPr>
            <p:nvPr/>
          </p:nvSpPr>
          <p:spPr bwMode="auto">
            <a:xfrm>
              <a:off x="5162550" y="3471862"/>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344" name="Group 368"/>
            <p:cNvGrpSpPr>
              <a:grpSpLocks/>
            </p:cNvGrpSpPr>
            <p:nvPr/>
          </p:nvGrpSpPr>
          <p:grpSpPr bwMode="auto">
            <a:xfrm>
              <a:off x="6273790" y="2109787"/>
              <a:ext cx="228600" cy="889000"/>
              <a:chOff x="3916" y="1587"/>
              <a:chExt cx="144" cy="560"/>
            </a:xfrm>
          </p:grpSpPr>
          <p:grpSp>
            <p:nvGrpSpPr>
              <p:cNvPr id="354" name="Group 369"/>
              <p:cNvGrpSpPr>
                <a:grpSpLocks/>
              </p:cNvGrpSpPr>
              <p:nvPr/>
            </p:nvGrpSpPr>
            <p:grpSpPr bwMode="auto">
              <a:xfrm>
                <a:off x="3930" y="1587"/>
                <a:ext cx="102" cy="560"/>
                <a:chOff x="1248" y="3360"/>
                <a:chExt cx="144" cy="480"/>
              </a:xfrm>
            </p:grpSpPr>
            <p:sp>
              <p:nvSpPr>
                <p:cNvPr id="356" name="AutoShape 37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57" name="Line 37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58" name="Line 37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55" name="Text Box 373"/>
              <p:cNvSpPr txBox="1">
                <a:spLocks noChangeArrowheads="1"/>
              </p:cNvSpPr>
              <p:nvPr/>
            </p:nvSpPr>
            <p:spPr bwMode="auto">
              <a:xfrm>
                <a:off x="3916"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45" name="Line 384"/>
            <p:cNvSpPr>
              <a:spLocks noChangeShapeType="1"/>
            </p:cNvSpPr>
            <p:nvPr/>
          </p:nvSpPr>
          <p:spPr bwMode="auto">
            <a:xfrm flipV="1">
              <a:off x="7515225" y="2719387"/>
              <a:ext cx="0" cy="1447800"/>
            </a:xfrm>
            <a:prstGeom prst="line">
              <a:avLst/>
            </a:prstGeom>
            <a:noFill/>
            <a:ln w="19050">
              <a:solidFill>
                <a:srgbClr val="CC3300"/>
              </a:solidFill>
              <a:round/>
              <a:headEnd/>
              <a:tailEnd/>
            </a:ln>
            <a:effectLst/>
          </p:spPr>
          <p:txBody>
            <a:bodyPr/>
            <a:lstStyle/>
            <a:p>
              <a:endParaRPr lang="en-US" dirty="0"/>
            </a:p>
          </p:txBody>
        </p:sp>
        <p:sp>
          <p:nvSpPr>
            <p:cNvPr id="346" name="Line 385"/>
            <p:cNvSpPr>
              <a:spLocks noChangeShapeType="1"/>
            </p:cNvSpPr>
            <p:nvPr/>
          </p:nvSpPr>
          <p:spPr bwMode="auto">
            <a:xfrm>
              <a:off x="5695950" y="3176587"/>
              <a:ext cx="1524000" cy="0"/>
            </a:xfrm>
            <a:prstGeom prst="line">
              <a:avLst/>
            </a:prstGeom>
            <a:noFill/>
            <a:ln w="19050">
              <a:solidFill>
                <a:srgbClr val="CC3300"/>
              </a:solidFill>
              <a:round/>
              <a:headEnd/>
              <a:tailEnd/>
            </a:ln>
            <a:effectLst/>
          </p:spPr>
          <p:txBody>
            <a:bodyPr/>
            <a:lstStyle/>
            <a:p>
              <a:endParaRPr lang="en-US" dirty="0"/>
            </a:p>
          </p:txBody>
        </p:sp>
        <p:sp>
          <p:nvSpPr>
            <p:cNvPr id="347" name="Line 386"/>
            <p:cNvSpPr>
              <a:spLocks noChangeShapeType="1"/>
            </p:cNvSpPr>
            <p:nvPr/>
          </p:nvSpPr>
          <p:spPr bwMode="auto">
            <a:xfrm flipV="1">
              <a:off x="7210425" y="3176587"/>
              <a:ext cx="0" cy="990600"/>
            </a:xfrm>
            <a:prstGeom prst="line">
              <a:avLst/>
            </a:prstGeom>
            <a:noFill/>
            <a:ln w="19050">
              <a:solidFill>
                <a:srgbClr val="CC3300"/>
              </a:solidFill>
              <a:round/>
              <a:headEnd/>
              <a:tailEnd/>
            </a:ln>
            <a:effectLst/>
          </p:spPr>
          <p:txBody>
            <a:bodyPr/>
            <a:lstStyle/>
            <a:p>
              <a:endParaRPr lang="en-US" dirty="0"/>
            </a:p>
          </p:txBody>
        </p:sp>
        <p:sp>
          <p:nvSpPr>
            <p:cNvPr id="348" name="Text Box 387"/>
            <p:cNvSpPr txBox="1">
              <a:spLocks noChangeArrowheads="1"/>
            </p:cNvSpPr>
            <p:nvPr/>
          </p:nvSpPr>
          <p:spPr bwMode="auto">
            <a:xfrm>
              <a:off x="7448550" y="401478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349" name="Text Box 388"/>
            <p:cNvSpPr txBox="1">
              <a:spLocks noChangeArrowheads="1"/>
            </p:cNvSpPr>
            <p:nvPr/>
          </p:nvSpPr>
          <p:spPr bwMode="auto">
            <a:xfrm>
              <a:off x="6838950" y="401478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350" name="Line 389"/>
            <p:cNvSpPr>
              <a:spLocks noChangeShapeType="1"/>
            </p:cNvSpPr>
            <p:nvPr/>
          </p:nvSpPr>
          <p:spPr bwMode="auto">
            <a:xfrm flipH="1" flipV="1">
              <a:off x="8429625" y="2871787"/>
              <a:ext cx="0" cy="1676400"/>
            </a:xfrm>
            <a:prstGeom prst="line">
              <a:avLst/>
            </a:prstGeom>
            <a:noFill/>
            <a:ln w="19050">
              <a:solidFill>
                <a:srgbClr val="CC3300"/>
              </a:solidFill>
              <a:round/>
              <a:headEnd/>
              <a:tailEnd/>
            </a:ln>
            <a:effectLst/>
          </p:spPr>
          <p:txBody>
            <a:bodyPr/>
            <a:lstStyle/>
            <a:p>
              <a:endParaRPr lang="en-US" dirty="0"/>
            </a:p>
          </p:txBody>
        </p:sp>
        <p:sp>
          <p:nvSpPr>
            <p:cNvPr id="351" name="Text Box 390"/>
            <p:cNvSpPr txBox="1">
              <a:spLocks noChangeArrowheads="1"/>
            </p:cNvSpPr>
            <p:nvPr/>
          </p:nvSpPr>
          <p:spPr bwMode="auto">
            <a:xfrm>
              <a:off x="7848600" y="4240212"/>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352" name="Line 391"/>
            <p:cNvSpPr>
              <a:spLocks noChangeShapeType="1"/>
            </p:cNvSpPr>
            <p:nvPr/>
          </p:nvSpPr>
          <p:spPr bwMode="auto">
            <a:xfrm>
              <a:off x="4543425" y="4395787"/>
              <a:ext cx="695325" cy="0"/>
            </a:xfrm>
            <a:prstGeom prst="line">
              <a:avLst/>
            </a:prstGeom>
            <a:noFill/>
            <a:ln w="19050">
              <a:solidFill>
                <a:srgbClr val="CC3300"/>
              </a:solidFill>
              <a:round/>
              <a:headEnd/>
              <a:tailEnd/>
            </a:ln>
            <a:effectLst/>
          </p:spPr>
          <p:txBody>
            <a:bodyPr/>
            <a:lstStyle/>
            <a:p>
              <a:endParaRPr lang="en-US" dirty="0"/>
            </a:p>
          </p:txBody>
        </p:sp>
        <p:sp>
          <p:nvSpPr>
            <p:cNvPr id="353" name="Line 392"/>
            <p:cNvSpPr>
              <a:spLocks noChangeShapeType="1"/>
            </p:cNvSpPr>
            <p:nvPr/>
          </p:nvSpPr>
          <p:spPr bwMode="auto">
            <a:xfrm flipV="1">
              <a:off x="4391025" y="3481387"/>
              <a:ext cx="0" cy="228600"/>
            </a:xfrm>
            <a:prstGeom prst="line">
              <a:avLst/>
            </a:prstGeom>
            <a:noFill/>
            <a:ln w="19050">
              <a:solidFill>
                <a:srgbClr val="CC3300"/>
              </a:solidFill>
              <a:round/>
              <a:headEnd/>
              <a:tailEnd/>
            </a:ln>
            <a:effectLst/>
          </p:spPr>
          <p:txBody>
            <a:bodyPr/>
            <a:lstStyle/>
            <a:p>
              <a:endParaRPr lang="en-US" dirty="0"/>
            </a:p>
          </p:txBody>
        </p:sp>
      </p:grpSp>
      <p:pic>
        <p:nvPicPr>
          <p:cNvPr id="2"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4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03426" name="Rectangle 2"/>
          <p:cNvSpPr>
            <a:spLocks noGrp="1" noChangeArrowheads="1"/>
          </p:cNvSpPr>
          <p:nvPr>
            <p:ph type="title"/>
          </p:nvPr>
        </p:nvSpPr>
        <p:spPr>
          <a:xfrm>
            <a:off x="1219200" y="1295400"/>
            <a:ext cx="6858000" cy="533400"/>
          </a:xfrm>
          <a:ln/>
        </p:spPr>
        <p:txBody>
          <a:bodyPr/>
          <a:lstStyle/>
          <a:p>
            <a:r>
              <a:rPr lang="en-US" sz="3200" dirty="0"/>
              <a:t>Completion of R-Type Instruction</a:t>
            </a:r>
          </a:p>
        </p:txBody>
      </p:sp>
      <p:sp>
        <p:nvSpPr>
          <p:cNvPr id="103818" name="AutoShape 394"/>
          <p:cNvSpPr>
            <a:spLocks noChangeArrowheads="1"/>
          </p:cNvSpPr>
          <p:nvPr/>
        </p:nvSpPr>
        <p:spPr bwMode="auto">
          <a:xfrm rot="5400000">
            <a:off x="8020050" y="5295900"/>
            <a:ext cx="1143000" cy="304800"/>
          </a:xfrm>
          <a:prstGeom prst="rightArrow">
            <a:avLst>
              <a:gd name="adj1" fmla="val 50000"/>
              <a:gd name="adj2" fmla="val 93750"/>
            </a:avLst>
          </a:prstGeom>
          <a:solidFill>
            <a:schemeClr val="bg2">
              <a:alpha val="50000"/>
            </a:schemeClr>
          </a:solidFill>
          <a:ln w="9525">
            <a:noFill/>
            <a:miter lim="800000"/>
            <a:headEnd/>
            <a:tailEnd/>
          </a:ln>
          <a:effectLst/>
        </p:spPr>
        <p:txBody>
          <a:bodyPr wrap="none" anchor="ctr"/>
          <a:lstStyle/>
          <a:p>
            <a:endParaRPr lang="en-US" dirty="0"/>
          </a:p>
        </p:txBody>
      </p:sp>
      <p:sp>
        <p:nvSpPr>
          <p:cNvPr id="103819" name="AutoShape 395"/>
          <p:cNvSpPr>
            <a:spLocks noChangeArrowheads="1"/>
          </p:cNvSpPr>
          <p:nvPr/>
        </p:nvSpPr>
        <p:spPr bwMode="auto">
          <a:xfrm rot="10800000">
            <a:off x="3429000" y="5943600"/>
            <a:ext cx="4572000" cy="304800"/>
          </a:xfrm>
          <a:prstGeom prst="rightArrow">
            <a:avLst>
              <a:gd name="adj1" fmla="val 50000"/>
              <a:gd name="adj2" fmla="val 375000"/>
            </a:avLst>
          </a:prstGeom>
          <a:solidFill>
            <a:schemeClr val="bg2">
              <a:alpha val="50000"/>
            </a:schemeClr>
          </a:solidFill>
          <a:ln w="9525">
            <a:noFill/>
            <a:miter lim="800000"/>
            <a:headEnd/>
            <a:tailEnd/>
          </a:ln>
          <a:effectLst/>
        </p:spPr>
        <p:txBody>
          <a:bodyPr wrap="none" anchor="ctr"/>
          <a:lstStyle/>
          <a:p>
            <a:endParaRPr lang="en-US" dirty="0"/>
          </a:p>
        </p:txBody>
      </p:sp>
      <p:sp>
        <p:nvSpPr>
          <p:cNvPr id="103820" name="AutoShape 396"/>
          <p:cNvSpPr>
            <a:spLocks noChangeArrowheads="1"/>
          </p:cNvSpPr>
          <p:nvPr/>
        </p:nvSpPr>
        <p:spPr bwMode="auto">
          <a:xfrm rot="16200000" flipV="1">
            <a:off x="2286000" y="5334000"/>
            <a:ext cx="1066800" cy="304800"/>
          </a:xfrm>
          <a:prstGeom prst="rightArrow">
            <a:avLst>
              <a:gd name="adj1" fmla="val 50000"/>
              <a:gd name="adj2" fmla="val 87500"/>
            </a:avLst>
          </a:prstGeom>
          <a:solidFill>
            <a:schemeClr val="bg2">
              <a:alpha val="50000"/>
            </a:schemeClr>
          </a:solidFill>
          <a:ln w="9525">
            <a:noFill/>
            <a:miter lim="800000"/>
            <a:headEnd/>
            <a:tailEnd/>
          </a:ln>
          <a:effectLst/>
        </p:spPr>
        <p:txBody>
          <a:bodyPr wrap="none" anchor="ctr"/>
          <a:lstStyle/>
          <a:p>
            <a:endParaRPr lang="en-US" dirty="0"/>
          </a:p>
        </p:txBody>
      </p:sp>
      <p:sp>
        <p:nvSpPr>
          <p:cNvPr id="103821" name="Text Box 397"/>
          <p:cNvSpPr txBox="1">
            <a:spLocks noChangeArrowheads="1"/>
          </p:cNvSpPr>
          <p:nvPr/>
        </p:nvSpPr>
        <p:spPr bwMode="auto">
          <a:xfrm>
            <a:off x="533400" y="5441950"/>
            <a:ext cx="2266950" cy="730250"/>
          </a:xfrm>
          <a:prstGeom prst="rect">
            <a:avLst/>
          </a:prstGeom>
          <a:noFill/>
          <a:ln w="9525">
            <a:noFill/>
            <a:miter lim="800000"/>
            <a:headEnd/>
            <a:tailEnd/>
          </a:ln>
          <a:effectLst/>
        </p:spPr>
        <p:txBody>
          <a:bodyPr wrap="none">
            <a:spAutoFit/>
          </a:bodyPr>
          <a:lstStyle/>
          <a:p>
            <a:pPr algn="l"/>
            <a:r>
              <a:rPr lang="en-US" sz="1400" b="1" dirty="0">
                <a:solidFill>
                  <a:schemeClr val="bg2"/>
                </a:solidFill>
              </a:rPr>
              <a:t>With the write register line</a:t>
            </a:r>
          </a:p>
          <a:p>
            <a:pPr algn="l"/>
            <a:r>
              <a:rPr lang="en-US" sz="1400" b="1" dirty="0">
                <a:solidFill>
                  <a:schemeClr val="bg2"/>
                </a:solidFill>
              </a:rPr>
              <a:t>active, data is written back </a:t>
            </a:r>
          </a:p>
          <a:p>
            <a:pPr algn="l"/>
            <a:r>
              <a:rPr lang="en-US" sz="1400" b="1" dirty="0">
                <a:solidFill>
                  <a:schemeClr val="bg2"/>
                </a:solidFill>
              </a:rPr>
              <a:t>to the destination register.</a:t>
            </a:r>
          </a:p>
        </p:txBody>
      </p:sp>
      <p:sp>
        <p:nvSpPr>
          <p:cNvPr id="103823" name="AutoShape 399"/>
          <p:cNvSpPr>
            <a:spLocks noChangeArrowheads="1"/>
          </p:cNvSpPr>
          <p:nvPr/>
        </p:nvSpPr>
        <p:spPr bwMode="auto">
          <a:xfrm>
            <a:off x="3886200" y="3429000"/>
            <a:ext cx="381000" cy="152400"/>
          </a:xfrm>
          <a:prstGeom prst="rightArrow">
            <a:avLst>
              <a:gd name="adj1" fmla="val 50000"/>
              <a:gd name="adj2" fmla="val 62500"/>
            </a:avLst>
          </a:prstGeom>
          <a:solidFill>
            <a:srgbClr val="FF7C80">
              <a:alpha val="70000"/>
            </a:srgbClr>
          </a:solidFill>
          <a:ln w="19050" algn="ctr">
            <a:noFill/>
            <a:miter lim="800000"/>
            <a:headEnd/>
            <a:tailEnd/>
          </a:ln>
          <a:effectLst/>
        </p:spPr>
        <p:txBody>
          <a:bodyPr wrap="none" anchor="ctr"/>
          <a:lstStyle/>
          <a:p>
            <a:endParaRPr lang="en-US" dirty="0"/>
          </a:p>
        </p:txBody>
      </p:sp>
      <p:sp>
        <p:nvSpPr>
          <p:cNvPr id="103824" name="AutoShape 400"/>
          <p:cNvSpPr>
            <a:spLocks noChangeArrowheads="1"/>
          </p:cNvSpPr>
          <p:nvPr/>
        </p:nvSpPr>
        <p:spPr bwMode="auto">
          <a:xfrm rot="5400000">
            <a:off x="4238625" y="3505200"/>
            <a:ext cx="190500" cy="190500"/>
          </a:xfrm>
          <a:prstGeom prst="rightArrow">
            <a:avLst>
              <a:gd name="adj1" fmla="val 50000"/>
              <a:gd name="adj2" fmla="val 25000"/>
            </a:avLst>
          </a:prstGeom>
          <a:solidFill>
            <a:srgbClr val="FF7C80">
              <a:alpha val="70000"/>
            </a:srgbClr>
          </a:solidFill>
          <a:ln w="19050" algn="ctr">
            <a:noFill/>
            <a:miter lim="800000"/>
            <a:headEnd/>
            <a:tailEnd/>
          </a:ln>
          <a:effectLst/>
        </p:spPr>
        <p:txBody>
          <a:bodyPr wrap="none" anchor="ctr"/>
          <a:lstStyle/>
          <a:p>
            <a:endParaRPr lang="en-US" dirty="0"/>
          </a:p>
        </p:txBody>
      </p:sp>
      <p:sp>
        <p:nvSpPr>
          <p:cNvPr id="103826" name="AutoShape 402"/>
          <p:cNvSpPr>
            <a:spLocks noChangeArrowheads="1"/>
          </p:cNvSpPr>
          <p:nvPr/>
        </p:nvSpPr>
        <p:spPr bwMode="auto">
          <a:xfrm rot="10653801">
            <a:off x="4191000" y="3657600"/>
            <a:ext cx="152400" cy="152400"/>
          </a:xfrm>
          <a:prstGeom prst="rightArrow">
            <a:avLst>
              <a:gd name="adj1" fmla="val 50000"/>
              <a:gd name="adj2" fmla="val 25000"/>
            </a:avLst>
          </a:prstGeom>
          <a:solidFill>
            <a:srgbClr val="FF7C80">
              <a:alpha val="70000"/>
            </a:srgbClr>
          </a:solidFill>
          <a:ln w="19050" algn="ctr">
            <a:noFill/>
            <a:miter lim="800000"/>
            <a:headEnd/>
            <a:tailEnd/>
          </a:ln>
          <a:effectLst/>
        </p:spPr>
        <p:txBody>
          <a:bodyPr wrap="none" anchor="ctr"/>
          <a:lstStyle/>
          <a:p>
            <a:endParaRPr lang="en-US" dirty="0"/>
          </a:p>
        </p:txBody>
      </p:sp>
      <p:sp>
        <p:nvSpPr>
          <p:cNvPr id="103829" name="Text Box 405"/>
          <p:cNvSpPr txBox="1">
            <a:spLocks noChangeArrowheads="1"/>
          </p:cNvSpPr>
          <p:nvPr/>
        </p:nvSpPr>
        <p:spPr bwMode="auto">
          <a:xfrm>
            <a:off x="3505200" y="6156325"/>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grpSp>
        <p:nvGrpSpPr>
          <p:cNvPr id="207" name="Group 206"/>
          <p:cNvGrpSpPr/>
          <p:nvPr/>
        </p:nvGrpSpPr>
        <p:grpSpPr>
          <a:xfrm>
            <a:off x="529590" y="1980247"/>
            <a:ext cx="8248650" cy="4100513"/>
            <a:chOff x="590550" y="1957387"/>
            <a:chExt cx="8248650" cy="4100513"/>
          </a:xfrm>
        </p:grpSpPr>
        <p:grpSp>
          <p:nvGrpSpPr>
            <p:cNvPr id="208" name="Group 215"/>
            <p:cNvGrpSpPr/>
            <p:nvPr/>
          </p:nvGrpSpPr>
          <p:grpSpPr>
            <a:xfrm>
              <a:off x="5501512" y="4014787"/>
              <a:ext cx="1056287" cy="990598"/>
              <a:chOff x="3355430" y="3810002"/>
              <a:chExt cx="1056287" cy="990598"/>
            </a:xfrm>
          </p:grpSpPr>
          <p:cxnSp>
            <p:nvCxnSpPr>
              <p:cNvPr id="386" name="Straight Connector 385"/>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87" name="Isosceles Triangle 386"/>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8" name="Isosceles Triangle 387"/>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9" name="Isosceles Triangle 388"/>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0" name="Rectangle 389"/>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1"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09" name="Group 208"/>
            <p:cNvGrpSpPr/>
            <p:nvPr/>
          </p:nvGrpSpPr>
          <p:grpSpPr>
            <a:xfrm>
              <a:off x="5351735" y="2343647"/>
              <a:ext cx="1056287" cy="990598"/>
              <a:chOff x="3355430" y="3810002"/>
              <a:chExt cx="1056287" cy="990598"/>
            </a:xfrm>
          </p:grpSpPr>
          <p:cxnSp>
            <p:nvCxnSpPr>
              <p:cNvPr id="380" name="Straight Connector 37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81" name="Isosceles Triangle 38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2" name="Isosceles Triangle 38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3" name="Isosceles Triangle 38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4" name="Rectangle 38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5"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210" name="Group 201"/>
            <p:cNvGrpSpPr/>
            <p:nvPr/>
          </p:nvGrpSpPr>
          <p:grpSpPr>
            <a:xfrm>
              <a:off x="1134463" y="2112417"/>
              <a:ext cx="1056287" cy="990598"/>
              <a:chOff x="3355430" y="3810002"/>
              <a:chExt cx="1056287" cy="990598"/>
            </a:xfrm>
          </p:grpSpPr>
          <p:cxnSp>
            <p:nvCxnSpPr>
              <p:cNvPr id="374" name="Straight Connector 37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75" name="Isosceles Triangle 37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76" name="Isosceles Triangle 37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77" name="Isosceles Triangle 37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78" name="Rectangle 37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79"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211" name="Line 200"/>
            <p:cNvSpPr>
              <a:spLocks noChangeShapeType="1"/>
            </p:cNvSpPr>
            <p:nvPr/>
          </p:nvSpPr>
          <p:spPr bwMode="auto">
            <a:xfrm flipV="1">
              <a:off x="5238750" y="4386262"/>
              <a:ext cx="0" cy="182563"/>
            </a:xfrm>
            <a:prstGeom prst="line">
              <a:avLst/>
            </a:prstGeom>
            <a:noFill/>
            <a:ln w="19050">
              <a:solidFill>
                <a:srgbClr val="CC3300"/>
              </a:solidFill>
              <a:round/>
              <a:headEnd/>
              <a:tailEnd/>
            </a:ln>
            <a:effectLst/>
          </p:spPr>
          <p:txBody>
            <a:bodyPr/>
            <a:lstStyle/>
            <a:p>
              <a:endParaRPr lang="en-US" dirty="0"/>
            </a:p>
          </p:txBody>
        </p:sp>
        <p:sp>
          <p:nvSpPr>
            <p:cNvPr id="212" name="Line 201"/>
            <p:cNvSpPr>
              <a:spLocks noChangeShapeType="1"/>
            </p:cNvSpPr>
            <p:nvPr/>
          </p:nvSpPr>
          <p:spPr bwMode="auto">
            <a:xfrm flipV="1">
              <a:off x="4010025" y="2185987"/>
              <a:ext cx="0" cy="228600"/>
            </a:xfrm>
            <a:prstGeom prst="line">
              <a:avLst/>
            </a:prstGeom>
            <a:noFill/>
            <a:ln w="19050">
              <a:solidFill>
                <a:srgbClr val="CC3300"/>
              </a:solidFill>
              <a:round/>
              <a:headEnd/>
              <a:tailEnd/>
            </a:ln>
            <a:effectLst/>
          </p:spPr>
          <p:txBody>
            <a:bodyPr/>
            <a:lstStyle/>
            <a:p>
              <a:endParaRPr lang="en-US" dirty="0"/>
            </a:p>
          </p:txBody>
        </p:sp>
        <p:sp>
          <p:nvSpPr>
            <p:cNvPr id="213" name="Line 202"/>
            <p:cNvSpPr>
              <a:spLocks noChangeShapeType="1"/>
            </p:cNvSpPr>
            <p:nvPr/>
          </p:nvSpPr>
          <p:spPr bwMode="auto">
            <a:xfrm>
              <a:off x="6000750" y="2719387"/>
              <a:ext cx="304800" cy="0"/>
            </a:xfrm>
            <a:prstGeom prst="line">
              <a:avLst/>
            </a:prstGeom>
            <a:noFill/>
            <a:ln w="19050">
              <a:solidFill>
                <a:srgbClr val="CC3300"/>
              </a:solidFill>
              <a:round/>
              <a:headEnd/>
              <a:tailEnd/>
            </a:ln>
            <a:effectLst/>
          </p:spPr>
          <p:txBody>
            <a:bodyPr/>
            <a:lstStyle/>
            <a:p>
              <a:endParaRPr lang="en-US" dirty="0"/>
            </a:p>
          </p:txBody>
        </p:sp>
        <p:sp>
          <p:nvSpPr>
            <p:cNvPr id="214" name="Line 203"/>
            <p:cNvSpPr>
              <a:spLocks noChangeShapeType="1"/>
            </p:cNvSpPr>
            <p:nvPr/>
          </p:nvSpPr>
          <p:spPr bwMode="auto">
            <a:xfrm flipH="1">
              <a:off x="4248150" y="3709987"/>
              <a:ext cx="152400" cy="0"/>
            </a:xfrm>
            <a:prstGeom prst="line">
              <a:avLst/>
            </a:prstGeom>
            <a:noFill/>
            <a:ln w="19050">
              <a:solidFill>
                <a:srgbClr val="CC3300"/>
              </a:solidFill>
              <a:round/>
              <a:headEnd/>
              <a:tailEnd/>
            </a:ln>
            <a:effectLst/>
          </p:spPr>
          <p:txBody>
            <a:bodyPr/>
            <a:lstStyle/>
            <a:p>
              <a:endParaRPr lang="en-US" dirty="0"/>
            </a:p>
          </p:txBody>
        </p:sp>
        <p:sp>
          <p:nvSpPr>
            <p:cNvPr id="215" name="Line 204"/>
            <p:cNvSpPr>
              <a:spLocks noChangeShapeType="1"/>
            </p:cNvSpPr>
            <p:nvPr/>
          </p:nvSpPr>
          <p:spPr bwMode="auto">
            <a:xfrm flipV="1">
              <a:off x="2428875" y="2185987"/>
              <a:ext cx="0" cy="2743200"/>
            </a:xfrm>
            <a:prstGeom prst="line">
              <a:avLst/>
            </a:prstGeom>
            <a:noFill/>
            <a:ln w="19050">
              <a:solidFill>
                <a:srgbClr val="CC3300"/>
              </a:solidFill>
              <a:round/>
              <a:headEnd/>
              <a:tailEnd/>
            </a:ln>
            <a:effectLst/>
          </p:spPr>
          <p:txBody>
            <a:bodyPr/>
            <a:lstStyle/>
            <a:p>
              <a:endParaRPr lang="en-US" dirty="0"/>
            </a:p>
          </p:txBody>
        </p:sp>
        <p:sp>
          <p:nvSpPr>
            <p:cNvPr id="216" name="Line 205"/>
            <p:cNvSpPr>
              <a:spLocks noChangeShapeType="1"/>
            </p:cNvSpPr>
            <p:nvPr/>
          </p:nvSpPr>
          <p:spPr bwMode="auto">
            <a:xfrm flipV="1">
              <a:off x="4629150" y="3024187"/>
              <a:ext cx="0" cy="2362200"/>
            </a:xfrm>
            <a:prstGeom prst="line">
              <a:avLst/>
            </a:prstGeom>
            <a:noFill/>
            <a:ln w="19050">
              <a:solidFill>
                <a:srgbClr val="CC3300"/>
              </a:solidFill>
              <a:round/>
              <a:headEnd/>
              <a:tailEnd/>
            </a:ln>
            <a:effectLst/>
          </p:spPr>
          <p:txBody>
            <a:bodyPr/>
            <a:lstStyle/>
            <a:p>
              <a:endParaRPr lang="en-US" dirty="0"/>
            </a:p>
          </p:txBody>
        </p:sp>
        <p:sp>
          <p:nvSpPr>
            <p:cNvPr id="217" name="Line 206"/>
            <p:cNvSpPr>
              <a:spLocks noChangeShapeType="1"/>
            </p:cNvSpPr>
            <p:nvPr/>
          </p:nvSpPr>
          <p:spPr bwMode="auto">
            <a:xfrm flipV="1">
              <a:off x="4552950" y="3328987"/>
              <a:ext cx="0" cy="1066800"/>
            </a:xfrm>
            <a:prstGeom prst="line">
              <a:avLst/>
            </a:prstGeom>
            <a:noFill/>
            <a:ln w="19050">
              <a:solidFill>
                <a:srgbClr val="CC3300"/>
              </a:solidFill>
              <a:round/>
              <a:headEnd/>
              <a:tailEnd/>
            </a:ln>
            <a:effectLst/>
          </p:spPr>
          <p:txBody>
            <a:bodyPr/>
            <a:lstStyle/>
            <a:p>
              <a:endParaRPr lang="en-US" dirty="0"/>
            </a:p>
          </p:txBody>
        </p:sp>
        <p:sp>
          <p:nvSpPr>
            <p:cNvPr id="218" name="Line 207"/>
            <p:cNvSpPr>
              <a:spLocks noChangeShapeType="1"/>
            </p:cNvSpPr>
            <p:nvPr/>
          </p:nvSpPr>
          <p:spPr bwMode="auto">
            <a:xfrm>
              <a:off x="6000750" y="2871787"/>
              <a:ext cx="304800" cy="0"/>
            </a:xfrm>
            <a:prstGeom prst="line">
              <a:avLst/>
            </a:prstGeom>
            <a:noFill/>
            <a:ln w="19050">
              <a:solidFill>
                <a:srgbClr val="CC3300"/>
              </a:solidFill>
              <a:round/>
              <a:headEnd/>
              <a:tailEnd/>
            </a:ln>
            <a:effectLst/>
          </p:spPr>
          <p:txBody>
            <a:bodyPr/>
            <a:lstStyle/>
            <a:p>
              <a:endParaRPr lang="en-US" dirty="0"/>
            </a:p>
          </p:txBody>
        </p:sp>
        <p:sp>
          <p:nvSpPr>
            <p:cNvPr id="219" name="Line 208"/>
            <p:cNvSpPr>
              <a:spLocks noChangeShapeType="1"/>
            </p:cNvSpPr>
            <p:nvPr/>
          </p:nvSpPr>
          <p:spPr bwMode="auto">
            <a:xfrm>
              <a:off x="6457950" y="2719387"/>
              <a:ext cx="1066800" cy="0"/>
            </a:xfrm>
            <a:prstGeom prst="line">
              <a:avLst/>
            </a:prstGeom>
            <a:noFill/>
            <a:ln w="19050">
              <a:solidFill>
                <a:srgbClr val="CC3300"/>
              </a:solidFill>
              <a:round/>
              <a:headEnd/>
              <a:tailEnd/>
            </a:ln>
            <a:effectLst/>
          </p:spPr>
          <p:txBody>
            <a:bodyPr/>
            <a:lstStyle/>
            <a:p>
              <a:endParaRPr lang="en-US" dirty="0"/>
            </a:p>
          </p:txBody>
        </p:sp>
        <p:sp>
          <p:nvSpPr>
            <p:cNvPr id="220" name="Line 209"/>
            <p:cNvSpPr>
              <a:spLocks noChangeShapeType="1"/>
            </p:cNvSpPr>
            <p:nvPr/>
          </p:nvSpPr>
          <p:spPr bwMode="auto">
            <a:xfrm>
              <a:off x="6457950" y="2871787"/>
              <a:ext cx="1981200" cy="0"/>
            </a:xfrm>
            <a:prstGeom prst="line">
              <a:avLst/>
            </a:prstGeom>
            <a:noFill/>
            <a:ln w="19050">
              <a:solidFill>
                <a:srgbClr val="CC3300"/>
              </a:solidFill>
              <a:round/>
              <a:headEnd/>
              <a:tailEnd/>
            </a:ln>
            <a:effectLst/>
          </p:spPr>
          <p:txBody>
            <a:bodyPr/>
            <a:lstStyle/>
            <a:p>
              <a:endParaRPr lang="en-US" dirty="0"/>
            </a:p>
          </p:txBody>
        </p:sp>
        <p:sp>
          <p:nvSpPr>
            <p:cNvPr id="221" name="Line 210"/>
            <p:cNvSpPr>
              <a:spLocks noChangeShapeType="1"/>
            </p:cNvSpPr>
            <p:nvPr/>
          </p:nvSpPr>
          <p:spPr bwMode="auto">
            <a:xfrm flipV="1">
              <a:off x="5938838" y="4822825"/>
              <a:ext cx="0" cy="792163"/>
            </a:xfrm>
            <a:prstGeom prst="line">
              <a:avLst/>
            </a:prstGeom>
            <a:noFill/>
            <a:ln w="19050">
              <a:solidFill>
                <a:srgbClr val="CC3300"/>
              </a:solidFill>
              <a:round/>
              <a:headEnd/>
              <a:tailEnd/>
            </a:ln>
            <a:effectLst/>
          </p:spPr>
          <p:txBody>
            <a:bodyPr/>
            <a:lstStyle/>
            <a:p>
              <a:endParaRPr lang="en-US" dirty="0"/>
            </a:p>
          </p:txBody>
        </p:sp>
        <p:sp>
          <p:nvSpPr>
            <p:cNvPr id="222" name="Line 211"/>
            <p:cNvSpPr>
              <a:spLocks noChangeShapeType="1"/>
            </p:cNvSpPr>
            <p:nvPr/>
          </p:nvSpPr>
          <p:spPr bwMode="auto">
            <a:xfrm>
              <a:off x="4629150" y="5376862"/>
              <a:ext cx="609600" cy="0"/>
            </a:xfrm>
            <a:prstGeom prst="line">
              <a:avLst/>
            </a:prstGeom>
            <a:noFill/>
            <a:ln w="19050">
              <a:solidFill>
                <a:srgbClr val="CC3300"/>
              </a:solidFill>
              <a:round/>
              <a:headEnd/>
              <a:tailEnd/>
            </a:ln>
            <a:effectLst/>
          </p:spPr>
          <p:txBody>
            <a:bodyPr/>
            <a:lstStyle/>
            <a:p>
              <a:endParaRPr lang="en-US" dirty="0"/>
            </a:p>
          </p:txBody>
        </p:sp>
        <p:sp>
          <p:nvSpPr>
            <p:cNvPr id="223" name="Line 212"/>
            <p:cNvSpPr>
              <a:spLocks noChangeShapeType="1"/>
            </p:cNvSpPr>
            <p:nvPr/>
          </p:nvSpPr>
          <p:spPr bwMode="auto">
            <a:xfrm>
              <a:off x="5067300" y="3176587"/>
              <a:ext cx="323850" cy="0"/>
            </a:xfrm>
            <a:prstGeom prst="line">
              <a:avLst/>
            </a:prstGeom>
            <a:noFill/>
            <a:ln w="19050">
              <a:solidFill>
                <a:srgbClr val="CC3300"/>
              </a:solidFill>
              <a:round/>
              <a:headEnd/>
              <a:tailEnd/>
            </a:ln>
            <a:effectLst/>
          </p:spPr>
          <p:txBody>
            <a:bodyPr/>
            <a:lstStyle/>
            <a:p>
              <a:endParaRPr lang="en-US" dirty="0"/>
            </a:p>
          </p:txBody>
        </p:sp>
        <p:sp>
          <p:nvSpPr>
            <p:cNvPr id="224" name="Line 213"/>
            <p:cNvSpPr>
              <a:spLocks noChangeShapeType="1"/>
            </p:cNvSpPr>
            <p:nvPr/>
          </p:nvSpPr>
          <p:spPr bwMode="auto">
            <a:xfrm flipV="1">
              <a:off x="5162550" y="2566987"/>
              <a:ext cx="0" cy="914400"/>
            </a:xfrm>
            <a:prstGeom prst="line">
              <a:avLst/>
            </a:prstGeom>
            <a:noFill/>
            <a:ln w="19050">
              <a:solidFill>
                <a:srgbClr val="CC3300"/>
              </a:solidFill>
              <a:round/>
              <a:headEnd/>
              <a:tailEnd/>
            </a:ln>
            <a:effectLst/>
          </p:spPr>
          <p:txBody>
            <a:bodyPr/>
            <a:lstStyle/>
            <a:p>
              <a:endParaRPr lang="en-US" dirty="0"/>
            </a:p>
          </p:txBody>
        </p:sp>
        <p:sp>
          <p:nvSpPr>
            <p:cNvPr id="225" name="Line 214"/>
            <p:cNvSpPr>
              <a:spLocks noChangeShapeType="1"/>
            </p:cNvSpPr>
            <p:nvPr/>
          </p:nvSpPr>
          <p:spPr bwMode="auto">
            <a:xfrm>
              <a:off x="3914775" y="2719387"/>
              <a:ext cx="1476375" cy="0"/>
            </a:xfrm>
            <a:prstGeom prst="line">
              <a:avLst/>
            </a:prstGeom>
            <a:noFill/>
            <a:ln w="19050">
              <a:solidFill>
                <a:srgbClr val="CC3300"/>
              </a:solidFill>
              <a:round/>
              <a:headEnd/>
              <a:tailEnd/>
            </a:ln>
            <a:effectLst/>
          </p:spPr>
          <p:txBody>
            <a:bodyPr/>
            <a:lstStyle/>
            <a:p>
              <a:endParaRPr lang="en-US" dirty="0"/>
            </a:p>
          </p:txBody>
        </p:sp>
        <p:sp>
          <p:nvSpPr>
            <p:cNvPr id="226" name="Text Box 215"/>
            <p:cNvSpPr txBox="1">
              <a:spLocks noChangeArrowheads="1"/>
            </p:cNvSpPr>
            <p:nvPr/>
          </p:nvSpPr>
          <p:spPr bwMode="auto">
            <a:xfrm>
              <a:off x="3943350" y="270033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227" name="Text Box 216"/>
            <p:cNvSpPr txBox="1">
              <a:spLocks noChangeArrowheads="1"/>
            </p:cNvSpPr>
            <p:nvPr/>
          </p:nvSpPr>
          <p:spPr bwMode="auto">
            <a:xfrm>
              <a:off x="3943350" y="28527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228" name="Text Box 217"/>
            <p:cNvSpPr txBox="1">
              <a:spLocks noChangeArrowheads="1"/>
            </p:cNvSpPr>
            <p:nvPr/>
          </p:nvSpPr>
          <p:spPr bwMode="auto">
            <a:xfrm>
              <a:off x="3867150" y="240030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229" name="Text Box 218"/>
            <p:cNvSpPr txBox="1">
              <a:spLocks noChangeArrowheads="1"/>
            </p:cNvSpPr>
            <p:nvPr/>
          </p:nvSpPr>
          <p:spPr bwMode="auto">
            <a:xfrm>
              <a:off x="3867150" y="33099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230" name="Text Box 219"/>
            <p:cNvSpPr txBox="1">
              <a:spLocks noChangeArrowheads="1"/>
            </p:cNvSpPr>
            <p:nvPr/>
          </p:nvSpPr>
          <p:spPr bwMode="auto">
            <a:xfrm>
              <a:off x="3943350" y="31575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231" name="Text Box 220"/>
            <p:cNvSpPr txBox="1">
              <a:spLocks noChangeArrowheads="1"/>
            </p:cNvSpPr>
            <p:nvPr/>
          </p:nvSpPr>
          <p:spPr bwMode="auto">
            <a:xfrm>
              <a:off x="3943350" y="2552700"/>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232" name="Rectangle 221"/>
            <p:cNvSpPr>
              <a:spLocks noChangeArrowheads="1"/>
            </p:cNvSpPr>
            <p:nvPr/>
          </p:nvSpPr>
          <p:spPr bwMode="auto">
            <a:xfrm>
              <a:off x="3028950" y="3586162"/>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33" name="Rectangle 222"/>
            <p:cNvSpPr>
              <a:spLocks noChangeArrowheads="1"/>
            </p:cNvSpPr>
            <p:nvPr/>
          </p:nvSpPr>
          <p:spPr bwMode="auto">
            <a:xfrm>
              <a:off x="971550" y="4167187"/>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34" name="Rectangle 243"/>
            <p:cNvSpPr>
              <a:spLocks noChangeArrowheads="1"/>
            </p:cNvSpPr>
            <p:nvPr/>
          </p:nvSpPr>
          <p:spPr bwMode="auto">
            <a:xfrm>
              <a:off x="590550" y="4319587"/>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235" name="Line 244"/>
            <p:cNvSpPr>
              <a:spLocks noChangeShapeType="1"/>
            </p:cNvSpPr>
            <p:nvPr/>
          </p:nvSpPr>
          <p:spPr bwMode="auto">
            <a:xfrm>
              <a:off x="833438" y="4624387"/>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36" name="Line 245"/>
            <p:cNvSpPr>
              <a:spLocks noChangeShapeType="1"/>
            </p:cNvSpPr>
            <p:nvPr/>
          </p:nvSpPr>
          <p:spPr bwMode="auto">
            <a:xfrm flipH="1" flipV="1">
              <a:off x="876300" y="2338387"/>
              <a:ext cx="0" cy="2286000"/>
            </a:xfrm>
            <a:prstGeom prst="line">
              <a:avLst/>
            </a:prstGeom>
            <a:noFill/>
            <a:ln w="28575">
              <a:solidFill>
                <a:schemeClr val="tx1"/>
              </a:solidFill>
              <a:round/>
              <a:headEnd/>
              <a:tailEnd/>
            </a:ln>
            <a:effectLst/>
          </p:spPr>
          <p:txBody>
            <a:bodyPr/>
            <a:lstStyle/>
            <a:p>
              <a:endParaRPr lang="en-US" dirty="0"/>
            </a:p>
          </p:txBody>
        </p:sp>
        <p:sp>
          <p:nvSpPr>
            <p:cNvPr id="237" name="Line 246"/>
            <p:cNvSpPr>
              <a:spLocks noChangeShapeType="1"/>
            </p:cNvSpPr>
            <p:nvPr/>
          </p:nvSpPr>
          <p:spPr bwMode="auto">
            <a:xfrm flipV="1">
              <a:off x="869950" y="2352675"/>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38" name="Line 247"/>
            <p:cNvSpPr>
              <a:spLocks noChangeShapeType="1"/>
            </p:cNvSpPr>
            <p:nvPr/>
          </p:nvSpPr>
          <p:spPr bwMode="auto">
            <a:xfrm>
              <a:off x="971550" y="2871787"/>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239" name="Text Box 248"/>
            <p:cNvSpPr txBox="1">
              <a:spLocks noChangeArrowheads="1"/>
            </p:cNvSpPr>
            <p:nvPr/>
          </p:nvSpPr>
          <p:spPr bwMode="auto">
            <a:xfrm>
              <a:off x="838200" y="2654300"/>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240" name="Text Box 249"/>
            <p:cNvSpPr txBox="1">
              <a:spLocks noChangeArrowheads="1"/>
            </p:cNvSpPr>
            <p:nvPr/>
          </p:nvSpPr>
          <p:spPr bwMode="auto">
            <a:xfrm>
              <a:off x="923925" y="4318000"/>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241" name="Rectangle 250"/>
            <p:cNvSpPr>
              <a:spLocks noChangeArrowheads="1"/>
            </p:cNvSpPr>
            <p:nvPr/>
          </p:nvSpPr>
          <p:spPr bwMode="auto">
            <a:xfrm>
              <a:off x="6742113" y="4181475"/>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242" name="Group 251"/>
            <p:cNvGrpSpPr>
              <a:grpSpLocks/>
            </p:cNvGrpSpPr>
            <p:nvPr/>
          </p:nvGrpSpPr>
          <p:grpSpPr bwMode="auto">
            <a:xfrm>
              <a:off x="5122851" y="4562475"/>
              <a:ext cx="228600" cy="549275"/>
              <a:chOff x="4392" y="1632"/>
              <a:chExt cx="144" cy="346"/>
            </a:xfrm>
          </p:grpSpPr>
          <p:grpSp>
            <p:nvGrpSpPr>
              <p:cNvPr id="369" name="Group 252"/>
              <p:cNvGrpSpPr>
                <a:grpSpLocks/>
              </p:cNvGrpSpPr>
              <p:nvPr/>
            </p:nvGrpSpPr>
            <p:grpSpPr bwMode="auto">
              <a:xfrm>
                <a:off x="4411" y="1634"/>
                <a:ext cx="102" cy="336"/>
                <a:chOff x="1248" y="3360"/>
                <a:chExt cx="144" cy="480"/>
              </a:xfrm>
            </p:grpSpPr>
            <p:sp>
              <p:nvSpPr>
                <p:cNvPr id="371" name="AutoShape 253"/>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72" name="Line 254"/>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73" name="Line 255"/>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70" name="Text Box 256"/>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43" name="Line 257"/>
            <p:cNvSpPr>
              <a:spLocks noChangeShapeType="1"/>
            </p:cNvSpPr>
            <p:nvPr/>
          </p:nvSpPr>
          <p:spPr bwMode="auto">
            <a:xfrm>
              <a:off x="6153150" y="4638675"/>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244" name="Oval 258"/>
            <p:cNvSpPr>
              <a:spLocks noChangeArrowheads="1"/>
            </p:cNvSpPr>
            <p:nvPr/>
          </p:nvSpPr>
          <p:spPr bwMode="auto">
            <a:xfrm>
              <a:off x="4705350" y="2992437"/>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245" name="Line 259"/>
            <p:cNvSpPr>
              <a:spLocks noChangeShapeType="1"/>
            </p:cNvSpPr>
            <p:nvPr/>
          </p:nvSpPr>
          <p:spPr bwMode="auto">
            <a:xfrm flipV="1">
              <a:off x="4900613" y="3587750"/>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246" name="Line 260"/>
            <p:cNvSpPr>
              <a:spLocks noChangeShapeType="1"/>
            </p:cNvSpPr>
            <p:nvPr/>
          </p:nvSpPr>
          <p:spPr bwMode="auto">
            <a:xfrm>
              <a:off x="4705350" y="5157787"/>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247" name="Line 261"/>
            <p:cNvSpPr>
              <a:spLocks noChangeShapeType="1"/>
            </p:cNvSpPr>
            <p:nvPr/>
          </p:nvSpPr>
          <p:spPr bwMode="auto">
            <a:xfrm>
              <a:off x="5086350" y="325278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48" name="Line 262"/>
            <p:cNvSpPr>
              <a:spLocks noChangeShapeType="1"/>
            </p:cNvSpPr>
            <p:nvPr/>
          </p:nvSpPr>
          <p:spPr bwMode="auto">
            <a:xfrm flipH="1" flipV="1">
              <a:off x="681038" y="1957387"/>
              <a:ext cx="0" cy="2362200"/>
            </a:xfrm>
            <a:prstGeom prst="line">
              <a:avLst/>
            </a:prstGeom>
            <a:noFill/>
            <a:ln w="28575">
              <a:solidFill>
                <a:schemeClr val="tx1"/>
              </a:solidFill>
              <a:round/>
              <a:headEnd type="triangle" w="med" len="med"/>
              <a:tailEnd/>
            </a:ln>
            <a:effectLst/>
          </p:spPr>
          <p:txBody>
            <a:bodyPr/>
            <a:lstStyle/>
            <a:p>
              <a:endParaRPr lang="en-US" dirty="0"/>
            </a:p>
          </p:txBody>
        </p:sp>
        <p:sp>
          <p:nvSpPr>
            <p:cNvPr id="249" name="Line 263"/>
            <p:cNvSpPr>
              <a:spLocks noChangeShapeType="1"/>
            </p:cNvSpPr>
            <p:nvPr/>
          </p:nvSpPr>
          <p:spPr bwMode="auto">
            <a:xfrm>
              <a:off x="666750" y="1957387"/>
              <a:ext cx="6172200" cy="0"/>
            </a:xfrm>
            <a:prstGeom prst="line">
              <a:avLst/>
            </a:prstGeom>
            <a:noFill/>
            <a:ln w="28575">
              <a:solidFill>
                <a:schemeClr val="tx1"/>
              </a:solidFill>
              <a:round/>
              <a:headEnd/>
              <a:tailEnd/>
            </a:ln>
            <a:effectLst/>
          </p:spPr>
          <p:txBody>
            <a:bodyPr/>
            <a:lstStyle/>
            <a:p>
              <a:endParaRPr lang="en-US" dirty="0"/>
            </a:p>
          </p:txBody>
        </p:sp>
        <p:sp>
          <p:nvSpPr>
            <p:cNvPr id="250" name="Line 264"/>
            <p:cNvSpPr>
              <a:spLocks noChangeShapeType="1"/>
            </p:cNvSpPr>
            <p:nvPr/>
          </p:nvSpPr>
          <p:spPr bwMode="auto">
            <a:xfrm>
              <a:off x="4305300" y="5462587"/>
              <a:ext cx="609600" cy="0"/>
            </a:xfrm>
            <a:prstGeom prst="line">
              <a:avLst/>
            </a:prstGeom>
            <a:noFill/>
            <a:ln w="28575">
              <a:solidFill>
                <a:schemeClr val="tx1"/>
              </a:solidFill>
              <a:round/>
              <a:headEnd/>
              <a:tailEnd/>
            </a:ln>
            <a:effectLst/>
          </p:spPr>
          <p:txBody>
            <a:bodyPr/>
            <a:lstStyle/>
            <a:p>
              <a:endParaRPr lang="en-US" dirty="0"/>
            </a:p>
          </p:txBody>
        </p:sp>
        <p:sp>
          <p:nvSpPr>
            <p:cNvPr id="251" name="Text Box 265"/>
            <p:cNvSpPr txBox="1">
              <a:spLocks noChangeArrowheads="1"/>
            </p:cNvSpPr>
            <p:nvPr/>
          </p:nvSpPr>
          <p:spPr bwMode="auto">
            <a:xfrm>
              <a:off x="6630988" y="4395787"/>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252" name="Text Box 266"/>
            <p:cNvSpPr txBox="1">
              <a:spLocks noChangeArrowheads="1"/>
            </p:cNvSpPr>
            <p:nvPr/>
          </p:nvSpPr>
          <p:spPr bwMode="auto">
            <a:xfrm>
              <a:off x="1657350" y="4471987"/>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253" name="Line 267"/>
            <p:cNvSpPr>
              <a:spLocks noChangeShapeType="1"/>
            </p:cNvSpPr>
            <p:nvPr/>
          </p:nvSpPr>
          <p:spPr bwMode="auto">
            <a:xfrm>
              <a:off x="2347913" y="37861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54" name="Line 268"/>
            <p:cNvSpPr>
              <a:spLocks noChangeShapeType="1"/>
            </p:cNvSpPr>
            <p:nvPr/>
          </p:nvSpPr>
          <p:spPr bwMode="auto">
            <a:xfrm>
              <a:off x="2362200" y="3024187"/>
              <a:ext cx="0" cy="2432050"/>
            </a:xfrm>
            <a:prstGeom prst="line">
              <a:avLst/>
            </a:prstGeom>
            <a:noFill/>
            <a:ln w="28575">
              <a:solidFill>
                <a:schemeClr val="tx1"/>
              </a:solidFill>
              <a:round/>
              <a:headEnd/>
              <a:tailEnd/>
            </a:ln>
            <a:effectLst/>
          </p:spPr>
          <p:txBody>
            <a:bodyPr/>
            <a:lstStyle/>
            <a:p>
              <a:endParaRPr lang="en-US" dirty="0"/>
            </a:p>
          </p:txBody>
        </p:sp>
        <p:sp>
          <p:nvSpPr>
            <p:cNvPr id="255" name="Line 269"/>
            <p:cNvSpPr>
              <a:spLocks noChangeShapeType="1"/>
            </p:cNvSpPr>
            <p:nvPr/>
          </p:nvSpPr>
          <p:spPr bwMode="auto">
            <a:xfrm>
              <a:off x="2347913" y="5462587"/>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256" name="Line 270"/>
            <p:cNvSpPr>
              <a:spLocks noChangeShapeType="1"/>
            </p:cNvSpPr>
            <p:nvPr/>
          </p:nvSpPr>
          <p:spPr bwMode="auto">
            <a:xfrm>
              <a:off x="7824788" y="4714875"/>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57" name="Line 271"/>
            <p:cNvSpPr>
              <a:spLocks noChangeShapeType="1"/>
            </p:cNvSpPr>
            <p:nvPr/>
          </p:nvSpPr>
          <p:spPr bwMode="auto">
            <a:xfrm>
              <a:off x="8210550" y="497205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58" name="Line 272"/>
            <p:cNvSpPr>
              <a:spLocks noChangeShapeType="1"/>
            </p:cNvSpPr>
            <p:nvPr/>
          </p:nvSpPr>
          <p:spPr bwMode="auto">
            <a:xfrm>
              <a:off x="8515350" y="4805362"/>
              <a:ext cx="152400" cy="0"/>
            </a:xfrm>
            <a:prstGeom prst="line">
              <a:avLst/>
            </a:prstGeom>
            <a:noFill/>
            <a:ln w="28575">
              <a:solidFill>
                <a:schemeClr val="tx1"/>
              </a:solidFill>
              <a:round/>
              <a:headEnd/>
              <a:tailEnd/>
            </a:ln>
            <a:effectLst/>
          </p:spPr>
          <p:txBody>
            <a:bodyPr/>
            <a:lstStyle/>
            <a:p>
              <a:endParaRPr lang="en-US" dirty="0"/>
            </a:p>
          </p:txBody>
        </p:sp>
        <p:sp>
          <p:nvSpPr>
            <p:cNvPr id="259" name="Line 273"/>
            <p:cNvSpPr>
              <a:spLocks noChangeShapeType="1"/>
            </p:cNvSpPr>
            <p:nvPr/>
          </p:nvSpPr>
          <p:spPr bwMode="auto">
            <a:xfrm>
              <a:off x="8661346" y="4806950"/>
              <a:ext cx="0" cy="1250950"/>
            </a:xfrm>
            <a:prstGeom prst="line">
              <a:avLst/>
            </a:prstGeom>
            <a:noFill/>
            <a:ln w="28575">
              <a:solidFill>
                <a:schemeClr val="tx1"/>
              </a:solidFill>
              <a:round/>
              <a:headEnd/>
              <a:tailEnd/>
            </a:ln>
            <a:effectLst/>
          </p:spPr>
          <p:txBody>
            <a:bodyPr/>
            <a:lstStyle/>
            <a:p>
              <a:endParaRPr lang="en-US" dirty="0"/>
            </a:p>
          </p:txBody>
        </p:sp>
        <p:sp>
          <p:nvSpPr>
            <p:cNvPr id="260" name="Line 274"/>
            <p:cNvSpPr>
              <a:spLocks noChangeShapeType="1"/>
            </p:cNvSpPr>
            <p:nvPr/>
          </p:nvSpPr>
          <p:spPr bwMode="auto">
            <a:xfrm>
              <a:off x="2884433" y="6056421"/>
              <a:ext cx="5791200" cy="0"/>
            </a:xfrm>
            <a:prstGeom prst="line">
              <a:avLst/>
            </a:prstGeom>
            <a:noFill/>
            <a:ln w="28575">
              <a:solidFill>
                <a:schemeClr val="tx1"/>
              </a:solidFill>
              <a:round/>
              <a:headEnd/>
              <a:tailEnd/>
            </a:ln>
            <a:effectLst/>
          </p:spPr>
          <p:txBody>
            <a:bodyPr/>
            <a:lstStyle/>
            <a:p>
              <a:endParaRPr lang="en-US" dirty="0"/>
            </a:p>
          </p:txBody>
        </p:sp>
        <p:sp>
          <p:nvSpPr>
            <p:cNvPr id="261" name="Line 275"/>
            <p:cNvSpPr>
              <a:spLocks noChangeShapeType="1"/>
            </p:cNvSpPr>
            <p:nvPr/>
          </p:nvSpPr>
          <p:spPr bwMode="auto">
            <a:xfrm>
              <a:off x="2898721" y="4837221"/>
              <a:ext cx="0" cy="1219200"/>
            </a:xfrm>
            <a:prstGeom prst="line">
              <a:avLst/>
            </a:prstGeom>
            <a:noFill/>
            <a:ln w="28575">
              <a:solidFill>
                <a:schemeClr val="tx1"/>
              </a:solidFill>
              <a:round/>
              <a:headEnd/>
              <a:tailEnd/>
            </a:ln>
            <a:effectLst/>
          </p:spPr>
          <p:txBody>
            <a:bodyPr/>
            <a:lstStyle/>
            <a:p>
              <a:endParaRPr lang="en-US" dirty="0"/>
            </a:p>
          </p:txBody>
        </p:sp>
        <p:grpSp>
          <p:nvGrpSpPr>
            <p:cNvPr id="262" name="Group 276"/>
            <p:cNvGrpSpPr>
              <a:grpSpLocks/>
            </p:cNvGrpSpPr>
            <p:nvPr/>
          </p:nvGrpSpPr>
          <p:grpSpPr bwMode="auto">
            <a:xfrm>
              <a:off x="8323251" y="4546600"/>
              <a:ext cx="228600" cy="549275"/>
              <a:chOff x="4392" y="1632"/>
              <a:chExt cx="144" cy="346"/>
            </a:xfrm>
          </p:grpSpPr>
          <p:grpSp>
            <p:nvGrpSpPr>
              <p:cNvPr id="364" name="Group 277"/>
              <p:cNvGrpSpPr>
                <a:grpSpLocks/>
              </p:cNvGrpSpPr>
              <p:nvPr/>
            </p:nvGrpSpPr>
            <p:grpSpPr bwMode="auto">
              <a:xfrm>
                <a:off x="4411" y="1634"/>
                <a:ext cx="102" cy="336"/>
                <a:chOff x="1248" y="3360"/>
                <a:chExt cx="144" cy="480"/>
              </a:xfrm>
            </p:grpSpPr>
            <p:sp>
              <p:nvSpPr>
                <p:cNvPr id="366" name="AutoShape 27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67" name="Line 27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68" name="Line 28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65" name="Text Box 28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63" name="Line 282"/>
            <p:cNvSpPr>
              <a:spLocks noChangeShapeType="1"/>
            </p:cNvSpPr>
            <p:nvPr/>
          </p:nvSpPr>
          <p:spPr bwMode="auto">
            <a:xfrm>
              <a:off x="2043113" y="4700587"/>
              <a:ext cx="304800" cy="0"/>
            </a:xfrm>
            <a:prstGeom prst="line">
              <a:avLst/>
            </a:prstGeom>
            <a:noFill/>
            <a:ln w="28575">
              <a:solidFill>
                <a:schemeClr val="tx1"/>
              </a:solidFill>
              <a:round/>
              <a:headEnd/>
              <a:tailEnd/>
            </a:ln>
            <a:effectLst/>
          </p:spPr>
          <p:txBody>
            <a:bodyPr/>
            <a:lstStyle/>
            <a:p>
              <a:endParaRPr lang="en-US" dirty="0"/>
            </a:p>
          </p:txBody>
        </p:sp>
        <p:sp>
          <p:nvSpPr>
            <p:cNvPr id="264" name="Line 283"/>
            <p:cNvSpPr>
              <a:spLocks noChangeShapeType="1"/>
            </p:cNvSpPr>
            <p:nvPr/>
          </p:nvSpPr>
          <p:spPr bwMode="auto">
            <a:xfrm>
              <a:off x="4705350" y="24145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65" name="Line 284"/>
            <p:cNvSpPr>
              <a:spLocks noChangeShapeType="1"/>
            </p:cNvSpPr>
            <p:nvPr/>
          </p:nvSpPr>
          <p:spPr bwMode="auto">
            <a:xfrm>
              <a:off x="4248150" y="4181475"/>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266" name="Text Box 285"/>
            <p:cNvSpPr txBox="1">
              <a:spLocks noChangeArrowheads="1"/>
            </p:cNvSpPr>
            <p:nvPr/>
          </p:nvSpPr>
          <p:spPr bwMode="auto">
            <a:xfrm>
              <a:off x="3400425" y="4787900"/>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267" name="Text Box 286"/>
            <p:cNvSpPr txBox="1">
              <a:spLocks noChangeArrowheads="1"/>
            </p:cNvSpPr>
            <p:nvPr/>
          </p:nvSpPr>
          <p:spPr bwMode="auto">
            <a:xfrm>
              <a:off x="3016250" y="3632200"/>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268" name="Text Box 287"/>
            <p:cNvSpPr txBox="1">
              <a:spLocks noChangeArrowheads="1"/>
            </p:cNvSpPr>
            <p:nvPr/>
          </p:nvSpPr>
          <p:spPr bwMode="auto">
            <a:xfrm>
              <a:off x="3714750" y="3937000"/>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269" name="Oval 288"/>
            <p:cNvSpPr>
              <a:spLocks noChangeArrowheads="1"/>
            </p:cNvSpPr>
            <p:nvPr/>
          </p:nvSpPr>
          <p:spPr bwMode="auto">
            <a:xfrm>
              <a:off x="3790950" y="5081587"/>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270" name="Text Box 289"/>
            <p:cNvSpPr txBox="1">
              <a:spLocks noChangeArrowheads="1"/>
            </p:cNvSpPr>
            <p:nvPr/>
          </p:nvSpPr>
          <p:spPr bwMode="auto">
            <a:xfrm>
              <a:off x="4262438" y="5262562"/>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71" name="Line 290"/>
            <p:cNvSpPr>
              <a:spLocks noChangeShapeType="1"/>
            </p:cNvSpPr>
            <p:nvPr/>
          </p:nvSpPr>
          <p:spPr bwMode="auto">
            <a:xfrm>
              <a:off x="2884433" y="4851509"/>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2" name="Line 291"/>
            <p:cNvSpPr>
              <a:spLocks noChangeShapeType="1"/>
            </p:cNvSpPr>
            <p:nvPr/>
          </p:nvSpPr>
          <p:spPr bwMode="auto">
            <a:xfrm>
              <a:off x="4914900" y="50196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3" name="Line 292"/>
            <p:cNvSpPr>
              <a:spLocks noChangeShapeType="1"/>
            </p:cNvSpPr>
            <p:nvPr/>
          </p:nvSpPr>
          <p:spPr bwMode="auto">
            <a:xfrm>
              <a:off x="5314950" y="48672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4" name="Line 293"/>
            <p:cNvSpPr>
              <a:spLocks noChangeShapeType="1"/>
            </p:cNvSpPr>
            <p:nvPr/>
          </p:nvSpPr>
          <p:spPr bwMode="auto">
            <a:xfrm>
              <a:off x="4248150" y="4638675"/>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275" name="Line 294"/>
            <p:cNvSpPr>
              <a:spLocks noChangeShapeType="1"/>
            </p:cNvSpPr>
            <p:nvPr/>
          </p:nvSpPr>
          <p:spPr bwMode="auto">
            <a:xfrm>
              <a:off x="6153150" y="4395787"/>
              <a:ext cx="152400" cy="0"/>
            </a:xfrm>
            <a:prstGeom prst="line">
              <a:avLst/>
            </a:prstGeom>
            <a:noFill/>
            <a:ln w="19050">
              <a:solidFill>
                <a:schemeClr val="tx1"/>
              </a:solidFill>
              <a:round/>
              <a:headEnd/>
              <a:tailEnd/>
            </a:ln>
            <a:effectLst/>
          </p:spPr>
          <p:txBody>
            <a:bodyPr/>
            <a:lstStyle/>
            <a:p>
              <a:endParaRPr lang="en-US" dirty="0"/>
            </a:p>
          </p:txBody>
        </p:sp>
        <p:sp>
          <p:nvSpPr>
            <p:cNvPr id="276" name="Line 295"/>
            <p:cNvSpPr>
              <a:spLocks noChangeShapeType="1"/>
            </p:cNvSpPr>
            <p:nvPr/>
          </p:nvSpPr>
          <p:spPr bwMode="auto">
            <a:xfrm>
              <a:off x="4711755" y="4638675"/>
              <a:ext cx="0" cy="519113"/>
            </a:xfrm>
            <a:prstGeom prst="line">
              <a:avLst/>
            </a:prstGeom>
            <a:noFill/>
            <a:ln w="28575">
              <a:solidFill>
                <a:schemeClr val="tx1"/>
              </a:solidFill>
              <a:round/>
              <a:headEnd/>
              <a:tailEnd/>
            </a:ln>
            <a:effectLst/>
          </p:spPr>
          <p:txBody>
            <a:bodyPr/>
            <a:lstStyle/>
            <a:p>
              <a:endParaRPr lang="en-US" dirty="0"/>
            </a:p>
          </p:txBody>
        </p:sp>
        <p:sp>
          <p:nvSpPr>
            <p:cNvPr id="277" name="Text Box 296"/>
            <p:cNvSpPr txBox="1">
              <a:spLocks noChangeArrowheads="1"/>
            </p:cNvSpPr>
            <p:nvPr/>
          </p:nvSpPr>
          <p:spPr bwMode="auto">
            <a:xfrm>
              <a:off x="6610350" y="4929187"/>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278" name="Text Box 297"/>
            <p:cNvSpPr txBox="1">
              <a:spLocks noChangeArrowheads="1"/>
            </p:cNvSpPr>
            <p:nvPr/>
          </p:nvSpPr>
          <p:spPr bwMode="auto">
            <a:xfrm>
              <a:off x="7240588" y="4486275"/>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279" name="Line 298"/>
            <p:cNvSpPr>
              <a:spLocks noChangeShapeType="1"/>
            </p:cNvSpPr>
            <p:nvPr/>
          </p:nvSpPr>
          <p:spPr bwMode="auto">
            <a:xfrm>
              <a:off x="6540555" y="4638675"/>
              <a:ext cx="0" cy="1066800"/>
            </a:xfrm>
            <a:prstGeom prst="line">
              <a:avLst/>
            </a:prstGeom>
            <a:noFill/>
            <a:ln w="28575">
              <a:solidFill>
                <a:schemeClr val="tx1"/>
              </a:solidFill>
              <a:round/>
              <a:headEnd/>
              <a:tailEnd/>
            </a:ln>
            <a:effectLst/>
          </p:spPr>
          <p:txBody>
            <a:bodyPr/>
            <a:lstStyle/>
            <a:p>
              <a:endParaRPr lang="en-US" dirty="0"/>
            </a:p>
          </p:txBody>
        </p:sp>
        <p:sp>
          <p:nvSpPr>
            <p:cNvPr id="280" name="Line 299"/>
            <p:cNvSpPr>
              <a:spLocks noChangeShapeType="1"/>
            </p:cNvSpPr>
            <p:nvPr/>
          </p:nvSpPr>
          <p:spPr bwMode="auto">
            <a:xfrm>
              <a:off x="6534150" y="5705475"/>
              <a:ext cx="1676400" cy="0"/>
            </a:xfrm>
            <a:prstGeom prst="line">
              <a:avLst/>
            </a:prstGeom>
            <a:noFill/>
            <a:ln w="28575">
              <a:solidFill>
                <a:schemeClr val="tx1"/>
              </a:solidFill>
              <a:round/>
              <a:headEnd/>
              <a:tailEnd/>
            </a:ln>
            <a:effectLst/>
          </p:spPr>
          <p:txBody>
            <a:bodyPr/>
            <a:lstStyle/>
            <a:p>
              <a:endParaRPr lang="en-US" dirty="0"/>
            </a:p>
          </p:txBody>
        </p:sp>
        <p:sp>
          <p:nvSpPr>
            <p:cNvPr id="281" name="Line 300"/>
            <p:cNvSpPr>
              <a:spLocks noChangeShapeType="1"/>
            </p:cNvSpPr>
            <p:nvPr/>
          </p:nvSpPr>
          <p:spPr bwMode="auto">
            <a:xfrm flipV="1">
              <a:off x="8210550" y="4957762"/>
              <a:ext cx="0" cy="762000"/>
            </a:xfrm>
            <a:prstGeom prst="line">
              <a:avLst/>
            </a:prstGeom>
            <a:noFill/>
            <a:ln w="28575">
              <a:solidFill>
                <a:schemeClr val="tx1"/>
              </a:solidFill>
              <a:round/>
              <a:headEnd/>
              <a:tailEnd/>
            </a:ln>
            <a:effectLst/>
          </p:spPr>
          <p:txBody>
            <a:bodyPr/>
            <a:lstStyle/>
            <a:p>
              <a:endParaRPr lang="en-US" dirty="0"/>
            </a:p>
          </p:txBody>
        </p:sp>
        <p:sp>
          <p:nvSpPr>
            <p:cNvPr id="282" name="Text Box 301"/>
            <p:cNvSpPr txBox="1">
              <a:spLocks noChangeArrowheads="1"/>
            </p:cNvSpPr>
            <p:nvPr/>
          </p:nvSpPr>
          <p:spPr bwMode="auto">
            <a:xfrm rot="16200000">
              <a:off x="1512888" y="3778250"/>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283" name="Text Box 302"/>
            <p:cNvSpPr txBox="1">
              <a:spLocks noChangeArrowheads="1"/>
            </p:cNvSpPr>
            <p:nvPr/>
          </p:nvSpPr>
          <p:spPr bwMode="auto">
            <a:xfrm>
              <a:off x="2876550" y="5218112"/>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284" name="Text Box 303"/>
            <p:cNvSpPr txBox="1">
              <a:spLocks noChangeArrowheads="1"/>
            </p:cNvSpPr>
            <p:nvPr/>
          </p:nvSpPr>
          <p:spPr bwMode="auto">
            <a:xfrm>
              <a:off x="5143500" y="32146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85" name="Text Box 304"/>
            <p:cNvSpPr txBox="1">
              <a:spLocks noChangeArrowheads="1"/>
            </p:cNvSpPr>
            <p:nvPr/>
          </p:nvSpPr>
          <p:spPr bwMode="auto">
            <a:xfrm>
              <a:off x="5133975" y="239553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86" name="Line 305"/>
            <p:cNvSpPr>
              <a:spLocks noChangeShapeType="1"/>
            </p:cNvSpPr>
            <p:nvPr/>
          </p:nvSpPr>
          <p:spPr bwMode="auto">
            <a:xfrm>
              <a:off x="6000750" y="279558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7" name="Line 306"/>
            <p:cNvSpPr>
              <a:spLocks noChangeShapeType="1"/>
            </p:cNvSpPr>
            <p:nvPr/>
          </p:nvSpPr>
          <p:spPr bwMode="auto">
            <a:xfrm>
              <a:off x="2043113" y="2262187"/>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288" name="Line 307"/>
            <p:cNvSpPr>
              <a:spLocks noChangeShapeType="1"/>
            </p:cNvSpPr>
            <p:nvPr/>
          </p:nvSpPr>
          <p:spPr bwMode="auto">
            <a:xfrm>
              <a:off x="4712018" y="2262187"/>
              <a:ext cx="0" cy="152400"/>
            </a:xfrm>
            <a:prstGeom prst="line">
              <a:avLst/>
            </a:prstGeom>
            <a:noFill/>
            <a:ln w="28575">
              <a:solidFill>
                <a:schemeClr val="tx1"/>
              </a:solidFill>
              <a:round/>
              <a:headEnd/>
              <a:tailEnd/>
            </a:ln>
            <a:effectLst/>
          </p:spPr>
          <p:txBody>
            <a:bodyPr/>
            <a:lstStyle/>
            <a:p>
              <a:endParaRPr lang="en-US" dirty="0"/>
            </a:p>
          </p:txBody>
        </p:sp>
        <p:sp>
          <p:nvSpPr>
            <p:cNvPr id="289" name="Line 308"/>
            <p:cNvSpPr>
              <a:spLocks noChangeShapeType="1"/>
            </p:cNvSpPr>
            <p:nvPr/>
          </p:nvSpPr>
          <p:spPr bwMode="auto">
            <a:xfrm>
              <a:off x="6832283" y="1957387"/>
              <a:ext cx="0" cy="609600"/>
            </a:xfrm>
            <a:prstGeom prst="line">
              <a:avLst/>
            </a:prstGeom>
            <a:noFill/>
            <a:ln w="28575">
              <a:solidFill>
                <a:schemeClr val="tx1"/>
              </a:solidFill>
              <a:round/>
              <a:headEnd/>
              <a:tailEnd/>
            </a:ln>
            <a:effectLst/>
          </p:spPr>
          <p:txBody>
            <a:bodyPr/>
            <a:lstStyle/>
            <a:p>
              <a:endParaRPr lang="en-US" dirty="0"/>
            </a:p>
          </p:txBody>
        </p:sp>
        <p:sp>
          <p:nvSpPr>
            <p:cNvPr id="290" name="Line 309"/>
            <p:cNvSpPr>
              <a:spLocks noChangeShapeType="1"/>
            </p:cNvSpPr>
            <p:nvPr/>
          </p:nvSpPr>
          <p:spPr bwMode="auto">
            <a:xfrm flipH="1">
              <a:off x="6457950" y="2566987"/>
              <a:ext cx="381000" cy="0"/>
            </a:xfrm>
            <a:prstGeom prst="line">
              <a:avLst/>
            </a:prstGeom>
            <a:noFill/>
            <a:ln w="28575">
              <a:solidFill>
                <a:schemeClr val="tx1"/>
              </a:solidFill>
              <a:round/>
              <a:headEnd/>
              <a:tailEnd/>
            </a:ln>
            <a:effectLst/>
          </p:spPr>
          <p:txBody>
            <a:bodyPr/>
            <a:lstStyle/>
            <a:p>
              <a:endParaRPr lang="en-US" dirty="0"/>
            </a:p>
          </p:txBody>
        </p:sp>
        <p:sp>
          <p:nvSpPr>
            <p:cNvPr id="291" name="Text Box 310"/>
            <p:cNvSpPr txBox="1">
              <a:spLocks noChangeArrowheads="1"/>
            </p:cNvSpPr>
            <p:nvPr/>
          </p:nvSpPr>
          <p:spPr bwMode="auto">
            <a:xfrm>
              <a:off x="6000750" y="20335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2" name="Text Box 311"/>
            <p:cNvSpPr txBox="1">
              <a:spLocks noChangeArrowheads="1"/>
            </p:cNvSpPr>
            <p:nvPr/>
          </p:nvSpPr>
          <p:spPr bwMode="auto">
            <a:xfrm>
              <a:off x="6457950" y="23383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3" name="Text Box 312"/>
            <p:cNvSpPr txBox="1">
              <a:spLocks noChangeArrowheads="1"/>
            </p:cNvSpPr>
            <p:nvPr/>
          </p:nvSpPr>
          <p:spPr bwMode="auto">
            <a:xfrm>
              <a:off x="866775" y="21558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4" name="Text Box 313"/>
            <p:cNvSpPr txBox="1">
              <a:spLocks noChangeArrowheads="1"/>
            </p:cNvSpPr>
            <p:nvPr/>
          </p:nvSpPr>
          <p:spPr bwMode="auto">
            <a:xfrm>
              <a:off x="4324350" y="44259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5" name="Text Box 314"/>
            <p:cNvSpPr txBox="1">
              <a:spLocks noChangeArrowheads="1"/>
            </p:cNvSpPr>
            <p:nvPr/>
          </p:nvSpPr>
          <p:spPr bwMode="auto">
            <a:xfrm>
              <a:off x="4324350" y="39687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6" name="Text Box 315"/>
            <p:cNvSpPr txBox="1">
              <a:spLocks noChangeArrowheads="1"/>
            </p:cNvSpPr>
            <p:nvPr/>
          </p:nvSpPr>
          <p:spPr bwMode="auto">
            <a:xfrm>
              <a:off x="5257800" y="46355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7" name="Text Box 316"/>
            <p:cNvSpPr txBox="1">
              <a:spLocks noChangeArrowheads="1"/>
            </p:cNvSpPr>
            <p:nvPr/>
          </p:nvSpPr>
          <p:spPr bwMode="auto">
            <a:xfrm>
              <a:off x="6381750" y="44227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8" name="Text Box 317"/>
            <p:cNvSpPr txBox="1">
              <a:spLocks noChangeArrowheads="1"/>
            </p:cNvSpPr>
            <p:nvPr/>
          </p:nvSpPr>
          <p:spPr bwMode="auto">
            <a:xfrm>
              <a:off x="7753350" y="45021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9" name="Text Box 318"/>
            <p:cNvSpPr txBox="1">
              <a:spLocks noChangeArrowheads="1"/>
            </p:cNvSpPr>
            <p:nvPr/>
          </p:nvSpPr>
          <p:spPr bwMode="auto">
            <a:xfrm>
              <a:off x="7934325" y="48990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0" name="Text Box 319"/>
            <p:cNvSpPr txBox="1">
              <a:spLocks noChangeArrowheads="1"/>
            </p:cNvSpPr>
            <p:nvPr/>
          </p:nvSpPr>
          <p:spPr bwMode="auto">
            <a:xfrm>
              <a:off x="8458200" y="45847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1" name="Text Box 320"/>
            <p:cNvSpPr txBox="1">
              <a:spLocks noChangeArrowheads="1"/>
            </p:cNvSpPr>
            <p:nvPr/>
          </p:nvSpPr>
          <p:spPr bwMode="auto">
            <a:xfrm rot="10800000" flipH="1" flipV="1">
              <a:off x="2828925" y="418623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02" name="Text Box 321"/>
            <p:cNvSpPr txBox="1">
              <a:spLocks noChangeArrowheads="1"/>
            </p:cNvSpPr>
            <p:nvPr/>
          </p:nvSpPr>
          <p:spPr bwMode="auto">
            <a:xfrm rot="10800000" flipH="1" flipV="1">
              <a:off x="2495550" y="383222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03" name="Text Box 322"/>
            <p:cNvSpPr txBox="1">
              <a:spLocks noChangeArrowheads="1"/>
            </p:cNvSpPr>
            <p:nvPr/>
          </p:nvSpPr>
          <p:spPr bwMode="auto">
            <a:xfrm rot="10800000" flipH="1" flipV="1">
              <a:off x="2495550" y="355758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04" name="Oval 323"/>
            <p:cNvSpPr>
              <a:spLocks noChangeArrowheads="1"/>
            </p:cNvSpPr>
            <p:nvPr/>
          </p:nvSpPr>
          <p:spPr bwMode="auto">
            <a:xfrm>
              <a:off x="5181600" y="5205412"/>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305" name="Line 324"/>
            <p:cNvSpPr>
              <a:spLocks noChangeShapeType="1"/>
            </p:cNvSpPr>
            <p:nvPr/>
          </p:nvSpPr>
          <p:spPr bwMode="auto">
            <a:xfrm>
              <a:off x="5710238" y="5605462"/>
              <a:ext cx="228600" cy="0"/>
            </a:xfrm>
            <a:prstGeom prst="line">
              <a:avLst/>
            </a:prstGeom>
            <a:noFill/>
            <a:ln w="19050">
              <a:solidFill>
                <a:srgbClr val="CC3300"/>
              </a:solidFill>
              <a:round/>
              <a:headEnd/>
              <a:tailEnd/>
            </a:ln>
            <a:effectLst/>
          </p:spPr>
          <p:txBody>
            <a:bodyPr/>
            <a:lstStyle/>
            <a:p>
              <a:endParaRPr lang="en-US" dirty="0"/>
            </a:p>
          </p:txBody>
        </p:sp>
        <p:sp>
          <p:nvSpPr>
            <p:cNvPr id="306" name="Line 325"/>
            <p:cNvSpPr>
              <a:spLocks noChangeShapeType="1"/>
            </p:cNvSpPr>
            <p:nvPr/>
          </p:nvSpPr>
          <p:spPr bwMode="auto">
            <a:xfrm>
              <a:off x="4635555" y="5462587"/>
              <a:ext cx="0" cy="152400"/>
            </a:xfrm>
            <a:prstGeom prst="line">
              <a:avLst/>
            </a:prstGeom>
            <a:noFill/>
            <a:ln w="28575">
              <a:solidFill>
                <a:schemeClr val="tx1"/>
              </a:solidFill>
              <a:round/>
              <a:headEnd/>
              <a:tailEnd/>
            </a:ln>
            <a:effectLst/>
          </p:spPr>
          <p:txBody>
            <a:bodyPr/>
            <a:lstStyle/>
            <a:p>
              <a:endParaRPr lang="en-US" dirty="0"/>
            </a:p>
          </p:txBody>
        </p:sp>
        <p:sp>
          <p:nvSpPr>
            <p:cNvPr id="307" name="Line 326"/>
            <p:cNvSpPr>
              <a:spLocks noChangeShapeType="1"/>
            </p:cNvSpPr>
            <p:nvPr/>
          </p:nvSpPr>
          <p:spPr bwMode="auto">
            <a:xfrm>
              <a:off x="4629150" y="5607104"/>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08" name="Oval 327"/>
            <p:cNvSpPr>
              <a:spLocks noChangeArrowheads="1"/>
            </p:cNvSpPr>
            <p:nvPr/>
          </p:nvSpPr>
          <p:spPr bwMode="auto">
            <a:xfrm>
              <a:off x="3405188" y="2338387"/>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309" name="Line 328"/>
            <p:cNvSpPr>
              <a:spLocks noChangeShapeType="1"/>
            </p:cNvSpPr>
            <p:nvPr/>
          </p:nvSpPr>
          <p:spPr bwMode="auto">
            <a:xfrm>
              <a:off x="3924300" y="3176587"/>
              <a:ext cx="781050" cy="0"/>
            </a:xfrm>
            <a:prstGeom prst="line">
              <a:avLst/>
            </a:prstGeom>
            <a:noFill/>
            <a:ln w="19050">
              <a:solidFill>
                <a:srgbClr val="CC3300"/>
              </a:solidFill>
              <a:round/>
              <a:headEnd/>
              <a:tailEnd/>
            </a:ln>
            <a:effectLst/>
          </p:spPr>
          <p:txBody>
            <a:bodyPr/>
            <a:lstStyle/>
            <a:p>
              <a:endParaRPr lang="en-US" dirty="0"/>
            </a:p>
          </p:txBody>
        </p:sp>
        <p:sp>
          <p:nvSpPr>
            <p:cNvPr id="310" name="Line 329"/>
            <p:cNvSpPr>
              <a:spLocks noChangeShapeType="1"/>
            </p:cNvSpPr>
            <p:nvPr/>
          </p:nvSpPr>
          <p:spPr bwMode="auto">
            <a:xfrm>
              <a:off x="2347913" y="3024187"/>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11" name="Text Box 330"/>
            <p:cNvSpPr txBox="1">
              <a:spLocks noChangeArrowheads="1"/>
            </p:cNvSpPr>
            <p:nvPr/>
          </p:nvSpPr>
          <p:spPr bwMode="auto">
            <a:xfrm>
              <a:off x="1123950" y="5081587"/>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312" name="Text Box 331"/>
            <p:cNvSpPr txBox="1">
              <a:spLocks noChangeArrowheads="1"/>
            </p:cNvSpPr>
            <p:nvPr/>
          </p:nvSpPr>
          <p:spPr bwMode="auto">
            <a:xfrm>
              <a:off x="7177088" y="5081587"/>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313" name="Line 332"/>
            <p:cNvSpPr>
              <a:spLocks noChangeShapeType="1"/>
            </p:cNvSpPr>
            <p:nvPr/>
          </p:nvSpPr>
          <p:spPr bwMode="auto">
            <a:xfrm>
              <a:off x="2057400" y="2262187"/>
              <a:ext cx="0" cy="371475"/>
            </a:xfrm>
            <a:prstGeom prst="line">
              <a:avLst/>
            </a:prstGeom>
            <a:noFill/>
            <a:ln w="28575">
              <a:solidFill>
                <a:schemeClr val="tx1"/>
              </a:solidFill>
              <a:round/>
              <a:headEnd/>
              <a:tailEnd/>
            </a:ln>
            <a:effectLst/>
          </p:spPr>
          <p:txBody>
            <a:bodyPr/>
            <a:lstStyle/>
            <a:p>
              <a:endParaRPr lang="en-US" dirty="0"/>
            </a:p>
          </p:txBody>
        </p:sp>
        <p:sp>
          <p:nvSpPr>
            <p:cNvPr id="314" name="Line 333"/>
            <p:cNvSpPr>
              <a:spLocks noChangeShapeType="1"/>
            </p:cNvSpPr>
            <p:nvPr/>
          </p:nvSpPr>
          <p:spPr bwMode="auto">
            <a:xfrm flipH="1">
              <a:off x="1793983" y="2619275"/>
              <a:ext cx="257175" cy="0"/>
            </a:xfrm>
            <a:prstGeom prst="line">
              <a:avLst/>
            </a:prstGeom>
            <a:noFill/>
            <a:ln w="38100">
              <a:solidFill>
                <a:schemeClr val="tx1"/>
              </a:solidFill>
              <a:round/>
              <a:headEnd/>
              <a:tailEnd/>
            </a:ln>
            <a:effectLst/>
          </p:spPr>
          <p:txBody>
            <a:bodyPr/>
            <a:lstStyle/>
            <a:p>
              <a:endParaRPr lang="en-US" dirty="0"/>
            </a:p>
          </p:txBody>
        </p:sp>
        <p:sp>
          <p:nvSpPr>
            <p:cNvPr id="315" name="Line 334"/>
            <p:cNvSpPr>
              <a:spLocks noChangeShapeType="1"/>
            </p:cNvSpPr>
            <p:nvPr/>
          </p:nvSpPr>
          <p:spPr bwMode="auto">
            <a:xfrm>
              <a:off x="2347913" y="40909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16" name="Line 335"/>
            <p:cNvSpPr>
              <a:spLocks noChangeShapeType="1"/>
            </p:cNvSpPr>
            <p:nvPr/>
          </p:nvSpPr>
          <p:spPr bwMode="auto">
            <a:xfrm>
              <a:off x="2495550" y="4243387"/>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317" name="Group 336"/>
            <p:cNvGrpSpPr>
              <a:grpSpLocks/>
            </p:cNvGrpSpPr>
            <p:nvPr/>
          </p:nvGrpSpPr>
          <p:grpSpPr bwMode="auto">
            <a:xfrm>
              <a:off x="2686038" y="4167187"/>
              <a:ext cx="228600" cy="549275"/>
              <a:chOff x="4392" y="1632"/>
              <a:chExt cx="144" cy="346"/>
            </a:xfrm>
          </p:grpSpPr>
          <p:grpSp>
            <p:nvGrpSpPr>
              <p:cNvPr id="359" name="Group 337"/>
              <p:cNvGrpSpPr>
                <a:grpSpLocks/>
              </p:cNvGrpSpPr>
              <p:nvPr/>
            </p:nvGrpSpPr>
            <p:grpSpPr bwMode="auto">
              <a:xfrm>
                <a:off x="4411" y="1634"/>
                <a:ext cx="102" cy="336"/>
                <a:chOff x="1248" y="3360"/>
                <a:chExt cx="144" cy="480"/>
              </a:xfrm>
            </p:grpSpPr>
            <p:sp>
              <p:nvSpPr>
                <p:cNvPr id="361" name="AutoShape 33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62" name="Line 33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63" name="Line 34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60" name="Text Box 34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18" name="Line 342"/>
            <p:cNvSpPr>
              <a:spLocks noChangeShapeType="1"/>
            </p:cNvSpPr>
            <p:nvPr/>
          </p:nvSpPr>
          <p:spPr bwMode="auto">
            <a:xfrm>
              <a:off x="2347913" y="4548187"/>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19" name="Line 343"/>
            <p:cNvSpPr>
              <a:spLocks noChangeShapeType="1"/>
            </p:cNvSpPr>
            <p:nvPr/>
          </p:nvSpPr>
          <p:spPr bwMode="auto">
            <a:xfrm>
              <a:off x="2886075" y="4424362"/>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Line 344"/>
            <p:cNvSpPr>
              <a:spLocks noChangeShapeType="1"/>
            </p:cNvSpPr>
            <p:nvPr/>
          </p:nvSpPr>
          <p:spPr bwMode="auto">
            <a:xfrm>
              <a:off x="2509838" y="4090987"/>
              <a:ext cx="0" cy="152400"/>
            </a:xfrm>
            <a:prstGeom prst="line">
              <a:avLst/>
            </a:prstGeom>
            <a:noFill/>
            <a:ln w="28575">
              <a:solidFill>
                <a:schemeClr val="tx1"/>
              </a:solidFill>
              <a:round/>
              <a:headEnd/>
              <a:tailEnd/>
            </a:ln>
            <a:effectLst/>
          </p:spPr>
          <p:txBody>
            <a:bodyPr/>
            <a:lstStyle/>
            <a:p>
              <a:endParaRPr lang="en-US" dirty="0"/>
            </a:p>
          </p:txBody>
        </p:sp>
        <p:sp>
          <p:nvSpPr>
            <p:cNvPr id="321" name="Text Box 345"/>
            <p:cNvSpPr txBox="1">
              <a:spLocks noChangeArrowheads="1"/>
            </p:cNvSpPr>
            <p:nvPr/>
          </p:nvSpPr>
          <p:spPr bwMode="auto">
            <a:xfrm rot="10800000" flipH="1" flipV="1">
              <a:off x="2419350" y="431958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22" name="Text Box 346"/>
            <p:cNvSpPr txBox="1">
              <a:spLocks noChangeArrowheads="1"/>
            </p:cNvSpPr>
            <p:nvPr/>
          </p:nvSpPr>
          <p:spPr bwMode="auto">
            <a:xfrm>
              <a:off x="4491038" y="561498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323" name="Line 347"/>
            <p:cNvSpPr>
              <a:spLocks noChangeShapeType="1"/>
            </p:cNvSpPr>
            <p:nvPr/>
          </p:nvSpPr>
          <p:spPr bwMode="auto">
            <a:xfrm>
              <a:off x="3790950" y="3481387"/>
              <a:ext cx="609600" cy="0"/>
            </a:xfrm>
            <a:prstGeom prst="line">
              <a:avLst/>
            </a:prstGeom>
            <a:noFill/>
            <a:ln w="19050">
              <a:solidFill>
                <a:srgbClr val="CC3300"/>
              </a:solidFill>
              <a:round/>
              <a:headEnd/>
              <a:tailEnd/>
            </a:ln>
            <a:effectLst/>
          </p:spPr>
          <p:txBody>
            <a:bodyPr/>
            <a:lstStyle/>
            <a:p>
              <a:endParaRPr lang="en-US" dirty="0"/>
            </a:p>
          </p:txBody>
        </p:sp>
        <p:sp>
          <p:nvSpPr>
            <p:cNvPr id="324" name="Line 348"/>
            <p:cNvSpPr>
              <a:spLocks noChangeShapeType="1"/>
            </p:cNvSpPr>
            <p:nvPr/>
          </p:nvSpPr>
          <p:spPr bwMode="auto">
            <a:xfrm>
              <a:off x="3867150" y="3338512"/>
              <a:ext cx="685800" cy="0"/>
            </a:xfrm>
            <a:prstGeom prst="line">
              <a:avLst/>
            </a:prstGeom>
            <a:noFill/>
            <a:ln w="19050">
              <a:solidFill>
                <a:srgbClr val="CC3300"/>
              </a:solidFill>
              <a:round/>
              <a:headEnd/>
              <a:tailEnd/>
            </a:ln>
            <a:effectLst/>
          </p:spPr>
          <p:txBody>
            <a:bodyPr/>
            <a:lstStyle/>
            <a:p>
              <a:endParaRPr lang="en-US" dirty="0"/>
            </a:p>
          </p:txBody>
        </p:sp>
        <p:sp>
          <p:nvSpPr>
            <p:cNvPr id="325" name="Line 349"/>
            <p:cNvSpPr>
              <a:spLocks noChangeShapeType="1"/>
            </p:cNvSpPr>
            <p:nvPr/>
          </p:nvSpPr>
          <p:spPr bwMode="auto">
            <a:xfrm>
              <a:off x="3943350" y="3033712"/>
              <a:ext cx="685800" cy="0"/>
            </a:xfrm>
            <a:prstGeom prst="line">
              <a:avLst/>
            </a:prstGeom>
            <a:noFill/>
            <a:ln w="19050">
              <a:solidFill>
                <a:srgbClr val="CC3300"/>
              </a:solidFill>
              <a:round/>
              <a:headEnd/>
              <a:tailEnd/>
            </a:ln>
            <a:effectLst/>
          </p:spPr>
          <p:txBody>
            <a:bodyPr/>
            <a:lstStyle/>
            <a:p>
              <a:endParaRPr lang="en-US" dirty="0"/>
            </a:p>
          </p:txBody>
        </p:sp>
        <p:sp>
          <p:nvSpPr>
            <p:cNvPr id="326" name="Line 350"/>
            <p:cNvSpPr>
              <a:spLocks noChangeShapeType="1"/>
            </p:cNvSpPr>
            <p:nvPr/>
          </p:nvSpPr>
          <p:spPr bwMode="auto">
            <a:xfrm>
              <a:off x="3933825" y="2871787"/>
              <a:ext cx="1514475" cy="0"/>
            </a:xfrm>
            <a:prstGeom prst="line">
              <a:avLst/>
            </a:prstGeom>
            <a:noFill/>
            <a:ln w="19050">
              <a:solidFill>
                <a:srgbClr val="CC3300"/>
              </a:solidFill>
              <a:round/>
              <a:headEnd/>
              <a:tailEnd/>
            </a:ln>
            <a:effectLst/>
          </p:spPr>
          <p:txBody>
            <a:bodyPr/>
            <a:lstStyle/>
            <a:p>
              <a:endParaRPr lang="en-US" dirty="0"/>
            </a:p>
          </p:txBody>
        </p:sp>
        <p:sp>
          <p:nvSpPr>
            <p:cNvPr id="327" name="Line 351"/>
            <p:cNvSpPr>
              <a:spLocks noChangeShapeType="1"/>
            </p:cNvSpPr>
            <p:nvPr/>
          </p:nvSpPr>
          <p:spPr bwMode="auto">
            <a:xfrm>
              <a:off x="3819525" y="2414587"/>
              <a:ext cx="200025" cy="0"/>
            </a:xfrm>
            <a:prstGeom prst="line">
              <a:avLst/>
            </a:prstGeom>
            <a:noFill/>
            <a:ln w="19050">
              <a:solidFill>
                <a:srgbClr val="CC3300"/>
              </a:solidFill>
              <a:round/>
              <a:headEnd/>
              <a:tailEnd/>
            </a:ln>
            <a:effectLst/>
          </p:spPr>
          <p:txBody>
            <a:bodyPr/>
            <a:lstStyle/>
            <a:p>
              <a:endParaRPr lang="en-US" dirty="0"/>
            </a:p>
          </p:txBody>
        </p:sp>
        <p:sp>
          <p:nvSpPr>
            <p:cNvPr id="328" name="Line 352"/>
            <p:cNvSpPr>
              <a:spLocks noChangeShapeType="1"/>
            </p:cNvSpPr>
            <p:nvPr/>
          </p:nvSpPr>
          <p:spPr bwMode="auto">
            <a:xfrm>
              <a:off x="3871913" y="2576512"/>
              <a:ext cx="1295400" cy="0"/>
            </a:xfrm>
            <a:prstGeom prst="line">
              <a:avLst/>
            </a:prstGeom>
            <a:noFill/>
            <a:ln w="19050">
              <a:solidFill>
                <a:srgbClr val="CC3300"/>
              </a:solidFill>
              <a:round/>
              <a:headEnd/>
              <a:tailEnd/>
            </a:ln>
            <a:effectLst/>
          </p:spPr>
          <p:txBody>
            <a:bodyPr/>
            <a:lstStyle/>
            <a:p>
              <a:endParaRPr lang="en-US" dirty="0"/>
            </a:p>
          </p:txBody>
        </p:sp>
        <p:sp>
          <p:nvSpPr>
            <p:cNvPr id="329" name="Text Box 353"/>
            <p:cNvSpPr txBox="1">
              <a:spLocks noChangeArrowheads="1"/>
            </p:cNvSpPr>
            <p:nvPr/>
          </p:nvSpPr>
          <p:spPr bwMode="auto">
            <a:xfrm>
              <a:off x="3409950" y="2005012"/>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330" name="Line 354"/>
            <p:cNvSpPr>
              <a:spLocks noChangeShapeType="1"/>
            </p:cNvSpPr>
            <p:nvPr/>
          </p:nvSpPr>
          <p:spPr bwMode="auto">
            <a:xfrm>
              <a:off x="2419350" y="2185987"/>
              <a:ext cx="1600200" cy="0"/>
            </a:xfrm>
            <a:prstGeom prst="line">
              <a:avLst/>
            </a:prstGeom>
            <a:noFill/>
            <a:ln w="19050">
              <a:solidFill>
                <a:srgbClr val="CC3300"/>
              </a:solidFill>
              <a:round/>
              <a:headEnd/>
              <a:tailEnd/>
            </a:ln>
            <a:effectLst/>
          </p:spPr>
          <p:txBody>
            <a:bodyPr/>
            <a:lstStyle/>
            <a:p>
              <a:endParaRPr lang="en-US" dirty="0"/>
            </a:p>
          </p:txBody>
        </p:sp>
        <p:sp>
          <p:nvSpPr>
            <p:cNvPr id="331" name="Line 355"/>
            <p:cNvSpPr>
              <a:spLocks noChangeShapeType="1"/>
            </p:cNvSpPr>
            <p:nvPr/>
          </p:nvSpPr>
          <p:spPr bwMode="auto">
            <a:xfrm>
              <a:off x="2419350" y="4929187"/>
              <a:ext cx="381000" cy="0"/>
            </a:xfrm>
            <a:prstGeom prst="line">
              <a:avLst/>
            </a:prstGeom>
            <a:noFill/>
            <a:ln w="19050">
              <a:solidFill>
                <a:srgbClr val="CC3300"/>
              </a:solidFill>
              <a:round/>
              <a:headEnd/>
              <a:tailEnd/>
            </a:ln>
            <a:effectLst/>
          </p:spPr>
          <p:txBody>
            <a:bodyPr/>
            <a:lstStyle/>
            <a:p>
              <a:endParaRPr lang="en-US" dirty="0"/>
            </a:p>
          </p:txBody>
        </p:sp>
        <p:sp>
          <p:nvSpPr>
            <p:cNvPr id="332" name="Line 356"/>
            <p:cNvSpPr>
              <a:spLocks noChangeShapeType="1"/>
            </p:cNvSpPr>
            <p:nvPr/>
          </p:nvSpPr>
          <p:spPr bwMode="auto">
            <a:xfrm flipV="1">
              <a:off x="2790825" y="4700587"/>
              <a:ext cx="0" cy="228600"/>
            </a:xfrm>
            <a:prstGeom prst="line">
              <a:avLst/>
            </a:prstGeom>
            <a:noFill/>
            <a:ln w="19050">
              <a:solidFill>
                <a:srgbClr val="CC3300"/>
              </a:solidFill>
              <a:round/>
              <a:headEnd/>
              <a:tailEnd/>
            </a:ln>
            <a:effectLst/>
          </p:spPr>
          <p:txBody>
            <a:bodyPr/>
            <a:lstStyle/>
            <a:p>
              <a:endParaRPr lang="en-US" dirty="0"/>
            </a:p>
          </p:txBody>
        </p:sp>
        <p:sp>
          <p:nvSpPr>
            <p:cNvPr id="333" name="Text Box 357"/>
            <p:cNvSpPr txBox="1">
              <a:spLocks noChangeArrowheads="1"/>
            </p:cNvSpPr>
            <p:nvPr/>
          </p:nvSpPr>
          <p:spPr bwMode="auto">
            <a:xfrm>
              <a:off x="3943350" y="300513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334" name="Text Box 358"/>
            <p:cNvSpPr txBox="1">
              <a:spLocks noChangeArrowheads="1"/>
            </p:cNvSpPr>
            <p:nvPr/>
          </p:nvSpPr>
          <p:spPr bwMode="auto">
            <a:xfrm rot="10800000" flipH="1" flipV="1">
              <a:off x="2419350" y="279558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335" name="Group 359"/>
            <p:cNvGrpSpPr>
              <a:grpSpLocks/>
            </p:cNvGrpSpPr>
            <p:nvPr/>
          </p:nvGrpSpPr>
          <p:grpSpPr bwMode="auto">
            <a:xfrm>
              <a:off x="6381750" y="3005137"/>
              <a:ext cx="533400" cy="685800"/>
              <a:chOff x="3984" y="1920"/>
              <a:chExt cx="336" cy="432"/>
            </a:xfrm>
          </p:grpSpPr>
          <p:sp>
            <p:nvSpPr>
              <p:cNvPr id="354" name="AutoShape 360"/>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355" name="Line 361"/>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356" name="Line 362"/>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357" name="Line 363"/>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358" name="Line 364"/>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336" name="Line 365"/>
            <p:cNvSpPr>
              <a:spLocks noChangeShapeType="1"/>
            </p:cNvSpPr>
            <p:nvPr/>
          </p:nvSpPr>
          <p:spPr bwMode="auto">
            <a:xfrm>
              <a:off x="6305550" y="3633787"/>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337" name="Line 366"/>
            <p:cNvSpPr>
              <a:spLocks noChangeShapeType="1"/>
            </p:cNvSpPr>
            <p:nvPr/>
          </p:nvSpPr>
          <p:spPr bwMode="auto">
            <a:xfrm flipV="1">
              <a:off x="6315075" y="3643312"/>
              <a:ext cx="0" cy="762000"/>
            </a:xfrm>
            <a:prstGeom prst="line">
              <a:avLst/>
            </a:prstGeom>
            <a:noFill/>
            <a:ln w="19050">
              <a:solidFill>
                <a:schemeClr val="tx1"/>
              </a:solidFill>
              <a:round/>
              <a:headEnd/>
              <a:tailEnd/>
            </a:ln>
            <a:effectLst/>
          </p:spPr>
          <p:txBody>
            <a:bodyPr/>
            <a:lstStyle/>
            <a:p>
              <a:endParaRPr lang="en-US" dirty="0"/>
            </a:p>
          </p:txBody>
        </p:sp>
        <p:sp>
          <p:nvSpPr>
            <p:cNvPr id="338" name="Line 367"/>
            <p:cNvSpPr>
              <a:spLocks noChangeShapeType="1"/>
            </p:cNvSpPr>
            <p:nvPr/>
          </p:nvSpPr>
          <p:spPr bwMode="auto">
            <a:xfrm>
              <a:off x="5162550" y="3471862"/>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339" name="Group 368"/>
            <p:cNvGrpSpPr>
              <a:grpSpLocks/>
            </p:cNvGrpSpPr>
            <p:nvPr/>
          </p:nvGrpSpPr>
          <p:grpSpPr bwMode="auto">
            <a:xfrm>
              <a:off x="6273790" y="2109787"/>
              <a:ext cx="228600" cy="889000"/>
              <a:chOff x="3916" y="1587"/>
              <a:chExt cx="144" cy="560"/>
            </a:xfrm>
          </p:grpSpPr>
          <p:grpSp>
            <p:nvGrpSpPr>
              <p:cNvPr id="349" name="Group 369"/>
              <p:cNvGrpSpPr>
                <a:grpSpLocks/>
              </p:cNvGrpSpPr>
              <p:nvPr/>
            </p:nvGrpSpPr>
            <p:grpSpPr bwMode="auto">
              <a:xfrm>
                <a:off x="3930" y="1587"/>
                <a:ext cx="102" cy="560"/>
                <a:chOff x="1248" y="3360"/>
                <a:chExt cx="144" cy="480"/>
              </a:xfrm>
            </p:grpSpPr>
            <p:sp>
              <p:nvSpPr>
                <p:cNvPr id="351" name="AutoShape 37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52" name="Line 37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53" name="Line 37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50" name="Text Box 373"/>
              <p:cNvSpPr txBox="1">
                <a:spLocks noChangeArrowheads="1"/>
              </p:cNvSpPr>
              <p:nvPr/>
            </p:nvSpPr>
            <p:spPr bwMode="auto">
              <a:xfrm>
                <a:off x="3916"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40" name="Line 384"/>
            <p:cNvSpPr>
              <a:spLocks noChangeShapeType="1"/>
            </p:cNvSpPr>
            <p:nvPr/>
          </p:nvSpPr>
          <p:spPr bwMode="auto">
            <a:xfrm flipV="1">
              <a:off x="7515225" y="2719387"/>
              <a:ext cx="0" cy="1447800"/>
            </a:xfrm>
            <a:prstGeom prst="line">
              <a:avLst/>
            </a:prstGeom>
            <a:noFill/>
            <a:ln w="19050">
              <a:solidFill>
                <a:srgbClr val="CC3300"/>
              </a:solidFill>
              <a:round/>
              <a:headEnd/>
              <a:tailEnd/>
            </a:ln>
            <a:effectLst/>
          </p:spPr>
          <p:txBody>
            <a:bodyPr/>
            <a:lstStyle/>
            <a:p>
              <a:endParaRPr lang="en-US" dirty="0"/>
            </a:p>
          </p:txBody>
        </p:sp>
        <p:sp>
          <p:nvSpPr>
            <p:cNvPr id="341" name="Line 385"/>
            <p:cNvSpPr>
              <a:spLocks noChangeShapeType="1"/>
            </p:cNvSpPr>
            <p:nvPr/>
          </p:nvSpPr>
          <p:spPr bwMode="auto">
            <a:xfrm>
              <a:off x="5695950" y="3176587"/>
              <a:ext cx="1524000" cy="0"/>
            </a:xfrm>
            <a:prstGeom prst="line">
              <a:avLst/>
            </a:prstGeom>
            <a:noFill/>
            <a:ln w="19050">
              <a:solidFill>
                <a:srgbClr val="CC3300"/>
              </a:solidFill>
              <a:round/>
              <a:headEnd/>
              <a:tailEnd/>
            </a:ln>
            <a:effectLst/>
          </p:spPr>
          <p:txBody>
            <a:bodyPr/>
            <a:lstStyle/>
            <a:p>
              <a:endParaRPr lang="en-US" dirty="0"/>
            </a:p>
          </p:txBody>
        </p:sp>
        <p:sp>
          <p:nvSpPr>
            <p:cNvPr id="342" name="Line 386"/>
            <p:cNvSpPr>
              <a:spLocks noChangeShapeType="1"/>
            </p:cNvSpPr>
            <p:nvPr/>
          </p:nvSpPr>
          <p:spPr bwMode="auto">
            <a:xfrm flipV="1">
              <a:off x="7210425" y="3176587"/>
              <a:ext cx="0" cy="990600"/>
            </a:xfrm>
            <a:prstGeom prst="line">
              <a:avLst/>
            </a:prstGeom>
            <a:noFill/>
            <a:ln w="19050">
              <a:solidFill>
                <a:srgbClr val="CC3300"/>
              </a:solidFill>
              <a:round/>
              <a:headEnd/>
              <a:tailEnd/>
            </a:ln>
            <a:effectLst/>
          </p:spPr>
          <p:txBody>
            <a:bodyPr/>
            <a:lstStyle/>
            <a:p>
              <a:endParaRPr lang="en-US" dirty="0"/>
            </a:p>
          </p:txBody>
        </p:sp>
        <p:sp>
          <p:nvSpPr>
            <p:cNvPr id="343" name="Text Box 387"/>
            <p:cNvSpPr txBox="1">
              <a:spLocks noChangeArrowheads="1"/>
            </p:cNvSpPr>
            <p:nvPr/>
          </p:nvSpPr>
          <p:spPr bwMode="auto">
            <a:xfrm>
              <a:off x="7448550" y="401478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344" name="Text Box 388"/>
            <p:cNvSpPr txBox="1">
              <a:spLocks noChangeArrowheads="1"/>
            </p:cNvSpPr>
            <p:nvPr/>
          </p:nvSpPr>
          <p:spPr bwMode="auto">
            <a:xfrm>
              <a:off x="6838950" y="401478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345" name="Line 389"/>
            <p:cNvSpPr>
              <a:spLocks noChangeShapeType="1"/>
            </p:cNvSpPr>
            <p:nvPr/>
          </p:nvSpPr>
          <p:spPr bwMode="auto">
            <a:xfrm flipH="1" flipV="1">
              <a:off x="8429625" y="2871787"/>
              <a:ext cx="0" cy="1676400"/>
            </a:xfrm>
            <a:prstGeom prst="line">
              <a:avLst/>
            </a:prstGeom>
            <a:noFill/>
            <a:ln w="19050">
              <a:solidFill>
                <a:srgbClr val="CC3300"/>
              </a:solidFill>
              <a:round/>
              <a:headEnd/>
              <a:tailEnd/>
            </a:ln>
            <a:effectLst/>
          </p:spPr>
          <p:txBody>
            <a:bodyPr/>
            <a:lstStyle/>
            <a:p>
              <a:endParaRPr lang="en-US" dirty="0"/>
            </a:p>
          </p:txBody>
        </p:sp>
        <p:sp>
          <p:nvSpPr>
            <p:cNvPr id="346" name="Text Box 390"/>
            <p:cNvSpPr txBox="1">
              <a:spLocks noChangeArrowheads="1"/>
            </p:cNvSpPr>
            <p:nvPr/>
          </p:nvSpPr>
          <p:spPr bwMode="auto">
            <a:xfrm>
              <a:off x="7848600" y="4240212"/>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347" name="Line 391"/>
            <p:cNvSpPr>
              <a:spLocks noChangeShapeType="1"/>
            </p:cNvSpPr>
            <p:nvPr/>
          </p:nvSpPr>
          <p:spPr bwMode="auto">
            <a:xfrm>
              <a:off x="4543425" y="4395787"/>
              <a:ext cx="695325" cy="0"/>
            </a:xfrm>
            <a:prstGeom prst="line">
              <a:avLst/>
            </a:prstGeom>
            <a:noFill/>
            <a:ln w="19050">
              <a:solidFill>
                <a:srgbClr val="CC3300"/>
              </a:solidFill>
              <a:round/>
              <a:headEnd/>
              <a:tailEnd/>
            </a:ln>
            <a:effectLst/>
          </p:spPr>
          <p:txBody>
            <a:bodyPr/>
            <a:lstStyle/>
            <a:p>
              <a:endParaRPr lang="en-US" dirty="0"/>
            </a:p>
          </p:txBody>
        </p:sp>
        <p:sp>
          <p:nvSpPr>
            <p:cNvPr id="348" name="Line 392"/>
            <p:cNvSpPr>
              <a:spLocks noChangeShapeType="1"/>
            </p:cNvSpPr>
            <p:nvPr/>
          </p:nvSpPr>
          <p:spPr bwMode="auto">
            <a:xfrm flipV="1">
              <a:off x="4391025" y="3481387"/>
              <a:ext cx="0" cy="228600"/>
            </a:xfrm>
            <a:prstGeom prst="line">
              <a:avLst/>
            </a:prstGeom>
            <a:noFill/>
            <a:ln w="19050">
              <a:solidFill>
                <a:srgbClr val="CC3300"/>
              </a:solidFill>
              <a:round/>
              <a:headEnd/>
              <a:tailEnd/>
            </a:ln>
            <a:effectLst/>
          </p:spPr>
          <p:txBody>
            <a:bodyPr/>
            <a:lstStyle/>
            <a:p>
              <a:endParaRPr lang="en-US" dirty="0"/>
            </a:p>
          </p:txBody>
        </p:sp>
      </p:grpSp>
      <p:pic>
        <p:nvPicPr>
          <p:cNvPr id="2"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04450" name="Rectangle 2"/>
          <p:cNvSpPr>
            <a:spLocks noGrp="1" noChangeArrowheads="1"/>
          </p:cNvSpPr>
          <p:nvPr>
            <p:ph type="title"/>
          </p:nvPr>
        </p:nvSpPr>
        <p:spPr>
          <a:xfrm>
            <a:off x="1905000" y="1295400"/>
            <a:ext cx="5410200" cy="533400"/>
          </a:xfrm>
          <a:ln/>
        </p:spPr>
        <p:txBody>
          <a:bodyPr/>
          <a:lstStyle/>
          <a:p>
            <a:r>
              <a:rPr lang="en-US" sz="3200" dirty="0"/>
              <a:t>Load Instruction</a:t>
            </a:r>
          </a:p>
        </p:txBody>
      </p:sp>
      <p:sp>
        <p:nvSpPr>
          <p:cNvPr id="104842" name="Text Box 394"/>
          <p:cNvSpPr txBox="1">
            <a:spLocks noChangeArrowheads="1"/>
          </p:cNvSpPr>
          <p:nvPr/>
        </p:nvSpPr>
        <p:spPr bwMode="auto">
          <a:xfrm>
            <a:off x="3505200" y="6156325"/>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grpSp>
        <p:nvGrpSpPr>
          <p:cNvPr id="424" name="Group 423"/>
          <p:cNvGrpSpPr/>
          <p:nvPr/>
        </p:nvGrpSpPr>
        <p:grpSpPr>
          <a:xfrm>
            <a:off x="304800" y="1920875"/>
            <a:ext cx="8465820" cy="4251325"/>
            <a:chOff x="304800" y="1920875"/>
            <a:chExt cx="8465820" cy="4251325"/>
          </a:xfrm>
        </p:grpSpPr>
        <p:sp>
          <p:nvSpPr>
            <p:cNvPr id="104874" name="Text Box 426"/>
            <p:cNvSpPr txBox="1">
              <a:spLocks noChangeArrowheads="1"/>
            </p:cNvSpPr>
            <p:nvPr/>
          </p:nvSpPr>
          <p:spPr bwMode="auto">
            <a:xfrm>
              <a:off x="304800" y="5518150"/>
              <a:ext cx="2514600" cy="639763"/>
            </a:xfrm>
            <a:prstGeom prst="rect">
              <a:avLst/>
            </a:prstGeom>
            <a:noFill/>
            <a:ln w="9525">
              <a:noFill/>
              <a:miter lim="800000"/>
              <a:headEnd/>
              <a:tailEnd/>
            </a:ln>
            <a:effectLst/>
          </p:spPr>
          <p:txBody>
            <a:bodyPr>
              <a:spAutoFit/>
            </a:bodyPr>
            <a:lstStyle/>
            <a:p>
              <a:pPr algn="l"/>
              <a:r>
                <a:rPr lang="en-US" sz="1200" b="1" dirty="0">
                  <a:solidFill>
                    <a:schemeClr val="bg2"/>
                  </a:solidFill>
                </a:rPr>
                <a:t>The load instruction identifies the </a:t>
              </a:r>
            </a:p>
            <a:p>
              <a:pPr algn="l"/>
              <a:r>
                <a:rPr lang="en-US" sz="1200" b="1" dirty="0">
                  <a:solidFill>
                    <a:schemeClr val="bg2"/>
                  </a:solidFill>
                </a:rPr>
                <a:t>register containing the address, the “immediate,” and the write register</a:t>
              </a:r>
            </a:p>
          </p:txBody>
        </p:sp>
        <p:grpSp>
          <p:nvGrpSpPr>
            <p:cNvPr id="228" name="Group 227"/>
            <p:cNvGrpSpPr/>
            <p:nvPr/>
          </p:nvGrpSpPr>
          <p:grpSpPr>
            <a:xfrm>
              <a:off x="5317309" y="2374127"/>
              <a:ext cx="1007291" cy="990598"/>
              <a:chOff x="5317309" y="2374127"/>
              <a:chExt cx="1007291" cy="990598"/>
            </a:xfrm>
          </p:grpSpPr>
          <p:sp>
            <p:nvSpPr>
              <p:cNvPr id="406" name="Isosceles Triangle 405"/>
              <p:cNvSpPr/>
              <p:nvPr/>
            </p:nvSpPr>
            <p:spPr bwMode="auto">
              <a:xfrm rot="5400000">
                <a:off x="5317310" y="2374126"/>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9" name="Rectangle 408"/>
              <p:cNvSpPr/>
              <p:nvPr/>
            </p:nvSpPr>
            <p:spPr bwMode="auto">
              <a:xfrm>
                <a:off x="5943600" y="2649523"/>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sp>
          <p:nvSpPr>
            <p:cNvPr id="410" name="Text Box 187"/>
            <p:cNvSpPr txBox="1">
              <a:spLocks noChangeArrowheads="1"/>
            </p:cNvSpPr>
            <p:nvPr/>
          </p:nvSpPr>
          <p:spPr bwMode="auto">
            <a:xfrm>
              <a:off x="5356725" y="2726224"/>
              <a:ext cx="569913" cy="304800"/>
            </a:xfrm>
            <a:prstGeom prst="rect">
              <a:avLst/>
            </a:prstGeom>
            <a:noFill/>
            <a:ln w="9525">
              <a:noFill/>
              <a:miter lim="800000"/>
              <a:headEnd/>
              <a:tailEnd/>
            </a:ln>
            <a:effectLst/>
          </p:spPr>
          <p:txBody>
            <a:bodyPr wrap="none">
              <a:spAutoFit/>
            </a:bodyPr>
            <a:lstStyle/>
            <a:p>
              <a:pPr algn="l"/>
              <a:r>
                <a:rPr lang="en-US" sz="1400" b="1" dirty="0"/>
                <a:t>ADD</a:t>
              </a:r>
            </a:p>
          </p:txBody>
        </p:sp>
        <p:sp>
          <p:nvSpPr>
            <p:cNvPr id="418" name="AutoShape 429"/>
            <p:cNvSpPr>
              <a:spLocks noChangeArrowheads="1"/>
            </p:cNvSpPr>
            <p:nvPr/>
          </p:nvSpPr>
          <p:spPr bwMode="auto">
            <a:xfrm>
              <a:off x="6477000" y="2709644"/>
              <a:ext cx="990600" cy="76200"/>
            </a:xfrm>
            <a:prstGeom prst="homePlate">
              <a:avLst>
                <a:gd name="adj" fmla="val 200000"/>
              </a:avLst>
            </a:prstGeom>
            <a:solidFill>
              <a:srgbClr val="CC0000">
                <a:alpha val="50000"/>
              </a:srgbClr>
            </a:solidFill>
            <a:ln w="9525">
              <a:noFill/>
              <a:miter lim="800000"/>
              <a:headEnd/>
              <a:tailEnd/>
            </a:ln>
            <a:effectLst/>
          </p:spPr>
          <p:txBody>
            <a:bodyPr wrap="none" anchor="ctr"/>
            <a:lstStyle/>
            <a:p>
              <a:endParaRPr lang="en-US" dirty="0"/>
            </a:p>
          </p:txBody>
        </p:sp>
        <p:sp>
          <p:nvSpPr>
            <p:cNvPr id="104843" name="AutoShape 395"/>
            <p:cNvSpPr>
              <a:spLocks noChangeArrowheads="1"/>
            </p:cNvSpPr>
            <p:nvPr/>
          </p:nvSpPr>
          <p:spPr bwMode="auto">
            <a:xfrm>
              <a:off x="2362200" y="3733800"/>
              <a:ext cx="533400" cy="152400"/>
            </a:xfrm>
            <a:prstGeom prst="homePlate">
              <a:avLst>
                <a:gd name="adj" fmla="val 87500"/>
              </a:avLst>
            </a:prstGeom>
            <a:solidFill>
              <a:schemeClr val="bg2">
                <a:alpha val="50000"/>
              </a:schemeClr>
            </a:solidFill>
            <a:ln w="9525">
              <a:noFill/>
              <a:miter lim="800000"/>
              <a:headEnd/>
              <a:tailEnd/>
            </a:ln>
            <a:effectLst/>
          </p:spPr>
          <p:txBody>
            <a:bodyPr wrap="none" anchor="ctr"/>
            <a:lstStyle/>
            <a:p>
              <a:endParaRPr lang="en-US" dirty="0"/>
            </a:p>
          </p:txBody>
        </p:sp>
        <p:sp>
          <p:nvSpPr>
            <p:cNvPr id="104844" name="AutoShape 396"/>
            <p:cNvSpPr>
              <a:spLocks noChangeArrowheads="1"/>
            </p:cNvSpPr>
            <p:nvPr/>
          </p:nvSpPr>
          <p:spPr bwMode="auto">
            <a:xfrm>
              <a:off x="2209800" y="5410200"/>
              <a:ext cx="1524000" cy="152400"/>
            </a:xfrm>
            <a:prstGeom prst="homePlate">
              <a:avLst>
                <a:gd name="adj" fmla="val 250000"/>
              </a:avLst>
            </a:prstGeom>
            <a:solidFill>
              <a:schemeClr val="bg2">
                <a:alpha val="50000"/>
              </a:schemeClr>
            </a:solidFill>
            <a:ln w="9525">
              <a:noFill/>
              <a:miter lim="800000"/>
              <a:headEnd/>
              <a:tailEnd/>
            </a:ln>
            <a:effectLst/>
          </p:spPr>
          <p:txBody>
            <a:bodyPr wrap="none" anchor="ctr"/>
            <a:lstStyle/>
            <a:p>
              <a:endParaRPr lang="en-US" dirty="0"/>
            </a:p>
          </p:txBody>
        </p:sp>
        <p:sp>
          <p:nvSpPr>
            <p:cNvPr id="104845" name="AutoShape 397"/>
            <p:cNvSpPr>
              <a:spLocks noChangeArrowheads="1"/>
            </p:cNvSpPr>
            <p:nvPr/>
          </p:nvSpPr>
          <p:spPr bwMode="auto">
            <a:xfrm>
              <a:off x="4191000" y="4133850"/>
              <a:ext cx="1295400" cy="152400"/>
            </a:xfrm>
            <a:prstGeom prst="homePlate">
              <a:avLst>
                <a:gd name="adj" fmla="val 212500"/>
              </a:avLst>
            </a:prstGeom>
            <a:solidFill>
              <a:srgbClr val="009900">
                <a:alpha val="50000"/>
              </a:srgbClr>
            </a:solidFill>
            <a:ln w="9525">
              <a:noFill/>
              <a:miter lim="800000"/>
              <a:headEnd/>
              <a:tailEnd/>
            </a:ln>
            <a:effectLst/>
          </p:spPr>
          <p:txBody>
            <a:bodyPr wrap="none" anchor="ctr"/>
            <a:lstStyle/>
            <a:p>
              <a:endParaRPr lang="en-US" dirty="0"/>
            </a:p>
          </p:txBody>
        </p:sp>
        <p:sp>
          <p:nvSpPr>
            <p:cNvPr id="104846" name="AutoShape 398"/>
            <p:cNvSpPr>
              <a:spLocks noChangeArrowheads="1"/>
            </p:cNvSpPr>
            <p:nvPr/>
          </p:nvSpPr>
          <p:spPr bwMode="auto">
            <a:xfrm>
              <a:off x="5248275" y="4819650"/>
              <a:ext cx="228600" cy="152400"/>
            </a:xfrm>
            <a:prstGeom prst="homePlate">
              <a:avLst>
                <a:gd name="adj" fmla="val 37500"/>
              </a:avLst>
            </a:prstGeom>
            <a:solidFill>
              <a:srgbClr val="FFFF00">
                <a:alpha val="50000"/>
              </a:srgbClr>
            </a:solidFill>
            <a:ln w="9525">
              <a:noFill/>
              <a:miter lim="800000"/>
              <a:headEnd/>
              <a:tailEnd/>
            </a:ln>
            <a:effectLst/>
          </p:spPr>
          <p:txBody>
            <a:bodyPr wrap="none" anchor="ctr"/>
            <a:lstStyle/>
            <a:p>
              <a:endParaRPr lang="en-US" dirty="0"/>
            </a:p>
          </p:txBody>
        </p:sp>
        <p:sp>
          <p:nvSpPr>
            <p:cNvPr id="104847" name="AutoShape 399"/>
            <p:cNvSpPr>
              <a:spLocks noChangeArrowheads="1"/>
            </p:cNvSpPr>
            <p:nvPr/>
          </p:nvSpPr>
          <p:spPr bwMode="auto">
            <a:xfrm>
              <a:off x="4800600" y="4972050"/>
              <a:ext cx="304800" cy="161925"/>
            </a:xfrm>
            <a:prstGeom prst="homePlate">
              <a:avLst>
                <a:gd name="adj" fmla="val 47059"/>
              </a:avLst>
            </a:prstGeom>
            <a:solidFill>
              <a:srgbClr val="FFFF00">
                <a:alpha val="50000"/>
              </a:srgbClr>
            </a:solidFill>
            <a:ln w="9525">
              <a:noFill/>
              <a:miter lim="800000"/>
              <a:headEnd/>
              <a:tailEnd/>
            </a:ln>
            <a:effectLst/>
          </p:spPr>
          <p:txBody>
            <a:bodyPr wrap="none" anchor="ctr"/>
            <a:lstStyle/>
            <a:p>
              <a:endParaRPr lang="en-US" dirty="0"/>
            </a:p>
          </p:txBody>
        </p:sp>
        <p:sp>
          <p:nvSpPr>
            <p:cNvPr id="104849" name="AutoShape 401"/>
            <p:cNvSpPr>
              <a:spLocks noChangeArrowheads="1"/>
            </p:cNvSpPr>
            <p:nvPr/>
          </p:nvSpPr>
          <p:spPr bwMode="auto">
            <a:xfrm>
              <a:off x="1752600" y="3048000"/>
              <a:ext cx="304800" cy="228600"/>
            </a:xfrm>
            <a:prstGeom prst="homePlate">
              <a:avLst>
                <a:gd name="adj" fmla="val 33333"/>
              </a:avLst>
            </a:prstGeom>
            <a:solidFill>
              <a:schemeClr val="bg2">
                <a:alpha val="50000"/>
              </a:schemeClr>
            </a:solidFill>
            <a:ln w="9525">
              <a:noFill/>
              <a:miter lim="800000"/>
              <a:headEnd/>
              <a:tailEnd/>
            </a:ln>
            <a:effectLst/>
          </p:spPr>
          <p:txBody>
            <a:bodyPr wrap="none" anchor="ctr"/>
            <a:lstStyle/>
            <a:p>
              <a:endParaRPr lang="en-US" dirty="0"/>
            </a:p>
          </p:txBody>
        </p:sp>
        <p:sp>
          <p:nvSpPr>
            <p:cNvPr id="104850" name="AutoShape 402"/>
            <p:cNvSpPr>
              <a:spLocks noChangeArrowheads="1"/>
            </p:cNvSpPr>
            <p:nvPr/>
          </p:nvSpPr>
          <p:spPr bwMode="auto">
            <a:xfrm rot="16200000" flipV="1">
              <a:off x="2182813" y="5437188"/>
              <a:ext cx="1271588" cy="152400"/>
            </a:xfrm>
            <a:prstGeom prst="homePlate">
              <a:avLst>
                <a:gd name="adj" fmla="val 208594"/>
              </a:avLst>
            </a:prstGeom>
            <a:solidFill>
              <a:srgbClr val="FF00FF">
                <a:alpha val="50000"/>
              </a:srgbClr>
            </a:solidFill>
            <a:ln w="9525">
              <a:noFill/>
              <a:miter lim="800000"/>
              <a:headEnd/>
              <a:tailEnd/>
            </a:ln>
            <a:effectLst/>
          </p:spPr>
          <p:txBody>
            <a:bodyPr wrap="none" anchor="ctr"/>
            <a:lstStyle/>
            <a:p>
              <a:endParaRPr lang="en-US" dirty="0"/>
            </a:p>
          </p:txBody>
        </p:sp>
        <p:sp>
          <p:nvSpPr>
            <p:cNvPr id="104851" name="AutoShape 403"/>
            <p:cNvSpPr>
              <a:spLocks noChangeArrowheads="1"/>
            </p:cNvSpPr>
            <p:nvPr/>
          </p:nvSpPr>
          <p:spPr bwMode="auto">
            <a:xfrm>
              <a:off x="2809875" y="4848225"/>
              <a:ext cx="142875" cy="95250"/>
            </a:xfrm>
            <a:prstGeom prst="homePlate">
              <a:avLst>
                <a:gd name="adj" fmla="val 37500"/>
              </a:avLst>
            </a:prstGeom>
            <a:solidFill>
              <a:srgbClr val="FF00FF">
                <a:alpha val="50000"/>
              </a:srgbClr>
            </a:solidFill>
            <a:ln w="9525">
              <a:noFill/>
              <a:miter lim="800000"/>
              <a:headEnd/>
              <a:tailEnd/>
            </a:ln>
            <a:effectLst/>
          </p:spPr>
          <p:txBody>
            <a:bodyPr wrap="none" anchor="ctr"/>
            <a:lstStyle/>
            <a:p>
              <a:endParaRPr lang="en-US" dirty="0"/>
            </a:p>
          </p:txBody>
        </p:sp>
        <p:sp>
          <p:nvSpPr>
            <p:cNvPr id="104852" name="AutoShape 404"/>
            <p:cNvSpPr>
              <a:spLocks noChangeArrowheads="1"/>
            </p:cNvSpPr>
            <p:nvPr/>
          </p:nvSpPr>
          <p:spPr bwMode="auto">
            <a:xfrm>
              <a:off x="1752600" y="3276600"/>
              <a:ext cx="304800" cy="228600"/>
            </a:xfrm>
            <a:prstGeom prst="homePlate">
              <a:avLst>
                <a:gd name="adj" fmla="val 33333"/>
              </a:avLst>
            </a:prstGeom>
            <a:solidFill>
              <a:srgbClr val="FF00FF">
                <a:alpha val="50000"/>
              </a:srgbClr>
            </a:solidFill>
            <a:ln w="9525">
              <a:noFill/>
              <a:miter lim="800000"/>
              <a:headEnd/>
              <a:tailEnd/>
            </a:ln>
            <a:effectLst/>
          </p:spPr>
          <p:txBody>
            <a:bodyPr wrap="none" anchor="ctr"/>
            <a:lstStyle/>
            <a:p>
              <a:endParaRPr lang="en-US" dirty="0"/>
            </a:p>
          </p:txBody>
        </p:sp>
        <p:sp>
          <p:nvSpPr>
            <p:cNvPr id="104853" name="Text Box 405"/>
            <p:cNvSpPr txBox="1">
              <a:spLocks noChangeArrowheads="1"/>
            </p:cNvSpPr>
            <p:nvPr/>
          </p:nvSpPr>
          <p:spPr bwMode="auto">
            <a:xfrm>
              <a:off x="1073150" y="3028950"/>
              <a:ext cx="762000" cy="244475"/>
            </a:xfrm>
            <a:prstGeom prst="rect">
              <a:avLst/>
            </a:prstGeom>
            <a:noFill/>
            <a:ln w="9525">
              <a:noFill/>
              <a:miter lim="800000"/>
              <a:headEnd/>
              <a:tailEnd/>
            </a:ln>
            <a:effectLst/>
          </p:spPr>
          <p:txBody>
            <a:bodyPr wrap="none">
              <a:spAutoFit/>
            </a:bodyPr>
            <a:lstStyle/>
            <a:p>
              <a:pPr algn="l"/>
              <a:r>
                <a:rPr lang="en-US" sz="1000" b="1" dirty="0">
                  <a:solidFill>
                    <a:schemeClr val="bg2"/>
                  </a:solidFill>
                </a:rPr>
                <a:t>Instr. lines</a:t>
              </a:r>
            </a:p>
          </p:txBody>
        </p:sp>
        <p:sp>
          <p:nvSpPr>
            <p:cNvPr id="104854" name="Text Box 406"/>
            <p:cNvSpPr txBox="1">
              <a:spLocks noChangeArrowheads="1"/>
            </p:cNvSpPr>
            <p:nvPr/>
          </p:nvSpPr>
          <p:spPr bwMode="auto">
            <a:xfrm>
              <a:off x="806450" y="3260725"/>
              <a:ext cx="1025525" cy="244475"/>
            </a:xfrm>
            <a:prstGeom prst="rect">
              <a:avLst/>
            </a:prstGeom>
            <a:noFill/>
            <a:ln w="9525">
              <a:noFill/>
              <a:miter lim="800000"/>
              <a:headEnd/>
              <a:tailEnd/>
            </a:ln>
            <a:effectLst/>
          </p:spPr>
          <p:txBody>
            <a:bodyPr wrap="none">
              <a:spAutoFit/>
            </a:bodyPr>
            <a:lstStyle/>
            <a:p>
              <a:pPr algn="r"/>
              <a:r>
                <a:rPr lang="en-US" sz="1000" b="1" dirty="0">
                  <a:solidFill>
                    <a:srgbClr val="FF00FF"/>
                  </a:solidFill>
                </a:rPr>
                <a:t>Data store path</a:t>
              </a:r>
            </a:p>
          </p:txBody>
        </p:sp>
        <p:sp>
          <p:nvSpPr>
            <p:cNvPr id="104855" name="Text Box 407"/>
            <p:cNvSpPr txBox="1">
              <a:spLocks noChangeArrowheads="1"/>
            </p:cNvSpPr>
            <p:nvPr/>
          </p:nvSpPr>
          <p:spPr bwMode="auto">
            <a:xfrm>
              <a:off x="6858000" y="1920875"/>
              <a:ext cx="1752600" cy="822325"/>
            </a:xfrm>
            <a:prstGeom prst="rect">
              <a:avLst/>
            </a:prstGeom>
            <a:noFill/>
            <a:ln w="9525">
              <a:noFill/>
              <a:miter lim="800000"/>
              <a:headEnd/>
              <a:tailEnd/>
            </a:ln>
            <a:effectLst/>
          </p:spPr>
          <p:txBody>
            <a:bodyPr>
              <a:spAutoFit/>
            </a:bodyPr>
            <a:lstStyle/>
            <a:p>
              <a:pPr algn="l"/>
              <a:r>
                <a:rPr lang="en-US" sz="1200" b="1" dirty="0">
                  <a:solidFill>
                    <a:srgbClr val="FF00FF"/>
                  </a:solidFill>
                </a:rPr>
                <a:t>The word addressed in</a:t>
              </a:r>
            </a:p>
            <a:p>
              <a:pPr algn="l"/>
              <a:r>
                <a:rPr lang="en-US" sz="1200" b="1" dirty="0">
                  <a:solidFill>
                    <a:srgbClr val="FF00FF"/>
                  </a:solidFill>
                </a:rPr>
                <a:t>memory is written back to the identified write register</a:t>
              </a:r>
            </a:p>
          </p:txBody>
        </p:sp>
        <p:sp>
          <p:nvSpPr>
            <p:cNvPr id="104856" name="AutoShape 408"/>
            <p:cNvSpPr>
              <a:spLocks noChangeArrowheads="1"/>
            </p:cNvSpPr>
            <p:nvPr/>
          </p:nvSpPr>
          <p:spPr bwMode="auto">
            <a:xfrm>
              <a:off x="2362200" y="4038600"/>
              <a:ext cx="457200" cy="152400"/>
            </a:xfrm>
            <a:prstGeom prst="homePlate">
              <a:avLst>
                <a:gd name="adj" fmla="val 75000"/>
              </a:avLst>
            </a:prstGeom>
            <a:solidFill>
              <a:schemeClr val="bg2">
                <a:alpha val="50000"/>
              </a:schemeClr>
            </a:solidFill>
            <a:ln w="9525">
              <a:noFill/>
              <a:miter lim="800000"/>
              <a:headEnd/>
              <a:tailEnd/>
            </a:ln>
            <a:effectLst/>
          </p:spPr>
          <p:txBody>
            <a:bodyPr wrap="none" anchor="ctr"/>
            <a:lstStyle/>
            <a:p>
              <a:endParaRPr lang="en-US" dirty="0"/>
            </a:p>
          </p:txBody>
        </p:sp>
        <p:sp>
          <p:nvSpPr>
            <p:cNvPr id="104857" name="AutoShape 409"/>
            <p:cNvSpPr>
              <a:spLocks noChangeArrowheads="1"/>
            </p:cNvSpPr>
            <p:nvPr/>
          </p:nvSpPr>
          <p:spPr bwMode="auto">
            <a:xfrm>
              <a:off x="2438400" y="4191000"/>
              <a:ext cx="228600" cy="152400"/>
            </a:xfrm>
            <a:prstGeom prst="homePlate">
              <a:avLst>
                <a:gd name="adj" fmla="val 37500"/>
              </a:avLst>
            </a:prstGeom>
            <a:solidFill>
              <a:schemeClr val="bg2">
                <a:alpha val="50000"/>
              </a:schemeClr>
            </a:solidFill>
            <a:ln w="9525">
              <a:noFill/>
              <a:miter lim="800000"/>
              <a:headEnd/>
              <a:tailEnd/>
            </a:ln>
            <a:effectLst/>
          </p:spPr>
          <p:txBody>
            <a:bodyPr wrap="none" anchor="ctr"/>
            <a:lstStyle/>
            <a:p>
              <a:endParaRPr lang="en-US" dirty="0"/>
            </a:p>
          </p:txBody>
        </p:sp>
        <p:sp>
          <p:nvSpPr>
            <p:cNvPr id="104858" name="AutoShape 410"/>
            <p:cNvSpPr>
              <a:spLocks noChangeArrowheads="1"/>
            </p:cNvSpPr>
            <p:nvPr/>
          </p:nvSpPr>
          <p:spPr bwMode="auto">
            <a:xfrm>
              <a:off x="2819400" y="4371975"/>
              <a:ext cx="228600" cy="152400"/>
            </a:xfrm>
            <a:prstGeom prst="homePlate">
              <a:avLst>
                <a:gd name="adj" fmla="val 37500"/>
              </a:avLst>
            </a:prstGeom>
            <a:solidFill>
              <a:schemeClr val="bg2">
                <a:alpha val="50000"/>
              </a:schemeClr>
            </a:solidFill>
            <a:ln w="9525">
              <a:noFill/>
              <a:miter lim="800000"/>
              <a:headEnd/>
              <a:tailEnd/>
            </a:ln>
            <a:effectLst/>
          </p:spPr>
          <p:txBody>
            <a:bodyPr wrap="none" anchor="ctr"/>
            <a:lstStyle/>
            <a:p>
              <a:endParaRPr lang="en-US" dirty="0"/>
            </a:p>
          </p:txBody>
        </p:sp>
        <p:sp>
          <p:nvSpPr>
            <p:cNvPr id="104859" name="Rectangle 411"/>
            <p:cNvSpPr>
              <a:spLocks noChangeArrowheads="1"/>
            </p:cNvSpPr>
            <p:nvPr/>
          </p:nvSpPr>
          <p:spPr bwMode="auto">
            <a:xfrm>
              <a:off x="2209800" y="2971800"/>
              <a:ext cx="152400" cy="2514600"/>
            </a:xfrm>
            <a:prstGeom prst="rect">
              <a:avLst/>
            </a:prstGeom>
            <a:solidFill>
              <a:schemeClr val="bg2">
                <a:alpha val="50000"/>
              </a:schemeClr>
            </a:solidFill>
            <a:ln w="9525">
              <a:noFill/>
              <a:miter lim="800000"/>
              <a:headEnd/>
              <a:tailEnd/>
            </a:ln>
            <a:effectLst/>
          </p:spPr>
          <p:txBody>
            <a:bodyPr wrap="none" anchor="ctr"/>
            <a:lstStyle/>
            <a:p>
              <a:endParaRPr lang="en-US" dirty="0"/>
            </a:p>
          </p:txBody>
        </p:sp>
        <p:sp>
          <p:nvSpPr>
            <p:cNvPr id="104862" name="Rectangle 414"/>
            <p:cNvSpPr>
              <a:spLocks noChangeArrowheads="1"/>
            </p:cNvSpPr>
            <p:nvPr/>
          </p:nvSpPr>
          <p:spPr bwMode="auto">
            <a:xfrm>
              <a:off x="2743200" y="6019800"/>
              <a:ext cx="5943600" cy="152400"/>
            </a:xfrm>
            <a:prstGeom prst="rect">
              <a:avLst/>
            </a:prstGeom>
            <a:solidFill>
              <a:srgbClr val="FF00FF">
                <a:alpha val="50000"/>
              </a:srgbClr>
            </a:solidFill>
            <a:ln w="9525">
              <a:noFill/>
              <a:miter lim="800000"/>
              <a:headEnd/>
              <a:tailEnd/>
            </a:ln>
            <a:effectLst/>
          </p:spPr>
          <p:txBody>
            <a:bodyPr wrap="none" anchor="ctr"/>
            <a:lstStyle/>
            <a:p>
              <a:endParaRPr lang="en-US" dirty="0"/>
            </a:p>
          </p:txBody>
        </p:sp>
        <p:sp>
          <p:nvSpPr>
            <p:cNvPr id="104863" name="Rectangle 415"/>
            <p:cNvSpPr>
              <a:spLocks noChangeArrowheads="1"/>
            </p:cNvSpPr>
            <p:nvPr/>
          </p:nvSpPr>
          <p:spPr bwMode="auto">
            <a:xfrm rot="5400000">
              <a:off x="7942263" y="5359400"/>
              <a:ext cx="1323975" cy="166688"/>
            </a:xfrm>
            <a:prstGeom prst="rect">
              <a:avLst/>
            </a:prstGeom>
            <a:solidFill>
              <a:srgbClr val="FF00FF">
                <a:alpha val="50000"/>
              </a:srgbClr>
            </a:solidFill>
            <a:ln w="9525">
              <a:noFill/>
              <a:miter lim="800000"/>
              <a:headEnd/>
              <a:tailEnd/>
            </a:ln>
            <a:effectLst/>
          </p:spPr>
          <p:txBody>
            <a:bodyPr wrap="none" anchor="ctr"/>
            <a:lstStyle/>
            <a:p>
              <a:endParaRPr lang="en-US" dirty="0"/>
            </a:p>
          </p:txBody>
        </p:sp>
        <p:sp>
          <p:nvSpPr>
            <p:cNvPr id="104864" name="Rectangle 416"/>
            <p:cNvSpPr>
              <a:spLocks noChangeArrowheads="1"/>
            </p:cNvSpPr>
            <p:nvPr/>
          </p:nvSpPr>
          <p:spPr bwMode="auto">
            <a:xfrm>
              <a:off x="4343400" y="5410200"/>
              <a:ext cx="533400" cy="152400"/>
            </a:xfrm>
            <a:prstGeom prst="rect">
              <a:avLst/>
            </a:prstGeom>
            <a:solidFill>
              <a:srgbClr val="FFFF00">
                <a:alpha val="50000"/>
              </a:srgbClr>
            </a:solidFill>
            <a:ln w="9525">
              <a:noFill/>
              <a:miter lim="800000"/>
              <a:headEnd/>
              <a:tailEnd/>
            </a:ln>
            <a:effectLst/>
          </p:spPr>
          <p:txBody>
            <a:bodyPr wrap="none" anchor="ctr"/>
            <a:lstStyle/>
            <a:p>
              <a:endParaRPr lang="en-US" dirty="0"/>
            </a:p>
          </p:txBody>
        </p:sp>
        <p:sp>
          <p:nvSpPr>
            <p:cNvPr id="104865" name="Rectangle 417"/>
            <p:cNvSpPr>
              <a:spLocks noChangeArrowheads="1"/>
            </p:cNvSpPr>
            <p:nvPr/>
          </p:nvSpPr>
          <p:spPr bwMode="auto">
            <a:xfrm rot="5400000">
              <a:off x="4592638" y="5222875"/>
              <a:ext cx="481013" cy="123825"/>
            </a:xfrm>
            <a:prstGeom prst="rect">
              <a:avLst/>
            </a:prstGeom>
            <a:solidFill>
              <a:srgbClr val="FFFF00">
                <a:alpha val="50000"/>
              </a:srgbClr>
            </a:solidFill>
            <a:ln w="9525">
              <a:noFill/>
              <a:miter lim="800000"/>
              <a:headEnd/>
              <a:tailEnd/>
            </a:ln>
            <a:effectLst/>
          </p:spPr>
          <p:txBody>
            <a:bodyPr wrap="none" anchor="ctr"/>
            <a:lstStyle/>
            <a:p>
              <a:endParaRPr lang="en-US" dirty="0"/>
            </a:p>
          </p:txBody>
        </p:sp>
        <p:sp>
          <p:nvSpPr>
            <p:cNvPr id="104866" name="AutoShape 418"/>
            <p:cNvSpPr>
              <a:spLocks noChangeArrowheads="1"/>
            </p:cNvSpPr>
            <p:nvPr/>
          </p:nvSpPr>
          <p:spPr bwMode="auto">
            <a:xfrm>
              <a:off x="1752600" y="3962400"/>
              <a:ext cx="304800" cy="228600"/>
            </a:xfrm>
            <a:prstGeom prst="homePlate">
              <a:avLst>
                <a:gd name="adj" fmla="val 33333"/>
              </a:avLst>
            </a:prstGeom>
            <a:solidFill>
              <a:srgbClr val="FFFF00">
                <a:alpha val="50000"/>
              </a:srgbClr>
            </a:solidFill>
            <a:ln w="9525">
              <a:solidFill>
                <a:schemeClr val="tx1"/>
              </a:solidFill>
              <a:miter lim="800000"/>
              <a:headEnd/>
              <a:tailEnd/>
            </a:ln>
            <a:effectLst/>
          </p:spPr>
          <p:txBody>
            <a:bodyPr wrap="none" anchor="ctr"/>
            <a:lstStyle/>
            <a:p>
              <a:endParaRPr lang="en-US" dirty="0"/>
            </a:p>
          </p:txBody>
        </p:sp>
        <p:sp>
          <p:nvSpPr>
            <p:cNvPr id="104867" name="Text Box 419"/>
            <p:cNvSpPr txBox="1">
              <a:spLocks noChangeArrowheads="1"/>
            </p:cNvSpPr>
            <p:nvPr/>
          </p:nvSpPr>
          <p:spPr bwMode="auto">
            <a:xfrm>
              <a:off x="895350" y="3943350"/>
              <a:ext cx="838200" cy="244475"/>
            </a:xfrm>
            <a:prstGeom prst="rect">
              <a:avLst/>
            </a:prstGeom>
            <a:solidFill>
              <a:schemeClr val="bg2"/>
            </a:solidFill>
            <a:ln w="9525">
              <a:noFill/>
              <a:miter lim="800000"/>
              <a:headEnd/>
              <a:tailEnd/>
            </a:ln>
            <a:effectLst/>
          </p:spPr>
          <p:txBody>
            <a:bodyPr>
              <a:spAutoFit/>
            </a:bodyPr>
            <a:lstStyle/>
            <a:p>
              <a:pPr algn="l"/>
              <a:r>
                <a:rPr lang="en-US" sz="1000" b="1" dirty="0">
                  <a:solidFill>
                    <a:srgbClr val="FFFF00"/>
                  </a:solidFill>
                </a:rPr>
                <a:t>Immediate</a:t>
              </a:r>
            </a:p>
          </p:txBody>
        </p:sp>
        <p:sp>
          <p:nvSpPr>
            <p:cNvPr id="104868" name="AutoShape 420"/>
            <p:cNvSpPr>
              <a:spLocks noChangeArrowheads="1"/>
            </p:cNvSpPr>
            <p:nvPr/>
          </p:nvSpPr>
          <p:spPr bwMode="auto">
            <a:xfrm>
              <a:off x="1752600" y="3505200"/>
              <a:ext cx="304800" cy="228600"/>
            </a:xfrm>
            <a:prstGeom prst="homePlate">
              <a:avLst>
                <a:gd name="adj" fmla="val 33333"/>
              </a:avLst>
            </a:prstGeom>
            <a:solidFill>
              <a:srgbClr val="009900">
                <a:alpha val="50000"/>
              </a:srgbClr>
            </a:solidFill>
            <a:ln w="9525">
              <a:noFill/>
              <a:miter lim="800000"/>
              <a:headEnd/>
              <a:tailEnd/>
            </a:ln>
            <a:effectLst/>
          </p:spPr>
          <p:txBody>
            <a:bodyPr wrap="none" anchor="ctr"/>
            <a:lstStyle/>
            <a:p>
              <a:endParaRPr lang="en-US" dirty="0"/>
            </a:p>
          </p:txBody>
        </p:sp>
        <p:sp>
          <p:nvSpPr>
            <p:cNvPr id="104869" name="Text Box 421"/>
            <p:cNvSpPr txBox="1">
              <a:spLocks noChangeArrowheads="1"/>
            </p:cNvSpPr>
            <p:nvPr/>
          </p:nvSpPr>
          <p:spPr bwMode="auto">
            <a:xfrm>
              <a:off x="920750" y="3489325"/>
              <a:ext cx="900113" cy="244475"/>
            </a:xfrm>
            <a:prstGeom prst="rect">
              <a:avLst/>
            </a:prstGeom>
            <a:noFill/>
            <a:ln w="9525">
              <a:noFill/>
              <a:miter lim="800000"/>
              <a:headEnd/>
              <a:tailEnd/>
            </a:ln>
            <a:effectLst/>
          </p:spPr>
          <p:txBody>
            <a:bodyPr wrap="none">
              <a:spAutoFit/>
            </a:bodyPr>
            <a:lstStyle/>
            <a:p>
              <a:pPr algn="l"/>
              <a:r>
                <a:rPr lang="en-US" sz="1000" b="1" dirty="0">
                  <a:solidFill>
                    <a:srgbClr val="009900"/>
                  </a:solidFill>
                </a:rPr>
                <a:t>Address data</a:t>
              </a:r>
            </a:p>
          </p:txBody>
        </p:sp>
        <p:sp>
          <p:nvSpPr>
            <p:cNvPr id="104870" name="AutoShape 422"/>
            <p:cNvSpPr>
              <a:spLocks noChangeArrowheads="1"/>
            </p:cNvSpPr>
            <p:nvPr/>
          </p:nvSpPr>
          <p:spPr bwMode="auto">
            <a:xfrm>
              <a:off x="1752600" y="3733800"/>
              <a:ext cx="304800" cy="228600"/>
            </a:xfrm>
            <a:prstGeom prst="homePlate">
              <a:avLst>
                <a:gd name="adj" fmla="val 33333"/>
              </a:avLst>
            </a:prstGeom>
            <a:solidFill>
              <a:schemeClr val="accent2">
                <a:alpha val="50000"/>
              </a:schemeClr>
            </a:solidFill>
            <a:ln w="9525">
              <a:noFill/>
              <a:miter lim="800000"/>
              <a:headEnd/>
              <a:tailEnd/>
            </a:ln>
            <a:effectLst/>
          </p:spPr>
          <p:txBody>
            <a:bodyPr wrap="none" anchor="ctr"/>
            <a:lstStyle/>
            <a:p>
              <a:endParaRPr lang="en-US" dirty="0"/>
            </a:p>
          </p:txBody>
        </p:sp>
        <p:sp>
          <p:nvSpPr>
            <p:cNvPr id="104871" name="Text Box 423"/>
            <p:cNvSpPr txBox="1">
              <a:spLocks noChangeArrowheads="1"/>
            </p:cNvSpPr>
            <p:nvPr/>
          </p:nvSpPr>
          <p:spPr bwMode="auto">
            <a:xfrm>
              <a:off x="904875" y="3733800"/>
              <a:ext cx="914400" cy="244475"/>
            </a:xfrm>
            <a:prstGeom prst="rect">
              <a:avLst/>
            </a:prstGeom>
            <a:noFill/>
            <a:ln w="9525">
              <a:noFill/>
              <a:miter lim="800000"/>
              <a:headEnd/>
              <a:tailEnd/>
            </a:ln>
            <a:effectLst/>
          </p:spPr>
          <p:txBody>
            <a:bodyPr wrap="none">
              <a:spAutoFit/>
            </a:bodyPr>
            <a:lstStyle/>
            <a:p>
              <a:pPr algn="r"/>
              <a:r>
                <a:rPr lang="en-US" sz="1000" b="1" dirty="0">
                  <a:solidFill>
                    <a:schemeClr val="accent2"/>
                  </a:solidFill>
                </a:rPr>
                <a:t>Read address</a:t>
              </a:r>
            </a:p>
          </p:txBody>
        </p:sp>
        <p:sp>
          <p:nvSpPr>
            <p:cNvPr id="104876" name="AutoShape 428"/>
            <p:cNvSpPr>
              <a:spLocks noChangeArrowheads="1"/>
            </p:cNvSpPr>
            <p:nvPr/>
          </p:nvSpPr>
          <p:spPr bwMode="auto">
            <a:xfrm>
              <a:off x="2286000" y="2971800"/>
              <a:ext cx="1143000" cy="152400"/>
            </a:xfrm>
            <a:prstGeom prst="homePlate">
              <a:avLst>
                <a:gd name="adj" fmla="val 187500"/>
              </a:avLst>
            </a:prstGeom>
            <a:solidFill>
              <a:schemeClr val="bg2">
                <a:alpha val="50000"/>
              </a:schemeClr>
            </a:solidFill>
            <a:ln w="9525">
              <a:noFill/>
              <a:miter lim="800000"/>
              <a:headEnd/>
              <a:tailEnd/>
            </a:ln>
            <a:effectLst/>
          </p:spPr>
          <p:txBody>
            <a:bodyPr wrap="none" anchor="ctr"/>
            <a:lstStyle/>
            <a:p>
              <a:endParaRPr lang="en-US" dirty="0"/>
            </a:p>
          </p:txBody>
        </p:sp>
        <p:sp>
          <p:nvSpPr>
            <p:cNvPr id="104877" name="AutoShape 429"/>
            <p:cNvSpPr>
              <a:spLocks noChangeArrowheads="1"/>
            </p:cNvSpPr>
            <p:nvPr/>
          </p:nvSpPr>
          <p:spPr bwMode="auto">
            <a:xfrm>
              <a:off x="3762375" y="3467100"/>
              <a:ext cx="609600" cy="76200"/>
            </a:xfrm>
            <a:prstGeom prst="homePlate">
              <a:avLst>
                <a:gd name="adj" fmla="val 200000"/>
              </a:avLst>
            </a:prstGeom>
            <a:solidFill>
              <a:srgbClr val="CC0000">
                <a:alpha val="50000"/>
              </a:srgbClr>
            </a:solidFill>
            <a:ln w="9525">
              <a:noFill/>
              <a:miter lim="800000"/>
              <a:headEnd/>
              <a:tailEnd/>
            </a:ln>
            <a:effectLst/>
          </p:spPr>
          <p:txBody>
            <a:bodyPr wrap="none" anchor="ctr"/>
            <a:lstStyle/>
            <a:p>
              <a:endParaRPr lang="en-US" dirty="0"/>
            </a:p>
          </p:txBody>
        </p:sp>
        <p:sp>
          <p:nvSpPr>
            <p:cNvPr id="104878" name="AutoShape 430"/>
            <p:cNvSpPr>
              <a:spLocks noChangeArrowheads="1"/>
            </p:cNvSpPr>
            <p:nvPr/>
          </p:nvSpPr>
          <p:spPr bwMode="auto">
            <a:xfrm rot="5400000">
              <a:off x="4208708" y="3576638"/>
              <a:ext cx="228600" cy="85725"/>
            </a:xfrm>
            <a:prstGeom prst="homePlate">
              <a:avLst>
                <a:gd name="adj" fmla="val 66667"/>
              </a:avLst>
            </a:prstGeom>
            <a:solidFill>
              <a:srgbClr val="CC0000">
                <a:alpha val="50000"/>
              </a:srgbClr>
            </a:solidFill>
            <a:ln w="9525">
              <a:noFill/>
              <a:miter lim="800000"/>
              <a:headEnd/>
              <a:tailEnd/>
            </a:ln>
            <a:effectLst/>
          </p:spPr>
          <p:txBody>
            <a:bodyPr wrap="none" anchor="ctr"/>
            <a:lstStyle/>
            <a:p>
              <a:endParaRPr lang="en-US" dirty="0"/>
            </a:p>
          </p:txBody>
        </p:sp>
        <p:sp>
          <p:nvSpPr>
            <p:cNvPr id="104879" name="AutoShape 431"/>
            <p:cNvSpPr>
              <a:spLocks noChangeArrowheads="1"/>
            </p:cNvSpPr>
            <p:nvPr/>
          </p:nvSpPr>
          <p:spPr bwMode="auto">
            <a:xfrm rot="10667845">
              <a:off x="4181475" y="3695700"/>
              <a:ext cx="152400" cy="85725"/>
            </a:xfrm>
            <a:prstGeom prst="homePlate">
              <a:avLst>
                <a:gd name="adj" fmla="val 44444"/>
              </a:avLst>
            </a:prstGeom>
            <a:solidFill>
              <a:srgbClr val="CC0000">
                <a:alpha val="50000"/>
              </a:srgbClr>
            </a:solidFill>
            <a:ln w="9525">
              <a:noFill/>
              <a:miter lim="800000"/>
              <a:headEnd/>
              <a:tailEnd/>
            </a:ln>
            <a:effectLst/>
          </p:spPr>
          <p:txBody>
            <a:bodyPr wrap="none" anchor="ctr"/>
            <a:lstStyle/>
            <a:p>
              <a:endParaRPr lang="en-US" dirty="0"/>
            </a:p>
          </p:txBody>
        </p:sp>
        <p:grpSp>
          <p:nvGrpSpPr>
            <p:cNvPr id="233" name="Group 215"/>
            <p:cNvGrpSpPr/>
            <p:nvPr/>
          </p:nvGrpSpPr>
          <p:grpSpPr>
            <a:xfrm>
              <a:off x="5432932" y="4045267"/>
              <a:ext cx="1056287" cy="990598"/>
              <a:chOff x="3355430" y="3810002"/>
              <a:chExt cx="1056287" cy="990598"/>
            </a:xfrm>
          </p:grpSpPr>
          <p:cxnSp>
            <p:nvCxnSpPr>
              <p:cNvPr id="411" name="Straight Connector 41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12" name="Isosceles Triangle 41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3" name="Isosceles Triangle 41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4" name="Isosceles Triangle 41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5" name="Rectangle 41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6"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35" name="Group 201"/>
            <p:cNvGrpSpPr/>
            <p:nvPr/>
          </p:nvGrpSpPr>
          <p:grpSpPr>
            <a:xfrm>
              <a:off x="1065883" y="2142897"/>
              <a:ext cx="1056287" cy="990598"/>
              <a:chOff x="3355430" y="3810002"/>
              <a:chExt cx="1056287" cy="990598"/>
            </a:xfrm>
          </p:grpSpPr>
          <p:cxnSp>
            <p:nvCxnSpPr>
              <p:cNvPr id="399" name="Straight Connector 39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00" name="Isosceles Triangle 39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1" name="Isosceles Triangle 40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2" name="Isosceles Triangle 40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3" name="Rectangle 40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4"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236" name="Line 200"/>
            <p:cNvSpPr>
              <a:spLocks noChangeShapeType="1"/>
            </p:cNvSpPr>
            <p:nvPr/>
          </p:nvSpPr>
          <p:spPr bwMode="auto">
            <a:xfrm flipV="1">
              <a:off x="5170170" y="4416742"/>
              <a:ext cx="0" cy="182563"/>
            </a:xfrm>
            <a:prstGeom prst="line">
              <a:avLst/>
            </a:prstGeom>
            <a:noFill/>
            <a:ln w="19050">
              <a:solidFill>
                <a:srgbClr val="CC3300"/>
              </a:solidFill>
              <a:round/>
              <a:headEnd/>
              <a:tailEnd/>
            </a:ln>
            <a:effectLst/>
          </p:spPr>
          <p:txBody>
            <a:bodyPr/>
            <a:lstStyle/>
            <a:p>
              <a:endParaRPr lang="en-US" dirty="0"/>
            </a:p>
          </p:txBody>
        </p:sp>
        <p:sp>
          <p:nvSpPr>
            <p:cNvPr id="237" name="Line 201"/>
            <p:cNvSpPr>
              <a:spLocks noChangeShapeType="1"/>
            </p:cNvSpPr>
            <p:nvPr/>
          </p:nvSpPr>
          <p:spPr bwMode="auto">
            <a:xfrm flipV="1">
              <a:off x="3941445" y="2216467"/>
              <a:ext cx="0" cy="228600"/>
            </a:xfrm>
            <a:prstGeom prst="line">
              <a:avLst/>
            </a:prstGeom>
            <a:noFill/>
            <a:ln w="19050">
              <a:solidFill>
                <a:srgbClr val="CC3300"/>
              </a:solidFill>
              <a:round/>
              <a:headEnd/>
              <a:tailEnd/>
            </a:ln>
            <a:effectLst/>
          </p:spPr>
          <p:txBody>
            <a:bodyPr/>
            <a:lstStyle/>
            <a:p>
              <a:endParaRPr lang="en-US" dirty="0"/>
            </a:p>
          </p:txBody>
        </p:sp>
        <p:sp>
          <p:nvSpPr>
            <p:cNvPr id="238" name="Line 202"/>
            <p:cNvSpPr>
              <a:spLocks noChangeShapeType="1"/>
            </p:cNvSpPr>
            <p:nvPr/>
          </p:nvSpPr>
          <p:spPr bwMode="auto">
            <a:xfrm>
              <a:off x="5932170" y="2749867"/>
              <a:ext cx="304800" cy="0"/>
            </a:xfrm>
            <a:prstGeom prst="line">
              <a:avLst/>
            </a:prstGeom>
            <a:noFill/>
            <a:ln w="19050">
              <a:solidFill>
                <a:srgbClr val="CC3300"/>
              </a:solidFill>
              <a:round/>
              <a:headEnd/>
              <a:tailEnd/>
            </a:ln>
            <a:effectLst/>
          </p:spPr>
          <p:txBody>
            <a:bodyPr/>
            <a:lstStyle/>
            <a:p>
              <a:endParaRPr lang="en-US" dirty="0"/>
            </a:p>
          </p:txBody>
        </p:sp>
        <p:sp>
          <p:nvSpPr>
            <p:cNvPr id="239" name="Line 203"/>
            <p:cNvSpPr>
              <a:spLocks noChangeShapeType="1"/>
            </p:cNvSpPr>
            <p:nvPr/>
          </p:nvSpPr>
          <p:spPr bwMode="auto">
            <a:xfrm flipH="1">
              <a:off x="4179570" y="3740467"/>
              <a:ext cx="152400" cy="0"/>
            </a:xfrm>
            <a:prstGeom prst="line">
              <a:avLst/>
            </a:prstGeom>
            <a:noFill/>
            <a:ln w="19050">
              <a:solidFill>
                <a:srgbClr val="CC3300"/>
              </a:solidFill>
              <a:round/>
              <a:headEnd/>
              <a:tailEnd/>
            </a:ln>
            <a:effectLst/>
          </p:spPr>
          <p:txBody>
            <a:bodyPr/>
            <a:lstStyle/>
            <a:p>
              <a:endParaRPr lang="en-US" dirty="0"/>
            </a:p>
          </p:txBody>
        </p:sp>
        <p:sp>
          <p:nvSpPr>
            <p:cNvPr id="240" name="Line 204"/>
            <p:cNvSpPr>
              <a:spLocks noChangeShapeType="1"/>
            </p:cNvSpPr>
            <p:nvPr/>
          </p:nvSpPr>
          <p:spPr bwMode="auto">
            <a:xfrm flipV="1">
              <a:off x="2360295" y="2216467"/>
              <a:ext cx="0" cy="2743200"/>
            </a:xfrm>
            <a:prstGeom prst="line">
              <a:avLst/>
            </a:prstGeom>
            <a:noFill/>
            <a:ln w="19050">
              <a:solidFill>
                <a:srgbClr val="CC3300"/>
              </a:solidFill>
              <a:round/>
              <a:headEnd/>
              <a:tailEnd/>
            </a:ln>
            <a:effectLst/>
          </p:spPr>
          <p:txBody>
            <a:bodyPr/>
            <a:lstStyle/>
            <a:p>
              <a:endParaRPr lang="en-US" dirty="0"/>
            </a:p>
          </p:txBody>
        </p:sp>
        <p:sp>
          <p:nvSpPr>
            <p:cNvPr id="241" name="Line 205"/>
            <p:cNvSpPr>
              <a:spLocks noChangeShapeType="1"/>
            </p:cNvSpPr>
            <p:nvPr/>
          </p:nvSpPr>
          <p:spPr bwMode="auto">
            <a:xfrm flipV="1">
              <a:off x="4560570" y="3054667"/>
              <a:ext cx="0" cy="2362200"/>
            </a:xfrm>
            <a:prstGeom prst="line">
              <a:avLst/>
            </a:prstGeom>
            <a:noFill/>
            <a:ln w="19050">
              <a:solidFill>
                <a:srgbClr val="CC3300"/>
              </a:solidFill>
              <a:round/>
              <a:headEnd/>
              <a:tailEnd/>
            </a:ln>
            <a:effectLst/>
          </p:spPr>
          <p:txBody>
            <a:bodyPr/>
            <a:lstStyle/>
            <a:p>
              <a:endParaRPr lang="en-US" dirty="0"/>
            </a:p>
          </p:txBody>
        </p:sp>
        <p:sp>
          <p:nvSpPr>
            <p:cNvPr id="242" name="Line 206"/>
            <p:cNvSpPr>
              <a:spLocks noChangeShapeType="1"/>
            </p:cNvSpPr>
            <p:nvPr/>
          </p:nvSpPr>
          <p:spPr bwMode="auto">
            <a:xfrm flipV="1">
              <a:off x="4484370" y="3359467"/>
              <a:ext cx="0" cy="1066800"/>
            </a:xfrm>
            <a:prstGeom prst="line">
              <a:avLst/>
            </a:prstGeom>
            <a:noFill/>
            <a:ln w="19050">
              <a:solidFill>
                <a:srgbClr val="CC3300"/>
              </a:solidFill>
              <a:round/>
              <a:headEnd/>
              <a:tailEnd/>
            </a:ln>
            <a:effectLst/>
          </p:spPr>
          <p:txBody>
            <a:bodyPr/>
            <a:lstStyle/>
            <a:p>
              <a:endParaRPr lang="en-US" dirty="0"/>
            </a:p>
          </p:txBody>
        </p:sp>
        <p:sp>
          <p:nvSpPr>
            <p:cNvPr id="243" name="Line 207"/>
            <p:cNvSpPr>
              <a:spLocks noChangeShapeType="1"/>
            </p:cNvSpPr>
            <p:nvPr/>
          </p:nvSpPr>
          <p:spPr bwMode="auto">
            <a:xfrm>
              <a:off x="5932170" y="2902267"/>
              <a:ext cx="304800" cy="0"/>
            </a:xfrm>
            <a:prstGeom prst="line">
              <a:avLst/>
            </a:prstGeom>
            <a:noFill/>
            <a:ln w="19050">
              <a:solidFill>
                <a:srgbClr val="CC3300"/>
              </a:solidFill>
              <a:round/>
              <a:headEnd/>
              <a:tailEnd/>
            </a:ln>
            <a:effectLst/>
          </p:spPr>
          <p:txBody>
            <a:bodyPr/>
            <a:lstStyle/>
            <a:p>
              <a:endParaRPr lang="en-US" dirty="0"/>
            </a:p>
          </p:txBody>
        </p:sp>
        <p:sp>
          <p:nvSpPr>
            <p:cNvPr id="244" name="Line 208"/>
            <p:cNvSpPr>
              <a:spLocks noChangeShapeType="1"/>
            </p:cNvSpPr>
            <p:nvPr/>
          </p:nvSpPr>
          <p:spPr bwMode="auto">
            <a:xfrm>
              <a:off x="6389370" y="2749867"/>
              <a:ext cx="1066800" cy="0"/>
            </a:xfrm>
            <a:prstGeom prst="line">
              <a:avLst/>
            </a:prstGeom>
            <a:noFill/>
            <a:ln w="19050">
              <a:solidFill>
                <a:srgbClr val="CC3300"/>
              </a:solidFill>
              <a:round/>
              <a:headEnd/>
              <a:tailEnd/>
            </a:ln>
            <a:effectLst/>
          </p:spPr>
          <p:txBody>
            <a:bodyPr/>
            <a:lstStyle/>
            <a:p>
              <a:endParaRPr lang="en-US" dirty="0"/>
            </a:p>
          </p:txBody>
        </p:sp>
        <p:sp>
          <p:nvSpPr>
            <p:cNvPr id="245" name="Line 209"/>
            <p:cNvSpPr>
              <a:spLocks noChangeShapeType="1"/>
            </p:cNvSpPr>
            <p:nvPr/>
          </p:nvSpPr>
          <p:spPr bwMode="auto">
            <a:xfrm>
              <a:off x="6389370" y="2902267"/>
              <a:ext cx="1981200" cy="0"/>
            </a:xfrm>
            <a:prstGeom prst="line">
              <a:avLst/>
            </a:prstGeom>
            <a:noFill/>
            <a:ln w="19050">
              <a:solidFill>
                <a:srgbClr val="CC3300"/>
              </a:solidFill>
              <a:round/>
              <a:headEnd/>
              <a:tailEnd/>
            </a:ln>
            <a:effectLst/>
          </p:spPr>
          <p:txBody>
            <a:bodyPr/>
            <a:lstStyle/>
            <a:p>
              <a:endParaRPr lang="en-US" dirty="0"/>
            </a:p>
          </p:txBody>
        </p:sp>
        <p:sp>
          <p:nvSpPr>
            <p:cNvPr id="246" name="Line 210"/>
            <p:cNvSpPr>
              <a:spLocks noChangeShapeType="1"/>
            </p:cNvSpPr>
            <p:nvPr/>
          </p:nvSpPr>
          <p:spPr bwMode="auto">
            <a:xfrm flipV="1">
              <a:off x="5870258" y="4853305"/>
              <a:ext cx="0" cy="792163"/>
            </a:xfrm>
            <a:prstGeom prst="line">
              <a:avLst/>
            </a:prstGeom>
            <a:noFill/>
            <a:ln w="19050">
              <a:solidFill>
                <a:srgbClr val="CC3300"/>
              </a:solidFill>
              <a:round/>
              <a:headEnd/>
              <a:tailEnd/>
            </a:ln>
            <a:effectLst/>
          </p:spPr>
          <p:txBody>
            <a:bodyPr/>
            <a:lstStyle/>
            <a:p>
              <a:endParaRPr lang="en-US" dirty="0"/>
            </a:p>
          </p:txBody>
        </p:sp>
        <p:sp>
          <p:nvSpPr>
            <p:cNvPr id="247" name="Line 211"/>
            <p:cNvSpPr>
              <a:spLocks noChangeShapeType="1"/>
            </p:cNvSpPr>
            <p:nvPr/>
          </p:nvSpPr>
          <p:spPr bwMode="auto">
            <a:xfrm>
              <a:off x="4560570" y="5407342"/>
              <a:ext cx="609600" cy="0"/>
            </a:xfrm>
            <a:prstGeom prst="line">
              <a:avLst/>
            </a:prstGeom>
            <a:noFill/>
            <a:ln w="19050">
              <a:solidFill>
                <a:srgbClr val="CC3300"/>
              </a:solidFill>
              <a:round/>
              <a:headEnd/>
              <a:tailEnd/>
            </a:ln>
            <a:effectLst/>
          </p:spPr>
          <p:txBody>
            <a:bodyPr/>
            <a:lstStyle/>
            <a:p>
              <a:endParaRPr lang="en-US" dirty="0"/>
            </a:p>
          </p:txBody>
        </p:sp>
        <p:sp>
          <p:nvSpPr>
            <p:cNvPr id="248" name="Line 212"/>
            <p:cNvSpPr>
              <a:spLocks noChangeShapeType="1"/>
            </p:cNvSpPr>
            <p:nvPr/>
          </p:nvSpPr>
          <p:spPr bwMode="auto">
            <a:xfrm>
              <a:off x="4998720" y="3207067"/>
              <a:ext cx="323850" cy="0"/>
            </a:xfrm>
            <a:prstGeom prst="line">
              <a:avLst/>
            </a:prstGeom>
            <a:noFill/>
            <a:ln w="19050">
              <a:solidFill>
                <a:srgbClr val="CC3300"/>
              </a:solidFill>
              <a:round/>
              <a:headEnd/>
              <a:tailEnd/>
            </a:ln>
            <a:effectLst/>
          </p:spPr>
          <p:txBody>
            <a:bodyPr/>
            <a:lstStyle/>
            <a:p>
              <a:endParaRPr lang="en-US" dirty="0"/>
            </a:p>
          </p:txBody>
        </p:sp>
        <p:sp>
          <p:nvSpPr>
            <p:cNvPr id="249" name="Line 213"/>
            <p:cNvSpPr>
              <a:spLocks noChangeShapeType="1"/>
            </p:cNvSpPr>
            <p:nvPr/>
          </p:nvSpPr>
          <p:spPr bwMode="auto">
            <a:xfrm flipV="1">
              <a:off x="5093970" y="2597467"/>
              <a:ext cx="0" cy="914400"/>
            </a:xfrm>
            <a:prstGeom prst="line">
              <a:avLst/>
            </a:prstGeom>
            <a:noFill/>
            <a:ln w="19050">
              <a:solidFill>
                <a:srgbClr val="CC3300"/>
              </a:solidFill>
              <a:round/>
              <a:headEnd/>
              <a:tailEnd/>
            </a:ln>
            <a:effectLst/>
          </p:spPr>
          <p:txBody>
            <a:bodyPr/>
            <a:lstStyle/>
            <a:p>
              <a:endParaRPr lang="en-US" dirty="0"/>
            </a:p>
          </p:txBody>
        </p:sp>
        <p:sp>
          <p:nvSpPr>
            <p:cNvPr id="251" name="Text Box 215"/>
            <p:cNvSpPr txBox="1">
              <a:spLocks noChangeArrowheads="1"/>
            </p:cNvSpPr>
            <p:nvPr/>
          </p:nvSpPr>
          <p:spPr bwMode="auto">
            <a:xfrm>
              <a:off x="3874770" y="273081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252" name="Text Box 216"/>
            <p:cNvSpPr txBox="1">
              <a:spLocks noChangeArrowheads="1"/>
            </p:cNvSpPr>
            <p:nvPr/>
          </p:nvSpPr>
          <p:spPr bwMode="auto">
            <a:xfrm>
              <a:off x="3874770" y="288321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253" name="Text Box 217"/>
            <p:cNvSpPr txBox="1">
              <a:spLocks noChangeArrowheads="1"/>
            </p:cNvSpPr>
            <p:nvPr/>
          </p:nvSpPr>
          <p:spPr bwMode="auto">
            <a:xfrm>
              <a:off x="3798570" y="243078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254" name="Text Box 218"/>
            <p:cNvSpPr txBox="1">
              <a:spLocks noChangeArrowheads="1"/>
            </p:cNvSpPr>
            <p:nvPr/>
          </p:nvSpPr>
          <p:spPr bwMode="auto">
            <a:xfrm>
              <a:off x="3798570" y="334041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255" name="Text Box 219"/>
            <p:cNvSpPr txBox="1">
              <a:spLocks noChangeArrowheads="1"/>
            </p:cNvSpPr>
            <p:nvPr/>
          </p:nvSpPr>
          <p:spPr bwMode="auto">
            <a:xfrm>
              <a:off x="3874770" y="318801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256" name="Text Box 220"/>
            <p:cNvSpPr txBox="1">
              <a:spLocks noChangeArrowheads="1"/>
            </p:cNvSpPr>
            <p:nvPr/>
          </p:nvSpPr>
          <p:spPr bwMode="auto">
            <a:xfrm>
              <a:off x="3874770" y="2583180"/>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257" name="Rectangle 221"/>
            <p:cNvSpPr>
              <a:spLocks noChangeArrowheads="1"/>
            </p:cNvSpPr>
            <p:nvPr/>
          </p:nvSpPr>
          <p:spPr bwMode="auto">
            <a:xfrm>
              <a:off x="2960370" y="3616642"/>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58" name="Rectangle 222"/>
            <p:cNvSpPr>
              <a:spLocks noChangeArrowheads="1"/>
            </p:cNvSpPr>
            <p:nvPr/>
          </p:nvSpPr>
          <p:spPr bwMode="auto">
            <a:xfrm>
              <a:off x="902970" y="4197667"/>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59" name="Rectangle 243"/>
            <p:cNvSpPr>
              <a:spLocks noChangeArrowheads="1"/>
            </p:cNvSpPr>
            <p:nvPr/>
          </p:nvSpPr>
          <p:spPr bwMode="auto">
            <a:xfrm>
              <a:off x="521970" y="4350067"/>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260" name="Line 244"/>
            <p:cNvSpPr>
              <a:spLocks noChangeShapeType="1"/>
            </p:cNvSpPr>
            <p:nvPr/>
          </p:nvSpPr>
          <p:spPr bwMode="auto">
            <a:xfrm>
              <a:off x="764858" y="4654867"/>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61" name="Line 245"/>
            <p:cNvSpPr>
              <a:spLocks noChangeShapeType="1"/>
            </p:cNvSpPr>
            <p:nvPr/>
          </p:nvSpPr>
          <p:spPr bwMode="auto">
            <a:xfrm flipH="1" flipV="1">
              <a:off x="807720" y="2368867"/>
              <a:ext cx="0" cy="2286000"/>
            </a:xfrm>
            <a:prstGeom prst="line">
              <a:avLst/>
            </a:prstGeom>
            <a:noFill/>
            <a:ln w="28575">
              <a:solidFill>
                <a:schemeClr val="tx1"/>
              </a:solidFill>
              <a:round/>
              <a:headEnd/>
              <a:tailEnd/>
            </a:ln>
            <a:effectLst/>
          </p:spPr>
          <p:txBody>
            <a:bodyPr/>
            <a:lstStyle/>
            <a:p>
              <a:endParaRPr lang="en-US" dirty="0"/>
            </a:p>
          </p:txBody>
        </p:sp>
        <p:sp>
          <p:nvSpPr>
            <p:cNvPr id="262" name="Line 246"/>
            <p:cNvSpPr>
              <a:spLocks noChangeShapeType="1"/>
            </p:cNvSpPr>
            <p:nvPr/>
          </p:nvSpPr>
          <p:spPr bwMode="auto">
            <a:xfrm flipV="1">
              <a:off x="801370" y="2383155"/>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3" name="Line 247"/>
            <p:cNvSpPr>
              <a:spLocks noChangeShapeType="1"/>
            </p:cNvSpPr>
            <p:nvPr/>
          </p:nvSpPr>
          <p:spPr bwMode="auto">
            <a:xfrm>
              <a:off x="902970" y="2902267"/>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264" name="Text Box 248"/>
            <p:cNvSpPr txBox="1">
              <a:spLocks noChangeArrowheads="1"/>
            </p:cNvSpPr>
            <p:nvPr/>
          </p:nvSpPr>
          <p:spPr bwMode="auto">
            <a:xfrm>
              <a:off x="769620" y="2684780"/>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265" name="Text Box 249"/>
            <p:cNvSpPr txBox="1">
              <a:spLocks noChangeArrowheads="1"/>
            </p:cNvSpPr>
            <p:nvPr/>
          </p:nvSpPr>
          <p:spPr bwMode="auto">
            <a:xfrm>
              <a:off x="855345" y="4348480"/>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266" name="Rectangle 250"/>
            <p:cNvSpPr>
              <a:spLocks noChangeArrowheads="1"/>
            </p:cNvSpPr>
            <p:nvPr/>
          </p:nvSpPr>
          <p:spPr bwMode="auto">
            <a:xfrm>
              <a:off x="6673533" y="4211955"/>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267" name="Group 251"/>
            <p:cNvGrpSpPr>
              <a:grpSpLocks/>
            </p:cNvGrpSpPr>
            <p:nvPr/>
          </p:nvGrpSpPr>
          <p:grpSpPr bwMode="auto">
            <a:xfrm>
              <a:off x="5054271" y="4592955"/>
              <a:ext cx="228600" cy="549275"/>
              <a:chOff x="4392" y="1632"/>
              <a:chExt cx="144" cy="346"/>
            </a:xfrm>
          </p:grpSpPr>
          <p:grpSp>
            <p:nvGrpSpPr>
              <p:cNvPr id="394" name="Group 252"/>
              <p:cNvGrpSpPr>
                <a:grpSpLocks/>
              </p:cNvGrpSpPr>
              <p:nvPr/>
            </p:nvGrpSpPr>
            <p:grpSpPr bwMode="auto">
              <a:xfrm>
                <a:off x="4411" y="1634"/>
                <a:ext cx="102" cy="336"/>
                <a:chOff x="1248" y="3360"/>
                <a:chExt cx="144" cy="480"/>
              </a:xfrm>
            </p:grpSpPr>
            <p:sp>
              <p:nvSpPr>
                <p:cNvPr id="396" name="AutoShape 253"/>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97" name="Line 254"/>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98" name="Line 255"/>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5" name="Text Box 256"/>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68" name="Line 257"/>
            <p:cNvSpPr>
              <a:spLocks noChangeShapeType="1"/>
            </p:cNvSpPr>
            <p:nvPr/>
          </p:nvSpPr>
          <p:spPr bwMode="auto">
            <a:xfrm>
              <a:off x="6084570" y="4669155"/>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269" name="Oval 258"/>
            <p:cNvSpPr>
              <a:spLocks noChangeArrowheads="1"/>
            </p:cNvSpPr>
            <p:nvPr/>
          </p:nvSpPr>
          <p:spPr bwMode="auto">
            <a:xfrm>
              <a:off x="4636770" y="3022917"/>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270" name="Line 259"/>
            <p:cNvSpPr>
              <a:spLocks noChangeShapeType="1"/>
            </p:cNvSpPr>
            <p:nvPr/>
          </p:nvSpPr>
          <p:spPr bwMode="auto">
            <a:xfrm flipV="1">
              <a:off x="4832033" y="3618230"/>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271" name="Line 260"/>
            <p:cNvSpPr>
              <a:spLocks noChangeShapeType="1"/>
            </p:cNvSpPr>
            <p:nvPr/>
          </p:nvSpPr>
          <p:spPr bwMode="auto">
            <a:xfrm>
              <a:off x="4636770" y="5188267"/>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272" name="Line 261"/>
            <p:cNvSpPr>
              <a:spLocks noChangeShapeType="1"/>
            </p:cNvSpPr>
            <p:nvPr/>
          </p:nvSpPr>
          <p:spPr bwMode="auto">
            <a:xfrm>
              <a:off x="5017770" y="328326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3" name="Line 262"/>
            <p:cNvSpPr>
              <a:spLocks noChangeShapeType="1"/>
            </p:cNvSpPr>
            <p:nvPr/>
          </p:nvSpPr>
          <p:spPr bwMode="auto">
            <a:xfrm flipH="1" flipV="1">
              <a:off x="612458" y="1987867"/>
              <a:ext cx="0" cy="2362200"/>
            </a:xfrm>
            <a:prstGeom prst="line">
              <a:avLst/>
            </a:prstGeom>
            <a:noFill/>
            <a:ln w="28575">
              <a:solidFill>
                <a:schemeClr val="tx1"/>
              </a:solidFill>
              <a:round/>
              <a:headEnd type="triangle" w="med" len="med"/>
              <a:tailEnd/>
            </a:ln>
            <a:effectLst/>
          </p:spPr>
          <p:txBody>
            <a:bodyPr/>
            <a:lstStyle/>
            <a:p>
              <a:endParaRPr lang="en-US" dirty="0"/>
            </a:p>
          </p:txBody>
        </p:sp>
        <p:sp>
          <p:nvSpPr>
            <p:cNvPr id="274" name="Line 263"/>
            <p:cNvSpPr>
              <a:spLocks noChangeShapeType="1"/>
            </p:cNvSpPr>
            <p:nvPr/>
          </p:nvSpPr>
          <p:spPr bwMode="auto">
            <a:xfrm>
              <a:off x="598170" y="1987867"/>
              <a:ext cx="6172200" cy="0"/>
            </a:xfrm>
            <a:prstGeom prst="line">
              <a:avLst/>
            </a:prstGeom>
            <a:noFill/>
            <a:ln w="28575">
              <a:solidFill>
                <a:schemeClr val="tx1"/>
              </a:solidFill>
              <a:round/>
              <a:headEnd/>
              <a:tailEnd/>
            </a:ln>
            <a:effectLst/>
          </p:spPr>
          <p:txBody>
            <a:bodyPr/>
            <a:lstStyle/>
            <a:p>
              <a:endParaRPr lang="en-US" dirty="0"/>
            </a:p>
          </p:txBody>
        </p:sp>
        <p:sp>
          <p:nvSpPr>
            <p:cNvPr id="275" name="Line 264"/>
            <p:cNvSpPr>
              <a:spLocks noChangeShapeType="1"/>
            </p:cNvSpPr>
            <p:nvPr/>
          </p:nvSpPr>
          <p:spPr bwMode="auto">
            <a:xfrm>
              <a:off x="4236720" y="5493067"/>
              <a:ext cx="609600" cy="0"/>
            </a:xfrm>
            <a:prstGeom prst="line">
              <a:avLst/>
            </a:prstGeom>
            <a:noFill/>
            <a:ln w="28575">
              <a:solidFill>
                <a:schemeClr val="tx1"/>
              </a:solidFill>
              <a:round/>
              <a:headEnd/>
              <a:tailEnd/>
            </a:ln>
            <a:effectLst/>
          </p:spPr>
          <p:txBody>
            <a:bodyPr/>
            <a:lstStyle/>
            <a:p>
              <a:endParaRPr lang="en-US" dirty="0"/>
            </a:p>
          </p:txBody>
        </p:sp>
        <p:sp>
          <p:nvSpPr>
            <p:cNvPr id="276" name="Text Box 265"/>
            <p:cNvSpPr txBox="1">
              <a:spLocks noChangeArrowheads="1"/>
            </p:cNvSpPr>
            <p:nvPr/>
          </p:nvSpPr>
          <p:spPr bwMode="auto">
            <a:xfrm>
              <a:off x="6562408" y="4426267"/>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277" name="Text Box 266"/>
            <p:cNvSpPr txBox="1">
              <a:spLocks noChangeArrowheads="1"/>
            </p:cNvSpPr>
            <p:nvPr/>
          </p:nvSpPr>
          <p:spPr bwMode="auto">
            <a:xfrm>
              <a:off x="1588770" y="4502467"/>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278" name="Line 267"/>
            <p:cNvSpPr>
              <a:spLocks noChangeShapeType="1"/>
            </p:cNvSpPr>
            <p:nvPr/>
          </p:nvSpPr>
          <p:spPr bwMode="auto">
            <a:xfrm>
              <a:off x="2279333" y="381666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79" name="Line 268"/>
            <p:cNvSpPr>
              <a:spLocks noChangeShapeType="1"/>
            </p:cNvSpPr>
            <p:nvPr/>
          </p:nvSpPr>
          <p:spPr bwMode="auto">
            <a:xfrm>
              <a:off x="2293620" y="3054667"/>
              <a:ext cx="0" cy="2432050"/>
            </a:xfrm>
            <a:prstGeom prst="line">
              <a:avLst/>
            </a:prstGeom>
            <a:noFill/>
            <a:ln w="28575">
              <a:solidFill>
                <a:schemeClr val="tx1"/>
              </a:solidFill>
              <a:round/>
              <a:headEnd/>
              <a:tailEnd/>
            </a:ln>
            <a:effectLst/>
          </p:spPr>
          <p:txBody>
            <a:bodyPr/>
            <a:lstStyle/>
            <a:p>
              <a:endParaRPr lang="en-US" dirty="0"/>
            </a:p>
          </p:txBody>
        </p:sp>
        <p:sp>
          <p:nvSpPr>
            <p:cNvPr id="280" name="Line 269"/>
            <p:cNvSpPr>
              <a:spLocks noChangeShapeType="1"/>
            </p:cNvSpPr>
            <p:nvPr/>
          </p:nvSpPr>
          <p:spPr bwMode="auto">
            <a:xfrm>
              <a:off x="2279333" y="5493067"/>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281" name="Line 270"/>
            <p:cNvSpPr>
              <a:spLocks noChangeShapeType="1"/>
            </p:cNvSpPr>
            <p:nvPr/>
          </p:nvSpPr>
          <p:spPr bwMode="auto">
            <a:xfrm>
              <a:off x="7756208" y="4745355"/>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82" name="Line 271"/>
            <p:cNvSpPr>
              <a:spLocks noChangeShapeType="1"/>
            </p:cNvSpPr>
            <p:nvPr/>
          </p:nvSpPr>
          <p:spPr bwMode="auto">
            <a:xfrm>
              <a:off x="8141970" y="500253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3" name="Line 272"/>
            <p:cNvSpPr>
              <a:spLocks noChangeShapeType="1"/>
            </p:cNvSpPr>
            <p:nvPr/>
          </p:nvSpPr>
          <p:spPr bwMode="auto">
            <a:xfrm>
              <a:off x="8446770" y="4835842"/>
              <a:ext cx="152400" cy="0"/>
            </a:xfrm>
            <a:prstGeom prst="line">
              <a:avLst/>
            </a:prstGeom>
            <a:noFill/>
            <a:ln w="28575">
              <a:solidFill>
                <a:schemeClr val="tx1"/>
              </a:solidFill>
              <a:round/>
              <a:headEnd/>
              <a:tailEnd/>
            </a:ln>
            <a:effectLst/>
          </p:spPr>
          <p:txBody>
            <a:bodyPr/>
            <a:lstStyle/>
            <a:p>
              <a:endParaRPr lang="en-US" dirty="0"/>
            </a:p>
          </p:txBody>
        </p:sp>
        <p:sp>
          <p:nvSpPr>
            <p:cNvPr id="284" name="Line 273"/>
            <p:cNvSpPr>
              <a:spLocks noChangeShapeType="1"/>
            </p:cNvSpPr>
            <p:nvPr/>
          </p:nvSpPr>
          <p:spPr bwMode="auto">
            <a:xfrm>
              <a:off x="8592766" y="4837430"/>
              <a:ext cx="0" cy="1250950"/>
            </a:xfrm>
            <a:prstGeom prst="line">
              <a:avLst/>
            </a:prstGeom>
            <a:noFill/>
            <a:ln w="28575">
              <a:solidFill>
                <a:schemeClr val="tx1"/>
              </a:solidFill>
              <a:round/>
              <a:headEnd/>
              <a:tailEnd/>
            </a:ln>
            <a:effectLst/>
          </p:spPr>
          <p:txBody>
            <a:bodyPr/>
            <a:lstStyle/>
            <a:p>
              <a:endParaRPr lang="en-US" dirty="0"/>
            </a:p>
          </p:txBody>
        </p:sp>
        <p:sp>
          <p:nvSpPr>
            <p:cNvPr id="285" name="Line 274"/>
            <p:cNvSpPr>
              <a:spLocks noChangeShapeType="1"/>
            </p:cNvSpPr>
            <p:nvPr/>
          </p:nvSpPr>
          <p:spPr bwMode="auto">
            <a:xfrm>
              <a:off x="2815853" y="6086901"/>
              <a:ext cx="5791200" cy="0"/>
            </a:xfrm>
            <a:prstGeom prst="line">
              <a:avLst/>
            </a:prstGeom>
            <a:noFill/>
            <a:ln w="28575">
              <a:solidFill>
                <a:schemeClr val="tx1"/>
              </a:solidFill>
              <a:round/>
              <a:headEnd/>
              <a:tailEnd/>
            </a:ln>
            <a:effectLst/>
          </p:spPr>
          <p:txBody>
            <a:bodyPr/>
            <a:lstStyle/>
            <a:p>
              <a:endParaRPr lang="en-US" dirty="0"/>
            </a:p>
          </p:txBody>
        </p:sp>
        <p:sp>
          <p:nvSpPr>
            <p:cNvPr id="286" name="Line 275"/>
            <p:cNvSpPr>
              <a:spLocks noChangeShapeType="1"/>
            </p:cNvSpPr>
            <p:nvPr/>
          </p:nvSpPr>
          <p:spPr bwMode="auto">
            <a:xfrm>
              <a:off x="2830141" y="4867701"/>
              <a:ext cx="0" cy="1219200"/>
            </a:xfrm>
            <a:prstGeom prst="line">
              <a:avLst/>
            </a:prstGeom>
            <a:noFill/>
            <a:ln w="28575">
              <a:solidFill>
                <a:schemeClr val="tx1"/>
              </a:solidFill>
              <a:round/>
              <a:headEnd/>
              <a:tailEnd/>
            </a:ln>
            <a:effectLst/>
          </p:spPr>
          <p:txBody>
            <a:bodyPr/>
            <a:lstStyle/>
            <a:p>
              <a:endParaRPr lang="en-US" dirty="0"/>
            </a:p>
          </p:txBody>
        </p:sp>
        <p:grpSp>
          <p:nvGrpSpPr>
            <p:cNvPr id="287" name="Group 276"/>
            <p:cNvGrpSpPr>
              <a:grpSpLocks/>
            </p:cNvGrpSpPr>
            <p:nvPr/>
          </p:nvGrpSpPr>
          <p:grpSpPr bwMode="auto">
            <a:xfrm>
              <a:off x="8254671" y="4577080"/>
              <a:ext cx="228600" cy="549275"/>
              <a:chOff x="4392" y="1632"/>
              <a:chExt cx="144" cy="346"/>
            </a:xfrm>
          </p:grpSpPr>
          <p:grpSp>
            <p:nvGrpSpPr>
              <p:cNvPr id="389" name="Group 277"/>
              <p:cNvGrpSpPr>
                <a:grpSpLocks/>
              </p:cNvGrpSpPr>
              <p:nvPr/>
            </p:nvGrpSpPr>
            <p:grpSpPr bwMode="auto">
              <a:xfrm>
                <a:off x="4411" y="1634"/>
                <a:ext cx="102" cy="336"/>
                <a:chOff x="1248" y="3360"/>
                <a:chExt cx="144" cy="480"/>
              </a:xfrm>
            </p:grpSpPr>
            <p:sp>
              <p:nvSpPr>
                <p:cNvPr id="391" name="AutoShape 27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92" name="Line 27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93" name="Line 28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0" name="Text Box 28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88" name="Line 282"/>
            <p:cNvSpPr>
              <a:spLocks noChangeShapeType="1"/>
            </p:cNvSpPr>
            <p:nvPr/>
          </p:nvSpPr>
          <p:spPr bwMode="auto">
            <a:xfrm>
              <a:off x="1974533" y="4731067"/>
              <a:ext cx="304800" cy="0"/>
            </a:xfrm>
            <a:prstGeom prst="line">
              <a:avLst/>
            </a:prstGeom>
            <a:noFill/>
            <a:ln w="28575">
              <a:solidFill>
                <a:schemeClr val="tx1"/>
              </a:solidFill>
              <a:round/>
              <a:headEnd/>
              <a:tailEnd/>
            </a:ln>
            <a:effectLst/>
          </p:spPr>
          <p:txBody>
            <a:bodyPr/>
            <a:lstStyle/>
            <a:p>
              <a:endParaRPr lang="en-US" dirty="0"/>
            </a:p>
          </p:txBody>
        </p:sp>
        <p:sp>
          <p:nvSpPr>
            <p:cNvPr id="289" name="Line 283"/>
            <p:cNvSpPr>
              <a:spLocks noChangeShapeType="1"/>
            </p:cNvSpPr>
            <p:nvPr/>
          </p:nvSpPr>
          <p:spPr bwMode="auto">
            <a:xfrm>
              <a:off x="4636770" y="244506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90" name="Line 284"/>
            <p:cNvSpPr>
              <a:spLocks noChangeShapeType="1"/>
            </p:cNvSpPr>
            <p:nvPr/>
          </p:nvSpPr>
          <p:spPr bwMode="auto">
            <a:xfrm>
              <a:off x="4179570" y="4211955"/>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291" name="Text Box 285"/>
            <p:cNvSpPr txBox="1">
              <a:spLocks noChangeArrowheads="1"/>
            </p:cNvSpPr>
            <p:nvPr/>
          </p:nvSpPr>
          <p:spPr bwMode="auto">
            <a:xfrm>
              <a:off x="3331845" y="4818380"/>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292" name="Text Box 286"/>
            <p:cNvSpPr txBox="1">
              <a:spLocks noChangeArrowheads="1"/>
            </p:cNvSpPr>
            <p:nvPr/>
          </p:nvSpPr>
          <p:spPr bwMode="auto">
            <a:xfrm>
              <a:off x="2947670" y="3662680"/>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293" name="Text Box 287"/>
            <p:cNvSpPr txBox="1">
              <a:spLocks noChangeArrowheads="1"/>
            </p:cNvSpPr>
            <p:nvPr/>
          </p:nvSpPr>
          <p:spPr bwMode="auto">
            <a:xfrm>
              <a:off x="3646170" y="3967480"/>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294" name="Oval 288"/>
            <p:cNvSpPr>
              <a:spLocks noChangeArrowheads="1"/>
            </p:cNvSpPr>
            <p:nvPr/>
          </p:nvSpPr>
          <p:spPr bwMode="auto">
            <a:xfrm>
              <a:off x="3722370" y="5112067"/>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295" name="Text Box 289"/>
            <p:cNvSpPr txBox="1">
              <a:spLocks noChangeArrowheads="1"/>
            </p:cNvSpPr>
            <p:nvPr/>
          </p:nvSpPr>
          <p:spPr bwMode="auto">
            <a:xfrm>
              <a:off x="4193858" y="5293042"/>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6" name="Line 290"/>
            <p:cNvSpPr>
              <a:spLocks noChangeShapeType="1"/>
            </p:cNvSpPr>
            <p:nvPr/>
          </p:nvSpPr>
          <p:spPr bwMode="auto">
            <a:xfrm>
              <a:off x="2815853" y="4881989"/>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7" name="Line 291"/>
            <p:cNvSpPr>
              <a:spLocks noChangeShapeType="1"/>
            </p:cNvSpPr>
            <p:nvPr/>
          </p:nvSpPr>
          <p:spPr bwMode="auto">
            <a:xfrm>
              <a:off x="4846320" y="505015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98" name="Line 292"/>
            <p:cNvSpPr>
              <a:spLocks noChangeShapeType="1"/>
            </p:cNvSpPr>
            <p:nvPr/>
          </p:nvSpPr>
          <p:spPr bwMode="auto">
            <a:xfrm>
              <a:off x="5246370" y="489775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99" name="Line 293"/>
            <p:cNvSpPr>
              <a:spLocks noChangeShapeType="1"/>
            </p:cNvSpPr>
            <p:nvPr/>
          </p:nvSpPr>
          <p:spPr bwMode="auto">
            <a:xfrm>
              <a:off x="4179570" y="4669155"/>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300" name="Line 294"/>
            <p:cNvSpPr>
              <a:spLocks noChangeShapeType="1"/>
            </p:cNvSpPr>
            <p:nvPr/>
          </p:nvSpPr>
          <p:spPr bwMode="auto">
            <a:xfrm>
              <a:off x="6084570" y="4426267"/>
              <a:ext cx="152400" cy="0"/>
            </a:xfrm>
            <a:prstGeom prst="line">
              <a:avLst/>
            </a:prstGeom>
            <a:noFill/>
            <a:ln w="19050">
              <a:solidFill>
                <a:schemeClr val="tx1"/>
              </a:solidFill>
              <a:round/>
              <a:headEnd/>
              <a:tailEnd/>
            </a:ln>
            <a:effectLst/>
          </p:spPr>
          <p:txBody>
            <a:bodyPr/>
            <a:lstStyle/>
            <a:p>
              <a:endParaRPr lang="en-US" dirty="0"/>
            </a:p>
          </p:txBody>
        </p:sp>
        <p:sp>
          <p:nvSpPr>
            <p:cNvPr id="301" name="Line 295"/>
            <p:cNvSpPr>
              <a:spLocks noChangeShapeType="1"/>
            </p:cNvSpPr>
            <p:nvPr/>
          </p:nvSpPr>
          <p:spPr bwMode="auto">
            <a:xfrm>
              <a:off x="4643175" y="4669155"/>
              <a:ext cx="0" cy="519113"/>
            </a:xfrm>
            <a:prstGeom prst="line">
              <a:avLst/>
            </a:prstGeom>
            <a:noFill/>
            <a:ln w="28575">
              <a:solidFill>
                <a:schemeClr val="tx1"/>
              </a:solidFill>
              <a:round/>
              <a:headEnd/>
              <a:tailEnd/>
            </a:ln>
            <a:effectLst/>
          </p:spPr>
          <p:txBody>
            <a:bodyPr/>
            <a:lstStyle/>
            <a:p>
              <a:endParaRPr lang="en-US" dirty="0"/>
            </a:p>
          </p:txBody>
        </p:sp>
        <p:sp>
          <p:nvSpPr>
            <p:cNvPr id="302" name="Text Box 296"/>
            <p:cNvSpPr txBox="1">
              <a:spLocks noChangeArrowheads="1"/>
            </p:cNvSpPr>
            <p:nvPr/>
          </p:nvSpPr>
          <p:spPr bwMode="auto">
            <a:xfrm>
              <a:off x="6541770" y="4959667"/>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303" name="Text Box 297"/>
            <p:cNvSpPr txBox="1">
              <a:spLocks noChangeArrowheads="1"/>
            </p:cNvSpPr>
            <p:nvPr/>
          </p:nvSpPr>
          <p:spPr bwMode="auto">
            <a:xfrm>
              <a:off x="7172008" y="4516755"/>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304" name="Line 298"/>
            <p:cNvSpPr>
              <a:spLocks noChangeShapeType="1"/>
            </p:cNvSpPr>
            <p:nvPr/>
          </p:nvSpPr>
          <p:spPr bwMode="auto">
            <a:xfrm>
              <a:off x="6471975" y="4669155"/>
              <a:ext cx="0" cy="1066800"/>
            </a:xfrm>
            <a:prstGeom prst="line">
              <a:avLst/>
            </a:prstGeom>
            <a:noFill/>
            <a:ln w="28575">
              <a:solidFill>
                <a:schemeClr val="tx1"/>
              </a:solidFill>
              <a:round/>
              <a:headEnd/>
              <a:tailEnd/>
            </a:ln>
            <a:effectLst/>
          </p:spPr>
          <p:txBody>
            <a:bodyPr/>
            <a:lstStyle/>
            <a:p>
              <a:endParaRPr lang="en-US" dirty="0"/>
            </a:p>
          </p:txBody>
        </p:sp>
        <p:sp>
          <p:nvSpPr>
            <p:cNvPr id="305" name="Line 299"/>
            <p:cNvSpPr>
              <a:spLocks noChangeShapeType="1"/>
            </p:cNvSpPr>
            <p:nvPr/>
          </p:nvSpPr>
          <p:spPr bwMode="auto">
            <a:xfrm>
              <a:off x="6465570" y="5735955"/>
              <a:ext cx="1676400" cy="0"/>
            </a:xfrm>
            <a:prstGeom prst="line">
              <a:avLst/>
            </a:prstGeom>
            <a:noFill/>
            <a:ln w="28575">
              <a:solidFill>
                <a:schemeClr val="tx1"/>
              </a:solidFill>
              <a:round/>
              <a:headEnd/>
              <a:tailEnd/>
            </a:ln>
            <a:effectLst/>
          </p:spPr>
          <p:txBody>
            <a:bodyPr/>
            <a:lstStyle/>
            <a:p>
              <a:endParaRPr lang="en-US" dirty="0"/>
            </a:p>
          </p:txBody>
        </p:sp>
        <p:sp>
          <p:nvSpPr>
            <p:cNvPr id="306" name="Line 300"/>
            <p:cNvSpPr>
              <a:spLocks noChangeShapeType="1"/>
            </p:cNvSpPr>
            <p:nvPr/>
          </p:nvSpPr>
          <p:spPr bwMode="auto">
            <a:xfrm flipV="1">
              <a:off x="8141970" y="4988242"/>
              <a:ext cx="0" cy="762000"/>
            </a:xfrm>
            <a:prstGeom prst="line">
              <a:avLst/>
            </a:prstGeom>
            <a:noFill/>
            <a:ln w="28575">
              <a:solidFill>
                <a:schemeClr val="tx1"/>
              </a:solidFill>
              <a:round/>
              <a:headEnd/>
              <a:tailEnd/>
            </a:ln>
            <a:effectLst/>
          </p:spPr>
          <p:txBody>
            <a:bodyPr/>
            <a:lstStyle/>
            <a:p>
              <a:endParaRPr lang="en-US" dirty="0"/>
            </a:p>
          </p:txBody>
        </p:sp>
        <p:sp>
          <p:nvSpPr>
            <p:cNvPr id="307" name="Text Box 301"/>
            <p:cNvSpPr txBox="1">
              <a:spLocks noChangeArrowheads="1"/>
            </p:cNvSpPr>
            <p:nvPr/>
          </p:nvSpPr>
          <p:spPr bwMode="auto">
            <a:xfrm rot="16200000">
              <a:off x="1444308" y="3808730"/>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308" name="Text Box 302"/>
            <p:cNvSpPr txBox="1">
              <a:spLocks noChangeArrowheads="1"/>
            </p:cNvSpPr>
            <p:nvPr/>
          </p:nvSpPr>
          <p:spPr bwMode="auto">
            <a:xfrm>
              <a:off x="2807970" y="5248592"/>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309" name="Text Box 303"/>
            <p:cNvSpPr txBox="1">
              <a:spLocks noChangeArrowheads="1"/>
            </p:cNvSpPr>
            <p:nvPr/>
          </p:nvSpPr>
          <p:spPr bwMode="auto">
            <a:xfrm>
              <a:off x="5074920" y="324516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0" name="Text Box 304"/>
            <p:cNvSpPr txBox="1">
              <a:spLocks noChangeArrowheads="1"/>
            </p:cNvSpPr>
            <p:nvPr/>
          </p:nvSpPr>
          <p:spPr bwMode="auto">
            <a:xfrm>
              <a:off x="5065395" y="242601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1" name="Line 305"/>
            <p:cNvSpPr>
              <a:spLocks noChangeShapeType="1"/>
            </p:cNvSpPr>
            <p:nvPr/>
          </p:nvSpPr>
          <p:spPr bwMode="auto">
            <a:xfrm>
              <a:off x="5932170" y="282606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2" name="Line 306"/>
            <p:cNvSpPr>
              <a:spLocks noChangeShapeType="1"/>
            </p:cNvSpPr>
            <p:nvPr/>
          </p:nvSpPr>
          <p:spPr bwMode="auto">
            <a:xfrm>
              <a:off x="1974533" y="2292667"/>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313" name="Line 307"/>
            <p:cNvSpPr>
              <a:spLocks noChangeShapeType="1"/>
            </p:cNvSpPr>
            <p:nvPr/>
          </p:nvSpPr>
          <p:spPr bwMode="auto">
            <a:xfrm>
              <a:off x="4643438" y="2292667"/>
              <a:ext cx="0" cy="152400"/>
            </a:xfrm>
            <a:prstGeom prst="line">
              <a:avLst/>
            </a:prstGeom>
            <a:noFill/>
            <a:ln w="28575">
              <a:solidFill>
                <a:schemeClr val="tx1"/>
              </a:solidFill>
              <a:round/>
              <a:headEnd/>
              <a:tailEnd/>
            </a:ln>
            <a:effectLst/>
          </p:spPr>
          <p:txBody>
            <a:bodyPr/>
            <a:lstStyle/>
            <a:p>
              <a:endParaRPr lang="en-US" dirty="0"/>
            </a:p>
          </p:txBody>
        </p:sp>
        <p:sp>
          <p:nvSpPr>
            <p:cNvPr id="314" name="Line 308"/>
            <p:cNvSpPr>
              <a:spLocks noChangeShapeType="1"/>
            </p:cNvSpPr>
            <p:nvPr/>
          </p:nvSpPr>
          <p:spPr bwMode="auto">
            <a:xfrm>
              <a:off x="6763703" y="1987867"/>
              <a:ext cx="0" cy="609600"/>
            </a:xfrm>
            <a:prstGeom prst="line">
              <a:avLst/>
            </a:prstGeom>
            <a:noFill/>
            <a:ln w="28575">
              <a:solidFill>
                <a:schemeClr val="tx1"/>
              </a:solidFill>
              <a:round/>
              <a:headEnd/>
              <a:tailEnd/>
            </a:ln>
            <a:effectLst/>
          </p:spPr>
          <p:txBody>
            <a:bodyPr/>
            <a:lstStyle/>
            <a:p>
              <a:endParaRPr lang="en-US" dirty="0"/>
            </a:p>
          </p:txBody>
        </p:sp>
        <p:sp>
          <p:nvSpPr>
            <p:cNvPr id="315" name="Line 309"/>
            <p:cNvSpPr>
              <a:spLocks noChangeShapeType="1"/>
            </p:cNvSpPr>
            <p:nvPr/>
          </p:nvSpPr>
          <p:spPr bwMode="auto">
            <a:xfrm flipH="1">
              <a:off x="6389370" y="2597467"/>
              <a:ext cx="381000" cy="0"/>
            </a:xfrm>
            <a:prstGeom prst="line">
              <a:avLst/>
            </a:prstGeom>
            <a:noFill/>
            <a:ln w="28575">
              <a:solidFill>
                <a:schemeClr val="tx1"/>
              </a:solidFill>
              <a:round/>
              <a:headEnd/>
              <a:tailEnd/>
            </a:ln>
            <a:effectLst/>
          </p:spPr>
          <p:txBody>
            <a:bodyPr/>
            <a:lstStyle/>
            <a:p>
              <a:endParaRPr lang="en-US" dirty="0"/>
            </a:p>
          </p:txBody>
        </p:sp>
        <p:sp>
          <p:nvSpPr>
            <p:cNvPr id="316" name="Text Box 310"/>
            <p:cNvSpPr txBox="1">
              <a:spLocks noChangeArrowheads="1"/>
            </p:cNvSpPr>
            <p:nvPr/>
          </p:nvSpPr>
          <p:spPr bwMode="auto">
            <a:xfrm>
              <a:off x="5932170" y="206406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7" name="Text Box 311"/>
            <p:cNvSpPr txBox="1">
              <a:spLocks noChangeArrowheads="1"/>
            </p:cNvSpPr>
            <p:nvPr/>
          </p:nvSpPr>
          <p:spPr bwMode="auto">
            <a:xfrm>
              <a:off x="6389370" y="236886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8" name="Text Box 312"/>
            <p:cNvSpPr txBox="1">
              <a:spLocks noChangeArrowheads="1"/>
            </p:cNvSpPr>
            <p:nvPr/>
          </p:nvSpPr>
          <p:spPr bwMode="auto">
            <a:xfrm>
              <a:off x="798195" y="218630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9" name="Text Box 313"/>
            <p:cNvSpPr txBox="1">
              <a:spLocks noChangeArrowheads="1"/>
            </p:cNvSpPr>
            <p:nvPr/>
          </p:nvSpPr>
          <p:spPr bwMode="auto">
            <a:xfrm>
              <a:off x="4255770" y="445643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0" name="Text Box 314"/>
            <p:cNvSpPr txBox="1">
              <a:spLocks noChangeArrowheads="1"/>
            </p:cNvSpPr>
            <p:nvPr/>
          </p:nvSpPr>
          <p:spPr bwMode="auto">
            <a:xfrm>
              <a:off x="4255770" y="399923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1" name="Text Box 315"/>
            <p:cNvSpPr txBox="1">
              <a:spLocks noChangeArrowheads="1"/>
            </p:cNvSpPr>
            <p:nvPr/>
          </p:nvSpPr>
          <p:spPr bwMode="auto">
            <a:xfrm>
              <a:off x="5189220" y="466598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2" name="Text Box 316"/>
            <p:cNvSpPr txBox="1">
              <a:spLocks noChangeArrowheads="1"/>
            </p:cNvSpPr>
            <p:nvPr/>
          </p:nvSpPr>
          <p:spPr bwMode="auto">
            <a:xfrm>
              <a:off x="6313170" y="445325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3" name="Text Box 317"/>
            <p:cNvSpPr txBox="1">
              <a:spLocks noChangeArrowheads="1"/>
            </p:cNvSpPr>
            <p:nvPr/>
          </p:nvSpPr>
          <p:spPr bwMode="auto">
            <a:xfrm>
              <a:off x="7684770" y="453263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4" name="Text Box 318"/>
            <p:cNvSpPr txBox="1">
              <a:spLocks noChangeArrowheads="1"/>
            </p:cNvSpPr>
            <p:nvPr/>
          </p:nvSpPr>
          <p:spPr bwMode="auto">
            <a:xfrm>
              <a:off x="7865745" y="492950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5" name="Text Box 319"/>
            <p:cNvSpPr txBox="1">
              <a:spLocks noChangeArrowheads="1"/>
            </p:cNvSpPr>
            <p:nvPr/>
          </p:nvSpPr>
          <p:spPr bwMode="auto">
            <a:xfrm>
              <a:off x="8389620" y="461518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6" name="Text Box 320"/>
            <p:cNvSpPr txBox="1">
              <a:spLocks noChangeArrowheads="1"/>
            </p:cNvSpPr>
            <p:nvPr/>
          </p:nvSpPr>
          <p:spPr bwMode="auto">
            <a:xfrm rot="10800000" flipH="1" flipV="1">
              <a:off x="2760345" y="421671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27" name="Text Box 321"/>
            <p:cNvSpPr txBox="1">
              <a:spLocks noChangeArrowheads="1"/>
            </p:cNvSpPr>
            <p:nvPr/>
          </p:nvSpPr>
          <p:spPr bwMode="auto">
            <a:xfrm rot="10800000" flipH="1" flipV="1">
              <a:off x="2426970" y="386270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28" name="Text Box 322"/>
            <p:cNvSpPr txBox="1">
              <a:spLocks noChangeArrowheads="1"/>
            </p:cNvSpPr>
            <p:nvPr/>
          </p:nvSpPr>
          <p:spPr bwMode="auto">
            <a:xfrm rot="10800000" flipH="1" flipV="1">
              <a:off x="2426970" y="358806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29" name="Oval 323"/>
            <p:cNvSpPr>
              <a:spLocks noChangeArrowheads="1"/>
            </p:cNvSpPr>
            <p:nvPr/>
          </p:nvSpPr>
          <p:spPr bwMode="auto">
            <a:xfrm>
              <a:off x="5113020" y="5235892"/>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330" name="Line 324"/>
            <p:cNvSpPr>
              <a:spLocks noChangeShapeType="1"/>
            </p:cNvSpPr>
            <p:nvPr/>
          </p:nvSpPr>
          <p:spPr bwMode="auto">
            <a:xfrm>
              <a:off x="5641658" y="5635942"/>
              <a:ext cx="228600" cy="0"/>
            </a:xfrm>
            <a:prstGeom prst="line">
              <a:avLst/>
            </a:prstGeom>
            <a:noFill/>
            <a:ln w="19050">
              <a:solidFill>
                <a:srgbClr val="CC3300"/>
              </a:solidFill>
              <a:round/>
              <a:headEnd/>
              <a:tailEnd/>
            </a:ln>
            <a:effectLst/>
          </p:spPr>
          <p:txBody>
            <a:bodyPr/>
            <a:lstStyle/>
            <a:p>
              <a:endParaRPr lang="en-US" dirty="0"/>
            </a:p>
          </p:txBody>
        </p:sp>
        <p:sp>
          <p:nvSpPr>
            <p:cNvPr id="331" name="Line 325"/>
            <p:cNvSpPr>
              <a:spLocks noChangeShapeType="1"/>
            </p:cNvSpPr>
            <p:nvPr/>
          </p:nvSpPr>
          <p:spPr bwMode="auto">
            <a:xfrm>
              <a:off x="4566975" y="5493067"/>
              <a:ext cx="0" cy="152400"/>
            </a:xfrm>
            <a:prstGeom prst="line">
              <a:avLst/>
            </a:prstGeom>
            <a:noFill/>
            <a:ln w="28575">
              <a:solidFill>
                <a:schemeClr val="tx1"/>
              </a:solidFill>
              <a:round/>
              <a:headEnd/>
              <a:tailEnd/>
            </a:ln>
            <a:effectLst/>
          </p:spPr>
          <p:txBody>
            <a:bodyPr/>
            <a:lstStyle/>
            <a:p>
              <a:endParaRPr lang="en-US" dirty="0"/>
            </a:p>
          </p:txBody>
        </p:sp>
        <p:sp>
          <p:nvSpPr>
            <p:cNvPr id="332" name="Line 326"/>
            <p:cNvSpPr>
              <a:spLocks noChangeShapeType="1"/>
            </p:cNvSpPr>
            <p:nvPr/>
          </p:nvSpPr>
          <p:spPr bwMode="auto">
            <a:xfrm>
              <a:off x="4560570" y="5637584"/>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33" name="Oval 327"/>
            <p:cNvSpPr>
              <a:spLocks noChangeArrowheads="1"/>
            </p:cNvSpPr>
            <p:nvPr/>
          </p:nvSpPr>
          <p:spPr bwMode="auto">
            <a:xfrm>
              <a:off x="3336608" y="2368867"/>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334" name="Line 328"/>
            <p:cNvSpPr>
              <a:spLocks noChangeShapeType="1"/>
            </p:cNvSpPr>
            <p:nvPr/>
          </p:nvSpPr>
          <p:spPr bwMode="auto">
            <a:xfrm>
              <a:off x="3855720" y="3207067"/>
              <a:ext cx="781050" cy="0"/>
            </a:xfrm>
            <a:prstGeom prst="line">
              <a:avLst/>
            </a:prstGeom>
            <a:noFill/>
            <a:ln w="19050">
              <a:solidFill>
                <a:srgbClr val="CC3300"/>
              </a:solidFill>
              <a:round/>
              <a:headEnd/>
              <a:tailEnd/>
            </a:ln>
            <a:effectLst/>
          </p:spPr>
          <p:txBody>
            <a:bodyPr/>
            <a:lstStyle/>
            <a:p>
              <a:endParaRPr lang="en-US" dirty="0"/>
            </a:p>
          </p:txBody>
        </p:sp>
        <p:sp>
          <p:nvSpPr>
            <p:cNvPr id="335" name="Line 329"/>
            <p:cNvSpPr>
              <a:spLocks noChangeShapeType="1"/>
            </p:cNvSpPr>
            <p:nvPr/>
          </p:nvSpPr>
          <p:spPr bwMode="auto">
            <a:xfrm>
              <a:off x="2279333" y="3054667"/>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36" name="Text Box 330"/>
            <p:cNvSpPr txBox="1">
              <a:spLocks noChangeArrowheads="1"/>
            </p:cNvSpPr>
            <p:nvPr/>
          </p:nvSpPr>
          <p:spPr bwMode="auto">
            <a:xfrm>
              <a:off x="1055370" y="5112067"/>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337" name="Text Box 331"/>
            <p:cNvSpPr txBox="1">
              <a:spLocks noChangeArrowheads="1"/>
            </p:cNvSpPr>
            <p:nvPr/>
          </p:nvSpPr>
          <p:spPr bwMode="auto">
            <a:xfrm>
              <a:off x="7108508" y="5112067"/>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338" name="Line 332"/>
            <p:cNvSpPr>
              <a:spLocks noChangeShapeType="1"/>
            </p:cNvSpPr>
            <p:nvPr/>
          </p:nvSpPr>
          <p:spPr bwMode="auto">
            <a:xfrm>
              <a:off x="1988820" y="2292667"/>
              <a:ext cx="0" cy="371475"/>
            </a:xfrm>
            <a:prstGeom prst="line">
              <a:avLst/>
            </a:prstGeom>
            <a:noFill/>
            <a:ln w="28575">
              <a:solidFill>
                <a:schemeClr val="tx1"/>
              </a:solidFill>
              <a:round/>
              <a:headEnd/>
              <a:tailEnd/>
            </a:ln>
            <a:effectLst/>
          </p:spPr>
          <p:txBody>
            <a:bodyPr/>
            <a:lstStyle/>
            <a:p>
              <a:endParaRPr lang="en-US" dirty="0"/>
            </a:p>
          </p:txBody>
        </p:sp>
        <p:sp>
          <p:nvSpPr>
            <p:cNvPr id="339" name="Line 333"/>
            <p:cNvSpPr>
              <a:spLocks noChangeShapeType="1"/>
            </p:cNvSpPr>
            <p:nvPr/>
          </p:nvSpPr>
          <p:spPr bwMode="auto">
            <a:xfrm flipH="1">
              <a:off x="1725403" y="2649755"/>
              <a:ext cx="257175" cy="0"/>
            </a:xfrm>
            <a:prstGeom prst="line">
              <a:avLst/>
            </a:prstGeom>
            <a:noFill/>
            <a:ln w="38100">
              <a:solidFill>
                <a:schemeClr val="tx1"/>
              </a:solidFill>
              <a:round/>
              <a:headEnd/>
              <a:tailEnd/>
            </a:ln>
            <a:effectLst/>
          </p:spPr>
          <p:txBody>
            <a:bodyPr/>
            <a:lstStyle/>
            <a:p>
              <a:endParaRPr lang="en-US" dirty="0"/>
            </a:p>
          </p:txBody>
        </p:sp>
        <p:sp>
          <p:nvSpPr>
            <p:cNvPr id="340" name="Line 334"/>
            <p:cNvSpPr>
              <a:spLocks noChangeShapeType="1"/>
            </p:cNvSpPr>
            <p:nvPr/>
          </p:nvSpPr>
          <p:spPr bwMode="auto">
            <a:xfrm>
              <a:off x="2279333" y="412146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41" name="Line 335"/>
            <p:cNvSpPr>
              <a:spLocks noChangeShapeType="1"/>
            </p:cNvSpPr>
            <p:nvPr/>
          </p:nvSpPr>
          <p:spPr bwMode="auto">
            <a:xfrm>
              <a:off x="2426970" y="4273867"/>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342" name="Group 336"/>
            <p:cNvGrpSpPr>
              <a:grpSpLocks/>
            </p:cNvGrpSpPr>
            <p:nvPr/>
          </p:nvGrpSpPr>
          <p:grpSpPr bwMode="auto">
            <a:xfrm>
              <a:off x="2617458" y="4197667"/>
              <a:ext cx="228600" cy="549275"/>
              <a:chOff x="4392" y="1632"/>
              <a:chExt cx="144" cy="346"/>
            </a:xfrm>
          </p:grpSpPr>
          <p:grpSp>
            <p:nvGrpSpPr>
              <p:cNvPr id="384" name="Group 337"/>
              <p:cNvGrpSpPr>
                <a:grpSpLocks/>
              </p:cNvGrpSpPr>
              <p:nvPr/>
            </p:nvGrpSpPr>
            <p:grpSpPr bwMode="auto">
              <a:xfrm>
                <a:off x="4411" y="1634"/>
                <a:ext cx="102" cy="336"/>
                <a:chOff x="1248" y="3360"/>
                <a:chExt cx="144" cy="480"/>
              </a:xfrm>
            </p:grpSpPr>
            <p:sp>
              <p:nvSpPr>
                <p:cNvPr id="386" name="AutoShape 33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87" name="Line 33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88" name="Line 34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85" name="Text Box 34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43" name="Line 342"/>
            <p:cNvSpPr>
              <a:spLocks noChangeShapeType="1"/>
            </p:cNvSpPr>
            <p:nvPr/>
          </p:nvSpPr>
          <p:spPr bwMode="auto">
            <a:xfrm>
              <a:off x="2279333" y="4578667"/>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4" name="Line 343"/>
            <p:cNvSpPr>
              <a:spLocks noChangeShapeType="1"/>
            </p:cNvSpPr>
            <p:nvPr/>
          </p:nvSpPr>
          <p:spPr bwMode="auto">
            <a:xfrm>
              <a:off x="2817495" y="4454842"/>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45" name="Line 344"/>
            <p:cNvSpPr>
              <a:spLocks noChangeShapeType="1"/>
            </p:cNvSpPr>
            <p:nvPr/>
          </p:nvSpPr>
          <p:spPr bwMode="auto">
            <a:xfrm>
              <a:off x="2441258" y="4121467"/>
              <a:ext cx="0" cy="152400"/>
            </a:xfrm>
            <a:prstGeom prst="line">
              <a:avLst/>
            </a:prstGeom>
            <a:noFill/>
            <a:ln w="28575">
              <a:solidFill>
                <a:schemeClr val="tx1"/>
              </a:solidFill>
              <a:round/>
              <a:headEnd/>
              <a:tailEnd/>
            </a:ln>
            <a:effectLst/>
          </p:spPr>
          <p:txBody>
            <a:bodyPr/>
            <a:lstStyle/>
            <a:p>
              <a:endParaRPr lang="en-US" dirty="0"/>
            </a:p>
          </p:txBody>
        </p:sp>
        <p:sp>
          <p:nvSpPr>
            <p:cNvPr id="346" name="Text Box 345"/>
            <p:cNvSpPr txBox="1">
              <a:spLocks noChangeArrowheads="1"/>
            </p:cNvSpPr>
            <p:nvPr/>
          </p:nvSpPr>
          <p:spPr bwMode="auto">
            <a:xfrm rot="10800000" flipH="1" flipV="1">
              <a:off x="2350770" y="435006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47" name="Text Box 346"/>
            <p:cNvSpPr txBox="1">
              <a:spLocks noChangeArrowheads="1"/>
            </p:cNvSpPr>
            <p:nvPr/>
          </p:nvSpPr>
          <p:spPr bwMode="auto">
            <a:xfrm>
              <a:off x="4422458" y="564546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348" name="Line 347"/>
            <p:cNvSpPr>
              <a:spLocks noChangeShapeType="1"/>
            </p:cNvSpPr>
            <p:nvPr/>
          </p:nvSpPr>
          <p:spPr bwMode="auto">
            <a:xfrm>
              <a:off x="3722370" y="3511867"/>
              <a:ext cx="609600" cy="0"/>
            </a:xfrm>
            <a:prstGeom prst="line">
              <a:avLst/>
            </a:prstGeom>
            <a:noFill/>
            <a:ln w="19050">
              <a:solidFill>
                <a:srgbClr val="CC3300"/>
              </a:solidFill>
              <a:round/>
              <a:headEnd/>
              <a:tailEnd/>
            </a:ln>
            <a:effectLst/>
          </p:spPr>
          <p:txBody>
            <a:bodyPr/>
            <a:lstStyle/>
            <a:p>
              <a:endParaRPr lang="en-US" dirty="0"/>
            </a:p>
          </p:txBody>
        </p:sp>
        <p:sp>
          <p:nvSpPr>
            <p:cNvPr id="349" name="Line 348"/>
            <p:cNvSpPr>
              <a:spLocks noChangeShapeType="1"/>
            </p:cNvSpPr>
            <p:nvPr/>
          </p:nvSpPr>
          <p:spPr bwMode="auto">
            <a:xfrm>
              <a:off x="3798570" y="3368992"/>
              <a:ext cx="685800" cy="0"/>
            </a:xfrm>
            <a:prstGeom prst="line">
              <a:avLst/>
            </a:prstGeom>
            <a:noFill/>
            <a:ln w="19050">
              <a:solidFill>
                <a:srgbClr val="CC3300"/>
              </a:solidFill>
              <a:round/>
              <a:headEnd/>
              <a:tailEnd/>
            </a:ln>
            <a:effectLst/>
          </p:spPr>
          <p:txBody>
            <a:bodyPr/>
            <a:lstStyle/>
            <a:p>
              <a:endParaRPr lang="en-US" dirty="0"/>
            </a:p>
          </p:txBody>
        </p:sp>
        <p:sp>
          <p:nvSpPr>
            <p:cNvPr id="350" name="Line 349"/>
            <p:cNvSpPr>
              <a:spLocks noChangeShapeType="1"/>
            </p:cNvSpPr>
            <p:nvPr/>
          </p:nvSpPr>
          <p:spPr bwMode="auto">
            <a:xfrm>
              <a:off x="3874770" y="3064192"/>
              <a:ext cx="685800" cy="0"/>
            </a:xfrm>
            <a:prstGeom prst="line">
              <a:avLst/>
            </a:prstGeom>
            <a:noFill/>
            <a:ln w="19050">
              <a:solidFill>
                <a:srgbClr val="CC3300"/>
              </a:solidFill>
              <a:round/>
              <a:headEnd/>
              <a:tailEnd/>
            </a:ln>
            <a:effectLst/>
          </p:spPr>
          <p:txBody>
            <a:bodyPr/>
            <a:lstStyle/>
            <a:p>
              <a:endParaRPr lang="en-US" dirty="0"/>
            </a:p>
          </p:txBody>
        </p:sp>
        <p:sp>
          <p:nvSpPr>
            <p:cNvPr id="351" name="Line 350"/>
            <p:cNvSpPr>
              <a:spLocks noChangeShapeType="1"/>
            </p:cNvSpPr>
            <p:nvPr/>
          </p:nvSpPr>
          <p:spPr bwMode="auto">
            <a:xfrm>
              <a:off x="3865245" y="2902267"/>
              <a:ext cx="1514475" cy="0"/>
            </a:xfrm>
            <a:prstGeom prst="line">
              <a:avLst/>
            </a:prstGeom>
            <a:noFill/>
            <a:ln w="19050">
              <a:solidFill>
                <a:srgbClr val="CC3300"/>
              </a:solidFill>
              <a:round/>
              <a:headEnd/>
              <a:tailEnd/>
            </a:ln>
            <a:effectLst/>
          </p:spPr>
          <p:txBody>
            <a:bodyPr/>
            <a:lstStyle/>
            <a:p>
              <a:endParaRPr lang="en-US" dirty="0"/>
            </a:p>
          </p:txBody>
        </p:sp>
        <p:sp>
          <p:nvSpPr>
            <p:cNvPr id="352" name="Line 351"/>
            <p:cNvSpPr>
              <a:spLocks noChangeShapeType="1"/>
            </p:cNvSpPr>
            <p:nvPr/>
          </p:nvSpPr>
          <p:spPr bwMode="auto">
            <a:xfrm>
              <a:off x="3750945" y="2445067"/>
              <a:ext cx="200025" cy="0"/>
            </a:xfrm>
            <a:prstGeom prst="line">
              <a:avLst/>
            </a:prstGeom>
            <a:noFill/>
            <a:ln w="19050">
              <a:solidFill>
                <a:srgbClr val="CC3300"/>
              </a:solidFill>
              <a:round/>
              <a:headEnd/>
              <a:tailEnd/>
            </a:ln>
            <a:effectLst/>
          </p:spPr>
          <p:txBody>
            <a:bodyPr/>
            <a:lstStyle/>
            <a:p>
              <a:endParaRPr lang="en-US" dirty="0"/>
            </a:p>
          </p:txBody>
        </p:sp>
        <p:sp>
          <p:nvSpPr>
            <p:cNvPr id="353" name="Line 352"/>
            <p:cNvSpPr>
              <a:spLocks noChangeShapeType="1"/>
            </p:cNvSpPr>
            <p:nvPr/>
          </p:nvSpPr>
          <p:spPr bwMode="auto">
            <a:xfrm>
              <a:off x="3803333" y="2606992"/>
              <a:ext cx="1295400" cy="0"/>
            </a:xfrm>
            <a:prstGeom prst="line">
              <a:avLst/>
            </a:prstGeom>
            <a:noFill/>
            <a:ln w="19050">
              <a:solidFill>
                <a:srgbClr val="CC3300"/>
              </a:solidFill>
              <a:round/>
              <a:headEnd/>
              <a:tailEnd/>
            </a:ln>
            <a:effectLst/>
          </p:spPr>
          <p:txBody>
            <a:bodyPr/>
            <a:lstStyle/>
            <a:p>
              <a:endParaRPr lang="en-US" dirty="0"/>
            </a:p>
          </p:txBody>
        </p:sp>
        <p:sp>
          <p:nvSpPr>
            <p:cNvPr id="354" name="Text Box 353"/>
            <p:cNvSpPr txBox="1">
              <a:spLocks noChangeArrowheads="1"/>
            </p:cNvSpPr>
            <p:nvPr/>
          </p:nvSpPr>
          <p:spPr bwMode="auto">
            <a:xfrm>
              <a:off x="3341370" y="2035492"/>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355" name="Line 354"/>
            <p:cNvSpPr>
              <a:spLocks noChangeShapeType="1"/>
            </p:cNvSpPr>
            <p:nvPr/>
          </p:nvSpPr>
          <p:spPr bwMode="auto">
            <a:xfrm>
              <a:off x="2350770" y="2216467"/>
              <a:ext cx="1600200" cy="0"/>
            </a:xfrm>
            <a:prstGeom prst="line">
              <a:avLst/>
            </a:prstGeom>
            <a:noFill/>
            <a:ln w="19050">
              <a:solidFill>
                <a:srgbClr val="CC3300"/>
              </a:solidFill>
              <a:round/>
              <a:headEnd/>
              <a:tailEnd/>
            </a:ln>
            <a:effectLst/>
          </p:spPr>
          <p:txBody>
            <a:bodyPr/>
            <a:lstStyle/>
            <a:p>
              <a:endParaRPr lang="en-US" dirty="0"/>
            </a:p>
          </p:txBody>
        </p:sp>
        <p:sp>
          <p:nvSpPr>
            <p:cNvPr id="356" name="Line 355"/>
            <p:cNvSpPr>
              <a:spLocks noChangeShapeType="1"/>
            </p:cNvSpPr>
            <p:nvPr/>
          </p:nvSpPr>
          <p:spPr bwMode="auto">
            <a:xfrm>
              <a:off x="2350770" y="4959667"/>
              <a:ext cx="381000" cy="0"/>
            </a:xfrm>
            <a:prstGeom prst="line">
              <a:avLst/>
            </a:prstGeom>
            <a:noFill/>
            <a:ln w="19050">
              <a:solidFill>
                <a:srgbClr val="CC3300"/>
              </a:solidFill>
              <a:round/>
              <a:headEnd/>
              <a:tailEnd/>
            </a:ln>
            <a:effectLst/>
          </p:spPr>
          <p:txBody>
            <a:bodyPr/>
            <a:lstStyle/>
            <a:p>
              <a:endParaRPr lang="en-US" dirty="0"/>
            </a:p>
          </p:txBody>
        </p:sp>
        <p:sp>
          <p:nvSpPr>
            <p:cNvPr id="357" name="Line 356"/>
            <p:cNvSpPr>
              <a:spLocks noChangeShapeType="1"/>
            </p:cNvSpPr>
            <p:nvPr/>
          </p:nvSpPr>
          <p:spPr bwMode="auto">
            <a:xfrm flipV="1">
              <a:off x="2722245" y="4731067"/>
              <a:ext cx="0" cy="228600"/>
            </a:xfrm>
            <a:prstGeom prst="line">
              <a:avLst/>
            </a:prstGeom>
            <a:noFill/>
            <a:ln w="19050">
              <a:solidFill>
                <a:srgbClr val="CC3300"/>
              </a:solidFill>
              <a:round/>
              <a:headEnd/>
              <a:tailEnd/>
            </a:ln>
            <a:effectLst/>
          </p:spPr>
          <p:txBody>
            <a:bodyPr/>
            <a:lstStyle/>
            <a:p>
              <a:endParaRPr lang="en-US" dirty="0"/>
            </a:p>
          </p:txBody>
        </p:sp>
        <p:sp>
          <p:nvSpPr>
            <p:cNvPr id="358" name="Text Box 357"/>
            <p:cNvSpPr txBox="1">
              <a:spLocks noChangeArrowheads="1"/>
            </p:cNvSpPr>
            <p:nvPr/>
          </p:nvSpPr>
          <p:spPr bwMode="auto">
            <a:xfrm>
              <a:off x="3874770" y="303561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359" name="Text Box 358"/>
            <p:cNvSpPr txBox="1">
              <a:spLocks noChangeArrowheads="1"/>
            </p:cNvSpPr>
            <p:nvPr/>
          </p:nvSpPr>
          <p:spPr bwMode="auto">
            <a:xfrm rot="10800000" flipH="1" flipV="1">
              <a:off x="2350770" y="282606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360" name="Group 359"/>
            <p:cNvGrpSpPr>
              <a:grpSpLocks/>
            </p:cNvGrpSpPr>
            <p:nvPr/>
          </p:nvGrpSpPr>
          <p:grpSpPr bwMode="auto">
            <a:xfrm>
              <a:off x="6313170" y="3035617"/>
              <a:ext cx="533400" cy="685800"/>
              <a:chOff x="3984" y="1920"/>
              <a:chExt cx="336" cy="432"/>
            </a:xfrm>
          </p:grpSpPr>
          <p:sp>
            <p:nvSpPr>
              <p:cNvPr id="379" name="AutoShape 360"/>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380" name="Line 361"/>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381" name="Line 362"/>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382" name="Line 363"/>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383" name="Line 364"/>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361" name="Line 365"/>
            <p:cNvSpPr>
              <a:spLocks noChangeShapeType="1"/>
            </p:cNvSpPr>
            <p:nvPr/>
          </p:nvSpPr>
          <p:spPr bwMode="auto">
            <a:xfrm>
              <a:off x="6236970" y="3664267"/>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362" name="Line 366"/>
            <p:cNvSpPr>
              <a:spLocks noChangeShapeType="1"/>
            </p:cNvSpPr>
            <p:nvPr/>
          </p:nvSpPr>
          <p:spPr bwMode="auto">
            <a:xfrm flipV="1">
              <a:off x="6246495" y="3673792"/>
              <a:ext cx="0" cy="762000"/>
            </a:xfrm>
            <a:prstGeom prst="line">
              <a:avLst/>
            </a:prstGeom>
            <a:noFill/>
            <a:ln w="19050">
              <a:solidFill>
                <a:schemeClr val="tx1"/>
              </a:solidFill>
              <a:round/>
              <a:headEnd/>
              <a:tailEnd/>
            </a:ln>
            <a:effectLst/>
          </p:spPr>
          <p:txBody>
            <a:bodyPr/>
            <a:lstStyle/>
            <a:p>
              <a:endParaRPr lang="en-US" dirty="0"/>
            </a:p>
          </p:txBody>
        </p:sp>
        <p:sp>
          <p:nvSpPr>
            <p:cNvPr id="363" name="Line 367"/>
            <p:cNvSpPr>
              <a:spLocks noChangeShapeType="1"/>
            </p:cNvSpPr>
            <p:nvPr/>
          </p:nvSpPr>
          <p:spPr bwMode="auto">
            <a:xfrm>
              <a:off x="5093970" y="3502342"/>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364" name="Group 368"/>
            <p:cNvGrpSpPr>
              <a:grpSpLocks/>
            </p:cNvGrpSpPr>
            <p:nvPr/>
          </p:nvGrpSpPr>
          <p:grpSpPr bwMode="auto">
            <a:xfrm>
              <a:off x="6205210" y="2140267"/>
              <a:ext cx="228600" cy="889000"/>
              <a:chOff x="3916" y="1587"/>
              <a:chExt cx="144" cy="560"/>
            </a:xfrm>
          </p:grpSpPr>
          <p:grpSp>
            <p:nvGrpSpPr>
              <p:cNvPr id="374" name="Group 369"/>
              <p:cNvGrpSpPr>
                <a:grpSpLocks/>
              </p:cNvGrpSpPr>
              <p:nvPr/>
            </p:nvGrpSpPr>
            <p:grpSpPr bwMode="auto">
              <a:xfrm>
                <a:off x="3930" y="1587"/>
                <a:ext cx="102" cy="560"/>
                <a:chOff x="1248" y="3360"/>
                <a:chExt cx="144" cy="480"/>
              </a:xfrm>
            </p:grpSpPr>
            <p:sp>
              <p:nvSpPr>
                <p:cNvPr id="376" name="AutoShape 37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77" name="Line 37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78" name="Line 37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75" name="Text Box 373"/>
              <p:cNvSpPr txBox="1">
                <a:spLocks noChangeArrowheads="1"/>
              </p:cNvSpPr>
              <p:nvPr/>
            </p:nvSpPr>
            <p:spPr bwMode="auto">
              <a:xfrm>
                <a:off x="3916"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65" name="Line 384"/>
            <p:cNvSpPr>
              <a:spLocks noChangeShapeType="1"/>
            </p:cNvSpPr>
            <p:nvPr/>
          </p:nvSpPr>
          <p:spPr bwMode="auto">
            <a:xfrm flipV="1">
              <a:off x="7446645" y="2749867"/>
              <a:ext cx="0" cy="1447800"/>
            </a:xfrm>
            <a:prstGeom prst="line">
              <a:avLst/>
            </a:prstGeom>
            <a:noFill/>
            <a:ln w="19050">
              <a:solidFill>
                <a:srgbClr val="CC3300"/>
              </a:solidFill>
              <a:round/>
              <a:headEnd/>
              <a:tailEnd/>
            </a:ln>
            <a:effectLst/>
          </p:spPr>
          <p:txBody>
            <a:bodyPr/>
            <a:lstStyle/>
            <a:p>
              <a:endParaRPr lang="en-US" dirty="0"/>
            </a:p>
          </p:txBody>
        </p:sp>
        <p:sp>
          <p:nvSpPr>
            <p:cNvPr id="366" name="Line 385"/>
            <p:cNvSpPr>
              <a:spLocks noChangeShapeType="1"/>
            </p:cNvSpPr>
            <p:nvPr/>
          </p:nvSpPr>
          <p:spPr bwMode="auto">
            <a:xfrm>
              <a:off x="5627370" y="3207067"/>
              <a:ext cx="1524000" cy="0"/>
            </a:xfrm>
            <a:prstGeom prst="line">
              <a:avLst/>
            </a:prstGeom>
            <a:noFill/>
            <a:ln w="19050">
              <a:solidFill>
                <a:srgbClr val="CC3300"/>
              </a:solidFill>
              <a:round/>
              <a:headEnd/>
              <a:tailEnd/>
            </a:ln>
            <a:effectLst/>
          </p:spPr>
          <p:txBody>
            <a:bodyPr/>
            <a:lstStyle/>
            <a:p>
              <a:endParaRPr lang="en-US" dirty="0"/>
            </a:p>
          </p:txBody>
        </p:sp>
        <p:sp>
          <p:nvSpPr>
            <p:cNvPr id="367" name="Line 386"/>
            <p:cNvSpPr>
              <a:spLocks noChangeShapeType="1"/>
            </p:cNvSpPr>
            <p:nvPr/>
          </p:nvSpPr>
          <p:spPr bwMode="auto">
            <a:xfrm flipV="1">
              <a:off x="7141845" y="3207067"/>
              <a:ext cx="0" cy="990600"/>
            </a:xfrm>
            <a:prstGeom prst="line">
              <a:avLst/>
            </a:prstGeom>
            <a:noFill/>
            <a:ln w="19050">
              <a:solidFill>
                <a:srgbClr val="CC3300"/>
              </a:solidFill>
              <a:round/>
              <a:headEnd/>
              <a:tailEnd/>
            </a:ln>
            <a:effectLst/>
          </p:spPr>
          <p:txBody>
            <a:bodyPr/>
            <a:lstStyle/>
            <a:p>
              <a:endParaRPr lang="en-US" dirty="0"/>
            </a:p>
          </p:txBody>
        </p:sp>
        <p:sp>
          <p:nvSpPr>
            <p:cNvPr id="368" name="Text Box 387"/>
            <p:cNvSpPr txBox="1">
              <a:spLocks noChangeArrowheads="1"/>
            </p:cNvSpPr>
            <p:nvPr/>
          </p:nvSpPr>
          <p:spPr bwMode="auto">
            <a:xfrm>
              <a:off x="7379970" y="404526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369" name="Text Box 388"/>
            <p:cNvSpPr txBox="1">
              <a:spLocks noChangeArrowheads="1"/>
            </p:cNvSpPr>
            <p:nvPr/>
          </p:nvSpPr>
          <p:spPr bwMode="auto">
            <a:xfrm>
              <a:off x="6770370" y="404526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370" name="Line 389"/>
            <p:cNvSpPr>
              <a:spLocks noChangeShapeType="1"/>
            </p:cNvSpPr>
            <p:nvPr/>
          </p:nvSpPr>
          <p:spPr bwMode="auto">
            <a:xfrm flipH="1" flipV="1">
              <a:off x="8361045" y="2902267"/>
              <a:ext cx="0" cy="1676400"/>
            </a:xfrm>
            <a:prstGeom prst="line">
              <a:avLst/>
            </a:prstGeom>
            <a:noFill/>
            <a:ln w="19050">
              <a:solidFill>
                <a:srgbClr val="CC3300"/>
              </a:solidFill>
              <a:round/>
              <a:headEnd/>
              <a:tailEnd/>
            </a:ln>
            <a:effectLst/>
          </p:spPr>
          <p:txBody>
            <a:bodyPr/>
            <a:lstStyle/>
            <a:p>
              <a:endParaRPr lang="en-US" dirty="0"/>
            </a:p>
          </p:txBody>
        </p:sp>
        <p:sp>
          <p:nvSpPr>
            <p:cNvPr id="371" name="Text Box 390"/>
            <p:cNvSpPr txBox="1">
              <a:spLocks noChangeArrowheads="1"/>
            </p:cNvSpPr>
            <p:nvPr/>
          </p:nvSpPr>
          <p:spPr bwMode="auto">
            <a:xfrm>
              <a:off x="7780020" y="4270692"/>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372" name="Line 391"/>
            <p:cNvSpPr>
              <a:spLocks noChangeShapeType="1"/>
            </p:cNvSpPr>
            <p:nvPr/>
          </p:nvSpPr>
          <p:spPr bwMode="auto">
            <a:xfrm>
              <a:off x="4474845" y="4426267"/>
              <a:ext cx="695325" cy="0"/>
            </a:xfrm>
            <a:prstGeom prst="line">
              <a:avLst/>
            </a:prstGeom>
            <a:noFill/>
            <a:ln w="19050">
              <a:solidFill>
                <a:srgbClr val="CC3300"/>
              </a:solidFill>
              <a:round/>
              <a:headEnd/>
              <a:tailEnd/>
            </a:ln>
            <a:effectLst/>
          </p:spPr>
          <p:txBody>
            <a:bodyPr/>
            <a:lstStyle/>
            <a:p>
              <a:endParaRPr lang="en-US" dirty="0"/>
            </a:p>
          </p:txBody>
        </p:sp>
        <p:sp>
          <p:nvSpPr>
            <p:cNvPr id="373" name="Line 392"/>
            <p:cNvSpPr>
              <a:spLocks noChangeShapeType="1"/>
            </p:cNvSpPr>
            <p:nvPr/>
          </p:nvSpPr>
          <p:spPr bwMode="auto">
            <a:xfrm flipV="1">
              <a:off x="4322445" y="3511867"/>
              <a:ext cx="0" cy="228600"/>
            </a:xfrm>
            <a:prstGeom prst="line">
              <a:avLst/>
            </a:prstGeom>
            <a:noFill/>
            <a:ln w="19050">
              <a:solidFill>
                <a:srgbClr val="CC3300"/>
              </a:solidFill>
              <a:round/>
              <a:headEnd/>
              <a:tailEnd/>
            </a:ln>
            <a:effectLst/>
          </p:spPr>
          <p:txBody>
            <a:bodyPr/>
            <a:lstStyle/>
            <a:p>
              <a:endParaRPr lang="en-US" dirty="0"/>
            </a:p>
          </p:txBody>
        </p:sp>
        <p:sp>
          <p:nvSpPr>
            <p:cNvPr id="419" name="AutoShape 429"/>
            <p:cNvSpPr>
              <a:spLocks noChangeArrowheads="1"/>
            </p:cNvSpPr>
            <p:nvPr/>
          </p:nvSpPr>
          <p:spPr bwMode="auto">
            <a:xfrm rot="5400000">
              <a:off x="6713989" y="3437389"/>
              <a:ext cx="1447800" cy="59422"/>
            </a:xfrm>
            <a:prstGeom prst="homePlate">
              <a:avLst>
                <a:gd name="adj" fmla="val 200000"/>
              </a:avLst>
            </a:prstGeom>
            <a:solidFill>
              <a:srgbClr val="CC0000">
                <a:alpha val="50000"/>
              </a:srgbClr>
            </a:solidFill>
            <a:ln w="9525">
              <a:noFill/>
              <a:miter lim="800000"/>
              <a:headEnd/>
              <a:tailEnd/>
            </a:ln>
            <a:effectLst/>
          </p:spPr>
          <p:txBody>
            <a:bodyPr wrap="none" anchor="ctr"/>
            <a:lstStyle/>
            <a:p>
              <a:endParaRPr lang="en-US" dirty="0"/>
            </a:p>
          </p:txBody>
        </p:sp>
        <p:sp>
          <p:nvSpPr>
            <p:cNvPr id="421" name="AutoShape 429"/>
            <p:cNvSpPr>
              <a:spLocks noChangeArrowheads="1"/>
            </p:cNvSpPr>
            <p:nvPr/>
          </p:nvSpPr>
          <p:spPr bwMode="auto">
            <a:xfrm>
              <a:off x="6475095" y="2865120"/>
              <a:ext cx="1906905" cy="76200"/>
            </a:xfrm>
            <a:prstGeom prst="homePlate">
              <a:avLst>
                <a:gd name="adj" fmla="val 200000"/>
              </a:avLst>
            </a:prstGeom>
            <a:solidFill>
              <a:srgbClr val="CC0000">
                <a:alpha val="50000"/>
              </a:srgbClr>
            </a:solidFill>
            <a:ln w="9525">
              <a:noFill/>
              <a:miter lim="800000"/>
              <a:headEnd/>
              <a:tailEnd/>
            </a:ln>
            <a:effectLst/>
          </p:spPr>
          <p:txBody>
            <a:bodyPr wrap="none" anchor="ctr"/>
            <a:lstStyle/>
            <a:p>
              <a:endParaRPr lang="en-US" dirty="0"/>
            </a:p>
          </p:txBody>
        </p:sp>
        <p:sp>
          <p:nvSpPr>
            <p:cNvPr id="422" name="AutoShape 429"/>
            <p:cNvSpPr>
              <a:spLocks noChangeArrowheads="1"/>
            </p:cNvSpPr>
            <p:nvPr/>
          </p:nvSpPr>
          <p:spPr bwMode="auto">
            <a:xfrm rot="5400000">
              <a:off x="7520941" y="3695701"/>
              <a:ext cx="1676398" cy="76200"/>
            </a:xfrm>
            <a:prstGeom prst="homePlate">
              <a:avLst>
                <a:gd name="adj" fmla="val 200000"/>
              </a:avLst>
            </a:prstGeom>
            <a:solidFill>
              <a:srgbClr val="CC0000">
                <a:alpha val="50000"/>
              </a:srgbClr>
            </a:solidFill>
            <a:ln w="9525">
              <a:noFill/>
              <a:miter lim="800000"/>
              <a:headEnd/>
              <a:tailEnd/>
            </a:ln>
            <a:effectLst/>
          </p:spPr>
          <p:txBody>
            <a:bodyPr wrap="none" anchor="ctr"/>
            <a:lstStyle/>
            <a:p>
              <a:endParaRPr lang="en-US" dirty="0"/>
            </a:p>
          </p:txBody>
        </p:sp>
        <p:cxnSp>
          <p:nvCxnSpPr>
            <p:cNvPr id="405" name="Straight Connector 404"/>
            <p:cNvCxnSpPr/>
            <p:nvPr/>
          </p:nvCxnSpPr>
          <p:spPr bwMode="auto">
            <a:xfrm rot="10800000" flipV="1">
              <a:off x="5934793" y="2678925"/>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07" name="Isosceles Triangle 406"/>
            <p:cNvSpPr/>
            <p:nvPr/>
          </p:nvSpPr>
          <p:spPr bwMode="auto">
            <a:xfrm rot="5400000">
              <a:off x="5203010" y="2832640"/>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8" name="Isosceles Triangle 407"/>
            <p:cNvSpPr/>
            <p:nvPr/>
          </p:nvSpPr>
          <p:spPr bwMode="auto">
            <a:xfrm rot="5400000">
              <a:off x="5150462" y="2835266"/>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50" name="Line 214"/>
            <p:cNvSpPr>
              <a:spLocks noChangeShapeType="1"/>
            </p:cNvSpPr>
            <p:nvPr/>
          </p:nvSpPr>
          <p:spPr bwMode="auto">
            <a:xfrm>
              <a:off x="3846195" y="2749867"/>
              <a:ext cx="1476375" cy="0"/>
            </a:xfrm>
            <a:prstGeom prst="line">
              <a:avLst/>
            </a:prstGeom>
            <a:noFill/>
            <a:ln w="19050">
              <a:solidFill>
                <a:srgbClr val="CC3300"/>
              </a:solidFill>
              <a:round/>
              <a:headEnd/>
              <a:tailEnd/>
            </a:ln>
            <a:effectLst/>
          </p:spPr>
          <p:txBody>
            <a:bodyPr/>
            <a:lstStyle/>
            <a:p>
              <a:endParaRPr lang="en-US" dirty="0"/>
            </a:p>
          </p:txBody>
        </p:sp>
        <p:sp>
          <p:nvSpPr>
            <p:cNvPr id="420" name="AutoShape 429"/>
            <p:cNvSpPr>
              <a:spLocks noChangeArrowheads="1"/>
            </p:cNvSpPr>
            <p:nvPr/>
          </p:nvSpPr>
          <p:spPr bwMode="auto">
            <a:xfrm>
              <a:off x="4351215" y="2848710"/>
              <a:ext cx="992505" cy="107460"/>
            </a:xfrm>
            <a:prstGeom prst="homePlate">
              <a:avLst>
                <a:gd name="adj" fmla="val 200000"/>
              </a:avLst>
            </a:prstGeom>
            <a:solidFill>
              <a:srgbClr val="CC0000">
                <a:alpha val="50000"/>
              </a:srgbClr>
            </a:solidFill>
            <a:ln w="9525">
              <a:noFill/>
              <a:miter lim="800000"/>
              <a:headEnd/>
              <a:tailEnd/>
            </a:ln>
            <a:effectLst/>
          </p:spPr>
          <p:txBody>
            <a:bodyPr wrap="none" anchor="ctr"/>
            <a:lstStyle/>
            <a:p>
              <a:endParaRPr lang="en-US" dirty="0"/>
            </a:p>
          </p:txBody>
        </p:sp>
        <p:sp>
          <p:nvSpPr>
            <p:cNvPr id="230" name="AutoShape 429"/>
            <p:cNvSpPr>
              <a:spLocks noChangeArrowheads="1"/>
            </p:cNvSpPr>
            <p:nvPr/>
          </p:nvSpPr>
          <p:spPr bwMode="auto">
            <a:xfrm>
              <a:off x="4343400" y="2696310"/>
              <a:ext cx="990600" cy="107460"/>
            </a:xfrm>
            <a:prstGeom prst="homePlate">
              <a:avLst>
                <a:gd name="adj" fmla="val 200000"/>
              </a:avLst>
            </a:prstGeom>
            <a:solidFill>
              <a:srgbClr val="CC0000">
                <a:alpha val="50000"/>
              </a:srgbClr>
            </a:solidFill>
            <a:ln w="9525">
              <a:noFill/>
              <a:miter lim="800000"/>
              <a:headEnd/>
              <a:tailEnd/>
            </a:ln>
            <a:effectLst/>
          </p:spPr>
          <p:txBody>
            <a:bodyPr wrap="none" anchor="ctr"/>
            <a:lstStyle/>
            <a:p>
              <a:endParaRPr lang="en-US" dirty="0"/>
            </a:p>
          </p:txBody>
        </p:sp>
        <p:sp>
          <p:nvSpPr>
            <p:cNvPr id="104848" name="AutoShape 400"/>
            <p:cNvSpPr>
              <a:spLocks noChangeArrowheads="1"/>
            </p:cNvSpPr>
            <p:nvPr/>
          </p:nvSpPr>
          <p:spPr bwMode="auto">
            <a:xfrm>
              <a:off x="6103815" y="4587630"/>
              <a:ext cx="609600" cy="152400"/>
            </a:xfrm>
            <a:prstGeom prst="homePlate">
              <a:avLst>
                <a:gd name="adj" fmla="val 100000"/>
              </a:avLst>
            </a:prstGeom>
            <a:solidFill>
              <a:schemeClr val="accent2">
                <a:alpha val="50000"/>
              </a:schemeClr>
            </a:solidFill>
            <a:ln w="9525">
              <a:noFill/>
              <a:miter lim="800000"/>
              <a:headEnd/>
              <a:tailEnd/>
            </a:ln>
            <a:effectLst/>
          </p:spPr>
          <p:txBody>
            <a:bodyPr wrap="none" anchor="ctr"/>
            <a:lstStyle/>
            <a:p>
              <a:endParaRPr lang="en-US" dirty="0"/>
            </a:p>
          </p:txBody>
        </p:sp>
        <p:sp>
          <p:nvSpPr>
            <p:cNvPr id="232" name="AutoShape 430"/>
            <p:cNvSpPr>
              <a:spLocks noChangeArrowheads="1"/>
            </p:cNvSpPr>
            <p:nvPr/>
          </p:nvSpPr>
          <p:spPr bwMode="auto">
            <a:xfrm rot="5400000">
              <a:off x="2053371" y="2600693"/>
              <a:ext cx="609602" cy="85725"/>
            </a:xfrm>
            <a:prstGeom prst="homePlate">
              <a:avLst>
                <a:gd name="adj" fmla="val 66667"/>
              </a:avLst>
            </a:prstGeom>
            <a:solidFill>
              <a:srgbClr val="CC0000">
                <a:alpha val="50000"/>
              </a:srgbClr>
            </a:solidFill>
            <a:ln w="9525">
              <a:noFill/>
              <a:miter lim="800000"/>
              <a:headEnd/>
              <a:tailEnd/>
            </a:ln>
            <a:effectLst/>
          </p:spPr>
          <p:txBody>
            <a:bodyPr wrap="none" anchor="ctr"/>
            <a:lstStyle/>
            <a:p>
              <a:endParaRPr lang="en-US" dirty="0"/>
            </a:p>
          </p:txBody>
        </p:sp>
        <p:sp>
          <p:nvSpPr>
            <p:cNvPr id="234" name="AutoShape 430"/>
            <p:cNvSpPr>
              <a:spLocks noChangeArrowheads="1"/>
            </p:cNvSpPr>
            <p:nvPr/>
          </p:nvSpPr>
          <p:spPr bwMode="auto">
            <a:xfrm rot="5400000">
              <a:off x="4257306" y="4986339"/>
              <a:ext cx="609602" cy="85725"/>
            </a:xfrm>
            <a:prstGeom prst="homePlate">
              <a:avLst>
                <a:gd name="adj" fmla="val 66667"/>
              </a:avLst>
            </a:prstGeom>
            <a:solidFill>
              <a:srgbClr val="CC0000">
                <a:alpha val="50000"/>
              </a:srgbClr>
            </a:solidFill>
            <a:ln w="9525">
              <a:noFill/>
              <a:miter lim="800000"/>
              <a:headEnd/>
              <a:tailEnd/>
            </a:ln>
            <a:effectLst/>
          </p:spPr>
          <p:txBody>
            <a:bodyPr wrap="none" anchor="ctr"/>
            <a:lstStyle/>
            <a:p>
              <a:endParaRPr lang="en-US" dirty="0"/>
            </a:p>
          </p:txBody>
        </p:sp>
        <p:sp>
          <p:nvSpPr>
            <p:cNvPr id="423" name="AutoShape 430"/>
            <p:cNvSpPr>
              <a:spLocks noChangeArrowheads="1"/>
            </p:cNvSpPr>
            <p:nvPr/>
          </p:nvSpPr>
          <p:spPr bwMode="auto">
            <a:xfrm rot="16200000">
              <a:off x="5564676" y="5224704"/>
              <a:ext cx="609602" cy="85725"/>
            </a:xfrm>
            <a:prstGeom prst="homePlate">
              <a:avLst>
                <a:gd name="adj" fmla="val 66667"/>
              </a:avLst>
            </a:prstGeom>
            <a:solidFill>
              <a:srgbClr val="CC0000">
                <a:alpha val="50000"/>
              </a:srgbClr>
            </a:solidFill>
            <a:ln w="9525">
              <a:noFill/>
              <a:miter lim="800000"/>
              <a:headEnd/>
              <a:tailEnd/>
            </a:ln>
            <a:effectLst/>
          </p:spPr>
          <p:txBody>
            <a:bodyPr wrap="none" anchor="ctr"/>
            <a:lstStyle/>
            <a:p>
              <a:endParaRPr lang="en-US" dirty="0"/>
            </a:p>
          </p:txBody>
        </p:sp>
      </p:grpSp>
      <p:pic>
        <p:nvPicPr>
          <p:cNvPr id="2"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05474" name="Rectangle 2"/>
          <p:cNvSpPr>
            <a:spLocks noGrp="1" noChangeArrowheads="1"/>
          </p:cNvSpPr>
          <p:nvPr>
            <p:ph type="title"/>
          </p:nvPr>
        </p:nvSpPr>
        <p:spPr>
          <a:xfrm>
            <a:off x="1905000" y="1295400"/>
            <a:ext cx="5410200" cy="533400"/>
          </a:xfrm>
          <a:ln/>
        </p:spPr>
        <p:txBody>
          <a:bodyPr/>
          <a:lstStyle/>
          <a:p>
            <a:r>
              <a:rPr lang="en-US" sz="3200" dirty="0"/>
              <a:t>Branch Instruction</a:t>
            </a:r>
          </a:p>
        </p:txBody>
      </p:sp>
      <p:sp>
        <p:nvSpPr>
          <p:cNvPr id="105866" name="Text Box 394"/>
          <p:cNvSpPr txBox="1">
            <a:spLocks noChangeArrowheads="1"/>
          </p:cNvSpPr>
          <p:nvPr/>
        </p:nvSpPr>
        <p:spPr bwMode="auto">
          <a:xfrm>
            <a:off x="3505200" y="6156325"/>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grpSp>
        <p:nvGrpSpPr>
          <p:cNvPr id="231" name="Group 230"/>
          <p:cNvGrpSpPr/>
          <p:nvPr/>
        </p:nvGrpSpPr>
        <p:grpSpPr>
          <a:xfrm>
            <a:off x="537210" y="1905000"/>
            <a:ext cx="8248650" cy="4206875"/>
            <a:chOff x="537210" y="1905000"/>
            <a:chExt cx="8248650" cy="4206875"/>
          </a:xfrm>
        </p:grpSpPr>
        <p:sp>
          <p:nvSpPr>
            <p:cNvPr id="105867" name="Rectangle 395"/>
            <p:cNvSpPr>
              <a:spLocks noChangeArrowheads="1"/>
            </p:cNvSpPr>
            <p:nvPr/>
          </p:nvSpPr>
          <p:spPr bwMode="auto">
            <a:xfrm>
              <a:off x="2228850" y="3000375"/>
              <a:ext cx="152400" cy="2562225"/>
            </a:xfrm>
            <a:prstGeom prst="rect">
              <a:avLst/>
            </a:prstGeom>
            <a:solidFill>
              <a:schemeClr val="bg2">
                <a:alpha val="50000"/>
              </a:schemeClr>
            </a:solidFill>
            <a:ln w="9525">
              <a:noFill/>
              <a:miter lim="800000"/>
              <a:headEnd/>
              <a:tailEnd/>
            </a:ln>
            <a:effectLst/>
          </p:spPr>
          <p:txBody>
            <a:bodyPr wrap="none" anchor="ctr"/>
            <a:lstStyle/>
            <a:p>
              <a:endParaRPr lang="en-US" dirty="0"/>
            </a:p>
          </p:txBody>
        </p:sp>
        <p:sp>
          <p:nvSpPr>
            <p:cNvPr id="105868" name="AutoShape 396"/>
            <p:cNvSpPr>
              <a:spLocks noChangeArrowheads="1"/>
            </p:cNvSpPr>
            <p:nvPr/>
          </p:nvSpPr>
          <p:spPr bwMode="auto">
            <a:xfrm>
              <a:off x="2286000" y="3733800"/>
              <a:ext cx="762000" cy="152400"/>
            </a:xfrm>
            <a:prstGeom prst="homePlate">
              <a:avLst>
                <a:gd name="adj" fmla="val 125000"/>
              </a:avLst>
            </a:prstGeom>
            <a:solidFill>
              <a:schemeClr val="bg2">
                <a:alpha val="50000"/>
              </a:schemeClr>
            </a:solidFill>
            <a:ln w="9525">
              <a:noFill/>
              <a:miter lim="800000"/>
              <a:headEnd/>
              <a:tailEnd/>
            </a:ln>
            <a:effectLst/>
          </p:spPr>
          <p:txBody>
            <a:bodyPr wrap="none" anchor="ctr"/>
            <a:lstStyle/>
            <a:p>
              <a:endParaRPr lang="en-US" dirty="0"/>
            </a:p>
          </p:txBody>
        </p:sp>
        <p:sp>
          <p:nvSpPr>
            <p:cNvPr id="105869" name="AutoShape 397"/>
            <p:cNvSpPr>
              <a:spLocks noChangeArrowheads="1"/>
            </p:cNvSpPr>
            <p:nvPr/>
          </p:nvSpPr>
          <p:spPr bwMode="auto">
            <a:xfrm>
              <a:off x="2286000" y="4038600"/>
              <a:ext cx="685800" cy="138113"/>
            </a:xfrm>
            <a:prstGeom prst="homePlate">
              <a:avLst>
                <a:gd name="adj" fmla="val 124138"/>
              </a:avLst>
            </a:prstGeom>
            <a:solidFill>
              <a:schemeClr val="bg2">
                <a:alpha val="50000"/>
              </a:schemeClr>
            </a:solidFill>
            <a:ln w="9525">
              <a:noFill/>
              <a:miter lim="800000"/>
              <a:headEnd/>
              <a:tailEnd/>
            </a:ln>
            <a:effectLst/>
          </p:spPr>
          <p:txBody>
            <a:bodyPr wrap="none" anchor="ctr"/>
            <a:lstStyle/>
            <a:p>
              <a:endParaRPr lang="en-US" dirty="0"/>
            </a:p>
          </p:txBody>
        </p:sp>
        <p:sp>
          <p:nvSpPr>
            <p:cNvPr id="105872" name="AutoShape 400"/>
            <p:cNvSpPr>
              <a:spLocks noChangeArrowheads="1"/>
            </p:cNvSpPr>
            <p:nvPr/>
          </p:nvSpPr>
          <p:spPr bwMode="auto">
            <a:xfrm>
              <a:off x="2209800" y="5410200"/>
              <a:ext cx="1600200" cy="152400"/>
            </a:xfrm>
            <a:prstGeom prst="homePlate">
              <a:avLst>
                <a:gd name="adj" fmla="val 262500"/>
              </a:avLst>
            </a:prstGeom>
            <a:solidFill>
              <a:schemeClr val="bg2">
                <a:alpha val="50000"/>
              </a:schemeClr>
            </a:solidFill>
            <a:ln w="9525">
              <a:noFill/>
              <a:miter lim="800000"/>
              <a:headEnd/>
              <a:tailEnd/>
            </a:ln>
            <a:effectLst/>
          </p:spPr>
          <p:txBody>
            <a:bodyPr wrap="none" anchor="ctr"/>
            <a:lstStyle/>
            <a:p>
              <a:endParaRPr lang="en-US" dirty="0"/>
            </a:p>
          </p:txBody>
        </p:sp>
        <p:sp>
          <p:nvSpPr>
            <p:cNvPr id="105873" name="Rectangle 401"/>
            <p:cNvSpPr>
              <a:spLocks noChangeArrowheads="1"/>
            </p:cNvSpPr>
            <p:nvPr/>
          </p:nvSpPr>
          <p:spPr bwMode="auto">
            <a:xfrm>
              <a:off x="4286250" y="5410200"/>
              <a:ext cx="609600" cy="152400"/>
            </a:xfrm>
            <a:prstGeom prst="rect">
              <a:avLst/>
            </a:prstGeom>
            <a:solidFill>
              <a:srgbClr val="FFFF00">
                <a:alpha val="50000"/>
              </a:srgbClr>
            </a:solidFill>
            <a:ln w="9525">
              <a:noFill/>
              <a:miter lim="800000"/>
              <a:headEnd/>
              <a:tailEnd/>
            </a:ln>
            <a:effectLst/>
          </p:spPr>
          <p:txBody>
            <a:bodyPr wrap="none" anchor="ctr"/>
            <a:lstStyle/>
            <a:p>
              <a:endParaRPr lang="en-US" dirty="0"/>
            </a:p>
          </p:txBody>
        </p:sp>
        <p:sp>
          <p:nvSpPr>
            <p:cNvPr id="105874" name="AutoShape 402"/>
            <p:cNvSpPr>
              <a:spLocks noChangeArrowheads="1"/>
            </p:cNvSpPr>
            <p:nvPr/>
          </p:nvSpPr>
          <p:spPr bwMode="auto">
            <a:xfrm>
              <a:off x="3810000" y="2562225"/>
              <a:ext cx="1295400" cy="76200"/>
            </a:xfrm>
            <a:prstGeom prst="homePlate">
              <a:avLst>
                <a:gd name="adj" fmla="val 425000"/>
              </a:avLst>
            </a:prstGeom>
            <a:solidFill>
              <a:srgbClr val="CC0000">
                <a:alpha val="50000"/>
              </a:srgbClr>
            </a:solidFill>
            <a:ln w="9525">
              <a:noFill/>
              <a:miter lim="800000"/>
              <a:headEnd/>
              <a:tailEnd/>
            </a:ln>
            <a:effectLst/>
          </p:spPr>
          <p:txBody>
            <a:bodyPr wrap="none" anchor="ctr"/>
            <a:lstStyle/>
            <a:p>
              <a:endParaRPr lang="en-US" dirty="0"/>
            </a:p>
          </p:txBody>
        </p:sp>
        <p:sp>
          <p:nvSpPr>
            <p:cNvPr id="105876" name="Rectangle 404"/>
            <p:cNvSpPr>
              <a:spLocks noChangeArrowheads="1"/>
            </p:cNvSpPr>
            <p:nvPr/>
          </p:nvSpPr>
          <p:spPr bwMode="auto">
            <a:xfrm>
              <a:off x="6810375" y="3286125"/>
              <a:ext cx="76200" cy="304800"/>
            </a:xfrm>
            <a:prstGeom prst="rect">
              <a:avLst/>
            </a:prstGeom>
            <a:solidFill>
              <a:srgbClr val="CC0000">
                <a:alpha val="50000"/>
              </a:srgbClr>
            </a:solidFill>
            <a:ln w="9525">
              <a:noFill/>
              <a:miter lim="800000"/>
              <a:headEnd/>
              <a:tailEnd/>
            </a:ln>
            <a:effectLst/>
          </p:spPr>
          <p:txBody>
            <a:bodyPr wrap="none" anchor="ctr"/>
            <a:lstStyle/>
            <a:p>
              <a:endParaRPr lang="en-US" dirty="0"/>
            </a:p>
          </p:txBody>
        </p:sp>
        <p:sp>
          <p:nvSpPr>
            <p:cNvPr id="105877" name="Rectangle 405"/>
            <p:cNvSpPr>
              <a:spLocks noChangeArrowheads="1"/>
            </p:cNvSpPr>
            <p:nvPr/>
          </p:nvSpPr>
          <p:spPr bwMode="auto">
            <a:xfrm>
              <a:off x="6211888" y="3657600"/>
              <a:ext cx="74613" cy="781050"/>
            </a:xfrm>
            <a:prstGeom prst="rect">
              <a:avLst/>
            </a:prstGeom>
            <a:solidFill>
              <a:srgbClr val="CC0000">
                <a:alpha val="50000"/>
              </a:srgbClr>
            </a:solidFill>
            <a:ln w="9525">
              <a:noFill/>
              <a:miter lim="800000"/>
              <a:headEnd/>
              <a:tailEnd/>
            </a:ln>
            <a:effectLst/>
          </p:spPr>
          <p:txBody>
            <a:bodyPr wrap="none" anchor="ctr"/>
            <a:lstStyle/>
            <a:p>
              <a:endParaRPr lang="en-US" dirty="0"/>
            </a:p>
          </p:txBody>
        </p:sp>
        <p:sp>
          <p:nvSpPr>
            <p:cNvPr id="105878" name="AutoShape 406"/>
            <p:cNvSpPr>
              <a:spLocks noChangeArrowheads="1"/>
            </p:cNvSpPr>
            <p:nvPr/>
          </p:nvSpPr>
          <p:spPr bwMode="auto">
            <a:xfrm>
              <a:off x="6210300" y="3619500"/>
              <a:ext cx="152400" cy="90488"/>
            </a:xfrm>
            <a:prstGeom prst="homePlate">
              <a:avLst>
                <a:gd name="adj" fmla="val 42105"/>
              </a:avLst>
            </a:prstGeom>
            <a:solidFill>
              <a:srgbClr val="CC0000">
                <a:alpha val="50000"/>
              </a:srgbClr>
            </a:solidFill>
            <a:ln w="9525">
              <a:noFill/>
              <a:miter lim="800000"/>
              <a:headEnd/>
              <a:tailEnd/>
            </a:ln>
            <a:effectLst/>
          </p:spPr>
          <p:txBody>
            <a:bodyPr wrap="none" anchor="ctr"/>
            <a:lstStyle/>
            <a:p>
              <a:endParaRPr lang="en-US" dirty="0"/>
            </a:p>
          </p:txBody>
        </p:sp>
        <p:sp>
          <p:nvSpPr>
            <p:cNvPr id="105879" name="AutoShape 407"/>
            <p:cNvSpPr>
              <a:spLocks noChangeArrowheads="1"/>
            </p:cNvSpPr>
            <p:nvPr/>
          </p:nvSpPr>
          <p:spPr bwMode="auto">
            <a:xfrm>
              <a:off x="6096000" y="4371975"/>
              <a:ext cx="152400" cy="104775"/>
            </a:xfrm>
            <a:prstGeom prst="homePlate">
              <a:avLst>
                <a:gd name="adj" fmla="val 36364"/>
              </a:avLst>
            </a:prstGeom>
            <a:solidFill>
              <a:srgbClr val="CC0000">
                <a:alpha val="50000"/>
              </a:srgbClr>
            </a:solidFill>
            <a:ln w="9525">
              <a:noFill/>
              <a:miter lim="800000"/>
              <a:headEnd/>
              <a:tailEnd/>
            </a:ln>
            <a:effectLst/>
          </p:spPr>
          <p:txBody>
            <a:bodyPr wrap="none" anchor="ctr"/>
            <a:lstStyle/>
            <a:p>
              <a:endParaRPr lang="en-US" dirty="0"/>
            </a:p>
          </p:txBody>
        </p:sp>
        <p:sp>
          <p:nvSpPr>
            <p:cNvPr id="105881" name="AutoShape 409"/>
            <p:cNvSpPr>
              <a:spLocks noChangeArrowheads="1"/>
            </p:cNvSpPr>
            <p:nvPr/>
          </p:nvSpPr>
          <p:spPr bwMode="auto">
            <a:xfrm>
              <a:off x="781050" y="2324100"/>
              <a:ext cx="352425" cy="104775"/>
            </a:xfrm>
            <a:prstGeom prst="homePlate">
              <a:avLst>
                <a:gd name="adj" fmla="val 84091"/>
              </a:avLst>
            </a:prstGeom>
            <a:solidFill>
              <a:srgbClr val="FF00FF">
                <a:alpha val="50000"/>
              </a:srgbClr>
            </a:solidFill>
            <a:ln w="9525">
              <a:noFill/>
              <a:miter lim="800000"/>
              <a:headEnd/>
              <a:tailEnd/>
            </a:ln>
            <a:effectLst/>
          </p:spPr>
          <p:txBody>
            <a:bodyPr wrap="none" anchor="ctr"/>
            <a:lstStyle/>
            <a:p>
              <a:endParaRPr lang="en-US" dirty="0"/>
            </a:p>
          </p:txBody>
        </p:sp>
        <p:sp>
          <p:nvSpPr>
            <p:cNvPr id="105882" name="Rectangle 410"/>
            <p:cNvSpPr>
              <a:spLocks noChangeArrowheads="1"/>
            </p:cNvSpPr>
            <p:nvPr/>
          </p:nvSpPr>
          <p:spPr bwMode="auto">
            <a:xfrm>
              <a:off x="781050" y="2352675"/>
              <a:ext cx="76200" cy="2014538"/>
            </a:xfrm>
            <a:prstGeom prst="rect">
              <a:avLst/>
            </a:prstGeom>
            <a:solidFill>
              <a:srgbClr val="FF00FF">
                <a:alpha val="50000"/>
              </a:srgbClr>
            </a:solidFill>
            <a:ln w="9525">
              <a:noFill/>
              <a:miter lim="800000"/>
              <a:headEnd/>
              <a:tailEnd/>
            </a:ln>
            <a:effectLst/>
          </p:spPr>
          <p:txBody>
            <a:bodyPr wrap="none" anchor="ctr"/>
            <a:lstStyle/>
            <a:p>
              <a:endParaRPr lang="en-US" dirty="0"/>
            </a:p>
          </p:txBody>
        </p:sp>
        <p:sp>
          <p:nvSpPr>
            <p:cNvPr id="105883" name="AutoShape 411"/>
            <p:cNvSpPr>
              <a:spLocks noChangeArrowheads="1"/>
            </p:cNvSpPr>
            <p:nvPr/>
          </p:nvSpPr>
          <p:spPr bwMode="auto">
            <a:xfrm>
              <a:off x="2057400" y="2209800"/>
              <a:ext cx="4267200" cy="152400"/>
            </a:xfrm>
            <a:prstGeom prst="homePlate">
              <a:avLst>
                <a:gd name="adj" fmla="val 700000"/>
              </a:avLst>
            </a:prstGeom>
            <a:solidFill>
              <a:srgbClr val="FF00FF">
                <a:alpha val="50000"/>
              </a:srgbClr>
            </a:solidFill>
            <a:ln w="9525">
              <a:noFill/>
              <a:miter lim="800000"/>
              <a:headEnd/>
              <a:tailEnd/>
            </a:ln>
            <a:effectLst/>
          </p:spPr>
          <p:txBody>
            <a:bodyPr wrap="none" anchor="ctr"/>
            <a:lstStyle/>
            <a:p>
              <a:endParaRPr lang="en-US" dirty="0"/>
            </a:p>
          </p:txBody>
        </p:sp>
        <p:sp>
          <p:nvSpPr>
            <p:cNvPr id="105886" name="AutoShape 414"/>
            <p:cNvSpPr>
              <a:spLocks noChangeArrowheads="1"/>
            </p:cNvSpPr>
            <p:nvPr/>
          </p:nvSpPr>
          <p:spPr bwMode="auto">
            <a:xfrm>
              <a:off x="1790700" y="3124200"/>
              <a:ext cx="304800" cy="228600"/>
            </a:xfrm>
            <a:prstGeom prst="homePlate">
              <a:avLst>
                <a:gd name="adj" fmla="val 33333"/>
              </a:avLst>
            </a:prstGeom>
            <a:solidFill>
              <a:srgbClr val="FF00FF">
                <a:alpha val="50000"/>
              </a:srgbClr>
            </a:solidFill>
            <a:ln w="9525">
              <a:noFill/>
              <a:miter lim="800000"/>
              <a:headEnd/>
              <a:tailEnd/>
            </a:ln>
            <a:effectLst/>
          </p:spPr>
          <p:txBody>
            <a:bodyPr wrap="none" anchor="ctr"/>
            <a:lstStyle/>
            <a:p>
              <a:endParaRPr lang="en-US" dirty="0"/>
            </a:p>
          </p:txBody>
        </p:sp>
        <p:sp>
          <p:nvSpPr>
            <p:cNvPr id="105887" name="AutoShape 415"/>
            <p:cNvSpPr>
              <a:spLocks noChangeArrowheads="1"/>
            </p:cNvSpPr>
            <p:nvPr/>
          </p:nvSpPr>
          <p:spPr bwMode="auto">
            <a:xfrm>
              <a:off x="1790700" y="3352800"/>
              <a:ext cx="304800" cy="228600"/>
            </a:xfrm>
            <a:prstGeom prst="homePlate">
              <a:avLst>
                <a:gd name="adj" fmla="val 33333"/>
              </a:avLst>
            </a:prstGeom>
            <a:solidFill>
              <a:srgbClr val="FFFF00">
                <a:alpha val="50000"/>
              </a:srgbClr>
            </a:solidFill>
            <a:ln w="9525">
              <a:solidFill>
                <a:schemeClr val="tx1"/>
              </a:solidFill>
              <a:miter lim="800000"/>
              <a:headEnd/>
              <a:tailEnd/>
            </a:ln>
            <a:effectLst/>
          </p:spPr>
          <p:txBody>
            <a:bodyPr wrap="none" anchor="ctr"/>
            <a:lstStyle/>
            <a:p>
              <a:endParaRPr lang="en-US" dirty="0"/>
            </a:p>
          </p:txBody>
        </p:sp>
        <p:sp>
          <p:nvSpPr>
            <p:cNvPr id="105888" name="AutoShape 416"/>
            <p:cNvSpPr>
              <a:spLocks noChangeArrowheads="1"/>
            </p:cNvSpPr>
            <p:nvPr/>
          </p:nvSpPr>
          <p:spPr bwMode="auto">
            <a:xfrm>
              <a:off x="1790700" y="3581400"/>
              <a:ext cx="304800" cy="228600"/>
            </a:xfrm>
            <a:prstGeom prst="homePlate">
              <a:avLst>
                <a:gd name="adj" fmla="val 33333"/>
              </a:avLst>
            </a:prstGeom>
            <a:solidFill>
              <a:srgbClr val="009900">
                <a:alpha val="50000"/>
              </a:srgbClr>
            </a:solidFill>
            <a:ln w="9525">
              <a:noFill/>
              <a:miter lim="800000"/>
              <a:headEnd/>
              <a:tailEnd/>
            </a:ln>
            <a:effectLst/>
          </p:spPr>
          <p:txBody>
            <a:bodyPr wrap="none" anchor="ctr"/>
            <a:lstStyle/>
            <a:p>
              <a:endParaRPr lang="en-US" dirty="0"/>
            </a:p>
          </p:txBody>
        </p:sp>
        <p:sp>
          <p:nvSpPr>
            <p:cNvPr id="105889" name="Rectangle 417"/>
            <p:cNvSpPr>
              <a:spLocks noChangeArrowheads="1"/>
            </p:cNvSpPr>
            <p:nvPr/>
          </p:nvSpPr>
          <p:spPr bwMode="auto">
            <a:xfrm>
              <a:off x="557213" y="1905000"/>
              <a:ext cx="152400" cy="2438400"/>
            </a:xfrm>
            <a:prstGeom prst="rect">
              <a:avLst/>
            </a:prstGeom>
            <a:solidFill>
              <a:srgbClr val="009900">
                <a:alpha val="50000"/>
              </a:srgbClr>
            </a:solidFill>
            <a:ln w="9525">
              <a:noFill/>
              <a:miter lim="800000"/>
              <a:headEnd/>
              <a:tailEnd/>
            </a:ln>
            <a:effectLst/>
          </p:spPr>
          <p:txBody>
            <a:bodyPr wrap="none" anchor="ctr"/>
            <a:lstStyle/>
            <a:p>
              <a:endParaRPr lang="en-US" dirty="0"/>
            </a:p>
          </p:txBody>
        </p:sp>
        <p:sp>
          <p:nvSpPr>
            <p:cNvPr id="105890" name="Rectangle 418"/>
            <p:cNvSpPr>
              <a:spLocks noChangeArrowheads="1"/>
            </p:cNvSpPr>
            <p:nvPr/>
          </p:nvSpPr>
          <p:spPr bwMode="auto">
            <a:xfrm rot="5400000">
              <a:off x="3619500" y="-1104900"/>
              <a:ext cx="152400" cy="6172200"/>
            </a:xfrm>
            <a:prstGeom prst="rect">
              <a:avLst/>
            </a:prstGeom>
            <a:solidFill>
              <a:srgbClr val="009900">
                <a:alpha val="50000"/>
              </a:srgbClr>
            </a:solidFill>
            <a:ln w="9525">
              <a:noFill/>
              <a:miter lim="800000"/>
              <a:headEnd/>
              <a:tailEnd/>
            </a:ln>
            <a:effectLst/>
          </p:spPr>
          <p:txBody>
            <a:bodyPr wrap="none" anchor="ctr"/>
            <a:lstStyle/>
            <a:p>
              <a:endParaRPr lang="en-US" dirty="0"/>
            </a:p>
          </p:txBody>
        </p:sp>
        <p:sp>
          <p:nvSpPr>
            <p:cNvPr id="105891" name="Text Box 419"/>
            <p:cNvSpPr txBox="1">
              <a:spLocks noChangeArrowheads="1"/>
            </p:cNvSpPr>
            <p:nvPr/>
          </p:nvSpPr>
          <p:spPr bwMode="auto">
            <a:xfrm>
              <a:off x="1401763" y="3019425"/>
              <a:ext cx="522288" cy="396875"/>
            </a:xfrm>
            <a:prstGeom prst="rect">
              <a:avLst/>
            </a:prstGeom>
            <a:noFill/>
            <a:ln w="9525">
              <a:noFill/>
              <a:miter lim="800000"/>
              <a:headEnd/>
              <a:tailEnd/>
            </a:ln>
            <a:effectLst/>
          </p:spPr>
          <p:txBody>
            <a:bodyPr wrap="none">
              <a:spAutoFit/>
            </a:bodyPr>
            <a:lstStyle/>
            <a:p>
              <a:pPr algn="l"/>
              <a:r>
                <a:rPr lang="en-US" sz="1000" b="1" dirty="0">
                  <a:solidFill>
                    <a:srgbClr val="FF00FF"/>
                  </a:solidFill>
                </a:rPr>
                <a:t>PC+4 </a:t>
              </a:r>
            </a:p>
            <a:p>
              <a:pPr algn="l"/>
              <a:r>
                <a:rPr lang="en-US" sz="1000" b="1" dirty="0">
                  <a:solidFill>
                    <a:srgbClr val="FF00FF"/>
                  </a:solidFill>
                </a:rPr>
                <a:t>Addr.</a:t>
              </a:r>
            </a:p>
          </p:txBody>
        </p:sp>
        <p:sp>
          <p:nvSpPr>
            <p:cNvPr id="105892" name="Text Box 420"/>
            <p:cNvSpPr txBox="1">
              <a:spLocks noChangeArrowheads="1"/>
            </p:cNvSpPr>
            <p:nvPr/>
          </p:nvSpPr>
          <p:spPr bwMode="auto">
            <a:xfrm>
              <a:off x="981075" y="3352800"/>
              <a:ext cx="771525" cy="244475"/>
            </a:xfrm>
            <a:prstGeom prst="rect">
              <a:avLst/>
            </a:prstGeom>
            <a:solidFill>
              <a:schemeClr val="bg2"/>
            </a:solidFill>
            <a:ln w="9525">
              <a:noFill/>
              <a:miter lim="800000"/>
              <a:headEnd/>
              <a:tailEnd/>
            </a:ln>
            <a:effectLst/>
          </p:spPr>
          <p:txBody>
            <a:bodyPr wrap="none">
              <a:spAutoFit/>
            </a:bodyPr>
            <a:lstStyle/>
            <a:p>
              <a:pPr algn="l"/>
              <a:r>
                <a:rPr lang="en-US" sz="1000" b="1" dirty="0">
                  <a:solidFill>
                    <a:srgbClr val="FFFF00"/>
                  </a:solidFill>
                  <a:cs typeface="Times New Roman" pitchFamily="18" charset="0"/>
                </a:rPr>
                <a:t>Immediate</a:t>
              </a:r>
              <a:endParaRPr lang="en-US" sz="1000" b="1" dirty="0">
                <a:solidFill>
                  <a:srgbClr val="FFFF00"/>
                </a:solidFill>
              </a:endParaRPr>
            </a:p>
          </p:txBody>
        </p:sp>
        <p:sp>
          <p:nvSpPr>
            <p:cNvPr id="105893" name="AutoShape 421"/>
            <p:cNvSpPr>
              <a:spLocks noChangeArrowheads="1"/>
            </p:cNvSpPr>
            <p:nvPr/>
          </p:nvSpPr>
          <p:spPr bwMode="auto">
            <a:xfrm>
              <a:off x="4667250" y="2400300"/>
              <a:ext cx="609600" cy="76200"/>
            </a:xfrm>
            <a:prstGeom prst="homePlate">
              <a:avLst>
                <a:gd name="adj" fmla="val 200000"/>
              </a:avLst>
            </a:prstGeom>
            <a:solidFill>
              <a:srgbClr val="FF00FF">
                <a:alpha val="50000"/>
              </a:srgbClr>
            </a:solidFill>
            <a:ln w="9525">
              <a:noFill/>
              <a:miter lim="800000"/>
              <a:headEnd/>
              <a:tailEnd/>
            </a:ln>
            <a:effectLst/>
          </p:spPr>
          <p:txBody>
            <a:bodyPr wrap="none" anchor="ctr"/>
            <a:lstStyle/>
            <a:p>
              <a:endParaRPr lang="en-US" dirty="0"/>
            </a:p>
          </p:txBody>
        </p:sp>
        <p:sp>
          <p:nvSpPr>
            <p:cNvPr id="105894" name="AutoShape 422"/>
            <p:cNvSpPr>
              <a:spLocks noChangeArrowheads="1"/>
            </p:cNvSpPr>
            <p:nvPr/>
          </p:nvSpPr>
          <p:spPr bwMode="auto">
            <a:xfrm>
              <a:off x="1790700" y="3810000"/>
              <a:ext cx="304800" cy="228600"/>
            </a:xfrm>
            <a:prstGeom prst="homePlate">
              <a:avLst>
                <a:gd name="adj" fmla="val 33333"/>
              </a:avLst>
            </a:prstGeom>
            <a:solidFill>
              <a:schemeClr val="bg2">
                <a:alpha val="50000"/>
              </a:schemeClr>
            </a:solidFill>
            <a:ln w="9525">
              <a:noFill/>
              <a:miter lim="800000"/>
              <a:headEnd/>
              <a:tailEnd/>
            </a:ln>
            <a:effectLst/>
          </p:spPr>
          <p:txBody>
            <a:bodyPr wrap="none" anchor="ctr"/>
            <a:lstStyle/>
            <a:p>
              <a:endParaRPr lang="en-US" dirty="0"/>
            </a:p>
          </p:txBody>
        </p:sp>
        <p:sp>
          <p:nvSpPr>
            <p:cNvPr id="105895" name="Text Box 423"/>
            <p:cNvSpPr txBox="1">
              <a:spLocks noChangeArrowheads="1"/>
            </p:cNvSpPr>
            <p:nvPr/>
          </p:nvSpPr>
          <p:spPr bwMode="auto">
            <a:xfrm>
              <a:off x="1028700" y="3717925"/>
              <a:ext cx="822325" cy="396875"/>
            </a:xfrm>
            <a:prstGeom prst="rect">
              <a:avLst/>
            </a:prstGeom>
            <a:noFill/>
            <a:ln w="9525">
              <a:noFill/>
              <a:miter lim="800000"/>
              <a:headEnd/>
              <a:tailEnd/>
            </a:ln>
            <a:effectLst/>
          </p:spPr>
          <p:txBody>
            <a:bodyPr wrap="none">
              <a:spAutoFit/>
            </a:bodyPr>
            <a:lstStyle/>
            <a:p>
              <a:pPr algn="l"/>
              <a:r>
                <a:rPr lang="en-US" sz="1000" b="1" dirty="0">
                  <a:solidFill>
                    <a:schemeClr val="bg2"/>
                  </a:solidFill>
                  <a:cs typeface="Times New Roman" pitchFamily="18" charset="0"/>
                </a:rPr>
                <a:t>Instruction </a:t>
              </a:r>
            </a:p>
            <a:p>
              <a:pPr algn="l"/>
              <a:r>
                <a:rPr lang="en-US" sz="1000" b="1" dirty="0">
                  <a:solidFill>
                    <a:schemeClr val="bg2"/>
                  </a:solidFill>
                  <a:cs typeface="Times New Roman" pitchFamily="18" charset="0"/>
                </a:rPr>
                <a:t>lines</a:t>
              </a:r>
              <a:endParaRPr lang="en-US" sz="1000" b="1" dirty="0">
                <a:solidFill>
                  <a:schemeClr val="bg2"/>
                </a:solidFill>
              </a:endParaRPr>
            </a:p>
          </p:txBody>
        </p:sp>
        <p:sp>
          <p:nvSpPr>
            <p:cNvPr id="105896" name="AutoShape 424"/>
            <p:cNvSpPr>
              <a:spLocks noChangeArrowheads="1"/>
            </p:cNvSpPr>
            <p:nvPr/>
          </p:nvSpPr>
          <p:spPr bwMode="auto">
            <a:xfrm>
              <a:off x="2286000" y="3000375"/>
              <a:ext cx="1047750" cy="104775"/>
            </a:xfrm>
            <a:prstGeom prst="homePlate">
              <a:avLst>
                <a:gd name="adj" fmla="val 250000"/>
              </a:avLst>
            </a:prstGeom>
            <a:solidFill>
              <a:schemeClr val="bg2">
                <a:alpha val="50000"/>
              </a:schemeClr>
            </a:solidFill>
            <a:ln w="9525">
              <a:noFill/>
              <a:miter lim="800000"/>
              <a:headEnd/>
              <a:tailEnd/>
            </a:ln>
            <a:effectLst/>
          </p:spPr>
          <p:txBody>
            <a:bodyPr wrap="none" anchor="ctr"/>
            <a:lstStyle/>
            <a:p>
              <a:endParaRPr lang="en-US" dirty="0"/>
            </a:p>
          </p:txBody>
        </p:sp>
        <p:sp>
          <p:nvSpPr>
            <p:cNvPr id="105897" name="Text Box 425"/>
            <p:cNvSpPr txBox="1">
              <a:spLocks noChangeArrowheads="1"/>
            </p:cNvSpPr>
            <p:nvPr/>
          </p:nvSpPr>
          <p:spPr bwMode="auto">
            <a:xfrm>
              <a:off x="800100" y="3581400"/>
              <a:ext cx="1074738" cy="244475"/>
            </a:xfrm>
            <a:prstGeom prst="rect">
              <a:avLst/>
            </a:prstGeom>
            <a:noFill/>
            <a:ln w="9525">
              <a:noFill/>
              <a:miter lim="800000"/>
              <a:headEnd/>
              <a:tailEnd/>
            </a:ln>
            <a:effectLst/>
          </p:spPr>
          <p:txBody>
            <a:bodyPr wrap="none">
              <a:spAutoFit/>
            </a:bodyPr>
            <a:lstStyle/>
            <a:p>
              <a:pPr algn="l"/>
              <a:r>
                <a:rPr lang="en-US" sz="1000" b="1" dirty="0">
                  <a:solidFill>
                    <a:srgbClr val="009900"/>
                  </a:solidFill>
                  <a:cs typeface="Times New Roman" pitchFamily="18" charset="0"/>
                </a:rPr>
                <a:t>New PC address</a:t>
              </a:r>
              <a:endParaRPr lang="en-US" sz="1000" b="1" dirty="0">
                <a:solidFill>
                  <a:srgbClr val="009900"/>
                </a:solidFill>
              </a:endParaRPr>
            </a:p>
          </p:txBody>
        </p:sp>
        <p:sp>
          <p:nvSpPr>
            <p:cNvPr id="105898" name="AutoShape 426"/>
            <p:cNvSpPr>
              <a:spLocks noChangeArrowheads="1"/>
            </p:cNvSpPr>
            <p:nvPr/>
          </p:nvSpPr>
          <p:spPr bwMode="auto">
            <a:xfrm>
              <a:off x="1752600" y="5638800"/>
              <a:ext cx="304800" cy="228600"/>
            </a:xfrm>
            <a:prstGeom prst="homePlate">
              <a:avLst>
                <a:gd name="adj" fmla="val 33333"/>
              </a:avLst>
            </a:prstGeom>
            <a:solidFill>
              <a:srgbClr val="CC0000">
                <a:alpha val="50000"/>
              </a:srgbClr>
            </a:solidFill>
            <a:ln w="9525">
              <a:noFill/>
              <a:miter lim="800000"/>
              <a:headEnd/>
              <a:tailEnd/>
            </a:ln>
            <a:effectLst/>
          </p:spPr>
          <p:txBody>
            <a:bodyPr wrap="none" anchor="ctr"/>
            <a:lstStyle/>
            <a:p>
              <a:endParaRPr lang="en-US" dirty="0"/>
            </a:p>
          </p:txBody>
        </p:sp>
        <p:sp>
          <p:nvSpPr>
            <p:cNvPr id="105899" name="Text Box 427"/>
            <p:cNvSpPr txBox="1">
              <a:spLocks noChangeArrowheads="1"/>
            </p:cNvSpPr>
            <p:nvPr/>
          </p:nvSpPr>
          <p:spPr bwMode="auto">
            <a:xfrm>
              <a:off x="942975" y="5546725"/>
              <a:ext cx="850900" cy="396875"/>
            </a:xfrm>
            <a:prstGeom prst="rect">
              <a:avLst/>
            </a:prstGeom>
            <a:noFill/>
            <a:ln w="9525">
              <a:noFill/>
              <a:miter lim="800000"/>
              <a:headEnd/>
              <a:tailEnd/>
            </a:ln>
            <a:effectLst/>
          </p:spPr>
          <p:txBody>
            <a:bodyPr wrap="none">
              <a:spAutoFit/>
            </a:bodyPr>
            <a:lstStyle/>
            <a:p>
              <a:pPr algn="l"/>
              <a:r>
                <a:rPr lang="en-US" sz="1000" b="1" dirty="0">
                  <a:solidFill>
                    <a:srgbClr val="CC0000"/>
                  </a:solidFill>
                  <a:cs typeface="Times New Roman" pitchFamily="18" charset="0"/>
                </a:rPr>
                <a:t>Active </a:t>
              </a:r>
            </a:p>
            <a:p>
              <a:pPr algn="l"/>
              <a:r>
                <a:rPr lang="en-US" sz="1000" b="1" dirty="0">
                  <a:solidFill>
                    <a:srgbClr val="CC0000"/>
                  </a:solidFill>
                  <a:cs typeface="Times New Roman" pitchFamily="18" charset="0"/>
                </a:rPr>
                <a:t>control lines</a:t>
              </a:r>
              <a:endParaRPr lang="en-US" sz="1000" b="1" dirty="0">
                <a:solidFill>
                  <a:srgbClr val="CC0000"/>
                </a:solidFill>
              </a:endParaRPr>
            </a:p>
          </p:txBody>
        </p:sp>
        <p:sp>
          <p:nvSpPr>
            <p:cNvPr id="105900" name="AutoShape 428"/>
            <p:cNvSpPr>
              <a:spLocks noChangeArrowheads="1"/>
            </p:cNvSpPr>
            <p:nvPr/>
          </p:nvSpPr>
          <p:spPr bwMode="auto">
            <a:xfrm>
              <a:off x="1752600" y="5867400"/>
              <a:ext cx="304800" cy="228600"/>
            </a:xfrm>
            <a:prstGeom prst="homePlate">
              <a:avLst>
                <a:gd name="adj" fmla="val 33333"/>
              </a:avLst>
            </a:prstGeom>
            <a:solidFill>
              <a:srgbClr val="FF9900">
                <a:alpha val="50000"/>
              </a:srgbClr>
            </a:solidFill>
            <a:ln w="9525">
              <a:noFill/>
              <a:miter lim="800000"/>
              <a:headEnd/>
              <a:tailEnd/>
            </a:ln>
            <a:effectLst/>
          </p:spPr>
          <p:txBody>
            <a:bodyPr wrap="none" anchor="ctr"/>
            <a:lstStyle/>
            <a:p>
              <a:endParaRPr lang="en-US" dirty="0"/>
            </a:p>
          </p:txBody>
        </p:sp>
        <p:sp>
          <p:nvSpPr>
            <p:cNvPr id="105901" name="Text Box 429"/>
            <p:cNvSpPr txBox="1">
              <a:spLocks noChangeArrowheads="1"/>
            </p:cNvSpPr>
            <p:nvPr/>
          </p:nvSpPr>
          <p:spPr bwMode="auto">
            <a:xfrm>
              <a:off x="914400" y="5867400"/>
              <a:ext cx="909638" cy="244475"/>
            </a:xfrm>
            <a:prstGeom prst="rect">
              <a:avLst/>
            </a:prstGeom>
            <a:noFill/>
            <a:ln w="9525">
              <a:noFill/>
              <a:miter lim="800000"/>
              <a:headEnd/>
              <a:tailEnd/>
            </a:ln>
            <a:effectLst/>
          </p:spPr>
          <p:txBody>
            <a:bodyPr wrap="none">
              <a:spAutoFit/>
            </a:bodyPr>
            <a:lstStyle/>
            <a:p>
              <a:pPr algn="r"/>
              <a:r>
                <a:rPr lang="en-US" sz="1000" b="1" dirty="0">
                  <a:solidFill>
                    <a:srgbClr val="FF9900"/>
                  </a:solidFill>
                  <a:cs typeface="Times New Roman" pitchFamily="18" charset="0"/>
                </a:rPr>
                <a:t>Register data</a:t>
              </a:r>
              <a:endParaRPr lang="en-US" sz="1000" b="1" dirty="0">
                <a:solidFill>
                  <a:srgbClr val="FF9900"/>
                </a:solidFill>
              </a:endParaRPr>
            </a:p>
          </p:txBody>
        </p:sp>
        <p:sp>
          <p:nvSpPr>
            <p:cNvPr id="105902" name="AutoShape 430"/>
            <p:cNvSpPr>
              <a:spLocks noChangeArrowheads="1"/>
            </p:cNvSpPr>
            <p:nvPr/>
          </p:nvSpPr>
          <p:spPr bwMode="auto">
            <a:xfrm>
              <a:off x="4191000" y="4572000"/>
              <a:ext cx="914400" cy="152400"/>
            </a:xfrm>
            <a:prstGeom prst="homePlate">
              <a:avLst>
                <a:gd name="adj" fmla="val 150000"/>
              </a:avLst>
            </a:prstGeom>
            <a:solidFill>
              <a:srgbClr val="FF9900">
                <a:alpha val="50000"/>
              </a:srgbClr>
            </a:solidFill>
            <a:ln w="9525">
              <a:noFill/>
              <a:miter lim="800000"/>
              <a:headEnd/>
              <a:tailEnd/>
            </a:ln>
            <a:effectLst/>
          </p:spPr>
          <p:txBody>
            <a:bodyPr wrap="none" anchor="ctr"/>
            <a:lstStyle/>
            <a:p>
              <a:endParaRPr lang="en-US" dirty="0"/>
            </a:p>
          </p:txBody>
        </p:sp>
        <p:sp>
          <p:nvSpPr>
            <p:cNvPr id="105903" name="Rectangle 431"/>
            <p:cNvSpPr>
              <a:spLocks noChangeArrowheads="1"/>
            </p:cNvSpPr>
            <p:nvPr/>
          </p:nvSpPr>
          <p:spPr bwMode="auto">
            <a:xfrm>
              <a:off x="6724650" y="3524250"/>
              <a:ext cx="152400" cy="76200"/>
            </a:xfrm>
            <a:prstGeom prst="rect">
              <a:avLst/>
            </a:prstGeom>
            <a:solidFill>
              <a:srgbClr val="CC0000">
                <a:alpha val="50000"/>
              </a:srgbClr>
            </a:solidFill>
            <a:ln w="9525">
              <a:noFill/>
              <a:miter lim="800000"/>
              <a:headEnd/>
              <a:tailEnd/>
            </a:ln>
            <a:effectLst/>
          </p:spPr>
          <p:txBody>
            <a:bodyPr wrap="none" anchor="ctr"/>
            <a:lstStyle/>
            <a:p>
              <a:endParaRPr lang="en-US" dirty="0"/>
            </a:p>
          </p:txBody>
        </p:sp>
        <p:sp>
          <p:nvSpPr>
            <p:cNvPr id="105904" name="AutoShape 432"/>
            <p:cNvSpPr>
              <a:spLocks noChangeArrowheads="1"/>
            </p:cNvSpPr>
            <p:nvPr/>
          </p:nvSpPr>
          <p:spPr bwMode="auto">
            <a:xfrm>
              <a:off x="4191000" y="4114800"/>
              <a:ext cx="1295400" cy="152400"/>
            </a:xfrm>
            <a:prstGeom prst="homePlate">
              <a:avLst>
                <a:gd name="adj" fmla="val 212500"/>
              </a:avLst>
            </a:prstGeom>
            <a:solidFill>
              <a:srgbClr val="FF9900">
                <a:alpha val="50000"/>
              </a:srgbClr>
            </a:solidFill>
            <a:ln w="9525">
              <a:noFill/>
              <a:miter lim="800000"/>
              <a:headEnd/>
              <a:tailEnd/>
            </a:ln>
            <a:effectLst/>
          </p:spPr>
          <p:txBody>
            <a:bodyPr wrap="none" anchor="ctr"/>
            <a:lstStyle/>
            <a:p>
              <a:endParaRPr lang="en-US" dirty="0"/>
            </a:p>
          </p:txBody>
        </p:sp>
        <p:sp>
          <p:nvSpPr>
            <p:cNvPr id="105905" name="AutoShape 433"/>
            <p:cNvSpPr>
              <a:spLocks noChangeArrowheads="1"/>
            </p:cNvSpPr>
            <p:nvPr/>
          </p:nvSpPr>
          <p:spPr bwMode="auto">
            <a:xfrm>
              <a:off x="5257800" y="4819650"/>
              <a:ext cx="228600" cy="152400"/>
            </a:xfrm>
            <a:prstGeom prst="homePlate">
              <a:avLst>
                <a:gd name="adj" fmla="val 37500"/>
              </a:avLst>
            </a:prstGeom>
            <a:solidFill>
              <a:srgbClr val="FF9900">
                <a:alpha val="50000"/>
              </a:srgbClr>
            </a:solidFill>
            <a:ln w="9525">
              <a:noFill/>
              <a:miter lim="800000"/>
              <a:headEnd/>
              <a:tailEnd/>
            </a:ln>
            <a:effectLst/>
          </p:spPr>
          <p:txBody>
            <a:bodyPr wrap="none" anchor="ctr"/>
            <a:lstStyle/>
            <a:p>
              <a:endParaRPr lang="en-US" dirty="0"/>
            </a:p>
          </p:txBody>
        </p:sp>
        <p:sp>
          <p:nvSpPr>
            <p:cNvPr id="105908" name="AutoShape 436"/>
            <p:cNvSpPr>
              <a:spLocks noChangeArrowheads="1"/>
            </p:cNvSpPr>
            <p:nvPr/>
          </p:nvSpPr>
          <p:spPr bwMode="auto">
            <a:xfrm rot="16200000" flipV="1">
              <a:off x="3810000" y="4457700"/>
              <a:ext cx="2057400" cy="152400"/>
            </a:xfrm>
            <a:prstGeom prst="homePlate">
              <a:avLst>
                <a:gd name="adj" fmla="val 337500"/>
              </a:avLst>
            </a:prstGeom>
            <a:solidFill>
              <a:srgbClr val="FFFF00">
                <a:alpha val="50000"/>
              </a:srgbClr>
            </a:solidFill>
            <a:ln w="9525">
              <a:noFill/>
              <a:miter lim="800000"/>
              <a:headEnd/>
              <a:tailEnd/>
            </a:ln>
            <a:effectLst/>
          </p:spPr>
          <p:txBody>
            <a:bodyPr wrap="none" anchor="ctr"/>
            <a:lstStyle/>
            <a:p>
              <a:endParaRPr lang="en-US" dirty="0"/>
            </a:p>
          </p:txBody>
        </p:sp>
        <p:sp>
          <p:nvSpPr>
            <p:cNvPr id="105909" name="AutoShape 437"/>
            <p:cNvSpPr>
              <a:spLocks noChangeArrowheads="1"/>
            </p:cNvSpPr>
            <p:nvPr/>
          </p:nvSpPr>
          <p:spPr bwMode="auto">
            <a:xfrm>
              <a:off x="5114925" y="3457575"/>
              <a:ext cx="1295400" cy="76200"/>
            </a:xfrm>
            <a:prstGeom prst="homePlate">
              <a:avLst>
                <a:gd name="adj" fmla="val 425000"/>
              </a:avLst>
            </a:prstGeom>
            <a:solidFill>
              <a:srgbClr val="CC0000">
                <a:alpha val="50000"/>
              </a:srgbClr>
            </a:solidFill>
            <a:ln w="9525">
              <a:noFill/>
              <a:miter lim="800000"/>
              <a:headEnd/>
              <a:tailEnd/>
            </a:ln>
            <a:effectLst/>
          </p:spPr>
          <p:txBody>
            <a:bodyPr wrap="none" anchor="ctr"/>
            <a:lstStyle/>
            <a:p>
              <a:endParaRPr lang="en-US" dirty="0"/>
            </a:p>
          </p:txBody>
        </p:sp>
        <p:sp>
          <p:nvSpPr>
            <p:cNvPr id="105910" name="Rectangle 438"/>
            <p:cNvSpPr>
              <a:spLocks noChangeArrowheads="1"/>
            </p:cNvSpPr>
            <p:nvPr/>
          </p:nvSpPr>
          <p:spPr bwMode="auto">
            <a:xfrm>
              <a:off x="5067300" y="2600325"/>
              <a:ext cx="76200" cy="933450"/>
            </a:xfrm>
            <a:prstGeom prst="rect">
              <a:avLst/>
            </a:prstGeom>
            <a:solidFill>
              <a:srgbClr val="CC0000">
                <a:alpha val="50000"/>
              </a:srgbClr>
            </a:solidFill>
            <a:ln w="9525">
              <a:noFill/>
              <a:miter lim="800000"/>
              <a:headEnd/>
              <a:tailEnd/>
            </a:ln>
            <a:effectLst/>
          </p:spPr>
          <p:txBody>
            <a:bodyPr wrap="none" anchor="ctr"/>
            <a:lstStyle/>
            <a:p>
              <a:endParaRPr lang="en-US" dirty="0"/>
            </a:p>
          </p:txBody>
        </p:sp>
        <p:sp>
          <p:nvSpPr>
            <p:cNvPr id="105912" name="Rectangle 440"/>
            <p:cNvSpPr>
              <a:spLocks noChangeArrowheads="1"/>
            </p:cNvSpPr>
            <p:nvPr/>
          </p:nvSpPr>
          <p:spPr bwMode="auto">
            <a:xfrm>
              <a:off x="6324599" y="3276600"/>
              <a:ext cx="561975" cy="76200"/>
            </a:xfrm>
            <a:prstGeom prst="rect">
              <a:avLst/>
            </a:prstGeom>
            <a:solidFill>
              <a:srgbClr val="CC0000">
                <a:alpha val="50000"/>
              </a:srgbClr>
            </a:solidFill>
            <a:ln w="9525">
              <a:noFill/>
              <a:miter lim="800000"/>
              <a:headEnd/>
              <a:tailEnd/>
            </a:ln>
            <a:effectLst/>
          </p:spPr>
          <p:txBody>
            <a:bodyPr wrap="none" anchor="ctr"/>
            <a:lstStyle/>
            <a:p>
              <a:endParaRPr lang="en-US" dirty="0"/>
            </a:p>
          </p:txBody>
        </p:sp>
        <p:grpSp>
          <p:nvGrpSpPr>
            <p:cNvPr id="239" name="Group 238"/>
            <p:cNvGrpSpPr/>
            <p:nvPr/>
          </p:nvGrpSpPr>
          <p:grpSpPr>
            <a:xfrm>
              <a:off x="537210" y="1987867"/>
              <a:ext cx="8248650" cy="4100513"/>
              <a:chOff x="590550" y="1957387"/>
              <a:chExt cx="8248650" cy="4100513"/>
            </a:xfrm>
          </p:grpSpPr>
          <p:grpSp>
            <p:nvGrpSpPr>
              <p:cNvPr id="240" name="Group 215"/>
              <p:cNvGrpSpPr/>
              <p:nvPr/>
            </p:nvGrpSpPr>
            <p:grpSpPr>
              <a:xfrm>
                <a:off x="5501512" y="4014787"/>
                <a:ext cx="1056287" cy="990598"/>
                <a:chOff x="3355430" y="3810002"/>
                <a:chExt cx="1056287" cy="990598"/>
              </a:xfrm>
            </p:grpSpPr>
            <p:cxnSp>
              <p:nvCxnSpPr>
                <p:cNvPr id="418" name="Straight Connector 41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19" name="Isosceles Triangle 41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0" name="Isosceles Triangle 41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1" name="Isosceles Triangle 42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2" name="Rectangle 42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3"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41" name="Group 208"/>
              <p:cNvGrpSpPr/>
              <p:nvPr/>
            </p:nvGrpSpPr>
            <p:grpSpPr>
              <a:xfrm>
                <a:off x="5351735" y="2343647"/>
                <a:ext cx="1056287" cy="990598"/>
                <a:chOff x="3355430" y="3810002"/>
                <a:chExt cx="1056287" cy="990598"/>
              </a:xfrm>
            </p:grpSpPr>
            <p:cxnSp>
              <p:nvCxnSpPr>
                <p:cNvPr id="412" name="Straight Connector 411"/>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13" name="Isosceles Triangle 412"/>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4" name="Isosceles Triangle 413"/>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5" name="Isosceles Triangle 414"/>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6" name="Rectangle 415"/>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7"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242" name="Group 201"/>
              <p:cNvGrpSpPr/>
              <p:nvPr/>
            </p:nvGrpSpPr>
            <p:grpSpPr>
              <a:xfrm>
                <a:off x="1134463" y="2112417"/>
                <a:ext cx="1056287" cy="990598"/>
                <a:chOff x="3355430" y="3810002"/>
                <a:chExt cx="1056287" cy="990598"/>
              </a:xfrm>
            </p:grpSpPr>
            <p:cxnSp>
              <p:nvCxnSpPr>
                <p:cNvPr id="406" name="Straight Connector 405"/>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07" name="Isosceles Triangle 406"/>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8" name="Isosceles Triangle 407"/>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9" name="Isosceles Triangle 408"/>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0" name="Rectangle 409"/>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1"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243" name="Line 200"/>
              <p:cNvSpPr>
                <a:spLocks noChangeShapeType="1"/>
              </p:cNvSpPr>
              <p:nvPr/>
            </p:nvSpPr>
            <p:spPr bwMode="auto">
              <a:xfrm flipV="1">
                <a:off x="5238750" y="4386262"/>
                <a:ext cx="0" cy="182563"/>
              </a:xfrm>
              <a:prstGeom prst="line">
                <a:avLst/>
              </a:prstGeom>
              <a:noFill/>
              <a:ln w="19050">
                <a:solidFill>
                  <a:srgbClr val="CC3300"/>
                </a:solidFill>
                <a:round/>
                <a:headEnd/>
                <a:tailEnd/>
              </a:ln>
              <a:effectLst/>
            </p:spPr>
            <p:txBody>
              <a:bodyPr/>
              <a:lstStyle/>
              <a:p>
                <a:endParaRPr lang="en-US" dirty="0"/>
              </a:p>
            </p:txBody>
          </p:sp>
          <p:sp>
            <p:nvSpPr>
              <p:cNvPr id="244" name="Line 201"/>
              <p:cNvSpPr>
                <a:spLocks noChangeShapeType="1"/>
              </p:cNvSpPr>
              <p:nvPr/>
            </p:nvSpPr>
            <p:spPr bwMode="auto">
              <a:xfrm flipV="1">
                <a:off x="4010025" y="2185987"/>
                <a:ext cx="0" cy="228600"/>
              </a:xfrm>
              <a:prstGeom prst="line">
                <a:avLst/>
              </a:prstGeom>
              <a:noFill/>
              <a:ln w="19050">
                <a:solidFill>
                  <a:srgbClr val="CC3300"/>
                </a:solidFill>
                <a:round/>
                <a:headEnd/>
                <a:tailEnd/>
              </a:ln>
              <a:effectLst/>
            </p:spPr>
            <p:txBody>
              <a:bodyPr/>
              <a:lstStyle/>
              <a:p>
                <a:endParaRPr lang="en-US" dirty="0"/>
              </a:p>
            </p:txBody>
          </p:sp>
          <p:sp>
            <p:nvSpPr>
              <p:cNvPr id="245" name="Line 202"/>
              <p:cNvSpPr>
                <a:spLocks noChangeShapeType="1"/>
              </p:cNvSpPr>
              <p:nvPr/>
            </p:nvSpPr>
            <p:spPr bwMode="auto">
              <a:xfrm>
                <a:off x="6000750" y="2719387"/>
                <a:ext cx="304800" cy="0"/>
              </a:xfrm>
              <a:prstGeom prst="line">
                <a:avLst/>
              </a:prstGeom>
              <a:noFill/>
              <a:ln w="19050">
                <a:solidFill>
                  <a:srgbClr val="CC3300"/>
                </a:solidFill>
                <a:round/>
                <a:headEnd/>
                <a:tailEnd/>
              </a:ln>
              <a:effectLst/>
            </p:spPr>
            <p:txBody>
              <a:bodyPr/>
              <a:lstStyle/>
              <a:p>
                <a:endParaRPr lang="en-US" dirty="0"/>
              </a:p>
            </p:txBody>
          </p:sp>
          <p:sp>
            <p:nvSpPr>
              <p:cNvPr id="246" name="Line 203"/>
              <p:cNvSpPr>
                <a:spLocks noChangeShapeType="1"/>
              </p:cNvSpPr>
              <p:nvPr/>
            </p:nvSpPr>
            <p:spPr bwMode="auto">
              <a:xfrm flipH="1">
                <a:off x="4248150" y="3709987"/>
                <a:ext cx="152400" cy="0"/>
              </a:xfrm>
              <a:prstGeom prst="line">
                <a:avLst/>
              </a:prstGeom>
              <a:noFill/>
              <a:ln w="19050">
                <a:solidFill>
                  <a:srgbClr val="CC3300"/>
                </a:solidFill>
                <a:round/>
                <a:headEnd/>
                <a:tailEnd/>
              </a:ln>
              <a:effectLst/>
            </p:spPr>
            <p:txBody>
              <a:bodyPr/>
              <a:lstStyle/>
              <a:p>
                <a:endParaRPr lang="en-US" dirty="0"/>
              </a:p>
            </p:txBody>
          </p:sp>
          <p:sp>
            <p:nvSpPr>
              <p:cNvPr id="247" name="Line 204"/>
              <p:cNvSpPr>
                <a:spLocks noChangeShapeType="1"/>
              </p:cNvSpPr>
              <p:nvPr/>
            </p:nvSpPr>
            <p:spPr bwMode="auto">
              <a:xfrm flipV="1">
                <a:off x="2428875" y="2185987"/>
                <a:ext cx="0" cy="2743200"/>
              </a:xfrm>
              <a:prstGeom prst="line">
                <a:avLst/>
              </a:prstGeom>
              <a:noFill/>
              <a:ln w="19050">
                <a:solidFill>
                  <a:srgbClr val="CC3300"/>
                </a:solidFill>
                <a:round/>
                <a:headEnd/>
                <a:tailEnd/>
              </a:ln>
              <a:effectLst/>
            </p:spPr>
            <p:txBody>
              <a:bodyPr/>
              <a:lstStyle/>
              <a:p>
                <a:endParaRPr lang="en-US" dirty="0"/>
              </a:p>
            </p:txBody>
          </p:sp>
          <p:sp>
            <p:nvSpPr>
              <p:cNvPr id="248" name="Line 205"/>
              <p:cNvSpPr>
                <a:spLocks noChangeShapeType="1"/>
              </p:cNvSpPr>
              <p:nvPr/>
            </p:nvSpPr>
            <p:spPr bwMode="auto">
              <a:xfrm flipV="1">
                <a:off x="4629150" y="3024187"/>
                <a:ext cx="0" cy="2362200"/>
              </a:xfrm>
              <a:prstGeom prst="line">
                <a:avLst/>
              </a:prstGeom>
              <a:noFill/>
              <a:ln w="19050">
                <a:solidFill>
                  <a:srgbClr val="CC3300"/>
                </a:solidFill>
                <a:round/>
                <a:headEnd/>
                <a:tailEnd/>
              </a:ln>
              <a:effectLst/>
            </p:spPr>
            <p:txBody>
              <a:bodyPr/>
              <a:lstStyle/>
              <a:p>
                <a:endParaRPr lang="en-US" dirty="0"/>
              </a:p>
            </p:txBody>
          </p:sp>
          <p:sp>
            <p:nvSpPr>
              <p:cNvPr id="249" name="Line 206"/>
              <p:cNvSpPr>
                <a:spLocks noChangeShapeType="1"/>
              </p:cNvSpPr>
              <p:nvPr/>
            </p:nvSpPr>
            <p:spPr bwMode="auto">
              <a:xfrm flipV="1">
                <a:off x="4552950" y="3328987"/>
                <a:ext cx="0" cy="1066800"/>
              </a:xfrm>
              <a:prstGeom prst="line">
                <a:avLst/>
              </a:prstGeom>
              <a:noFill/>
              <a:ln w="19050">
                <a:solidFill>
                  <a:srgbClr val="CC3300"/>
                </a:solidFill>
                <a:round/>
                <a:headEnd/>
                <a:tailEnd/>
              </a:ln>
              <a:effectLst/>
            </p:spPr>
            <p:txBody>
              <a:bodyPr/>
              <a:lstStyle/>
              <a:p>
                <a:endParaRPr lang="en-US" dirty="0"/>
              </a:p>
            </p:txBody>
          </p:sp>
          <p:sp>
            <p:nvSpPr>
              <p:cNvPr id="250" name="Line 207"/>
              <p:cNvSpPr>
                <a:spLocks noChangeShapeType="1"/>
              </p:cNvSpPr>
              <p:nvPr/>
            </p:nvSpPr>
            <p:spPr bwMode="auto">
              <a:xfrm>
                <a:off x="6000750" y="2871787"/>
                <a:ext cx="304800" cy="0"/>
              </a:xfrm>
              <a:prstGeom prst="line">
                <a:avLst/>
              </a:prstGeom>
              <a:noFill/>
              <a:ln w="19050">
                <a:solidFill>
                  <a:srgbClr val="CC3300"/>
                </a:solidFill>
                <a:round/>
                <a:headEnd/>
                <a:tailEnd/>
              </a:ln>
              <a:effectLst/>
            </p:spPr>
            <p:txBody>
              <a:bodyPr/>
              <a:lstStyle/>
              <a:p>
                <a:endParaRPr lang="en-US" dirty="0"/>
              </a:p>
            </p:txBody>
          </p:sp>
          <p:sp>
            <p:nvSpPr>
              <p:cNvPr id="251" name="Line 208"/>
              <p:cNvSpPr>
                <a:spLocks noChangeShapeType="1"/>
              </p:cNvSpPr>
              <p:nvPr/>
            </p:nvSpPr>
            <p:spPr bwMode="auto">
              <a:xfrm>
                <a:off x="6457950" y="2719387"/>
                <a:ext cx="1066800" cy="0"/>
              </a:xfrm>
              <a:prstGeom prst="line">
                <a:avLst/>
              </a:prstGeom>
              <a:noFill/>
              <a:ln w="19050">
                <a:solidFill>
                  <a:srgbClr val="CC3300"/>
                </a:solidFill>
                <a:round/>
                <a:headEnd/>
                <a:tailEnd/>
              </a:ln>
              <a:effectLst/>
            </p:spPr>
            <p:txBody>
              <a:bodyPr/>
              <a:lstStyle/>
              <a:p>
                <a:endParaRPr lang="en-US" dirty="0"/>
              </a:p>
            </p:txBody>
          </p:sp>
          <p:sp>
            <p:nvSpPr>
              <p:cNvPr id="252" name="Line 209"/>
              <p:cNvSpPr>
                <a:spLocks noChangeShapeType="1"/>
              </p:cNvSpPr>
              <p:nvPr/>
            </p:nvSpPr>
            <p:spPr bwMode="auto">
              <a:xfrm>
                <a:off x="6457950" y="2871787"/>
                <a:ext cx="1981200" cy="0"/>
              </a:xfrm>
              <a:prstGeom prst="line">
                <a:avLst/>
              </a:prstGeom>
              <a:noFill/>
              <a:ln w="19050">
                <a:solidFill>
                  <a:srgbClr val="CC3300"/>
                </a:solidFill>
                <a:round/>
                <a:headEnd/>
                <a:tailEnd/>
              </a:ln>
              <a:effectLst/>
            </p:spPr>
            <p:txBody>
              <a:bodyPr/>
              <a:lstStyle/>
              <a:p>
                <a:endParaRPr lang="en-US" dirty="0"/>
              </a:p>
            </p:txBody>
          </p:sp>
          <p:sp>
            <p:nvSpPr>
              <p:cNvPr id="253" name="Line 210"/>
              <p:cNvSpPr>
                <a:spLocks noChangeShapeType="1"/>
              </p:cNvSpPr>
              <p:nvPr/>
            </p:nvSpPr>
            <p:spPr bwMode="auto">
              <a:xfrm flipV="1">
                <a:off x="5938838" y="4822825"/>
                <a:ext cx="0" cy="792163"/>
              </a:xfrm>
              <a:prstGeom prst="line">
                <a:avLst/>
              </a:prstGeom>
              <a:noFill/>
              <a:ln w="19050">
                <a:solidFill>
                  <a:srgbClr val="CC3300"/>
                </a:solidFill>
                <a:round/>
                <a:headEnd/>
                <a:tailEnd/>
              </a:ln>
              <a:effectLst/>
            </p:spPr>
            <p:txBody>
              <a:bodyPr/>
              <a:lstStyle/>
              <a:p>
                <a:endParaRPr lang="en-US" dirty="0"/>
              </a:p>
            </p:txBody>
          </p:sp>
          <p:sp>
            <p:nvSpPr>
              <p:cNvPr id="254" name="Line 211"/>
              <p:cNvSpPr>
                <a:spLocks noChangeShapeType="1"/>
              </p:cNvSpPr>
              <p:nvPr/>
            </p:nvSpPr>
            <p:spPr bwMode="auto">
              <a:xfrm>
                <a:off x="4629150" y="5376862"/>
                <a:ext cx="609600" cy="0"/>
              </a:xfrm>
              <a:prstGeom prst="line">
                <a:avLst/>
              </a:prstGeom>
              <a:noFill/>
              <a:ln w="19050">
                <a:solidFill>
                  <a:srgbClr val="CC3300"/>
                </a:solidFill>
                <a:round/>
                <a:headEnd/>
                <a:tailEnd/>
              </a:ln>
              <a:effectLst/>
            </p:spPr>
            <p:txBody>
              <a:bodyPr/>
              <a:lstStyle/>
              <a:p>
                <a:endParaRPr lang="en-US" dirty="0"/>
              </a:p>
            </p:txBody>
          </p:sp>
          <p:sp>
            <p:nvSpPr>
              <p:cNvPr id="255" name="Line 212"/>
              <p:cNvSpPr>
                <a:spLocks noChangeShapeType="1"/>
              </p:cNvSpPr>
              <p:nvPr/>
            </p:nvSpPr>
            <p:spPr bwMode="auto">
              <a:xfrm>
                <a:off x="5067300" y="3176587"/>
                <a:ext cx="323850" cy="0"/>
              </a:xfrm>
              <a:prstGeom prst="line">
                <a:avLst/>
              </a:prstGeom>
              <a:noFill/>
              <a:ln w="19050">
                <a:solidFill>
                  <a:srgbClr val="CC3300"/>
                </a:solidFill>
                <a:round/>
                <a:headEnd/>
                <a:tailEnd/>
              </a:ln>
              <a:effectLst/>
            </p:spPr>
            <p:txBody>
              <a:bodyPr/>
              <a:lstStyle/>
              <a:p>
                <a:endParaRPr lang="en-US" dirty="0"/>
              </a:p>
            </p:txBody>
          </p:sp>
          <p:sp>
            <p:nvSpPr>
              <p:cNvPr id="256" name="Line 213"/>
              <p:cNvSpPr>
                <a:spLocks noChangeShapeType="1"/>
              </p:cNvSpPr>
              <p:nvPr/>
            </p:nvSpPr>
            <p:spPr bwMode="auto">
              <a:xfrm flipV="1">
                <a:off x="5162550" y="2566987"/>
                <a:ext cx="0" cy="914400"/>
              </a:xfrm>
              <a:prstGeom prst="line">
                <a:avLst/>
              </a:prstGeom>
              <a:noFill/>
              <a:ln w="19050">
                <a:solidFill>
                  <a:srgbClr val="CC3300"/>
                </a:solidFill>
                <a:round/>
                <a:headEnd/>
                <a:tailEnd/>
              </a:ln>
              <a:effectLst/>
            </p:spPr>
            <p:txBody>
              <a:bodyPr/>
              <a:lstStyle/>
              <a:p>
                <a:endParaRPr lang="en-US" dirty="0"/>
              </a:p>
            </p:txBody>
          </p:sp>
          <p:sp>
            <p:nvSpPr>
              <p:cNvPr id="257" name="Line 214"/>
              <p:cNvSpPr>
                <a:spLocks noChangeShapeType="1"/>
              </p:cNvSpPr>
              <p:nvPr/>
            </p:nvSpPr>
            <p:spPr bwMode="auto">
              <a:xfrm>
                <a:off x="3914775" y="2719387"/>
                <a:ext cx="1476375" cy="0"/>
              </a:xfrm>
              <a:prstGeom prst="line">
                <a:avLst/>
              </a:prstGeom>
              <a:noFill/>
              <a:ln w="19050">
                <a:solidFill>
                  <a:srgbClr val="CC3300"/>
                </a:solidFill>
                <a:round/>
                <a:headEnd/>
                <a:tailEnd/>
              </a:ln>
              <a:effectLst/>
            </p:spPr>
            <p:txBody>
              <a:bodyPr/>
              <a:lstStyle/>
              <a:p>
                <a:endParaRPr lang="en-US" dirty="0"/>
              </a:p>
            </p:txBody>
          </p:sp>
          <p:sp>
            <p:nvSpPr>
              <p:cNvPr id="258" name="Text Box 215"/>
              <p:cNvSpPr txBox="1">
                <a:spLocks noChangeArrowheads="1"/>
              </p:cNvSpPr>
              <p:nvPr/>
            </p:nvSpPr>
            <p:spPr bwMode="auto">
              <a:xfrm>
                <a:off x="3943350" y="270033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259" name="Text Box 216"/>
              <p:cNvSpPr txBox="1">
                <a:spLocks noChangeArrowheads="1"/>
              </p:cNvSpPr>
              <p:nvPr/>
            </p:nvSpPr>
            <p:spPr bwMode="auto">
              <a:xfrm>
                <a:off x="3943350" y="28527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260" name="Text Box 217"/>
              <p:cNvSpPr txBox="1">
                <a:spLocks noChangeArrowheads="1"/>
              </p:cNvSpPr>
              <p:nvPr/>
            </p:nvSpPr>
            <p:spPr bwMode="auto">
              <a:xfrm>
                <a:off x="3867150" y="240030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261" name="Text Box 218"/>
              <p:cNvSpPr txBox="1">
                <a:spLocks noChangeArrowheads="1"/>
              </p:cNvSpPr>
              <p:nvPr/>
            </p:nvSpPr>
            <p:spPr bwMode="auto">
              <a:xfrm>
                <a:off x="3867150" y="33099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262" name="Text Box 219"/>
              <p:cNvSpPr txBox="1">
                <a:spLocks noChangeArrowheads="1"/>
              </p:cNvSpPr>
              <p:nvPr/>
            </p:nvSpPr>
            <p:spPr bwMode="auto">
              <a:xfrm>
                <a:off x="3943350" y="315753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263" name="Text Box 220"/>
              <p:cNvSpPr txBox="1">
                <a:spLocks noChangeArrowheads="1"/>
              </p:cNvSpPr>
              <p:nvPr/>
            </p:nvSpPr>
            <p:spPr bwMode="auto">
              <a:xfrm>
                <a:off x="3943350" y="2552700"/>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264" name="Rectangle 221"/>
              <p:cNvSpPr>
                <a:spLocks noChangeArrowheads="1"/>
              </p:cNvSpPr>
              <p:nvPr/>
            </p:nvSpPr>
            <p:spPr bwMode="auto">
              <a:xfrm>
                <a:off x="3028950" y="3586162"/>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65" name="Rectangle 222"/>
              <p:cNvSpPr>
                <a:spLocks noChangeArrowheads="1"/>
              </p:cNvSpPr>
              <p:nvPr/>
            </p:nvSpPr>
            <p:spPr bwMode="auto">
              <a:xfrm>
                <a:off x="971550" y="4167187"/>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66" name="Rectangle 243"/>
              <p:cNvSpPr>
                <a:spLocks noChangeArrowheads="1"/>
              </p:cNvSpPr>
              <p:nvPr/>
            </p:nvSpPr>
            <p:spPr bwMode="auto">
              <a:xfrm>
                <a:off x="590550" y="4319587"/>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267" name="Line 244"/>
              <p:cNvSpPr>
                <a:spLocks noChangeShapeType="1"/>
              </p:cNvSpPr>
              <p:nvPr/>
            </p:nvSpPr>
            <p:spPr bwMode="auto">
              <a:xfrm>
                <a:off x="833438" y="4624387"/>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68" name="Line 245"/>
              <p:cNvSpPr>
                <a:spLocks noChangeShapeType="1"/>
              </p:cNvSpPr>
              <p:nvPr/>
            </p:nvSpPr>
            <p:spPr bwMode="auto">
              <a:xfrm flipH="1" flipV="1">
                <a:off x="876300" y="2338387"/>
                <a:ext cx="0" cy="2286000"/>
              </a:xfrm>
              <a:prstGeom prst="line">
                <a:avLst/>
              </a:prstGeom>
              <a:noFill/>
              <a:ln w="28575">
                <a:solidFill>
                  <a:schemeClr val="tx1"/>
                </a:solidFill>
                <a:round/>
                <a:headEnd/>
                <a:tailEnd/>
              </a:ln>
              <a:effectLst/>
            </p:spPr>
            <p:txBody>
              <a:bodyPr/>
              <a:lstStyle/>
              <a:p>
                <a:endParaRPr lang="en-US" dirty="0"/>
              </a:p>
            </p:txBody>
          </p:sp>
          <p:sp>
            <p:nvSpPr>
              <p:cNvPr id="269" name="Line 246"/>
              <p:cNvSpPr>
                <a:spLocks noChangeShapeType="1"/>
              </p:cNvSpPr>
              <p:nvPr/>
            </p:nvSpPr>
            <p:spPr bwMode="auto">
              <a:xfrm flipV="1">
                <a:off x="869950" y="2352675"/>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0" name="Line 247"/>
              <p:cNvSpPr>
                <a:spLocks noChangeShapeType="1"/>
              </p:cNvSpPr>
              <p:nvPr/>
            </p:nvSpPr>
            <p:spPr bwMode="auto">
              <a:xfrm>
                <a:off x="971550" y="2871787"/>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271" name="Text Box 248"/>
              <p:cNvSpPr txBox="1">
                <a:spLocks noChangeArrowheads="1"/>
              </p:cNvSpPr>
              <p:nvPr/>
            </p:nvSpPr>
            <p:spPr bwMode="auto">
              <a:xfrm>
                <a:off x="838200" y="2654300"/>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272" name="Text Box 249"/>
              <p:cNvSpPr txBox="1">
                <a:spLocks noChangeArrowheads="1"/>
              </p:cNvSpPr>
              <p:nvPr/>
            </p:nvSpPr>
            <p:spPr bwMode="auto">
              <a:xfrm>
                <a:off x="923925" y="4318000"/>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273" name="Rectangle 250"/>
              <p:cNvSpPr>
                <a:spLocks noChangeArrowheads="1"/>
              </p:cNvSpPr>
              <p:nvPr/>
            </p:nvSpPr>
            <p:spPr bwMode="auto">
              <a:xfrm>
                <a:off x="6742113" y="4181475"/>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274" name="Group 251"/>
              <p:cNvGrpSpPr>
                <a:grpSpLocks/>
              </p:cNvGrpSpPr>
              <p:nvPr/>
            </p:nvGrpSpPr>
            <p:grpSpPr bwMode="auto">
              <a:xfrm>
                <a:off x="5122851" y="4562475"/>
                <a:ext cx="228600" cy="549275"/>
                <a:chOff x="4392" y="1632"/>
                <a:chExt cx="144" cy="346"/>
              </a:xfrm>
            </p:grpSpPr>
            <p:grpSp>
              <p:nvGrpSpPr>
                <p:cNvPr id="401" name="Group 252"/>
                <p:cNvGrpSpPr>
                  <a:grpSpLocks/>
                </p:cNvGrpSpPr>
                <p:nvPr/>
              </p:nvGrpSpPr>
              <p:grpSpPr bwMode="auto">
                <a:xfrm>
                  <a:off x="4411" y="1634"/>
                  <a:ext cx="102" cy="336"/>
                  <a:chOff x="1248" y="3360"/>
                  <a:chExt cx="144" cy="480"/>
                </a:xfrm>
              </p:grpSpPr>
              <p:sp>
                <p:nvSpPr>
                  <p:cNvPr id="403" name="AutoShape 253"/>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04" name="Line 254"/>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5" name="Line 255"/>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02" name="Text Box 256"/>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75" name="Line 257"/>
              <p:cNvSpPr>
                <a:spLocks noChangeShapeType="1"/>
              </p:cNvSpPr>
              <p:nvPr/>
            </p:nvSpPr>
            <p:spPr bwMode="auto">
              <a:xfrm>
                <a:off x="6153150" y="4638675"/>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276" name="Oval 258"/>
              <p:cNvSpPr>
                <a:spLocks noChangeArrowheads="1"/>
              </p:cNvSpPr>
              <p:nvPr/>
            </p:nvSpPr>
            <p:spPr bwMode="auto">
              <a:xfrm>
                <a:off x="4705350" y="2992437"/>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277" name="Line 259"/>
              <p:cNvSpPr>
                <a:spLocks noChangeShapeType="1"/>
              </p:cNvSpPr>
              <p:nvPr/>
            </p:nvSpPr>
            <p:spPr bwMode="auto">
              <a:xfrm flipV="1">
                <a:off x="4900613" y="3587750"/>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278" name="Line 260"/>
              <p:cNvSpPr>
                <a:spLocks noChangeShapeType="1"/>
              </p:cNvSpPr>
              <p:nvPr/>
            </p:nvSpPr>
            <p:spPr bwMode="auto">
              <a:xfrm>
                <a:off x="4705350" y="5157787"/>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279" name="Line 261"/>
              <p:cNvSpPr>
                <a:spLocks noChangeShapeType="1"/>
              </p:cNvSpPr>
              <p:nvPr/>
            </p:nvSpPr>
            <p:spPr bwMode="auto">
              <a:xfrm>
                <a:off x="5086350" y="325278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0" name="Line 262"/>
              <p:cNvSpPr>
                <a:spLocks noChangeShapeType="1"/>
              </p:cNvSpPr>
              <p:nvPr/>
            </p:nvSpPr>
            <p:spPr bwMode="auto">
              <a:xfrm flipH="1" flipV="1">
                <a:off x="681038" y="1957387"/>
                <a:ext cx="0" cy="2362200"/>
              </a:xfrm>
              <a:prstGeom prst="line">
                <a:avLst/>
              </a:prstGeom>
              <a:noFill/>
              <a:ln w="28575">
                <a:solidFill>
                  <a:schemeClr val="tx1"/>
                </a:solidFill>
                <a:round/>
                <a:headEnd type="triangle" w="med" len="med"/>
                <a:tailEnd/>
              </a:ln>
              <a:effectLst/>
            </p:spPr>
            <p:txBody>
              <a:bodyPr/>
              <a:lstStyle/>
              <a:p>
                <a:endParaRPr lang="en-US" dirty="0"/>
              </a:p>
            </p:txBody>
          </p:sp>
          <p:sp>
            <p:nvSpPr>
              <p:cNvPr id="281" name="Line 263"/>
              <p:cNvSpPr>
                <a:spLocks noChangeShapeType="1"/>
              </p:cNvSpPr>
              <p:nvPr/>
            </p:nvSpPr>
            <p:spPr bwMode="auto">
              <a:xfrm>
                <a:off x="666750" y="1957387"/>
                <a:ext cx="6172200" cy="0"/>
              </a:xfrm>
              <a:prstGeom prst="line">
                <a:avLst/>
              </a:prstGeom>
              <a:noFill/>
              <a:ln w="28575">
                <a:solidFill>
                  <a:schemeClr val="tx1"/>
                </a:solidFill>
                <a:round/>
                <a:headEnd/>
                <a:tailEnd/>
              </a:ln>
              <a:effectLst/>
            </p:spPr>
            <p:txBody>
              <a:bodyPr/>
              <a:lstStyle/>
              <a:p>
                <a:endParaRPr lang="en-US" dirty="0"/>
              </a:p>
            </p:txBody>
          </p:sp>
          <p:sp>
            <p:nvSpPr>
              <p:cNvPr id="282" name="Line 264"/>
              <p:cNvSpPr>
                <a:spLocks noChangeShapeType="1"/>
              </p:cNvSpPr>
              <p:nvPr/>
            </p:nvSpPr>
            <p:spPr bwMode="auto">
              <a:xfrm>
                <a:off x="4305300" y="5462587"/>
                <a:ext cx="609600" cy="0"/>
              </a:xfrm>
              <a:prstGeom prst="line">
                <a:avLst/>
              </a:prstGeom>
              <a:noFill/>
              <a:ln w="28575">
                <a:solidFill>
                  <a:schemeClr val="tx1"/>
                </a:solidFill>
                <a:round/>
                <a:headEnd/>
                <a:tailEnd/>
              </a:ln>
              <a:effectLst/>
            </p:spPr>
            <p:txBody>
              <a:bodyPr/>
              <a:lstStyle/>
              <a:p>
                <a:endParaRPr lang="en-US" dirty="0"/>
              </a:p>
            </p:txBody>
          </p:sp>
          <p:sp>
            <p:nvSpPr>
              <p:cNvPr id="283" name="Text Box 265"/>
              <p:cNvSpPr txBox="1">
                <a:spLocks noChangeArrowheads="1"/>
              </p:cNvSpPr>
              <p:nvPr/>
            </p:nvSpPr>
            <p:spPr bwMode="auto">
              <a:xfrm>
                <a:off x="6630988" y="4395787"/>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284" name="Text Box 266"/>
              <p:cNvSpPr txBox="1">
                <a:spLocks noChangeArrowheads="1"/>
              </p:cNvSpPr>
              <p:nvPr/>
            </p:nvSpPr>
            <p:spPr bwMode="auto">
              <a:xfrm>
                <a:off x="1657350" y="4471987"/>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285" name="Line 267"/>
              <p:cNvSpPr>
                <a:spLocks noChangeShapeType="1"/>
              </p:cNvSpPr>
              <p:nvPr/>
            </p:nvSpPr>
            <p:spPr bwMode="auto">
              <a:xfrm>
                <a:off x="2347913" y="37861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86" name="Line 268"/>
              <p:cNvSpPr>
                <a:spLocks noChangeShapeType="1"/>
              </p:cNvSpPr>
              <p:nvPr/>
            </p:nvSpPr>
            <p:spPr bwMode="auto">
              <a:xfrm>
                <a:off x="2362200" y="3024187"/>
                <a:ext cx="0" cy="2432050"/>
              </a:xfrm>
              <a:prstGeom prst="line">
                <a:avLst/>
              </a:prstGeom>
              <a:noFill/>
              <a:ln w="28575">
                <a:solidFill>
                  <a:schemeClr val="tx1"/>
                </a:solidFill>
                <a:round/>
                <a:headEnd/>
                <a:tailEnd/>
              </a:ln>
              <a:effectLst/>
            </p:spPr>
            <p:txBody>
              <a:bodyPr/>
              <a:lstStyle/>
              <a:p>
                <a:endParaRPr lang="en-US" dirty="0"/>
              </a:p>
            </p:txBody>
          </p:sp>
          <p:sp>
            <p:nvSpPr>
              <p:cNvPr id="287" name="Line 269"/>
              <p:cNvSpPr>
                <a:spLocks noChangeShapeType="1"/>
              </p:cNvSpPr>
              <p:nvPr/>
            </p:nvSpPr>
            <p:spPr bwMode="auto">
              <a:xfrm>
                <a:off x="2347913" y="5462587"/>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288" name="Line 270"/>
              <p:cNvSpPr>
                <a:spLocks noChangeShapeType="1"/>
              </p:cNvSpPr>
              <p:nvPr/>
            </p:nvSpPr>
            <p:spPr bwMode="auto">
              <a:xfrm>
                <a:off x="7824788" y="4714875"/>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89" name="Line 271"/>
              <p:cNvSpPr>
                <a:spLocks noChangeShapeType="1"/>
              </p:cNvSpPr>
              <p:nvPr/>
            </p:nvSpPr>
            <p:spPr bwMode="auto">
              <a:xfrm>
                <a:off x="8210550" y="497205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0" name="Line 272"/>
              <p:cNvSpPr>
                <a:spLocks noChangeShapeType="1"/>
              </p:cNvSpPr>
              <p:nvPr/>
            </p:nvSpPr>
            <p:spPr bwMode="auto">
              <a:xfrm>
                <a:off x="8515350" y="4805362"/>
                <a:ext cx="152400" cy="0"/>
              </a:xfrm>
              <a:prstGeom prst="line">
                <a:avLst/>
              </a:prstGeom>
              <a:noFill/>
              <a:ln w="28575">
                <a:solidFill>
                  <a:schemeClr val="tx1"/>
                </a:solidFill>
                <a:round/>
                <a:headEnd/>
                <a:tailEnd/>
              </a:ln>
              <a:effectLst/>
            </p:spPr>
            <p:txBody>
              <a:bodyPr/>
              <a:lstStyle/>
              <a:p>
                <a:endParaRPr lang="en-US" dirty="0"/>
              </a:p>
            </p:txBody>
          </p:sp>
          <p:sp>
            <p:nvSpPr>
              <p:cNvPr id="291" name="Line 273"/>
              <p:cNvSpPr>
                <a:spLocks noChangeShapeType="1"/>
              </p:cNvSpPr>
              <p:nvPr/>
            </p:nvSpPr>
            <p:spPr bwMode="auto">
              <a:xfrm>
                <a:off x="8661346" y="4806950"/>
                <a:ext cx="0" cy="1250950"/>
              </a:xfrm>
              <a:prstGeom prst="line">
                <a:avLst/>
              </a:prstGeom>
              <a:noFill/>
              <a:ln w="28575">
                <a:solidFill>
                  <a:schemeClr val="tx1"/>
                </a:solidFill>
                <a:round/>
                <a:headEnd/>
                <a:tailEnd/>
              </a:ln>
              <a:effectLst/>
            </p:spPr>
            <p:txBody>
              <a:bodyPr/>
              <a:lstStyle/>
              <a:p>
                <a:endParaRPr lang="en-US" dirty="0"/>
              </a:p>
            </p:txBody>
          </p:sp>
          <p:sp>
            <p:nvSpPr>
              <p:cNvPr id="292" name="Line 274"/>
              <p:cNvSpPr>
                <a:spLocks noChangeShapeType="1"/>
              </p:cNvSpPr>
              <p:nvPr/>
            </p:nvSpPr>
            <p:spPr bwMode="auto">
              <a:xfrm>
                <a:off x="2884433" y="6056421"/>
                <a:ext cx="5791200" cy="0"/>
              </a:xfrm>
              <a:prstGeom prst="line">
                <a:avLst/>
              </a:prstGeom>
              <a:noFill/>
              <a:ln w="28575">
                <a:solidFill>
                  <a:schemeClr val="tx1"/>
                </a:solidFill>
                <a:round/>
                <a:headEnd/>
                <a:tailEnd/>
              </a:ln>
              <a:effectLst/>
            </p:spPr>
            <p:txBody>
              <a:bodyPr/>
              <a:lstStyle/>
              <a:p>
                <a:endParaRPr lang="en-US" dirty="0"/>
              </a:p>
            </p:txBody>
          </p:sp>
          <p:sp>
            <p:nvSpPr>
              <p:cNvPr id="293" name="Line 275"/>
              <p:cNvSpPr>
                <a:spLocks noChangeShapeType="1"/>
              </p:cNvSpPr>
              <p:nvPr/>
            </p:nvSpPr>
            <p:spPr bwMode="auto">
              <a:xfrm>
                <a:off x="2898721" y="4837221"/>
                <a:ext cx="0" cy="1219200"/>
              </a:xfrm>
              <a:prstGeom prst="line">
                <a:avLst/>
              </a:prstGeom>
              <a:noFill/>
              <a:ln w="28575">
                <a:solidFill>
                  <a:schemeClr val="tx1"/>
                </a:solidFill>
                <a:round/>
                <a:headEnd/>
                <a:tailEnd/>
              </a:ln>
              <a:effectLst/>
            </p:spPr>
            <p:txBody>
              <a:bodyPr/>
              <a:lstStyle/>
              <a:p>
                <a:endParaRPr lang="en-US" dirty="0"/>
              </a:p>
            </p:txBody>
          </p:sp>
          <p:grpSp>
            <p:nvGrpSpPr>
              <p:cNvPr id="294" name="Group 276"/>
              <p:cNvGrpSpPr>
                <a:grpSpLocks/>
              </p:cNvGrpSpPr>
              <p:nvPr/>
            </p:nvGrpSpPr>
            <p:grpSpPr bwMode="auto">
              <a:xfrm>
                <a:off x="8323251" y="4546600"/>
                <a:ext cx="228600" cy="549275"/>
                <a:chOff x="4392" y="1632"/>
                <a:chExt cx="144" cy="346"/>
              </a:xfrm>
            </p:grpSpPr>
            <p:grpSp>
              <p:nvGrpSpPr>
                <p:cNvPr id="396" name="Group 277"/>
                <p:cNvGrpSpPr>
                  <a:grpSpLocks/>
                </p:cNvGrpSpPr>
                <p:nvPr/>
              </p:nvGrpSpPr>
              <p:grpSpPr bwMode="auto">
                <a:xfrm>
                  <a:off x="4411" y="1634"/>
                  <a:ext cx="102" cy="336"/>
                  <a:chOff x="1248" y="3360"/>
                  <a:chExt cx="144" cy="480"/>
                </a:xfrm>
              </p:grpSpPr>
              <p:sp>
                <p:nvSpPr>
                  <p:cNvPr id="398" name="AutoShape 27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99" name="Line 27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0" name="Line 28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7" name="Text Box 28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95" name="Line 282"/>
              <p:cNvSpPr>
                <a:spLocks noChangeShapeType="1"/>
              </p:cNvSpPr>
              <p:nvPr/>
            </p:nvSpPr>
            <p:spPr bwMode="auto">
              <a:xfrm>
                <a:off x="2043113" y="4700587"/>
                <a:ext cx="304800" cy="0"/>
              </a:xfrm>
              <a:prstGeom prst="line">
                <a:avLst/>
              </a:prstGeom>
              <a:noFill/>
              <a:ln w="28575">
                <a:solidFill>
                  <a:schemeClr val="tx1"/>
                </a:solidFill>
                <a:round/>
                <a:headEnd/>
                <a:tailEnd/>
              </a:ln>
              <a:effectLst/>
            </p:spPr>
            <p:txBody>
              <a:bodyPr/>
              <a:lstStyle/>
              <a:p>
                <a:endParaRPr lang="en-US" dirty="0"/>
              </a:p>
            </p:txBody>
          </p:sp>
          <p:sp>
            <p:nvSpPr>
              <p:cNvPr id="296" name="Line 283"/>
              <p:cNvSpPr>
                <a:spLocks noChangeShapeType="1"/>
              </p:cNvSpPr>
              <p:nvPr/>
            </p:nvSpPr>
            <p:spPr bwMode="auto">
              <a:xfrm>
                <a:off x="4705350" y="24145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97" name="Line 284"/>
              <p:cNvSpPr>
                <a:spLocks noChangeShapeType="1"/>
              </p:cNvSpPr>
              <p:nvPr/>
            </p:nvSpPr>
            <p:spPr bwMode="auto">
              <a:xfrm>
                <a:off x="4248150" y="4181475"/>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298" name="Text Box 285"/>
              <p:cNvSpPr txBox="1">
                <a:spLocks noChangeArrowheads="1"/>
              </p:cNvSpPr>
              <p:nvPr/>
            </p:nvSpPr>
            <p:spPr bwMode="auto">
              <a:xfrm>
                <a:off x="3400425" y="4787900"/>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299" name="Text Box 286"/>
              <p:cNvSpPr txBox="1">
                <a:spLocks noChangeArrowheads="1"/>
              </p:cNvSpPr>
              <p:nvPr/>
            </p:nvSpPr>
            <p:spPr bwMode="auto">
              <a:xfrm>
                <a:off x="3016250" y="3632200"/>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300" name="Text Box 287"/>
              <p:cNvSpPr txBox="1">
                <a:spLocks noChangeArrowheads="1"/>
              </p:cNvSpPr>
              <p:nvPr/>
            </p:nvSpPr>
            <p:spPr bwMode="auto">
              <a:xfrm>
                <a:off x="3714750" y="3937000"/>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301" name="Oval 288"/>
              <p:cNvSpPr>
                <a:spLocks noChangeArrowheads="1"/>
              </p:cNvSpPr>
              <p:nvPr/>
            </p:nvSpPr>
            <p:spPr bwMode="auto">
              <a:xfrm>
                <a:off x="3790950" y="5081587"/>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302" name="Text Box 289"/>
              <p:cNvSpPr txBox="1">
                <a:spLocks noChangeArrowheads="1"/>
              </p:cNvSpPr>
              <p:nvPr/>
            </p:nvSpPr>
            <p:spPr bwMode="auto">
              <a:xfrm>
                <a:off x="4262438" y="5262562"/>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3" name="Line 290"/>
              <p:cNvSpPr>
                <a:spLocks noChangeShapeType="1"/>
              </p:cNvSpPr>
              <p:nvPr/>
            </p:nvSpPr>
            <p:spPr bwMode="auto">
              <a:xfrm>
                <a:off x="2884433" y="4851509"/>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04" name="Line 291"/>
              <p:cNvSpPr>
                <a:spLocks noChangeShapeType="1"/>
              </p:cNvSpPr>
              <p:nvPr/>
            </p:nvSpPr>
            <p:spPr bwMode="auto">
              <a:xfrm>
                <a:off x="4914900" y="50196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5" name="Line 292"/>
              <p:cNvSpPr>
                <a:spLocks noChangeShapeType="1"/>
              </p:cNvSpPr>
              <p:nvPr/>
            </p:nvSpPr>
            <p:spPr bwMode="auto">
              <a:xfrm>
                <a:off x="5314950" y="4867275"/>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6" name="Line 293"/>
              <p:cNvSpPr>
                <a:spLocks noChangeShapeType="1"/>
              </p:cNvSpPr>
              <p:nvPr/>
            </p:nvSpPr>
            <p:spPr bwMode="auto">
              <a:xfrm>
                <a:off x="4248150" y="4638675"/>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307" name="Line 294"/>
              <p:cNvSpPr>
                <a:spLocks noChangeShapeType="1"/>
              </p:cNvSpPr>
              <p:nvPr/>
            </p:nvSpPr>
            <p:spPr bwMode="auto">
              <a:xfrm>
                <a:off x="6153150" y="4395787"/>
                <a:ext cx="152400" cy="0"/>
              </a:xfrm>
              <a:prstGeom prst="line">
                <a:avLst/>
              </a:prstGeom>
              <a:noFill/>
              <a:ln w="19050">
                <a:solidFill>
                  <a:schemeClr val="tx1"/>
                </a:solidFill>
                <a:round/>
                <a:headEnd/>
                <a:tailEnd/>
              </a:ln>
              <a:effectLst/>
            </p:spPr>
            <p:txBody>
              <a:bodyPr/>
              <a:lstStyle/>
              <a:p>
                <a:endParaRPr lang="en-US" dirty="0"/>
              </a:p>
            </p:txBody>
          </p:sp>
          <p:sp>
            <p:nvSpPr>
              <p:cNvPr id="308" name="Line 295"/>
              <p:cNvSpPr>
                <a:spLocks noChangeShapeType="1"/>
              </p:cNvSpPr>
              <p:nvPr/>
            </p:nvSpPr>
            <p:spPr bwMode="auto">
              <a:xfrm>
                <a:off x="4711755" y="4638675"/>
                <a:ext cx="0" cy="519113"/>
              </a:xfrm>
              <a:prstGeom prst="line">
                <a:avLst/>
              </a:prstGeom>
              <a:noFill/>
              <a:ln w="28575">
                <a:solidFill>
                  <a:schemeClr val="tx1"/>
                </a:solidFill>
                <a:round/>
                <a:headEnd/>
                <a:tailEnd/>
              </a:ln>
              <a:effectLst/>
            </p:spPr>
            <p:txBody>
              <a:bodyPr/>
              <a:lstStyle/>
              <a:p>
                <a:endParaRPr lang="en-US" dirty="0"/>
              </a:p>
            </p:txBody>
          </p:sp>
          <p:sp>
            <p:nvSpPr>
              <p:cNvPr id="309" name="Text Box 296"/>
              <p:cNvSpPr txBox="1">
                <a:spLocks noChangeArrowheads="1"/>
              </p:cNvSpPr>
              <p:nvPr/>
            </p:nvSpPr>
            <p:spPr bwMode="auto">
              <a:xfrm>
                <a:off x="6610350" y="4929187"/>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310" name="Text Box 297"/>
              <p:cNvSpPr txBox="1">
                <a:spLocks noChangeArrowheads="1"/>
              </p:cNvSpPr>
              <p:nvPr/>
            </p:nvSpPr>
            <p:spPr bwMode="auto">
              <a:xfrm>
                <a:off x="7240588" y="4486275"/>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311" name="Line 298"/>
              <p:cNvSpPr>
                <a:spLocks noChangeShapeType="1"/>
              </p:cNvSpPr>
              <p:nvPr/>
            </p:nvSpPr>
            <p:spPr bwMode="auto">
              <a:xfrm>
                <a:off x="6540555" y="4638675"/>
                <a:ext cx="0" cy="1066800"/>
              </a:xfrm>
              <a:prstGeom prst="line">
                <a:avLst/>
              </a:prstGeom>
              <a:noFill/>
              <a:ln w="28575">
                <a:solidFill>
                  <a:schemeClr val="tx1"/>
                </a:solidFill>
                <a:round/>
                <a:headEnd/>
                <a:tailEnd/>
              </a:ln>
              <a:effectLst/>
            </p:spPr>
            <p:txBody>
              <a:bodyPr/>
              <a:lstStyle/>
              <a:p>
                <a:endParaRPr lang="en-US" dirty="0"/>
              </a:p>
            </p:txBody>
          </p:sp>
          <p:sp>
            <p:nvSpPr>
              <p:cNvPr id="312" name="Line 299"/>
              <p:cNvSpPr>
                <a:spLocks noChangeShapeType="1"/>
              </p:cNvSpPr>
              <p:nvPr/>
            </p:nvSpPr>
            <p:spPr bwMode="auto">
              <a:xfrm>
                <a:off x="6534150" y="5705475"/>
                <a:ext cx="1676400" cy="0"/>
              </a:xfrm>
              <a:prstGeom prst="line">
                <a:avLst/>
              </a:prstGeom>
              <a:noFill/>
              <a:ln w="28575">
                <a:solidFill>
                  <a:schemeClr val="tx1"/>
                </a:solidFill>
                <a:round/>
                <a:headEnd/>
                <a:tailEnd/>
              </a:ln>
              <a:effectLst/>
            </p:spPr>
            <p:txBody>
              <a:bodyPr/>
              <a:lstStyle/>
              <a:p>
                <a:endParaRPr lang="en-US" dirty="0"/>
              </a:p>
            </p:txBody>
          </p:sp>
          <p:sp>
            <p:nvSpPr>
              <p:cNvPr id="313" name="Line 300"/>
              <p:cNvSpPr>
                <a:spLocks noChangeShapeType="1"/>
              </p:cNvSpPr>
              <p:nvPr/>
            </p:nvSpPr>
            <p:spPr bwMode="auto">
              <a:xfrm flipV="1">
                <a:off x="8210550" y="4957762"/>
                <a:ext cx="0" cy="762000"/>
              </a:xfrm>
              <a:prstGeom prst="line">
                <a:avLst/>
              </a:prstGeom>
              <a:noFill/>
              <a:ln w="28575">
                <a:solidFill>
                  <a:schemeClr val="tx1"/>
                </a:solidFill>
                <a:round/>
                <a:headEnd/>
                <a:tailEnd/>
              </a:ln>
              <a:effectLst/>
            </p:spPr>
            <p:txBody>
              <a:bodyPr/>
              <a:lstStyle/>
              <a:p>
                <a:endParaRPr lang="en-US" dirty="0"/>
              </a:p>
            </p:txBody>
          </p:sp>
          <p:sp>
            <p:nvSpPr>
              <p:cNvPr id="314" name="Text Box 301"/>
              <p:cNvSpPr txBox="1">
                <a:spLocks noChangeArrowheads="1"/>
              </p:cNvSpPr>
              <p:nvPr/>
            </p:nvSpPr>
            <p:spPr bwMode="auto">
              <a:xfrm rot="16200000">
                <a:off x="1512888" y="3778250"/>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315" name="Text Box 302"/>
              <p:cNvSpPr txBox="1">
                <a:spLocks noChangeArrowheads="1"/>
              </p:cNvSpPr>
              <p:nvPr/>
            </p:nvSpPr>
            <p:spPr bwMode="auto">
              <a:xfrm>
                <a:off x="2876550" y="5218112"/>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316" name="Text Box 303"/>
              <p:cNvSpPr txBox="1">
                <a:spLocks noChangeArrowheads="1"/>
              </p:cNvSpPr>
              <p:nvPr/>
            </p:nvSpPr>
            <p:spPr bwMode="auto">
              <a:xfrm>
                <a:off x="5143500" y="32146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7" name="Text Box 304"/>
              <p:cNvSpPr txBox="1">
                <a:spLocks noChangeArrowheads="1"/>
              </p:cNvSpPr>
              <p:nvPr/>
            </p:nvSpPr>
            <p:spPr bwMode="auto">
              <a:xfrm>
                <a:off x="5133975" y="239553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8" name="Line 305"/>
              <p:cNvSpPr>
                <a:spLocks noChangeShapeType="1"/>
              </p:cNvSpPr>
              <p:nvPr/>
            </p:nvSpPr>
            <p:spPr bwMode="auto">
              <a:xfrm>
                <a:off x="6000750" y="279558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319" name="Line 306"/>
              <p:cNvSpPr>
                <a:spLocks noChangeShapeType="1"/>
              </p:cNvSpPr>
              <p:nvPr/>
            </p:nvSpPr>
            <p:spPr bwMode="auto">
              <a:xfrm>
                <a:off x="2043113" y="2262187"/>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Line 307"/>
              <p:cNvSpPr>
                <a:spLocks noChangeShapeType="1"/>
              </p:cNvSpPr>
              <p:nvPr/>
            </p:nvSpPr>
            <p:spPr bwMode="auto">
              <a:xfrm>
                <a:off x="4712018" y="2262187"/>
                <a:ext cx="0" cy="152400"/>
              </a:xfrm>
              <a:prstGeom prst="line">
                <a:avLst/>
              </a:prstGeom>
              <a:noFill/>
              <a:ln w="28575">
                <a:solidFill>
                  <a:schemeClr val="tx1"/>
                </a:solidFill>
                <a:round/>
                <a:headEnd/>
                <a:tailEnd/>
              </a:ln>
              <a:effectLst/>
            </p:spPr>
            <p:txBody>
              <a:bodyPr/>
              <a:lstStyle/>
              <a:p>
                <a:endParaRPr lang="en-US" dirty="0"/>
              </a:p>
            </p:txBody>
          </p:sp>
          <p:sp>
            <p:nvSpPr>
              <p:cNvPr id="321" name="Line 308"/>
              <p:cNvSpPr>
                <a:spLocks noChangeShapeType="1"/>
              </p:cNvSpPr>
              <p:nvPr/>
            </p:nvSpPr>
            <p:spPr bwMode="auto">
              <a:xfrm>
                <a:off x="6832283" y="1957387"/>
                <a:ext cx="0" cy="609600"/>
              </a:xfrm>
              <a:prstGeom prst="line">
                <a:avLst/>
              </a:prstGeom>
              <a:noFill/>
              <a:ln w="28575">
                <a:solidFill>
                  <a:schemeClr val="tx1"/>
                </a:solidFill>
                <a:round/>
                <a:headEnd/>
                <a:tailEnd/>
              </a:ln>
              <a:effectLst/>
            </p:spPr>
            <p:txBody>
              <a:bodyPr/>
              <a:lstStyle/>
              <a:p>
                <a:endParaRPr lang="en-US" dirty="0"/>
              </a:p>
            </p:txBody>
          </p:sp>
          <p:sp>
            <p:nvSpPr>
              <p:cNvPr id="322" name="Line 309"/>
              <p:cNvSpPr>
                <a:spLocks noChangeShapeType="1"/>
              </p:cNvSpPr>
              <p:nvPr/>
            </p:nvSpPr>
            <p:spPr bwMode="auto">
              <a:xfrm flipH="1">
                <a:off x="6457950" y="2566987"/>
                <a:ext cx="381000" cy="0"/>
              </a:xfrm>
              <a:prstGeom prst="line">
                <a:avLst/>
              </a:prstGeom>
              <a:noFill/>
              <a:ln w="28575">
                <a:solidFill>
                  <a:schemeClr val="tx1"/>
                </a:solidFill>
                <a:round/>
                <a:headEnd/>
                <a:tailEnd/>
              </a:ln>
              <a:effectLst/>
            </p:spPr>
            <p:txBody>
              <a:bodyPr/>
              <a:lstStyle/>
              <a:p>
                <a:endParaRPr lang="en-US" dirty="0"/>
              </a:p>
            </p:txBody>
          </p:sp>
          <p:sp>
            <p:nvSpPr>
              <p:cNvPr id="323" name="Text Box 310"/>
              <p:cNvSpPr txBox="1">
                <a:spLocks noChangeArrowheads="1"/>
              </p:cNvSpPr>
              <p:nvPr/>
            </p:nvSpPr>
            <p:spPr bwMode="auto">
              <a:xfrm>
                <a:off x="6000750" y="20335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4" name="Text Box 311"/>
              <p:cNvSpPr txBox="1">
                <a:spLocks noChangeArrowheads="1"/>
              </p:cNvSpPr>
              <p:nvPr/>
            </p:nvSpPr>
            <p:spPr bwMode="auto">
              <a:xfrm>
                <a:off x="6457950" y="233838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5" name="Text Box 312"/>
              <p:cNvSpPr txBox="1">
                <a:spLocks noChangeArrowheads="1"/>
              </p:cNvSpPr>
              <p:nvPr/>
            </p:nvSpPr>
            <p:spPr bwMode="auto">
              <a:xfrm>
                <a:off x="866775" y="21558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6" name="Text Box 313"/>
              <p:cNvSpPr txBox="1">
                <a:spLocks noChangeArrowheads="1"/>
              </p:cNvSpPr>
              <p:nvPr/>
            </p:nvSpPr>
            <p:spPr bwMode="auto">
              <a:xfrm>
                <a:off x="4324350" y="44259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7" name="Text Box 314"/>
              <p:cNvSpPr txBox="1">
                <a:spLocks noChangeArrowheads="1"/>
              </p:cNvSpPr>
              <p:nvPr/>
            </p:nvSpPr>
            <p:spPr bwMode="auto">
              <a:xfrm>
                <a:off x="4324350" y="39687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8" name="Text Box 315"/>
              <p:cNvSpPr txBox="1">
                <a:spLocks noChangeArrowheads="1"/>
              </p:cNvSpPr>
              <p:nvPr/>
            </p:nvSpPr>
            <p:spPr bwMode="auto">
              <a:xfrm>
                <a:off x="5257800" y="46355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9" name="Text Box 316"/>
              <p:cNvSpPr txBox="1">
                <a:spLocks noChangeArrowheads="1"/>
              </p:cNvSpPr>
              <p:nvPr/>
            </p:nvSpPr>
            <p:spPr bwMode="auto">
              <a:xfrm>
                <a:off x="6381750" y="44227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0" name="Text Box 317"/>
              <p:cNvSpPr txBox="1">
                <a:spLocks noChangeArrowheads="1"/>
              </p:cNvSpPr>
              <p:nvPr/>
            </p:nvSpPr>
            <p:spPr bwMode="auto">
              <a:xfrm>
                <a:off x="7753350" y="45021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1" name="Text Box 318"/>
              <p:cNvSpPr txBox="1">
                <a:spLocks noChangeArrowheads="1"/>
              </p:cNvSpPr>
              <p:nvPr/>
            </p:nvSpPr>
            <p:spPr bwMode="auto">
              <a:xfrm>
                <a:off x="7934325" y="48990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2" name="Text Box 319"/>
              <p:cNvSpPr txBox="1">
                <a:spLocks noChangeArrowheads="1"/>
              </p:cNvSpPr>
              <p:nvPr/>
            </p:nvSpPr>
            <p:spPr bwMode="auto">
              <a:xfrm>
                <a:off x="8458200" y="45847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3" name="Text Box 320"/>
              <p:cNvSpPr txBox="1">
                <a:spLocks noChangeArrowheads="1"/>
              </p:cNvSpPr>
              <p:nvPr/>
            </p:nvSpPr>
            <p:spPr bwMode="auto">
              <a:xfrm rot="10800000" flipH="1" flipV="1">
                <a:off x="2828925" y="418623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34" name="Text Box 321"/>
              <p:cNvSpPr txBox="1">
                <a:spLocks noChangeArrowheads="1"/>
              </p:cNvSpPr>
              <p:nvPr/>
            </p:nvSpPr>
            <p:spPr bwMode="auto">
              <a:xfrm rot="10800000" flipH="1" flipV="1">
                <a:off x="2495550" y="383222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35" name="Text Box 322"/>
              <p:cNvSpPr txBox="1">
                <a:spLocks noChangeArrowheads="1"/>
              </p:cNvSpPr>
              <p:nvPr/>
            </p:nvSpPr>
            <p:spPr bwMode="auto">
              <a:xfrm rot="10800000" flipH="1" flipV="1">
                <a:off x="2495550" y="355758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36" name="Oval 323"/>
              <p:cNvSpPr>
                <a:spLocks noChangeArrowheads="1"/>
              </p:cNvSpPr>
              <p:nvPr/>
            </p:nvSpPr>
            <p:spPr bwMode="auto">
              <a:xfrm>
                <a:off x="5181600" y="5205412"/>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337" name="Line 324"/>
              <p:cNvSpPr>
                <a:spLocks noChangeShapeType="1"/>
              </p:cNvSpPr>
              <p:nvPr/>
            </p:nvSpPr>
            <p:spPr bwMode="auto">
              <a:xfrm>
                <a:off x="5710238" y="5605462"/>
                <a:ext cx="228600" cy="0"/>
              </a:xfrm>
              <a:prstGeom prst="line">
                <a:avLst/>
              </a:prstGeom>
              <a:noFill/>
              <a:ln w="19050">
                <a:solidFill>
                  <a:srgbClr val="CC3300"/>
                </a:solidFill>
                <a:round/>
                <a:headEnd/>
                <a:tailEnd/>
              </a:ln>
              <a:effectLst/>
            </p:spPr>
            <p:txBody>
              <a:bodyPr/>
              <a:lstStyle/>
              <a:p>
                <a:endParaRPr lang="en-US" dirty="0"/>
              </a:p>
            </p:txBody>
          </p:sp>
          <p:sp>
            <p:nvSpPr>
              <p:cNvPr id="338" name="Line 325"/>
              <p:cNvSpPr>
                <a:spLocks noChangeShapeType="1"/>
              </p:cNvSpPr>
              <p:nvPr/>
            </p:nvSpPr>
            <p:spPr bwMode="auto">
              <a:xfrm>
                <a:off x="4635555" y="5462587"/>
                <a:ext cx="0" cy="152400"/>
              </a:xfrm>
              <a:prstGeom prst="line">
                <a:avLst/>
              </a:prstGeom>
              <a:noFill/>
              <a:ln w="28575">
                <a:solidFill>
                  <a:schemeClr val="tx1"/>
                </a:solidFill>
                <a:round/>
                <a:headEnd/>
                <a:tailEnd/>
              </a:ln>
              <a:effectLst/>
            </p:spPr>
            <p:txBody>
              <a:bodyPr/>
              <a:lstStyle/>
              <a:p>
                <a:endParaRPr lang="en-US" dirty="0"/>
              </a:p>
            </p:txBody>
          </p:sp>
          <p:sp>
            <p:nvSpPr>
              <p:cNvPr id="339" name="Line 326"/>
              <p:cNvSpPr>
                <a:spLocks noChangeShapeType="1"/>
              </p:cNvSpPr>
              <p:nvPr/>
            </p:nvSpPr>
            <p:spPr bwMode="auto">
              <a:xfrm>
                <a:off x="4629150" y="5607104"/>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40" name="Oval 327"/>
              <p:cNvSpPr>
                <a:spLocks noChangeArrowheads="1"/>
              </p:cNvSpPr>
              <p:nvPr/>
            </p:nvSpPr>
            <p:spPr bwMode="auto">
              <a:xfrm>
                <a:off x="3405188" y="2338387"/>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341" name="Line 328"/>
              <p:cNvSpPr>
                <a:spLocks noChangeShapeType="1"/>
              </p:cNvSpPr>
              <p:nvPr/>
            </p:nvSpPr>
            <p:spPr bwMode="auto">
              <a:xfrm>
                <a:off x="3924300" y="3176587"/>
                <a:ext cx="781050" cy="0"/>
              </a:xfrm>
              <a:prstGeom prst="line">
                <a:avLst/>
              </a:prstGeom>
              <a:noFill/>
              <a:ln w="19050">
                <a:solidFill>
                  <a:srgbClr val="CC3300"/>
                </a:solidFill>
                <a:round/>
                <a:headEnd/>
                <a:tailEnd/>
              </a:ln>
              <a:effectLst/>
            </p:spPr>
            <p:txBody>
              <a:bodyPr/>
              <a:lstStyle/>
              <a:p>
                <a:endParaRPr lang="en-US" dirty="0"/>
              </a:p>
            </p:txBody>
          </p:sp>
          <p:sp>
            <p:nvSpPr>
              <p:cNvPr id="342" name="Line 329"/>
              <p:cNvSpPr>
                <a:spLocks noChangeShapeType="1"/>
              </p:cNvSpPr>
              <p:nvPr/>
            </p:nvSpPr>
            <p:spPr bwMode="auto">
              <a:xfrm>
                <a:off x="2347913" y="3024187"/>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43" name="Text Box 330"/>
              <p:cNvSpPr txBox="1">
                <a:spLocks noChangeArrowheads="1"/>
              </p:cNvSpPr>
              <p:nvPr/>
            </p:nvSpPr>
            <p:spPr bwMode="auto">
              <a:xfrm>
                <a:off x="1123950" y="5081587"/>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344" name="Text Box 331"/>
              <p:cNvSpPr txBox="1">
                <a:spLocks noChangeArrowheads="1"/>
              </p:cNvSpPr>
              <p:nvPr/>
            </p:nvSpPr>
            <p:spPr bwMode="auto">
              <a:xfrm>
                <a:off x="7177088" y="5081587"/>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345" name="Line 332"/>
              <p:cNvSpPr>
                <a:spLocks noChangeShapeType="1"/>
              </p:cNvSpPr>
              <p:nvPr/>
            </p:nvSpPr>
            <p:spPr bwMode="auto">
              <a:xfrm>
                <a:off x="2057400" y="2262187"/>
                <a:ext cx="0" cy="371475"/>
              </a:xfrm>
              <a:prstGeom prst="line">
                <a:avLst/>
              </a:prstGeom>
              <a:noFill/>
              <a:ln w="28575">
                <a:solidFill>
                  <a:schemeClr val="tx1"/>
                </a:solidFill>
                <a:round/>
                <a:headEnd/>
                <a:tailEnd/>
              </a:ln>
              <a:effectLst/>
            </p:spPr>
            <p:txBody>
              <a:bodyPr/>
              <a:lstStyle/>
              <a:p>
                <a:endParaRPr lang="en-US" dirty="0"/>
              </a:p>
            </p:txBody>
          </p:sp>
          <p:sp>
            <p:nvSpPr>
              <p:cNvPr id="346" name="Line 333"/>
              <p:cNvSpPr>
                <a:spLocks noChangeShapeType="1"/>
              </p:cNvSpPr>
              <p:nvPr/>
            </p:nvSpPr>
            <p:spPr bwMode="auto">
              <a:xfrm flipH="1">
                <a:off x="1793983" y="2619275"/>
                <a:ext cx="257175" cy="0"/>
              </a:xfrm>
              <a:prstGeom prst="line">
                <a:avLst/>
              </a:prstGeom>
              <a:noFill/>
              <a:ln w="38100">
                <a:solidFill>
                  <a:schemeClr val="tx1"/>
                </a:solidFill>
                <a:round/>
                <a:headEnd/>
                <a:tailEnd/>
              </a:ln>
              <a:effectLst/>
            </p:spPr>
            <p:txBody>
              <a:bodyPr/>
              <a:lstStyle/>
              <a:p>
                <a:endParaRPr lang="en-US" dirty="0"/>
              </a:p>
            </p:txBody>
          </p:sp>
          <p:sp>
            <p:nvSpPr>
              <p:cNvPr id="347" name="Line 334"/>
              <p:cNvSpPr>
                <a:spLocks noChangeShapeType="1"/>
              </p:cNvSpPr>
              <p:nvPr/>
            </p:nvSpPr>
            <p:spPr bwMode="auto">
              <a:xfrm>
                <a:off x="2347913" y="4090987"/>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48" name="Line 335"/>
              <p:cNvSpPr>
                <a:spLocks noChangeShapeType="1"/>
              </p:cNvSpPr>
              <p:nvPr/>
            </p:nvSpPr>
            <p:spPr bwMode="auto">
              <a:xfrm>
                <a:off x="2495550" y="4243387"/>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349" name="Group 336"/>
              <p:cNvGrpSpPr>
                <a:grpSpLocks/>
              </p:cNvGrpSpPr>
              <p:nvPr/>
            </p:nvGrpSpPr>
            <p:grpSpPr bwMode="auto">
              <a:xfrm>
                <a:off x="2686038" y="4167187"/>
                <a:ext cx="228600" cy="549275"/>
                <a:chOff x="4392" y="1632"/>
                <a:chExt cx="144" cy="346"/>
              </a:xfrm>
            </p:grpSpPr>
            <p:grpSp>
              <p:nvGrpSpPr>
                <p:cNvPr id="391" name="Group 337"/>
                <p:cNvGrpSpPr>
                  <a:grpSpLocks/>
                </p:cNvGrpSpPr>
                <p:nvPr/>
              </p:nvGrpSpPr>
              <p:grpSpPr bwMode="auto">
                <a:xfrm>
                  <a:off x="4411" y="1634"/>
                  <a:ext cx="102" cy="336"/>
                  <a:chOff x="1248" y="3360"/>
                  <a:chExt cx="144" cy="480"/>
                </a:xfrm>
              </p:grpSpPr>
              <p:sp>
                <p:nvSpPr>
                  <p:cNvPr id="393" name="AutoShape 338"/>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94" name="Line 33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95" name="Line 34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2" name="Text Box 341"/>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50" name="Line 342"/>
              <p:cNvSpPr>
                <a:spLocks noChangeShapeType="1"/>
              </p:cNvSpPr>
              <p:nvPr/>
            </p:nvSpPr>
            <p:spPr bwMode="auto">
              <a:xfrm>
                <a:off x="2347913" y="4548187"/>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1" name="Line 343"/>
              <p:cNvSpPr>
                <a:spLocks noChangeShapeType="1"/>
              </p:cNvSpPr>
              <p:nvPr/>
            </p:nvSpPr>
            <p:spPr bwMode="auto">
              <a:xfrm>
                <a:off x="2886075" y="4424362"/>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2" name="Line 344"/>
              <p:cNvSpPr>
                <a:spLocks noChangeShapeType="1"/>
              </p:cNvSpPr>
              <p:nvPr/>
            </p:nvSpPr>
            <p:spPr bwMode="auto">
              <a:xfrm>
                <a:off x="2509838" y="4090987"/>
                <a:ext cx="0" cy="152400"/>
              </a:xfrm>
              <a:prstGeom prst="line">
                <a:avLst/>
              </a:prstGeom>
              <a:noFill/>
              <a:ln w="28575">
                <a:solidFill>
                  <a:schemeClr val="tx1"/>
                </a:solidFill>
                <a:round/>
                <a:headEnd/>
                <a:tailEnd/>
              </a:ln>
              <a:effectLst/>
            </p:spPr>
            <p:txBody>
              <a:bodyPr/>
              <a:lstStyle/>
              <a:p>
                <a:endParaRPr lang="en-US" dirty="0"/>
              </a:p>
            </p:txBody>
          </p:sp>
          <p:sp>
            <p:nvSpPr>
              <p:cNvPr id="353" name="Text Box 345"/>
              <p:cNvSpPr txBox="1">
                <a:spLocks noChangeArrowheads="1"/>
              </p:cNvSpPr>
              <p:nvPr/>
            </p:nvSpPr>
            <p:spPr bwMode="auto">
              <a:xfrm rot="10800000" flipH="1" flipV="1">
                <a:off x="2419350" y="431958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54" name="Text Box 346"/>
              <p:cNvSpPr txBox="1">
                <a:spLocks noChangeArrowheads="1"/>
              </p:cNvSpPr>
              <p:nvPr/>
            </p:nvSpPr>
            <p:spPr bwMode="auto">
              <a:xfrm>
                <a:off x="4491038" y="561498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355" name="Line 347"/>
              <p:cNvSpPr>
                <a:spLocks noChangeShapeType="1"/>
              </p:cNvSpPr>
              <p:nvPr/>
            </p:nvSpPr>
            <p:spPr bwMode="auto">
              <a:xfrm>
                <a:off x="3790950" y="3481387"/>
                <a:ext cx="609600" cy="0"/>
              </a:xfrm>
              <a:prstGeom prst="line">
                <a:avLst/>
              </a:prstGeom>
              <a:noFill/>
              <a:ln w="19050">
                <a:solidFill>
                  <a:srgbClr val="CC3300"/>
                </a:solidFill>
                <a:round/>
                <a:headEnd/>
                <a:tailEnd/>
              </a:ln>
              <a:effectLst/>
            </p:spPr>
            <p:txBody>
              <a:bodyPr/>
              <a:lstStyle/>
              <a:p>
                <a:endParaRPr lang="en-US" dirty="0"/>
              </a:p>
            </p:txBody>
          </p:sp>
          <p:sp>
            <p:nvSpPr>
              <p:cNvPr id="356" name="Line 348"/>
              <p:cNvSpPr>
                <a:spLocks noChangeShapeType="1"/>
              </p:cNvSpPr>
              <p:nvPr/>
            </p:nvSpPr>
            <p:spPr bwMode="auto">
              <a:xfrm>
                <a:off x="3867150" y="3338512"/>
                <a:ext cx="685800" cy="0"/>
              </a:xfrm>
              <a:prstGeom prst="line">
                <a:avLst/>
              </a:prstGeom>
              <a:noFill/>
              <a:ln w="19050">
                <a:solidFill>
                  <a:srgbClr val="CC3300"/>
                </a:solidFill>
                <a:round/>
                <a:headEnd/>
                <a:tailEnd/>
              </a:ln>
              <a:effectLst/>
            </p:spPr>
            <p:txBody>
              <a:bodyPr/>
              <a:lstStyle/>
              <a:p>
                <a:endParaRPr lang="en-US" dirty="0"/>
              </a:p>
            </p:txBody>
          </p:sp>
          <p:sp>
            <p:nvSpPr>
              <p:cNvPr id="357" name="Line 349"/>
              <p:cNvSpPr>
                <a:spLocks noChangeShapeType="1"/>
              </p:cNvSpPr>
              <p:nvPr/>
            </p:nvSpPr>
            <p:spPr bwMode="auto">
              <a:xfrm>
                <a:off x="3943350" y="3033712"/>
                <a:ext cx="685800" cy="0"/>
              </a:xfrm>
              <a:prstGeom prst="line">
                <a:avLst/>
              </a:prstGeom>
              <a:noFill/>
              <a:ln w="19050">
                <a:solidFill>
                  <a:srgbClr val="CC3300"/>
                </a:solidFill>
                <a:round/>
                <a:headEnd/>
                <a:tailEnd/>
              </a:ln>
              <a:effectLst/>
            </p:spPr>
            <p:txBody>
              <a:bodyPr/>
              <a:lstStyle/>
              <a:p>
                <a:endParaRPr lang="en-US" dirty="0"/>
              </a:p>
            </p:txBody>
          </p:sp>
          <p:sp>
            <p:nvSpPr>
              <p:cNvPr id="358" name="Line 350"/>
              <p:cNvSpPr>
                <a:spLocks noChangeShapeType="1"/>
              </p:cNvSpPr>
              <p:nvPr/>
            </p:nvSpPr>
            <p:spPr bwMode="auto">
              <a:xfrm>
                <a:off x="3933825" y="2871787"/>
                <a:ext cx="1514475" cy="0"/>
              </a:xfrm>
              <a:prstGeom prst="line">
                <a:avLst/>
              </a:prstGeom>
              <a:noFill/>
              <a:ln w="19050">
                <a:solidFill>
                  <a:srgbClr val="CC3300"/>
                </a:solidFill>
                <a:round/>
                <a:headEnd/>
                <a:tailEnd/>
              </a:ln>
              <a:effectLst/>
            </p:spPr>
            <p:txBody>
              <a:bodyPr/>
              <a:lstStyle/>
              <a:p>
                <a:endParaRPr lang="en-US" dirty="0"/>
              </a:p>
            </p:txBody>
          </p:sp>
          <p:sp>
            <p:nvSpPr>
              <p:cNvPr id="359" name="Line 351"/>
              <p:cNvSpPr>
                <a:spLocks noChangeShapeType="1"/>
              </p:cNvSpPr>
              <p:nvPr/>
            </p:nvSpPr>
            <p:spPr bwMode="auto">
              <a:xfrm>
                <a:off x="3819525" y="2414587"/>
                <a:ext cx="200025" cy="0"/>
              </a:xfrm>
              <a:prstGeom prst="line">
                <a:avLst/>
              </a:prstGeom>
              <a:noFill/>
              <a:ln w="19050">
                <a:solidFill>
                  <a:srgbClr val="CC3300"/>
                </a:solidFill>
                <a:round/>
                <a:headEnd/>
                <a:tailEnd/>
              </a:ln>
              <a:effectLst/>
            </p:spPr>
            <p:txBody>
              <a:bodyPr/>
              <a:lstStyle/>
              <a:p>
                <a:endParaRPr lang="en-US" dirty="0"/>
              </a:p>
            </p:txBody>
          </p:sp>
          <p:sp>
            <p:nvSpPr>
              <p:cNvPr id="360" name="Line 352"/>
              <p:cNvSpPr>
                <a:spLocks noChangeShapeType="1"/>
              </p:cNvSpPr>
              <p:nvPr/>
            </p:nvSpPr>
            <p:spPr bwMode="auto">
              <a:xfrm>
                <a:off x="3871913" y="2576512"/>
                <a:ext cx="1295400" cy="0"/>
              </a:xfrm>
              <a:prstGeom prst="line">
                <a:avLst/>
              </a:prstGeom>
              <a:noFill/>
              <a:ln w="19050">
                <a:solidFill>
                  <a:srgbClr val="CC3300"/>
                </a:solidFill>
                <a:round/>
                <a:headEnd/>
                <a:tailEnd/>
              </a:ln>
              <a:effectLst/>
            </p:spPr>
            <p:txBody>
              <a:bodyPr/>
              <a:lstStyle/>
              <a:p>
                <a:endParaRPr lang="en-US" dirty="0"/>
              </a:p>
            </p:txBody>
          </p:sp>
          <p:sp>
            <p:nvSpPr>
              <p:cNvPr id="361" name="Text Box 353"/>
              <p:cNvSpPr txBox="1">
                <a:spLocks noChangeArrowheads="1"/>
              </p:cNvSpPr>
              <p:nvPr/>
            </p:nvSpPr>
            <p:spPr bwMode="auto">
              <a:xfrm>
                <a:off x="3409950" y="2005012"/>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362" name="Line 354"/>
              <p:cNvSpPr>
                <a:spLocks noChangeShapeType="1"/>
              </p:cNvSpPr>
              <p:nvPr/>
            </p:nvSpPr>
            <p:spPr bwMode="auto">
              <a:xfrm>
                <a:off x="2419350" y="2185987"/>
                <a:ext cx="1600200" cy="0"/>
              </a:xfrm>
              <a:prstGeom prst="line">
                <a:avLst/>
              </a:prstGeom>
              <a:noFill/>
              <a:ln w="19050">
                <a:solidFill>
                  <a:srgbClr val="CC3300"/>
                </a:solidFill>
                <a:round/>
                <a:headEnd/>
                <a:tailEnd/>
              </a:ln>
              <a:effectLst/>
            </p:spPr>
            <p:txBody>
              <a:bodyPr/>
              <a:lstStyle/>
              <a:p>
                <a:endParaRPr lang="en-US" dirty="0"/>
              </a:p>
            </p:txBody>
          </p:sp>
          <p:sp>
            <p:nvSpPr>
              <p:cNvPr id="363" name="Line 355"/>
              <p:cNvSpPr>
                <a:spLocks noChangeShapeType="1"/>
              </p:cNvSpPr>
              <p:nvPr/>
            </p:nvSpPr>
            <p:spPr bwMode="auto">
              <a:xfrm>
                <a:off x="2419350" y="4929187"/>
                <a:ext cx="381000" cy="0"/>
              </a:xfrm>
              <a:prstGeom prst="line">
                <a:avLst/>
              </a:prstGeom>
              <a:noFill/>
              <a:ln w="19050">
                <a:solidFill>
                  <a:srgbClr val="CC3300"/>
                </a:solidFill>
                <a:round/>
                <a:headEnd/>
                <a:tailEnd/>
              </a:ln>
              <a:effectLst/>
            </p:spPr>
            <p:txBody>
              <a:bodyPr/>
              <a:lstStyle/>
              <a:p>
                <a:endParaRPr lang="en-US" dirty="0"/>
              </a:p>
            </p:txBody>
          </p:sp>
          <p:sp>
            <p:nvSpPr>
              <p:cNvPr id="364" name="Line 356"/>
              <p:cNvSpPr>
                <a:spLocks noChangeShapeType="1"/>
              </p:cNvSpPr>
              <p:nvPr/>
            </p:nvSpPr>
            <p:spPr bwMode="auto">
              <a:xfrm flipV="1">
                <a:off x="2790825" y="4700587"/>
                <a:ext cx="0" cy="228600"/>
              </a:xfrm>
              <a:prstGeom prst="line">
                <a:avLst/>
              </a:prstGeom>
              <a:noFill/>
              <a:ln w="19050">
                <a:solidFill>
                  <a:srgbClr val="CC3300"/>
                </a:solidFill>
                <a:round/>
                <a:headEnd/>
                <a:tailEnd/>
              </a:ln>
              <a:effectLst/>
            </p:spPr>
            <p:txBody>
              <a:bodyPr/>
              <a:lstStyle/>
              <a:p>
                <a:endParaRPr lang="en-US" dirty="0"/>
              </a:p>
            </p:txBody>
          </p:sp>
          <p:sp>
            <p:nvSpPr>
              <p:cNvPr id="365" name="Text Box 357"/>
              <p:cNvSpPr txBox="1">
                <a:spLocks noChangeArrowheads="1"/>
              </p:cNvSpPr>
              <p:nvPr/>
            </p:nvSpPr>
            <p:spPr bwMode="auto">
              <a:xfrm>
                <a:off x="3943350" y="3005137"/>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366" name="Text Box 358"/>
              <p:cNvSpPr txBox="1">
                <a:spLocks noChangeArrowheads="1"/>
              </p:cNvSpPr>
              <p:nvPr/>
            </p:nvSpPr>
            <p:spPr bwMode="auto">
              <a:xfrm rot="10800000" flipH="1" flipV="1">
                <a:off x="2419350" y="279558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367" name="Group 359"/>
              <p:cNvGrpSpPr>
                <a:grpSpLocks/>
              </p:cNvGrpSpPr>
              <p:nvPr/>
            </p:nvGrpSpPr>
            <p:grpSpPr bwMode="auto">
              <a:xfrm>
                <a:off x="6381750" y="3005137"/>
                <a:ext cx="533400" cy="685800"/>
                <a:chOff x="3984" y="1920"/>
                <a:chExt cx="336" cy="432"/>
              </a:xfrm>
            </p:grpSpPr>
            <p:sp>
              <p:nvSpPr>
                <p:cNvPr id="386" name="AutoShape 360"/>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387" name="Line 361"/>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388" name="Line 362"/>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389" name="Line 363"/>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390" name="Line 364"/>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368" name="Line 365"/>
              <p:cNvSpPr>
                <a:spLocks noChangeShapeType="1"/>
              </p:cNvSpPr>
              <p:nvPr/>
            </p:nvSpPr>
            <p:spPr bwMode="auto">
              <a:xfrm>
                <a:off x="6305550" y="3633787"/>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369" name="Line 366"/>
              <p:cNvSpPr>
                <a:spLocks noChangeShapeType="1"/>
              </p:cNvSpPr>
              <p:nvPr/>
            </p:nvSpPr>
            <p:spPr bwMode="auto">
              <a:xfrm flipV="1">
                <a:off x="6315075" y="3643312"/>
                <a:ext cx="0" cy="762000"/>
              </a:xfrm>
              <a:prstGeom prst="line">
                <a:avLst/>
              </a:prstGeom>
              <a:noFill/>
              <a:ln w="19050">
                <a:solidFill>
                  <a:schemeClr val="tx1"/>
                </a:solidFill>
                <a:round/>
                <a:headEnd/>
                <a:tailEnd/>
              </a:ln>
              <a:effectLst/>
            </p:spPr>
            <p:txBody>
              <a:bodyPr/>
              <a:lstStyle/>
              <a:p>
                <a:endParaRPr lang="en-US" dirty="0"/>
              </a:p>
            </p:txBody>
          </p:sp>
          <p:sp>
            <p:nvSpPr>
              <p:cNvPr id="370" name="Line 367"/>
              <p:cNvSpPr>
                <a:spLocks noChangeShapeType="1"/>
              </p:cNvSpPr>
              <p:nvPr/>
            </p:nvSpPr>
            <p:spPr bwMode="auto">
              <a:xfrm>
                <a:off x="5162550" y="3471862"/>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371" name="Group 368"/>
              <p:cNvGrpSpPr>
                <a:grpSpLocks/>
              </p:cNvGrpSpPr>
              <p:nvPr/>
            </p:nvGrpSpPr>
            <p:grpSpPr bwMode="auto">
              <a:xfrm>
                <a:off x="6273790" y="2109787"/>
                <a:ext cx="228600" cy="889000"/>
                <a:chOff x="3916" y="1587"/>
                <a:chExt cx="144" cy="560"/>
              </a:xfrm>
            </p:grpSpPr>
            <p:grpSp>
              <p:nvGrpSpPr>
                <p:cNvPr id="381" name="Group 369"/>
                <p:cNvGrpSpPr>
                  <a:grpSpLocks/>
                </p:cNvGrpSpPr>
                <p:nvPr/>
              </p:nvGrpSpPr>
              <p:grpSpPr bwMode="auto">
                <a:xfrm>
                  <a:off x="3930" y="1587"/>
                  <a:ext cx="102" cy="560"/>
                  <a:chOff x="1248" y="3360"/>
                  <a:chExt cx="144" cy="480"/>
                </a:xfrm>
              </p:grpSpPr>
              <p:sp>
                <p:nvSpPr>
                  <p:cNvPr id="383" name="AutoShape 37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84" name="Line 37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85" name="Line 37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82" name="Text Box 373"/>
                <p:cNvSpPr txBox="1">
                  <a:spLocks noChangeArrowheads="1"/>
                </p:cNvSpPr>
                <p:nvPr/>
              </p:nvSpPr>
              <p:spPr bwMode="auto">
                <a:xfrm>
                  <a:off x="3916"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72" name="Line 384"/>
              <p:cNvSpPr>
                <a:spLocks noChangeShapeType="1"/>
              </p:cNvSpPr>
              <p:nvPr/>
            </p:nvSpPr>
            <p:spPr bwMode="auto">
              <a:xfrm flipV="1">
                <a:off x="7515225" y="2719387"/>
                <a:ext cx="0" cy="1447800"/>
              </a:xfrm>
              <a:prstGeom prst="line">
                <a:avLst/>
              </a:prstGeom>
              <a:noFill/>
              <a:ln w="19050">
                <a:solidFill>
                  <a:srgbClr val="CC3300"/>
                </a:solidFill>
                <a:round/>
                <a:headEnd/>
                <a:tailEnd/>
              </a:ln>
              <a:effectLst/>
            </p:spPr>
            <p:txBody>
              <a:bodyPr/>
              <a:lstStyle/>
              <a:p>
                <a:endParaRPr lang="en-US" dirty="0"/>
              </a:p>
            </p:txBody>
          </p:sp>
          <p:sp>
            <p:nvSpPr>
              <p:cNvPr id="373" name="Line 385"/>
              <p:cNvSpPr>
                <a:spLocks noChangeShapeType="1"/>
              </p:cNvSpPr>
              <p:nvPr/>
            </p:nvSpPr>
            <p:spPr bwMode="auto">
              <a:xfrm>
                <a:off x="5695950" y="3176587"/>
                <a:ext cx="1524000" cy="0"/>
              </a:xfrm>
              <a:prstGeom prst="line">
                <a:avLst/>
              </a:prstGeom>
              <a:noFill/>
              <a:ln w="19050">
                <a:solidFill>
                  <a:srgbClr val="CC3300"/>
                </a:solidFill>
                <a:round/>
                <a:headEnd/>
                <a:tailEnd/>
              </a:ln>
              <a:effectLst/>
            </p:spPr>
            <p:txBody>
              <a:bodyPr/>
              <a:lstStyle/>
              <a:p>
                <a:endParaRPr lang="en-US" dirty="0"/>
              </a:p>
            </p:txBody>
          </p:sp>
          <p:sp>
            <p:nvSpPr>
              <p:cNvPr id="374" name="Line 386"/>
              <p:cNvSpPr>
                <a:spLocks noChangeShapeType="1"/>
              </p:cNvSpPr>
              <p:nvPr/>
            </p:nvSpPr>
            <p:spPr bwMode="auto">
              <a:xfrm flipV="1">
                <a:off x="7210425" y="3176587"/>
                <a:ext cx="0" cy="990600"/>
              </a:xfrm>
              <a:prstGeom prst="line">
                <a:avLst/>
              </a:prstGeom>
              <a:noFill/>
              <a:ln w="19050">
                <a:solidFill>
                  <a:srgbClr val="CC3300"/>
                </a:solidFill>
                <a:round/>
                <a:headEnd/>
                <a:tailEnd/>
              </a:ln>
              <a:effectLst/>
            </p:spPr>
            <p:txBody>
              <a:bodyPr/>
              <a:lstStyle/>
              <a:p>
                <a:endParaRPr lang="en-US" dirty="0"/>
              </a:p>
            </p:txBody>
          </p:sp>
          <p:sp>
            <p:nvSpPr>
              <p:cNvPr id="375" name="Text Box 387"/>
              <p:cNvSpPr txBox="1">
                <a:spLocks noChangeArrowheads="1"/>
              </p:cNvSpPr>
              <p:nvPr/>
            </p:nvSpPr>
            <p:spPr bwMode="auto">
              <a:xfrm>
                <a:off x="7448550" y="401478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376" name="Text Box 388"/>
              <p:cNvSpPr txBox="1">
                <a:spLocks noChangeArrowheads="1"/>
              </p:cNvSpPr>
              <p:nvPr/>
            </p:nvSpPr>
            <p:spPr bwMode="auto">
              <a:xfrm>
                <a:off x="6838950" y="401478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377" name="Line 389"/>
              <p:cNvSpPr>
                <a:spLocks noChangeShapeType="1"/>
              </p:cNvSpPr>
              <p:nvPr/>
            </p:nvSpPr>
            <p:spPr bwMode="auto">
              <a:xfrm flipH="1" flipV="1">
                <a:off x="8429625" y="2871787"/>
                <a:ext cx="0" cy="1676400"/>
              </a:xfrm>
              <a:prstGeom prst="line">
                <a:avLst/>
              </a:prstGeom>
              <a:noFill/>
              <a:ln w="19050">
                <a:solidFill>
                  <a:srgbClr val="CC3300"/>
                </a:solidFill>
                <a:round/>
                <a:headEnd/>
                <a:tailEnd/>
              </a:ln>
              <a:effectLst/>
            </p:spPr>
            <p:txBody>
              <a:bodyPr/>
              <a:lstStyle/>
              <a:p>
                <a:endParaRPr lang="en-US" dirty="0"/>
              </a:p>
            </p:txBody>
          </p:sp>
          <p:sp>
            <p:nvSpPr>
              <p:cNvPr id="378" name="Text Box 390"/>
              <p:cNvSpPr txBox="1">
                <a:spLocks noChangeArrowheads="1"/>
              </p:cNvSpPr>
              <p:nvPr/>
            </p:nvSpPr>
            <p:spPr bwMode="auto">
              <a:xfrm>
                <a:off x="7848600" y="4240212"/>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379" name="Line 391"/>
              <p:cNvSpPr>
                <a:spLocks noChangeShapeType="1"/>
              </p:cNvSpPr>
              <p:nvPr/>
            </p:nvSpPr>
            <p:spPr bwMode="auto">
              <a:xfrm>
                <a:off x="4543425" y="4395787"/>
                <a:ext cx="695325" cy="0"/>
              </a:xfrm>
              <a:prstGeom prst="line">
                <a:avLst/>
              </a:prstGeom>
              <a:noFill/>
              <a:ln w="19050">
                <a:solidFill>
                  <a:srgbClr val="CC3300"/>
                </a:solidFill>
                <a:round/>
                <a:headEnd/>
                <a:tailEnd/>
              </a:ln>
              <a:effectLst/>
            </p:spPr>
            <p:txBody>
              <a:bodyPr/>
              <a:lstStyle/>
              <a:p>
                <a:endParaRPr lang="en-US" dirty="0"/>
              </a:p>
            </p:txBody>
          </p:sp>
          <p:sp>
            <p:nvSpPr>
              <p:cNvPr id="380" name="Line 392"/>
              <p:cNvSpPr>
                <a:spLocks noChangeShapeType="1"/>
              </p:cNvSpPr>
              <p:nvPr/>
            </p:nvSpPr>
            <p:spPr bwMode="auto">
              <a:xfrm flipV="1">
                <a:off x="4391025" y="3481387"/>
                <a:ext cx="0" cy="228600"/>
              </a:xfrm>
              <a:prstGeom prst="line">
                <a:avLst/>
              </a:prstGeom>
              <a:noFill/>
              <a:ln w="19050">
                <a:solidFill>
                  <a:srgbClr val="CC3300"/>
                </a:solidFill>
                <a:round/>
                <a:headEnd/>
                <a:tailEnd/>
              </a:ln>
              <a:effectLst/>
            </p:spPr>
            <p:txBody>
              <a:bodyPr/>
              <a:lstStyle/>
              <a:p>
                <a:endParaRPr lang="en-US" dirty="0"/>
              </a:p>
            </p:txBody>
          </p:sp>
        </p:grpSp>
        <p:sp>
          <p:nvSpPr>
            <p:cNvPr id="229" name="AutoShape 437"/>
            <p:cNvSpPr>
              <a:spLocks noChangeArrowheads="1"/>
            </p:cNvSpPr>
            <p:nvPr/>
          </p:nvSpPr>
          <p:spPr bwMode="auto">
            <a:xfrm rot="5400000">
              <a:off x="4266225" y="5067300"/>
              <a:ext cx="609600" cy="76200"/>
            </a:xfrm>
            <a:prstGeom prst="homePlate">
              <a:avLst>
                <a:gd name="adj" fmla="val 425000"/>
              </a:avLst>
            </a:prstGeom>
            <a:solidFill>
              <a:srgbClr val="CC0000">
                <a:alpha val="50000"/>
              </a:srgbClr>
            </a:solidFill>
            <a:ln w="9525">
              <a:noFill/>
              <a:miter lim="800000"/>
              <a:headEnd/>
              <a:tailEnd/>
            </a:ln>
            <a:effectLst/>
          </p:spPr>
          <p:txBody>
            <a:bodyPr wrap="none" anchor="ctr"/>
            <a:lstStyle/>
            <a:p>
              <a:endParaRPr lang="en-US" dirty="0"/>
            </a:p>
          </p:txBody>
        </p:sp>
        <p:sp>
          <p:nvSpPr>
            <p:cNvPr id="230" name="AutoShape 437"/>
            <p:cNvSpPr>
              <a:spLocks noChangeArrowheads="1"/>
            </p:cNvSpPr>
            <p:nvPr/>
          </p:nvSpPr>
          <p:spPr bwMode="auto">
            <a:xfrm rot="16200000">
              <a:off x="5577255" y="5143501"/>
              <a:ext cx="609600" cy="76200"/>
            </a:xfrm>
            <a:prstGeom prst="homePlate">
              <a:avLst>
                <a:gd name="adj" fmla="val 425000"/>
              </a:avLst>
            </a:prstGeom>
            <a:solidFill>
              <a:srgbClr val="CC0000">
                <a:alpha val="50000"/>
              </a:srgbClr>
            </a:solidFill>
            <a:ln w="9525">
              <a:noFill/>
              <a:miter lim="800000"/>
              <a:headEnd/>
              <a:tailEnd/>
            </a:ln>
            <a:effectLst/>
          </p:spPr>
          <p:txBody>
            <a:bodyPr wrap="none" anchor="ctr"/>
            <a:lstStyle/>
            <a:p>
              <a:endParaRPr lang="en-US" dirty="0"/>
            </a:p>
          </p:txBody>
        </p:sp>
        <p:sp>
          <p:nvSpPr>
            <p:cNvPr id="105880" name="AutoShape 408"/>
            <p:cNvSpPr>
              <a:spLocks noChangeArrowheads="1"/>
            </p:cNvSpPr>
            <p:nvPr/>
          </p:nvSpPr>
          <p:spPr bwMode="auto">
            <a:xfrm rot="16200000" flipV="1">
              <a:off x="6156570" y="3155460"/>
              <a:ext cx="334109" cy="60570"/>
            </a:xfrm>
            <a:prstGeom prst="homePlate">
              <a:avLst>
                <a:gd name="adj" fmla="val 100000"/>
              </a:avLst>
            </a:prstGeom>
            <a:solidFill>
              <a:srgbClr val="CC0000">
                <a:alpha val="50000"/>
              </a:srgbClr>
            </a:solidFill>
            <a:ln w="9525">
              <a:noFill/>
              <a:miter lim="800000"/>
              <a:headEnd/>
              <a:tailEnd/>
            </a:ln>
            <a:effectLst/>
          </p:spPr>
          <p:txBody>
            <a:bodyPr wrap="none" anchor="ctr"/>
            <a:lstStyle/>
            <a:p>
              <a:endParaRPr lang="en-US" dirty="0"/>
            </a:p>
          </p:txBody>
        </p:sp>
      </p:grpSp>
      <p:pic>
        <p:nvPicPr>
          <p:cNvPr id="2"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5362" name="Rectangle 2"/>
          <p:cNvSpPr>
            <a:spLocks noGrp="1" noChangeArrowheads="1"/>
          </p:cNvSpPr>
          <p:nvPr>
            <p:ph type="title"/>
          </p:nvPr>
        </p:nvSpPr>
        <p:spPr>
          <a:xfrm>
            <a:off x="1219200" y="1371600"/>
            <a:ext cx="6858000" cy="533400"/>
          </a:xfrm>
          <a:ln/>
        </p:spPr>
        <p:txBody>
          <a:bodyPr/>
          <a:lstStyle/>
          <a:p>
            <a:r>
              <a:rPr lang="en-US" sz="3200" dirty="0"/>
              <a:t>The Central Processor Unit (CPU)</a:t>
            </a:r>
          </a:p>
        </p:txBody>
      </p:sp>
      <p:sp>
        <p:nvSpPr>
          <p:cNvPr id="15363" name="Rectangle 3"/>
          <p:cNvSpPr>
            <a:spLocks noGrp="1" noChangeArrowheads="1"/>
          </p:cNvSpPr>
          <p:nvPr>
            <p:ph type="body" idx="1"/>
          </p:nvPr>
        </p:nvSpPr>
        <p:spPr>
          <a:xfrm>
            <a:off x="685800" y="4343400"/>
            <a:ext cx="7772400" cy="1981200"/>
          </a:xfrm>
        </p:spPr>
        <p:txBody>
          <a:bodyPr/>
          <a:lstStyle/>
          <a:p>
            <a:r>
              <a:rPr lang="en-US" sz="2400" dirty="0"/>
              <a:t>In lecture 19, we covered processing elements (blue), including the registers, ALU, and data buses.</a:t>
            </a:r>
          </a:p>
          <a:p>
            <a:r>
              <a:rPr lang="en-US" sz="2400" dirty="0"/>
              <a:t>We now address the control unit circuitry (red).</a:t>
            </a:r>
          </a:p>
          <a:p>
            <a:pPr lvl="1"/>
            <a:r>
              <a:rPr lang="en-US" sz="2000" dirty="0"/>
              <a:t>Instruction decoding.  </a:t>
            </a:r>
          </a:p>
          <a:p>
            <a:pPr lvl="1"/>
            <a:r>
              <a:rPr lang="en-US" sz="2000" dirty="0"/>
              <a:t>Control signals to ALU and other control elements.  </a:t>
            </a:r>
          </a:p>
        </p:txBody>
      </p:sp>
      <p:grpSp>
        <p:nvGrpSpPr>
          <p:cNvPr id="15377" name="Group 17"/>
          <p:cNvGrpSpPr>
            <a:grpSpLocks/>
          </p:cNvGrpSpPr>
          <p:nvPr/>
        </p:nvGrpSpPr>
        <p:grpSpPr bwMode="auto">
          <a:xfrm>
            <a:off x="1219200" y="2105025"/>
            <a:ext cx="6734175" cy="2222500"/>
            <a:chOff x="768" y="1326"/>
            <a:chExt cx="4242" cy="1400"/>
          </a:xfrm>
        </p:grpSpPr>
        <p:sp>
          <p:nvSpPr>
            <p:cNvPr id="15364" name="Rectangle 4"/>
            <p:cNvSpPr>
              <a:spLocks noChangeArrowheads="1"/>
            </p:cNvSpPr>
            <p:nvPr/>
          </p:nvSpPr>
          <p:spPr bwMode="auto">
            <a:xfrm>
              <a:off x="3081" y="1326"/>
              <a:ext cx="1344" cy="624"/>
            </a:xfrm>
            <a:prstGeom prst="rect">
              <a:avLst/>
            </a:prstGeom>
            <a:gradFill rotWithShape="1">
              <a:gsLst>
                <a:gs pos="0">
                  <a:srgbClr val="66CCFF">
                    <a:gamma/>
                    <a:shade val="46275"/>
                    <a:invGamma/>
                  </a:srgbClr>
                </a:gs>
                <a:gs pos="50000">
                  <a:srgbClr val="66CCFF"/>
                </a:gs>
                <a:gs pos="100000">
                  <a:srgbClr val="66CCFF">
                    <a:gamma/>
                    <a:shade val="46275"/>
                    <a:invGamma/>
                  </a:srgbClr>
                </a:gs>
              </a:gsLst>
              <a:lin ang="5400000" scaled="1"/>
            </a:gradFill>
            <a:ln w="28575">
              <a:solidFill>
                <a:schemeClr val="tx1"/>
              </a:solidFill>
              <a:miter lim="800000"/>
              <a:headEnd/>
              <a:tailEnd/>
            </a:ln>
            <a:effectLst/>
          </p:spPr>
          <p:txBody>
            <a:bodyPr wrap="none" anchor="ctr"/>
            <a:lstStyle/>
            <a:p>
              <a:r>
                <a:rPr lang="en-US" b="1" dirty="0"/>
                <a:t>ALU</a:t>
              </a:r>
            </a:p>
          </p:txBody>
        </p:sp>
        <p:sp>
          <p:nvSpPr>
            <p:cNvPr id="15365" name="Text Box 5"/>
            <p:cNvSpPr txBox="1">
              <a:spLocks noChangeArrowheads="1"/>
            </p:cNvSpPr>
            <p:nvPr/>
          </p:nvSpPr>
          <p:spPr bwMode="auto">
            <a:xfrm rot="21600000">
              <a:off x="768" y="2514"/>
              <a:ext cx="1501" cy="212"/>
            </a:xfrm>
            <a:prstGeom prst="rect">
              <a:avLst/>
            </a:prstGeom>
            <a:noFill/>
            <a:ln w="9525">
              <a:noFill/>
              <a:miter lim="800000"/>
              <a:headEnd/>
              <a:tailEnd/>
            </a:ln>
            <a:effectLst/>
          </p:spPr>
          <p:txBody>
            <a:bodyPr wrap="none">
              <a:spAutoFit/>
            </a:bodyPr>
            <a:lstStyle/>
            <a:p>
              <a:pPr algn="l"/>
              <a:r>
                <a:rPr lang="en-US" sz="1600" b="1" dirty="0"/>
                <a:t>Instruction Fetch/Decode</a:t>
              </a:r>
              <a:endParaRPr lang="en-US" dirty="0"/>
            </a:p>
          </p:txBody>
        </p:sp>
        <p:sp>
          <p:nvSpPr>
            <p:cNvPr id="15366" name="Rectangle 6"/>
            <p:cNvSpPr>
              <a:spLocks noChangeArrowheads="1"/>
            </p:cNvSpPr>
            <p:nvPr/>
          </p:nvSpPr>
          <p:spPr bwMode="auto">
            <a:xfrm>
              <a:off x="1296" y="2304"/>
              <a:ext cx="336" cy="240"/>
            </a:xfrm>
            <a:prstGeom prst="rect">
              <a:avLst/>
            </a:prstGeom>
            <a:gradFill rotWithShape="1">
              <a:gsLst>
                <a:gs pos="0">
                  <a:srgbClr val="FF7C80"/>
                </a:gs>
                <a:gs pos="100000">
                  <a:srgbClr val="FF7C80">
                    <a:gamma/>
                    <a:shade val="46275"/>
                    <a:invGamma/>
                  </a:srgbClr>
                </a:gs>
              </a:gsLst>
              <a:lin ang="5400000" scaled="1"/>
            </a:gradFill>
            <a:ln w="28575">
              <a:solidFill>
                <a:schemeClr val="tx1"/>
              </a:solidFill>
              <a:miter lim="800000"/>
              <a:headEnd/>
              <a:tailEnd/>
            </a:ln>
            <a:effectLst/>
          </p:spPr>
          <p:txBody>
            <a:bodyPr wrap="none" anchor="ctr"/>
            <a:lstStyle/>
            <a:p>
              <a:endParaRPr lang="en-US" dirty="0"/>
            </a:p>
          </p:txBody>
        </p:sp>
        <p:sp>
          <p:nvSpPr>
            <p:cNvPr id="15367" name="AutoShape 7"/>
            <p:cNvSpPr>
              <a:spLocks noChangeArrowheads="1"/>
            </p:cNvSpPr>
            <p:nvPr/>
          </p:nvSpPr>
          <p:spPr bwMode="auto">
            <a:xfrm>
              <a:off x="864" y="1584"/>
              <a:ext cx="432" cy="720"/>
            </a:xfrm>
            <a:prstGeom prst="rightArrow">
              <a:avLst>
                <a:gd name="adj1" fmla="val 50000"/>
                <a:gd name="adj2" fmla="val 25000"/>
              </a:avLst>
            </a:prstGeom>
            <a:gradFill rotWithShape="1">
              <a:gsLst>
                <a:gs pos="0">
                  <a:srgbClr val="66CCFF"/>
                </a:gs>
                <a:gs pos="100000">
                  <a:srgbClr val="66CCFF">
                    <a:gamma/>
                    <a:shade val="46275"/>
                    <a:invGamma/>
                  </a:srgbClr>
                </a:gs>
              </a:gsLst>
              <a:lin ang="5400000" scaled="1"/>
            </a:gradFill>
            <a:ln w="28575">
              <a:solidFill>
                <a:schemeClr val="tx1"/>
              </a:solidFill>
              <a:miter lim="800000"/>
              <a:headEnd/>
              <a:tailEnd/>
            </a:ln>
            <a:effectLst/>
          </p:spPr>
          <p:txBody>
            <a:bodyPr wrap="none" anchor="ctr"/>
            <a:lstStyle/>
            <a:p>
              <a:endParaRPr lang="en-US" dirty="0"/>
            </a:p>
          </p:txBody>
        </p:sp>
        <p:sp>
          <p:nvSpPr>
            <p:cNvPr id="15368" name="AutoShape 8"/>
            <p:cNvSpPr>
              <a:spLocks noChangeArrowheads="1"/>
            </p:cNvSpPr>
            <p:nvPr/>
          </p:nvSpPr>
          <p:spPr bwMode="auto">
            <a:xfrm>
              <a:off x="1632" y="1392"/>
              <a:ext cx="1392" cy="144"/>
            </a:xfrm>
            <a:prstGeom prst="rightArrow">
              <a:avLst>
                <a:gd name="adj1" fmla="val 50000"/>
                <a:gd name="adj2" fmla="val 241667"/>
              </a:avLst>
            </a:prstGeom>
            <a:gradFill rotWithShape="1">
              <a:gsLst>
                <a:gs pos="0">
                  <a:srgbClr val="66CCFF"/>
                </a:gs>
                <a:gs pos="100000">
                  <a:srgbClr val="66CCFF">
                    <a:gamma/>
                    <a:shade val="46275"/>
                    <a:invGamma/>
                  </a:srgbClr>
                </a:gs>
              </a:gsLst>
              <a:lin ang="5400000" scaled="1"/>
            </a:gradFill>
            <a:ln w="28575">
              <a:solidFill>
                <a:schemeClr val="tx1"/>
              </a:solidFill>
              <a:miter lim="800000"/>
              <a:headEnd/>
              <a:tailEnd/>
            </a:ln>
            <a:effectLst/>
          </p:spPr>
          <p:txBody>
            <a:bodyPr wrap="none" anchor="ctr"/>
            <a:lstStyle/>
            <a:p>
              <a:endParaRPr lang="en-US" dirty="0"/>
            </a:p>
          </p:txBody>
        </p:sp>
        <p:sp>
          <p:nvSpPr>
            <p:cNvPr id="15369" name="Rectangle 9"/>
            <p:cNvSpPr>
              <a:spLocks noChangeArrowheads="1"/>
            </p:cNvSpPr>
            <p:nvPr/>
          </p:nvSpPr>
          <p:spPr bwMode="auto">
            <a:xfrm>
              <a:off x="2658" y="2304"/>
              <a:ext cx="2352" cy="288"/>
            </a:xfrm>
            <a:prstGeom prst="rect">
              <a:avLst/>
            </a:prstGeom>
            <a:gradFill rotWithShape="1">
              <a:gsLst>
                <a:gs pos="0">
                  <a:srgbClr val="FF7C80">
                    <a:gamma/>
                    <a:shade val="46275"/>
                    <a:invGamma/>
                  </a:srgbClr>
                </a:gs>
                <a:gs pos="50000">
                  <a:srgbClr val="FF7C80"/>
                </a:gs>
                <a:gs pos="100000">
                  <a:srgbClr val="FF7C80">
                    <a:gamma/>
                    <a:shade val="46275"/>
                    <a:invGamma/>
                  </a:srgbClr>
                </a:gs>
              </a:gsLst>
              <a:lin ang="5400000" scaled="1"/>
            </a:gradFill>
            <a:ln w="28575">
              <a:solidFill>
                <a:schemeClr val="tx1"/>
              </a:solidFill>
              <a:miter lim="800000"/>
              <a:headEnd/>
              <a:tailEnd/>
            </a:ln>
            <a:effectLst/>
          </p:spPr>
          <p:txBody>
            <a:bodyPr wrap="none" anchor="ctr"/>
            <a:lstStyle/>
            <a:p>
              <a:r>
                <a:rPr lang="en-US" b="1" dirty="0"/>
                <a:t>Control Unit</a:t>
              </a:r>
            </a:p>
          </p:txBody>
        </p:sp>
        <p:sp>
          <p:nvSpPr>
            <p:cNvPr id="15370" name="AutoShape 10"/>
            <p:cNvSpPr>
              <a:spLocks noChangeArrowheads="1"/>
            </p:cNvSpPr>
            <p:nvPr/>
          </p:nvSpPr>
          <p:spPr bwMode="auto">
            <a:xfrm>
              <a:off x="1632" y="2352"/>
              <a:ext cx="1008" cy="192"/>
            </a:xfrm>
            <a:prstGeom prst="rightArrow">
              <a:avLst>
                <a:gd name="adj1" fmla="val 50000"/>
                <a:gd name="adj2" fmla="val 131250"/>
              </a:avLst>
            </a:prstGeom>
            <a:gradFill rotWithShape="1">
              <a:gsLst>
                <a:gs pos="0">
                  <a:srgbClr val="FF7C80"/>
                </a:gs>
                <a:gs pos="100000">
                  <a:srgbClr val="FF7C80">
                    <a:gamma/>
                    <a:shade val="46275"/>
                    <a:invGamma/>
                  </a:srgbClr>
                </a:gs>
              </a:gsLst>
              <a:lin ang="5400000" scaled="1"/>
            </a:gradFill>
            <a:ln w="28575">
              <a:solidFill>
                <a:schemeClr val="tx1"/>
              </a:solidFill>
              <a:miter lim="800000"/>
              <a:headEnd/>
              <a:tailEnd/>
            </a:ln>
            <a:effectLst/>
          </p:spPr>
          <p:txBody>
            <a:bodyPr wrap="none" anchor="ctr"/>
            <a:lstStyle/>
            <a:p>
              <a:endParaRPr lang="en-US" dirty="0"/>
            </a:p>
          </p:txBody>
        </p:sp>
        <p:sp>
          <p:nvSpPr>
            <p:cNvPr id="15371" name="Rectangle 11"/>
            <p:cNvSpPr>
              <a:spLocks noChangeArrowheads="1"/>
            </p:cNvSpPr>
            <p:nvPr/>
          </p:nvSpPr>
          <p:spPr bwMode="auto">
            <a:xfrm>
              <a:off x="2064" y="1584"/>
              <a:ext cx="240" cy="720"/>
            </a:xfrm>
            <a:prstGeom prst="rect">
              <a:avLst/>
            </a:prstGeom>
            <a:gradFill rotWithShape="1">
              <a:gsLst>
                <a:gs pos="0">
                  <a:srgbClr val="66CCFF">
                    <a:gamma/>
                    <a:shade val="46275"/>
                    <a:invGamma/>
                  </a:srgbClr>
                </a:gs>
                <a:gs pos="50000">
                  <a:srgbClr val="66CCFF"/>
                </a:gs>
                <a:gs pos="100000">
                  <a:srgbClr val="66CCFF">
                    <a:gamma/>
                    <a:shade val="46275"/>
                    <a:invGamma/>
                  </a:srgbClr>
                </a:gs>
              </a:gsLst>
              <a:lin ang="5400000" scaled="1"/>
            </a:gradFill>
            <a:ln w="28575">
              <a:solidFill>
                <a:schemeClr val="tx1"/>
              </a:solidFill>
              <a:miter lim="800000"/>
              <a:headEnd/>
              <a:tailEnd/>
            </a:ln>
            <a:effectLst/>
          </p:spPr>
          <p:txBody>
            <a:bodyPr wrap="none" anchor="b"/>
            <a:lstStyle/>
            <a:p>
              <a:endParaRPr lang="en-US" dirty="0"/>
            </a:p>
          </p:txBody>
        </p:sp>
        <p:sp>
          <p:nvSpPr>
            <p:cNvPr id="15372" name="AutoShape 12"/>
            <p:cNvSpPr>
              <a:spLocks noChangeArrowheads="1"/>
            </p:cNvSpPr>
            <p:nvPr/>
          </p:nvSpPr>
          <p:spPr bwMode="auto">
            <a:xfrm>
              <a:off x="1632" y="1776"/>
              <a:ext cx="432" cy="336"/>
            </a:xfrm>
            <a:prstGeom prst="rightArrow">
              <a:avLst>
                <a:gd name="adj1" fmla="val 50000"/>
                <a:gd name="adj2" fmla="val 32143"/>
              </a:avLst>
            </a:prstGeom>
            <a:gradFill rotWithShape="1">
              <a:gsLst>
                <a:gs pos="0">
                  <a:srgbClr val="66CCFF"/>
                </a:gs>
                <a:gs pos="100000">
                  <a:srgbClr val="66CCFF">
                    <a:gamma/>
                    <a:shade val="46275"/>
                    <a:invGamma/>
                  </a:srgbClr>
                </a:gs>
              </a:gsLst>
              <a:lin ang="5400000" scaled="1"/>
            </a:gradFill>
            <a:ln w="28575">
              <a:solidFill>
                <a:schemeClr val="tx1"/>
              </a:solidFill>
              <a:miter lim="800000"/>
              <a:headEnd/>
              <a:tailEnd/>
            </a:ln>
            <a:effectLst/>
          </p:spPr>
          <p:txBody>
            <a:bodyPr wrap="none" anchor="ctr"/>
            <a:lstStyle/>
            <a:p>
              <a:endParaRPr lang="en-US" dirty="0"/>
            </a:p>
          </p:txBody>
        </p:sp>
        <p:sp>
          <p:nvSpPr>
            <p:cNvPr id="15373" name="AutoShape 13"/>
            <p:cNvSpPr>
              <a:spLocks noChangeArrowheads="1"/>
            </p:cNvSpPr>
            <p:nvPr/>
          </p:nvSpPr>
          <p:spPr bwMode="auto">
            <a:xfrm>
              <a:off x="2304" y="1632"/>
              <a:ext cx="768" cy="306"/>
            </a:xfrm>
            <a:prstGeom prst="leftRightArrow">
              <a:avLst>
                <a:gd name="adj1" fmla="val 50000"/>
                <a:gd name="adj2" fmla="val 50196"/>
              </a:avLst>
            </a:prstGeom>
            <a:gradFill rotWithShape="1">
              <a:gsLst>
                <a:gs pos="0">
                  <a:srgbClr val="66CCFF"/>
                </a:gs>
                <a:gs pos="100000">
                  <a:srgbClr val="66CCFF">
                    <a:gamma/>
                    <a:shade val="46275"/>
                    <a:invGamma/>
                  </a:srgbClr>
                </a:gs>
              </a:gsLst>
              <a:lin ang="5400000" scaled="1"/>
            </a:gradFill>
            <a:ln w="28575">
              <a:solidFill>
                <a:schemeClr val="tx1"/>
              </a:solidFill>
              <a:miter lim="800000"/>
              <a:headEnd/>
              <a:tailEnd/>
            </a:ln>
            <a:effectLst/>
          </p:spPr>
          <p:txBody>
            <a:bodyPr wrap="none" anchor="ctr"/>
            <a:lstStyle/>
            <a:p>
              <a:endParaRPr lang="en-US" dirty="0"/>
            </a:p>
          </p:txBody>
        </p:sp>
        <p:sp>
          <p:nvSpPr>
            <p:cNvPr id="15374" name="AutoShape 14"/>
            <p:cNvSpPr>
              <a:spLocks noChangeArrowheads="1"/>
            </p:cNvSpPr>
            <p:nvPr/>
          </p:nvSpPr>
          <p:spPr bwMode="auto">
            <a:xfrm>
              <a:off x="3522" y="1968"/>
              <a:ext cx="480" cy="336"/>
            </a:xfrm>
            <a:prstGeom prst="upArrow">
              <a:avLst>
                <a:gd name="adj1" fmla="val 50000"/>
                <a:gd name="adj2" fmla="val 25000"/>
              </a:avLst>
            </a:prstGeom>
            <a:solidFill>
              <a:srgbClr val="FF7C80"/>
            </a:solidFill>
            <a:ln w="28575">
              <a:solidFill>
                <a:schemeClr val="tx1"/>
              </a:solidFill>
              <a:miter lim="800000"/>
              <a:headEnd/>
              <a:tailEnd/>
            </a:ln>
            <a:effectLst/>
          </p:spPr>
          <p:txBody>
            <a:bodyPr wrap="none" anchor="ctr"/>
            <a:lstStyle/>
            <a:p>
              <a:endParaRPr lang="en-US" dirty="0"/>
            </a:p>
          </p:txBody>
        </p:sp>
        <p:sp>
          <p:nvSpPr>
            <p:cNvPr id="15375" name="Rectangle 15"/>
            <p:cNvSpPr>
              <a:spLocks noChangeArrowheads="1"/>
            </p:cNvSpPr>
            <p:nvPr/>
          </p:nvSpPr>
          <p:spPr bwMode="auto">
            <a:xfrm>
              <a:off x="1296" y="1392"/>
              <a:ext cx="336" cy="912"/>
            </a:xfrm>
            <a:prstGeom prst="rect">
              <a:avLst/>
            </a:prstGeom>
            <a:gradFill rotWithShape="1">
              <a:gsLst>
                <a:gs pos="0">
                  <a:srgbClr val="66CCFF">
                    <a:gamma/>
                    <a:shade val="46275"/>
                    <a:invGamma/>
                  </a:srgbClr>
                </a:gs>
                <a:gs pos="100000">
                  <a:srgbClr val="66CCFF"/>
                </a:gs>
              </a:gsLst>
              <a:lin ang="5400000" scaled="1"/>
            </a:gradFill>
            <a:ln w="28575">
              <a:solidFill>
                <a:schemeClr val="tx1"/>
              </a:solidFill>
              <a:miter lim="800000"/>
              <a:headEnd/>
              <a:tailEnd/>
            </a:ln>
            <a:effectLst/>
          </p:spPr>
          <p:txBody>
            <a:bodyPr wrap="none" anchor="ctr"/>
            <a:lstStyle/>
            <a:p>
              <a:endParaRPr lang="en-US" dirty="0"/>
            </a:p>
          </p:txBody>
        </p:sp>
        <p:sp>
          <p:nvSpPr>
            <p:cNvPr id="15376" name="Text Box 16"/>
            <p:cNvSpPr txBox="1">
              <a:spLocks noChangeArrowheads="1"/>
            </p:cNvSpPr>
            <p:nvPr/>
          </p:nvSpPr>
          <p:spPr bwMode="auto">
            <a:xfrm>
              <a:off x="2306" y="2007"/>
              <a:ext cx="622" cy="212"/>
            </a:xfrm>
            <a:prstGeom prst="rect">
              <a:avLst/>
            </a:prstGeom>
            <a:noFill/>
            <a:ln w="19050" algn="ctr">
              <a:noFill/>
              <a:miter lim="800000"/>
              <a:headEnd/>
              <a:tailEnd/>
            </a:ln>
            <a:effectLst/>
          </p:spPr>
          <p:txBody>
            <a:bodyPr wrap="none">
              <a:spAutoFit/>
            </a:bodyPr>
            <a:lstStyle/>
            <a:p>
              <a:r>
                <a:rPr lang="en-US" sz="1600" b="1" dirty="0"/>
                <a:t>Registers</a:t>
              </a:r>
            </a:p>
          </p:txBody>
        </p:sp>
      </p:grpSp>
      <p:pic>
        <p:nvPicPr>
          <p:cNvPr id="2"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06498" name="Rectangle 2"/>
          <p:cNvSpPr>
            <a:spLocks noGrp="1" noChangeArrowheads="1"/>
          </p:cNvSpPr>
          <p:nvPr>
            <p:ph type="title"/>
          </p:nvPr>
        </p:nvSpPr>
        <p:spPr>
          <a:xfrm>
            <a:off x="2125054" y="1265846"/>
            <a:ext cx="5029200" cy="361950"/>
          </a:xfrm>
          <a:ln/>
        </p:spPr>
        <p:txBody>
          <a:bodyPr/>
          <a:lstStyle/>
          <a:p>
            <a:r>
              <a:rPr lang="en-US" sz="2400" dirty="0"/>
              <a:t>Jump Instruction Circuitry Added</a:t>
            </a:r>
          </a:p>
        </p:txBody>
      </p:sp>
      <p:sp>
        <p:nvSpPr>
          <p:cNvPr id="106890" name="Text Box 394"/>
          <p:cNvSpPr txBox="1">
            <a:spLocks noChangeArrowheads="1"/>
          </p:cNvSpPr>
          <p:nvPr/>
        </p:nvSpPr>
        <p:spPr bwMode="auto">
          <a:xfrm>
            <a:off x="5867400" y="5959729"/>
            <a:ext cx="2819400" cy="3968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grpSp>
        <p:nvGrpSpPr>
          <p:cNvPr id="208" name="Group 207"/>
          <p:cNvGrpSpPr/>
          <p:nvPr/>
        </p:nvGrpSpPr>
        <p:grpSpPr>
          <a:xfrm>
            <a:off x="533400" y="1692783"/>
            <a:ext cx="8248650" cy="4654296"/>
            <a:chOff x="533400" y="1692783"/>
            <a:chExt cx="8248650" cy="4654296"/>
          </a:xfrm>
        </p:grpSpPr>
        <p:cxnSp>
          <p:nvCxnSpPr>
            <p:cNvPr id="225" name="Straight Connector 224"/>
            <p:cNvCxnSpPr/>
            <p:nvPr/>
          </p:nvCxnSpPr>
          <p:spPr bwMode="auto">
            <a:xfrm rot="10800000" flipV="1">
              <a:off x="5950431" y="2889504"/>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26" name="Isosceles Triangle 225"/>
            <p:cNvSpPr/>
            <p:nvPr/>
          </p:nvSpPr>
          <p:spPr bwMode="auto">
            <a:xfrm rot="5400000">
              <a:off x="5332948" y="2584705"/>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7" name="Isosceles Triangle 226"/>
            <p:cNvSpPr/>
            <p:nvPr/>
          </p:nvSpPr>
          <p:spPr bwMode="auto">
            <a:xfrm rot="5400000">
              <a:off x="5218648" y="3043219"/>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8" name="Isosceles Triangle 227"/>
            <p:cNvSpPr/>
            <p:nvPr/>
          </p:nvSpPr>
          <p:spPr bwMode="auto">
            <a:xfrm rot="5400000">
              <a:off x="5166100" y="3045845"/>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9" name="Rectangle 228"/>
            <p:cNvSpPr/>
            <p:nvPr/>
          </p:nvSpPr>
          <p:spPr bwMode="auto">
            <a:xfrm>
              <a:off x="5974080" y="2850090"/>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0" name="Text Box 187"/>
            <p:cNvSpPr txBox="1">
              <a:spLocks noChangeArrowheads="1"/>
            </p:cNvSpPr>
            <p:nvPr/>
          </p:nvSpPr>
          <p:spPr bwMode="auto">
            <a:xfrm>
              <a:off x="5372363" y="2936803"/>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nvGrpSpPr>
            <p:cNvPr id="231" name="Group 230"/>
            <p:cNvGrpSpPr/>
            <p:nvPr/>
          </p:nvGrpSpPr>
          <p:grpSpPr>
            <a:xfrm>
              <a:off x="5443573" y="4314446"/>
              <a:ext cx="1056287" cy="990598"/>
              <a:chOff x="3355430" y="3810002"/>
              <a:chExt cx="1056287" cy="990598"/>
            </a:xfrm>
          </p:grpSpPr>
          <p:cxnSp>
            <p:nvCxnSpPr>
              <p:cNvPr id="232" name="Straight Connector 231"/>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33" name="Isosceles Triangle 232"/>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4" name="Isosceles Triangle 233"/>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5" name="Isosceles Triangle 234"/>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6" name="Rectangle 235"/>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7"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17" name="Group 216"/>
            <p:cNvGrpSpPr/>
            <p:nvPr/>
          </p:nvGrpSpPr>
          <p:grpSpPr>
            <a:xfrm>
              <a:off x="1082040" y="2401826"/>
              <a:ext cx="1056287" cy="990598"/>
              <a:chOff x="3355430" y="3810002"/>
              <a:chExt cx="1056287" cy="990598"/>
            </a:xfrm>
          </p:grpSpPr>
          <p:cxnSp>
            <p:nvCxnSpPr>
              <p:cNvPr id="218" name="Straight Connector 21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9" name="Isosceles Triangle 21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0" name="Isosceles Triangle 21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1" name="Isosceles Triangle 22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2" name="Rectangle 22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3"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106909" name="Line 413"/>
            <p:cNvSpPr>
              <a:spLocks noChangeShapeType="1"/>
            </p:cNvSpPr>
            <p:nvPr/>
          </p:nvSpPr>
          <p:spPr bwMode="auto">
            <a:xfrm flipV="1">
              <a:off x="4191000" y="1775079"/>
              <a:ext cx="0" cy="914400"/>
            </a:xfrm>
            <a:prstGeom prst="line">
              <a:avLst/>
            </a:prstGeom>
            <a:noFill/>
            <a:ln w="19050">
              <a:solidFill>
                <a:srgbClr val="CC3300"/>
              </a:solidFill>
              <a:round/>
              <a:headEnd/>
              <a:tailEnd/>
            </a:ln>
            <a:effectLst/>
          </p:spPr>
          <p:txBody>
            <a:bodyPr/>
            <a:lstStyle/>
            <a:p>
              <a:endParaRPr lang="en-US" dirty="0"/>
            </a:p>
          </p:txBody>
        </p:sp>
        <p:sp>
          <p:nvSpPr>
            <p:cNvPr id="106911" name="Line 415"/>
            <p:cNvSpPr>
              <a:spLocks noChangeShapeType="1"/>
            </p:cNvSpPr>
            <p:nvPr/>
          </p:nvSpPr>
          <p:spPr bwMode="auto">
            <a:xfrm flipV="1">
              <a:off x="6858000" y="1775079"/>
              <a:ext cx="0" cy="228600"/>
            </a:xfrm>
            <a:prstGeom prst="line">
              <a:avLst/>
            </a:prstGeom>
            <a:noFill/>
            <a:ln w="19050">
              <a:solidFill>
                <a:srgbClr val="CC3300"/>
              </a:solidFill>
              <a:round/>
              <a:headEnd/>
              <a:tailEnd/>
            </a:ln>
            <a:effectLst/>
          </p:spPr>
          <p:txBody>
            <a:bodyPr/>
            <a:lstStyle/>
            <a:p>
              <a:endParaRPr lang="en-US" dirty="0"/>
            </a:p>
          </p:txBody>
        </p:sp>
        <p:sp>
          <p:nvSpPr>
            <p:cNvPr id="106697" name="Line 201"/>
            <p:cNvSpPr>
              <a:spLocks noChangeShapeType="1"/>
            </p:cNvSpPr>
            <p:nvPr/>
          </p:nvSpPr>
          <p:spPr bwMode="auto">
            <a:xfrm flipV="1">
              <a:off x="5181600" y="4661154"/>
              <a:ext cx="0" cy="182563"/>
            </a:xfrm>
            <a:prstGeom prst="line">
              <a:avLst/>
            </a:prstGeom>
            <a:noFill/>
            <a:ln w="19050">
              <a:solidFill>
                <a:srgbClr val="CC3300"/>
              </a:solidFill>
              <a:round/>
              <a:headEnd/>
              <a:tailEnd/>
            </a:ln>
            <a:effectLst/>
          </p:spPr>
          <p:txBody>
            <a:bodyPr/>
            <a:lstStyle/>
            <a:p>
              <a:endParaRPr lang="en-US" dirty="0"/>
            </a:p>
          </p:txBody>
        </p:sp>
        <p:sp>
          <p:nvSpPr>
            <p:cNvPr id="106699" name="Line 203"/>
            <p:cNvSpPr>
              <a:spLocks noChangeShapeType="1"/>
            </p:cNvSpPr>
            <p:nvPr/>
          </p:nvSpPr>
          <p:spPr bwMode="auto">
            <a:xfrm>
              <a:off x="5943600" y="2996184"/>
              <a:ext cx="304800" cy="0"/>
            </a:xfrm>
            <a:prstGeom prst="line">
              <a:avLst/>
            </a:prstGeom>
            <a:noFill/>
            <a:ln w="19050">
              <a:solidFill>
                <a:srgbClr val="CC3300"/>
              </a:solidFill>
              <a:round/>
              <a:headEnd/>
              <a:tailEnd/>
            </a:ln>
            <a:effectLst/>
          </p:spPr>
          <p:txBody>
            <a:bodyPr/>
            <a:lstStyle/>
            <a:p>
              <a:endParaRPr lang="en-US" dirty="0"/>
            </a:p>
          </p:txBody>
        </p:sp>
        <p:sp>
          <p:nvSpPr>
            <p:cNvPr id="106700" name="Line 204"/>
            <p:cNvSpPr>
              <a:spLocks noChangeShapeType="1"/>
            </p:cNvSpPr>
            <p:nvPr/>
          </p:nvSpPr>
          <p:spPr bwMode="auto">
            <a:xfrm flipH="1">
              <a:off x="4191000" y="3984879"/>
              <a:ext cx="152400" cy="0"/>
            </a:xfrm>
            <a:prstGeom prst="line">
              <a:avLst/>
            </a:prstGeom>
            <a:noFill/>
            <a:ln w="19050">
              <a:solidFill>
                <a:srgbClr val="CC3300"/>
              </a:solidFill>
              <a:round/>
              <a:headEnd/>
              <a:tailEnd/>
            </a:ln>
            <a:effectLst/>
          </p:spPr>
          <p:txBody>
            <a:bodyPr/>
            <a:lstStyle/>
            <a:p>
              <a:endParaRPr lang="en-US" dirty="0"/>
            </a:p>
          </p:txBody>
        </p:sp>
        <p:sp>
          <p:nvSpPr>
            <p:cNvPr id="106701" name="Line 205"/>
            <p:cNvSpPr>
              <a:spLocks noChangeShapeType="1"/>
            </p:cNvSpPr>
            <p:nvPr/>
          </p:nvSpPr>
          <p:spPr bwMode="auto">
            <a:xfrm flipV="1">
              <a:off x="2371725" y="2765679"/>
              <a:ext cx="0" cy="2438400"/>
            </a:xfrm>
            <a:prstGeom prst="line">
              <a:avLst/>
            </a:prstGeom>
            <a:noFill/>
            <a:ln w="19050">
              <a:solidFill>
                <a:srgbClr val="CC3300"/>
              </a:solidFill>
              <a:round/>
              <a:headEnd/>
              <a:tailEnd/>
            </a:ln>
            <a:effectLst/>
          </p:spPr>
          <p:txBody>
            <a:bodyPr/>
            <a:lstStyle/>
            <a:p>
              <a:endParaRPr lang="en-US" dirty="0"/>
            </a:p>
          </p:txBody>
        </p:sp>
        <p:sp>
          <p:nvSpPr>
            <p:cNvPr id="106702" name="Line 206"/>
            <p:cNvSpPr>
              <a:spLocks noChangeShapeType="1"/>
            </p:cNvSpPr>
            <p:nvPr/>
          </p:nvSpPr>
          <p:spPr bwMode="auto">
            <a:xfrm flipV="1">
              <a:off x="4572000" y="3299079"/>
              <a:ext cx="0" cy="2362200"/>
            </a:xfrm>
            <a:prstGeom prst="line">
              <a:avLst/>
            </a:prstGeom>
            <a:noFill/>
            <a:ln w="19050">
              <a:solidFill>
                <a:srgbClr val="CC3300"/>
              </a:solidFill>
              <a:round/>
              <a:headEnd/>
              <a:tailEnd/>
            </a:ln>
            <a:effectLst/>
          </p:spPr>
          <p:txBody>
            <a:bodyPr/>
            <a:lstStyle/>
            <a:p>
              <a:endParaRPr lang="en-US" dirty="0"/>
            </a:p>
          </p:txBody>
        </p:sp>
        <p:sp>
          <p:nvSpPr>
            <p:cNvPr id="106703" name="Line 207"/>
            <p:cNvSpPr>
              <a:spLocks noChangeShapeType="1"/>
            </p:cNvSpPr>
            <p:nvPr/>
          </p:nvSpPr>
          <p:spPr bwMode="auto">
            <a:xfrm flipV="1">
              <a:off x="4495800" y="3603879"/>
              <a:ext cx="0" cy="1066800"/>
            </a:xfrm>
            <a:prstGeom prst="line">
              <a:avLst/>
            </a:prstGeom>
            <a:noFill/>
            <a:ln w="19050">
              <a:solidFill>
                <a:srgbClr val="CC3300"/>
              </a:solidFill>
              <a:round/>
              <a:headEnd/>
              <a:tailEnd/>
            </a:ln>
            <a:effectLst/>
          </p:spPr>
          <p:txBody>
            <a:bodyPr/>
            <a:lstStyle/>
            <a:p>
              <a:endParaRPr lang="en-US" dirty="0"/>
            </a:p>
          </p:txBody>
        </p:sp>
        <p:sp>
          <p:nvSpPr>
            <p:cNvPr id="106704" name="Line 208"/>
            <p:cNvSpPr>
              <a:spLocks noChangeShapeType="1"/>
            </p:cNvSpPr>
            <p:nvPr/>
          </p:nvSpPr>
          <p:spPr bwMode="auto">
            <a:xfrm>
              <a:off x="5943600" y="3140964"/>
              <a:ext cx="304800" cy="0"/>
            </a:xfrm>
            <a:prstGeom prst="line">
              <a:avLst/>
            </a:prstGeom>
            <a:noFill/>
            <a:ln w="19050">
              <a:solidFill>
                <a:srgbClr val="CC3300"/>
              </a:solidFill>
              <a:round/>
              <a:headEnd/>
              <a:tailEnd/>
            </a:ln>
            <a:effectLst/>
          </p:spPr>
          <p:txBody>
            <a:bodyPr/>
            <a:lstStyle/>
            <a:p>
              <a:endParaRPr lang="en-US" dirty="0"/>
            </a:p>
          </p:txBody>
        </p:sp>
        <p:sp>
          <p:nvSpPr>
            <p:cNvPr id="106705" name="Line 209"/>
            <p:cNvSpPr>
              <a:spLocks noChangeShapeType="1"/>
            </p:cNvSpPr>
            <p:nvPr/>
          </p:nvSpPr>
          <p:spPr bwMode="auto">
            <a:xfrm>
              <a:off x="6400800" y="2994279"/>
              <a:ext cx="1066800" cy="0"/>
            </a:xfrm>
            <a:prstGeom prst="line">
              <a:avLst/>
            </a:prstGeom>
            <a:noFill/>
            <a:ln w="19050">
              <a:solidFill>
                <a:srgbClr val="CC3300"/>
              </a:solidFill>
              <a:round/>
              <a:headEnd/>
              <a:tailEnd/>
            </a:ln>
            <a:effectLst/>
          </p:spPr>
          <p:txBody>
            <a:bodyPr/>
            <a:lstStyle/>
            <a:p>
              <a:endParaRPr lang="en-US" dirty="0"/>
            </a:p>
          </p:txBody>
        </p:sp>
        <p:sp>
          <p:nvSpPr>
            <p:cNvPr id="106706" name="Line 210"/>
            <p:cNvSpPr>
              <a:spLocks noChangeShapeType="1"/>
            </p:cNvSpPr>
            <p:nvPr/>
          </p:nvSpPr>
          <p:spPr bwMode="auto">
            <a:xfrm>
              <a:off x="6400800" y="3146679"/>
              <a:ext cx="1981200" cy="0"/>
            </a:xfrm>
            <a:prstGeom prst="line">
              <a:avLst/>
            </a:prstGeom>
            <a:noFill/>
            <a:ln w="19050">
              <a:solidFill>
                <a:srgbClr val="CC3300"/>
              </a:solidFill>
              <a:round/>
              <a:headEnd/>
              <a:tailEnd/>
            </a:ln>
            <a:effectLst/>
          </p:spPr>
          <p:txBody>
            <a:bodyPr/>
            <a:lstStyle/>
            <a:p>
              <a:endParaRPr lang="en-US" dirty="0"/>
            </a:p>
          </p:txBody>
        </p:sp>
        <p:sp>
          <p:nvSpPr>
            <p:cNvPr id="106707" name="Line 211"/>
            <p:cNvSpPr>
              <a:spLocks noChangeShapeType="1"/>
            </p:cNvSpPr>
            <p:nvPr/>
          </p:nvSpPr>
          <p:spPr bwMode="auto">
            <a:xfrm flipV="1">
              <a:off x="5881688" y="5097717"/>
              <a:ext cx="0" cy="792163"/>
            </a:xfrm>
            <a:prstGeom prst="line">
              <a:avLst/>
            </a:prstGeom>
            <a:noFill/>
            <a:ln w="19050">
              <a:solidFill>
                <a:srgbClr val="CC3300"/>
              </a:solidFill>
              <a:round/>
              <a:headEnd/>
              <a:tailEnd/>
            </a:ln>
            <a:effectLst/>
          </p:spPr>
          <p:txBody>
            <a:bodyPr/>
            <a:lstStyle/>
            <a:p>
              <a:endParaRPr lang="en-US" dirty="0"/>
            </a:p>
          </p:txBody>
        </p:sp>
        <p:sp>
          <p:nvSpPr>
            <p:cNvPr id="106708" name="Line 212"/>
            <p:cNvSpPr>
              <a:spLocks noChangeShapeType="1"/>
            </p:cNvSpPr>
            <p:nvPr/>
          </p:nvSpPr>
          <p:spPr bwMode="auto">
            <a:xfrm>
              <a:off x="4572000" y="5651754"/>
              <a:ext cx="609600" cy="0"/>
            </a:xfrm>
            <a:prstGeom prst="line">
              <a:avLst/>
            </a:prstGeom>
            <a:noFill/>
            <a:ln w="19050">
              <a:solidFill>
                <a:srgbClr val="CC3300"/>
              </a:solidFill>
              <a:round/>
              <a:headEnd/>
              <a:tailEnd/>
            </a:ln>
            <a:effectLst/>
          </p:spPr>
          <p:txBody>
            <a:bodyPr/>
            <a:lstStyle/>
            <a:p>
              <a:endParaRPr lang="en-US" dirty="0"/>
            </a:p>
          </p:txBody>
        </p:sp>
        <p:sp>
          <p:nvSpPr>
            <p:cNvPr id="106709" name="Line 213"/>
            <p:cNvSpPr>
              <a:spLocks noChangeShapeType="1"/>
            </p:cNvSpPr>
            <p:nvPr/>
          </p:nvSpPr>
          <p:spPr bwMode="auto">
            <a:xfrm>
              <a:off x="5010150" y="3451479"/>
              <a:ext cx="323850" cy="0"/>
            </a:xfrm>
            <a:prstGeom prst="line">
              <a:avLst/>
            </a:prstGeom>
            <a:noFill/>
            <a:ln w="19050">
              <a:solidFill>
                <a:srgbClr val="CC3300"/>
              </a:solidFill>
              <a:round/>
              <a:headEnd/>
              <a:tailEnd/>
            </a:ln>
            <a:effectLst/>
          </p:spPr>
          <p:txBody>
            <a:bodyPr/>
            <a:lstStyle/>
            <a:p>
              <a:endParaRPr lang="en-US" dirty="0"/>
            </a:p>
          </p:txBody>
        </p:sp>
        <p:sp>
          <p:nvSpPr>
            <p:cNvPr id="106710" name="Line 214"/>
            <p:cNvSpPr>
              <a:spLocks noChangeShapeType="1"/>
            </p:cNvSpPr>
            <p:nvPr/>
          </p:nvSpPr>
          <p:spPr bwMode="auto">
            <a:xfrm flipV="1">
              <a:off x="5105400" y="2841879"/>
              <a:ext cx="0" cy="914400"/>
            </a:xfrm>
            <a:prstGeom prst="line">
              <a:avLst/>
            </a:prstGeom>
            <a:noFill/>
            <a:ln w="19050">
              <a:solidFill>
                <a:srgbClr val="CC3300"/>
              </a:solidFill>
              <a:round/>
              <a:headEnd/>
              <a:tailEnd/>
            </a:ln>
            <a:effectLst/>
          </p:spPr>
          <p:txBody>
            <a:bodyPr/>
            <a:lstStyle/>
            <a:p>
              <a:endParaRPr lang="en-US" dirty="0"/>
            </a:p>
          </p:txBody>
        </p:sp>
        <p:sp>
          <p:nvSpPr>
            <p:cNvPr id="106711" name="Line 215"/>
            <p:cNvSpPr>
              <a:spLocks noChangeShapeType="1"/>
            </p:cNvSpPr>
            <p:nvPr/>
          </p:nvSpPr>
          <p:spPr bwMode="auto">
            <a:xfrm>
              <a:off x="3872865" y="2994279"/>
              <a:ext cx="1476375" cy="0"/>
            </a:xfrm>
            <a:prstGeom prst="line">
              <a:avLst/>
            </a:prstGeom>
            <a:noFill/>
            <a:ln w="19050">
              <a:solidFill>
                <a:srgbClr val="CC3300"/>
              </a:solidFill>
              <a:round/>
              <a:headEnd/>
              <a:tailEnd/>
            </a:ln>
            <a:effectLst/>
          </p:spPr>
          <p:txBody>
            <a:bodyPr/>
            <a:lstStyle/>
            <a:p>
              <a:endParaRPr lang="en-US" dirty="0"/>
            </a:p>
          </p:txBody>
        </p:sp>
        <p:sp>
          <p:nvSpPr>
            <p:cNvPr id="106712" name="Text Box 216"/>
            <p:cNvSpPr txBox="1">
              <a:spLocks noChangeArrowheads="1"/>
            </p:cNvSpPr>
            <p:nvPr/>
          </p:nvSpPr>
          <p:spPr bwMode="auto">
            <a:xfrm>
              <a:off x="3886200" y="2975229"/>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106713" name="Text Box 217"/>
            <p:cNvSpPr txBox="1">
              <a:spLocks noChangeArrowheads="1"/>
            </p:cNvSpPr>
            <p:nvPr/>
          </p:nvSpPr>
          <p:spPr bwMode="auto">
            <a:xfrm>
              <a:off x="3886200" y="3127629"/>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106714" name="Text Box 218"/>
            <p:cNvSpPr txBox="1">
              <a:spLocks noChangeArrowheads="1"/>
            </p:cNvSpPr>
            <p:nvPr/>
          </p:nvSpPr>
          <p:spPr bwMode="auto">
            <a:xfrm>
              <a:off x="3810000" y="2675192"/>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106715" name="Text Box 219"/>
            <p:cNvSpPr txBox="1">
              <a:spLocks noChangeArrowheads="1"/>
            </p:cNvSpPr>
            <p:nvPr/>
          </p:nvSpPr>
          <p:spPr bwMode="auto">
            <a:xfrm>
              <a:off x="3810000" y="3584829"/>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106716" name="Text Box 220"/>
            <p:cNvSpPr txBox="1">
              <a:spLocks noChangeArrowheads="1"/>
            </p:cNvSpPr>
            <p:nvPr/>
          </p:nvSpPr>
          <p:spPr bwMode="auto">
            <a:xfrm>
              <a:off x="3886200" y="3432429"/>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106717" name="Text Box 221"/>
            <p:cNvSpPr txBox="1">
              <a:spLocks noChangeArrowheads="1"/>
            </p:cNvSpPr>
            <p:nvPr/>
          </p:nvSpPr>
          <p:spPr bwMode="auto">
            <a:xfrm>
              <a:off x="3886200" y="2827592"/>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106718" name="Rectangle 222"/>
            <p:cNvSpPr>
              <a:spLocks noChangeArrowheads="1"/>
            </p:cNvSpPr>
            <p:nvPr/>
          </p:nvSpPr>
          <p:spPr bwMode="auto">
            <a:xfrm>
              <a:off x="2971800" y="3861054"/>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106719" name="Rectangle 223"/>
            <p:cNvSpPr>
              <a:spLocks noChangeArrowheads="1"/>
            </p:cNvSpPr>
            <p:nvPr/>
          </p:nvSpPr>
          <p:spPr bwMode="auto">
            <a:xfrm>
              <a:off x="914400" y="4442079"/>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06740" name="Rectangle 244"/>
            <p:cNvSpPr>
              <a:spLocks noChangeArrowheads="1"/>
            </p:cNvSpPr>
            <p:nvPr/>
          </p:nvSpPr>
          <p:spPr bwMode="auto">
            <a:xfrm>
              <a:off x="533400" y="4594479"/>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106741" name="Line 245"/>
            <p:cNvSpPr>
              <a:spLocks noChangeShapeType="1"/>
            </p:cNvSpPr>
            <p:nvPr/>
          </p:nvSpPr>
          <p:spPr bwMode="auto">
            <a:xfrm>
              <a:off x="776288" y="4899279"/>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06742" name="Line 246"/>
            <p:cNvSpPr>
              <a:spLocks noChangeShapeType="1"/>
            </p:cNvSpPr>
            <p:nvPr/>
          </p:nvSpPr>
          <p:spPr bwMode="auto">
            <a:xfrm flipH="1" flipV="1">
              <a:off x="819150" y="2613279"/>
              <a:ext cx="0" cy="2286000"/>
            </a:xfrm>
            <a:prstGeom prst="line">
              <a:avLst/>
            </a:prstGeom>
            <a:noFill/>
            <a:ln w="28575">
              <a:solidFill>
                <a:schemeClr val="tx1"/>
              </a:solidFill>
              <a:round/>
              <a:headEnd/>
              <a:tailEnd/>
            </a:ln>
            <a:effectLst/>
          </p:spPr>
          <p:txBody>
            <a:bodyPr/>
            <a:lstStyle/>
            <a:p>
              <a:endParaRPr lang="en-US" dirty="0"/>
            </a:p>
          </p:txBody>
        </p:sp>
        <p:sp>
          <p:nvSpPr>
            <p:cNvPr id="106743" name="Line 247"/>
            <p:cNvSpPr>
              <a:spLocks noChangeShapeType="1"/>
            </p:cNvSpPr>
            <p:nvPr/>
          </p:nvSpPr>
          <p:spPr bwMode="auto">
            <a:xfrm flipV="1">
              <a:off x="812800" y="2627567"/>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06744" name="Line 248"/>
            <p:cNvSpPr>
              <a:spLocks noChangeShapeType="1"/>
            </p:cNvSpPr>
            <p:nvPr/>
          </p:nvSpPr>
          <p:spPr bwMode="auto">
            <a:xfrm>
              <a:off x="914400" y="3146679"/>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106745" name="Text Box 249"/>
            <p:cNvSpPr txBox="1">
              <a:spLocks noChangeArrowheads="1"/>
            </p:cNvSpPr>
            <p:nvPr/>
          </p:nvSpPr>
          <p:spPr bwMode="auto">
            <a:xfrm>
              <a:off x="800100" y="2891092"/>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106746" name="Text Box 250"/>
            <p:cNvSpPr txBox="1">
              <a:spLocks noChangeArrowheads="1"/>
            </p:cNvSpPr>
            <p:nvPr/>
          </p:nvSpPr>
          <p:spPr bwMode="auto">
            <a:xfrm>
              <a:off x="866775" y="4592892"/>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106747" name="Rectangle 251"/>
            <p:cNvSpPr>
              <a:spLocks noChangeArrowheads="1"/>
            </p:cNvSpPr>
            <p:nvPr/>
          </p:nvSpPr>
          <p:spPr bwMode="auto">
            <a:xfrm>
              <a:off x="6684963" y="4456367"/>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106748" name="Group 252"/>
            <p:cNvGrpSpPr>
              <a:grpSpLocks/>
            </p:cNvGrpSpPr>
            <p:nvPr/>
          </p:nvGrpSpPr>
          <p:grpSpPr bwMode="auto">
            <a:xfrm>
              <a:off x="5065699" y="4837367"/>
              <a:ext cx="228600" cy="549275"/>
              <a:chOff x="4392" y="1632"/>
              <a:chExt cx="144" cy="346"/>
            </a:xfrm>
          </p:grpSpPr>
          <p:grpSp>
            <p:nvGrpSpPr>
              <p:cNvPr id="106749" name="Group 253"/>
              <p:cNvGrpSpPr>
                <a:grpSpLocks/>
              </p:cNvGrpSpPr>
              <p:nvPr/>
            </p:nvGrpSpPr>
            <p:grpSpPr bwMode="auto">
              <a:xfrm>
                <a:off x="4411" y="1634"/>
                <a:ext cx="102" cy="336"/>
                <a:chOff x="1248" y="3360"/>
                <a:chExt cx="144" cy="480"/>
              </a:xfrm>
            </p:grpSpPr>
            <p:sp>
              <p:nvSpPr>
                <p:cNvPr id="106750" name="AutoShape 2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06751" name="Line 2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6752" name="Line 2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6753" name="Text Box 2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6754" name="Line 258"/>
            <p:cNvSpPr>
              <a:spLocks noChangeShapeType="1"/>
            </p:cNvSpPr>
            <p:nvPr/>
          </p:nvSpPr>
          <p:spPr bwMode="auto">
            <a:xfrm>
              <a:off x="6096000" y="4913567"/>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106755" name="Oval 259"/>
            <p:cNvSpPr>
              <a:spLocks noChangeArrowheads="1"/>
            </p:cNvSpPr>
            <p:nvPr/>
          </p:nvSpPr>
          <p:spPr bwMode="auto">
            <a:xfrm>
              <a:off x="4648200" y="3267329"/>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106756" name="Line 260"/>
            <p:cNvSpPr>
              <a:spLocks noChangeShapeType="1"/>
            </p:cNvSpPr>
            <p:nvPr/>
          </p:nvSpPr>
          <p:spPr bwMode="auto">
            <a:xfrm flipV="1">
              <a:off x="4843463" y="3862642"/>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106757" name="Line 261"/>
            <p:cNvSpPr>
              <a:spLocks noChangeShapeType="1"/>
            </p:cNvSpPr>
            <p:nvPr/>
          </p:nvSpPr>
          <p:spPr bwMode="auto">
            <a:xfrm>
              <a:off x="4648200" y="5432679"/>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106758" name="Line 262"/>
            <p:cNvSpPr>
              <a:spLocks noChangeShapeType="1"/>
            </p:cNvSpPr>
            <p:nvPr/>
          </p:nvSpPr>
          <p:spPr bwMode="auto">
            <a:xfrm>
              <a:off x="5029200" y="3527679"/>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106759" name="Line 263"/>
            <p:cNvSpPr>
              <a:spLocks noChangeShapeType="1"/>
            </p:cNvSpPr>
            <p:nvPr/>
          </p:nvSpPr>
          <p:spPr bwMode="auto">
            <a:xfrm flipH="1" flipV="1">
              <a:off x="622300" y="1698879"/>
              <a:ext cx="0" cy="2895600"/>
            </a:xfrm>
            <a:prstGeom prst="line">
              <a:avLst/>
            </a:prstGeom>
            <a:noFill/>
            <a:ln w="28575">
              <a:solidFill>
                <a:schemeClr val="tx1"/>
              </a:solidFill>
              <a:round/>
              <a:headEnd type="triangle" w="med" len="med"/>
              <a:tailEnd/>
            </a:ln>
            <a:effectLst/>
          </p:spPr>
          <p:txBody>
            <a:bodyPr/>
            <a:lstStyle/>
            <a:p>
              <a:endParaRPr lang="en-US" dirty="0"/>
            </a:p>
          </p:txBody>
        </p:sp>
        <p:sp>
          <p:nvSpPr>
            <p:cNvPr id="106760" name="Line 264"/>
            <p:cNvSpPr>
              <a:spLocks noChangeShapeType="1"/>
            </p:cNvSpPr>
            <p:nvPr/>
          </p:nvSpPr>
          <p:spPr bwMode="auto">
            <a:xfrm>
              <a:off x="609600" y="1698879"/>
              <a:ext cx="6705600" cy="0"/>
            </a:xfrm>
            <a:prstGeom prst="line">
              <a:avLst/>
            </a:prstGeom>
            <a:noFill/>
            <a:ln w="28575">
              <a:solidFill>
                <a:schemeClr val="tx1"/>
              </a:solidFill>
              <a:round/>
              <a:headEnd/>
              <a:tailEnd/>
            </a:ln>
            <a:effectLst/>
          </p:spPr>
          <p:txBody>
            <a:bodyPr/>
            <a:lstStyle/>
            <a:p>
              <a:endParaRPr lang="en-US" dirty="0"/>
            </a:p>
          </p:txBody>
        </p:sp>
        <p:sp>
          <p:nvSpPr>
            <p:cNvPr id="106761" name="Line 265"/>
            <p:cNvSpPr>
              <a:spLocks noChangeShapeType="1"/>
            </p:cNvSpPr>
            <p:nvPr/>
          </p:nvSpPr>
          <p:spPr bwMode="auto">
            <a:xfrm>
              <a:off x="4248150" y="5737479"/>
              <a:ext cx="609600" cy="0"/>
            </a:xfrm>
            <a:prstGeom prst="line">
              <a:avLst/>
            </a:prstGeom>
            <a:noFill/>
            <a:ln w="28575">
              <a:solidFill>
                <a:schemeClr val="tx1"/>
              </a:solidFill>
              <a:round/>
              <a:headEnd/>
              <a:tailEnd/>
            </a:ln>
            <a:effectLst/>
          </p:spPr>
          <p:txBody>
            <a:bodyPr/>
            <a:lstStyle/>
            <a:p>
              <a:endParaRPr lang="en-US" dirty="0"/>
            </a:p>
          </p:txBody>
        </p:sp>
        <p:sp>
          <p:nvSpPr>
            <p:cNvPr id="106762" name="Text Box 266"/>
            <p:cNvSpPr txBox="1">
              <a:spLocks noChangeArrowheads="1"/>
            </p:cNvSpPr>
            <p:nvPr/>
          </p:nvSpPr>
          <p:spPr bwMode="auto">
            <a:xfrm>
              <a:off x="6573838" y="4670679"/>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106763" name="Text Box 267"/>
            <p:cNvSpPr txBox="1">
              <a:spLocks noChangeArrowheads="1"/>
            </p:cNvSpPr>
            <p:nvPr/>
          </p:nvSpPr>
          <p:spPr bwMode="auto">
            <a:xfrm>
              <a:off x="1600200" y="4746879"/>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106764" name="Line 268"/>
            <p:cNvSpPr>
              <a:spLocks noChangeShapeType="1"/>
            </p:cNvSpPr>
            <p:nvPr/>
          </p:nvSpPr>
          <p:spPr bwMode="auto">
            <a:xfrm>
              <a:off x="2290763" y="4061079"/>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106765" name="Line 269"/>
            <p:cNvSpPr>
              <a:spLocks noChangeShapeType="1"/>
            </p:cNvSpPr>
            <p:nvPr/>
          </p:nvSpPr>
          <p:spPr bwMode="auto">
            <a:xfrm>
              <a:off x="2305050" y="3299079"/>
              <a:ext cx="0" cy="2432050"/>
            </a:xfrm>
            <a:prstGeom prst="line">
              <a:avLst/>
            </a:prstGeom>
            <a:noFill/>
            <a:ln w="28575">
              <a:solidFill>
                <a:schemeClr val="tx1"/>
              </a:solidFill>
              <a:round/>
              <a:headEnd/>
              <a:tailEnd/>
            </a:ln>
            <a:effectLst/>
          </p:spPr>
          <p:txBody>
            <a:bodyPr/>
            <a:lstStyle/>
            <a:p>
              <a:endParaRPr lang="en-US" dirty="0"/>
            </a:p>
          </p:txBody>
        </p:sp>
        <p:sp>
          <p:nvSpPr>
            <p:cNvPr id="106766" name="Line 270"/>
            <p:cNvSpPr>
              <a:spLocks noChangeShapeType="1"/>
            </p:cNvSpPr>
            <p:nvPr/>
          </p:nvSpPr>
          <p:spPr bwMode="auto">
            <a:xfrm>
              <a:off x="2290763" y="5737479"/>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106767" name="Line 271"/>
            <p:cNvSpPr>
              <a:spLocks noChangeShapeType="1"/>
            </p:cNvSpPr>
            <p:nvPr/>
          </p:nvSpPr>
          <p:spPr bwMode="auto">
            <a:xfrm>
              <a:off x="7767638" y="4989767"/>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106768" name="Line 272"/>
            <p:cNvSpPr>
              <a:spLocks noChangeShapeType="1"/>
            </p:cNvSpPr>
            <p:nvPr/>
          </p:nvSpPr>
          <p:spPr bwMode="auto">
            <a:xfrm>
              <a:off x="8153400" y="5246942"/>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06769" name="Line 273"/>
            <p:cNvSpPr>
              <a:spLocks noChangeShapeType="1"/>
            </p:cNvSpPr>
            <p:nvPr/>
          </p:nvSpPr>
          <p:spPr bwMode="auto">
            <a:xfrm>
              <a:off x="8458200" y="5080254"/>
              <a:ext cx="152400" cy="0"/>
            </a:xfrm>
            <a:prstGeom prst="line">
              <a:avLst/>
            </a:prstGeom>
            <a:noFill/>
            <a:ln w="28575">
              <a:solidFill>
                <a:schemeClr val="tx1"/>
              </a:solidFill>
              <a:round/>
              <a:headEnd/>
              <a:tailEnd/>
            </a:ln>
            <a:effectLst/>
          </p:spPr>
          <p:txBody>
            <a:bodyPr/>
            <a:lstStyle/>
            <a:p>
              <a:endParaRPr lang="en-US" dirty="0"/>
            </a:p>
          </p:txBody>
        </p:sp>
        <p:sp>
          <p:nvSpPr>
            <p:cNvPr id="106770" name="Line 274"/>
            <p:cNvSpPr>
              <a:spLocks noChangeShapeType="1"/>
            </p:cNvSpPr>
            <p:nvPr/>
          </p:nvSpPr>
          <p:spPr bwMode="auto">
            <a:xfrm>
              <a:off x="8603933" y="5081842"/>
              <a:ext cx="0" cy="1250950"/>
            </a:xfrm>
            <a:prstGeom prst="line">
              <a:avLst/>
            </a:prstGeom>
            <a:noFill/>
            <a:ln w="28575">
              <a:solidFill>
                <a:schemeClr val="tx1"/>
              </a:solidFill>
              <a:round/>
              <a:headEnd/>
              <a:tailEnd/>
            </a:ln>
            <a:effectLst/>
          </p:spPr>
          <p:txBody>
            <a:bodyPr/>
            <a:lstStyle/>
            <a:p>
              <a:endParaRPr lang="en-US" dirty="0"/>
            </a:p>
          </p:txBody>
        </p:sp>
        <p:sp>
          <p:nvSpPr>
            <p:cNvPr id="106771" name="Line 275"/>
            <p:cNvSpPr>
              <a:spLocks noChangeShapeType="1"/>
            </p:cNvSpPr>
            <p:nvPr/>
          </p:nvSpPr>
          <p:spPr bwMode="auto">
            <a:xfrm>
              <a:off x="2827020" y="6339459"/>
              <a:ext cx="5791200" cy="0"/>
            </a:xfrm>
            <a:prstGeom prst="line">
              <a:avLst/>
            </a:prstGeom>
            <a:noFill/>
            <a:ln w="28575">
              <a:solidFill>
                <a:schemeClr val="tx1"/>
              </a:solidFill>
              <a:round/>
              <a:headEnd/>
              <a:tailEnd/>
            </a:ln>
            <a:effectLst/>
          </p:spPr>
          <p:txBody>
            <a:bodyPr/>
            <a:lstStyle/>
            <a:p>
              <a:endParaRPr lang="en-US" dirty="0"/>
            </a:p>
          </p:txBody>
        </p:sp>
        <p:sp>
          <p:nvSpPr>
            <p:cNvPr id="106772" name="Line 276"/>
            <p:cNvSpPr>
              <a:spLocks noChangeShapeType="1"/>
            </p:cNvSpPr>
            <p:nvPr/>
          </p:nvSpPr>
          <p:spPr bwMode="auto">
            <a:xfrm>
              <a:off x="2833688" y="5127879"/>
              <a:ext cx="0" cy="1219200"/>
            </a:xfrm>
            <a:prstGeom prst="line">
              <a:avLst/>
            </a:prstGeom>
            <a:noFill/>
            <a:ln w="28575">
              <a:solidFill>
                <a:schemeClr val="tx1"/>
              </a:solidFill>
              <a:round/>
              <a:headEnd/>
              <a:tailEnd/>
            </a:ln>
            <a:effectLst/>
          </p:spPr>
          <p:txBody>
            <a:bodyPr/>
            <a:lstStyle/>
            <a:p>
              <a:endParaRPr lang="en-US" dirty="0"/>
            </a:p>
          </p:txBody>
        </p:sp>
        <p:grpSp>
          <p:nvGrpSpPr>
            <p:cNvPr id="106773" name="Group 277"/>
            <p:cNvGrpSpPr>
              <a:grpSpLocks/>
            </p:cNvGrpSpPr>
            <p:nvPr/>
          </p:nvGrpSpPr>
          <p:grpSpPr bwMode="auto">
            <a:xfrm>
              <a:off x="8266099" y="4821492"/>
              <a:ext cx="228600" cy="549275"/>
              <a:chOff x="4392" y="1632"/>
              <a:chExt cx="144" cy="346"/>
            </a:xfrm>
          </p:grpSpPr>
          <p:grpSp>
            <p:nvGrpSpPr>
              <p:cNvPr id="106774" name="Group 278"/>
              <p:cNvGrpSpPr>
                <a:grpSpLocks/>
              </p:cNvGrpSpPr>
              <p:nvPr/>
            </p:nvGrpSpPr>
            <p:grpSpPr bwMode="auto">
              <a:xfrm>
                <a:off x="4411" y="1634"/>
                <a:ext cx="102" cy="336"/>
                <a:chOff x="1248" y="3360"/>
                <a:chExt cx="144" cy="480"/>
              </a:xfrm>
            </p:grpSpPr>
            <p:sp>
              <p:nvSpPr>
                <p:cNvPr id="106775" name="AutoShape 279"/>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06776" name="Line 28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6777" name="Line 28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6778" name="Text Box 282"/>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6779" name="Line 283"/>
            <p:cNvSpPr>
              <a:spLocks noChangeShapeType="1"/>
            </p:cNvSpPr>
            <p:nvPr/>
          </p:nvSpPr>
          <p:spPr bwMode="auto">
            <a:xfrm>
              <a:off x="1985963" y="4975479"/>
              <a:ext cx="304800" cy="0"/>
            </a:xfrm>
            <a:prstGeom prst="line">
              <a:avLst/>
            </a:prstGeom>
            <a:noFill/>
            <a:ln w="28575">
              <a:solidFill>
                <a:schemeClr val="tx1"/>
              </a:solidFill>
              <a:round/>
              <a:headEnd/>
              <a:tailEnd/>
            </a:ln>
            <a:effectLst/>
          </p:spPr>
          <p:txBody>
            <a:bodyPr/>
            <a:lstStyle/>
            <a:p>
              <a:endParaRPr lang="en-US" dirty="0"/>
            </a:p>
          </p:txBody>
        </p:sp>
        <p:sp>
          <p:nvSpPr>
            <p:cNvPr id="106780" name="Line 284"/>
            <p:cNvSpPr>
              <a:spLocks noChangeShapeType="1"/>
            </p:cNvSpPr>
            <p:nvPr/>
          </p:nvSpPr>
          <p:spPr bwMode="auto">
            <a:xfrm>
              <a:off x="4648200" y="2689479"/>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106781" name="Line 285"/>
            <p:cNvSpPr>
              <a:spLocks noChangeShapeType="1"/>
            </p:cNvSpPr>
            <p:nvPr/>
          </p:nvSpPr>
          <p:spPr bwMode="auto">
            <a:xfrm>
              <a:off x="4191000" y="4456367"/>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106782" name="Text Box 286"/>
            <p:cNvSpPr txBox="1">
              <a:spLocks noChangeArrowheads="1"/>
            </p:cNvSpPr>
            <p:nvPr/>
          </p:nvSpPr>
          <p:spPr bwMode="auto">
            <a:xfrm>
              <a:off x="3343275" y="5062792"/>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106783" name="Text Box 287"/>
            <p:cNvSpPr txBox="1">
              <a:spLocks noChangeArrowheads="1"/>
            </p:cNvSpPr>
            <p:nvPr/>
          </p:nvSpPr>
          <p:spPr bwMode="auto">
            <a:xfrm>
              <a:off x="2959100" y="3907092"/>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106784" name="Text Box 288"/>
            <p:cNvSpPr txBox="1">
              <a:spLocks noChangeArrowheads="1"/>
            </p:cNvSpPr>
            <p:nvPr/>
          </p:nvSpPr>
          <p:spPr bwMode="auto">
            <a:xfrm>
              <a:off x="3657600" y="4211892"/>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106785" name="Oval 289"/>
            <p:cNvSpPr>
              <a:spLocks noChangeArrowheads="1"/>
            </p:cNvSpPr>
            <p:nvPr/>
          </p:nvSpPr>
          <p:spPr bwMode="auto">
            <a:xfrm>
              <a:off x="3727704" y="5356479"/>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106786" name="Text Box 290"/>
            <p:cNvSpPr txBox="1">
              <a:spLocks noChangeArrowheads="1"/>
            </p:cNvSpPr>
            <p:nvPr/>
          </p:nvSpPr>
          <p:spPr bwMode="auto">
            <a:xfrm>
              <a:off x="4205288" y="5537454"/>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787" name="Line 291"/>
            <p:cNvSpPr>
              <a:spLocks noChangeShapeType="1"/>
            </p:cNvSpPr>
            <p:nvPr/>
          </p:nvSpPr>
          <p:spPr bwMode="auto">
            <a:xfrm>
              <a:off x="2827020" y="5136071"/>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06788" name="Line 292"/>
            <p:cNvSpPr>
              <a:spLocks noChangeShapeType="1"/>
            </p:cNvSpPr>
            <p:nvPr/>
          </p:nvSpPr>
          <p:spPr bwMode="auto">
            <a:xfrm>
              <a:off x="4857750" y="5294567"/>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06789" name="Line 293"/>
            <p:cNvSpPr>
              <a:spLocks noChangeShapeType="1"/>
            </p:cNvSpPr>
            <p:nvPr/>
          </p:nvSpPr>
          <p:spPr bwMode="auto">
            <a:xfrm>
              <a:off x="5257800" y="5142167"/>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06790" name="Line 294"/>
            <p:cNvSpPr>
              <a:spLocks noChangeShapeType="1"/>
            </p:cNvSpPr>
            <p:nvPr/>
          </p:nvSpPr>
          <p:spPr bwMode="auto">
            <a:xfrm>
              <a:off x="4191000" y="4913567"/>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106791" name="Line 295"/>
            <p:cNvSpPr>
              <a:spLocks noChangeShapeType="1"/>
            </p:cNvSpPr>
            <p:nvPr/>
          </p:nvSpPr>
          <p:spPr bwMode="auto">
            <a:xfrm>
              <a:off x="6096000" y="4670679"/>
              <a:ext cx="152400" cy="0"/>
            </a:xfrm>
            <a:prstGeom prst="line">
              <a:avLst/>
            </a:prstGeom>
            <a:noFill/>
            <a:ln w="19050">
              <a:solidFill>
                <a:schemeClr val="tx1"/>
              </a:solidFill>
              <a:round/>
              <a:headEnd/>
              <a:tailEnd/>
            </a:ln>
            <a:effectLst/>
          </p:spPr>
          <p:txBody>
            <a:bodyPr/>
            <a:lstStyle/>
            <a:p>
              <a:endParaRPr lang="en-US" dirty="0"/>
            </a:p>
          </p:txBody>
        </p:sp>
        <p:sp>
          <p:nvSpPr>
            <p:cNvPr id="106792" name="Line 296"/>
            <p:cNvSpPr>
              <a:spLocks noChangeShapeType="1"/>
            </p:cNvSpPr>
            <p:nvPr/>
          </p:nvSpPr>
          <p:spPr bwMode="auto">
            <a:xfrm>
              <a:off x="4656392" y="4913567"/>
              <a:ext cx="0" cy="519113"/>
            </a:xfrm>
            <a:prstGeom prst="line">
              <a:avLst/>
            </a:prstGeom>
            <a:noFill/>
            <a:ln w="28575">
              <a:solidFill>
                <a:schemeClr val="tx1"/>
              </a:solidFill>
              <a:round/>
              <a:headEnd/>
              <a:tailEnd/>
            </a:ln>
            <a:effectLst/>
          </p:spPr>
          <p:txBody>
            <a:bodyPr/>
            <a:lstStyle/>
            <a:p>
              <a:endParaRPr lang="en-US" dirty="0"/>
            </a:p>
          </p:txBody>
        </p:sp>
        <p:sp>
          <p:nvSpPr>
            <p:cNvPr id="106793" name="Text Box 297"/>
            <p:cNvSpPr txBox="1">
              <a:spLocks noChangeArrowheads="1"/>
            </p:cNvSpPr>
            <p:nvPr/>
          </p:nvSpPr>
          <p:spPr bwMode="auto">
            <a:xfrm>
              <a:off x="6553200" y="5204079"/>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106794" name="Text Box 298"/>
            <p:cNvSpPr txBox="1">
              <a:spLocks noChangeArrowheads="1"/>
            </p:cNvSpPr>
            <p:nvPr/>
          </p:nvSpPr>
          <p:spPr bwMode="auto">
            <a:xfrm>
              <a:off x="7183438" y="4761167"/>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106795" name="Line 299"/>
            <p:cNvSpPr>
              <a:spLocks noChangeShapeType="1"/>
            </p:cNvSpPr>
            <p:nvPr/>
          </p:nvSpPr>
          <p:spPr bwMode="auto">
            <a:xfrm>
              <a:off x="6485192" y="4913567"/>
              <a:ext cx="0" cy="1066800"/>
            </a:xfrm>
            <a:prstGeom prst="line">
              <a:avLst/>
            </a:prstGeom>
            <a:noFill/>
            <a:ln w="28575">
              <a:solidFill>
                <a:schemeClr val="tx1"/>
              </a:solidFill>
              <a:round/>
              <a:headEnd/>
              <a:tailEnd/>
            </a:ln>
            <a:effectLst/>
          </p:spPr>
          <p:txBody>
            <a:bodyPr/>
            <a:lstStyle/>
            <a:p>
              <a:endParaRPr lang="en-US" dirty="0"/>
            </a:p>
          </p:txBody>
        </p:sp>
        <p:sp>
          <p:nvSpPr>
            <p:cNvPr id="106796" name="Line 300"/>
            <p:cNvSpPr>
              <a:spLocks noChangeShapeType="1"/>
            </p:cNvSpPr>
            <p:nvPr/>
          </p:nvSpPr>
          <p:spPr bwMode="auto">
            <a:xfrm>
              <a:off x="6477000" y="5980367"/>
              <a:ext cx="1676400" cy="0"/>
            </a:xfrm>
            <a:prstGeom prst="line">
              <a:avLst/>
            </a:prstGeom>
            <a:noFill/>
            <a:ln w="28575">
              <a:solidFill>
                <a:schemeClr val="tx1"/>
              </a:solidFill>
              <a:round/>
              <a:headEnd/>
              <a:tailEnd/>
            </a:ln>
            <a:effectLst/>
          </p:spPr>
          <p:txBody>
            <a:bodyPr/>
            <a:lstStyle/>
            <a:p>
              <a:endParaRPr lang="en-US" dirty="0"/>
            </a:p>
          </p:txBody>
        </p:sp>
        <p:sp>
          <p:nvSpPr>
            <p:cNvPr id="106797" name="Line 301"/>
            <p:cNvSpPr>
              <a:spLocks noChangeShapeType="1"/>
            </p:cNvSpPr>
            <p:nvPr/>
          </p:nvSpPr>
          <p:spPr bwMode="auto">
            <a:xfrm flipV="1">
              <a:off x="8153400" y="5232654"/>
              <a:ext cx="0" cy="762000"/>
            </a:xfrm>
            <a:prstGeom prst="line">
              <a:avLst/>
            </a:prstGeom>
            <a:noFill/>
            <a:ln w="28575">
              <a:solidFill>
                <a:schemeClr val="tx1"/>
              </a:solidFill>
              <a:round/>
              <a:headEnd/>
              <a:tailEnd/>
            </a:ln>
            <a:effectLst/>
          </p:spPr>
          <p:txBody>
            <a:bodyPr/>
            <a:lstStyle/>
            <a:p>
              <a:endParaRPr lang="en-US" dirty="0"/>
            </a:p>
          </p:txBody>
        </p:sp>
        <p:sp>
          <p:nvSpPr>
            <p:cNvPr id="106798" name="Text Box 302"/>
            <p:cNvSpPr txBox="1">
              <a:spLocks noChangeArrowheads="1"/>
            </p:cNvSpPr>
            <p:nvPr/>
          </p:nvSpPr>
          <p:spPr bwMode="auto">
            <a:xfrm rot="16200000">
              <a:off x="1455738" y="4053142"/>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106799" name="Text Box 303"/>
            <p:cNvSpPr txBox="1">
              <a:spLocks noChangeArrowheads="1"/>
            </p:cNvSpPr>
            <p:nvPr/>
          </p:nvSpPr>
          <p:spPr bwMode="auto">
            <a:xfrm>
              <a:off x="2819400" y="5493004"/>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106800" name="Text Box 304"/>
            <p:cNvSpPr txBox="1">
              <a:spLocks noChangeArrowheads="1"/>
            </p:cNvSpPr>
            <p:nvPr/>
          </p:nvSpPr>
          <p:spPr bwMode="auto">
            <a:xfrm>
              <a:off x="5086350" y="3489579"/>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01" name="Text Box 305"/>
            <p:cNvSpPr txBox="1">
              <a:spLocks noChangeArrowheads="1"/>
            </p:cNvSpPr>
            <p:nvPr/>
          </p:nvSpPr>
          <p:spPr bwMode="auto">
            <a:xfrm>
              <a:off x="5076825" y="2670429"/>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03" name="Line 307"/>
            <p:cNvSpPr>
              <a:spLocks noChangeShapeType="1"/>
            </p:cNvSpPr>
            <p:nvPr/>
          </p:nvSpPr>
          <p:spPr bwMode="auto">
            <a:xfrm>
              <a:off x="1985963" y="2537079"/>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106804" name="Line 308"/>
            <p:cNvSpPr>
              <a:spLocks noChangeShapeType="1"/>
            </p:cNvSpPr>
            <p:nvPr/>
          </p:nvSpPr>
          <p:spPr bwMode="auto">
            <a:xfrm>
              <a:off x="4662488" y="2537079"/>
              <a:ext cx="0" cy="152400"/>
            </a:xfrm>
            <a:prstGeom prst="line">
              <a:avLst/>
            </a:prstGeom>
            <a:noFill/>
            <a:ln w="28575">
              <a:solidFill>
                <a:schemeClr val="tx1"/>
              </a:solidFill>
              <a:round/>
              <a:headEnd/>
              <a:tailEnd/>
            </a:ln>
            <a:effectLst/>
          </p:spPr>
          <p:txBody>
            <a:bodyPr/>
            <a:lstStyle/>
            <a:p>
              <a:endParaRPr lang="en-US" dirty="0"/>
            </a:p>
          </p:txBody>
        </p:sp>
        <p:sp>
          <p:nvSpPr>
            <p:cNvPr id="106807" name="Text Box 311"/>
            <p:cNvSpPr txBox="1">
              <a:spLocks noChangeArrowheads="1"/>
            </p:cNvSpPr>
            <p:nvPr/>
          </p:nvSpPr>
          <p:spPr bwMode="auto">
            <a:xfrm>
              <a:off x="5943600" y="2308479"/>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08" name="Text Box 312"/>
            <p:cNvSpPr txBox="1">
              <a:spLocks noChangeArrowheads="1"/>
            </p:cNvSpPr>
            <p:nvPr/>
          </p:nvSpPr>
          <p:spPr bwMode="auto">
            <a:xfrm>
              <a:off x="6400800" y="2613279"/>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09" name="Text Box 313"/>
            <p:cNvSpPr txBox="1">
              <a:spLocks noChangeArrowheads="1"/>
            </p:cNvSpPr>
            <p:nvPr/>
          </p:nvSpPr>
          <p:spPr bwMode="auto">
            <a:xfrm>
              <a:off x="838200" y="2368804"/>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10" name="Text Box 314"/>
            <p:cNvSpPr txBox="1">
              <a:spLocks noChangeArrowheads="1"/>
            </p:cNvSpPr>
            <p:nvPr/>
          </p:nvSpPr>
          <p:spPr bwMode="auto">
            <a:xfrm>
              <a:off x="4267200" y="4700842"/>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11" name="Text Box 315"/>
            <p:cNvSpPr txBox="1">
              <a:spLocks noChangeArrowheads="1"/>
            </p:cNvSpPr>
            <p:nvPr/>
          </p:nvSpPr>
          <p:spPr bwMode="auto">
            <a:xfrm>
              <a:off x="4267200" y="4243642"/>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12" name="Text Box 316"/>
            <p:cNvSpPr txBox="1">
              <a:spLocks noChangeArrowheads="1"/>
            </p:cNvSpPr>
            <p:nvPr/>
          </p:nvSpPr>
          <p:spPr bwMode="auto">
            <a:xfrm>
              <a:off x="5200650" y="4910392"/>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13" name="Text Box 317"/>
            <p:cNvSpPr txBox="1">
              <a:spLocks noChangeArrowheads="1"/>
            </p:cNvSpPr>
            <p:nvPr/>
          </p:nvSpPr>
          <p:spPr bwMode="auto">
            <a:xfrm>
              <a:off x="6324600" y="469766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14" name="Text Box 318"/>
            <p:cNvSpPr txBox="1">
              <a:spLocks noChangeArrowheads="1"/>
            </p:cNvSpPr>
            <p:nvPr/>
          </p:nvSpPr>
          <p:spPr bwMode="auto">
            <a:xfrm>
              <a:off x="7696200" y="4777042"/>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15" name="Text Box 319"/>
            <p:cNvSpPr txBox="1">
              <a:spLocks noChangeArrowheads="1"/>
            </p:cNvSpPr>
            <p:nvPr/>
          </p:nvSpPr>
          <p:spPr bwMode="auto">
            <a:xfrm>
              <a:off x="7877175" y="5173917"/>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16" name="Text Box 320"/>
            <p:cNvSpPr txBox="1">
              <a:spLocks noChangeArrowheads="1"/>
            </p:cNvSpPr>
            <p:nvPr/>
          </p:nvSpPr>
          <p:spPr bwMode="auto">
            <a:xfrm>
              <a:off x="8401050" y="4859592"/>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817" name="Text Box 321"/>
            <p:cNvSpPr txBox="1">
              <a:spLocks noChangeArrowheads="1"/>
            </p:cNvSpPr>
            <p:nvPr/>
          </p:nvSpPr>
          <p:spPr bwMode="auto">
            <a:xfrm rot="10800000" flipH="1" flipV="1">
              <a:off x="2771775" y="4461129"/>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06818" name="Text Box 322"/>
            <p:cNvSpPr txBox="1">
              <a:spLocks noChangeArrowheads="1"/>
            </p:cNvSpPr>
            <p:nvPr/>
          </p:nvSpPr>
          <p:spPr bwMode="auto">
            <a:xfrm rot="10800000" flipH="1" flipV="1">
              <a:off x="2438400" y="4107117"/>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06819" name="Text Box 323"/>
            <p:cNvSpPr txBox="1">
              <a:spLocks noChangeArrowheads="1"/>
            </p:cNvSpPr>
            <p:nvPr/>
          </p:nvSpPr>
          <p:spPr bwMode="auto">
            <a:xfrm rot="10800000" flipH="1" flipV="1">
              <a:off x="2438400" y="3832479"/>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06820" name="Oval 324"/>
            <p:cNvSpPr>
              <a:spLocks noChangeArrowheads="1"/>
            </p:cNvSpPr>
            <p:nvPr/>
          </p:nvSpPr>
          <p:spPr bwMode="auto">
            <a:xfrm>
              <a:off x="5124450" y="5480304"/>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106821" name="Line 325"/>
            <p:cNvSpPr>
              <a:spLocks noChangeShapeType="1"/>
            </p:cNvSpPr>
            <p:nvPr/>
          </p:nvSpPr>
          <p:spPr bwMode="auto">
            <a:xfrm>
              <a:off x="5653088" y="5880354"/>
              <a:ext cx="228600" cy="0"/>
            </a:xfrm>
            <a:prstGeom prst="line">
              <a:avLst/>
            </a:prstGeom>
            <a:noFill/>
            <a:ln w="19050">
              <a:solidFill>
                <a:srgbClr val="CC3300"/>
              </a:solidFill>
              <a:round/>
              <a:headEnd/>
              <a:tailEnd/>
            </a:ln>
            <a:effectLst/>
          </p:spPr>
          <p:txBody>
            <a:bodyPr/>
            <a:lstStyle/>
            <a:p>
              <a:endParaRPr lang="en-US" dirty="0"/>
            </a:p>
          </p:txBody>
        </p:sp>
        <p:sp>
          <p:nvSpPr>
            <p:cNvPr id="106822" name="Line 326"/>
            <p:cNvSpPr>
              <a:spLocks noChangeShapeType="1"/>
            </p:cNvSpPr>
            <p:nvPr/>
          </p:nvSpPr>
          <p:spPr bwMode="auto">
            <a:xfrm>
              <a:off x="4592384" y="5737479"/>
              <a:ext cx="0" cy="152400"/>
            </a:xfrm>
            <a:prstGeom prst="line">
              <a:avLst/>
            </a:prstGeom>
            <a:noFill/>
            <a:ln w="28575">
              <a:solidFill>
                <a:schemeClr val="tx1"/>
              </a:solidFill>
              <a:round/>
              <a:headEnd/>
              <a:tailEnd/>
            </a:ln>
            <a:effectLst/>
          </p:spPr>
          <p:txBody>
            <a:bodyPr/>
            <a:lstStyle/>
            <a:p>
              <a:endParaRPr lang="en-US" dirty="0"/>
            </a:p>
          </p:txBody>
        </p:sp>
        <p:sp>
          <p:nvSpPr>
            <p:cNvPr id="106823" name="Line 327"/>
            <p:cNvSpPr>
              <a:spLocks noChangeShapeType="1"/>
            </p:cNvSpPr>
            <p:nvPr/>
          </p:nvSpPr>
          <p:spPr bwMode="auto">
            <a:xfrm>
              <a:off x="4584192" y="5883783"/>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106824" name="Oval 328"/>
            <p:cNvSpPr>
              <a:spLocks noChangeArrowheads="1"/>
            </p:cNvSpPr>
            <p:nvPr/>
          </p:nvSpPr>
          <p:spPr bwMode="auto">
            <a:xfrm>
              <a:off x="3348038" y="2613279"/>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106825" name="Line 329"/>
            <p:cNvSpPr>
              <a:spLocks noChangeShapeType="1"/>
            </p:cNvSpPr>
            <p:nvPr/>
          </p:nvSpPr>
          <p:spPr bwMode="auto">
            <a:xfrm>
              <a:off x="3867150" y="3451479"/>
              <a:ext cx="781050" cy="0"/>
            </a:xfrm>
            <a:prstGeom prst="line">
              <a:avLst/>
            </a:prstGeom>
            <a:noFill/>
            <a:ln w="19050">
              <a:solidFill>
                <a:srgbClr val="CC3300"/>
              </a:solidFill>
              <a:round/>
              <a:headEnd/>
              <a:tailEnd/>
            </a:ln>
            <a:effectLst/>
          </p:spPr>
          <p:txBody>
            <a:bodyPr/>
            <a:lstStyle/>
            <a:p>
              <a:endParaRPr lang="en-US" dirty="0"/>
            </a:p>
          </p:txBody>
        </p:sp>
        <p:sp>
          <p:nvSpPr>
            <p:cNvPr id="106826" name="Line 330"/>
            <p:cNvSpPr>
              <a:spLocks noChangeShapeType="1"/>
            </p:cNvSpPr>
            <p:nvPr/>
          </p:nvSpPr>
          <p:spPr bwMode="auto">
            <a:xfrm>
              <a:off x="2290763" y="3299079"/>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106827" name="Text Box 331"/>
            <p:cNvSpPr txBox="1">
              <a:spLocks noChangeArrowheads="1"/>
            </p:cNvSpPr>
            <p:nvPr/>
          </p:nvSpPr>
          <p:spPr bwMode="auto">
            <a:xfrm>
              <a:off x="1066800" y="5356479"/>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106828" name="Text Box 332"/>
            <p:cNvSpPr txBox="1">
              <a:spLocks noChangeArrowheads="1"/>
            </p:cNvSpPr>
            <p:nvPr/>
          </p:nvSpPr>
          <p:spPr bwMode="auto">
            <a:xfrm>
              <a:off x="7119938" y="5356479"/>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106829" name="Line 333"/>
            <p:cNvSpPr>
              <a:spLocks noChangeShapeType="1"/>
            </p:cNvSpPr>
            <p:nvPr/>
          </p:nvSpPr>
          <p:spPr bwMode="auto">
            <a:xfrm>
              <a:off x="2000250" y="2537079"/>
              <a:ext cx="0" cy="371475"/>
            </a:xfrm>
            <a:prstGeom prst="line">
              <a:avLst/>
            </a:prstGeom>
            <a:noFill/>
            <a:ln w="28575">
              <a:solidFill>
                <a:schemeClr val="tx1"/>
              </a:solidFill>
              <a:round/>
              <a:headEnd/>
              <a:tailEnd/>
            </a:ln>
            <a:effectLst/>
          </p:spPr>
          <p:txBody>
            <a:bodyPr/>
            <a:lstStyle/>
            <a:p>
              <a:endParaRPr lang="en-US" dirty="0"/>
            </a:p>
          </p:txBody>
        </p:sp>
        <p:sp>
          <p:nvSpPr>
            <p:cNvPr id="106830" name="Line 334"/>
            <p:cNvSpPr>
              <a:spLocks noChangeShapeType="1"/>
            </p:cNvSpPr>
            <p:nvPr/>
          </p:nvSpPr>
          <p:spPr bwMode="auto">
            <a:xfrm flipH="1">
              <a:off x="1744979" y="2897124"/>
              <a:ext cx="257175" cy="0"/>
            </a:xfrm>
            <a:prstGeom prst="line">
              <a:avLst/>
            </a:prstGeom>
            <a:noFill/>
            <a:ln w="38100">
              <a:solidFill>
                <a:schemeClr val="tx1"/>
              </a:solidFill>
              <a:round/>
              <a:headEnd/>
              <a:tailEnd/>
            </a:ln>
            <a:effectLst/>
          </p:spPr>
          <p:txBody>
            <a:bodyPr/>
            <a:lstStyle/>
            <a:p>
              <a:endParaRPr lang="en-US" dirty="0"/>
            </a:p>
          </p:txBody>
        </p:sp>
        <p:sp>
          <p:nvSpPr>
            <p:cNvPr id="106831" name="Line 335"/>
            <p:cNvSpPr>
              <a:spLocks noChangeShapeType="1"/>
            </p:cNvSpPr>
            <p:nvPr/>
          </p:nvSpPr>
          <p:spPr bwMode="auto">
            <a:xfrm>
              <a:off x="2290763" y="4365879"/>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106832" name="Line 336"/>
            <p:cNvSpPr>
              <a:spLocks noChangeShapeType="1"/>
            </p:cNvSpPr>
            <p:nvPr/>
          </p:nvSpPr>
          <p:spPr bwMode="auto">
            <a:xfrm>
              <a:off x="2438400" y="4518279"/>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106833" name="Group 337"/>
            <p:cNvGrpSpPr>
              <a:grpSpLocks/>
            </p:cNvGrpSpPr>
            <p:nvPr/>
          </p:nvGrpSpPr>
          <p:grpSpPr bwMode="auto">
            <a:xfrm>
              <a:off x="2628886" y="4442079"/>
              <a:ext cx="228600" cy="549275"/>
              <a:chOff x="4392" y="1632"/>
              <a:chExt cx="144" cy="346"/>
            </a:xfrm>
          </p:grpSpPr>
          <p:grpSp>
            <p:nvGrpSpPr>
              <p:cNvPr id="106834" name="Group 338"/>
              <p:cNvGrpSpPr>
                <a:grpSpLocks/>
              </p:cNvGrpSpPr>
              <p:nvPr/>
            </p:nvGrpSpPr>
            <p:grpSpPr bwMode="auto">
              <a:xfrm>
                <a:off x="4411" y="1634"/>
                <a:ext cx="102" cy="336"/>
                <a:chOff x="1248" y="3360"/>
                <a:chExt cx="144" cy="480"/>
              </a:xfrm>
            </p:grpSpPr>
            <p:sp>
              <p:nvSpPr>
                <p:cNvPr id="106835" name="AutoShape 339"/>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06836" name="Line 34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6837" name="Line 34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6838" name="Text Box 342"/>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6839" name="Line 343"/>
            <p:cNvSpPr>
              <a:spLocks noChangeShapeType="1"/>
            </p:cNvSpPr>
            <p:nvPr/>
          </p:nvSpPr>
          <p:spPr bwMode="auto">
            <a:xfrm>
              <a:off x="2290763" y="4823079"/>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106840" name="Line 344"/>
            <p:cNvSpPr>
              <a:spLocks noChangeShapeType="1"/>
            </p:cNvSpPr>
            <p:nvPr/>
          </p:nvSpPr>
          <p:spPr bwMode="auto">
            <a:xfrm>
              <a:off x="2828925" y="4699254"/>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06841" name="Line 345"/>
            <p:cNvSpPr>
              <a:spLocks noChangeShapeType="1"/>
            </p:cNvSpPr>
            <p:nvPr/>
          </p:nvSpPr>
          <p:spPr bwMode="auto">
            <a:xfrm>
              <a:off x="2452688" y="4365879"/>
              <a:ext cx="0" cy="152400"/>
            </a:xfrm>
            <a:prstGeom prst="line">
              <a:avLst/>
            </a:prstGeom>
            <a:noFill/>
            <a:ln w="28575">
              <a:solidFill>
                <a:schemeClr val="tx1"/>
              </a:solidFill>
              <a:round/>
              <a:headEnd/>
              <a:tailEnd/>
            </a:ln>
            <a:effectLst/>
          </p:spPr>
          <p:txBody>
            <a:bodyPr/>
            <a:lstStyle/>
            <a:p>
              <a:endParaRPr lang="en-US" dirty="0"/>
            </a:p>
          </p:txBody>
        </p:sp>
        <p:sp>
          <p:nvSpPr>
            <p:cNvPr id="106842" name="Text Box 346"/>
            <p:cNvSpPr txBox="1">
              <a:spLocks noChangeArrowheads="1"/>
            </p:cNvSpPr>
            <p:nvPr/>
          </p:nvSpPr>
          <p:spPr bwMode="auto">
            <a:xfrm rot="10800000" flipH="1" flipV="1">
              <a:off x="2362200" y="4594479"/>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06843" name="Text Box 347"/>
            <p:cNvSpPr txBox="1">
              <a:spLocks noChangeArrowheads="1"/>
            </p:cNvSpPr>
            <p:nvPr/>
          </p:nvSpPr>
          <p:spPr bwMode="auto">
            <a:xfrm>
              <a:off x="4433888" y="5927725"/>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106844" name="Line 348"/>
            <p:cNvSpPr>
              <a:spLocks noChangeShapeType="1"/>
            </p:cNvSpPr>
            <p:nvPr/>
          </p:nvSpPr>
          <p:spPr bwMode="auto">
            <a:xfrm>
              <a:off x="3733800" y="3756279"/>
              <a:ext cx="609600" cy="0"/>
            </a:xfrm>
            <a:prstGeom prst="line">
              <a:avLst/>
            </a:prstGeom>
            <a:noFill/>
            <a:ln w="19050">
              <a:solidFill>
                <a:srgbClr val="CC3300"/>
              </a:solidFill>
              <a:round/>
              <a:headEnd/>
              <a:tailEnd/>
            </a:ln>
            <a:effectLst/>
          </p:spPr>
          <p:txBody>
            <a:bodyPr/>
            <a:lstStyle/>
            <a:p>
              <a:endParaRPr lang="en-US" dirty="0"/>
            </a:p>
          </p:txBody>
        </p:sp>
        <p:sp>
          <p:nvSpPr>
            <p:cNvPr id="106845" name="Line 349"/>
            <p:cNvSpPr>
              <a:spLocks noChangeShapeType="1"/>
            </p:cNvSpPr>
            <p:nvPr/>
          </p:nvSpPr>
          <p:spPr bwMode="auto">
            <a:xfrm>
              <a:off x="3810000" y="3613404"/>
              <a:ext cx="685800" cy="0"/>
            </a:xfrm>
            <a:prstGeom prst="line">
              <a:avLst/>
            </a:prstGeom>
            <a:noFill/>
            <a:ln w="19050">
              <a:solidFill>
                <a:srgbClr val="CC3300"/>
              </a:solidFill>
              <a:round/>
              <a:headEnd/>
              <a:tailEnd/>
            </a:ln>
            <a:effectLst/>
          </p:spPr>
          <p:txBody>
            <a:bodyPr/>
            <a:lstStyle/>
            <a:p>
              <a:endParaRPr lang="en-US" dirty="0"/>
            </a:p>
          </p:txBody>
        </p:sp>
        <p:sp>
          <p:nvSpPr>
            <p:cNvPr id="106846" name="Line 350"/>
            <p:cNvSpPr>
              <a:spLocks noChangeShapeType="1"/>
            </p:cNvSpPr>
            <p:nvPr/>
          </p:nvSpPr>
          <p:spPr bwMode="auto">
            <a:xfrm>
              <a:off x="3886200" y="3308604"/>
              <a:ext cx="685800" cy="0"/>
            </a:xfrm>
            <a:prstGeom prst="line">
              <a:avLst/>
            </a:prstGeom>
            <a:noFill/>
            <a:ln w="19050">
              <a:solidFill>
                <a:srgbClr val="CC3300"/>
              </a:solidFill>
              <a:round/>
              <a:headEnd/>
              <a:tailEnd/>
            </a:ln>
            <a:effectLst/>
          </p:spPr>
          <p:txBody>
            <a:bodyPr/>
            <a:lstStyle/>
            <a:p>
              <a:endParaRPr lang="en-US" dirty="0"/>
            </a:p>
          </p:txBody>
        </p:sp>
        <p:sp>
          <p:nvSpPr>
            <p:cNvPr id="106847" name="Line 351"/>
            <p:cNvSpPr>
              <a:spLocks noChangeShapeType="1"/>
            </p:cNvSpPr>
            <p:nvPr/>
          </p:nvSpPr>
          <p:spPr bwMode="auto">
            <a:xfrm>
              <a:off x="3869055" y="3146679"/>
              <a:ext cx="1514475" cy="0"/>
            </a:xfrm>
            <a:prstGeom prst="line">
              <a:avLst/>
            </a:prstGeom>
            <a:noFill/>
            <a:ln w="19050">
              <a:solidFill>
                <a:srgbClr val="CC3300"/>
              </a:solidFill>
              <a:round/>
              <a:headEnd/>
              <a:tailEnd/>
            </a:ln>
            <a:effectLst/>
          </p:spPr>
          <p:txBody>
            <a:bodyPr/>
            <a:lstStyle/>
            <a:p>
              <a:endParaRPr lang="en-US" dirty="0"/>
            </a:p>
          </p:txBody>
        </p:sp>
        <p:sp>
          <p:nvSpPr>
            <p:cNvPr id="106848" name="Line 352"/>
            <p:cNvSpPr>
              <a:spLocks noChangeShapeType="1"/>
            </p:cNvSpPr>
            <p:nvPr/>
          </p:nvSpPr>
          <p:spPr bwMode="auto">
            <a:xfrm>
              <a:off x="3752850" y="2679954"/>
              <a:ext cx="428625" cy="0"/>
            </a:xfrm>
            <a:prstGeom prst="line">
              <a:avLst/>
            </a:prstGeom>
            <a:noFill/>
            <a:ln w="19050">
              <a:solidFill>
                <a:srgbClr val="CC3300"/>
              </a:solidFill>
              <a:round/>
              <a:headEnd/>
              <a:tailEnd/>
            </a:ln>
            <a:effectLst/>
          </p:spPr>
          <p:txBody>
            <a:bodyPr/>
            <a:lstStyle/>
            <a:p>
              <a:endParaRPr lang="en-US" dirty="0"/>
            </a:p>
          </p:txBody>
        </p:sp>
        <p:sp>
          <p:nvSpPr>
            <p:cNvPr id="106849" name="Line 353"/>
            <p:cNvSpPr>
              <a:spLocks noChangeShapeType="1"/>
            </p:cNvSpPr>
            <p:nvPr/>
          </p:nvSpPr>
          <p:spPr bwMode="auto">
            <a:xfrm>
              <a:off x="3814763" y="2851404"/>
              <a:ext cx="1295400" cy="0"/>
            </a:xfrm>
            <a:prstGeom prst="line">
              <a:avLst/>
            </a:prstGeom>
            <a:noFill/>
            <a:ln w="19050">
              <a:solidFill>
                <a:srgbClr val="CC3300"/>
              </a:solidFill>
              <a:round/>
              <a:headEnd/>
              <a:tailEnd/>
            </a:ln>
            <a:effectLst/>
          </p:spPr>
          <p:txBody>
            <a:bodyPr/>
            <a:lstStyle/>
            <a:p>
              <a:endParaRPr lang="en-US" dirty="0"/>
            </a:p>
          </p:txBody>
        </p:sp>
        <p:sp>
          <p:nvSpPr>
            <p:cNvPr id="106850" name="Text Box 354"/>
            <p:cNvSpPr txBox="1">
              <a:spLocks noChangeArrowheads="1"/>
            </p:cNvSpPr>
            <p:nvPr/>
          </p:nvSpPr>
          <p:spPr bwMode="auto">
            <a:xfrm>
              <a:off x="2895600" y="2589467"/>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106851" name="Line 355"/>
            <p:cNvSpPr>
              <a:spLocks noChangeShapeType="1"/>
            </p:cNvSpPr>
            <p:nvPr/>
          </p:nvSpPr>
          <p:spPr bwMode="auto">
            <a:xfrm>
              <a:off x="2362200" y="2765679"/>
              <a:ext cx="1066800" cy="0"/>
            </a:xfrm>
            <a:prstGeom prst="line">
              <a:avLst/>
            </a:prstGeom>
            <a:noFill/>
            <a:ln w="19050">
              <a:solidFill>
                <a:srgbClr val="CC3300"/>
              </a:solidFill>
              <a:round/>
              <a:headEnd/>
              <a:tailEnd/>
            </a:ln>
            <a:effectLst/>
          </p:spPr>
          <p:txBody>
            <a:bodyPr/>
            <a:lstStyle/>
            <a:p>
              <a:endParaRPr lang="en-US" dirty="0"/>
            </a:p>
          </p:txBody>
        </p:sp>
        <p:sp>
          <p:nvSpPr>
            <p:cNvPr id="106852" name="Line 356"/>
            <p:cNvSpPr>
              <a:spLocks noChangeShapeType="1"/>
            </p:cNvSpPr>
            <p:nvPr/>
          </p:nvSpPr>
          <p:spPr bwMode="auto">
            <a:xfrm>
              <a:off x="2362200" y="5204079"/>
              <a:ext cx="381000" cy="0"/>
            </a:xfrm>
            <a:prstGeom prst="line">
              <a:avLst/>
            </a:prstGeom>
            <a:noFill/>
            <a:ln w="19050">
              <a:solidFill>
                <a:srgbClr val="CC3300"/>
              </a:solidFill>
              <a:round/>
              <a:headEnd/>
              <a:tailEnd/>
            </a:ln>
            <a:effectLst/>
          </p:spPr>
          <p:txBody>
            <a:bodyPr/>
            <a:lstStyle/>
            <a:p>
              <a:endParaRPr lang="en-US" dirty="0"/>
            </a:p>
          </p:txBody>
        </p:sp>
        <p:sp>
          <p:nvSpPr>
            <p:cNvPr id="106853" name="Line 357"/>
            <p:cNvSpPr>
              <a:spLocks noChangeShapeType="1"/>
            </p:cNvSpPr>
            <p:nvPr/>
          </p:nvSpPr>
          <p:spPr bwMode="auto">
            <a:xfrm flipV="1">
              <a:off x="2733675" y="4975479"/>
              <a:ext cx="0" cy="228600"/>
            </a:xfrm>
            <a:prstGeom prst="line">
              <a:avLst/>
            </a:prstGeom>
            <a:noFill/>
            <a:ln w="19050">
              <a:solidFill>
                <a:srgbClr val="CC3300"/>
              </a:solidFill>
              <a:round/>
              <a:headEnd/>
              <a:tailEnd/>
            </a:ln>
            <a:effectLst/>
          </p:spPr>
          <p:txBody>
            <a:bodyPr/>
            <a:lstStyle/>
            <a:p>
              <a:endParaRPr lang="en-US" dirty="0"/>
            </a:p>
          </p:txBody>
        </p:sp>
        <p:sp>
          <p:nvSpPr>
            <p:cNvPr id="106854" name="Text Box 358"/>
            <p:cNvSpPr txBox="1">
              <a:spLocks noChangeArrowheads="1"/>
            </p:cNvSpPr>
            <p:nvPr/>
          </p:nvSpPr>
          <p:spPr bwMode="auto">
            <a:xfrm>
              <a:off x="3886200" y="3280029"/>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106855" name="Text Box 359"/>
            <p:cNvSpPr txBox="1">
              <a:spLocks noChangeArrowheads="1"/>
            </p:cNvSpPr>
            <p:nvPr/>
          </p:nvSpPr>
          <p:spPr bwMode="auto">
            <a:xfrm rot="10800000" flipH="1" flipV="1">
              <a:off x="2362200" y="3070479"/>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106856" name="Group 360"/>
            <p:cNvGrpSpPr>
              <a:grpSpLocks/>
            </p:cNvGrpSpPr>
            <p:nvPr/>
          </p:nvGrpSpPr>
          <p:grpSpPr bwMode="auto">
            <a:xfrm>
              <a:off x="6324600" y="3280029"/>
              <a:ext cx="533400" cy="685800"/>
              <a:chOff x="3984" y="1920"/>
              <a:chExt cx="336" cy="432"/>
            </a:xfrm>
          </p:grpSpPr>
          <p:sp>
            <p:nvSpPr>
              <p:cNvPr id="106857" name="AutoShape 361"/>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106858" name="Line 362"/>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106859" name="Line 363"/>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106860" name="Line 364"/>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106861" name="Line 365"/>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106862" name="Line 366"/>
            <p:cNvSpPr>
              <a:spLocks noChangeShapeType="1"/>
            </p:cNvSpPr>
            <p:nvPr/>
          </p:nvSpPr>
          <p:spPr bwMode="auto">
            <a:xfrm>
              <a:off x="6248400" y="3908679"/>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106863" name="Line 367"/>
            <p:cNvSpPr>
              <a:spLocks noChangeShapeType="1"/>
            </p:cNvSpPr>
            <p:nvPr/>
          </p:nvSpPr>
          <p:spPr bwMode="auto">
            <a:xfrm flipV="1">
              <a:off x="6257925" y="3918204"/>
              <a:ext cx="0" cy="762000"/>
            </a:xfrm>
            <a:prstGeom prst="line">
              <a:avLst/>
            </a:prstGeom>
            <a:noFill/>
            <a:ln w="19050">
              <a:solidFill>
                <a:schemeClr val="tx1"/>
              </a:solidFill>
              <a:round/>
              <a:headEnd/>
              <a:tailEnd/>
            </a:ln>
            <a:effectLst/>
          </p:spPr>
          <p:txBody>
            <a:bodyPr/>
            <a:lstStyle/>
            <a:p>
              <a:endParaRPr lang="en-US" dirty="0"/>
            </a:p>
          </p:txBody>
        </p:sp>
        <p:sp>
          <p:nvSpPr>
            <p:cNvPr id="106864" name="Line 368"/>
            <p:cNvSpPr>
              <a:spLocks noChangeShapeType="1"/>
            </p:cNvSpPr>
            <p:nvPr/>
          </p:nvSpPr>
          <p:spPr bwMode="auto">
            <a:xfrm>
              <a:off x="5105400" y="3746754"/>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106865" name="Group 369"/>
            <p:cNvGrpSpPr>
              <a:grpSpLocks/>
            </p:cNvGrpSpPr>
            <p:nvPr/>
          </p:nvGrpSpPr>
          <p:grpSpPr bwMode="auto">
            <a:xfrm>
              <a:off x="6208701" y="2384679"/>
              <a:ext cx="228600" cy="889000"/>
              <a:chOff x="3911" y="1587"/>
              <a:chExt cx="144" cy="560"/>
            </a:xfrm>
          </p:grpSpPr>
          <p:grpSp>
            <p:nvGrpSpPr>
              <p:cNvPr id="106866" name="Group 370"/>
              <p:cNvGrpSpPr>
                <a:grpSpLocks/>
              </p:cNvGrpSpPr>
              <p:nvPr/>
            </p:nvGrpSpPr>
            <p:grpSpPr bwMode="auto">
              <a:xfrm>
                <a:off x="3930" y="1587"/>
                <a:ext cx="102" cy="560"/>
                <a:chOff x="1248" y="3360"/>
                <a:chExt cx="144" cy="480"/>
              </a:xfrm>
            </p:grpSpPr>
            <p:sp>
              <p:nvSpPr>
                <p:cNvPr id="106867" name="AutoShape 3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06868" name="Line 3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6869" name="Line 3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6870" name="Text Box 374"/>
              <p:cNvSpPr txBox="1">
                <a:spLocks noChangeArrowheads="1"/>
              </p:cNvSpPr>
              <p:nvPr/>
            </p:nvSpPr>
            <p:spPr bwMode="auto">
              <a:xfrm>
                <a:off x="3911"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6881" name="Line 385"/>
            <p:cNvSpPr>
              <a:spLocks noChangeShapeType="1"/>
            </p:cNvSpPr>
            <p:nvPr/>
          </p:nvSpPr>
          <p:spPr bwMode="auto">
            <a:xfrm flipV="1">
              <a:off x="7458075" y="2994279"/>
              <a:ext cx="0" cy="1447800"/>
            </a:xfrm>
            <a:prstGeom prst="line">
              <a:avLst/>
            </a:prstGeom>
            <a:noFill/>
            <a:ln w="19050">
              <a:solidFill>
                <a:srgbClr val="CC3300"/>
              </a:solidFill>
              <a:round/>
              <a:headEnd/>
              <a:tailEnd/>
            </a:ln>
            <a:effectLst/>
          </p:spPr>
          <p:txBody>
            <a:bodyPr/>
            <a:lstStyle/>
            <a:p>
              <a:endParaRPr lang="en-US" dirty="0"/>
            </a:p>
          </p:txBody>
        </p:sp>
        <p:sp>
          <p:nvSpPr>
            <p:cNvPr id="106882" name="Line 386"/>
            <p:cNvSpPr>
              <a:spLocks noChangeShapeType="1"/>
            </p:cNvSpPr>
            <p:nvPr/>
          </p:nvSpPr>
          <p:spPr bwMode="auto">
            <a:xfrm>
              <a:off x="5638800" y="3451479"/>
              <a:ext cx="1524000" cy="0"/>
            </a:xfrm>
            <a:prstGeom prst="line">
              <a:avLst/>
            </a:prstGeom>
            <a:noFill/>
            <a:ln w="19050">
              <a:solidFill>
                <a:srgbClr val="CC3300"/>
              </a:solidFill>
              <a:round/>
              <a:headEnd/>
              <a:tailEnd/>
            </a:ln>
            <a:effectLst/>
          </p:spPr>
          <p:txBody>
            <a:bodyPr/>
            <a:lstStyle/>
            <a:p>
              <a:endParaRPr lang="en-US" dirty="0"/>
            </a:p>
          </p:txBody>
        </p:sp>
        <p:sp>
          <p:nvSpPr>
            <p:cNvPr id="106883" name="Line 387"/>
            <p:cNvSpPr>
              <a:spLocks noChangeShapeType="1"/>
            </p:cNvSpPr>
            <p:nvPr/>
          </p:nvSpPr>
          <p:spPr bwMode="auto">
            <a:xfrm flipV="1">
              <a:off x="7153275" y="3451479"/>
              <a:ext cx="0" cy="990600"/>
            </a:xfrm>
            <a:prstGeom prst="line">
              <a:avLst/>
            </a:prstGeom>
            <a:noFill/>
            <a:ln w="19050">
              <a:solidFill>
                <a:srgbClr val="CC3300"/>
              </a:solidFill>
              <a:round/>
              <a:headEnd/>
              <a:tailEnd/>
            </a:ln>
            <a:effectLst/>
          </p:spPr>
          <p:txBody>
            <a:bodyPr/>
            <a:lstStyle/>
            <a:p>
              <a:endParaRPr lang="en-US" dirty="0"/>
            </a:p>
          </p:txBody>
        </p:sp>
        <p:sp>
          <p:nvSpPr>
            <p:cNvPr id="106884" name="Text Box 388"/>
            <p:cNvSpPr txBox="1">
              <a:spLocks noChangeArrowheads="1"/>
            </p:cNvSpPr>
            <p:nvPr/>
          </p:nvSpPr>
          <p:spPr bwMode="auto">
            <a:xfrm>
              <a:off x="7391400" y="4289679"/>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106885" name="Text Box 389"/>
            <p:cNvSpPr txBox="1">
              <a:spLocks noChangeArrowheads="1"/>
            </p:cNvSpPr>
            <p:nvPr/>
          </p:nvSpPr>
          <p:spPr bwMode="auto">
            <a:xfrm>
              <a:off x="6781800" y="4289679"/>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106886" name="Line 390"/>
            <p:cNvSpPr>
              <a:spLocks noChangeShapeType="1"/>
            </p:cNvSpPr>
            <p:nvPr/>
          </p:nvSpPr>
          <p:spPr bwMode="auto">
            <a:xfrm flipH="1" flipV="1">
              <a:off x="8372475" y="3146679"/>
              <a:ext cx="0" cy="1676400"/>
            </a:xfrm>
            <a:prstGeom prst="line">
              <a:avLst/>
            </a:prstGeom>
            <a:noFill/>
            <a:ln w="19050">
              <a:solidFill>
                <a:srgbClr val="CC3300"/>
              </a:solidFill>
              <a:round/>
              <a:headEnd/>
              <a:tailEnd/>
            </a:ln>
            <a:effectLst/>
          </p:spPr>
          <p:txBody>
            <a:bodyPr/>
            <a:lstStyle/>
            <a:p>
              <a:endParaRPr lang="en-US" dirty="0"/>
            </a:p>
          </p:txBody>
        </p:sp>
        <p:sp>
          <p:nvSpPr>
            <p:cNvPr id="106887" name="Text Box 391"/>
            <p:cNvSpPr txBox="1">
              <a:spLocks noChangeArrowheads="1"/>
            </p:cNvSpPr>
            <p:nvPr/>
          </p:nvSpPr>
          <p:spPr bwMode="auto">
            <a:xfrm>
              <a:off x="7791450" y="4515104"/>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106888" name="Line 392"/>
            <p:cNvSpPr>
              <a:spLocks noChangeShapeType="1"/>
            </p:cNvSpPr>
            <p:nvPr/>
          </p:nvSpPr>
          <p:spPr bwMode="auto">
            <a:xfrm>
              <a:off x="4486275" y="4670679"/>
              <a:ext cx="695325" cy="0"/>
            </a:xfrm>
            <a:prstGeom prst="line">
              <a:avLst/>
            </a:prstGeom>
            <a:noFill/>
            <a:ln w="19050">
              <a:solidFill>
                <a:srgbClr val="CC3300"/>
              </a:solidFill>
              <a:round/>
              <a:headEnd/>
              <a:tailEnd/>
            </a:ln>
            <a:effectLst/>
          </p:spPr>
          <p:txBody>
            <a:bodyPr/>
            <a:lstStyle/>
            <a:p>
              <a:endParaRPr lang="en-US" dirty="0"/>
            </a:p>
          </p:txBody>
        </p:sp>
        <p:sp>
          <p:nvSpPr>
            <p:cNvPr id="106889" name="Line 393"/>
            <p:cNvSpPr>
              <a:spLocks noChangeShapeType="1"/>
            </p:cNvSpPr>
            <p:nvPr/>
          </p:nvSpPr>
          <p:spPr bwMode="auto">
            <a:xfrm flipV="1">
              <a:off x="4333875" y="3756279"/>
              <a:ext cx="0" cy="228600"/>
            </a:xfrm>
            <a:prstGeom prst="line">
              <a:avLst/>
            </a:prstGeom>
            <a:noFill/>
            <a:ln w="19050">
              <a:solidFill>
                <a:srgbClr val="CC3300"/>
              </a:solidFill>
              <a:round/>
              <a:headEnd/>
              <a:tailEnd/>
            </a:ln>
            <a:effectLst/>
          </p:spPr>
          <p:txBody>
            <a:bodyPr/>
            <a:lstStyle/>
            <a:p>
              <a:endParaRPr lang="en-US" dirty="0"/>
            </a:p>
          </p:txBody>
        </p:sp>
        <p:grpSp>
          <p:nvGrpSpPr>
            <p:cNvPr id="106891" name="Group 395"/>
            <p:cNvGrpSpPr>
              <a:grpSpLocks/>
            </p:cNvGrpSpPr>
            <p:nvPr/>
          </p:nvGrpSpPr>
          <p:grpSpPr bwMode="auto">
            <a:xfrm>
              <a:off x="6743688" y="2010029"/>
              <a:ext cx="228600" cy="889000"/>
              <a:chOff x="3911" y="1587"/>
              <a:chExt cx="144" cy="560"/>
            </a:xfrm>
          </p:grpSpPr>
          <p:grpSp>
            <p:nvGrpSpPr>
              <p:cNvPr id="106892" name="Group 396"/>
              <p:cNvGrpSpPr>
                <a:grpSpLocks/>
              </p:cNvGrpSpPr>
              <p:nvPr/>
            </p:nvGrpSpPr>
            <p:grpSpPr bwMode="auto">
              <a:xfrm>
                <a:off x="3930" y="1587"/>
                <a:ext cx="102" cy="560"/>
                <a:chOff x="1248" y="3360"/>
                <a:chExt cx="144" cy="480"/>
              </a:xfrm>
            </p:grpSpPr>
            <p:sp>
              <p:nvSpPr>
                <p:cNvPr id="106893" name="AutoShape 397"/>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06894" name="Line 39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6895" name="Line 39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6896" name="Text Box 400"/>
              <p:cNvSpPr txBox="1">
                <a:spLocks noChangeArrowheads="1"/>
              </p:cNvSpPr>
              <p:nvPr/>
            </p:nvSpPr>
            <p:spPr bwMode="auto">
              <a:xfrm>
                <a:off x="3911"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6897" name="Line 401"/>
            <p:cNvSpPr>
              <a:spLocks noChangeShapeType="1"/>
            </p:cNvSpPr>
            <p:nvPr/>
          </p:nvSpPr>
          <p:spPr bwMode="auto">
            <a:xfrm>
              <a:off x="7302246" y="1692783"/>
              <a:ext cx="0" cy="752475"/>
            </a:xfrm>
            <a:prstGeom prst="line">
              <a:avLst/>
            </a:prstGeom>
            <a:noFill/>
            <a:ln w="28575">
              <a:solidFill>
                <a:schemeClr val="tx1"/>
              </a:solidFill>
              <a:round/>
              <a:headEnd/>
              <a:tailEnd/>
            </a:ln>
            <a:effectLst/>
          </p:spPr>
          <p:txBody>
            <a:bodyPr/>
            <a:lstStyle/>
            <a:p>
              <a:endParaRPr lang="en-US" dirty="0"/>
            </a:p>
          </p:txBody>
        </p:sp>
        <p:sp>
          <p:nvSpPr>
            <p:cNvPr id="106898" name="Line 402"/>
            <p:cNvSpPr>
              <a:spLocks noChangeShapeType="1"/>
            </p:cNvSpPr>
            <p:nvPr/>
          </p:nvSpPr>
          <p:spPr bwMode="auto">
            <a:xfrm flipH="1">
              <a:off x="6924675" y="2432304"/>
              <a:ext cx="381000" cy="0"/>
            </a:xfrm>
            <a:prstGeom prst="line">
              <a:avLst/>
            </a:prstGeom>
            <a:noFill/>
            <a:ln w="38100">
              <a:solidFill>
                <a:schemeClr val="tx1"/>
              </a:solidFill>
              <a:round/>
              <a:headEnd/>
              <a:tailEnd/>
            </a:ln>
            <a:effectLst/>
          </p:spPr>
          <p:txBody>
            <a:bodyPr/>
            <a:lstStyle/>
            <a:p>
              <a:endParaRPr lang="en-US" dirty="0"/>
            </a:p>
          </p:txBody>
        </p:sp>
        <p:sp>
          <p:nvSpPr>
            <p:cNvPr id="106899" name="Text Box 403"/>
            <p:cNvSpPr txBox="1">
              <a:spLocks noChangeArrowheads="1"/>
            </p:cNvSpPr>
            <p:nvPr/>
          </p:nvSpPr>
          <p:spPr bwMode="auto">
            <a:xfrm>
              <a:off x="6962775" y="2216404"/>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6900" name="Oval 404"/>
            <p:cNvSpPr>
              <a:spLocks noChangeArrowheads="1"/>
            </p:cNvSpPr>
            <p:nvPr/>
          </p:nvSpPr>
          <p:spPr bwMode="auto">
            <a:xfrm>
              <a:off x="3048000" y="1775079"/>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106901" name="Line 405"/>
            <p:cNvSpPr>
              <a:spLocks noChangeShapeType="1"/>
            </p:cNvSpPr>
            <p:nvPr/>
          </p:nvSpPr>
          <p:spPr bwMode="auto">
            <a:xfrm>
              <a:off x="2076450" y="2079879"/>
              <a:ext cx="0" cy="2895600"/>
            </a:xfrm>
            <a:prstGeom prst="line">
              <a:avLst/>
            </a:prstGeom>
            <a:noFill/>
            <a:ln w="28575">
              <a:solidFill>
                <a:schemeClr val="tx1"/>
              </a:solidFill>
              <a:round/>
              <a:headEnd/>
              <a:tailEnd/>
            </a:ln>
            <a:effectLst/>
          </p:spPr>
          <p:txBody>
            <a:bodyPr/>
            <a:lstStyle/>
            <a:p>
              <a:endParaRPr lang="en-US" dirty="0"/>
            </a:p>
          </p:txBody>
        </p:sp>
        <p:sp>
          <p:nvSpPr>
            <p:cNvPr id="106902" name="Line 406"/>
            <p:cNvSpPr>
              <a:spLocks noChangeShapeType="1"/>
            </p:cNvSpPr>
            <p:nvPr/>
          </p:nvSpPr>
          <p:spPr bwMode="auto">
            <a:xfrm>
              <a:off x="2057400" y="2079879"/>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106903" name="Line 407"/>
            <p:cNvSpPr>
              <a:spLocks noChangeShapeType="1"/>
            </p:cNvSpPr>
            <p:nvPr/>
          </p:nvSpPr>
          <p:spPr bwMode="auto">
            <a:xfrm flipH="1" flipV="1">
              <a:off x="4267200" y="2079879"/>
              <a:ext cx="0" cy="457200"/>
            </a:xfrm>
            <a:prstGeom prst="line">
              <a:avLst/>
            </a:prstGeom>
            <a:noFill/>
            <a:ln w="28575">
              <a:solidFill>
                <a:schemeClr val="tx1"/>
              </a:solidFill>
              <a:round/>
              <a:headEnd/>
              <a:tailEnd type="triangle" w="med" len="med"/>
            </a:ln>
            <a:effectLst/>
          </p:spPr>
          <p:txBody>
            <a:bodyPr/>
            <a:lstStyle/>
            <a:p>
              <a:endParaRPr lang="en-US" dirty="0"/>
            </a:p>
          </p:txBody>
        </p:sp>
        <p:sp>
          <p:nvSpPr>
            <p:cNvPr id="106904" name="Line 408"/>
            <p:cNvSpPr>
              <a:spLocks noChangeShapeType="1"/>
            </p:cNvSpPr>
            <p:nvPr/>
          </p:nvSpPr>
          <p:spPr bwMode="auto">
            <a:xfrm>
              <a:off x="3429000" y="2079879"/>
              <a:ext cx="3352800" cy="0"/>
            </a:xfrm>
            <a:prstGeom prst="line">
              <a:avLst/>
            </a:prstGeom>
            <a:noFill/>
            <a:ln w="28575">
              <a:solidFill>
                <a:schemeClr val="tx1"/>
              </a:solidFill>
              <a:round/>
              <a:headEnd/>
              <a:tailEnd type="triangle" w="med" len="med"/>
            </a:ln>
            <a:effectLst/>
          </p:spPr>
          <p:txBody>
            <a:bodyPr/>
            <a:lstStyle/>
            <a:p>
              <a:endParaRPr lang="en-US" dirty="0"/>
            </a:p>
          </p:txBody>
        </p:sp>
        <p:sp>
          <p:nvSpPr>
            <p:cNvPr id="106905" name="Line 409"/>
            <p:cNvSpPr>
              <a:spLocks noChangeShapeType="1"/>
            </p:cNvSpPr>
            <p:nvPr/>
          </p:nvSpPr>
          <p:spPr bwMode="auto">
            <a:xfrm>
              <a:off x="6400800" y="2841879"/>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106906" name="Text Box 410"/>
            <p:cNvSpPr txBox="1">
              <a:spLocks noChangeArrowheads="1"/>
            </p:cNvSpPr>
            <p:nvPr/>
          </p:nvSpPr>
          <p:spPr bwMode="auto">
            <a:xfrm rot="10800000" flipH="1" flipV="1">
              <a:off x="4200525" y="2156079"/>
              <a:ext cx="1371600" cy="244475"/>
            </a:xfrm>
            <a:prstGeom prst="rect">
              <a:avLst/>
            </a:prstGeom>
            <a:noFill/>
            <a:ln w="9525">
              <a:noFill/>
              <a:miter lim="800000"/>
              <a:headEnd/>
              <a:tailEnd/>
            </a:ln>
            <a:effectLst/>
          </p:spPr>
          <p:txBody>
            <a:bodyPr>
              <a:spAutoFit/>
            </a:bodyPr>
            <a:lstStyle/>
            <a:p>
              <a:pPr algn="l"/>
              <a:r>
                <a:rPr lang="en-US" sz="1000" b="1" dirty="0">
                  <a:solidFill>
                    <a:srgbClr val="009900"/>
                  </a:solidFill>
                </a:rPr>
                <a:t>PC+4 (Bits 28-31)</a:t>
              </a:r>
            </a:p>
          </p:txBody>
        </p:sp>
        <p:sp>
          <p:nvSpPr>
            <p:cNvPr id="106907" name="Text Box 411"/>
            <p:cNvSpPr txBox="1">
              <a:spLocks noChangeArrowheads="1"/>
            </p:cNvSpPr>
            <p:nvPr/>
          </p:nvSpPr>
          <p:spPr bwMode="auto">
            <a:xfrm rot="10800000" flipH="1" flipV="1">
              <a:off x="1828800" y="1797304"/>
              <a:ext cx="13716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0-25</a:t>
              </a:r>
            </a:p>
          </p:txBody>
        </p:sp>
        <p:sp>
          <p:nvSpPr>
            <p:cNvPr id="106908" name="Text Box 412"/>
            <p:cNvSpPr txBox="1">
              <a:spLocks noChangeArrowheads="1"/>
            </p:cNvSpPr>
            <p:nvPr/>
          </p:nvSpPr>
          <p:spPr bwMode="auto">
            <a:xfrm>
              <a:off x="3700463" y="2503742"/>
              <a:ext cx="457200" cy="214313"/>
            </a:xfrm>
            <a:prstGeom prst="rect">
              <a:avLst/>
            </a:prstGeom>
            <a:noFill/>
            <a:ln w="9525">
              <a:noFill/>
              <a:miter lim="800000"/>
              <a:headEnd/>
              <a:tailEnd/>
            </a:ln>
            <a:effectLst/>
          </p:spPr>
          <p:txBody>
            <a:bodyPr>
              <a:spAutoFit/>
            </a:bodyPr>
            <a:lstStyle/>
            <a:p>
              <a:pPr algn="l"/>
              <a:r>
                <a:rPr lang="en-US" sz="800" b="1" dirty="0">
                  <a:solidFill>
                    <a:srgbClr val="CC3300"/>
                  </a:solidFill>
                </a:rPr>
                <a:t>Jump</a:t>
              </a:r>
            </a:p>
          </p:txBody>
        </p:sp>
        <p:sp>
          <p:nvSpPr>
            <p:cNvPr id="106910" name="Line 414"/>
            <p:cNvSpPr>
              <a:spLocks noChangeShapeType="1"/>
            </p:cNvSpPr>
            <p:nvPr/>
          </p:nvSpPr>
          <p:spPr bwMode="auto">
            <a:xfrm>
              <a:off x="4181475" y="1784604"/>
              <a:ext cx="2667000" cy="0"/>
            </a:xfrm>
            <a:prstGeom prst="line">
              <a:avLst/>
            </a:prstGeom>
            <a:noFill/>
            <a:ln w="19050">
              <a:solidFill>
                <a:srgbClr val="CC3300"/>
              </a:solidFill>
              <a:round/>
              <a:headEnd/>
              <a:tailEnd/>
            </a:ln>
            <a:effectLst/>
          </p:spPr>
          <p:txBody>
            <a:bodyPr/>
            <a:lstStyle/>
            <a:p>
              <a:endParaRPr lang="en-US" dirty="0"/>
            </a:p>
          </p:txBody>
        </p:sp>
        <p:sp>
          <p:nvSpPr>
            <p:cNvPr id="106802" name="Line 306"/>
            <p:cNvSpPr>
              <a:spLocks noChangeShapeType="1"/>
            </p:cNvSpPr>
            <p:nvPr/>
          </p:nvSpPr>
          <p:spPr bwMode="auto">
            <a:xfrm>
              <a:off x="5951415" y="3071446"/>
              <a:ext cx="304800" cy="0"/>
            </a:xfrm>
            <a:prstGeom prst="line">
              <a:avLst/>
            </a:prstGeom>
            <a:noFill/>
            <a:ln w="28575">
              <a:solidFill>
                <a:schemeClr val="tx1"/>
              </a:solidFill>
              <a:round/>
              <a:headEnd/>
              <a:tailEnd type="triangle" w="med" len="med"/>
            </a:ln>
            <a:effectLst/>
          </p:spPr>
          <p:txBody>
            <a:bodyPr/>
            <a:lstStyle/>
            <a:p>
              <a:endParaRPr lang="en-US" dirty="0"/>
            </a:p>
          </p:txBody>
        </p:sp>
      </p:grpSp>
      <p:pic>
        <p:nvPicPr>
          <p:cNvPr id="2"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9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19810" name="Rectangle 2"/>
          <p:cNvSpPr>
            <a:spLocks noGrp="1" noChangeArrowheads="1"/>
          </p:cNvSpPr>
          <p:nvPr>
            <p:ph type="title"/>
          </p:nvPr>
        </p:nvSpPr>
        <p:spPr>
          <a:xfrm>
            <a:off x="2895600" y="1266825"/>
            <a:ext cx="3581400" cy="304800"/>
          </a:xfrm>
          <a:ln/>
        </p:spPr>
        <p:txBody>
          <a:bodyPr/>
          <a:lstStyle/>
          <a:p>
            <a:r>
              <a:rPr lang="en-US" sz="2400" dirty="0"/>
              <a:t>Jump Instruction Flow</a:t>
            </a:r>
          </a:p>
        </p:txBody>
      </p:sp>
      <p:sp>
        <p:nvSpPr>
          <p:cNvPr id="119813" name="Text Box 5"/>
          <p:cNvSpPr txBox="1">
            <a:spLocks noChangeArrowheads="1"/>
          </p:cNvSpPr>
          <p:nvPr/>
        </p:nvSpPr>
        <p:spPr bwMode="auto">
          <a:xfrm>
            <a:off x="5867400" y="5927725"/>
            <a:ext cx="2819400" cy="3968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sp>
        <p:nvSpPr>
          <p:cNvPr id="120026" name="AutoShape 218"/>
          <p:cNvSpPr>
            <a:spLocks noChangeArrowheads="1"/>
          </p:cNvSpPr>
          <p:nvPr/>
        </p:nvSpPr>
        <p:spPr bwMode="auto">
          <a:xfrm>
            <a:off x="1971675" y="2457450"/>
            <a:ext cx="4191000" cy="109538"/>
          </a:xfrm>
          <a:prstGeom prst="homePlate">
            <a:avLst>
              <a:gd name="adj" fmla="val 956522"/>
            </a:avLst>
          </a:prstGeom>
          <a:solidFill>
            <a:srgbClr val="009900">
              <a:alpha val="50000"/>
            </a:srgbClr>
          </a:solidFill>
          <a:ln w="9525">
            <a:noFill/>
            <a:miter lim="800000"/>
            <a:headEnd/>
            <a:tailEnd/>
          </a:ln>
          <a:effectLst/>
        </p:spPr>
        <p:txBody>
          <a:bodyPr wrap="none" anchor="ctr"/>
          <a:lstStyle/>
          <a:p>
            <a:endParaRPr lang="en-US" dirty="0"/>
          </a:p>
        </p:txBody>
      </p:sp>
      <p:sp>
        <p:nvSpPr>
          <p:cNvPr id="120027" name="AutoShape 219"/>
          <p:cNvSpPr>
            <a:spLocks noChangeArrowheads="1"/>
          </p:cNvSpPr>
          <p:nvPr/>
        </p:nvSpPr>
        <p:spPr bwMode="auto">
          <a:xfrm>
            <a:off x="1724025" y="3429000"/>
            <a:ext cx="304800" cy="242888"/>
          </a:xfrm>
          <a:prstGeom prst="homePlate">
            <a:avLst>
              <a:gd name="adj" fmla="val 31373"/>
            </a:avLst>
          </a:prstGeom>
          <a:solidFill>
            <a:srgbClr val="009900">
              <a:alpha val="50000"/>
            </a:srgbClr>
          </a:solidFill>
          <a:ln w="9525">
            <a:noFill/>
            <a:miter lim="800000"/>
            <a:headEnd/>
            <a:tailEnd/>
          </a:ln>
          <a:effectLst/>
        </p:spPr>
        <p:txBody>
          <a:bodyPr wrap="none" anchor="ctr"/>
          <a:lstStyle/>
          <a:p>
            <a:endParaRPr lang="en-US" dirty="0"/>
          </a:p>
        </p:txBody>
      </p:sp>
      <p:sp>
        <p:nvSpPr>
          <p:cNvPr id="120028" name="AutoShape 220"/>
          <p:cNvSpPr>
            <a:spLocks noChangeArrowheads="1"/>
          </p:cNvSpPr>
          <p:nvPr/>
        </p:nvSpPr>
        <p:spPr bwMode="auto">
          <a:xfrm>
            <a:off x="1724025" y="3657600"/>
            <a:ext cx="304800" cy="242888"/>
          </a:xfrm>
          <a:prstGeom prst="homePlate">
            <a:avLst>
              <a:gd name="adj" fmla="val 31373"/>
            </a:avLst>
          </a:prstGeom>
          <a:solidFill>
            <a:schemeClr val="accent2">
              <a:alpha val="50000"/>
            </a:schemeClr>
          </a:solidFill>
          <a:ln w="9525">
            <a:noFill/>
            <a:miter lim="800000"/>
            <a:headEnd/>
            <a:tailEnd/>
          </a:ln>
          <a:effectLst/>
        </p:spPr>
        <p:txBody>
          <a:bodyPr wrap="none" anchor="ctr"/>
          <a:lstStyle/>
          <a:p>
            <a:endParaRPr lang="en-US" dirty="0"/>
          </a:p>
        </p:txBody>
      </p:sp>
      <p:sp>
        <p:nvSpPr>
          <p:cNvPr id="120029" name="AutoShape 221"/>
          <p:cNvSpPr>
            <a:spLocks noChangeArrowheads="1"/>
          </p:cNvSpPr>
          <p:nvPr/>
        </p:nvSpPr>
        <p:spPr bwMode="auto">
          <a:xfrm>
            <a:off x="1724025" y="3886200"/>
            <a:ext cx="304800" cy="242888"/>
          </a:xfrm>
          <a:prstGeom prst="homePlate">
            <a:avLst>
              <a:gd name="adj" fmla="val 31373"/>
            </a:avLst>
          </a:prstGeom>
          <a:solidFill>
            <a:schemeClr val="bg2">
              <a:alpha val="50000"/>
            </a:schemeClr>
          </a:solidFill>
          <a:ln w="9525">
            <a:noFill/>
            <a:miter lim="800000"/>
            <a:headEnd/>
            <a:tailEnd/>
          </a:ln>
          <a:effectLst/>
        </p:spPr>
        <p:txBody>
          <a:bodyPr wrap="none" anchor="ctr"/>
          <a:lstStyle/>
          <a:p>
            <a:endParaRPr lang="en-US" dirty="0"/>
          </a:p>
        </p:txBody>
      </p:sp>
      <p:sp>
        <p:nvSpPr>
          <p:cNvPr id="120030" name="AutoShape 222"/>
          <p:cNvSpPr>
            <a:spLocks noChangeArrowheads="1"/>
          </p:cNvSpPr>
          <p:nvPr/>
        </p:nvSpPr>
        <p:spPr bwMode="auto">
          <a:xfrm rot="5400000" flipV="1">
            <a:off x="-788496" y="3078654"/>
            <a:ext cx="2819400" cy="85723"/>
          </a:xfrm>
          <a:prstGeom prst="homePlate">
            <a:avLst>
              <a:gd name="adj" fmla="val 435294"/>
            </a:avLst>
          </a:prstGeom>
          <a:solidFill>
            <a:schemeClr val="bg2">
              <a:alpha val="50000"/>
            </a:schemeClr>
          </a:solidFill>
          <a:ln w="9525">
            <a:noFill/>
            <a:miter lim="800000"/>
            <a:headEnd/>
            <a:tailEnd/>
          </a:ln>
          <a:effectLst/>
        </p:spPr>
        <p:txBody>
          <a:bodyPr wrap="none" anchor="ctr"/>
          <a:lstStyle/>
          <a:p>
            <a:endParaRPr lang="en-US" dirty="0"/>
          </a:p>
        </p:txBody>
      </p:sp>
      <p:sp>
        <p:nvSpPr>
          <p:cNvPr id="120031" name="Text Box 223"/>
          <p:cNvSpPr txBox="1">
            <a:spLocks noChangeArrowheads="1"/>
          </p:cNvSpPr>
          <p:nvPr/>
        </p:nvSpPr>
        <p:spPr bwMode="auto">
          <a:xfrm>
            <a:off x="914400" y="3429000"/>
            <a:ext cx="762000" cy="244475"/>
          </a:xfrm>
          <a:prstGeom prst="rect">
            <a:avLst/>
          </a:prstGeom>
          <a:noFill/>
          <a:ln w="9525">
            <a:noFill/>
            <a:miter lim="800000"/>
            <a:headEnd/>
            <a:tailEnd/>
          </a:ln>
          <a:effectLst/>
        </p:spPr>
        <p:txBody>
          <a:bodyPr>
            <a:spAutoFit/>
          </a:bodyPr>
          <a:lstStyle/>
          <a:p>
            <a:pPr algn="l"/>
            <a:r>
              <a:rPr lang="en-US" sz="1000" b="1" dirty="0">
                <a:solidFill>
                  <a:srgbClr val="009900"/>
                </a:solidFill>
              </a:rPr>
              <a:t>PC+4 data</a:t>
            </a:r>
          </a:p>
        </p:txBody>
      </p:sp>
      <p:sp>
        <p:nvSpPr>
          <p:cNvPr id="120032" name="Text Box 224"/>
          <p:cNvSpPr txBox="1">
            <a:spLocks noChangeArrowheads="1"/>
          </p:cNvSpPr>
          <p:nvPr/>
        </p:nvSpPr>
        <p:spPr bwMode="auto">
          <a:xfrm>
            <a:off x="819150" y="3641725"/>
            <a:ext cx="990600" cy="244475"/>
          </a:xfrm>
          <a:prstGeom prst="rect">
            <a:avLst/>
          </a:prstGeom>
          <a:noFill/>
          <a:ln w="9525">
            <a:noFill/>
            <a:miter lim="800000"/>
            <a:headEnd/>
            <a:tailEnd/>
          </a:ln>
          <a:effectLst/>
        </p:spPr>
        <p:txBody>
          <a:bodyPr>
            <a:spAutoFit/>
          </a:bodyPr>
          <a:lstStyle/>
          <a:p>
            <a:pPr algn="l"/>
            <a:r>
              <a:rPr lang="en-US" sz="1000" b="1" dirty="0">
                <a:solidFill>
                  <a:schemeClr val="accent2"/>
                </a:solidFill>
              </a:rPr>
              <a:t>PC jump data</a:t>
            </a:r>
          </a:p>
        </p:txBody>
      </p:sp>
      <p:sp>
        <p:nvSpPr>
          <p:cNvPr id="120033" name="Text Box 225"/>
          <p:cNvSpPr txBox="1">
            <a:spLocks noChangeArrowheads="1"/>
          </p:cNvSpPr>
          <p:nvPr/>
        </p:nvSpPr>
        <p:spPr bwMode="auto">
          <a:xfrm>
            <a:off x="990600" y="3886200"/>
            <a:ext cx="762000" cy="244475"/>
          </a:xfrm>
          <a:prstGeom prst="rect">
            <a:avLst/>
          </a:prstGeom>
          <a:noFill/>
          <a:ln w="9525">
            <a:noFill/>
            <a:miter lim="800000"/>
            <a:headEnd/>
            <a:tailEnd/>
          </a:ln>
          <a:effectLst/>
        </p:spPr>
        <p:txBody>
          <a:bodyPr>
            <a:spAutoFit/>
          </a:bodyPr>
          <a:lstStyle/>
          <a:p>
            <a:pPr algn="l"/>
            <a:r>
              <a:rPr lang="en-US" sz="1000" b="1" dirty="0">
                <a:solidFill>
                  <a:schemeClr val="bg2"/>
                </a:solidFill>
              </a:rPr>
              <a:t>PC update</a:t>
            </a:r>
          </a:p>
        </p:txBody>
      </p:sp>
      <p:sp>
        <p:nvSpPr>
          <p:cNvPr id="120034" name="AutoShape 226"/>
          <p:cNvSpPr>
            <a:spLocks noChangeArrowheads="1"/>
          </p:cNvSpPr>
          <p:nvPr/>
        </p:nvSpPr>
        <p:spPr bwMode="auto">
          <a:xfrm>
            <a:off x="2114550" y="2028090"/>
            <a:ext cx="990600" cy="76200"/>
          </a:xfrm>
          <a:prstGeom prst="homePlate">
            <a:avLst>
              <a:gd name="adj" fmla="val 162500"/>
            </a:avLst>
          </a:prstGeom>
          <a:solidFill>
            <a:schemeClr val="accent2">
              <a:alpha val="50000"/>
            </a:schemeClr>
          </a:solidFill>
          <a:ln w="9525">
            <a:noFill/>
            <a:miter lim="800000"/>
            <a:headEnd/>
            <a:tailEnd/>
          </a:ln>
          <a:effectLst/>
        </p:spPr>
        <p:txBody>
          <a:bodyPr wrap="none" anchor="ctr"/>
          <a:lstStyle/>
          <a:p>
            <a:endParaRPr lang="en-US" dirty="0"/>
          </a:p>
        </p:txBody>
      </p:sp>
      <p:sp>
        <p:nvSpPr>
          <p:cNvPr id="120035" name="AutoShape 227"/>
          <p:cNvSpPr>
            <a:spLocks noChangeArrowheads="1"/>
          </p:cNvSpPr>
          <p:nvPr/>
        </p:nvSpPr>
        <p:spPr bwMode="auto">
          <a:xfrm>
            <a:off x="3429000" y="2010510"/>
            <a:ext cx="3276600" cy="90488"/>
          </a:xfrm>
          <a:prstGeom prst="homePlate">
            <a:avLst>
              <a:gd name="adj" fmla="val 491429"/>
            </a:avLst>
          </a:prstGeom>
          <a:solidFill>
            <a:schemeClr val="accent2">
              <a:alpha val="50000"/>
            </a:schemeClr>
          </a:solidFill>
          <a:ln w="9525">
            <a:noFill/>
            <a:miter lim="800000"/>
            <a:headEnd/>
            <a:tailEnd/>
          </a:ln>
          <a:effectLst/>
        </p:spPr>
        <p:txBody>
          <a:bodyPr wrap="none" anchor="ctr"/>
          <a:lstStyle/>
          <a:p>
            <a:endParaRPr lang="en-US" dirty="0"/>
          </a:p>
        </p:txBody>
      </p:sp>
      <p:sp>
        <p:nvSpPr>
          <p:cNvPr id="120036" name="AutoShape 228"/>
          <p:cNvSpPr>
            <a:spLocks noChangeArrowheads="1"/>
          </p:cNvSpPr>
          <p:nvPr/>
        </p:nvSpPr>
        <p:spPr bwMode="auto">
          <a:xfrm rot="16200000">
            <a:off x="4090988" y="2252663"/>
            <a:ext cx="352425" cy="76200"/>
          </a:xfrm>
          <a:prstGeom prst="homePlate">
            <a:avLst>
              <a:gd name="adj" fmla="val 115625"/>
            </a:avLst>
          </a:prstGeom>
          <a:solidFill>
            <a:schemeClr val="accent2">
              <a:alpha val="50000"/>
            </a:schemeClr>
          </a:solidFill>
          <a:ln w="9525">
            <a:noFill/>
            <a:miter lim="800000"/>
            <a:headEnd/>
            <a:tailEnd/>
          </a:ln>
          <a:effectLst/>
        </p:spPr>
        <p:txBody>
          <a:bodyPr wrap="none" anchor="ctr"/>
          <a:lstStyle/>
          <a:p>
            <a:endParaRPr lang="en-US" dirty="0"/>
          </a:p>
        </p:txBody>
      </p:sp>
      <p:sp>
        <p:nvSpPr>
          <p:cNvPr id="120038" name="Rectangle 230"/>
          <p:cNvSpPr>
            <a:spLocks noChangeArrowheads="1"/>
          </p:cNvSpPr>
          <p:nvPr/>
        </p:nvSpPr>
        <p:spPr bwMode="auto">
          <a:xfrm>
            <a:off x="1638300" y="2800350"/>
            <a:ext cx="381000" cy="123825"/>
          </a:xfrm>
          <a:prstGeom prst="rect">
            <a:avLst/>
          </a:prstGeom>
          <a:solidFill>
            <a:srgbClr val="009900">
              <a:alpha val="50000"/>
            </a:srgbClr>
          </a:solidFill>
          <a:ln w="9525">
            <a:noFill/>
            <a:miter lim="800000"/>
            <a:headEnd/>
            <a:tailEnd/>
          </a:ln>
          <a:effectLst/>
        </p:spPr>
        <p:txBody>
          <a:bodyPr wrap="none" anchor="ctr"/>
          <a:lstStyle/>
          <a:p>
            <a:endParaRPr lang="en-US" dirty="0"/>
          </a:p>
        </p:txBody>
      </p:sp>
      <p:sp>
        <p:nvSpPr>
          <p:cNvPr id="120039" name="Rectangle 231"/>
          <p:cNvSpPr>
            <a:spLocks noChangeArrowheads="1"/>
          </p:cNvSpPr>
          <p:nvPr/>
        </p:nvSpPr>
        <p:spPr bwMode="auto">
          <a:xfrm>
            <a:off x="1958975" y="2457450"/>
            <a:ext cx="74613" cy="442913"/>
          </a:xfrm>
          <a:prstGeom prst="rect">
            <a:avLst/>
          </a:prstGeom>
          <a:solidFill>
            <a:srgbClr val="009900">
              <a:alpha val="50000"/>
            </a:srgbClr>
          </a:solidFill>
          <a:ln w="9525">
            <a:noFill/>
            <a:miter lim="800000"/>
            <a:headEnd/>
            <a:tailEnd/>
          </a:ln>
          <a:effectLst/>
        </p:spPr>
        <p:txBody>
          <a:bodyPr wrap="none" anchor="ctr"/>
          <a:lstStyle/>
          <a:p>
            <a:endParaRPr lang="en-US" dirty="0"/>
          </a:p>
        </p:txBody>
      </p:sp>
      <p:sp>
        <p:nvSpPr>
          <p:cNvPr id="120040" name="Rectangle 232"/>
          <p:cNvSpPr>
            <a:spLocks noChangeArrowheads="1"/>
          </p:cNvSpPr>
          <p:nvPr/>
        </p:nvSpPr>
        <p:spPr bwMode="auto">
          <a:xfrm>
            <a:off x="578340" y="1615830"/>
            <a:ext cx="6742724" cy="128955"/>
          </a:xfrm>
          <a:prstGeom prst="rect">
            <a:avLst/>
          </a:prstGeom>
          <a:solidFill>
            <a:schemeClr val="bg2">
              <a:alpha val="50000"/>
            </a:schemeClr>
          </a:solidFill>
          <a:ln w="9525">
            <a:noFill/>
            <a:miter lim="800000"/>
            <a:headEnd/>
            <a:tailEnd/>
          </a:ln>
          <a:effectLst/>
        </p:spPr>
        <p:txBody>
          <a:bodyPr wrap="none" anchor="ctr"/>
          <a:lstStyle/>
          <a:p>
            <a:endParaRPr lang="en-US" dirty="0"/>
          </a:p>
        </p:txBody>
      </p:sp>
      <p:sp>
        <p:nvSpPr>
          <p:cNvPr id="120041" name="Rectangle 233"/>
          <p:cNvSpPr>
            <a:spLocks noChangeArrowheads="1"/>
          </p:cNvSpPr>
          <p:nvPr/>
        </p:nvSpPr>
        <p:spPr bwMode="auto">
          <a:xfrm>
            <a:off x="7243395" y="1625850"/>
            <a:ext cx="95250" cy="609600"/>
          </a:xfrm>
          <a:prstGeom prst="rect">
            <a:avLst/>
          </a:prstGeom>
          <a:solidFill>
            <a:schemeClr val="bg2">
              <a:alpha val="50000"/>
            </a:schemeClr>
          </a:solidFill>
          <a:ln w="9525">
            <a:noFill/>
            <a:miter lim="800000"/>
            <a:headEnd/>
            <a:tailEnd/>
          </a:ln>
          <a:effectLst/>
        </p:spPr>
        <p:txBody>
          <a:bodyPr wrap="none" anchor="ctr"/>
          <a:lstStyle/>
          <a:p>
            <a:endParaRPr lang="en-US" dirty="0"/>
          </a:p>
        </p:txBody>
      </p:sp>
      <p:sp>
        <p:nvSpPr>
          <p:cNvPr id="120042" name="Rectangle 234"/>
          <p:cNvSpPr>
            <a:spLocks noChangeArrowheads="1"/>
          </p:cNvSpPr>
          <p:nvPr/>
        </p:nvSpPr>
        <p:spPr bwMode="auto">
          <a:xfrm>
            <a:off x="742950" y="2543175"/>
            <a:ext cx="171450" cy="2066925"/>
          </a:xfrm>
          <a:prstGeom prst="rect">
            <a:avLst/>
          </a:prstGeom>
          <a:solidFill>
            <a:srgbClr val="009900">
              <a:alpha val="50000"/>
            </a:srgbClr>
          </a:solidFill>
          <a:ln w="9525">
            <a:noFill/>
            <a:miter lim="800000"/>
            <a:headEnd/>
            <a:tailEnd/>
          </a:ln>
          <a:effectLst/>
        </p:spPr>
        <p:txBody>
          <a:bodyPr wrap="none" anchor="ctr"/>
          <a:lstStyle/>
          <a:p>
            <a:endParaRPr lang="en-US" dirty="0"/>
          </a:p>
        </p:txBody>
      </p:sp>
      <p:sp>
        <p:nvSpPr>
          <p:cNvPr id="120043" name="AutoShape 235"/>
          <p:cNvSpPr>
            <a:spLocks noChangeArrowheads="1"/>
          </p:cNvSpPr>
          <p:nvPr/>
        </p:nvSpPr>
        <p:spPr bwMode="auto">
          <a:xfrm>
            <a:off x="904875" y="2543175"/>
            <a:ext cx="171450" cy="123825"/>
          </a:xfrm>
          <a:prstGeom prst="homePlate">
            <a:avLst>
              <a:gd name="adj" fmla="val 34615"/>
            </a:avLst>
          </a:prstGeom>
          <a:solidFill>
            <a:srgbClr val="009900">
              <a:alpha val="50000"/>
            </a:srgbClr>
          </a:solidFill>
          <a:ln w="9525">
            <a:noFill/>
            <a:miter lim="800000"/>
            <a:headEnd/>
            <a:tailEnd/>
          </a:ln>
          <a:effectLst/>
        </p:spPr>
        <p:txBody>
          <a:bodyPr wrap="none" anchor="ctr"/>
          <a:lstStyle/>
          <a:p>
            <a:endParaRPr lang="en-US" dirty="0"/>
          </a:p>
        </p:txBody>
      </p:sp>
      <p:sp>
        <p:nvSpPr>
          <p:cNvPr id="120044" name="AutoShape 236"/>
          <p:cNvSpPr>
            <a:spLocks noChangeArrowheads="1"/>
          </p:cNvSpPr>
          <p:nvPr/>
        </p:nvSpPr>
        <p:spPr bwMode="auto">
          <a:xfrm>
            <a:off x="1724025" y="4114800"/>
            <a:ext cx="304800" cy="228600"/>
          </a:xfrm>
          <a:prstGeom prst="homePlate">
            <a:avLst>
              <a:gd name="adj" fmla="val 33333"/>
            </a:avLst>
          </a:prstGeom>
          <a:solidFill>
            <a:srgbClr val="CC0000">
              <a:alpha val="50000"/>
            </a:srgbClr>
          </a:solidFill>
          <a:ln w="9525">
            <a:noFill/>
            <a:miter lim="800000"/>
            <a:headEnd/>
            <a:tailEnd/>
          </a:ln>
          <a:effectLst/>
        </p:spPr>
        <p:txBody>
          <a:bodyPr wrap="none" anchor="ctr"/>
          <a:lstStyle/>
          <a:p>
            <a:endParaRPr lang="en-US" dirty="0"/>
          </a:p>
        </p:txBody>
      </p:sp>
      <p:sp>
        <p:nvSpPr>
          <p:cNvPr id="120045" name="Text Box 237"/>
          <p:cNvSpPr txBox="1">
            <a:spLocks noChangeArrowheads="1"/>
          </p:cNvSpPr>
          <p:nvPr/>
        </p:nvSpPr>
        <p:spPr bwMode="auto">
          <a:xfrm>
            <a:off x="838200" y="4114800"/>
            <a:ext cx="914400" cy="244475"/>
          </a:xfrm>
          <a:prstGeom prst="rect">
            <a:avLst/>
          </a:prstGeom>
          <a:noFill/>
          <a:ln w="9525">
            <a:noFill/>
            <a:miter lim="800000"/>
            <a:headEnd/>
            <a:tailEnd/>
          </a:ln>
          <a:effectLst/>
        </p:spPr>
        <p:txBody>
          <a:bodyPr>
            <a:spAutoFit/>
          </a:bodyPr>
          <a:lstStyle/>
          <a:p>
            <a:pPr algn="r"/>
            <a:r>
              <a:rPr lang="en-US" sz="1000" b="1" dirty="0">
                <a:solidFill>
                  <a:srgbClr val="CC0000"/>
                </a:solidFill>
              </a:rPr>
              <a:t>Jump control </a:t>
            </a:r>
          </a:p>
        </p:txBody>
      </p:sp>
      <p:sp>
        <p:nvSpPr>
          <p:cNvPr id="120046" name="AutoShape 238"/>
          <p:cNvSpPr>
            <a:spLocks noChangeArrowheads="1"/>
          </p:cNvSpPr>
          <p:nvPr/>
        </p:nvSpPr>
        <p:spPr bwMode="auto">
          <a:xfrm>
            <a:off x="3733800" y="2619375"/>
            <a:ext cx="457200" cy="76200"/>
          </a:xfrm>
          <a:prstGeom prst="homePlate">
            <a:avLst>
              <a:gd name="adj" fmla="val 150000"/>
            </a:avLst>
          </a:prstGeom>
          <a:solidFill>
            <a:srgbClr val="CC0000">
              <a:alpha val="50000"/>
            </a:srgbClr>
          </a:solidFill>
          <a:ln w="9525">
            <a:noFill/>
            <a:miter lim="800000"/>
            <a:headEnd/>
            <a:tailEnd/>
          </a:ln>
          <a:effectLst/>
        </p:spPr>
        <p:txBody>
          <a:bodyPr wrap="none" anchor="ctr"/>
          <a:lstStyle/>
          <a:p>
            <a:endParaRPr lang="en-US" dirty="0"/>
          </a:p>
        </p:txBody>
      </p:sp>
      <p:sp>
        <p:nvSpPr>
          <p:cNvPr id="120047" name="AutoShape 239"/>
          <p:cNvSpPr>
            <a:spLocks noChangeArrowheads="1"/>
          </p:cNvSpPr>
          <p:nvPr/>
        </p:nvSpPr>
        <p:spPr bwMode="auto">
          <a:xfrm>
            <a:off x="4191000" y="1733550"/>
            <a:ext cx="2743200" cy="76200"/>
          </a:xfrm>
          <a:prstGeom prst="homePlate">
            <a:avLst>
              <a:gd name="adj" fmla="val 900000"/>
            </a:avLst>
          </a:prstGeom>
          <a:solidFill>
            <a:srgbClr val="CC0000">
              <a:alpha val="50000"/>
            </a:srgbClr>
          </a:solidFill>
          <a:ln w="9525">
            <a:noFill/>
            <a:miter lim="800000"/>
            <a:headEnd/>
            <a:tailEnd/>
          </a:ln>
          <a:effectLst/>
        </p:spPr>
        <p:txBody>
          <a:bodyPr wrap="none" anchor="ctr"/>
          <a:lstStyle/>
          <a:p>
            <a:endParaRPr lang="en-US" dirty="0"/>
          </a:p>
        </p:txBody>
      </p:sp>
      <p:sp>
        <p:nvSpPr>
          <p:cNvPr id="120048" name="AutoShape 240"/>
          <p:cNvSpPr>
            <a:spLocks noChangeArrowheads="1"/>
          </p:cNvSpPr>
          <p:nvPr/>
        </p:nvSpPr>
        <p:spPr bwMode="auto">
          <a:xfrm rot="16200000">
            <a:off x="3771900" y="2152650"/>
            <a:ext cx="838200" cy="76200"/>
          </a:xfrm>
          <a:prstGeom prst="homePlate">
            <a:avLst>
              <a:gd name="adj" fmla="val 275000"/>
            </a:avLst>
          </a:prstGeom>
          <a:solidFill>
            <a:srgbClr val="CC0000">
              <a:alpha val="50000"/>
            </a:srgbClr>
          </a:solidFill>
          <a:ln w="9525">
            <a:noFill/>
            <a:miter lim="800000"/>
            <a:headEnd/>
            <a:tailEnd/>
          </a:ln>
          <a:effectLst/>
        </p:spPr>
        <p:txBody>
          <a:bodyPr wrap="none" anchor="ctr"/>
          <a:lstStyle/>
          <a:p>
            <a:endParaRPr lang="en-US" dirty="0"/>
          </a:p>
        </p:txBody>
      </p:sp>
      <p:sp>
        <p:nvSpPr>
          <p:cNvPr id="120049" name="AutoShape 241"/>
          <p:cNvSpPr>
            <a:spLocks noChangeArrowheads="1"/>
          </p:cNvSpPr>
          <p:nvPr/>
        </p:nvSpPr>
        <p:spPr bwMode="auto">
          <a:xfrm rot="5400000">
            <a:off x="6743700" y="1838325"/>
            <a:ext cx="228600" cy="76200"/>
          </a:xfrm>
          <a:prstGeom prst="homePlate">
            <a:avLst>
              <a:gd name="adj" fmla="val 75000"/>
            </a:avLst>
          </a:prstGeom>
          <a:solidFill>
            <a:srgbClr val="CC0000">
              <a:alpha val="50000"/>
            </a:srgbClr>
          </a:solidFill>
          <a:ln w="9525">
            <a:noFill/>
            <a:miter lim="800000"/>
            <a:headEnd/>
            <a:tailEnd/>
          </a:ln>
          <a:effectLst/>
        </p:spPr>
        <p:txBody>
          <a:bodyPr wrap="none" anchor="ctr"/>
          <a:lstStyle/>
          <a:p>
            <a:endParaRPr lang="en-US" dirty="0"/>
          </a:p>
        </p:txBody>
      </p:sp>
      <p:grpSp>
        <p:nvGrpSpPr>
          <p:cNvPr id="234" name="Group 233"/>
          <p:cNvGrpSpPr/>
          <p:nvPr/>
        </p:nvGrpSpPr>
        <p:grpSpPr>
          <a:xfrm>
            <a:off x="527304" y="1674495"/>
            <a:ext cx="8248650" cy="4663821"/>
            <a:chOff x="527304" y="1674495"/>
            <a:chExt cx="8248650" cy="4663821"/>
          </a:xfrm>
        </p:grpSpPr>
        <p:grpSp>
          <p:nvGrpSpPr>
            <p:cNvPr id="244" name="Group 230"/>
            <p:cNvGrpSpPr/>
            <p:nvPr/>
          </p:nvGrpSpPr>
          <p:grpSpPr>
            <a:xfrm>
              <a:off x="5437477" y="4296158"/>
              <a:ext cx="1056287" cy="990598"/>
              <a:chOff x="3355430" y="3810002"/>
              <a:chExt cx="1056287" cy="990598"/>
            </a:xfrm>
          </p:grpSpPr>
          <p:cxnSp>
            <p:nvCxnSpPr>
              <p:cNvPr id="441" name="Straight Connector 440"/>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42" name="Isosceles Triangle 441"/>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3" name="Isosceles Triangle 442"/>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4" name="Isosceles Triangle 443"/>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5" name="Rectangle 444"/>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6"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45" name="Group 223"/>
            <p:cNvGrpSpPr/>
            <p:nvPr/>
          </p:nvGrpSpPr>
          <p:grpSpPr>
            <a:xfrm>
              <a:off x="5292697" y="2566418"/>
              <a:ext cx="1056287" cy="990598"/>
              <a:chOff x="3355430" y="3810002"/>
              <a:chExt cx="1056287" cy="990598"/>
            </a:xfrm>
          </p:grpSpPr>
          <p:cxnSp>
            <p:nvCxnSpPr>
              <p:cNvPr id="435" name="Straight Connector 43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6" name="Isosceles Triangle 43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7" name="Isosceles Triangle 43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8" name="Isosceles Triangle 43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9" name="Rectangle 43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0"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246" name="Group 216"/>
            <p:cNvGrpSpPr/>
            <p:nvPr/>
          </p:nvGrpSpPr>
          <p:grpSpPr>
            <a:xfrm>
              <a:off x="1075944" y="2383538"/>
              <a:ext cx="1056287" cy="990598"/>
              <a:chOff x="3355430" y="3810002"/>
              <a:chExt cx="1056287" cy="990598"/>
            </a:xfrm>
          </p:grpSpPr>
          <p:cxnSp>
            <p:nvCxnSpPr>
              <p:cNvPr id="429" name="Straight Connector 42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0" name="Isosceles Triangle 42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1" name="Isosceles Triangle 43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2" name="Isosceles Triangle 43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3" name="Rectangle 43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4"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247" name="Text Box 394"/>
            <p:cNvSpPr txBox="1">
              <a:spLocks noChangeArrowheads="1"/>
            </p:cNvSpPr>
            <p:nvPr/>
          </p:nvSpPr>
          <p:spPr bwMode="auto">
            <a:xfrm>
              <a:off x="5861304" y="5941441"/>
              <a:ext cx="2819400" cy="3968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sp>
          <p:nvSpPr>
            <p:cNvPr id="248" name="Line 413"/>
            <p:cNvSpPr>
              <a:spLocks noChangeShapeType="1"/>
            </p:cNvSpPr>
            <p:nvPr/>
          </p:nvSpPr>
          <p:spPr bwMode="auto">
            <a:xfrm flipV="1">
              <a:off x="4184904" y="1756791"/>
              <a:ext cx="0" cy="914400"/>
            </a:xfrm>
            <a:prstGeom prst="line">
              <a:avLst/>
            </a:prstGeom>
            <a:noFill/>
            <a:ln w="19050">
              <a:solidFill>
                <a:srgbClr val="CC3300"/>
              </a:solidFill>
              <a:round/>
              <a:headEnd/>
              <a:tailEnd/>
            </a:ln>
            <a:effectLst/>
          </p:spPr>
          <p:txBody>
            <a:bodyPr/>
            <a:lstStyle/>
            <a:p>
              <a:endParaRPr lang="en-US" dirty="0"/>
            </a:p>
          </p:txBody>
        </p:sp>
        <p:sp>
          <p:nvSpPr>
            <p:cNvPr id="249" name="Line 415"/>
            <p:cNvSpPr>
              <a:spLocks noChangeShapeType="1"/>
            </p:cNvSpPr>
            <p:nvPr/>
          </p:nvSpPr>
          <p:spPr bwMode="auto">
            <a:xfrm flipV="1">
              <a:off x="6851904" y="1756791"/>
              <a:ext cx="0" cy="228600"/>
            </a:xfrm>
            <a:prstGeom prst="line">
              <a:avLst/>
            </a:prstGeom>
            <a:noFill/>
            <a:ln w="19050">
              <a:solidFill>
                <a:srgbClr val="CC3300"/>
              </a:solidFill>
              <a:round/>
              <a:headEnd/>
              <a:tailEnd/>
            </a:ln>
            <a:effectLst/>
          </p:spPr>
          <p:txBody>
            <a:bodyPr/>
            <a:lstStyle/>
            <a:p>
              <a:endParaRPr lang="en-US" dirty="0"/>
            </a:p>
          </p:txBody>
        </p:sp>
        <p:sp>
          <p:nvSpPr>
            <p:cNvPr id="250" name="Line 201"/>
            <p:cNvSpPr>
              <a:spLocks noChangeShapeType="1"/>
            </p:cNvSpPr>
            <p:nvPr/>
          </p:nvSpPr>
          <p:spPr bwMode="auto">
            <a:xfrm flipV="1">
              <a:off x="5175504" y="4642866"/>
              <a:ext cx="0" cy="182563"/>
            </a:xfrm>
            <a:prstGeom prst="line">
              <a:avLst/>
            </a:prstGeom>
            <a:noFill/>
            <a:ln w="19050">
              <a:solidFill>
                <a:srgbClr val="CC3300"/>
              </a:solidFill>
              <a:round/>
              <a:headEnd/>
              <a:tailEnd/>
            </a:ln>
            <a:effectLst/>
          </p:spPr>
          <p:txBody>
            <a:bodyPr/>
            <a:lstStyle/>
            <a:p>
              <a:endParaRPr lang="en-US" dirty="0"/>
            </a:p>
          </p:txBody>
        </p:sp>
        <p:sp>
          <p:nvSpPr>
            <p:cNvPr id="251" name="Line 203"/>
            <p:cNvSpPr>
              <a:spLocks noChangeShapeType="1"/>
            </p:cNvSpPr>
            <p:nvPr/>
          </p:nvSpPr>
          <p:spPr bwMode="auto">
            <a:xfrm>
              <a:off x="5937504" y="2977896"/>
              <a:ext cx="304800" cy="0"/>
            </a:xfrm>
            <a:prstGeom prst="line">
              <a:avLst/>
            </a:prstGeom>
            <a:noFill/>
            <a:ln w="19050">
              <a:solidFill>
                <a:srgbClr val="CC3300"/>
              </a:solidFill>
              <a:round/>
              <a:headEnd/>
              <a:tailEnd/>
            </a:ln>
            <a:effectLst/>
          </p:spPr>
          <p:txBody>
            <a:bodyPr/>
            <a:lstStyle/>
            <a:p>
              <a:endParaRPr lang="en-US" dirty="0"/>
            </a:p>
          </p:txBody>
        </p:sp>
        <p:sp>
          <p:nvSpPr>
            <p:cNvPr id="252" name="Line 204"/>
            <p:cNvSpPr>
              <a:spLocks noChangeShapeType="1"/>
            </p:cNvSpPr>
            <p:nvPr/>
          </p:nvSpPr>
          <p:spPr bwMode="auto">
            <a:xfrm flipH="1">
              <a:off x="4184904" y="3966591"/>
              <a:ext cx="152400" cy="0"/>
            </a:xfrm>
            <a:prstGeom prst="line">
              <a:avLst/>
            </a:prstGeom>
            <a:noFill/>
            <a:ln w="19050">
              <a:solidFill>
                <a:srgbClr val="CC3300"/>
              </a:solidFill>
              <a:round/>
              <a:headEnd/>
              <a:tailEnd/>
            </a:ln>
            <a:effectLst/>
          </p:spPr>
          <p:txBody>
            <a:bodyPr/>
            <a:lstStyle/>
            <a:p>
              <a:endParaRPr lang="en-US" dirty="0"/>
            </a:p>
          </p:txBody>
        </p:sp>
        <p:sp>
          <p:nvSpPr>
            <p:cNvPr id="253" name="Line 205"/>
            <p:cNvSpPr>
              <a:spLocks noChangeShapeType="1"/>
            </p:cNvSpPr>
            <p:nvPr/>
          </p:nvSpPr>
          <p:spPr bwMode="auto">
            <a:xfrm flipV="1">
              <a:off x="2365629" y="2747391"/>
              <a:ext cx="0" cy="2438400"/>
            </a:xfrm>
            <a:prstGeom prst="line">
              <a:avLst/>
            </a:prstGeom>
            <a:noFill/>
            <a:ln w="19050">
              <a:solidFill>
                <a:srgbClr val="CC3300"/>
              </a:solidFill>
              <a:round/>
              <a:headEnd/>
              <a:tailEnd/>
            </a:ln>
            <a:effectLst/>
          </p:spPr>
          <p:txBody>
            <a:bodyPr/>
            <a:lstStyle/>
            <a:p>
              <a:endParaRPr lang="en-US" dirty="0"/>
            </a:p>
          </p:txBody>
        </p:sp>
        <p:sp>
          <p:nvSpPr>
            <p:cNvPr id="254" name="Line 206"/>
            <p:cNvSpPr>
              <a:spLocks noChangeShapeType="1"/>
            </p:cNvSpPr>
            <p:nvPr/>
          </p:nvSpPr>
          <p:spPr bwMode="auto">
            <a:xfrm flipV="1">
              <a:off x="4565904" y="3280791"/>
              <a:ext cx="0" cy="2362200"/>
            </a:xfrm>
            <a:prstGeom prst="line">
              <a:avLst/>
            </a:prstGeom>
            <a:noFill/>
            <a:ln w="19050">
              <a:solidFill>
                <a:srgbClr val="CC3300"/>
              </a:solidFill>
              <a:round/>
              <a:headEnd/>
              <a:tailEnd/>
            </a:ln>
            <a:effectLst/>
          </p:spPr>
          <p:txBody>
            <a:bodyPr/>
            <a:lstStyle/>
            <a:p>
              <a:endParaRPr lang="en-US" dirty="0"/>
            </a:p>
          </p:txBody>
        </p:sp>
        <p:sp>
          <p:nvSpPr>
            <p:cNvPr id="255" name="Line 207"/>
            <p:cNvSpPr>
              <a:spLocks noChangeShapeType="1"/>
            </p:cNvSpPr>
            <p:nvPr/>
          </p:nvSpPr>
          <p:spPr bwMode="auto">
            <a:xfrm flipV="1">
              <a:off x="4489704" y="3585591"/>
              <a:ext cx="0" cy="1066800"/>
            </a:xfrm>
            <a:prstGeom prst="line">
              <a:avLst/>
            </a:prstGeom>
            <a:noFill/>
            <a:ln w="19050">
              <a:solidFill>
                <a:srgbClr val="CC3300"/>
              </a:solidFill>
              <a:round/>
              <a:headEnd/>
              <a:tailEnd/>
            </a:ln>
            <a:effectLst/>
          </p:spPr>
          <p:txBody>
            <a:bodyPr/>
            <a:lstStyle/>
            <a:p>
              <a:endParaRPr lang="en-US" dirty="0"/>
            </a:p>
          </p:txBody>
        </p:sp>
        <p:sp>
          <p:nvSpPr>
            <p:cNvPr id="256" name="Line 208"/>
            <p:cNvSpPr>
              <a:spLocks noChangeShapeType="1"/>
            </p:cNvSpPr>
            <p:nvPr/>
          </p:nvSpPr>
          <p:spPr bwMode="auto">
            <a:xfrm>
              <a:off x="5937504" y="3122676"/>
              <a:ext cx="304800" cy="0"/>
            </a:xfrm>
            <a:prstGeom prst="line">
              <a:avLst/>
            </a:prstGeom>
            <a:noFill/>
            <a:ln w="19050">
              <a:solidFill>
                <a:srgbClr val="CC3300"/>
              </a:solidFill>
              <a:round/>
              <a:headEnd/>
              <a:tailEnd/>
            </a:ln>
            <a:effectLst/>
          </p:spPr>
          <p:txBody>
            <a:bodyPr/>
            <a:lstStyle/>
            <a:p>
              <a:endParaRPr lang="en-US" dirty="0"/>
            </a:p>
          </p:txBody>
        </p:sp>
        <p:sp>
          <p:nvSpPr>
            <p:cNvPr id="257" name="Line 209"/>
            <p:cNvSpPr>
              <a:spLocks noChangeShapeType="1"/>
            </p:cNvSpPr>
            <p:nvPr/>
          </p:nvSpPr>
          <p:spPr bwMode="auto">
            <a:xfrm>
              <a:off x="6394704" y="2975991"/>
              <a:ext cx="1066800" cy="0"/>
            </a:xfrm>
            <a:prstGeom prst="line">
              <a:avLst/>
            </a:prstGeom>
            <a:noFill/>
            <a:ln w="19050">
              <a:solidFill>
                <a:srgbClr val="CC3300"/>
              </a:solidFill>
              <a:round/>
              <a:headEnd/>
              <a:tailEnd/>
            </a:ln>
            <a:effectLst/>
          </p:spPr>
          <p:txBody>
            <a:bodyPr/>
            <a:lstStyle/>
            <a:p>
              <a:endParaRPr lang="en-US" dirty="0"/>
            </a:p>
          </p:txBody>
        </p:sp>
        <p:sp>
          <p:nvSpPr>
            <p:cNvPr id="258" name="Line 210"/>
            <p:cNvSpPr>
              <a:spLocks noChangeShapeType="1"/>
            </p:cNvSpPr>
            <p:nvPr/>
          </p:nvSpPr>
          <p:spPr bwMode="auto">
            <a:xfrm>
              <a:off x="6394704" y="3128391"/>
              <a:ext cx="1981200" cy="0"/>
            </a:xfrm>
            <a:prstGeom prst="line">
              <a:avLst/>
            </a:prstGeom>
            <a:noFill/>
            <a:ln w="19050">
              <a:solidFill>
                <a:srgbClr val="CC3300"/>
              </a:solidFill>
              <a:round/>
              <a:headEnd/>
              <a:tailEnd/>
            </a:ln>
            <a:effectLst/>
          </p:spPr>
          <p:txBody>
            <a:bodyPr/>
            <a:lstStyle/>
            <a:p>
              <a:endParaRPr lang="en-US" dirty="0"/>
            </a:p>
          </p:txBody>
        </p:sp>
        <p:sp>
          <p:nvSpPr>
            <p:cNvPr id="259" name="Line 211"/>
            <p:cNvSpPr>
              <a:spLocks noChangeShapeType="1"/>
            </p:cNvSpPr>
            <p:nvPr/>
          </p:nvSpPr>
          <p:spPr bwMode="auto">
            <a:xfrm flipV="1">
              <a:off x="5875592" y="5079429"/>
              <a:ext cx="0" cy="792163"/>
            </a:xfrm>
            <a:prstGeom prst="line">
              <a:avLst/>
            </a:prstGeom>
            <a:noFill/>
            <a:ln w="19050">
              <a:solidFill>
                <a:srgbClr val="CC3300"/>
              </a:solidFill>
              <a:round/>
              <a:headEnd/>
              <a:tailEnd/>
            </a:ln>
            <a:effectLst/>
          </p:spPr>
          <p:txBody>
            <a:bodyPr/>
            <a:lstStyle/>
            <a:p>
              <a:endParaRPr lang="en-US" dirty="0"/>
            </a:p>
          </p:txBody>
        </p:sp>
        <p:sp>
          <p:nvSpPr>
            <p:cNvPr id="260" name="Line 212"/>
            <p:cNvSpPr>
              <a:spLocks noChangeShapeType="1"/>
            </p:cNvSpPr>
            <p:nvPr/>
          </p:nvSpPr>
          <p:spPr bwMode="auto">
            <a:xfrm>
              <a:off x="4565904" y="5633466"/>
              <a:ext cx="609600" cy="0"/>
            </a:xfrm>
            <a:prstGeom prst="line">
              <a:avLst/>
            </a:prstGeom>
            <a:noFill/>
            <a:ln w="19050">
              <a:solidFill>
                <a:srgbClr val="CC3300"/>
              </a:solidFill>
              <a:round/>
              <a:headEnd/>
              <a:tailEnd/>
            </a:ln>
            <a:effectLst/>
          </p:spPr>
          <p:txBody>
            <a:bodyPr/>
            <a:lstStyle/>
            <a:p>
              <a:endParaRPr lang="en-US" dirty="0"/>
            </a:p>
          </p:txBody>
        </p:sp>
        <p:sp>
          <p:nvSpPr>
            <p:cNvPr id="261" name="Line 213"/>
            <p:cNvSpPr>
              <a:spLocks noChangeShapeType="1"/>
            </p:cNvSpPr>
            <p:nvPr/>
          </p:nvSpPr>
          <p:spPr bwMode="auto">
            <a:xfrm>
              <a:off x="5004054" y="3433191"/>
              <a:ext cx="323850" cy="0"/>
            </a:xfrm>
            <a:prstGeom prst="line">
              <a:avLst/>
            </a:prstGeom>
            <a:noFill/>
            <a:ln w="19050">
              <a:solidFill>
                <a:srgbClr val="CC3300"/>
              </a:solidFill>
              <a:round/>
              <a:headEnd/>
              <a:tailEnd/>
            </a:ln>
            <a:effectLst/>
          </p:spPr>
          <p:txBody>
            <a:bodyPr/>
            <a:lstStyle/>
            <a:p>
              <a:endParaRPr lang="en-US" dirty="0"/>
            </a:p>
          </p:txBody>
        </p:sp>
        <p:sp>
          <p:nvSpPr>
            <p:cNvPr id="262" name="Line 214"/>
            <p:cNvSpPr>
              <a:spLocks noChangeShapeType="1"/>
            </p:cNvSpPr>
            <p:nvPr/>
          </p:nvSpPr>
          <p:spPr bwMode="auto">
            <a:xfrm flipV="1">
              <a:off x="5099304" y="2823591"/>
              <a:ext cx="0" cy="914400"/>
            </a:xfrm>
            <a:prstGeom prst="line">
              <a:avLst/>
            </a:prstGeom>
            <a:noFill/>
            <a:ln w="19050">
              <a:solidFill>
                <a:srgbClr val="CC3300"/>
              </a:solidFill>
              <a:round/>
              <a:headEnd/>
              <a:tailEnd/>
            </a:ln>
            <a:effectLst/>
          </p:spPr>
          <p:txBody>
            <a:bodyPr/>
            <a:lstStyle/>
            <a:p>
              <a:endParaRPr lang="en-US" dirty="0"/>
            </a:p>
          </p:txBody>
        </p:sp>
        <p:sp>
          <p:nvSpPr>
            <p:cNvPr id="263" name="Line 215"/>
            <p:cNvSpPr>
              <a:spLocks noChangeShapeType="1"/>
            </p:cNvSpPr>
            <p:nvPr/>
          </p:nvSpPr>
          <p:spPr bwMode="auto">
            <a:xfrm>
              <a:off x="3866769" y="2975991"/>
              <a:ext cx="1476375" cy="0"/>
            </a:xfrm>
            <a:prstGeom prst="line">
              <a:avLst/>
            </a:prstGeom>
            <a:noFill/>
            <a:ln w="19050">
              <a:solidFill>
                <a:srgbClr val="CC3300"/>
              </a:solidFill>
              <a:round/>
              <a:headEnd/>
              <a:tailEnd/>
            </a:ln>
            <a:effectLst/>
          </p:spPr>
          <p:txBody>
            <a:bodyPr/>
            <a:lstStyle/>
            <a:p>
              <a:endParaRPr lang="en-US" dirty="0"/>
            </a:p>
          </p:txBody>
        </p:sp>
        <p:sp>
          <p:nvSpPr>
            <p:cNvPr id="264" name="Text Box 216"/>
            <p:cNvSpPr txBox="1">
              <a:spLocks noChangeArrowheads="1"/>
            </p:cNvSpPr>
            <p:nvPr/>
          </p:nvSpPr>
          <p:spPr bwMode="auto">
            <a:xfrm>
              <a:off x="3880104" y="2956941"/>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265" name="Text Box 217"/>
            <p:cNvSpPr txBox="1">
              <a:spLocks noChangeArrowheads="1"/>
            </p:cNvSpPr>
            <p:nvPr/>
          </p:nvSpPr>
          <p:spPr bwMode="auto">
            <a:xfrm>
              <a:off x="3880104" y="3109341"/>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266" name="Text Box 218"/>
            <p:cNvSpPr txBox="1">
              <a:spLocks noChangeArrowheads="1"/>
            </p:cNvSpPr>
            <p:nvPr/>
          </p:nvSpPr>
          <p:spPr bwMode="auto">
            <a:xfrm>
              <a:off x="3803904" y="2656904"/>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267" name="Text Box 219"/>
            <p:cNvSpPr txBox="1">
              <a:spLocks noChangeArrowheads="1"/>
            </p:cNvSpPr>
            <p:nvPr/>
          </p:nvSpPr>
          <p:spPr bwMode="auto">
            <a:xfrm>
              <a:off x="3803904" y="3566541"/>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268" name="Text Box 220"/>
            <p:cNvSpPr txBox="1">
              <a:spLocks noChangeArrowheads="1"/>
            </p:cNvSpPr>
            <p:nvPr/>
          </p:nvSpPr>
          <p:spPr bwMode="auto">
            <a:xfrm>
              <a:off x="3880104" y="3414141"/>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269" name="Text Box 221"/>
            <p:cNvSpPr txBox="1">
              <a:spLocks noChangeArrowheads="1"/>
            </p:cNvSpPr>
            <p:nvPr/>
          </p:nvSpPr>
          <p:spPr bwMode="auto">
            <a:xfrm>
              <a:off x="3880104" y="2809304"/>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270" name="Rectangle 222"/>
            <p:cNvSpPr>
              <a:spLocks noChangeArrowheads="1"/>
            </p:cNvSpPr>
            <p:nvPr/>
          </p:nvSpPr>
          <p:spPr bwMode="auto">
            <a:xfrm>
              <a:off x="2965704" y="3842766"/>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71" name="Rectangle 223"/>
            <p:cNvSpPr>
              <a:spLocks noChangeArrowheads="1"/>
            </p:cNvSpPr>
            <p:nvPr/>
          </p:nvSpPr>
          <p:spPr bwMode="auto">
            <a:xfrm>
              <a:off x="908304" y="4423791"/>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72" name="Rectangle 244"/>
            <p:cNvSpPr>
              <a:spLocks noChangeArrowheads="1"/>
            </p:cNvSpPr>
            <p:nvPr/>
          </p:nvSpPr>
          <p:spPr bwMode="auto">
            <a:xfrm>
              <a:off x="527304" y="4576191"/>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273" name="Line 245"/>
            <p:cNvSpPr>
              <a:spLocks noChangeShapeType="1"/>
            </p:cNvSpPr>
            <p:nvPr/>
          </p:nvSpPr>
          <p:spPr bwMode="auto">
            <a:xfrm>
              <a:off x="770192" y="4880991"/>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4" name="Line 246"/>
            <p:cNvSpPr>
              <a:spLocks noChangeShapeType="1"/>
            </p:cNvSpPr>
            <p:nvPr/>
          </p:nvSpPr>
          <p:spPr bwMode="auto">
            <a:xfrm flipH="1" flipV="1">
              <a:off x="813054" y="2594991"/>
              <a:ext cx="0" cy="2286000"/>
            </a:xfrm>
            <a:prstGeom prst="line">
              <a:avLst/>
            </a:prstGeom>
            <a:noFill/>
            <a:ln w="28575">
              <a:solidFill>
                <a:schemeClr val="tx1"/>
              </a:solidFill>
              <a:round/>
              <a:headEnd/>
              <a:tailEnd/>
            </a:ln>
            <a:effectLst/>
          </p:spPr>
          <p:txBody>
            <a:bodyPr/>
            <a:lstStyle/>
            <a:p>
              <a:endParaRPr lang="en-US" dirty="0"/>
            </a:p>
          </p:txBody>
        </p:sp>
        <p:sp>
          <p:nvSpPr>
            <p:cNvPr id="275" name="Line 247"/>
            <p:cNvSpPr>
              <a:spLocks noChangeShapeType="1"/>
            </p:cNvSpPr>
            <p:nvPr/>
          </p:nvSpPr>
          <p:spPr bwMode="auto">
            <a:xfrm flipV="1">
              <a:off x="806704" y="2609279"/>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6" name="Line 248"/>
            <p:cNvSpPr>
              <a:spLocks noChangeShapeType="1"/>
            </p:cNvSpPr>
            <p:nvPr/>
          </p:nvSpPr>
          <p:spPr bwMode="auto">
            <a:xfrm>
              <a:off x="908304" y="3128391"/>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277" name="Text Box 249"/>
            <p:cNvSpPr txBox="1">
              <a:spLocks noChangeArrowheads="1"/>
            </p:cNvSpPr>
            <p:nvPr/>
          </p:nvSpPr>
          <p:spPr bwMode="auto">
            <a:xfrm>
              <a:off x="794004" y="2872804"/>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278" name="Text Box 250"/>
            <p:cNvSpPr txBox="1">
              <a:spLocks noChangeArrowheads="1"/>
            </p:cNvSpPr>
            <p:nvPr/>
          </p:nvSpPr>
          <p:spPr bwMode="auto">
            <a:xfrm>
              <a:off x="860679" y="4574604"/>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279" name="Rectangle 251"/>
            <p:cNvSpPr>
              <a:spLocks noChangeArrowheads="1"/>
            </p:cNvSpPr>
            <p:nvPr/>
          </p:nvSpPr>
          <p:spPr bwMode="auto">
            <a:xfrm>
              <a:off x="6678867" y="4438079"/>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280" name="Group 252"/>
            <p:cNvGrpSpPr>
              <a:grpSpLocks/>
            </p:cNvGrpSpPr>
            <p:nvPr/>
          </p:nvGrpSpPr>
          <p:grpSpPr bwMode="auto">
            <a:xfrm>
              <a:off x="5059605" y="4819079"/>
              <a:ext cx="228600" cy="549275"/>
              <a:chOff x="4392" y="1632"/>
              <a:chExt cx="144" cy="346"/>
            </a:xfrm>
          </p:grpSpPr>
          <p:grpSp>
            <p:nvGrpSpPr>
              <p:cNvPr id="424" name="Group 253"/>
              <p:cNvGrpSpPr>
                <a:grpSpLocks/>
              </p:cNvGrpSpPr>
              <p:nvPr/>
            </p:nvGrpSpPr>
            <p:grpSpPr bwMode="auto">
              <a:xfrm>
                <a:off x="4411" y="1634"/>
                <a:ext cx="102" cy="336"/>
                <a:chOff x="1248" y="3360"/>
                <a:chExt cx="144" cy="480"/>
              </a:xfrm>
            </p:grpSpPr>
            <p:sp>
              <p:nvSpPr>
                <p:cNvPr id="426" name="AutoShape 2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7" name="Line 2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8" name="Line 2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5" name="Text Box 2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81" name="Line 258"/>
            <p:cNvSpPr>
              <a:spLocks noChangeShapeType="1"/>
            </p:cNvSpPr>
            <p:nvPr/>
          </p:nvSpPr>
          <p:spPr bwMode="auto">
            <a:xfrm>
              <a:off x="6089904" y="4895279"/>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282" name="Oval 259"/>
            <p:cNvSpPr>
              <a:spLocks noChangeArrowheads="1"/>
            </p:cNvSpPr>
            <p:nvPr/>
          </p:nvSpPr>
          <p:spPr bwMode="auto">
            <a:xfrm>
              <a:off x="4642104" y="3249041"/>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283" name="Line 260"/>
            <p:cNvSpPr>
              <a:spLocks noChangeShapeType="1"/>
            </p:cNvSpPr>
            <p:nvPr/>
          </p:nvSpPr>
          <p:spPr bwMode="auto">
            <a:xfrm flipV="1">
              <a:off x="4837367" y="3844354"/>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284" name="Line 261"/>
            <p:cNvSpPr>
              <a:spLocks noChangeShapeType="1"/>
            </p:cNvSpPr>
            <p:nvPr/>
          </p:nvSpPr>
          <p:spPr bwMode="auto">
            <a:xfrm>
              <a:off x="4642104" y="5414391"/>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285" name="Line 262"/>
            <p:cNvSpPr>
              <a:spLocks noChangeShapeType="1"/>
            </p:cNvSpPr>
            <p:nvPr/>
          </p:nvSpPr>
          <p:spPr bwMode="auto">
            <a:xfrm>
              <a:off x="5023104" y="3509391"/>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86" name="Line 263"/>
            <p:cNvSpPr>
              <a:spLocks noChangeShapeType="1"/>
            </p:cNvSpPr>
            <p:nvPr/>
          </p:nvSpPr>
          <p:spPr bwMode="auto">
            <a:xfrm flipH="1" flipV="1">
              <a:off x="616204" y="1680591"/>
              <a:ext cx="0" cy="2895600"/>
            </a:xfrm>
            <a:prstGeom prst="line">
              <a:avLst/>
            </a:prstGeom>
            <a:noFill/>
            <a:ln w="28575">
              <a:solidFill>
                <a:schemeClr val="tx1"/>
              </a:solidFill>
              <a:round/>
              <a:headEnd type="triangle" w="med" len="med"/>
              <a:tailEnd/>
            </a:ln>
            <a:effectLst/>
          </p:spPr>
          <p:txBody>
            <a:bodyPr/>
            <a:lstStyle/>
            <a:p>
              <a:endParaRPr lang="en-US" dirty="0"/>
            </a:p>
          </p:txBody>
        </p:sp>
        <p:sp>
          <p:nvSpPr>
            <p:cNvPr id="287" name="Line 264"/>
            <p:cNvSpPr>
              <a:spLocks noChangeShapeType="1"/>
            </p:cNvSpPr>
            <p:nvPr/>
          </p:nvSpPr>
          <p:spPr bwMode="auto">
            <a:xfrm>
              <a:off x="603504" y="1680591"/>
              <a:ext cx="6705600" cy="0"/>
            </a:xfrm>
            <a:prstGeom prst="line">
              <a:avLst/>
            </a:prstGeom>
            <a:noFill/>
            <a:ln w="28575">
              <a:solidFill>
                <a:schemeClr val="tx1"/>
              </a:solidFill>
              <a:round/>
              <a:headEnd/>
              <a:tailEnd/>
            </a:ln>
            <a:effectLst/>
          </p:spPr>
          <p:txBody>
            <a:bodyPr/>
            <a:lstStyle/>
            <a:p>
              <a:endParaRPr lang="en-US" dirty="0"/>
            </a:p>
          </p:txBody>
        </p:sp>
        <p:sp>
          <p:nvSpPr>
            <p:cNvPr id="288" name="Line 265"/>
            <p:cNvSpPr>
              <a:spLocks noChangeShapeType="1"/>
            </p:cNvSpPr>
            <p:nvPr/>
          </p:nvSpPr>
          <p:spPr bwMode="auto">
            <a:xfrm>
              <a:off x="4242054" y="5719191"/>
              <a:ext cx="609600" cy="0"/>
            </a:xfrm>
            <a:prstGeom prst="line">
              <a:avLst/>
            </a:prstGeom>
            <a:noFill/>
            <a:ln w="28575">
              <a:solidFill>
                <a:schemeClr val="tx1"/>
              </a:solidFill>
              <a:round/>
              <a:headEnd/>
              <a:tailEnd/>
            </a:ln>
            <a:effectLst/>
          </p:spPr>
          <p:txBody>
            <a:bodyPr/>
            <a:lstStyle/>
            <a:p>
              <a:endParaRPr lang="en-US" dirty="0"/>
            </a:p>
          </p:txBody>
        </p:sp>
        <p:sp>
          <p:nvSpPr>
            <p:cNvPr id="289" name="Text Box 266"/>
            <p:cNvSpPr txBox="1">
              <a:spLocks noChangeArrowheads="1"/>
            </p:cNvSpPr>
            <p:nvPr/>
          </p:nvSpPr>
          <p:spPr bwMode="auto">
            <a:xfrm>
              <a:off x="6567742" y="4652391"/>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290" name="Text Box 267"/>
            <p:cNvSpPr txBox="1">
              <a:spLocks noChangeArrowheads="1"/>
            </p:cNvSpPr>
            <p:nvPr/>
          </p:nvSpPr>
          <p:spPr bwMode="auto">
            <a:xfrm>
              <a:off x="1594104" y="4728591"/>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291" name="Line 268"/>
            <p:cNvSpPr>
              <a:spLocks noChangeShapeType="1"/>
            </p:cNvSpPr>
            <p:nvPr/>
          </p:nvSpPr>
          <p:spPr bwMode="auto">
            <a:xfrm>
              <a:off x="2284667" y="4042791"/>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92" name="Line 269"/>
            <p:cNvSpPr>
              <a:spLocks noChangeShapeType="1"/>
            </p:cNvSpPr>
            <p:nvPr/>
          </p:nvSpPr>
          <p:spPr bwMode="auto">
            <a:xfrm>
              <a:off x="2298954" y="3280791"/>
              <a:ext cx="0" cy="2432050"/>
            </a:xfrm>
            <a:prstGeom prst="line">
              <a:avLst/>
            </a:prstGeom>
            <a:noFill/>
            <a:ln w="28575">
              <a:solidFill>
                <a:schemeClr val="tx1"/>
              </a:solidFill>
              <a:round/>
              <a:headEnd/>
              <a:tailEnd/>
            </a:ln>
            <a:effectLst/>
          </p:spPr>
          <p:txBody>
            <a:bodyPr/>
            <a:lstStyle/>
            <a:p>
              <a:endParaRPr lang="en-US" dirty="0"/>
            </a:p>
          </p:txBody>
        </p:sp>
        <p:sp>
          <p:nvSpPr>
            <p:cNvPr id="293" name="Line 270"/>
            <p:cNvSpPr>
              <a:spLocks noChangeShapeType="1"/>
            </p:cNvSpPr>
            <p:nvPr/>
          </p:nvSpPr>
          <p:spPr bwMode="auto">
            <a:xfrm>
              <a:off x="2284667" y="5719191"/>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294" name="Line 271"/>
            <p:cNvSpPr>
              <a:spLocks noChangeShapeType="1"/>
            </p:cNvSpPr>
            <p:nvPr/>
          </p:nvSpPr>
          <p:spPr bwMode="auto">
            <a:xfrm>
              <a:off x="7761542" y="4971479"/>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95" name="Line 272"/>
            <p:cNvSpPr>
              <a:spLocks noChangeShapeType="1"/>
            </p:cNvSpPr>
            <p:nvPr/>
          </p:nvSpPr>
          <p:spPr bwMode="auto">
            <a:xfrm>
              <a:off x="8147304" y="5228654"/>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6" name="Line 273"/>
            <p:cNvSpPr>
              <a:spLocks noChangeShapeType="1"/>
            </p:cNvSpPr>
            <p:nvPr/>
          </p:nvSpPr>
          <p:spPr bwMode="auto">
            <a:xfrm>
              <a:off x="8452104" y="5061966"/>
              <a:ext cx="152400" cy="0"/>
            </a:xfrm>
            <a:prstGeom prst="line">
              <a:avLst/>
            </a:prstGeom>
            <a:noFill/>
            <a:ln w="28575">
              <a:solidFill>
                <a:schemeClr val="tx1"/>
              </a:solidFill>
              <a:round/>
              <a:headEnd/>
              <a:tailEnd/>
            </a:ln>
            <a:effectLst/>
          </p:spPr>
          <p:txBody>
            <a:bodyPr/>
            <a:lstStyle/>
            <a:p>
              <a:endParaRPr lang="en-US" dirty="0"/>
            </a:p>
          </p:txBody>
        </p:sp>
        <p:sp>
          <p:nvSpPr>
            <p:cNvPr id="297" name="Line 274"/>
            <p:cNvSpPr>
              <a:spLocks noChangeShapeType="1"/>
            </p:cNvSpPr>
            <p:nvPr/>
          </p:nvSpPr>
          <p:spPr bwMode="auto">
            <a:xfrm>
              <a:off x="8597837" y="5063554"/>
              <a:ext cx="0" cy="1250950"/>
            </a:xfrm>
            <a:prstGeom prst="line">
              <a:avLst/>
            </a:prstGeom>
            <a:noFill/>
            <a:ln w="28575">
              <a:solidFill>
                <a:schemeClr val="tx1"/>
              </a:solidFill>
              <a:round/>
              <a:headEnd/>
              <a:tailEnd/>
            </a:ln>
            <a:effectLst/>
          </p:spPr>
          <p:txBody>
            <a:bodyPr/>
            <a:lstStyle/>
            <a:p>
              <a:endParaRPr lang="en-US" dirty="0"/>
            </a:p>
          </p:txBody>
        </p:sp>
        <p:sp>
          <p:nvSpPr>
            <p:cNvPr id="298" name="Line 275"/>
            <p:cNvSpPr>
              <a:spLocks noChangeShapeType="1"/>
            </p:cNvSpPr>
            <p:nvPr/>
          </p:nvSpPr>
          <p:spPr bwMode="auto">
            <a:xfrm>
              <a:off x="2820924" y="6321171"/>
              <a:ext cx="5791200" cy="0"/>
            </a:xfrm>
            <a:prstGeom prst="line">
              <a:avLst/>
            </a:prstGeom>
            <a:noFill/>
            <a:ln w="28575">
              <a:solidFill>
                <a:schemeClr val="tx1"/>
              </a:solidFill>
              <a:round/>
              <a:headEnd/>
              <a:tailEnd/>
            </a:ln>
            <a:effectLst/>
          </p:spPr>
          <p:txBody>
            <a:bodyPr/>
            <a:lstStyle/>
            <a:p>
              <a:endParaRPr lang="en-US" dirty="0"/>
            </a:p>
          </p:txBody>
        </p:sp>
        <p:sp>
          <p:nvSpPr>
            <p:cNvPr id="299" name="Line 276"/>
            <p:cNvSpPr>
              <a:spLocks noChangeShapeType="1"/>
            </p:cNvSpPr>
            <p:nvPr/>
          </p:nvSpPr>
          <p:spPr bwMode="auto">
            <a:xfrm>
              <a:off x="2827592" y="5109591"/>
              <a:ext cx="0" cy="1219200"/>
            </a:xfrm>
            <a:prstGeom prst="line">
              <a:avLst/>
            </a:prstGeom>
            <a:noFill/>
            <a:ln w="28575">
              <a:solidFill>
                <a:schemeClr val="tx1"/>
              </a:solidFill>
              <a:round/>
              <a:headEnd/>
              <a:tailEnd/>
            </a:ln>
            <a:effectLst/>
          </p:spPr>
          <p:txBody>
            <a:bodyPr/>
            <a:lstStyle/>
            <a:p>
              <a:endParaRPr lang="en-US" dirty="0"/>
            </a:p>
          </p:txBody>
        </p:sp>
        <p:grpSp>
          <p:nvGrpSpPr>
            <p:cNvPr id="300" name="Group 277"/>
            <p:cNvGrpSpPr>
              <a:grpSpLocks/>
            </p:cNvGrpSpPr>
            <p:nvPr/>
          </p:nvGrpSpPr>
          <p:grpSpPr bwMode="auto">
            <a:xfrm>
              <a:off x="8260005" y="4803204"/>
              <a:ext cx="228600" cy="549275"/>
              <a:chOff x="4392" y="1632"/>
              <a:chExt cx="144" cy="346"/>
            </a:xfrm>
          </p:grpSpPr>
          <p:grpSp>
            <p:nvGrpSpPr>
              <p:cNvPr id="419" name="Group 278"/>
              <p:cNvGrpSpPr>
                <a:grpSpLocks/>
              </p:cNvGrpSpPr>
              <p:nvPr/>
            </p:nvGrpSpPr>
            <p:grpSpPr bwMode="auto">
              <a:xfrm>
                <a:off x="4411" y="1634"/>
                <a:ext cx="102" cy="336"/>
                <a:chOff x="1248" y="3360"/>
                <a:chExt cx="144" cy="480"/>
              </a:xfrm>
            </p:grpSpPr>
            <p:sp>
              <p:nvSpPr>
                <p:cNvPr id="421" name="AutoShape 279"/>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22" name="Line 28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23" name="Line 28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20" name="Text Box 282"/>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01" name="Line 283"/>
            <p:cNvSpPr>
              <a:spLocks noChangeShapeType="1"/>
            </p:cNvSpPr>
            <p:nvPr/>
          </p:nvSpPr>
          <p:spPr bwMode="auto">
            <a:xfrm>
              <a:off x="1979867" y="4957191"/>
              <a:ext cx="304800" cy="0"/>
            </a:xfrm>
            <a:prstGeom prst="line">
              <a:avLst/>
            </a:prstGeom>
            <a:noFill/>
            <a:ln w="28575">
              <a:solidFill>
                <a:schemeClr val="tx1"/>
              </a:solidFill>
              <a:round/>
              <a:headEnd/>
              <a:tailEnd/>
            </a:ln>
            <a:effectLst/>
          </p:spPr>
          <p:txBody>
            <a:bodyPr/>
            <a:lstStyle/>
            <a:p>
              <a:endParaRPr lang="en-US" dirty="0"/>
            </a:p>
          </p:txBody>
        </p:sp>
        <p:sp>
          <p:nvSpPr>
            <p:cNvPr id="302" name="Line 284"/>
            <p:cNvSpPr>
              <a:spLocks noChangeShapeType="1"/>
            </p:cNvSpPr>
            <p:nvPr/>
          </p:nvSpPr>
          <p:spPr bwMode="auto">
            <a:xfrm>
              <a:off x="4642104" y="2671191"/>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03" name="Line 285"/>
            <p:cNvSpPr>
              <a:spLocks noChangeShapeType="1"/>
            </p:cNvSpPr>
            <p:nvPr/>
          </p:nvSpPr>
          <p:spPr bwMode="auto">
            <a:xfrm>
              <a:off x="4184904" y="4438079"/>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304" name="Text Box 286"/>
            <p:cNvSpPr txBox="1">
              <a:spLocks noChangeArrowheads="1"/>
            </p:cNvSpPr>
            <p:nvPr/>
          </p:nvSpPr>
          <p:spPr bwMode="auto">
            <a:xfrm>
              <a:off x="3337179" y="5044504"/>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305" name="Text Box 287"/>
            <p:cNvSpPr txBox="1">
              <a:spLocks noChangeArrowheads="1"/>
            </p:cNvSpPr>
            <p:nvPr/>
          </p:nvSpPr>
          <p:spPr bwMode="auto">
            <a:xfrm>
              <a:off x="2953004" y="3888804"/>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306" name="Text Box 288"/>
            <p:cNvSpPr txBox="1">
              <a:spLocks noChangeArrowheads="1"/>
            </p:cNvSpPr>
            <p:nvPr/>
          </p:nvSpPr>
          <p:spPr bwMode="auto">
            <a:xfrm>
              <a:off x="3651504" y="4193604"/>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307" name="Oval 289"/>
            <p:cNvSpPr>
              <a:spLocks noChangeArrowheads="1"/>
            </p:cNvSpPr>
            <p:nvPr/>
          </p:nvSpPr>
          <p:spPr bwMode="auto">
            <a:xfrm>
              <a:off x="3721608" y="5338191"/>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308" name="Text Box 290"/>
            <p:cNvSpPr txBox="1">
              <a:spLocks noChangeArrowheads="1"/>
            </p:cNvSpPr>
            <p:nvPr/>
          </p:nvSpPr>
          <p:spPr bwMode="auto">
            <a:xfrm>
              <a:off x="4199192" y="5519166"/>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9" name="Line 291"/>
            <p:cNvSpPr>
              <a:spLocks noChangeShapeType="1"/>
            </p:cNvSpPr>
            <p:nvPr/>
          </p:nvSpPr>
          <p:spPr bwMode="auto">
            <a:xfrm>
              <a:off x="2820924" y="5117783"/>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10" name="Line 292"/>
            <p:cNvSpPr>
              <a:spLocks noChangeShapeType="1"/>
            </p:cNvSpPr>
            <p:nvPr/>
          </p:nvSpPr>
          <p:spPr bwMode="auto">
            <a:xfrm>
              <a:off x="4851654" y="5276279"/>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1" name="Line 293"/>
            <p:cNvSpPr>
              <a:spLocks noChangeShapeType="1"/>
            </p:cNvSpPr>
            <p:nvPr/>
          </p:nvSpPr>
          <p:spPr bwMode="auto">
            <a:xfrm>
              <a:off x="5251704" y="5123879"/>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12" name="Line 294"/>
            <p:cNvSpPr>
              <a:spLocks noChangeShapeType="1"/>
            </p:cNvSpPr>
            <p:nvPr/>
          </p:nvSpPr>
          <p:spPr bwMode="auto">
            <a:xfrm>
              <a:off x="4184904" y="4895279"/>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313" name="Line 295"/>
            <p:cNvSpPr>
              <a:spLocks noChangeShapeType="1"/>
            </p:cNvSpPr>
            <p:nvPr/>
          </p:nvSpPr>
          <p:spPr bwMode="auto">
            <a:xfrm>
              <a:off x="6089904" y="4652391"/>
              <a:ext cx="152400" cy="0"/>
            </a:xfrm>
            <a:prstGeom prst="line">
              <a:avLst/>
            </a:prstGeom>
            <a:noFill/>
            <a:ln w="19050">
              <a:solidFill>
                <a:schemeClr val="tx1"/>
              </a:solidFill>
              <a:round/>
              <a:headEnd/>
              <a:tailEnd/>
            </a:ln>
            <a:effectLst/>
          </p:spPr>
          <p:txBody>
            <a:bodyPr/>
            <a:lstStyle/>
            <a:p>
              <a:endParaRPr lang="en-US" dirty="0"/>
            </a:p>
          </p:txBody>
        </p:sp>
        <p:sp>
          <p:nvSpPr>
            <p:cNvPr id="314" name="Line 296"/>
            <p:cNvSpPr>
              <a:spLocks noChangeShapeType="1"/>
            </p:cNvSpPr>
            <p:nvPr/>
          </p:nvSpPr>
          <p:spPr bwMode="auto">
            <a:xfrm>
              <a:off x="4650296" y="4895279"/>
              <a:ext cx="0" cy="519113"/>
            </a:xfrm>
            <a:prstGeom prst="line">
              <a:avLst/>
            </a:prstGeom>
            <a:noFill/>
            <a:ln w="28575">
              <a:solidFill>
                <a:schemeClr val="tx1"/>
              </a:solidFill>
              <a:round/>
              <a:headEnd/>
              <a:tailEnd/>
            </a:ln>
            <a:effectLst/>
          </p:spPr>
          <p:txBody>
            <a:bodyPr/>
            <a:lstStyle/>
            <a:p>
              <a:endParaRPr lang="en-US" dirty="0"/>
            </a:p>
          </p:txBody>
        </p:sp>
        <p:sp>
          <p:nvSpPr>
            <p:cNvPr id="315" name="Text Box 297"/>
            <p:cNvSpPr txBox="1">
              <a:spLocks noChangeArrowheads="1"/>
            </p:cNvSpPr>
            <p:nvPr/>
          </p:nvSpPr>
          <p:spPr bwMode="auto">
            <a:xfrm>
              <a:off x="6547104" y="5185791"/>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316" name="Text Box 298"/>
            <p:cNvSpPr txBox="1">
              <a:spLocks noChangeArrowheads="1"/>
            </p:cNvSpPr>
            <p:nvPr/>
          </p:nvSpPr>
          <p:spPr bwMode="auto">
            <a:xfrm>
              <a:off x="7177342" y="4742879"/>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317" name="Line 299"/>
            <p:cNvSpPr>
              <a:spLocks noChangeShapeType="1"/>
            </p:cNvSpPr>
            <p:nvPr/>
          </p:nvSpPr>
          <p:spPr bwMode="auto">
            <a:xfrm>
              <a:off x="6479096" y="4895279"/>
              <a:ext cx="0" cy="1066800"/>
            </a:xfrm>
            <a:prstGeom prst="line">
              <a:avLst/>
            </a:prstGeom>
            <a:noFill/>
            <a:ln w="28575">
              <a:solidFill>
                <a:schemeClr val="tx1"/>
              </a:solidFill>
              <a:round/>
              <a:headEnd/>
              <a:tailEnd/>
            </a:ln>
            <a:effectLst/>
          </p:spPr>
          <p:txBody>
            <a:bodyPr/>
            <a:lstStyle/>
            <a:p>
              <a:endParaRPr lang="en-US" dirty="0"/>
            </a:p>
          </p:txBody>
        </p:sp>
        <p:sp>
          <p:nvSpPr>
            <p:cNvPr id="318" name="Line 300"/>
            <p:cNvSpPr>
              <a:spLocks noChangeShapeType="1"/>
            </p:cNvSpPr>
            <p:nvPr/>
          </p:nvSpPr>
          <p:spPr bwMode="auto">
            <a:xfrm>
              <a:off x="6470904" y="5962079"/>
              <a:ext cx="1676400" cy="0"/>
            </a:xfrm>
            <a:prstGeom prst="line">
              <a:avLst/>
            </a:prstGeom>
            <a:noFill/>
            <a:ln w="28575">
              <a:solidFill>
                <a:schemeClr val="tx1"/>
              </a:solidFill>
              <a:round/>
              <a:headEnd/>
              <a:tailEnd/>
            </a:ln>
            <a:effectLst/>
          </p:spPr>
          <p:txBody>
            <a:bodyPr/>
            <a:lstStyle/>
            <a:p>
              <a:endParaRPr lang="en-US" dirty="0"/>
            </a:p>
          </p:txBody>
        </p:sp>
        <p:sp>
          <p:nvSpPr>
            <p:cNvPr id="319" name="Line 301"/>
            <p:cNvSpPr>
              <a:spLocks noChangeShapeType="1"/>
            </p:cNvSpPr>
            <p:nvPr/>
          </p:nvSpPr>
          <p:spPr bwMode="auto">
            <a:xfrm flipV="1">
              <a:off x="8147304" y="5214366"/>
              <a:ext cx="0" cy="762000"/>
            </a:xfrm>
            <a:prstGeom prst="line">
              <a:avLst/>
            </a:prstGeom>
            <a:noFill/>
            <a:ln w="28575">
              <a:solidFill>
                <a:schemeClr val="tx1"/>
              </a:solidFill>
              <a:round/>
              <a:headEnd/>
              <a:tailEnd/>
            </a:ln>
            <a:effectLst/>
          </p:spPr>
          <p:txBody>
            <a:bodyPr/>
            <a:lstStyle/>
            <a:p>
              <a:endParaRPr lang="en-US" dirty="0"/>
            </a:p>
          </p:txBody>
        </p:sp>
        <p:sp>
          <p:nvSpPr>
            <p:cNvPr id="320" name="Text Box 302"/>
            <p:cNvSpPr txBox="1">
              <a:spLocks noChangeArrowheads="1"/>
            </p:cNvSpPr>
            <p:nvPr/>
          </p:nvSpPr>
          <p:spPr bwMode="auto">
            <a:xfrm rot="16200000">
              <a:off x="1449642" y="4034854"/>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321" name="Text Box 303"/>
            <p:cNvSpPr txBox="1">
              <a:spLocks noChangeArrowheads="1"/>
            </p:cNvSpPr>
            <p:nvPr/>
          </p:nvSpPr>
          <p:spPr bwMode="auto">
            <a:xfrm>
              <a:off x="2813304" y="5474716"/>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322" name="Text Box 304"/>
            <p:cNvSpPr txBox="1">
              <a:spLocks noChangeArrowheads="1"/>
            </p:cNvSpPr>
            <p:nvPr/>
          </p:nvSpPr>
          <p:spPr bwMode="auto">
            <a:xfrm>
              <a:off x="5080254" y="3471291"/>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3" name="Text Box 305"/>
            <p:cNvSpPr txBox="1">
              <a:spLocks noChangeArrowheads="1"/>
            </p:cNvSpPr>
            <p:nvPr/>
          </p:nvSpPr>
          <p:spPr bwMode="auto">
            <a:xfrm>
              <a:off x="5070729" y="2652141"/>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4" name="Line 306"/>
            <p:cNvSpPr>
              <a:spLocks noChangeShapeType="1"/>
            </p:cNvSpPr>
            <p:nvPr/>
          </p:nvSpPr>
          <p:spPr bwMode="auto">
            <a:xfrm>
              <a:off x="5943600" y="3048000"/>
              <a:ext cx="298704" cy="4191"/>
            </a:xfrm>
            <a:prstGeom prst="line">
              <a:avLst/>
            </a:prstGeom>
            <a:noFill/>
            <a:ln w="28575">
              <a:solidFill>
                <a:schemeClr val="tx1"/>
              </a:solidFill>
              <a:round/>
              <a:headEnd/>
              <a:tailEnd type="triangle" w="med" len="med"/>
            </a:ln>
            <a:effectLst/>
          </p:spPr>
          <p:txBody>
            <a:bodyPr/>
            <a:lstStyle/>
            <a:p>
              <a:endParaRPr lang="en-US" dirty="0"/>
            </a:p>
          </p:txBody>
        </p:sp>
        <p:sp>
          <p:nvSpPr>
            <p:cNvPr id="325" name="Line 307"/>
            <p:cNvSpPr>
              <a:spLocks noChangeShapeType="1"/>
            </p:cNvSpPr>
            <p:nvPr/>
          </p:nvSpPr>
          <p:spPr bwMode="auto">
            <a:xfrm>
              <a:off x="1979867" y="2518791"/>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326" name="Line 308"/>
            <p:cNvSpPr>
              <a:spLocks noChangeShapeType="1"/>
            </p:cNvSpPr>
            <p:nvPr/>
          </p:nvSpPr>
          <p:spPr bwMode="auto">
            <a:xfrm>
              <a:off x="4656392" y="2518791"/>
              <a:ext cx="0" cy="152400"/>
            </a:xfrm>
            <a:prstGeom prst="line">
              <a:avLst/>
            </a:prstGeom>
            <a:noFill/>
            <a:ln w="28575">
              <a:solidFill>
                <a:schemeClr val="tx1"/>
              </a:solidFill>
              <a:round/>
              <a:headEnd/>
              <a:tailEnd/>
            </a:ln>
            <a:effectLst/>
          </p:spPr>
          <p:txBody>
            <a:bodyPr/>
            <a:lstStyle/>
            <a:p>
              <a:endParaRPr lang="en-US" dirty="0"/>
            </a:p>
          </p:txBody>
        </p:sp>
        <p:sp>
          <p:nvSpPr>
            <p:cNvPr id="327" name="Text Box 311"/>
            <p:cNvSpPr txBox="1">
              <a:spLocks noChangeArrowheads="1"/>
            </p:cNvSpPr>
            <p:nvPr/>
          </p:nvSpPr>
          <p:spPr bwMode="auto">
            <a:xfrm>
              <a:off x="5937504" y="2290191"/>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8" name="Text Box 312"/>
            <p:cNvSpPr txBox="1">
              <a:spLocks noChangeArrowheads="1"/>
            </p:cNvSpPr>
            <p:nvPr/>
          </p:nvSpPr>
          <p:spPr bwMode="auto">
            <a:xfrm>
              <a:off x="6394704" y="2594991"/>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9" name="Text Box 313"/>
            <p:cNvSpPr txBox="1">
              <a:spLocks noChangeArrowheads="1"/>
            </p:cNvSpPr>
            <p:nvPr/>
          </p:nvSpPr>
          <p:spPr bwMode="auto">
            <a:xfrm>
              <a:off x="832104" y="2350516"/>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0" name="Text Box 314"/>
            <p:cNvSpPr txBox="1">
              <a:spLocks noChangeArrowheads="1"/>
            </p:cNvSpPr>
            <p:nvPr/>
          </p:nvSpPr>
          <p:spPr bwMode="auto">
            <a:xfrm>
              <a:off x="4261104" y="4682554"/>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1" name="Text Box 315"/>
            <p:cNvSpPr txBox="1">
              <a:spLocks noChangeArrowheads="1"/>
            </p:cNvSpPr>
            <p:nvPr/>
          </p:nvSpPr>
          <p:spPr bwMode="auto">
            <a:xfrm>
              <a:off x="4261104" y="4225354"/>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2" name="Text Box 316"/>
            <p:cNvSpPr txBox="1">
              <a:spLocks noChangeArrowheads="1"/>
            </p:cNvSpPr>
            <p:nvPr/>
          </p:nvSpPr>
          <p:spPr bwMode="auto">
            <a:xfrm>
              <a:off x="5194554" y="4892104"/>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3" name="Text Box 317"/>
            <p:cNvSpPr txBox="1">
              <a:spLocks noChangeArrowheads="1"/>
            </p:cNvSpPr>
            <p:nvPr/>
          </p:nvSpPr>
          <p:spPr bwMode="auto">
            <a:xfrm>
              <a:off x="6318504" y="4679379"/>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4" name="Text Box 318"/>
            <p:cNvSpPr txBox="1">
              <a:spLocks noChangeArrowheads="1"/>
            </p:cNvSpPr>
            <p:nvPr/>
          </p:nvSpPr>
          <p:spPr bwMode="auto">
            <a:xfrm>
              <a:off x="7690104" y="4758754"/>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5" name="Text Box 319"/>
            <p:cNvSpPr txBox="1">
              <a:spLocks noChangeArrowheads="1"/>
            </p:cNvSpPr>
            <p:nvPr/>
          </p:nvSpPr>
          <p:spPr bwMode="auto">
            <a:xfrm>
              <a:off x="7871079" y="5155629"/>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6" name="Text Box 320"/>
            <p:cNvSpPr txBox="1">
              <a:spLocks noChangeArrowheads="1"/>
            </p:cNvSpPr>
            <p:nvPr/>
          </p:nvSpPr>
          <p:spPr bwMode="auto">
            <a:xfrm>
              <a:off x="8394954" y="4841304"/>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37" name="Text Box 321"/>
            <p:cNvSpPr txBox="1">
              <a:spLocks noChangeArrowheads="1"/>
            </p:cNvSpPr>
            <p:nvPr/>
          </p:nvSpPr>
          <p:spPr bwMode="auto">
            <a:xfrm rot="10800000" flipH="1" flipV="1">
              <a:off x="2765679" y="4442841"/>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38" name="Text Box 322"/>
            <p:cNvSpPr txBox="1">
              <a:spLocks noChangeArrowheads="1"/>
            </p:cNvSpPr>
            <p:nvPr/>
          </p:nvSpPr>
          <p:spPr bwMode="auto">
            <a:xfrm rot="10800000" flipH="1" flipV="1">
              <a:off x="2432304" y="4088829"/>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39" name="Text Box 323"/>
            <p:cNvSpPr txBox="1">
              <a:spLocks noChangeArrowheads="1"/>
            </p:cNvSpPr>
            <p:nvPr/>
          </p:nvSpPr>
          <p:spPr bwMode="auto">
            <a:xfrm rot="10800000" flipH="1" flipV="1">
              <a:off x="2432304" y="3814191"/>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40" name="Oval 324"/>
            <p:cNvSpPr>
              <a:spLocks noChangeArrowheads="1"/>
            </p:cNvSpPr>
            <p:nvPr/>
          </p:nvSpPr>
          <p:spPr bwMode="auto">
            <a:xfrm>
              <a:off x="5118354" y="5462016"/>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341" name="Line 325"/>
            <p:cNvSpPr>
              <a:spLocks noChangeShapeType="1"/>
            </p:cNvSpPr>
            <p:nvPr/>
          </p:nvSpPr>
          <p:spPr bwMode="auto">
            <a:xfrm>
              <a:off x="5646992" y="5862066"/>
              <a:ext cx="228600" cy="0"/>
            </a:xfrm>
            <a:prstGeom prst="line">
              <a:avLst/>
            </a:prstGeom>
            <a:noFill/>
            <a:ln w="19050">
              <a:solidFill>
                <a:srgbClr val="CC3300"/>
              </a:solidFill>
              <a:round/>
              <a:headEnd/>
              <a:tailEnd/>
            </a:ln>
            <a:effectLst/>
          </p:spPr>
          <p:txBody>
            <a:bodyPr/>
            <a:lstStyle/>
            <a:p>
              <a:endParaRPr lang="en-US" dirty="0"/>
            </a:p>
          </p:txBody>
        </p:sp>
        <p:sp>
          <p:nvSpPr>
            <p:cNvPr id="342" name="Line 326"/>
            <p:cNvSpPr>
              <a:spLocks noChangeShapeType="1"/>
            </p:cNvSpPr>
            <p:nvPr/>
          </p:nvSpPr>
          <p:spPr bwMode="auto">
            <a:xfrm>
              <a:off x="4586288" y="5719191"/>
              <a:ext cx="0" cy="152400"/>
            </a:xfrm>
            <a:prstGeom prst="line">
              <a:avLst/>
            </a:prstGeom>
            <a:noFill/>
            <a:ln w="28575">
              <a:solidFill>
                <a:schemeClr val="tx1"/>
              </a:solidFill>
              <a:round/>
              <a:headEnd/>
              <a:tailEnd/>
            </a:ln>
            <a:effectLst/>
          </p:spPr>
          <p:txBody>
            <a:bodyPr/>
            <a:lstStyle/>
            <a:p>
              <a:endParaRPr lang="en-US" dirty="0"/>
            </a:p>
          </p:txBody>
        </p:sp>
        <p:sp>
          <p:nvSpPr>
            <p:cNvPr id="343" name="Line 327"/>
            <p:cNvSpPr>
              <a:spLocks noChangeShapeType="1"/>
            </p:cNvSpPr>
            <p:nvPr/>
          </p:nvSpPr>
          <p:spPr bwMode="auto">
            <a:xfrm>
              <a:off x="4578096" y="5865495"/>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44" name="Oval 328"/>
            <p:cNvSpPr>
              <a:spLocks noChangeArrowheads="1"/>
            </p:cNvSpPr>
            <p:nvPr/>
          </p:nvSpPr>
          <p:spPr bwMode="auto">
            <a:xfrm>
              <a:off x="3341942" y="2594991"/>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345" name="Line 329"/>
            <p:cNvSpPr>
              <a:spLocks noChangeShapeType="1"/>
            </p:cNvSpPr>
            <p:nvPr/>
          </p:nvSpPr>
          <p:spPr bwMode="auto">
            <a:xfrm>
              <a:off x="3861054" y="3433191"/>
              <a:ext cx="781050" cy="0"/>
            </a:xfrm>
            <a:prstGeom prst="line">
              <a:avLst/>
            </a:prstGeom>
            <a:noFill/>
            <a:ln w="19050">
              <a:solidFill>
                <a:srgbClr val="CC3300"/>
              </a:solidFill>
              <a:round/>
              <a:headEnd/>
              <a:tailEnd/>
            </a:ln>
            <a:effectLst/>
          </p:spPr>
          <p:txBody>
            <a:bodyPr/>
            <a:lstStyle/>
            <a:p>
              <a:endParaRPr lang="en-US" dirty="0"/>
            </a:p>
          </p:txBody>
        </p:sp>
        <p:sp>
          <p:nvSpPr>
            <p:cNvPr id="346" name="Line 330"/>
            <p:cNvSpPr>
              <a:spLocks noChangeShapeType="1"/>
            </p:cNvSpPr>
            <p:nvPr/>
          </p:nvSpPr>
          <p:spPr bwMode="auto">
            <a:xfrm>
              <a:off x="2284667" y="3280791"/>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47" name="Text Box 331"/>
            <p:cNvSpPr txBox="1">
              <a:spLocks noChangeArrowheads="1"/>
            </p:cNvSpPr>
            <p:nvPr/>
          </p:nvSpPr>
          <p:spPr bwMode="auto">
            <a:xfrm>
              <a:off x="1060704" y="5338191"/>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348" name="Text Box 332"/>
            <p:cNvSpPr txBox="1">
              <a:spLocks noChangeArrowheads="1"/>
            </p:cNvSpPr>
            <p:nvPr/>
          </p:nvSpPr>
          <p:spPr bwMode="auto">
            <a:xfrm>
              <a:off x="7113842" y="5338191"/>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349" name="Line 333"/>
            <p:cNvSpPr>
              <a:spLocks noChangeShapeType="1"/>
            </p:cNvSpPr>
            <p:nvPr/>
          </p:nvSpPr>
          <p:spPr bwMode="auto">
            <a:xfrm>
              <a:off x="1994154" y="2518791"/>
              <a:ext cx="0" cy="371475"/>
            </a:xfrm>
            <a:prstGeom prst="line">
              <a:avLst/>
            </a:prstGeom>
            <a:noFill/>
            <a:ln w="28575">
              <a:solidFill>
                <a:schemeClr val="tx1"/>
              </a:solidFill>
              <a:round/>
              <a:headEnd/>
              <a:tailEnd/>
            </a:ln>
            <a:effectLst/>
          </p:spPr>
          <p:txBody>
            <a:bodyPr/>
            <a:lstStyle/>
            <a:p>
              <a:endParaRPr lang="en-US" dirty="0"/>
            </a:p>
          </p:txBody>
        </p:sp>
        <p:sp>
          <p:nvSpPr>
            <p:cNvPr id="350" name="Line 334"/>
            <p:cNvSpPr>
              <a:spLocks noChangeShapeType="1"/>
            </p:cNvSpPr>
            <p:nvPr/>
          </p:nvSpPr>
          <p:spPr bwMode="auto">
            <a:xfrm flipH="1">
              <a:off x="1738883" y="2878836"/>
              <a:ext cx="257175" cy="0"/>
            </a:xfrm>
            <a:prstGeom prst="line">
              <a:avLst/>
            </a:prstGeom>
            <a:noFill/>
            <a:ln w="38100">
              <a:solidFill>
                <a:schemeClr val="tx1"/>
              </a:solidFill>
              <a:round/>
              <a:headEnd/>
              <a:tailEnd/>
            </a:ln>
            <a:effectLst/>
          </p:spPr>
          <p:txBody>
            <a:bodyPr/>
            <a:lstStyle/>
            <a:p>
              <a:endParaRPr lang="en-US" dirty="0"/>
            </a:p>
          </p:txBody>
        </p:sp>
        <p:sp>
          <p:nvSpPr>
            <p:cNvPr id="351" name="Line 335"/>
            <p:cNvSpPr>
              <a:spLocks noChangeShapeType="1"/>
            </p:cNvSpPr>
            <p:nvPr/>
          </p:nvSpPr>
          <p:spPr bwMode="auto">
            <a:xfrm>
              <a:off x="2284667" y="4347591"/>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52" name="Line 336"/>
            <p:cNvSpPr>
              <a:spLocks noChangeShapeType="1"/>
            </p:cNvSpPr>
            <p:nvPr/>
          </p:nvSpPr>
          <p:spPr bwMode="auto">
            <a:xfrm>
              <a:off x="2432304" y="4499991"/>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353" name="Group 337"/>
            <p:cNvGrpSpPr>
              <a:grpSpLocks/>
            </p:cNvGrpSpPr>
            <p:nvPr/>
          </p:nvGrpSpPr>
          <p:grpSpPr bwMode="auto">
            <a:xfrm>
              <a:off x="2622792" y="4423791"/>
              <a:ext cx="228600" cy="549275"/>
              <a:chOff x="4392" y="1632"/>
              <a:chExt cx="144" cy="346"/>
            </a:xfrm>
          </p:grpSpPr>
          <p:grpSp>
            <p:nvGrpSpPr>
              <p:cNvPr id="414" name="Group 338"/>
              <p:cNvGrpSpPr>
                <a:grpSpLocks/>
              </p:cNvGrpSpPr>
              <p:nvPr/>
            </p:nvGrpSpPr>
            <p:grpSpPr bwMode="auto">
              <a:xfrm>
                <a:off x="4411" y="1634"/>
                <a:ext cx="102" cy="336"/>
                <a:chOff x="1248" y="3360"/>
                <a:chExt cx="144" cy="480"/>
              </a:xfrm>
            </p:grpSpPr>
            <p:sp>
              <p:nvSpPr>
                <p:cNvPr id="416" name="AutoShape 339"/>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17" name="Line 34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18" name="Line 34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15" name="Text Box 342"/>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54" name="Line 343"/>
            <p:cNvSpPr>
              <a:spLocks noChangeShapeType="1"/>
            </p:cNvSpPr>
            <p:nvPr/>
          </p:nvSpPr>
          <p:spPr bwMode="auto">
            <a:xfrm>
              <a:off x="2284667" y="4804791"/>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55" name="Line 344"/>
            <p:cNvSpPr>
              <a:spLocks noChangeShapeType="1"/>
            </p:cNvSpPr>
            <p:nvPr/>
          </p:nvSpPr>
          <p:spPr bwMode="auto">
            <a:xfrm>
              <a:off x="2822829" y="4680966"/>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56" name="Line 345"/>
            <p:cNvSpPr>
              <a:spLocks noChangeShapeType="1"/>
            </p:cNvSpPr>
            <p:nvPr/>
          </p:nvSpPr>
          <p:spPr bwMode="auto">
            <a:xfrm>
              <a:off x="2446592" y="4347591"/>
              <a:ext cx="0" cy="152400"/>
            </a:xfrm>
            <a:prstGeom prst="line">
              <a:avLst/>
            </a:prstGeom>
            <a:noFill/>
            <a:ln w="28575">
              <a:solidFill>
                <a:schemeClr val="tx1"/>
              </a:solidFill>
              <a:round/>
              <a:headEnd/>
              <a:tailEnd/>
            </a:ln>
            <a:effectLst/>
          </p:spPr>
          <p:txBody>
            <a:bodyPr/>
            <a:lstStyle/>
            <a:p>
              <a:endParaRPr lang="en-US" dirty="0"/>
            </a:p>
          </p:txBody>
        </p:sp>
        <p:sp>
          <p:nvSpPr>
            <p:cNvPr id="357" name="Text Box 346"/>
            <p:cNvSpPr txBox="1">
              <a:spLocks noChangeArrowheads="1"/>
            </p:cNvSpPr>
            <p:nvPr/>
          </p:nvSpPr>
          <p:spPr bwMode="auto">
            <a:xfrm rot="10800000" flipH="1" flipV="1">
              <a:off x="2356104" y="4576191"/>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58" name="Text Box 347"/>
            <p:cNvSpPr txBox="1">
              <a:spLocks noChangeArrowheads="1"/>
            </p:cNvSpPr>
            <p:nvPr/>
          </p:nvSpPr>
          <p:spPr bwMode="auto">
            <a:xfrm>
              <a:off x="4427792" y="5909437"/>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359" name="Line 348"/>
            <p:cNvSpPr>
              <a:spLocks noChangeShapeType="1"/>
            </p:cNvSpPr>
            <p:nvPr/>
          </p:nvSpPr>
          <p:spPr bwMode="auto">
            <a:xfrm>
              <a:off x="3727704" y="3737991"/>
              <a:ext cx="609600" cy="0"/>
            </a:xfrm>
            <a:prstGeom prst="line">
              <a:avLst/>
            </a:prstGeom>
            <a:noFill/>
            <a:ln w="19050">
              <a:solidFill>
                <a:srgbClr val="CC3300"/>
              </a:solidFill>
              <a:round/>
              <a:headEnd/>
              <a:tailEnd/>
            </a:ln>
            <a:effectLst/>
          </p:spPr>
          <p:txBody>
            <a:bodyPr/>
            <a:lstStyle/>
            <a:p>
              <a:endParaRPr lang="en-US" dirty="0"/>
            </a:p>
          </p:txBody>
        </p:sp>
        <p:sp>
          <p:nvSpPr>
            <p:cNvPr id="360" name="Line 349"/>
            <p:cNvSpPr>
              <a:spLocks noChangeShapeType="1"/>
            </p:cNvSpPr>
            <p:nvPr/>
          </p:nvSpPr>
          <p:spPr bwMode="auto">
            <a:xfrm>
              <a:off x="3803904" y="3595116"/>
              <a:ext cx="685800" cy="0"/>
            </a:xfrm>
            <a:prstGeom prst="line">
              <a:avLst/>
            </a:prstGeom>
            <a:noFill/>
            <a:ln w="19050">
              <a:solidFill>
                <a:srgbClr val="CC3300"/>
              </a:solidFill>
              <a:round/>
              <a:headEnd/>
              <a:tailEnd/>
            </a:ln>
            <a:effectLst/>
          </p:spPr>
          <p:txBody>
            <a:bodyPr/>
            <a:lstStyle/>
            <a:p>
              <a:endParaRPr lang="en-US" dirty="0"/>
            </a:p>
          </p:txBody>
        </p:sp>
        <p:sp>
          <p:nvSpPr>
            <p:cNvPr id="361" name="Line 350"/>
            <p:cNvSpPr>
              <a:spLocks noChangeShapeType="1"/>
            </p:cNvSpPr>
            <p:nvPr/>
          </p:nvSpPr>
          <p:spPr bwMode="auto">
            <a:xfrm>
              <a:off x="3880104" y="3290316"/>
              <a:ext cx="685800" cy="0"/>
            </a:xfrm>
            <a:prstGeom prst="line">
              <a:avLst/>
            </a:prstGeom>
            <a:noFill/>
            <a:ln w="19050">
              <a:solidFill>
                <a:srgbClr val="CC3300"/>
              </a:solidFill>
              <a:round/>
              <a:headEnd/>
              <a:tailEnd/>
            </a:ln>
            <a:effectLst/>
          </p:spPr>
          <p:txBody>
            <a:bodyPr/>
            <a:lstStyle/>
            <a:p>
              <a:endParaRPr lang="en-US" dirty="0"/>
            </a:p>
          </p:txBody>
        </p:sp>
        <p:sp>
          <p:nvSpPr>
            <p:cNvPr id="362" name="Line 351"/>
            <p:cNvSpPr>
              <a:spLocks noChangeShapeType="1"/>
            </p:cNvSpPr>
            <p:nvPr/>
          </p:nvSpPr>
          <p:spPr bwMode="auto">
            <a:xfrm>
              <a:off x="3862959" y="3128391"/>
              <a:ext cx="1514475" cy="0"/>
            </a:xfrm>
            <a:prstGeom prst="line">
              <a:avLst/>
            </a:prstGeom>
            <a:noFill/>
            <a:ln w="19050">
              <a:solidFill>
                <a:srgbClr val="CC3300"/>
              </a:solidFill>
              <a:round/>
              <a:headEnd/>
              <a:tailEnd/>
            </a:ln>
            <a:effectLst/>
          </p:spPr>
          <p:txBody>
            <a:bodyPr/>
            <a:lstStyle/>
            <a:p>
              <a:endParaRPr lang="en-US" dirty="0"/>
            </a:p>
          </p:txBody>
        </p:sp>
        <p:sp>
          <p:nvSpPr>
            <p:cNvPr id="363" name="Line 352"/>
            <p:cNvSpPr>
              <a:spLocks noChangeShapeType="1"/>
            </p:cNvSpPr>
            <p:nvPr/>
          </p:nvSpPr>
          <p:spPr bwMode="auto">
            <a:xfrm>
              <a:off x="3746754" y="2661666"/>
              <a:ext cx="428625" cy="0"/>
            </a:xfrm>
            <a:prstGeom prst="line">
              <a:avLst/>
            </a:prstGeom>
            <a:noFill/>
            <a:ln w="19050">
              <a:solidFill>
                <a:srgbClr val="CC3300"/>
              </a:solidFill>
              <a:round/>
              <a:headEnd/>
              <a:tailEnd/>
            </a:ln>
            <a:effectLst/>
          </p:spPr>
          <p:txBody>
            <a:bodyPr/>
            <a:lstStyle/>
            <a:p>
              <a:endParaRPr lang="en-US" dirty="0"/>
            </a:p>
          </p:txBody>
        </p:sp>
        <p:sp>
          <p:nvSpPr>
            <p:cNvPr id="364" name="Line 353"/>
            <p:cNvSpPr>
              <a:spLocks noChangeShapeType="1"/>
            </p:cNvSpPr>
            <p:nvPr/>
          </p:nvSpPr>
          <p:spPr bwMode="auto">
            <a:xfrm>
              <a:off x="3808667" y="2833116"/>
              <a:ext cx="1295400" cy="0"/>
            </a:xfrm>
            <a:prstGeom prst="line">
              <a:avLst/>
            </a:prstGeom>
            <a:noFill/>
            <a:ln w="19050">
              <a:solidFill>
                <a:srgbClr val="CC3300"/>
              </a:solidFill>
              <a:round/>
              <a:headEnd/>
              <a:tailEnd/>
            </a:ln>
            <a:effectLst/>
          </p:spPr>
          <p:txBody>
            <a:bodyPr/>
            <a:lstStyle/>
            <a:p>
              <a:endParaRPr lang="en-US" dirty="0"/>
            </a:p>
          </p:txBody>
        </p:sp>
        <p:sp>
          <p:nvSpPr>
            <p:cNvPr id="365" name="Text Box 354"/>
            <p:cNvSpPr txBox="1">
              <a:spLocks noChangeArrowheads="1"/>
            </p:cNvSpPr>
            <p:nvPr/>
          </p:nvSpPr>
          <p:spPr bwMode="auto">
            <a:xfrm>
              <a:off x="2889504" y="2571179"/>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366" name="Line 355"/>
            <p:cNvSpPr>
              <a:spLocks noChangeShapeType="1"/>
            </p:cNvSpPr>
            <p:nvPr/>
          </p:nvSpPr>
          <p:spPr bwMode="auto">
            <a:xfrm>
              <a:off x="2356104" y="2747391"/>
              <a:ext cx="1066800" cy="0"/>
            </a:xfrm>
            <a:prstGeom prst="line">
              <a:avLst/>
            </a:prstGeom>
            <a:noFill/>
            <a:ln w="19050">
              <a:solidFill>
                <a:srgbClr val="CC3300"/>
              </a:solidFill>
              <a:round/>
              <a:headEnd/>
              <a:tailEnd/>
            </a:ln>
            <a:effectLst/>
          </p:spPr>
          <p:txBody>
            <a:bodyPr/>
            <a:lstStyle/>
            <a:p>
              <a:endParaRPr lang="en-US" dirty="0"/>
            </a:p>
          </p:txBody>
        </p:sp>
        <p:sp>
          <p:nvSpPr>
            <p:cNvPr id="367" name="Line 356"/>
            <p:cNvSpPr>
              <a:spLocks noChangeShapeType="1"/>
            </p:cNvSpPr>
            <p:nvPr/>
          </p:nvSpPr>
          <p:spPr bwMode="auto">
            <a:xfrm>
              <a:off x="2356104" y="5185791"/>
              <a:ext cx="381000" cy="0"/>
            </a:xfrm>
            <a:prstGeom prst="line">
              <a:avLst/>
            </a:prstGeom>
            <a:noFill/>
            <a:ln w="19050">
              <a:solidFill>
                <a:srgbClr val="CC3300"/>
              </a:solidFill>
              <a:round/>
              <a:headEnd/>
              <a:tailEnd/>
            </a:ln>
            <a:effectLst/>
          </p:spPr>
          <p:txBody>
            <a:bodyPr/>
            <a:lstStyle/>
            <a:p>
              <a:endParaRPr lang="en-US" dirty="0"/>
            </a:p>
          </p:txBody>
        </p:sp>
        <p:sp>
          <p:nvSpPr>
            <p:cNvPr id="368" name="Line 357"/>
            <p:cNvSpPr>
              <a:spLocks noChangeShapeType="1"/>
            </p:cNvSpPr>
            <p:nvPr/>
          </p:nvSpPr>
          <p:spPr bwMode="auto">
            <a:xfrm flipV="1">
              <a:off x="2727579" y="4957191"/>
              <a:ext cx="0" cy="228600"/>
            </a:xfrm>
            <a:prstGeom prst="line">
              <a:avLst/>
            </a:prstGeom>
            <a:noFill/>
            <a:ln w="19050">
              <a:solidFill>
                <a:srgbClr val="CC3300"/>
              </a:solidFill>
              <a:round/>
              <a:headEnd/>
              <a:tailEnd/>
            </a:ln>
            <a:effectLst/>
          </p:spPr>
          <p:txBody>
            <a:bodyPr/>
            <a:lstStyle/>
            <a:p>
              <a:endParaRPr lang="en-US" dirty="0"/>
            </a:p>
          </p:txBody>
        </p:sp>
        <p:sp>
          <p:nvSpPr>
            <p:cNvPr id="369" name="Text Box 358"/>
            <p:cNvSpPr txBox="1">
              <a:spLocks noChangeArrowheads="1"/>
            </p:cNvSpPr>
            <p:nvPr/>
          </p:nvSpPr>
          <p:spPr bwMode="auto">
            <a:xfrm>
              <a:off x="3880104" y="3261741"/>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370" name="Text Box 359"/>
            <p:cNvSpPr txBox="1">
              <a:spLocks noChangeArrowheads="1"/>
            </p:cNvSpPr>
            <p:nvPr/>
          </p:nvSpPr>
          <p:spPr bwMode="auto">
            <a:xfrm rot="10800000" flipH="1" flipV="1">
              <a:off x="2356104" y="3052191"/>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371" name="Group 360"/>
            <p:cNvGrpSpPr>
              <a:grpSpLocks/>
            </p:cNvGrpSpPr>
            <p:nvPr/>
          </p:nvGrpSpPr>
          <p:grpSpPr bwMode="auto">
            <a:xfrm>
              <a:off x="6318504" y="3261741"/>
              <a:ext cx="533400" cy="685800"/>
              <a:chOff x="3984" y="1920"/>
              <a:chExt cx="336" cy="432"/>
            </a:xfrm>
          </p:grpSpPr>
          <p:sp>
            <p:nvSpPr>
              <p:cNvPr id="409" name="AutoShape 361"/>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410" name="Line 362"/>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411" name="Line 363"/>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412" name="Line 364"/>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413" name="Line 365"/>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372" name="Line 366"/>
            <p:cNvSpPr>
              <a:spLocks noChangeShapeType="1"/>
            </p:cNvSpPr>
            <p:nvPr/>
          </p:nvSpPr>
          <p:spPr bwMode="auto">
            <a:xfrm>
              <a:off x="6242304" y="3890391"/>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373" name="Line 367"/>
            <p:cNvSpPr>
              <a:spLocks noChangeShapeType="1"/>
            </p:cNvSpPr>
            <p:nvPr/>
          </p:nvSpPr>
          <p:spPr bwMode="auto">
            <a:xfrm flipV="1">
              <a:off x="6251829" y="3899916"/>
              <a:ext cx="0" cy="762000"/>
            </a:xfrm>
            <a:prstGeom prst="line">
              <a:avLst/>
            </a:prstGeom>
            <a:noFill/>
            <a:ln w="19050">
              <a:solidFill>
                <a:schemeClr val="tx1"/>
              </a:solidFill>
              <a:round/>
              <a:headEnd/>
              <a:tailEnd/>
            </a:ln>
            <a:effectLst/>
          </p:spPr>
          <p:txBody>
            <a:bodyPr/>
            <a:lstStyle/>
            <a:p>
              <a:endParaRPr lang="en-US" dirty="0"/>
            </a:p>
          </p:txBody>
        </p:sp>
        <p:sp>
          <p:nvSpPr>
            <p:cNvPr id="374" name="Line 368"/>
            <p:cNvSpPr>
              <a:spLocks noChangeShapeType="1"/>
            </p:cNvSpPr>
            <p:nvPr/>
          </p:nvSpPr>
          <p:spPr bwMode="auto">
            <a:xfrm>
              <a:off x="5099304" y="3728466"/>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375" name="Group 369"/>
            <p:cNvGrpSpPr>
              <a:grpSpLocks/>
            </p:cNvGrpSpPr>
            <p:nvPr/>
          </p:nvGrpSpPr>
          <p:grpSpPr bwMode="auto">
            <a:xfrm>
              <a:off x="6202607" y="2366391"/>
              <a:ext cx="228600" cy="889000"/>
              <a:chOff x="3911" y="1587"/>
              <a:chExt cx="144" cy="560"/>
            </a:xfrm>
          </p:grpSpPr>
          <p:grpSp>
            <p:nvGrpSpPr>
              <p:cNvPr id="404" name="Group 370"/>
              <p:cNvGrpSpPr>
                <a:grpSpLocks/>
              </p:cNvGrpSpPr>
              <p:nvPr/>
            </p:nvGrpSpPr>
            <p:grpSpPr bwMode="auto">
              <a:xfrm>
                <a:off x="3930" y="1587"/>
                <a:ext cx="102" cy="560"/>
                <a:chOff x="1248" y="3360"/>
                <a:chExt cx="144" cy="480"/>
              </a:xfrm>
            </p:grpSpPr>
            <p:sp>
              <p:nvSpPr>
                <p:cNvPr id="406" name="AutoShape 3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07" name="Line 3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8" name="Line 3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05" name="Text Box 374"/>
              <p:cNvSpPr txBox="1">
                <a:spLocks noChangeArrowheads="1"/>
              </p:cNvSpPr>
              <p:nvPr/>
            </p:nvSpPr>
            <p:spPr bwMode="auto">
              <a:xfrm>
                <a:off x="3911"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76" name="Line 385"/>
            <p:cNvSpPr>
              <a:spLocks noChangeShapeType="1"/>
            </p:cNvSpPr>
            <p:nvPr/>
          </p:nvSpPr>
          <p:spPr bwMode="auto">
            <a:xfrm flipV="1">
              <a:off x="7451979" y="2975991"/>
              <a:ext cx="0" cy="1447800"/>
            </a:xfrm>
            <a:prstGeom prst="line">
              <a:avLst/>
            </a:prstGeom>
            <a:noFill/>
            <a:ln w="19050">
              <a:solidFill>
                <a:srgbClr val="CC3300"/>
              </a:solidFill>
              <a:round/>
              <a:headEnd/>
              <a:tailEnd/>
            </a:ln>
            <a:effectLst/>
          </p:spPr>
          <p:txBody>
            <a:bodyPr/>
            <a:lstStyle/>
            <a:p>
              <a:endParaRPr lang="en-US" dirty="0"/>
            </a:p>
          </p:txBody>
        </p:sp>
        <p:sp>
          <p:nvSpPr>
            <p:cNvPr id="377" name="Line 386"/>
            <p:cNvSpPr>
              <a:spLocks noChangeShapeType="1"/>
            </p:cNvSpPr>
            <p:nvPr/>
          </p:nvSpPr>
          <p:spPr bwMode="auto">
            <a:xfrm>
              <a:off x="5632704" y="3433191"/>
              <a:ext cx="1524000" cy="0"/>
            </a:xfrm>
            <a:prstGeom prst="line">
              <a:avLst/>
            </a:prstGeom>
            <a:noFill/>
            <a:ln w="19050">
              <a:solidFill>
                <a:srgbClr val="CC3300"/>
              </a:solidFill>
              <a:round/>
              <a:headEnd/>
              <a:tailEnd/>
            </a:ln>
            <a:effectLst/>
          </p:spPr>
          <p:txBody>
            <a:bodyPr/>
            <a:lstStyle/>
            <a:p>
              <a:endParaRPr lang="en-US" dirty="0"/>
            </a:p>
          </p:txBody>
        </p:sp>
        <p:sp>
          <p:nvSpPr>
            <p:cNvPr id="378" name="Line 387"/>
            <p:cNvSpPr>
              <a:spLocks noChangeShapeType="1"/>
            </p:cNvSpPr>
            <p:nvPr/>
          </p:nvSpPr>
          <p:spPr bwMode="auto">
            <a:xfrm flipV="1">
              <a:off x="7147179" y="3433191"/>
              <a:ext cx="0" cy="990600"/>
            </a:xfrm>
            <a:prstGeom prst="line">
              <a:avLst/>
            </a:prstGeom>
            <a:noFill/>
            <a:ln w="19050">
              <a:solidFill>
                <a:srgbClr val="CC3300"/>
              </a:solidFill>
              <a:round/>
              <a:headEnd/>
              <a:tailEnd/>
            </a:ln>
            <a:effectLst/>
          </p:spPr>
          <p:txBody>
            <a:bodyPr/>
            <a:lstStyle/>
            <a:p>
              <a:endParaRPr lang="en-US" dirty="0"/>
            </a:p>
          </p:txBody>
        </p:sp>
        <p:sp>
          <p:nvSpPr>
            <p:cNvPr id="379" name="Text Box 388"/>
            <p:cNvSpPr txBox="1">
              <a:spLocks noChangeArrowheads="1"/>
            </p:cNvSpPr>
            <p:nvPr/>
          </p:nvSpPr>
          <p:spPr bwMode="auto">
            <a:xfrm>
              <a:off x="7385304" y="4271391"/>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380" name="Text Box 389"/>
            <p:cNvSpPr txBox="1">
              <a:spLocks noChangeArrowheads="1"/>
            </p:cNvSpPr>
            <p:nvPr/>
          </p:nvSpPr>
          <p:spPr bwMode="auto">
            <a:xfrm>
              <a:off x="6775704" y="4271391"/>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381" name="Line 390"/>
            <p:cNvSpPr>
              <a:spLocks noChangeShapeType="1"/>
            </p:cNvSpPr>
            <p:nvPr/>
          </p:nvSpPr>
          <p:spPr bwMode="auto">
            <a:xfrm flipH="1" flipV="1">
              <a:off x="8366379" y="3128391"/>
              <a:ext cx="0" cy="1676400"/>
            </a:xfrm>
            <a:prstGeom prst="line">
              <a:avLst/>
            </a:prstGeom>
            <a:noFill/>
            <a:ln w="19050">
              <a:solidFill>
                <a:srgbClr val="CC3300"/>
              </a:solidFill>
              <a:round/>
              <a:headEnd/>
              <a:tailEnd/>
            </a:ln>
            <a:effectLst/>
          </p:spPr>
          <p:txBody>
            <a:bodyPr/>
            <a:lstStyle/>
            <a:p>
              <a:endParaRPr lang="en-US" dirty="0"/>
            </a:p>
          </p:txBody>
        </p:sp>
        <p:sp>
          <p:nvSpPr>
            <p:cNvPr id="382" name="Text Box 391"/>
            <p:cNvSpPr txBox="1">
              <a:spLocks noChangeArrowheads="1"/>
            </p:cNvSpPr>
            <p:nvPr/>
          </p:nvSpPr>
          <p:spPr bwMode="auto">
            <a:xfrm>
              <a:off x="7785354" y="4496816"/>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383" name="Line 392"/>
            <p:cNvSpPr>
              <a:spLocks noChangeShapeType="1"/>
            </p:cNvSpPr>
            <p:nvPr/>
          </p:nvSpPr>
          <p:spPr bwMode="auto">
            <a:xfrm>
              <a:off x="4480179" y="4652391"/>
              <a:ext cx="695325" cy="0"/>
            </a:xfrm>
            <a:prstGeom prst="line">
              <a:avLst/>
            </a:prstGeom>
            <a:noFill/>
            <a:ln w="19050">
              <a:solidFill>
                <a:srgbClr val="CC3300"/>
              </a:solidFill>
              <a:round/>
              <a:headEnd/>
              <a:tailEnd/>
            </a:ln>
            <a:effectLst/>
          </p:spPr>
          <p:txBody>
            <a:bodyPr/>
            <a:lstStyle/>
            <a:p>
              <a:endParaRPr lang="en-US" dirty="0"/>
            </a:p>
          </p:txBody>
        </p:sp>
        <p:sp>
          <p:nvSpPr>
            <p:cNvPr id="384" name="Line 393"/>
            <p:cNvSpPr>
              <a:spLocks noChangeShapeType="1"/>
            </p:cNvSpPr>
            <p:nvPr/>
          </p:nvSpPr>
          <p:spPr bwMode="auto">
            <a:xfrm flipV="1">
              <a:off x="4327779" y="3737991"/>
              <a:ext cx="0" cy="228600"/>
            </a:xfrm>
            <a:prstGeom prst="line">
              <a:avLst/>
            </a:prstGeom>
            <a:noFill/>
            <a:ln w="19050">
              <a:solidFill>
                <a:srgbClr val="CC3300"/>
              </a:solidFill>
              <a:round/>
              <a:headEnd/>
              <a:tailEnd/>
            </a:ln>
            <a:effectLst/>
          </p:spPr>
          <p:txBody>
            <a:bodyPr/>
            <a:lstStyle/>
            <a:p>
              <a:endParaRPr lang="en-US" dirty="0"/>
            </a:p>
          </p:txBody>
        </p:sp>
        <p:grpSp>
          <p:nvGrpSpPr>
            <p:cNvPr id="385" name="Group 395"/>
            <p:cNvGrpSpPr>
              <a:grpSpLocks/>
            </p:cNvGrpSpPr>
            <p:nvPr/>
          </p:nvGrpSpPr>
          <p:grpSpPr bwMode="auto">
            <a:xfrm>
              <a:off x="6737594" y="1991741"/>
              <a:ext cx="228600" cy="889000"/>
              <a:chOff x="3911" y="1587"/>
              <a:chExt cx="144" cy="560"/>
            </a:xfrm>
          </p:grpSpPr>
          <p:grpSp>
            <p:nvGrpSpPr>
              <p:cNvPr id="399" name="Group 396"/>
              <p:cNvGrpSpPr>
                <a:grpSpLocks/>
              </p:cNvGrpSpPr>
              <p:nvPr/>
            </p:nvGrpSpPr>
            <p:grpSpPr bwMode="auto">
              <a:xfrm>
                <a:off x="3930" y="1587"/>
                <a:ext cx="102" cy="560"/>
                <a:chOff x="1248" y="3360"/>
                <a:chExt cx="144" cy="480"/>
              </a:xfrm>
            </p:grpSpPr>
            <p:sp>
              <p:nvSpPr>
                <p:cNvPr id="401" name="AutoShape 397"/>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02" name="Line 39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3" name="Line 39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00" name="Text Box 400"/>
              <p:cNvSpPr txBox="1">
                <a:spLocks noChangeArrowheads="1"/>
              </p:cNvSpPr>
              <p:nvPr/>
            </p:nvSpPr>
            <p:spPr bwMode="auto">
              <a:xfrm>
                <a:off x="3911"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86" name="Line 401"/>
            <p:cNvSpPr>
              <a:spLocks noChangeShapeType="1"/>
            </p:cNvSpPr>
            <p:nvPr/>
          </p:nvSpPr>
          <p:spPr bwMode="auto">
            <a:xfrm>
              <a:off x="7296150" y="1674495"/>
              <a:ext cx="0" cy="752475"/>
            </a:xfrm>
            <a:prstGeom prst="line">
              <a:avLst/>
            </a:prstGeom>
            <a:noFill/>
            <a:ln w="28575">
              <a:solidFill>
                <a:schemeClr val="tx1"/>
              </a:solidFill>
              <a:round/>
              <a:headEnd/>
              <a:tailEnd/>
            </a:ln>
            <a:effectLst/>
          </p:spPr>
          <p:txBody>
            <a:bodyPr/>
            <a:lstStyle/>
            <a:p>
              <a:endParaRPr lang="en-US" dirty="0"/>
            </a:p>
          </p:txBody>
        </p:sp>
        <p:sp>
          <p:nvSpPr>
            <p:cNvPr id="387" name="Line 402"/>
            <p:cNvSpPr>
              <a:spLocks noChangeShapeType="1"/>
            </p:cNvSpPr>
            <p:nvPr/>
          </p:nvSpPr>
          <p:spPr bwMode="auto">
            <a:xfrm flipH="1">
              <a:off x="6918579" y="2414016"/>
              <a:ext cx="381000" cy="0"/>
            </a:xfrm>
            <a:prstGeom prst="line">
              <a:avLst/>
            </a:prstGeom>
            <a:noFill/>
            <a:ln w="38100">
              <a:solidFill>
                <a:schemeClr val="tx1"/>
              </a:solidFill>
              <a:round/>
              <a:headEnd/>
              <a:tailEnd/>
            </a:ln>
            <a:effectLst/>
          </p:spPr>
          <p:txBody>
            <a:bodyPr/>
            <a:lstStyle/>
            <a:p>
              <a:endParaRPr lang="en-US" dirty="0"/>
            </a:p>
          </p:txBody>
        </p:sp>
        <p:sp>
          <p:nvSpPr>
            <p:cNvPr id="388" name="Text Box 403"/>
            <p:cNvSpPr txBox="1">
              <a:spLocks noChangeArrowheads="1"/>
            </p:cNvSpPr>
            <p:nvPr/>
          </p:nvSpPr>
          <p:spPr bwMode="auto">
            <a:xfrm>
              <a:off x="6956679" y="2198116"/>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89" name="Oval 404"/>
            <p:cNvSpPr>
              <a:spLocks noChangeArrowheads="1"/>
            </p:cNvSpPr>
            <p:nvPr/>
          </p:nvSpPr>
          <p:spPr bwMode="auto">
            <a:xfrm>
              <a:off x="3041904" y="1756791"/>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390" name="Line 405"/>
            <p:cNvSpPr>
              <a:spLocks noChangeShapeType="1"/>
            </p:cNvSpPr>
            <p:nvPr/>
          </p:nvSpPr>
          <p:spPr bwMode="auto">
            <a:xfrm>
              <a:off x="2070354" y="2061591"/>
              <a:ext cx="0" cy="2895600"/>
            </a:xfrm>
            <a:prstGeom prst="line">
              <a:avLst/>
            </a:prstGeom>
            <a:noFill/>
            <a:ln w="28575">
              <a:solidFill>
                <a:schemeClr val="tx1"/>
              </a:solidFill>
              <a:round/>
              <a:headEnd/>
              <a:tailEnd/>
            </a:ln>
            <a:effectLst/>
          </p:spPr>
          <p:txBody>
            <a:bodyPr/>
            <a:lstStyle/>
            <a:p>
              <a:endParaRPr lang="en-US" dirty="0"/>
            </a:p>
          </p:txBody>
        </p:sp>
        <p:sp>
          <p:nvSpPr>
            <p:cNvPr id="391" name="Line 406"/>
            <p:cNvSpPr>
              <a:spLocks noChangeShapeType="1"/>
            </p:cNvSpPr>
            <p:nvPr/>
          </p:nvSpPr>
          <p:spPr bwMode="auto">
            <a:xfrm>
              <a:off x="2051304" y="2061591"/>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392" name="Line 407"/>
            <p:cNvSpPr>
              <a:spLocks noChangeShapeType="1"/>
            </p:cNvSpPr>
            <p:nvPr/>
          </p:nvSpPr>
          <p:spPr bwMode="auto">
            <a:xfrm flipH="1" flipV="1">
              <a:off x="4261104" y="2061591"/>
              <a:ext cx="0" cy="457200"/>
            </a:xfrm>
            <a:prstGeom prst="line">
              <a:avLst/>
            </a:prstGeom>
            <a:noFill/>
            <a:ln w="28575">
              <a:solidFill>
                <a:schemeClr val="tx1"/>
              </a:solidFill>
              <a:round/>
              <a:headEnd/>
              <a:tailEnd type="triangle" w="med" len="med"/>
            </a:ln>
            <a:effectLst/>
          </p:spPr>
          <p:txBody>
            <a:bodyPr/>
            <a:lstStyle/>
            <a:p>
              <a:endParaRPr lang="en-US" dirty="0"/>
            </a:p>
          </p:txBody>
        </p:sp>
        <p:sp>
          <p:nvSpPr>
            <p:cNvPr id="393" name="Line 408"/>
            <p:cNvSpPr>
              <a:spLocks noChangeShapeType="1"/>
            </p:cNvSpPr>
            <p:nvPr/>
          </p:nvSpPr>
          <p:spPr bwMode="auto">
            <a:xfrm>
              <a:off x="3422904" y="2061591"/>
              <a:ext cx="3352800" cy="0"/>
            </a:xfrm>
            <a:prstGeom prst="line">
              <a:avLst/>
            </a:prstGeom>
            <a:noFill/>
            <a:ln w="28575">
              <a:solidFill>
                <a:schemeClr val="tx1"/>
              </a:solidFill>
              <a:round/>
              <a:headEnd/>
              <a:tailEnd type="triangle" w="med" len="med"/>
            </a:ln>
            <a:effectLst/>
          </p:spPr>
          <p:txBody>
            <a:bodyPr/>
            <a:lstStyle/>
            <a:p>
              <a:endParaRPr lang="en-US" dirty="0"/>
            </a:p>
          </p:txBody>
        </p:sp>
        <p:sp>
          <p:nvSpPr>
            <p:cNvPr id="394" name="Line 409"/>
            <p:cNvSpPr>
              <a:spLocks noChangeShapeType="1"/>
            </p:cNvSpPr>
            <p:nvPr/>
          </p:nvSpPr>
          <p:spPr bwMode="auto">
            <a:xfrm>
              <a:off x="6394704" y="2823591"/>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95" name="Text Box 410"/>
            <p:cNvSpPr txBox="1">
              <a:spLocks noChangeArrowheads="1"/>
            </p:cNvSpPr>
            <p:nvPr/>
          </p:nvSpPr>
          <p:spPr bwMode="auto">
            <a:xfrm rot="10800000" flipH="1" flipV="1">
              <a:off x="4194429" y="2137791"/>
              <a:ext cx="1371600" cy="244475"/>
            </a:xfrm>
            <a:prstGeom prst="rect">
              <a:avLst/>
            </a:prstGeom>
            <a:noFill/>
            <a:ln w="9525">
              <a:noFill/>
              <a:miter lim="800000"/>
              <a:headEnd/>
              <a:tailEnd/>
            </a:ln>
            <a:effectLst/>
          </p:spPr>
          <p:txBody>
            <a:bodyPr>
              <a:spAutoFit/>
            </a:bodyPr>
            <a:lstStyle/>
            <a:p>
              <a:pPr algn="l"/>
              <a:r>
                <a:rPr lang="en-US" sz="1000" b="1" dirty="0">
                  <a:solidFill>
                    <a:srgbClr val="009900"/>
                  </a:solidFill>
                </a:rPr>
                <a:t>PC+4 (Bits 28-31)</a:t>
              </a:r>
            </a:p>
          </p:txBody>
        </p:sp>
        <p:sp>
          <p:nvSpPr>
            <p:cNvPr id="396" name="Text Box 411"/>
            <p:cNvSpPr txBox="1">
              <a:spLocks noChangeArrowheads="1"/>
            </p:cNvSpPr>
            <p:nvPr/>
          </p:nvSpPr>
          <p:spPr bwMode="auto">
            <a:xfrm rot="10800000" flipH="1" flipV="1">
              <a:off x="1822704" y="1779016"/>
              <a:ext cx="13716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0-25</a:t>
              </a:r>
            </a:p>
          </p:txBody>
        </p:sp>
        <p:sp>
          <p:nvSpPr>
            <p:cNvPr id="397" name="Text Box 412"/>
            <p:cNvSpPr txBox="1">
              <a:spLocks noChangeArrowheads="1"/>
            </p:cNvSpPr>
            <p:nvPr/>
          </p:nvSpPr>
          <p:spPr bwMode="auto">
            <a:xfrm>
              <a:off x="3694367" y="2485454"/>
              <a:ext cx="457200" cy="214313"/>
            </a:xfrm>
            <a:prstGeom prst="rect">
              <a:avLst/>
            </a:prstGeom>
            <a:noFill/>
            <a:ln w="9525">
              <a:noFill/>
              <a:miter lim="800000"/>
              <a:headEnd/>
              <a:tailEnd/>
            </a:ln>
            <a:effectLst/>
          </p:spPr>
          <p:txBody>
            <a:bodyPr>
              <a:spAutoFit/>
            </a:bodyPr>
            <a:lstStyle/>
            <a:p>
              <a:pPr algn="l"/>
              <a:r>
                <a:rPr lang="en-US" sz="800" b="1" dirty="0">
                  <a:solidFill>
                    <a:srgbClr val="CC3300"/>
                  </a:solidFill>
                </a:rPr>
                <a:t>Jump</a:t>
              </a:r>
            </a:p>
          </p:txBody>
        </p:sp>
        <p:sp>
          <p:nvSpPr>
            <p:cNvPr id="398" name="Line 414"/>
            <p:cNvSpPr>
              <a:spLocks noChangeShapeType="1"/>
            </p:cNvSpPr>
            <p:nvPr/>
          </p:nvSpPr>
          <p:spPr bwMode="auto">
            <a:xfrm>
              <a:off x="4175379" y="1766316"/>
              <a:ext cx="2667000" cy="0"/>
            </a:xfrm>
            <a:prstGeom prst="line">
              <a:avLst/>
            </a:prstGeom>
            <a:noFill/>
            <a:ln w="19050">
              <a:solidFill>
                <a:srgbClr val="CC3300"/>
              </a:solidFill>
              <a:round/>
              <a:headEnd/>
              <a:tailEnd/>
            </a:ln>
            <a:effectLst/>
          </p:spPr>
          <p:txBody>
            <a:bodyPr/>
            <a:lstStyle/>
            <a:p>
              <a:endParaRPr lang="en-US" dirty="0"/>
            </a:p>
          </p:txBody>
        </p:sp>
      </p:grpSp>
      <p:sp>
        <p:nvSpPr>
          <p:cNvPr id="120037" name="Rectangle 229"/>
          <p:cNvSpPr>
            <a:spLocks noChangeArrowheads="1"/>
          </p:cNvSpPr>
          <p:nvPr/>
        </p:nvSpPr>
        <p:spPr bwMode="auto">
          <a:xfrm>
            <a:off x="2041770" y="2057400"/>
            <a:ext cx="57150" cy="2867025"/>
          </a:xfrm>
          <a:prstGeom prst="rect">
            <a:avLst/>
          </a:prstGeom>
          <a:solidFill>
            <a:schemeClr val="accent2">
              <a:alpha val="50000"/>
            </a:schemeClr>
          </a:solidFill>
          <a:ln w="9525">
            <a:noFill/>
            <a:miter lim="800000"/>
            <a:headEnd/>
            <a:tailEnd/>
          </a:ln>
          <a:effectLst/>
        </p:spPr>
        <p:txBody>
          <a:bodyPr wrap="none" anchor="ctr"/>
          <a:lstStyle/>
          <a:p>
            <a:endParaRPr lang="en-US" dirty="0"/>
          </a:p>
        </p:txBody>
      </p:sp>
      <p:pic>
        <p:nvPicPr>
          <p:cNvPr id="2" nam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70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20834" name="Rectangle 2"/>
          <p:cNvSpPr>
            <a:spLocks noGrp="1" noChangeArrowheads="1"/>
          </p:cNvSpPr>
          <p:nvPr>
            <p:ph type="title"/>
          </p:nvPr>
        </p:nvSpPr>
        <p:spPr>
          <a:ln>
            <a:solidFill>
              <a:srgbClr val="CC0000"/>
            </a:solidFill>
          </a:ln>
        </p:spPr>
        <p:txBody>
          <a:bodyPr/>
          <a:lstStyle/>
          <a:p>
            <a:r>
              <a:rPr lang="en-US" sz="3600" dirty="0">
                <a:solidFill>
                  <a:srgbClr val="CC0000"/>
                </a:solidFill>
              </a:rPr>
              <a:t>Exercise 1</a:t>
            </a:r>
          </a:p>
        </p:txBody>
      </p:sp>
      <p:sp>
        <p:nvSpPr>
          <p:cNvPr id="120835" name="Rectangle 3"/>
          <p:cNvSpPr>
            <a:spLocks noGrp="1" noChangeArrowheads="1"/>
          </p:cNvSpPr>
          <p:nvPr>
            <p:ph type="body" idx="1"/>
          </p:nvPr>
        </p:nvSpPr>
        <p:spPr>
          <a:xfrm>
            <a:off x="685800" y="2438400"/>
            <a:ext cx="7772400" cy="3505200"/>
          </a:xfrm>
        </p:spPr>
        <p:txBody>
          <a:bodyPr/>
          <a:lstStyle/>
          <a:p>
            <a:pPr marL="381000" indent="-381000"/>
            <a:r>
              <a:rPr lang="en-US" sz="2800" dirty="0"/>
              <a:t>On the next slide is a diagram of the complete “single-cycle” preliminary MIPS architecture.  On a copy of that diagram:  </a:t>
            </a:r>
          </a:p>
          <a:p>
            <a:pPr marL="800100" lvl="1" indent="-342900">
              <a:buFontTx/>
              <a:buAutoNum type="arabicPeriod"/>
            </a:pPr>
            <a:r>
              <a:rPr lang="en-US" sz="2400" dirty="0"/>
              <a:t>Circle every element that contains a </a:t>
            </a:r>
            <a:r>
              <a:rPr lang="en-US" sz="2400" u="sng" dirty="0"/>
              <a:t>decoder</a:t>
            </a:r>
            <a:r>
              <a:rPr lang="en-US" sz="2400" dirty="0"/>
              <a:t>.  </a:t>
            </a:r>
          </a:p>
          <a:p>
            <a:pPr marL="800100" lvl="1" indent="-342900">
              <a:buFontTx/>
              <a:buAutoNum type="arabicPeriod"/>
            </a:pPr>
            <a:r>
              <a:rPr lang="en-US" sz="2400" dirty="0"/>
              <a:t>Highlight the line that controls the content of the data written back to the destination register.  </a:t>
            </a:r>
          </a:p>
          <a:p>
            <a:pPr marL="800100" lvl="1" indent="-342900">
              <a:buFontTx/>
              <a:buAutoNum type="arabicPeriod"/>
            </a:pPr>
            <a:r>
              <a:rPr lang="en-US" sz="2400" dirty="0"/>
              <a:t>Circle the device that allows a 16-bit number to be successfully added to a 32-bit number.   </a:t>
            </a:r>
            <a:endParaRPr lang="en-US" sz="2000" dirty="0"/>
          </a:p>
        </p:txBody>
      </p:sp>
      <p:pic>
        <p:nvPicPr>
          <p:cNvPr id="2" name="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073" name="Text Box 217"/>
          <p:cNvSpPr txBox="1">
            <a:spLocks noChangeArrowheads="1"/>
          </p:cNvSpPr>
          <p:nvPr/>
        </p:nvSpPr>
        <p:spPr bwMode="auto">
          <a:xfrm>
            <a:off x="622300" y="5729287"/>
            <a:ext cx="5245100" cy="366713"/>
          </a:xfrm>
          <a:prstGeom prst="rect">
            <a:avLst/>
          </a:prstGeom>
          <a:noFill/>
          <a:ln w="19050" algn="ctr">
            <a:noFill/>
            <a:miter lim="800000"/>
            <a:headEnd/>
            <a:tailEnd/>
          </a:ln>
          <a:effectLst/>
        </p:spPr>
        <p:txBody>
          <a:bodyPr wrap="none">
            <a:spAutoFit/>
          </a:bodyPr>
          <a:lstStyle/>
          <a:p>
            <a:pPr algn="l"/>
            <a:r>
              <a:rPr lang="en-US" sz="1800" b="1" dirty="0">
                <a:solidFill>
                  <a:srgbClr val="CC0000"/>
                </a:solidFill>
              </a:rPr>
              <a:t>Print out a copy of this diagram and bring to class.  </a:t>
            </a:r>
          </a:p>
        </p:txBody>
      </p:sp>
      <p:grpSp>
        <p:nvGrpSpPr>
          <p:cNvPr id="232" name="Group 231"/>
          <p:cNvGrpSpPr/>
          <p:nvPr/>
        </p:nvGrpSpPr>
        <p:grpSpPr>
          <a:xfrm>
            <a:off x="533400" y="822579"/>
            <a:ext cx="8248650" cy="4663821"/>
            <a:chOff x="533400" y="1698879"/>
            <a:chExt cx="8248650" cy="4663821"/>
          </a:xfrm>
        </p:grpSpPr>
        <p:grpSp>
          <p:nvGrpSpPr>
            <p:cNvPr id="233" name="Group 230"/>
            <p:cNvGrpSpPr/>
            <p:nvPr/>
          </p:nvGrpSpPr>
          <p:grpSpPr>
            <a:xfrm>
              <a:off x="5443573" y="4320542"/>
              <a:ext cx="1056287" cy="990598"/>
              <a:chOff x="3355430" y="3810002"/>
              <a:chExt cx="1056287" cy="990598"/>
            </a:xfrm>
          </p:grpSpPr>
          <p:cxnSp>
            <p:nvCxnSpPr>
              <p:cNvPr id="430" name="Straight Connector 42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31" name="Isosceles Triangle 43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2" name="Isosceles Triangle 43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3" name="Isosceles Triangle 43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4" name="Rectangle 43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5"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34" name="Group 223"/>
            <p:cNvGrpSpPr/>
            <p:nvPr/>
          </p:nvGrpSpPr>
          <p:grpSpPr>
            <a:xfrm>
              <a:off x="5298793" y="2590802"/>
              <a:ext cx="1056287" cy="990598"/>
              <a:chOff x="3355430" y="3810002"/>
              <a:chExt cx="1056287" cy="990598"/>
            </a:xfrm>
          </p:grpSpPr>
          <p:cxnSp>
            <p:nvCxnSpPr>
              <p:cNvPr id="424" name="Straight Connector 42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25" name="Isosceles Triangle 42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6" name="Isosceles Triangle 42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7" name="Isosceles Triangle 42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8" name="Rectangle 42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9"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235" name="Group 216"/>
            <p:cNvGrpSpPr/>
            <p:nvPr/>
          </p:nvGrpSpPr>
          <p:grpSpPr>
            <a:xfrm>
              <a:off x="1082040" y="2407922"/>
              <a:ext cx="1056287" cy="990598"/>
              <a:chOff x="3355430" y="3810002"/>
              <a:chExt cx="1056287" cy="990598"/>
            </a:xfrm>
          </p:grpSpPr>
          <p:cxnSp>
            <p:nvCxnSpPr>
              <p:cNvPr id="418" name="Straight Connector 41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19" name="Isosceles Triangle 41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0" name="Isosceles Triangle 41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1" name="Isosceles Triangle 42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2" name="Rectangle 42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3"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236" name="Text Box 394"/>
            <p:cNvSpPr txBox="1">
              <a:spLocks noChangeArrowheads="1"/>
            </p:cNvSpPr>
            <p:nvPr/>
          </p:nvSpPr>
          <p:spPr bwMode="auto">
            <a:xfrm>
              <a:off x="5867400" y="5965825"/>
              <a:ext cx="2819400" cy="3968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sp>
          <p:nvSpPr>
            <p:cNvPr id="237" name="Line 413"/>
            <p:cNvSpPr>
              <a:spLocks noChangeShapeType="1"/>
            </p:cNvSpPr>
            <p:nvPr/>
          </p:nvSpPr>
          <p:spPr bwMode="auto">
            <a:xfrm flipV="1">
              <a:off x="4191000" y="1781175"/>
              <a:ext cx="0" cy="914400"/>
            </a:xfrm>
            <a:prstGeom prst="line">
              <a:avLst/>
            </a:prstGeom>
            <a:noFill/>
            <a:ln w="19050">
              <a:solidFill>
                <a:srgbClr val="CC3300"/>
              </a:solidFill>
              <a:round/>
              <a:headEnd/>
              <a:tailEnd/>
            </a:ln>
            <a:effectLst/>
          </p:spPr>
          <p:txBody>
            <a:bodyPr/>
            <a:lstStyle/>
            <a:p>
              <a:endParaRPr lang="en-US" dirty="0"/>
            </a:p>
          </p:txBody>
        </p:sp>
        <p:sp>
          <p:nvSpPr>
            <p:cNvPr id="238" name="Line 415"/>
            <p:cNvSpPr>
              <a:spLocks noChangeShapeType="1"/>
            </p:cNvSpPr>
            <p:nvPr/>
          </p:nvSpPr>
          <p:spPr bwMode="auto">
            <a:xfrm flipV="1">
              <a:off x="6858000" y="1781175"/>
              <a:ext cx="0" cy="228600"/>
            </a:xfrm>
            <a:prstGeom prst="line">
              <a:avLst/>
            </a:prstGeom>
            <a:noFill/>
            <a:ln w="19050">
              <a:solidFill>
                <a:srgbClr val="CC3300"/>
              </a:solidFill>
              <a:round/>
              <a:headEnd/>
              <a:tailEnd/>
            </a:ln>
            <a:effectLst/>
          </p:spPr>
          <p:txBody>
            <a:bodyPr/>
            <a:lstStyle/>
            <a:p>
              <a:endParaRPr lang="en-US" dirty="0"/>
            </a:p>
          </p:txBody>
        </p:sp>
        <p:sp>
          <p:nvSpPr>
            <p:cNvPr id="239" name="Line 201"/>
            <p:cNvSpPr>
              <a:spLocks noChangeShapeType="1"/>
            </p:cNvSpPr>
            <p:nvPr/>
          </p:nvSpPr>
          <p:spPr bwMode="auto">
            <a:xfrm flipV="1">
              <a:off x="5181600" y="4667250"/>
              <a:ext cx="0" cy="182563"/>
            </a:xfrm>
            <a:prstGeom prst="line">
              <a:avLst/>
            </a:prstGeom>
            <a:noFill/>
            <a:ln w="19050">
              <a:solidFill>
                <a:srgbClr val="CC3300"/>
              </a:solidFill>
              <a:round/>
              <a:headEnd/>
              <a:tailEnd/>
            </a:ln>
            <a:effectLst/>
          </p:spPr>
          <p:txBody>
            <a:bodyPr/>
            <a:lstStyle/>
            <a:p>
              <a:endParaRPr lang="en-US" dirty="0"/>
            </a:p>
          </p:txBody>
        </p:sp>
        <p:sp>
          <p:nvSpPr>
            <p:cNvPr id="240" name="Line 203"/>
            <p:cNvSpPr>
              <a:spLocks noChangeShapeType="1"/>
            </p:cNvSpPr>
            <p:nvPr/>
          </p:nvSpPr>
          <p:spPr bwMode="auto">
            <a:xfrm>
              <a:off x="5943600" y="3002280"/>
              <a:ext cx="304800" cy="0"/>
            </a:xfrm>
            <a:prstGeom prst="line">
              <a:avLst/>
            </a:prstGeom>
            <a:noFill/>
            <a:ln w="19050">
              <a:solidFill>
                <a:srgbClr val="CC3300"/>
              </a:solidFill>
              <a:round/>
              <a:headEnd/>
              <a:tailEnd/>
            </a:ln>
            <a:effectLst/>
          </p:spPr>
          <p:txBody>
            <a:bodyPr/>
            <a:lstStyle/>
            <a:p>
              <a:endParaRPr lang="en-US" dirty="0"/>
            </a:p>
          </p:txBody>
        </p:sp>
        <p:sp>
          <p:nvSpPr>
            <p:cNvPr id="241" name="Line 204"/>
            <p:cNvSpPr>
              <a:spLocks noChangeShapeType="1"/>
            </p:cNvSpPr>
            <p:nvPr/>
          </p:nvSpPr>
          <p:spPr bwMode="auto">
            <a:xfrm flipH="1">
              <a:off x="4191000" y="3990975"/>
              <a:ext cx="152400" cy="0"/>
            </a:xfrm>
            <a:prstGeom prst="line">
              <a:avLst/>
            </a:prstGeom>
            <a:noFill/>
            <a:ln w="19050">
              <a:solidFill>
                <a:srgbClr val="CC3300"/>
              </a:solidFill>
              <a:round/>
              <a:headEnd/>
              <a:tailEnd/>
            </a:ln>
            <a:effectLst/>
          </p:spPr>
          <p:txBody>
            <a:bodyPr/>
            <a:lstStyle/>
            <a:p>
              <a:endParaRPr lang="en-US" dirty="0"/>
            </a:p>
          </p:txBody>
        </p:sp>
        <p:sp>
          <p:nvSpPr>
            <p:cNvPr id="242" name="Line 205"/>
            <p:cNvSpPr>
              <a:spLocks noChangeShapeType="1"/>
            </p:cNvSpPr>
            <p:nvPr/>
          </p:nvSpPr>
          <p:spPr bwMode="auto">
            <a:xfrm flipV="1">
              <a:off x="2371725" y="2771775"/>
              <a:ext cx="0" cy="2438400"/>
            </a:xfrm>
            <a:prstGeom prst="line">
              <a:avLst/>
            </a:prstGeom>
            <a:noFill/>
            <a:ln w="19050">
              <a:solidFill>
                <a:srgbClr val="CC3300"/>
              </a:solidFill>
              <a:round/>
              <a:headEnd/>
              <a:tailEnd/>
            </a:ln>
            <a:effectLst/>
          </p:spPr>
          <p:txBody>
            <a:bodyPr/>
            <a:lstStyle/>
            <a:p>
              <a:endParaRPr lang="en-US" dirty="0"/>
            </a:p>
          </p:txBody>
        </p:sp>
        <p:sp>
          <p:nvSpPr>
            <p:cNvPr id="243" name="Line 206"/>
            <p:cNvSpPr>
              <a:spLocks noChangeShapeType="1"/>
            </p:cNvSpPr>
            <p:nvPr/>
          </p:nvSpPr>
          <p:spPr bwMode="auto">
            <a:xfrm flipV="1">
              <a:off x="4572000" y="3305175"/>
              <a:ext cx="0" cy="2362200"/>
            </a:xfrm>
            <a:prstGeom prst="line">
              <a:avLst/>
            </a:prstGeom>
            <a:noFill/>
            <a:ln w="19050">
              <a:solidFill>
                <a:srgbClr val="CC3300"/>
              </a:solidFill>
              <a:round/>
              <a:headEnd/>
              <a:tailEnd/>
            </a:ln>
            <a:effectLst/>
          </p:spPr>
          <p:txBody>
            <a:bodyPr/>
            <a:lstStyle/>
            <a:p>
              <a:endParaRPr lang="en-US" dirty="0"/>
            </a:p>
          </p:txBody>
        </p:sp>
        <p:sp>
          <p:nvSpPr>
            <p:cNvPr id="244" name="Line 207"/>
            <p:cNvSpPr>
              <a:spLocks noChangeShapeType="1"/>
            </p:cNvSpPr>
            <p:nvPr/>
          </p:nvSpPr>
          <p:spPr bwMode="auto">
            <a:xfrm flipV="1">
              <a:off x="4495800" y="3609975"/>
              <a:ext cx="0" cy="1066800"/>
            </a:xfrm>
            <a:prstGeom prst="line">
              <a:avLst/>
            </a:prstGeom>
            <a:noFill/>
            <a:ln w="19050">
              <a:solidFill>
                <a:srgbClr val="CC3300"/>
              </a:solidFill>
              <a:round/>
              <a:headEnd/>
              <a:tailEnd/>
            </a:ln>
            <a:effectLst/>
          </p:spPr>
          <p:txBody>
            <a:bodyPr/>
            <a:lstStyle/>
            <a:p>
              <a:endParaRPr lang="en-US" dirty="0"/>
            </a:p>
          </p:txBody>
        </p:sp>
        <p:sp>
          <p:nvSpPr>
            <p:cNvPr id="245" name="Line 208"/>
            <p:cNvSpPr>
              <a:spLocks noChangeShapeType="1"/>
            </p:cNvSpPr>
            <p:nvPr/>
          </p:nvSpPr>
          <p:spPr bwMode="auto">
            <a:xfrm>
              <a:off x="5943600" y="3147060"/>
              <a:ext cx="304800" cy="0"/>
            </a:xfrm>
            <a:prstGeom prst="line">
              <a:avLst/>
            </a:prstGeom>
            <a:noFill/>
            <a:ln w="19050">
              <a:solidFill>
                <a:srgbClr val="CC3300"/>
              </a:solidFill>
              <a:round/>
              <a:headEnd/>
              <a:tailEnd/>
            </a:ln>
            <a:effectLst/>
          </p:spPr>
          <p:txBody>
            <a:bodyPr/>
            <a:lstStyle/>
            <a:p>
              <a:endParaRPr lang="en-US" dirty="0"/>
            </a:p>
          </p:txBody>
        </p:sp>
        <p:sp>
          <p:nvSpPr>
            <p:cNvPr id="246" name="Line 209"/>
            <p:cNvSpPr>
              <a:spLocks noChangeShapeType="1"/>
            </p:cNvSpPr>
            <p:nvPr/>
          </p:nvSpPr>
          <p:spPr bwMode="auto">
            <a:xfrm>
              <a:off x="6400800" y="3000375"/>
              <a:ext cx="1066800" cy="0"/>
            </a:xfrm>
            <a:prstGeom prst="line">
              <a:avLst/>
            </a:prstGeom>
            <a:noFill/>
            <a:ln w="19050">
              <a:solidFill>
                <a:srgbClr val="CC3300"/>
              </a:solidFill>
              <a:round/>
              <a:headEnd/>
              <a:tailEnd/>
            </a:ln>
            <a:effectLst/>
          </p:spPr>
          <p:txBody>
            <a:bodyPr/>
            <a:lstStyle/>
            <a:p>
              <a:endParaRPr lang="en-US" dirty="0"/>
            </a:p>
          </p:txBody>
        </p:sp>
        <p:sp>
          <p:nvSpPr>
            <p:cNvPr id="247" name="Line 210"/>
            <p:cNvSpPr>
              <a:spLocks noChangeShapeType="1"/>
            </p:cNvSpPr>
            <p:nvPr/>
          </p:nvSpPr>
          <p:spPr bwMode="auto">
            <a:xfrm>
              <a:off x="6400800" y="3152775"/>
              <a:ext cx="1981200" cy="0"/>
            </a:xfrm>
            <a:prstGeom prst="line">
              <a:avLst/>
            </a:prstGeom>
            <a:noFill/>
            <a:ln w="19050">
              <a:solidFill>
                <a:srgbClr val="CC3300"/>
              </a:solidFill>
              <a:round/>
              <a:headEnd/>
              <a:tailEnd/>
            </a:ln>
            <a:effectLst/>
          </p:spPr>
          <p:txBody>
            <a:bodyPr/>
            <a:lstStyle/>
            <a:p>
              <a:endParaRPr lang="en-US" dirty="0"/>
            </a:p>
          </p:txBody>
        </p:sp>
        <p:sp>
          <p:nvSpPr>
            <p:cNvPr id="248" name="Line 211"/>
            <p:cNvSpPr>
              <a:spLocks noChangeShapeType="1"/>
            </p:cNvSpPr>
            <p:nvPr/>
          </p:nvSpPr>
          <p:spPr bwMode="auto">
            <a:xfrm flipV="1">
              <a:off x="5881688" y="5103813"/>
              <a:ext cx="0" cy="792163"/>
            </a:xfrm>
            <a:prstGeom prst="line">
              <a:avLst/>
            </a:prstGeom>
            <a:noFill/>
            <a:ln w="19050">
              <a:solidFill>
                <a:srgbClr val="CC3300"/>
              </a:solidFill>
              <a:round/>
              <a:headEnd/>
              <a:tailEnd/>
            </a:ln>
            <a:effectLst/>
          </p:spPr>
          <p:txBody>
            <a:bodyPr/>
            <a:lstStyle/>
            <a:p>
              <a:endParaRPr lang="en-US" dirty="0"/>
            </a:p>
          </p:txBody>
        </p:sp>
        <p:sp>
          <p:nvSpPr>
            <p:cNvPr id="249" name="Line 212"/>
            <p:cNvSpPr>
              <a:spLocks noChangeShapeType="1"/>
            </p:cNvSpPr>
            <p:nvPr/>
          </p:nvSpPr>
          <p:spPr bwMode="auto">
            <a:xfrm>
              <a:off x="4572000" y="5657850"/>
              <a:ext cx="609600" cy="0"/>
            </a:xfrm>
            <a:prstGeom prst="line">
              <a:avLst/>
            </a:prstGeom>
            <a:noFill/>
            <a:ln w="19050">
              <a:solidFill>
                <a:srgbClr val="CC3300"/>
              </a:solidFill>
              <a:round/>
              <a:headEnd/>
              <a:tailEnd/>
            </a:ln>
            <a:effectLst/>
          </p:spPr>
          <p:txBody>
            <a:bodyPr/>
            <a:lstStyle/>
            <a:p>
              <a:endParaRPr lang="en-US" dirty="0"/>
            </a:p>
          </p:txBody>
        </p:sp>
        <p:sp>
          <p:nvSpPr>
            <p:cNvPr id="250" name="Line 213"/>
            <p:cNvSpPr>
              <a:spLocks noChangeShapeType="1"/>
            </p:cNvSpPr>
            <p:nvPr/>
          </p:nvSpPr>
          <p:spPr bwMode="auto">
            <a:xfrm>
              <a:off x="5010150" y="3457575"/>
              <a:ext cx="323850" cy="0"/>
            </a:xfrm>
            <a:prstGeom prst="line">
              <a:avLst/>
            </a:prstGeom>
            <a:noFill/>
            <a:ln w="19050">
              <a:solidFill>
                <a:srgbClr val="CC3300"/>
              </a:solidFill>
              <a:round/>
              <a:headEnd/>
              <a:tailEnd/>
            </a:ln>
            <a:effectLst/>
          </p:spPr>
          <p:txBody>
            <a:bodyPr/>
            <a:lstStyle/>
            <a:p>
              <a:endParaRPr lang="en-US" dirty="0"/>
            </a:p>
          </p:txBody>
        </p:sp>
        <p:sp>
          <p:nvSpPr>
            <p:cNvPr id="251" name="Line 214"/>
            <p:cNvSpPr>
              <a:spLocks noChangeShapeType="1"/>
            </p:cNvSpPr>
            <p:nvPr/>
          </p:nvSpPr>
          <p:spPr bwMode="auto">
            <a:xfrm flipV="1">
              <a:off x="5105400" y="2847975"/>
              <a:ext cx="0" cy="914400"/>
            </a:xfrm>
            <a:prstGeom prst="line">
              <a:avLst/>
            </a:prstGeom>
            <a:noFill/>
            <a:ln w="19050">
              <a:solidFill>
                <a:srgbClr val="CC3300"/>
              </a:solidFill>
              <a:round/>
              <a:headEnd/>
              <a:tailEnd/>
            </a:ln>
            <a:effectLst/>
          </p:spPr>
          <p:txBody>
            <a:bodyPr/>
            <a:lstStyle/>
            <a:p>
              <a:endParaRPr lang="en-US" dirty="0"/>
            </a:p>
          </p:txBody>
        </p:sp>
        <p:sp>
          <p:nvSpPr>
            <p:cNvPr id="252" name="Line 215"/>
            <p:cNvSpPr>
              <a:spLocks noChangeShapeType="1"/>
            </p:cNvSpPr>
            <p:nvPr/>
          </p:nvSpPr>
          <p:spPr bwMode="auto">
            <a:xfrm>
              <a:off x="3872865" y="3000375"/>
              <a:ext cx="1476375" cy="0"/>
            </a:xfrm>
            <a:prstGeom prst="line">
              <a:avLst/>
            </a:prstGeom>
            <a:noFill/>
            <a:ln w="19050">
              <a:solidFill>
                <a:srgbClr val="CC3300"/>
              </a:solidFill>
              <a:round/>
              <a:headEnd/>
              <a:tailEnd/>
            </a:ln>
            <a:effectLst/>
          </p:spPr>
          <p:txBody>
            <a:bodyPr/>
            <a:lstStyle/>
            <a:p>
              <a:endParaRPr lang="en-US" dirty="0"/>
            </a:p>
          </p:txBody>
        </p:sp>
        <p:sp>
          <p:nvSpPr>
            <p:cNvPr id="253" name="Text Box 216"/>
            <p:cNvSpPr txBox="1">
              <a:spLocks noChangeArrowheads="1"/>
            </p:cNvSpPr>
            <p:nvPr/>
          </p:nvSpPr>
          <p:spPr bwMode="auto">
            <a:xfrm>
              <a:off x="3886200" y="2981325"/>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254" name="Text Box 217"/>
            <p:cNvSpPr txBox="1">
              <a:spLocks noChangeArrowheads="1"/>
            </p:cNvSpPr>
            <p:nvPr/>
          </p:nvSpPr>
          <p:spPr bwMode="auto">
            <a:xfrm>
              <a:off x="3886200" y="313372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255" name="Text Box 218"/>
            <p:cNvSpPr txBox="1">
              <a:spLocks noChangeArrowheads="1"/>
            </p:cNvSpPr>
            <p:nvPr/>
          </p:nvSpPr>
          <p:spPr bwMode="auto">
            <a:xfrm>
              <a:off x="3810000" y="268128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256" name="Text Box 219"/>
            <p:cNvSpPr txBox="1">
              <a:spLocks noChangeArrowheads="1"/>
            </p:cNvSpPr>
            <p:nvPr/>
          </p:nvSpPr>
          <p:spPr bwMode="auto">
            <a:xfrm>
              <a:off x="3810000" y="359092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257" name="Text Box 220"/>
            <p:cNvSpPr txBox="1">
              <a:spLocks noChangeArrowheads="1"/>
            </p:cNvSpPr>
            <p:nvPr/>
          </p:nvSpPr>
          <p:spPr bwMode="auto">
            <a:xfrm>
              <a:off x="3886200" y="343852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258" name="Text Box 221"/>
            <p:cNvSpPr txBox="1">
              <a:spLocks noChangeArrowheads="1"/>
            </p:cNvSpPr>
            <p:nvPr/>
          </p:nvSpPr>
          <p:spPr bwMode="auto">
            <a:xfrm>
              <a:off x="3886200" y="2833688"/>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259" name="Rectangle 222"/>
            <p:cNvSpPr>
              <a:spLocks noChangeArrowheads="1"/>
            </p:cNvSpPr>
            <p:nvPr/>
          </p:nvSpPr>
          <p:spPr bwMode="auto">
            <a:xfrm>
              <a:off x="2971800" y="3867150"/>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60" name="Rectangle 223"/>
            <p:cNvSpPr>
              <a:spLocks noChangeArrowheads="1"/>
            </p:cNvSpPr>
            <p:nvPr/>
          </p:nvSpPr>
          <p:spPr bwMode="auto">
            <a:xfrm>
              <a:off x="914400" y="4448175"/>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61" name="Rectangle 244"/>
            <p:cNvSpPr>
              <a:spLocks noChangeArrowheads="1"/>
            </p:cNvSpPr>
            <p:nvPr/>
          </p:nvSpPr>
          <p:spPr bwMode="auto">
            <a:xfrm>
              <a:off x="533400" y="4600575"/>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262" name="Line 245"/>
            <p:cNvSpPr>
              <a:spLocks noChangeShapeType="1"/>
            </p:cNvSpPr>
            <p:nvPr/>
          </p:nvSpPr>
          <p:spPr bwMode="auto">
            <a:xfrm>
              <a:off x="776288" y="49053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63" name="Line 246"/>
            <p:cNvSpPr>
              <a:spLocks noChangeShapeType="1"/>
            </p:cNvSpPr>
            <p:nvPr/>
          </p:nvSpPr>
          <p:spPr bwMode="auto">
            <a:xfrm flipH="1" flipV="1">
              <a:off x="819150" y="2619375"/>
              <a:ext cx="0" cy="2286000"/>
            </a:xfrm>
            <a:prstGeom prst="line">
              <a:avLst/>
            </a:prstGeom>
            <a:noFill/>
            <a:ln w="28575">
              <a:solidFill>
                <a:schemeClr val="tx1"/>
              </a:solidFill>
              <a:round/>
              <a:headEnd/>
              <a:tailEnd/>
            </a:ln>
            <a:effectLst/>
          </p:spPr>
          <p:txBody>
            <a:bodyPr/>
            <a:lstStyle/>
            <a:p>
              <a:endParaRPr lang="en-US" dirty="0"/>
            </a:p>
          </p:txBody>
        </p:sp>
        <p:sp>
          <p:nvSpPr>
            <p:cNvPr id="264" name="Line 247"/>
            <p:cNvSpPr>
              <a:spLocks noChangeShapeType="1"/>
            </p:cNvSpPr>
            <p:nvPr/>
          </p:nvSpPr>
          <p:spPr bwMode="auto">
            <a:xfrm flipV="1">
              <a:off x="812800" y="2633663"/>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65" name="Line 248"/>
            <p:cNvSpPr>
              <a:spLocks noChangeShapeType="1"/>
            </p:cNvSpPr>
            <p:nvPr/>
          </p:nvSpPr>
          <p:spPr bwMode="auto">
            <a:xfrm>
              <a:off x="914400" y="3152775"/>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266" name="Text Box 249"/>
            <p:cNvSpPr txBox="1">
              <a:spLocks noChangeArrowheads="1"/>
            </p:cNvSpPr>
            <p:nvPr/>
          </p:nvSpPr>
          <p:spPr bwMode="auto">
            <a:xfrm>
              <a:off x="800100" y="2897188"/>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267" name="Text Box 250"/>
            <p:cNvSpPr txBox="1">
              <a:spLocks noChangeArrowheads="1"/>
            </p:cNvSpPr>
            <p:nvPr/>
          </p:nvSpPr>
          <p:spPr bwMode="auto">
            <a:xfrm>
              <a:off x="866775" y="4598988"/>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268" name="Rectangle 251"/>
            <p:cNvSpPr>
              <a:spLocks noChangeArrowheads="1"/>
            </p:cNvSpPr>
            <p:nvPr/>
          </p:nvSpPr>
          <p:spPr bwMode="auto">
            <a:xfrm>
              <a:off x="6684963" y="4462463"/>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269" name="Group 252"/>
            <p:cNvGrpSpPr>
              <a:grpSpLocks/>
            </p:cNvGrpSpPr>
            <p:nvPr/>
          </p:nvGrpSpPr>
          <p:grpSpPr bwMode="auto">
            <a:xfrm>
              <a:off x="5065701" y="4843463"/>
              <a:ext cx="228600" cy="549275"/>
              <a:chOff x="4392" y="1632"/>
              <a:chExt cx="144" cy="346"/>
            </a:xfrm>
          </p:grpSpPr>
          <p:grpSp>
            <p:nvGrpSpPr>
              <p:cNvPr id="413" name="Group 253"/>
              <p:cNvGrpSpPr>
                <a:grpSpLocks/>
              </p:cNvGrpSpPr>
              <p:nvPr/>
            </p:nvGrpSpPr>
            <p:grpSpPr bwMode="auto">
              <a:xfrm>
                <a:off x="4411" y="1634"/>
                <a:ext cx="102" cy="336"/>
                <a:chOff x="1248" y="3360"/>
                <a:chExt cx="144" cy="480"/>
              </a:xfrm>
            </p:grpSpPr>
            <p:sp>
              <p:nvSpPr>
                <p:cNvPr id="415" name="AutoShape 2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16" name="Line 2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17" name="Line 2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14" name="Text Box 2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70" name="Line 258"/>
            <p:cNvSpPr>
              <a:spLocks noChangeShapeType="1"/>
            </p:cNvSpPr>
            <p:nvPr/>
          </p:nvSpPr>
          <p:spPr bwMode="auto">
            <a:xfrm>
              <a:off x="6096000" y="4919663"/>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271" name="Oval 259"/>
            <p:cNvSpPr>
              <a:spLocks noChangeArrowheads="1"/>
            </p:cNvSpPr>
            <p:nvPr/>
          </p:nvSpPr>
          <p:spPr bwMode="auto">
            <a:xfrm>
              <a:off x="4648200" y="3273425"/>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272" name="Line 260"/>
            <p:cNvSpPr>
              <a:spLocks noChangeShapeType="1"/>
            </p:cNvSpPr>
            <p:nvPr/>
          </p:nvSpPr>
          <p:spPr bwMode="auto">
            <a:xfrm flipV="1">
              <a:off x="4843463" y="3868738"/>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273" name="Line 261"/>
            <p:cNvSpPr>
              <a:spLocks noChangeShapeType="1"/>
            </p:cNvSpPr>
            <p:nvPr/>
          </p:nvSpPr>
          <p:spPr bwMode="auto">
            <a:xfrm>
              <a:off x="4648200" y="5438775"/>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274" name="Line 262"/>
            <p:cNvSpPr>
              <a:spLocks noChangeShapeType="1"/>
            </p:cNvSpPr>
            <p:nvPr/>
          </p:nvSpPr>
          <p:spPr bwMode="auto">
            <a:xfrm>
              <a:off x="5029200" y="3533775"/>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75" name="Line 263"/>
            <p:cNvSpPr>
              <a:spLocks noChangeShapeType="1"/>
            </p:cNvSpPr>
            <p:nvPr/>
          </p:nvSpPr>
          <p:spPr bwMode="auto">
            <a:xfrm flipH="1" flipV="1">
              <a:off x="622300" y="1704975"/>
              <a:ext cx="0" cy="2895600"/>
            </a:xfrm>
            <a:prstGeom prst="line">
              <a:avLst/>
            </a:prstGeom>
            <a:noFill/>
            <a:ln w="28575">
              <a:solidFill>
                <a:schemeClr val="tx1"/>
              </a:solidFill>
              <a:round/>
              <a:headEnd type="triangle" w="med" len="med"/>
              <a:tailEnd/>
            </a:ln>
            <a:effectLst/>
          </p:spPr>
          <p:txBody>
            <a:bodyPr/>
            <a:lstStyle/>
            <a:p>
              <a:endParaRPr lang="en-US" dirty="0"/>
            </a:p>
          </p:txBody>
        </p:sp>
        <p:sp>
          <p:nvSpPr>
            <p:cNvPr id="276" name="Line 264"/>
            <p:cNvSpPr>
              <a:spLocks noChangeShapeType="1"/>
            </p:cNvSpPr>
            <p:nvPr/>
          </p:nvSpPr>
          <p:spPr bwMode="auto">
            <a:xfrm>
              <a:off x="609600" y="1704975"/>
              <a:ext cx="6705600" cy="0"/>
            </a:xfrm>
            <a:prstGeom prst="line">
              <a:avLst/>
            </a:prstGeom>
            <a:noFill/>
            <a:ln w="28575">
              <a:solidFill>
                <a:schemeClr val="tx1"/>
              </a:solidFill>
              <a:round/>
              <a:headEnd/>
              <a:tailEnd/>
            </a:ln>
            <a:effectLst/>
          </p:spPr>
          <p:txBody>
            <a:bodyPr/>
            <a:lstStyle/>
            <a:p>
              <a:endParaRPr lang="en-US" dirty="0"/>
            </a:p>
          </p:txBody>
        </p:sp>
        <p:sp>
          <p:nvSpPr>
            <p:cNvPr id="277" name="Line 265"/>
            <p:cNvSpPr>
              <a:spLocks noChangeShapeType="1"/>
            </p:cNvSpPr>
            <p:nvPr/>
          </p:nvSpPr>
          <p:spPr bwMode="auto">
            <a:xfrm>
              <a:off x="4248150" y="5743575"/>
              <a:ext cx="609600" cy="0"/>
            </a:xfrm>
            <a:prstGeom prst="line">
              <a:avLst/>
            </a:prstGeom>
            <a:noFill/>
            <a:ln w="28575">
              <a:solidFill>
                <a:schemeClr val="tx1"/>
              </a:solidFill>
              <a:round/>
              <a:headEnd/>
              <a:tailEnd/>
            </a:ln>
            <a:effectLst/>
          </p:spPr>
          <p:txBody>
            <a:bodyPr/>
            <a:lstStyle/>
            <a:p>
              <a:endParaRPr lang="en-US" dirty="0"/>
            </a:p>
          </p:txBody>
        </p:sp>
        <p:sp>
          <p:nvSpPr>
            <p:cNvPr id="278" name="Text Box 266"/>
            <p:cNvSpPr txBox="1">
              <a:spLocks noChangeArrowheads="1"/>
            </p:cNvSpPr>
            <p:nvPr/>
          </p:nvSpPr>
          <p:spPr bwMode="auto">
            <a:xfrm>
              <a:off x="6573838" y="4676775"/>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279" name="Text Box 267"/>
            <p:cNvSpPr txBox="1">
              <a:spLocks noChangeArrowheads="1"/>
            </p:cNvSpPr>
            <p:nvPr/>
          </p:nvSpPr>
          <p:spPr bwMode="auto">
            <a:xfrm>
              <a:off x="1600200" y="4752975"/>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280" name="Line 268"/>
            <p:cNvSpPr>
              <a:spLocks noChangeShapeType="1"/>
            </p:cNvSpPr>
            <p:nvPr/>
          </p:nvSpPr>
          <p:spPr bwMode="auto">
            <a:xfrm>
              <a:off x="2290763" y="4067175"/>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81" name="Line 269"/>
            <p:cNvSpPr>
              <a:spLocks noChangeShapeType="1"/>
            </p:cNvSpPr>
            <p:nvPr/>
          </p:nvSpPr>
          <p:spPr bwMode="auto">
            <a:xfrm>
              <a:off x="2305050" y="3305175"/>
              <a:ext cx="0" cy="2432050"/>
            </a:xfrm>
            <a:prstGeom prst="line">
              <a:avLst/>
            </a:prstGeom>
            <a:noFill/>
            <a:ln w="28575">
              <a:solidFill>
                <a:schemeClr val="tx1"/>
              </a:solidFill>
              <a:round/>
              <a:headEnd/>
              <a:tailEnd/>
            </a:ln>
            <a:effectLst/>
          </p:spPr>
          <p:txBody>
            <a:bodyPr/>
            <a:lstStyle/>
            <a:p>
              <a:endParaRPr lang="en-US" dirty="0"/>
            </a:p>
          </p:txBody>
        </p:sp>
        <p:sp>
          <p:nvSpPr>
            <p:cNvPr id="282" name="Line 270"/>
            <p:cNvSpPr>
              <a:spLocks noChangeShapeType="1"/>
            </p:cNvSpPr>
            <p:nvPr/>
          </p:nvSpPr>
          <p:spPr bwMode="auto">
            <a:xfrm>
              <a:off x="2290763" y="5743575"/>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283" name="Line 271"/>
            <p:cNvSpPr>
              <a:spLocks noChangeShapeType="1"/>
            </p:cNvSpPr>
            <p:nvPr/>
          </p:nvSpPr>
          <p:spPr bwMode="auto">
            <a:xfrm>
              <a:off x="7767638" y="4995863"/>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84" name="Line 272"/>
            <p:cNvSpPr>
              <a:spLocks noChangeShapeType="1"/>
            </p:cNvSpPr>
            <p:nvPr/>
          </p:nvSpPr>
          <p:spPr bwMode="auto">
            <a:xfrm>
              <a:off x="8153400" y="5253038"/>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85" name="Line 273"/>
            <p:cNvSpPr>
              <a:spLocks noChangeShapeType="1"/>
            </p:cNvSpPr>
            <p:nvPr/>
          </p:nvSpPr>
          <p:spPr bwMode="auto">
            <a:xfrm>
              <a:off x="8458200" y="5086350"/>
              <a:ext cx="152400" cy="0"/>
            </a:xfrm>
            <a:prstGeom prst="line">
              <a:avLst/>
            </a:prstGeom>
            <a:noFill/>
            <a:ln w="28575">
              <a:solidFill>
                <a:schemeClr val="tx1"/>
              </a:solidFill>
              <a:round/>
              <a:headEnd/>
              <a:tailEnd/>
            </a:ln>
            <a:effectLst/>
          </p:spPr>
          <p:txBody>
            <a:bodyPr/>
            <a:lstStyle/>
            <a:p>
              <a:endParaRPr lang="en-US" dirty="0"/>
            </a:p>
          </p:txBody>
        </p:sp>
        <p:sp>
          <p:nvSpPr>
            <p:cNvPr id="286" name="Line 274"/>
            <p:cNvSpPr>
              <a:spLocks noChangeShapeType="1"/>
            </p:cNvSpPr>
            <p:nvPr/>
          </p:nvSpPr>
          <p:spPr bwMode="auto">
            <a:xfrm>
              <a:off x="8603933" y="5087938"/>
              <a:ext cx="0" cy="1250950"/>
            </a:xfrm>
            <a:prstGeom prst="line">
              <a:avLst/>
            </a:prstGeom>
            <a:noFill/>
            <a:ln w="28575">
              <a:solidFill>
                <a:schemeClr val="tx1"/>
              </a:solidFill>
              <a:round/>
              <a:headEnd/>
              <a:tailEnd/>
            </a:ln>
            <a:effectLst/>
          </p:spPr>
          <p:txBody>
            <a:bodyPr/>
            <a:lstStyle/>
            <a:p>
              <a:endParaRPr lang="en-US" dirty="0"/>
            </a:p>
          </p:txBody>
        </p:sp>
        <p:sp>
          <p:nvSpPr>
            <p:cNvPr id="287" name="Line 275"/>
            <p:cNvSpPr>
              <a:spLocks noChangeShapeType="1"/>
            </p:cNvSpPr>
            <p:nvPr/>
          </p:nvSpPr>
          <p:spPr bwMode="auto">
            <a:xfrm>
              <a:off x="2827020" y="6345555"/>
              <a:ext cx="5791200" cy="0"/>
            </a:xfrm>
            <a:prstGeom prst="line">
              <a:avLst/>
            </a:prstGeom>
            <a:noFill/>
            <a:ln w="28575">
              <a:solidFill>
                <a:schemeClr val="tx1"/>
              </a:solidFill>
              <a:round/>
              <a:headEnd/>
              <a:tailEnd/>
            </a:ln>
            <a:effectLst/>
          </p:spPr>
          <p:txBody>
            <a:bodyPr/>
            <a:lstStyle/>
            <a:p>
              <a:endParaRPr lang="en-US" dirty="0"/>
            </a:p>
          </p:txBody>
        </p:sp>
        <p:sp>
          <p:nvSpPr>
            <p:cNvPr id="288" name="Line 276"/>
            <p:cNvSpPr>
              <a:spLocks noChangeShapeType="1"/>
            </p:cNvSpPr>
            <p:nvPr/>
          </p:nvSpPr>
          <p:spPr bwMode="auto">
            <a:xfrm>
              <a:off x="2833688" y="5133975"/>
              <a:ext cx="0" cy="1219200"/>
            </a:xfrm>
            <a:prstGeom prst="line">
              <a:avLst/>
            </a:prstGeom>
            <a:noFill/>
            <a:ln w="28575">
              <a:solidFill>
                <a:schemeClr val="tx1"/>
              </a:solidFill>
              <a:round/>
              <a:headEnd/>
              <a:tailEnd/>
            </a:ln>
            <a:effectLst/>
          </p:spPr>
          <p:txBody>
            <a:bodyPr/>
            <a:lstStyle/>
            <a:p>
              <a:endParaRPr lang="en-US" dirty="0"/>
            </a:p>
          </p:txBody>
        </p:sp>
        <p:grpSp>
          <p:nvGrpSpPr>
            <p:cNvPr id="289" name="Group 277"/>
            <p:cNvGrpSpPr>
              <a:grpSpLocks/>
            </p:cNvGrpSpPr>
            <p:nvPr/>
          </p:nvGrpSpPr>
          <p:grpSpPr bwMode="auto">
            <a:xfrm>
              <a:off x="8266101" y="4827588"/>
              <a:ext cx="228600" cy="549275"/>
              <a:chOff x="4392" y="1632"/>
              <a:chExt cx="144" cy="346"/>
            </a:xfrm>
          </p:grpSpPr>
          <p:grpSp>
            <p:nvGrpSpPr>
              <p:cNvPr id="408" name="Group 278"/>
              <p:cNvGrpSpPr>
                <a:grpSpLocks/>
              </p:cNvGrpSpPr>
              <p:nvPr/>
            </p:nvGrpSpPr>
            <p:grpSpPr bwMode="auto">
              <a:xfrm>
                <a:off x="4411" y="1634"/>
                <a:ext cx="102" cy="336"/>
                <a:chOff x="1248" y="3360"/>
                <a:chExt cx="144" cy="480"/>
              </a:xfrm>
            </p:grpSpPr>
            <p:sp>
              <p:nvSpPr>
                <p:cNvPr id="410" name="AutoShape 279"/>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11" name="Line 28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12" name="Line 28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09" name="Text Box 282"/>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90" name="Line 283"/>
            <p:cNvSpPr>
              <a:spLocks noChangeShapeType="1"/>
            </p:cNvSpPr>
            <p:nvPr/>
          </p:nvSpPr>
          <p:spPr bwMode="auto">
            <a:xfrm>
              <a:off x="1985963" y="4981575"/>
              <a:ext cx="304800" cy="0"/>
            </a:xfrm>
            <a:prstGeom prst="line">
              <a:avLst/>
            </a:prstGeom>
            <a:noFill/>
            <a:ln w="28575">
              <a:solidFill>
                <a:schemeClr val="tx1"/>
              </a:solidFill>
              <a:round/>
              <a:headEnd/>
              <a:tailEnd/>
            </a:ln>
            <a:effectLst/>
          </p:spPr>
          <p:txBody>
            <a:bodyPr/>
            <a:lstStyle/>
            <a:p>
              <a:endParaRPr lang="en-US" dirty="0"/>
            </a:p>
          </p:txBody>
        </p:sp>
        <p:sp>
          <p:nvSpPr>
            <p:cNvPr id="291" name="Line 284"/>
            <p:cNvSpPr>
              <a:spLocks noChangeShapeType="1"/>
            </p:cNvSpPr>
            <p:nvPr/>
          </p:nvSpPr>
          <p:spPr bwMode="auto">
            <a:xfrm>
              <a:off x="4648200" y="2695575"/>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92" name="Line 285"/>
            <p:cNvSpPr>
              <a:spLocks noChangeShapeType="1"/>
            </p:cNvSpPr>
            <p:nvPr/>
          </p:nvSpPr>
          <p:spPr bwMode="auto">
            <a:xfrm>
              <a:off x="4191000" y="4462463"/>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293" name="Text Box 286"/>
            <p:cNvSpPr txBox="1">
              <a:spLocks noChangeArrowheads="1"/>
            </p:cNvSpPr>
            <p:nvPr/>
          </p:nvSpPr>
          <p:spPr bwMode="auto">
            <a:xfrm>
              <a:off x="3343275" y="5068888"/>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294" name="Text Box 287"/>
            <p:cNvSpPr txBox="1">
              <a:spLocks noChangeArrowheads="1"/>
            </p:cNvSpPr>
            <p:nvPr/>
          </p:nvSpPr>
          <p:spPr bwMode="auto">
            <a:xfrm>
              <a:off x="2959100" y="3913188"/>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295" name="Text Box 288"/>
            <p:cNvSpPr txBox="1">
              <a:spLocks noChangeArrowheads="1"/>
            </p:cNvSpPr>
            <p:nvPr/>
          </p:nvSpPr>
          <p:spPr bwMode="auto">
            <a:xfrm>
              <a:off x="3657600" y="4217988"/>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296" name="Oval 289"/>
            <p:cNvSpPr>
              <a:spLocks noChangeArrowheads="1"/>
            </p:cNvSpPr>
            <p:nvPr/>
          </p:nvSpPr>
          <p:spPr bwMode="auto">
            <a:xfrm>
              <a:off x="3727704" y="5362575"/>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297" name="Text Box 290"/>
            <p:cNvSpPr txBox="1">
              <a:spLocks noChangeArrowheads="1"/>
            </p:cNvSpPr>
            <p:nvPr/>
          </p:nvSpPr>
          <p:spPr bwMode="auto">
            <a:xfrm>
              <a:off x="4205288" y="5543550"/>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8" name="Line 291"/>
            <p:cNvSpPr>
              <a:spLocks noChangeShapeType="1"/>
            </p:cNvSpPr>
            <p:nvPr/>
          </p:nvSpPr>
          <p:spPr bwMode="auto">
            <a:xfrm>
              <a:off x="2827020" y="5142167"/>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99" name="Line 292"/>
            <p:cNvSpPr>
              <a:spLocks noChangeShapeType="1"/>
            </p:cNvSpPr>
            <p:nvPr/>
          </p:nvSpPr>
          <p:spPr bwMode="auto">
            <a:xfrm>
              <a:off x="4857750" y="530066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0" name="Line 293"/>
            <p:cNvSpPr>
              <a:spLocks noChangeShapeType="1"/>
            </p:cNvSpPr>
            <p:nvPr/>
          </p:nvSpPr>
          <p:spPr bwMode="auto">
            <a:xfrm>
              <a:off x="5257800" y="514826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301" name="Line 294"/>
            <p:cNvSpPr>
              <a:spLocks noChangeShapeType="1"/>
            </p:cNvSpPr>
            <p:nvPr/>
          </p:nvSpPr>
          <p:spPr bwMode="auto">
            <a:xfrm>
              <a:off x="4191000" y="4919663"/>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302" name="Line 295"/>
            <p:cNvSpPr>
              <a:spLocks noChangeShapeType="1"/>
            </p:cNvSpPr>
            <p:nvPr/>
          </p:nvSpPr>
          <p:spPr bwMode="auto">
            <a:xfrm>
              <a:off x="6096000" y="4676775"/>
              <a:ext cx="152400" cy="0"/>
            </a:xfrm>
            <a:prstGeom prst="line">
              <a:avLst/>
            </a:prstGeom>
            <a:noFill/>
            <a:ln w="19050">
              <a:solidFill>
                <a:schemeClr val="tx1"/>
              </a:solidFill>
              <a:round/>
              <a:headEnd/>
              <a:tailEnd/>
            </a:ln>
            <a:effectLst/>
          </p:spPr>
          <p:txBody>
            <a:bodyPr/>
            <a:lstStyle/>
            <a:p>
              <a:endParaRPr lang="en-US" dirty="0"/>
            </a:p>
          </p:txBody>
        </p:sp>
        <p:sp>
          <p:nvSpPr>
            <p:cNvPr id="303" name="Line 296"/>
            <p:cNvSpPr>
              <a:spLocks noChangeShapeType="1"/>
            </p:cNvSpPr>
            <p:nvPr/>
          </p:nvSpPr>
          <p:spPr bwMode="auto">
            <a:xfrm>
              <a:off x="4656392" y="4919663"/>
              <a:ext cx="0" cy="519113"/>
            </a:xfrm>
            <a:prstGeom prst="line">
              <a:avLst/>
            </a:prstGeom>
            <a:noFill/>
            <a:ln w="28575">
              <a:solidFill>
                <a:schemeClr val="tx1"/>
              </a:solidFill>
              <a:round/>
              <a:headEnd/>
              <a:tailEnd/>
            </a:ln>
            <a:effectLst/>
          </p:spPr>
          <p:txBody>
            <a:bodyPr/>
            <a:lstStyle/>
            <a:p>
              <a:endParaRPr lang="en-US" dirty="0"/>
            </a:p>
          </p:txBody>
        </p:sp>
        <p:sp>
          <p:nvSpPr>
            <p:cNvPr id="304" name="Text Box 297"/>
            <p:cNvSpPr txBox="1">
              <a:spLocks noChangeArrowheads="1"/>
            </p:cNvSpPr>
            <p:nvPr/>
          </p:nvSpPr>
          <p:spPr bwMode="auto">
            <a:xfrm>
              <a:off x="6553200" y="5210175"/>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305" name="Text Box 298"/>
            <p:cNvSpPr txBox="1">
              <a:spLocks noChangeArrowheads="1"/>
            </p:cNvSpPr>
            <p:nvPr/>
          </p:nvSpPr>
          <p:spPr bwMode="auto">
            <a:xfrm>
              <a:off x="7183438" y="4767263"/>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306" name="Line 299"/>
            <p:cNvSpPr>
              <a:spLocks noChangeShapeType="1"/>
            </p:cNvSpPr>
            <p:nvPr/>
          </p:nvSpPr>
          <p:spPr bwMode="auto">
            <a:xfrm>
              <a:off x="6485192" y="4919663"/>
              <a:ext cx="0" cy="1066800"/>
            </a:xfrm>
            <a:prstGeom prst="line">
              <a:avLst/>
            </a:prstGeom>
            <a:noFill/>
            <a:ln w="28575">
              <a:solidFill>
                <a:schemeClr val="tx1"/>
              </a:solidFill>
              <a:round/>
              <a:headEnd/>
              <a:tailEnd/>
            </a:ln>
            <a:effectLst/>
          </p:spPr>
          <p:txBody>
            <a:bodyPr/>
            <a:lstStyle/>
            <a:p>
              <a:endParaRPr lang="en-US" dirty="0"/>
            </a:p>
          </p:txBody>
        </p:sp>
        <p:sp>
          <p:nvSpPr>
            <p:cNvPr id="307" name="Line 300"/>
            <p:cNvSpPr>
              <a:spLocks noChangeShapeType="1"/>
            </p:cNvSpPr>
            <p:nvPr/>
          </p:nvSpPr>
          <p:spPr bwMode="auto">
            <a:xfrm>
              <a:off x="6477000" y="5986463"/>
              <a:ext cx="1676400" cy="0"/>
            </a:xfrm>
            <a:prstGeom prst="line">
              <a:avLst/>
            </a:prstGeom>
            <a:noFill/>
            <a:ln w="28575">
              <a:solidFill>
                <a:schemeClr val="tx1"/>
              </a:solidFill>
              <a:round/>
              <a:headEnd/>
              <a:tailEnd/>
            </a:ln>
            <a:effectLst/>
          </p:spPr>
          <p:txBody>
            <a:bodyPr/>
            <a:lstStyle/>
            <a:p>
              <a:endParaRPr lang="en-US" dirty="0"/>
            </a:p>
          </p:txBody>
        </p:sp>
        <p:sp>
          <p:nvSpPr>
            <p:cNvPr id="308" name="Line 301"/>
            <p:cNvSpPr>
              <a:spLocks noChangeShapeType="1"/>
            </p:cNvSpPr>
            <p:nvPr/>
          </p:nvSpPr>
          <p:spPr bwMode="auto">
            <a:xfrm flipV="1">
              <a:off x="8153400" y="5238750"/>
              <a:ext cx="0" cy="762000"/>
            </a:xfrm>
            <a:prstGeom prst="line">
              <a:avLst/>
            </a:prstGeom>
            <a:noFill/>
            <a:ln w="28575">
              <a:solidFill>
                <a:schemeClr val="tx1"/>
              </a:solidFill>
              <a:round/>
              <a:headEnd/>
              <a:tailEnd/>
            </a:ln>
            <a:effectLst/>
          </p:spPr>
          <p:txBody>
            <a:bodyPr/>
            <a:lstStyle/>
            <a:p>
              <a:endParaRPr lang="en-US" dirty="0"/>
            </a:p>
          </p:txBody>
        </p:sp>
        <p:sp>
          <p:nvSpPr>
            <p:cNvPr id="309" name="Text Box 302"/>
            <p:cNvSpPr txBox="1">
              <a:spLocks noChangeArrowheads="1"/>
            </p:cNvSpPr>
            <p:nvPr/>
          </p:nvSpPr>
          <p:spPr bwMode="auto">
            <a:xfrm rot="16200000">
              <a:off x="1455738" y="4059238"/>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310" name="Text Box 303"/>
            <p:cNvSpPr txBox="1">
              <a:spLocks noChangeArrowheads="1"/>
            </p:cNvSpPr>
            <p:nvPr/>
          </p:nvSpPr>
          <p:spPr bwMode="auto">
            <a:xfrm>
              <a:off x="2819400" y="5499100"/>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311" name="Text Box 304"/>
            <p:cNvSpPr txBox="1">
              <a:spLocks noChangeArrowheads="1"/>
            </p:cNvSpPr>
            <p:nvPr/>
          </p:nvSpPr>
          <p:spPr bwMode="auto">
            <a:xfrm>
              <a:off x="5086350" y="34956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2" name="Text Box 305"/>
            <p:cNvSpPr txBox="1">
              <a:spLocks noChangeArrowheads="1"/>
            </p:cNvSpPr>
            <p:nvPr/>
          </p:nvSpPr>
          <p:spPr bwMode="auto">
            <a:xfrm>
              <a:off x="5076825" y="26765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3" name="Line 306"/>
            <p:cNvSpPr>
              <a:spLocks noChangeShapeType="1"/>
            </p:cNvSpPr>
            <p:nvPr/>
          </p:nvSpPr>
          <p:spPr bwMode="auto">
            <a:xfrm>
              <a:off x="5953148" y="3076575"/>
              <a:ext cx="275373" cy="0"/>
            </a:xfrm>
            <a:prstGeom prst="line">
              <a:avLst/>
            </a:prstGeom>
            <a:noFill/>
            <a:ln w="28575">
              <a:solidFill>
                <a:schemeClr val="tx1"/>
              </a:solidFill>
              <a:round/>
              <a:headEnd/>
              <a:tailEnd type="triangle" w="med" len="med"/>
            </a:ln>
            <a:effectLst/>
          </p:spPr>
          <p:txBody>
            <a:bodyPr/>
            <a:lstStyle/>
            <a:p>
              <a:endParaRPr lang="en-US" dirty="0"/>
            </a:p>
          </p:txBody>
        </p:sp>
        <p:sp>
          <p:nvSpPr>
            <p:cNvPr id="314" name="Line 307"/>
            <p:cNvSpPr>
              <a:spLocks noChangeShapeType="1"/>
            </p:cNvSpPr>
            <p:nvPr/>
          </p:nvSpPr>
          <p:spPr bwMode="auto">
            <a:xfrm>
              <a:off x="1985963" y="2543175"/>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315" name="Line 308"/>
            <p:cNvSpPr>
              <a:spLocks noChangeShapeType="1"/>
            </p:cNvSpPr>
            <p:nvPr/>
          </p:nvSpPr>
          <p:spPr bwMode="auto">
            <a:xfrm>
              <a:off x="4662488" y="2543175"/>
              <a:ext cx="0" cy="152400"/>
            </a:xfrm>
            <a:prstGeom prst="line">
              <a:avLst/>
            </a:prstGeom>
            <a:noFill/>
            <a:ln w="28575">
              <a:solidFill>
                <a:schemeClr val="tx1"/>
              </a:solidFill>
              <a:round/>
              <a:headEnd/>
              <a:tailEnd/>
            </a:ln>
            <a:effectLst/>
          </p:spPr>
          <p:txBody>
            <a:bodyPr/>
            <a:lstStyle/>
            <a:p>
              <a:endParaRPr lang="en-US" dirty="0"/>
            </a:p>
          </p:txBody>
        </p:sp>
        <p:sp>
          <p:nvSpPr>
            <p:cNvPr id="316" name="Text Box 311"/>
            <p:cNvSpPr txBox="1">
              <a:spLocks noChangeArrowheads="1"/>
            </p:cNvSpPr>
            <p:nvPr/>
          </p:nvSpPr>
          <p:spPr bwMode="auto">
            <a:xfrm>
              <a:off x="5943600" y="23145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7" name="Text Box 312"/>
            <p:cNvSpPr txBox="1">
              <a:spLocks noChangeArrowheads="1"/>
            </p:cNvSpPr>
            <p:nvPr/>
          </p:nvSpPr>
          <p:spPr bwMode="auto">
            <a:xfrm>
              <a:off x="6400800" y="26193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8" name="Text Box 313"/>
            <p:cNvSpPr txBox="1">
              <a:spLocks noChangeArrowheads="1"/>
            </p:cNvSpPr>
            <p:nvPr/>
          </p:nvSpPr>
          <p:spPr bwMode="auto">
            <a:xfrm>
              <a:off x="838200" y="23749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19" name="Text Box 314"/>
            <p:cNvSpPr txBox="1">
              <a:spLocks noChangeArrowheads="1"/>
            </p:cNvSpPr>
            <p:nvPr/>
          </p:nvSpPr>
          <p:spPr bwMode="auto">
            <a:xfrm>
              <a:off x="4267200" y="47069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0" name="Text Box 315"/>
            <p:cNvSpPr txBox="1">
              <a:spLocks noChangeArrowheads="1"/>
            </p:cNvSpPr>
            <p:nvPr/>
          </p:nvSpPr>
          <p:spPr bwMode="auto">
            <a:xfrm>
              <a:off x="4267200" y="42497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1" name="Text Box 316"/>
            <p:cNvSpPr txBox="1">
              <a:spLocks noChangeArrowheads="1"/>
            </p:cNvSpPr>
            <p:nvPr/>
          </p:nvSpPr>
          <p:spPr bwMode="auto">
            <a:xfrm>
              <a:off x="5200650" y="491648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2" name="Text Box 317"/>
            <p:cNvSpPr txBox="1">
              <a:spLocks noChangeArrowheads="1"/>
            </p:cNvSpPr>
            <p:nvPr/>
          </p:nvSpPr>
          <p:spPr bwMode="auto">
            <a:xfrm>
              <a:off x="6324600" y="47037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3" name="Text Box 318"/>
            <p:cNvSpPr txBox="1">
              <a:spLocks noChangeArrowheads="1"/>
            </p:cNvSpPr>
            <p:nvPr/>
          </p:nvSpPr>
          <p:spPr bwMode="auto">
            <a:xfrm>
              <a:off x="7696200" y="47831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4" name="Text Box 319"/>
            <p:cNvSpPr txBox="1">
              <a:spLocks noChangeArrowheads="1"/>
            </p:cNvSpPr>
            <p:nvPr/>
          </p:nvSpPr>
          <p:spPr bwMode="auto">
            <a:xfrm>
              <a:off x="7877175" y="518001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5" name="Text Box 320"/>
            <p:cNvSpPr txBox="1">
              <a:spLocks noChangeArrowheads="1"/>
            </p:cNvSpPr>
            <p:nvPr/>
          </p:nvSpPr>
          <p:spPr bwMode="auto">
            <a:xfrm>
              <a:off x="8401050" y="486568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26" name="Text Box 321"/>
            <p:cNvSpPr txBox="1">
              <a:spLocks noChangeArrowheads="1"/>
            </p:cNvSpPr>
            <p:nvPr/>
          </p:nvSpPr>
          <p:spPr bwMode="auto">
            <a:xfrm rot="10800000" flipH="1" flipV="1">
              <a:off x="2771775" y="446722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27" name="Text Box 322"/>
            <p:cNvSpPr txBox="1">
              <a:spLocks noChangeArrowheads="1"/>
            </p:cNvSpPr>
            <p:nvPr/>
          </p:nvSpPr>
          <p:spPr bwMode="auto">
            <a:xfrm rot="10800000" flipH="1" flipV="1">
              <a:off x="2438400" y="4113213"/>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28" name="Text Box 323"/>
            <p:cNvSpPr txBox="1">
              <a:spLocks noChangeArrowheads="1"/>
            </p:cNvSpPr>
            <p:nvPr/>
          </p:nvSpPr>
          <p:spPr bwMode="auto">
            <a:xfrm rot="10800000" flipH="1" flipV="1">
              <a:off x="2438400" y="383857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29" name="Oval 324"/>
            <p:cNvSpPr>
              <a:spLocks noChangeArrowheads="1"/>
            </p:cNvSpPr>
            <p:nvPr/>
          </p:nvSpPr>
          <p:spPr bwMode="auto">
            <a:xfrm>
              <a:off x="5124450" y="5486400"/>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330" name="Line 325"/>
            <p:cNvSpPr>
              <a:spLocks noChangeShapeType="1"/>
            </p:cNvSpPr>
            <p:nvPr/>
          </p:nvSpPr>
          <p:spPr bwMode="auto">
            <a:xfrm>
              <a:off x="5653088" y="5886450"/>
              <a:ext cx="228600" cy="0"/>
            </a:xfrm>
            <a:prstGeom prst="line">
              <a:avLst/>
            </a:prstGeom>
            <a:noFill/>
            <a:ln w="19050">
              <a:solidFill>
                <a:srgbClr val="CC3300"/>
              </a:solidFill>
              <a:round/>
              <a:headEnd/>
              <a:tailEnd/>
            </a:ln>
            <a:effectLst/>
          </p:spPr>
          <p:txBody>
            <a:bodyPr/>
            <a:lstStyle/>
            <a:p>
              <a:endParaRPr lang="en-US" dirty="0"/>
            </a:p>
          </p:txBody>
        </p:sp>
        <p:sp>
          <p:nvSpPr>
            <p:cNvPr id="331" name="Line 326"/>
            <p:cNvSpPr>
              <a:spLocks noChangeShapeType="1"/>
            </p:cNvSpPr>
            <p:nvPr/>
          </p:nvSpPr>
          <p:spPr bwMode="auto">
            <a:xfrm>
              <a:off x="4592384" y="5743575"/>
              <a:ext cx="0" cy="152400"/>
            </a:xfrm>
            <a:prstGeom prst="line">
              <a:avLst/>
            </a:prstGeom>
            <a:noFill/>
            <a:ln w="28575">
              <a:solidFill>
                <a:schemeClr val="tx1"/>
              </a:solidFill>
              <a:round/>
              <a:headEnd/>
              <a:tailEnd/>
            </a:ln>
            <a:effectLst/>
          </p:spPr>
          <p:txBody>
            <a:bodyPr/>
            <a:lstStyle/>
            <a:p>
              <a:endParaRPr lang="en-US" dirty="0"/>
            </a:p>
          </p:txBody>
        </p:sp>
        <p:sp>
          <p:nvSpPr>
            <p:cNvPr id="332" name="Line 327"/>
            <p:cNvSpPr>
              <a:spLocks noChangeShapeType="1"/>
            </p:cNvSpPr>
            <p:nvPr/>
          </p:nvSpPr>
          <p:spPr bwMode="auto">
            <a:xfrm>
              <a:off x="4584192" y="5889879"/>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33" name="Oval 328"/>
            <p:cNvSpPr>
              <a:spLocks noChangeArrowheads="1"/>
            </p:cNvSpPr>
            <p:nvPr/>
          </p:nvSpPr>
          <p:spPr bwMode="auto">
            <a:xfrm>
              <a:off x="3348038" y="2619375"/>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334" name="Line 329"/>
            <p:cNvSpPr>
              <a:spLocks noChangeShapeType="1"/>
            </p:cNvSpPr>
            <p:nvPr/>
          </p:nvSpPr>
          <p:spPr bwMode="auto">
            <a:xfrm>
              <a:off x="3867150" y="3457575"/>
              <a:ext cx="781050" cy="0"/>
            </a:xfrm>
            <a:prstGeom prst="line">
              <a:avLst/>
            </a:prstGeom>
            <a:noFill/>
            <a:ln w="19050">
              <a:solidFill>
                <a:srgbClr val="CC3300"/>
              </a:solidFill>
              <a:round/>
              <a:headEnd/>
              <a:tailEnd/>
            </a:ln>
            <a:effectLst/>
          </p:spPr>
          <p:txBody>
            <a:bodyPr/>
            <a:lstStyle/>
            <a:p>
              <a:endParaRPr lang="en-US" dirty="0"/>
            </a:p>
          </p:txBody>
        </p:sp>
        <p:sp>
          <p:nvSpPr>
            <p:cNvPr id="335" name="Line 330"/>
            <p:cNvSpPr>
              <a:spLocks noChangeShapeType="1"/>
            </p:cNvSpPr>
            <p:nvPr/>
          </p:nvSpPr>
          <p:spPr bwMode="auto">
            <a:xfrm>
              <a:off x="2290763" y="3305175"/>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36" name="Text Box 331"/>
            <p:cNvSpPr txBox="1">
              <a:spLocks noChangeArrowheads="1"/>
            </p:cNvSpPr>
            <p:nvPr/>
          </p:nvSpPr>
          <p:spPr bwMode="auto">
            <a:xfrm>
              <a:off x="1066800" y="5362575"/>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337" name="Text Box 332"/>
            <p:cNvSpPr txBox="1">
              <a:spLocks noChangeArrowheads="1"/>
            </p:cNvSpPr>
            <p:nvPr/>
          </p:nvSpPr>
          <p:spPr bwMode="auto">
            <a:xfrm>
              <a:off x="7119938" y="5362575"/>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338" name="Line 333"/>
            <p:cNvSpPr>
              <a:spLocks noChangeShapeType="1"/>
            </p:cNvSpPr>
            <p:nvPr/>
          </p:nvSpPr>
          <p:spPr bwMode="auto">
            <a:xfrm>
              <a:off x="2000250" y="2543175"/>
              <a:ext cx="0" cy="371475"/>
            </a:xfrm>
            <a:prstGeom prst="line">
              <a:avLst/>
            </a:prstGeom>
            <a:noFill/>
            <a:ln w="28575">
              <a:solidFill>
                <a:schemeClr val="tx1"/>
              </a:solidFill>
              <a:round/>
              <a:headEnd/>
              <a:tailEnd/>
            </a:ln>
            <a:effectLst/>
          </p:spPr>
          <p:txBody>
            <a:bodyPr/>
            <a:lstStyle/>
            <a:p>
              <a:endParaRPr lang="en-US" dirty="0"/>
            </a:p>
          </p:txBody>
        </p:sp>
        <p:sp>
          <p:nvSpPr>
            <p:cNvPr id="339" name="Line 334"/>
            <p:cNvSpPr>
              <a:spLocks noChangeShapeType="1"/>
            </p:cNvSpPr>
            <p:nvPr/>
          </p:nvSpPr>
          <p:spPr bwMode="auto">
            <a:xfrm flipH="1">
              <a:off x="1744979" y="2903220"/>
              <a:ext cx="257175" cy="0"/>
            </a:xfrm>
            <a:prstGeom prst="line">
              <a:avLst/>
            </a:prstGeom>
            <a:noFill/>
            <a:ln w="38100">
              <a:solidFill>
                <a:schemeClr val="tx1"/>
              </a:solidFill>
              <a:round/>
              <a:headEnd/>
              <a:tailEnd/>
            </a:ln>
            <a:effectLst/>
          </p:spPr>
          <p:txBody>
            <a:bodyPr/>
            <a:lstStyle/>
            <a:p>
              <a:endParaRPr lang="en-US" dirty="0"/>
            </a:p>
          </p:txBody>
        </p:sp>
        <p:sp>
          <p:nvSpPr>
            <p:cNvPr id="340" name="Line 335"/>
            <p:cNvSpPr>
              <a:spLocks noChangeShapeType="1"/>
            </p:cNvSpPr>
            <p:nvPr/>
          </p:nvSpPr>
          <p:spPr bwMode="auto">
            <a:xfrm>
              <a:off x="2290763" y="4371975"/>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41" name="Line 336"/>
            <p:cNvSpPr>
              <a:spLocks noChangeShapeType="1"/>
            </p:cNvSpPr>
            <p:nvPr/>
          </p:nvSpPr>
          <p:spPr bwMode="auto">
            <a:xfrm>
              <a:off x="2438400" y="4524375"/>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342" name="Group 337"/>
            <p:cNvGrpSpPr>
              <a:grpSpLocks/>
            </p:cNvGrpSpPr>
            <p:nvPr/>
          </p:nvGrpSpPr>
          <p:grpSpPr bwMode="auto">
            <a:xfrm>
              <a:off x="2628888" y="4448175"/>
              <a:ext cx="228600" cy="549275"/>
              <a:chOff x="4392" y="1632"/>
              <a:chExt cx="144" cy="346"/>
            </a:xfrm>
          </p:grpSpPr>
          <p:grpSp>
            <p:nvGrpSpPr>
              <p:cNvPr id="403" name="Group 338"/>
              <p:cNvGrpSpPr>
                <a:grpSpLocks/>
              </p:cNvGrpSpPr>
              <p:nvPr/>
            </p:nvGrpSpPr>
            <p:grpSpPr bwMode="auto">
              <a:xfrm>
                <a:off x="4411" y="1634"/>
                <a:ext cx="102" cy="336"/>
                <a:chOff x="1248" y="3360"/>
                <a:chExt cx="144" cy="480"/>
              </a:xfrm>
            </p:grpSpPr>
            <p:sp>
              <p:nvSpPr>
                <p:cNvPr id="405" name="AutoShape 339"/>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406" name="Line 34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407" name="Line 34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404" name="Text Box 342"/>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43" name="Line 343"/>
            <p:cNvSpPr>
              <a:spLocks noChangeShapeType="1"/>
            </p:cNvSpPr>
            <p:nvPr/>
          </p:nvSpPr>
          <p:spPr bwMode="auto">
            <a:xfrm>
              <a:off x="2290763" y="4829175"/>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44" name="Line 344"/>
            <p:cNvSpPr>
              <a:spLocks noChangeShapeType="1"/>
            </p:cNvSpPr>
            <p:nvPr/>
          </p:nvSpPr>
          <p:spPr bwMode="auto">
            <a:xfrm>
              <a:off x="2828925" y="470535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45" name="Line 345"/>
            <p:cNvSpPr>
              <a:spLocks noChangeShapeType="1"/>
            </p:cNvSpPr>
            <p:nvPr/>
          </p:nvSpPr>
          <p:spPr bwMode="auto">
            <a:xfrm>
              <a:off x="2452688" y="4371975"/>
              <a:ext cx="0" cy="152400"/>
            </a:xfrm>
            <a:prstGeom prst="line">
              <a:avLst/>
            </a:prstGeom>
            <a:noFill/>
            <a:ln w="28575">
              <a:solidFill>
                <a:schemeClr val="tx1"/>
              </a:solidFill>
              <a:round/>
              <a:headEnd/>
              <a:tailEnd/>
            </a:ln>
            <a:effectLst/>
          </p:spPr>
          <p:txBody>
            <a:bodyPr/>
            <a:lstStyle/>
            <a:p>
              <a:endParaRPr lang="en-US" dirty="0"/>
            </a:p>
          </p:txBody>
        </p:sp>
        <p:sp>
          <p:nvSpPr>
            <p:cNvPr id="346" name="Text Box 346"/>
            <p:cNvSpPr txBox="1">
              <a:spLocks noChangeArrowheads="1"/>
            </p:cNvSpPr>
            <p:nvPr/>
          </p:nvSpPr>
          <p:spPr bwMode="auto">
            <a:xfrm rot="10800000" flipH="1" flipV="1">
              <a:off x="2362200" y="460057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47" name="Text Box 347"/>
            <p:cNvSpPr txBox="1">
              <a:spLocks noChangeArrowheads="1"/>
            </p:cNvSpPr>
            <p:nvPr/>
          </p:nvSpPr>
          <p:spPr bwMode="auto">
            <a:xfrm>
              <a:off x="4433888" y="5933821"/>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348" name="Line 348"/>
            <p:cNvSpPr>
              <a:spLocks noChangeShapeType="1"/>
            </p:cNvSpPr>
            <p:nvPr/>
          </p:nvSpPr>
          <p:spPr bwMode="auto">
            <a:xfrm>
              <a:off x="3733800" y="3762375"/>
              <a:ext cx="609600" cy="0"/>
            </a:xfrm>
            <a:prstGeom prst="line">
              <a:avLst/>
            </a:prstGeom>
            <a:noFill/>
            <a:ln w="19050">
              <a:solidFill>
                <a:srgbClr val="CC3300"/>
              </a:solidFill>
              <a:round/>
              <a:headEnd/>
              <a:tailEnd/>
            </a:ln>
            <a:effectLst/>
          </p:spPr>
          <p:txBody>
            <a:bodyPr/>
            <a:lstStyle/>
            <a:p>
              <a:endParaRPr lang="en-US" dirty="0"/>
            </a:p>
          </p:txBody>
        </p:sp>
        <p:sp>
          <p:nvSpPr>
            <p:cNvPr id="349" name="Line 349"/>
            <p:cNvSpPr>
              <a:spLocks noChangeShapeType="1"/>
            </p:cNvSpPr>
            <p:nvPr/>
          </p:nvSpPr>
          <p:spPr bwMode="auto">
            <a:xfrm>
              <a:off x="3810000" y="3619500"/>
              <a:ext cx="685800" cy="0"/>
            </a:xfrm>
            <a:prstGeom prst="line">
              <a:avLst/>
            </a:prstGeom>
            <a:noFill/>
            <a:ln w="19050">
              <a:solidFill>
                <a:srgbClr val="CC3300"/>
              </a:solidFill>
              <a:round/>
              <a:headEnd/>
              <a:tailEnd/>
            </a:ln>
            <a:effectLst/>
          </p:spPr>
          <p:txBody>
            <a:bodyPr/>
            <a:lstStyle/>
            <a:p>
              <a:endParaRPr lang="en-US" dirty="0"/>
            </a:p>
          </p:txBody>
        </p:sp>
        <p:sp>
          <p:nvSpPr>
            <p:cNvPr id="350" name="Line 350"/>
            <p:cNvSpPr>
              <a:spLocks noChangeShapeType="1"/>
            </p:cNvSpPr>
            <p:nvPr/>
          </p:nvSpPr>
          <p:spPr bwMode="auto">
            <a:xfrm>
              <a:off x="3886200" y="3314700"/>
              <a:ext cx="685800" cy="0"/>
            </a:xfrm>
            <a:prstGeom prst="line">
              <a:avLst/>
            </a:prstGeom>
            <a:noFill/>
            <a:ln w="19050">
              <a:solidFill>
                <a:srgbClr val="CC3300"/>
              </a:solidFill>
              <a:round/>
              <a:headEnd/>
              <a:tailEnd/>
            </a:ln>
            <a:effectLst/>
          </p:spPr>
          <p:txBody>
            <a:bodyPr/>
            <a:lstStyle/>
            <a:p>
              <a:endParaRPr lang="en-US" dirty="0"/>
            </a:p>
          </p:txBody>
        </p:sp>
        <p:sp>
          <p:nvSpPr>
            <p:cNvPr id="351" name="Line 351"/>
            <p:cNvSpPr>
              <a:spLocks noChangeShapeType="1"/>
            </p:cNvSpPr>
            <p:nvPr/>
          </p:nvSpPr>
          <p:spPr bwMode="auto">
            <a:xfrm>
              <a:off x="3869055" y="3152775"/>
              <a:ext cx="1514475" cy="0"/>
            </a:xfrm>
            <a:prstGeom prst="line">
              <a:avLst/>
            </a:prstGeom>
            <a:noFill/>
            <a:ln w="19050">
              <a:solidFill>
                <a:srgbClr val="CC3300"/>
              </a:solidFill>
              <a:round/>
              <a:headEnd/>
              <a:tailEnd/>
            </a:ln>
            <a:effectLst/>
          </p:spPr>
          <p:txBody>
            <a:bodyPr/>
            <a:lstStyle/>
            <a:p>
              <a:endParaRPr lang="en-US" dirty="0"/>
            </a:p>
          </p:txBody>
        </p:sp>
        <p:sp>
          <p:nvSpPr>
            <p:cNvPr id="352" name="Line 352"/>
            <p:cNvSpPr>
              <a:spLocks noChangeShapeType="1"/>
            </p:cNvSpPr>
            <p:nvPr/>
          </p:nvSpPr>
          <p:spPr bwMode="auto">
            <a:xfrm>
              <a:off x="3752850" y="2686050"/>
              <a:ext cx="428625" cy="0"/>
            </a:xfrm>
            <a:prstGeom prst="line">
              <a:avLst/>
            </a:prstGeom>
            <a:noFill/>
            <a:ln w="19050">
              <a:solidFill>
                <a:srgbClr val="CC3300"/>
              </a:solidFill>
              <a:round/>
              <a:headEnd/>
              <a:tailEnd/>
            </a:ln>
            <a:effectLst/>
          </p:spPr>
          <p:txBody>
            <a:bodyPr/>
            <a:lstStyle/>
            <a:p>
              <a:endParaRPr lang="en-US" dirty="0"/>
            </a:p>
          </p:txBody>
        </p:sp>
        <p:sp>
          <p:nvSpPr>
            <p:cNvPr id="353" name="Line 353"/>
            <p:cNvSpPr>
              <a:spLocks noChangeShapeType="1"/>
            </p:cNvSpPr>
            <p:nvPr/>
          </p:nvSpPr>
          <p:spPr bwMode="auto">
            <a:xfrm>
              <a:off x="3814763" y="2857500"/>
              <a:ext cx="1295400" cy="0"/>
            </a:xfrm>
            <a:prstGeom prst="line">
              <a:avLst/>
            </a:prstGeom>
            <a:noFill/>
            <a:ln w="19050">
              <a:solidFill>
                <a:srgbClr val="CC3300"/>
              </a:solidFill>
              <a:round/>
              <a:headEnd/>
              <a:tailEnd/>
            </a:ln>
            <a:effectLst/>
          </p:spPr>
          <p:txBody>
            <a:bodyPr/>
            <a:lstStyle/>
            <a:p>
              <a:endParaRPr lang="en-US" dirty="0"/>
            </a:p>
          </p:txBody>
        </p:sp>
        <p:sp>
          <p:nvSpPr>
            <p:cNvPr id="354" name="Text Box 354"/>
            <p:cNvSpPr txBox="1">
              <a:spLocks noChangeArrowheads="1"/>
            </p:cNvSpPr>
            <p:nvPr/>
          </p:nvSpPr>
          <p:spPr bwMode="auto">
            <a:xfrm>
              <a:off x="2895600" y="2595563"/>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355" name="Line 355"/>
            <p:cNvSpPr>
              <a:spLocks noChangeShapeType="1"/>
            </p:cNvSpPr>
            <p:nvPr/>
          </p:nvSpPr>
          <p:spPr bwMode="auto">
            <a:xfrm>
              <a:off x="2362200" y="2771775"/>
              <a:ext cx="1066800" cy="0"/>
            </a:xfrm>
            <a:prstGeom prst="line">
              <a:avLst/>
            </a:prstGeom>
            <a:noFill/>
            <a:ln w="19050">
              <a:solidFill>
                <a:srgbClr val="CC3300"/>
              </a:solidFill>
              <a:round/>
              <a:headEnd/>
              <a:tailEnd/>
            </a:ln>
            <a:effectLst/>
          </p:spPr>
          <p:txBody>
            <a:bodyPr/>
            <a:lstStyle/>
            <a:p>
              <a:endParaRPr lang="en-US" dirty="0"/>
            </a:p>
          </p:txBody>
        </p:sp>
        <p:sp>
          <p:nvSpPr>
            <p:cNvPr id="356" name="Line 356"/>
            <p:cNvSpPr>
              <a:spLocks noChangeShapeType="1"/>
            </p:cNvSpPr>
            <p:nvPr/>
          </p:nvSpPr>
          <p:spPr bwMode="auto">
            <a:xfrm>
              <a:off x="2362200" y="5210175"/>
              <a:ext cx="381000" cy="0"/>
            </a:xfrm>
            <a:prstGeom prst="line">
              <a:avLst/>
            </a:prstGeom>
            <a:noFill/>
            <a:ln w="19050">
              <a:solidFill>
                <a:srgbClr val="CC3300"/>
              </a:solidFill>
              <a:round/>
              <a:headEnd/>
              <a:tailEnd/>
            </a:ln>
            <a:effectLst/>
          </p:spPr>
          <p:txBody>
            <a:bodyPr/>
            <a:lstStyle/>
            <a:p>
              <a:endParaRPr lang="en-US" dirty="0"/>
            </a:p>
          </p:txBody>
        </p:sp>
        <p:sp>
          <p:nvSpPr>
            <p:cNvPr id="357" name="Line 357"/>
            <p:cNvSpPr>
              <a:spLocks noChangeShapeType="1"/>
            </p:cNvSpPr>
            <p:nvPr/>
          </p:nvSpPr>
          <p:spPr bwMode="auto">
            <a:xfrm flipV="1">
              <a:off x="2733675" y="4981575"/>
              <a:ext cx="0" cy="228600"/>
            </a:xfrm>
            <a:prstGeom prst="line">
              <a:avLst/>
            </a:prstGeom>
            <a:noFill/>
            <a:ln w="19050">
              <a:solidFill>
                <a:srgbClr val="CC3300"/>
              </a:solidFill>
              <a:round/>
              <a:headEnd/>
              <a:tailEnd/>
            </a:ln>
            <a:effectLst/>
          </p:spPr>
          <p:txBody>
            <a:bodyPr/>
            <a:lstStyle/>
            <a:p>
              <a:endParaRPr lang="en-US" dirty="0"/>
            </a:p>
          </p:txBody>
        </p:sp>
        <p:sp>
          <p:nvSpPr>
            <p:cNvPr id="358" name="Text Box 358"/>
            <p:cNvSpPr txBox="1">
              <a:spLocks noChangeArrowheads="1"/>
            </p:cNvSpPr>
            <p:nvPr/>
          </p:nvSpPr>
          <p:spPr bwMode="auto">
            <a:xfrm>
              <a:off x="3886200" y="3286125"/>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359" name="Text Box 359"/>
            <p:cNvSpPr txBox="1">
              <a:spLocks noChangeArrowheads="1"/>
            </p:cNvSpPr>
            <p:nvPr/>
          </p:nvSpPr>
          <p:spPr bwMode="auto">
            <a:xfrm rot="10800000" flipH="1" flipV="1">
              <a:off x="2362200" y="3076575"/>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360" name="Group 360"/>
            <p:cNvGrpSpPr>
              <a:grpSpLocks/>
            </p:cNvGrpSpPr>
            <p:nvPr/>
          </p:nvGrpSpPr>
          <p:grpSpPr bwMode="auto">
            <a:xfrm>
              <a:off x="6324600" y="3286125"/>
              <a:ext cx="533400" cy="685800"/>
              <a:chOff x="3984" y="1920"/>
              <a:chExt cx="336" cy="432"/>
            </a:xfrm>
          </p:grpSpPr>
          <p:sp>
            <p:nvSpPr>
              <p:cNvPr id="398" name="AutoShape 361"/>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399" name="Line 362"/>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400" name="Line 363"/>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401" name="Line 364"/>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402" name="Line 365"/>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361" name="Line 366"/>
            <p:cNvSpPr>
              <a:spLocks noChangeShapeType="1"/>
            </p:cNvSpPr>
            <p:nvPr/>
          </p:nvSpPr>
          <p:spPr bwMode="auto">
            <a:xfrm>
              <a:off x="6248400" y="3914775"/>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362" name="Line 367"/>
            <p:cNvSpPr>
              <a:spLocks noChangeShapeType="1"/>
            </p:cNvSpPr>
            <p:nvPr/>
          </p:nvSpPr>
          <p:spPr bwMode="auto">
            <a:xfrm flipV="1">
              <a:off x="6257925" y="3924300"/>
              <a:ext cx="0" cy="762000"/>
            </a:xfrm>
            <a:prstGeom prst="line">
              <a:avLst/>
            </a:prstGeom>
            <a:noFill/>
            <a:ln w="19050">
              <a:solidFill>
                <a:schemeClr val="tx1"/>
              </a:solidFill>
              <a:round/>
              <a:headEnd/>
              <a:tailEnd/>
            </a:ln>
            <a:effectLst/>
          </p:spPr>
          <p:txBody>
            <a:bodyPr/>
            <a:lstStyle/>
            <a:p>
              <a:endParaRPr lang="en-US" dirty="0"/>
            </a:p>
          </p:txBody>
        </p:sp>
        <p:sp>
          <p:nvSpPr>
            <p:cNvPr id="363" name="Line 368"/>
            <p:cNvSpPr>
              <a:spLocks noChangeShapeType="1"/>
            </p:cNvSpPr>
            <p:nvPr/>
          </p:nvSpPr>
          <p:spPr bwMode="auto">
            <a:xfrm>
              <a:off x="5105400" y="3752850"/>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364" name="Group 369"/>
            <p:cNvGrpSpPr>
              <a:grpSpLocks/>
            </p:cNvGrpSpPr>
            <p:nvPr/>
          </p:nvGrpSpPr>
          <p:grpSpPr bwMode="auto">
            <a:xfrm>
              <a:off x="6208703" y="2390775"/>
              <a:ext cx="228600" cy="889000"/>
              <a:chOff x="3911" y="1587"/>
              <a:chExt cx="144" cy="560"/>
            </a:xfrm>
          </p:grpSpPr>
          <p:grpSp>
            <p:nvGrpSpPr>
              <p:cNvPr id="393" name="Group 370"/>
              <p:cNvGrpSpPr>
                <a:grpSpLocks/>
              </p:cNvGrpSpPr>
              <p:nvPr/>
            </p:nvGrpSpPr>
            <p:grpSpPr bwMode="auto">
              <a:xfrm>
                <a:off x="3930" y="1587"/>
                <a:ext cx="102" cy="560"/>
                <a:chOff x="1248" y="3360"/>
                <a:chExt cx="144" cy="480"/>
              </a:xfrm>
            </p:grpSpPr>
            <p:sp>
              <p:nvSpPr>
                <p:cNvPr id="395" name="AutoShape 3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96" name="Line 3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97" name="Line 3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94" name="Text Box 374"/>
              <p:cNvSpPr txBox="1">
                <a:spLocks noChangeArrowheads="1"/>
              </p:cNvSpPr>
              <p:nvPr/>
            </p:nvSpPr>
            <p:spPr bwMode="auto">
              <a:xfrm>
                <a:off x="3911"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65" name="Line 385"/>
            <p:cNvSpPr>
              <a:spLocks noChangeShapeType="1"/>
            </p:cNvSpPr>
            <p:nvPr/>
          </p:nvSpPr>
          <p:spPr bwMode="auto">
            <a:xfrm flipV="1">
              <a:off x="7458075" y="3000375"/>
              <a:ext cx="0" cy="1447800"/>
            </a:xfrm>
            <a:prstGeom prst="line">
              <a:avLst/>
            </a:prstGeom>
            <a:noFill/>
            <a:ln w="19050">
              <a:solidFill>
                <a:srgbClr val="CC3300"/>
              </a:solidFill>
              <a:round/>
              <a:headEnd/>
              <a:tailEnd/>
            </a:ln>
            <a:effectLst/>
          </p:spPr>
          <p:txBody>
            <a:bodyPr/>
            <a:lstStyle/>
            <a:p>
              <a:endParaRPr lang="en-US" dirty="0"/>
            </a:p>
          </p:txBody>
        </p:sp>
        <p:sp>
          <p:nvSpPr>
            <p:cNvPr id="366" name="Line 386"/>
            <p:cNvSpPr>
              <a:spLocks noChangeShapeType="1"/>
            </p:cNvSpPr>
            <p:nvPr/>
          </p:nvSpPr>
          <p:spPr bwMode="auto">
            <a:xfrm>
              <a:off x="5638800" y="3457575"/>
              <a:ext cx="1524000" cy="0"/>
            </a:xfrm>
            <a:prstGeom prst="line">
              <a:avLst/>
            </a:prstGeom>
            <a:noFill/>
            <a:ln w="19050">
              <a:solidFill>
                <a:srgbClr val="CC3300"/>
              </a:solidFill>
              <a:round/>
              <a:headEnd/>
              <a:tailEnd/>
            </a:ln>
            <a:effectLst/>
          </p:spPr>
          <p:txBody>
            <a:bodyPr/>
            <a:lstStyle/>
            <a:p>
              <a:endParaRPr lang="en-US" dirty="0"/>
            </a:p>
          </p:txBody>
        </p:sp>
        <p:sp>
          <p:nvSpPr>
            <p:cNvPr id="367" name="Line 387"/>
            <p:cNvSpPr>
              <a:spLocks noChangeShapeType="1"/>
            </p:cNvSpPr>
            <p:nvPr/>
          </p:nvSpPr>
          <p:spPr bwMode="auto">
            <a:xfrm flipV="1">
              <a:off x="7153275" y="3457575"/>
              <a:ext cx="0" cy="990600"/>
            </a:xfrm>
            <a:prstGeom prst="line">
              <a:avLst/>
            </a:prstGeom>
            <a:noFill/>
            <a:ln w="19050">
              <a:solidFill>
                <a:srgbClr val="CC3300"/>
              </a:solidFill>
              <a:round/>
              <a:headEnd/>
              <a:tailEnd/>
            </a:ln>
            <a:effectLst/>
          </p:spPr>
          <p:txBody>
            <a:bodyPr/>
            <a:lstStyle/>
            <a:p>
              <a:endParaRPr lang="en-US" dirty="0"/>
            </a:p>
          </p:txBody>
        </p:sp>
        <p:sp>
          <p:nvSpPr>
            <p:cNvPr id="368" name="Text Box 388"/>
            <p:cNvSpPr txBox="1">
              <a:spLocks noChangeArrowheads="1"/>
            </p:cNvSpPr>
            <p:nvPr/>
          </p:nvSpPr>
          <p:spPr bwMode="auto">
            <a:xfrm>
              <a:off x="7391400" y="429577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369" name="Text Box 389"/>
            <p:cNvSpPr txBox="1">
              <a:spLocks noChangeArrowheads="1"/>
            </p:cNvSpPr>
            <p:nvPr/>
          </p:nvSpPr>
          <p:spPr bwMode="auto">
            <a:xfrm>
              <a:off x="6781800" y="429577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370" name="Line 390"/>
            <p:cNvSpPr>
              <a:spLocks noChangeShapeType="1"/>
            </p:cNvSpPr>
            <p:nvPr/>
          </p:nvSpPr>
          <p:spPr bwMode="auto">
            <a:xfrm flipH="1" flipV="1">
              <a:off x="8372475" y="3152775"/>
              <a:ext cx="0" cy="1676400"/>
            </a:xfrm>
            <a:prstGeom prst="line">
              <a:avLst/>
            </a:prstGeom>
            <a:noFill/>
            <a:ln w="19050">
              <a:solidFill>
                <a:srgbClr val="CC3300"/>
              </a:solidFill>
              <a:round/>
              <a:headEnd/>
              <a:tailEnd/>
            </a:ln>
            <a:effectLst/>
          </p:spPr>
          <p:txBody>
            <a:bodyPr/>
            <a:lstStyle/>
            <a:p>
              <a:endParaRPr lang="en-US" dirty="0"/>
            </a:p>
          </p:txBody>
        </p:sp>
        <p:sp>
          <p:nvSpPr>
            <p:cNvPr id="371" name="Text Box 391"/>
            <p:cNvSpPr txBox="1">
              <a:spLocks noChangeArrowheads="1"/>
            </p:cNvSpPr>
            <p:nvPr/>
          </p:nvSpPr>
          <p:spPr bwMode="auto">
            <a:xfrm>
              <a:off x="7791450" y="4521200"/>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372" name="Line 392"/>
            <p:cNvSpPr>
              <a:spLocks noChangeShapeType="1"/>
            </p:cNvSpPr>
            <p:nvPr/>
          </p:nvSpPr>
          <p:spPr bwMode="auto">
            <a:xfrm>
              <a:off x="4486275" y="4676775"/>
              <a:ext cx="695325" cy="0"/>
            </a:xfrm>
            <a:prstGeom prst="line">
              <a:avLst/>
            </a:prstGeom>
            <a:noFill/>
            <a:ln w="19050">
              <a:solidFill>
                <a:srgbClr val="CC3300"/>
              </a:solidFill>
              <a:round/>
              <a:headEnd/>
              <a:tailEnd/>
            </a:ln>
            <a:effectLst/>
          </p:spPr>
          <p:txBody>
            <a:bodyPr/>
            <a:lstStyle/>
            <a:p>
              <a:endParaRPr lang="en-US" dirty="0"/>
            </a:p>
          </p:txBody>
        </p:sp>
        <p:sp>
          <p:nvSpPr>
            <p:cNvPr id="373" name="Line 393"/>
            <p:cNvSpPr>
              <a:spLocks noChangeShapeType="1"/>
            </p:cNvSpPr>
            <p:nvPr/>
          </p:nvSpPr>
          <p:spPr bwMode="auto">
            <a:xfrm flipV="1">
              <a:off x="4333875" y="3762375"/>
              <a:ext cx="0" cy="228600"/>
            </a:xfrm>
            <a:prstGeom prst="line">
              <a:avLst/>
            </a:prstGeom>
            <a:noFill/>
            <a:ln w="19050">
              <a:solidFill>
                <a:srgbClr val="CC3300"/>
              </a:solidFill>
              <a:round/>
              <a:headEnd/>
              <a:tailEnd/>
            </a:ln>
            <a:effectLst/>
          </p:spPr>
          <p:txBody>
            <a:bodyPr/>
            <a:lstStyle/>
            <a:p>
              <a:endParaRPr lang="en-US" dirty="0"/>
            </a:p>
          </p:txBody>
        </p:sp>
        <p:grpSp>
          <p:nvGrpSpPr>
            <p:cNvPr id="374" name="Group 395"/>
            <p:cNvGrpSpPr>
              <a:grpSpLocks/>
            </p:cNvGrpSpPr>
            <p:nvPr/>
          </p:nvGrpSpPr>
          <p:grpSpPr bwMode="auto">
            <a:xfrm>
              <a:off x="6743690" y="2016125"/>
              <a:ext cx="228600" cy="889000"/>
              <a:chOff x="3911" y="1587"/>
              <a:chExt cx="144" cy="560"/>
            </a:xfrm>
          </p:grpSpPr>
          <p:grpSp>
            <p:nvGrpSpPr>
              <p:cNvPr id="388" name="Group 396"/>
              <p:cNvGrpSpPr>
                <a:grpSpLocks/>
              </p:cNvGrpSpPr>
              <p:nvPr/>
            </p:nvGrpSpPr>
            <p:grpSpPr bwMode="auto">
              <a:xfrm>
                <a:off x="3930" y="1587"/>
                <a:ext cx="102" cy="560"/>
                <a:chOff x="1248" y="3360"/>
                <a:chExt cx="144" cy="480"/>
              </a:xfrm>
            </p:grpSpPr>
            <p:sp>
              <p:nvSpPr>
                <p:cNvPr id="390" name="AutoShape 397"/>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91" name="Line 39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92" name="Line 39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89" name="Text Box 400"/>
              <p:cNvSpPr txBox="1">
                <a:spLocks noChangeArrowheads="1"/>
              </p:cNvSpPr>
              <p:nvPr/>
            </p:nvSpPr>
            <p:spPr bwMode="auto">
              <a:xfrm>
                <a:off x="3911"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75" name="Line 401"/>
            <p:cNvSpPr>
              <a:spLocks noChangeShapeType="1"/>
            </p:cNvSpPr>
            <p:nvPr/>
          </p:nvSpPr>
          <p:spPr bwMode="auto">
            <a:xfrm>
              <a:off x="7302246" y="1698879"/>
              <a:ext cx="0" cy="752475"/>
            </a:xfrm>
            <a:prstGeom prst="line">
              <a:avLst/>
            </a:prstGeom>
            <a:noFill/>
            <a:ln w="28575">
              <a:solidFill>
                <a:schemeClr val="tx1"/>
              </a:solidFill>
              <a:round/>
              <a:headEnd/>
              <a:tailEnd/>
            </a:ln>
            <a:effectLst/>
          </p:spPr>
          <p:txBody>
            <a:bodyPr/>
            <a:lstStyle/>
            <a:p>
              <a:endParaRPr lang="en-US" dirty="0"/>
            </a:p>
          </p:txBody>
        </p:sp>
        <p:sp>
          <p:nvSpPr>
            <p:cNvPr id="376" name="Line 402"/>
            <p:cNvSpPr>
              <a:spLocks noChangeShapeType="1"/>
            </p:cNvSpPr>
            <p:nvPr/>
          </p:nvSpPr>
          <p:spPr bwMode="auto">
            <a:xfrm flipH="1">
              <a:off x="6924675" y="2438400"/>
              <a:ext cx="381000" cy="0"/>
            </a:xfrm>
            <a:prstGeom prst="line">
              <a:avLst/>
            </a:prstGeom>
            <a:noFill/>
            <a:ln w="38100">
              <a:solidFill>
                <a:schemeClr val="tx1"/>
              </a:solidFill>
              <a:round/>
              <a:headEnd/>
              <a:tailEnd/>
            </a:ln>
            <a:effectLst/>
          </p:spPr>
          <p:txBody>
            <a:bodyPr/>
            <a:lstStyle/>
            <a:p>
              <a:endParaRPr lang="en-US" dirty="0"/>
            </a:p>
          </p:txBody>
        </p:sp>
        <p:sp>
          <p:nvSpPr>
            <p:cNvPr id="377" name="Text Box 403"/>
            <p:cNvSpPr txBox="1">
              <a:spLocks noChangeArrowheads="1"/>
            </p:cNvSpPr>
            <p:nvPr/>
          </p:nvSpPr>
          <p:spPr bwMode="auto">
            <a:xfrm>
              <a:off x="6962775" y="22225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78" name="Oval 404"/>
            <p:cNvSpPr>
              <a:spLocks noChangeArrowheads="1"/>
            </p:cNvSpPr>
            <p:nvPr/>
          </p:nvSpPr>
          <p:spPr bwMode="auto">
            <a:xfrm>
              <a:off x="3048000" y="1781175"/>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379" name="Line 405"/>
            <p:cNvSpPr>
              <a:spLocks noChangeShapeType="1"/>
            </p:cNvSpPr>
            <p:nvPr/>
          </p:nvSpPr>
          <p:spPr bwMode="auto">
            <a:xfrm>
              <a:off x="2076450" y="2085975"/>
              <a:ext cx="0" cy="2895600"/>
            </a:xfrm>
            <a:prstGeom prst="line">
              <a:avLst/>
            </a:prstGeom>
            <a:noFill/>
            <a:ln w="28575">
              <a:solidFill>
                <a:schemeClr val="tx1"/>
              </a:solidFill>
              <a:round/>
              <a:headEnd/>
              <a:tailEnd/>
            </a:ln>
            <a:effectLst/>
          </p:spPr>
          <p:txBody>
            <a:bodyPr/>
            <a:lstStyle/>
            <a:p>
              <a:endParaRPr lang="en-US" dirty="0"/>
            </a:p>
          </p:txBody>
        </p:sp>
        <p:sp>
          <p:nvSpPr>
            <p:cNvPr id="380" name="Line 406"/>
            <p:cNvSpPr>
              <a:spLocks noChangeShapeType="1"/>
            </p:cNvSpPr>
            <p:nvPr/>
          </p:nvSpPr>
          <p:spPr bwMode="auto">
            <a:xfrm>
              <a:off x="2057400" y="2085975"/>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381" name="Line 407"/>
            <p:cNvSpPr>
              <a:spLocks noChangeShapeType="1"/>
            </p:cNvSpPr>
            <p:nvPr/>
          </p:nvSpPr>
          <p:spPr bwMode="auto">
            <a:xfrm flipH="1" flipV="1">
              <a:off x="4267200" y="2085975"/>
              <a:ext cx="0" cy="457200"/>
            </a:xfrm>
            <a:prstGeom prst="line">
              <a:avLst/>
            </a:prstGeom>
            <a:noFill/>
            <a:ln w="28575">
              <a:solidFill>
                <a:schemeClr val="tx1"/>
              </a:solidFill>
              <a:round/>
              <a:headEnd/>
              <a:tailEnd type="triangle" w="med" len="med"/>
            </a:ln>
            <a:effectLst/>
          </p:spPr>
          <p:txBody>
            <a:bodyPr/>
            <a:lstStyle/>
            <a:p>
              <a:endParaRPr lang="en-US" dirty="0"/>
            </a:p>
          </p:txBody>
        </p:sp>
        <p:sp>
          <p:nvSpPr>
            <p:cNvPr id="382" name="Line 408"/>
            <p:cNvSpPr>
              <a:spLocks noChangeShapeType="1"/>
            </p:cNvSpPr>
            <p:nvPr/>
          </p:nvSpPr>
          <p:spPr bwMode="auto">
            <a:xfrm>
              <a:off x="3429000" y="2085975"/>
              <a:ext cx="3352800" cy="0"/>
            </a:xfrm>
            <a:prstGeom prst="line">
              <a:avLst/>
            </a:prstGeom>
            <a:noFill/>
            <a:ln w="28575">
              <a:solidFill>
                <a:schemeClr val="tx1"/>
              </a:solidFill>
              <a:round/>
              <a:headEnd/>
              <a:tailEnd type="triangle" w="med" len="med"/>
            </a:ln>
            <a:effectLst/>
          </p:spPr>
          <p:txBody>
            <a:bodyPr/>
            <a:lstStyle/>
            <a:p>
              <a:endParaRPr lang="en-US" dirty="0"/>
            </a:p>
          </p:txBody>
        </p:sp>
        <p:sp>
          <p:nvSpPr>
            <p:cNvPr id="383" name="Line 409"/>
            <p:cNvSpPr>
              <a:spLocks noChangeShapeType="1"/>
            </p:cNvSpPr>
            <p:nvPr/>
          </p:nvSpPr>
          <p:spPr bwMode="auto">
            <a:xfrm>
              <a:off x="6400800" y="2847975"/>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84" name="Text Box 410"/>
            <p:cNvSpPr txBox="1">
              <a:spLocks noChangeArrowheads="1"/>
            </p:cNvSpPr>
            <p:nvPr/>
          </p:nvSpPr>
          <p:spPr bwMode="auto">
            <a:xfrm rot="10800000" flipH="1" flipV="1">
              <a:off x="4200525" y="2162175"/>
              <a:ext cx="1371600" cy="244475"/>
            </a:xfrm>
            <a:prstGeom prst="rect">
              <a:avLst/>
            </a:prstGeom>
            <a:noFill/>
            <a:ln w="9525">
              <a:noFill/>
              <a:miter lim="800000"/>
              <a:headEnd/>
              <a:tailEnd/>
            </a:ln>
            <a:effectLst/>
          </p:spPr>
          <p:txBody>
            <a:bodyPr>
              <a:spAutoFit/>
            </a:bodyPr>
            <a:lstStyle/>
            <a:p>
              <a:pPr algn="l"/>
              <a:r>
                <a:rPr lang="en-US" sz="1000" b="1" dirty="0">
                  <a:solidFill>
                    <a:srgbClr val="009900"/>
                  </a:solidFill>
                </a:rPr>
                <a:t>PC+4 (Bits 28-31)</a:t>
              </a:r>
            </a:p>
          </p:txBody>
        </p:sp>
        <p:sp>
          <p:nvSpPr>
            <p:cNvPr id="385" name="Text Box 411"/>
            <p:cNvSpPr txBox="1">
              <a:spLocks noChangeArrowheads="1"/>
            </p:cNvSpPr>
            <p:nvPr/>
          </p:nvSpPr>
          <p:spPr bwMode="auto">
            <a:xfrm rot="10800000" flipH="1" flipV="1">
              <a:off x="1828800" y="1803400"/>
              <a:ext cx="13716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0-25</a:t>
              </a:r>
            </a:p>
          </p:txBody>
        </p:sp>
        <p:sp>
          <p:nvSpPr>
            <p:cNvPr id="386" name="Text Box 412"/>
            <p:cNvSpPr txBox="1">
              <a:spLocks noChangeArrowheads="1"/>
            </p:cNvSpPr>
            <p:nvPr/>
          </p:nvSpPr>
          <p:spPr bwMode="auto">
            <a:xfrm>
              <a:off x="3700463" y="2509838"/>
              <a:ext cx="457200" cy="214313"/>
            </a:xfrm>
            <a:prstGeom prst="rect">
              <a:avLst/>
            </a:prstGeom>
            <a:noFill/>
            <a:ln w="9525">
              <a:noFill/>
              <a:miter lim="800000"/>
              <a:headEnd/>
              <a:tailEnd/>
            </a:ln>
            <a:effectLst/>
          </p:spPr>
          <p:txBody>
            <a:bodyPr>
              <a:spAutoFit/>
            </a:bodyPr>
            <a:lstStyle/>
            <a:p>
              <a:pPr algn="l"/>
              <a:r>
                <a:rPr lang="en-US" sz="800" b="1" dirty="0">
                  <a:solidFill>
                    <a:srgbClr val="CC3300"/>
                  </a:solidFill>
                </a:rPr>
                <a:t>Jump</a:t>
              </a:r>
            </a:p>
          </p:txBody>
        </p:sp>
        <p:sp>
          <p:nvSpPr>
            <p:cNvPr id="387" name="Line 414"/>
            <p:cNvSpPr>
              <a:spLocks noChangeShapeType="1"/>
            </p:cNvSpPr>
            <p:nvPr/>
          </p:nvSpPr>
          <p:spPr bwMode="auto">
            <a:xfrm>
              <a:off x="4181475" y="1790700"/>
              <a:ext cx="2667000" cy="0"/>
            </a:xfrm>
            <a:prstGeom prst="line">
              <a:avLst/>
            </a:prstGeom>
            <a:noFill/>
            <a:ln w="19050">
              <a:solidFill>
                <a:srgbClr val="CC3300"/>
              </a:solidFill>
              <a:round/>
              <a:headEnd/>
              <a:tailEnd/>
            </a:ln>
            <a:effectLst/>
          </p:spPr>
          <p:txBody>
            <a:bodyPr/>
            <a:lstStyle/>
            <a:p>
              <a:endParaRPr lang="en-US" dirty="0"/>
            </a:p>
          </p:txBody>
        </p:sp>
      </p:grpSp>
      <p:sp>
        <p:nvSpPr>
          <p:cNvPr id="224" name="Footer Placeholder 223"/>
          <p:cNvSpPr>
            <a:spLocks noGrp="1"/>
          </p:cNvSpPr>
          <p:nvPr>
            <p:ph type="ftr" sz="quarter" idx="10"/>
          </p:nvPr>
        </p:nvSpPr>
        <p:spPr/>
        <p:txBody>
          <a:bodyPr/>
          <a:lstStyle/>
          <a:p>
            <a:r>
              <a:rPr lang="en-US" smtClean="0"/>
              <a:t>Lecture # 19:  Control Unit Design and Multicycle Implementation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Lecture # 19:  Control Unit Design and Multicycle Implementation</a:t>
            </a:r>
            <a:endParaRPr lang="en-US" dirty="0"/>
          </a:p>
        </p:txBody>
      </p:sp>
      <p:grpSp>
        <p:nvGrpSpPr>
          <p:cNvPr id="5" name="Group 235"/>
          <p:cNvGrpSpPr>
            <a:grpSpLocks/>
          </p:cNvGrpSpPr>
          <p:nvPr/>
        </p:nvGrpSpPr>
        <p:grpSpPr bwMode="auto">
          <a:xfrm>
            <a:off x="762000" y="1600200"/>
            <a:ext cx="6553200" cy="3505200"/>
            <a:chOff x="480" y="1008"/>
            <a:chExt cx="4128" cy="2208"/>
          </a:xfrm>
        </p:grpSpPr>
        <p:sp>
          <p:nvSpPr>
            <p:cNvPr id="6" name="Oval 218"/>
            <p:cNvSpPr>
              <a:spLocks noChangeArrowheads="1"/>
            </p:cNvSpPr>
            <p:nvPr/>
          </p:nvSpPr>
          <p:spPr bwMode="auto">
            <a:xfrm>
              <a:off x="480" y="2112"/>
              <a:ext cx="528" cy="480"/>
            </a:xfrm>
            <a:prstGeom prst="ellipse">
              <a:avLst/>
            </a:prstGeom>
            <a:noFill/>
            <a:ln w="19050" algn="ctr">
              <a:solidFill>
                <a:srgbClr val="009900"/>
              </a:solidFill>
              <a:round/>
              <a:headEnd/>
              <a:tailEnd/>
            </a:ln>
            <a:effectLst/>
          </p:spPr>
          <p:txBody>
            <a:bodyPr wrap="none" anchor="ctr"/>
            <a:lstStyle/>
            <a:p>
              <a:endParaRPr lang="en-US" dirty="0"/>
            </a:p>
          </p:txBody>
        </p:sp>
        <p:sp>
          <p:nvSpPr>
            <p:cNvPr id="7" name="Oval 219"/>
            <p:cNvSpPr>
              <a:spLocks noChangeArrowheads="1"/>
            </p:cNvSpPr>
            <p:nvPr/>
          </p:nvSpPr>
          <p:spPr bwMode="auto">
            <a:xfrm>
              <a:off x="1728" y="1776"/>
              <a:ext cx="528" cy="480"/>
            </a:xfrm>
            <a:prstGeom prst="ellipse">
              <a:avLst/>
            </a:prstGeom>
            <a:noFill/>
            <a:ln w="19050" algn="ctr">
              <a:solidFill>
                <a:srgbClr val="009900"/>
              </a:solidFill>
              <a:round/>
              <a:headEnd/>
              <a:tailEnd/>
            </a:ln>
            <a:effectLst/>
          </p:spPr>
          <p:txBody>
            <a:bodyPr wrap="none" anchor="ctr"/>
            <a:lstStyle/>
            <a:p>
              <a:endParaRPr lang="en-US" dirty="0"/>
            </a:p>
          </p:txBody>
        </p:sp>
        <p:sp>
          <p:nvSpPr>
            <p:cNvPr id="8" name="Oval 220"/>
            <p:cNvSpPr>
              <a:spLocks noChangeArrowheads="1"/>
            </p:cNvSpPr>
            <p:nvPr/>
          </p:nvSpPr>
          <p:spPr bwMode="auto">
            <a:xfrm>
              <a:off x="1920" y="1008"/>
              <a:ext cx="528" cy="480"/>
            </a:xfrm>
            <a:prstGeom prst="ellipse">
              <a:avLst/>
            </a:prstGeom>
            <a:noFill/>
            <a:ln w="19050" algn="ctr">
              <a:solidFill>
                <a:srgbClr val="009900"/>
              </a:solidFill>
              <a:round/>
              <a:headEnd/>
              <a:tailEnd/>
            </a:ln>
            <a:effectLst/>
          </p:spPr>
          <p:txBody>
            <a:bodyPr wrap="none" anchor="ctr"/>
            <a:lstStyle/>
            <a:p>
              <a:endParaRPr lang="en-US" dirty="0"/>
            </a:p>
          </p:txBody>
        </p:sp>
        <p:sp>
          <p:nvSpPr>
            <p:cNvPr id="9" name="Oval 221"/>
            <p:cNvSpPr>
              <a:spLocks noChangeArrowheads="1"/>
            </p:cNvSpPr>
            <p:nvPr/>
          </p:nvSpPr>
          <p:spPr bwMode="auto">
            <a:xfrm>
              <a:off x="3120" y="2736"/>
              <a:ext cx="528" cy="480"/>
            </a:xfrm>
            <a:prstGeom prst="ellipse">
              <a:avLst/>
            </a:prstGeom>
            <a:noFill/>
            <a:ln w="19050" algn="ctr">
              <a:solidFill>
                <a:srgbClr val="009900"/>
              </a:solidFill>
              <a:round/>
              <a:headEnd/>
              <a:tailEnd/>
            </a:ln>
            <a:effectLst/>
          </p:spPr>
          <p:txBody>
            <a:bodyPr wrap="none" anchor="ctr"/>
            <a:lstStyle/>
            <a:p>
              <a:endParaRPr lang="en-US" dirty="0"/>
            </a:p>
          </p:txBody>
        </p:sp>
        <p:sp>
          <p:nvSpPr>
            <p:cNvPr id="10" name="Oval 222"/>
            <p:cNvSpPr>
              <a:spLocks noChangeArrowheads="1"/>
            </p:cNvSpPr>
            <p:nvPr/>
          </p:nvSpPr>
          <p:spPr bwMode="auto">
            <a:xfrm>
              <a:off x="4080" y="2112"/>
              <a:ext cx="528" cy="480"/>
            </a:xfrm>
            <a:prstGeom prst="ellipse">
              <a:avLst/>
            </a:prstGeom>
            <a:noFill/>
            <a:ln w="19050" algn="ctr">
              <a:solidFill>
                <a:srgbClr val="009900"/>
              </a:solidFill>
              <a:round/>
              <a:headEnd/>
              <a:tailEnd/>
            </a:ln>
            <a:effectLst/>
          </p:spPr>
          <p:txBody>
            <a:bodyPr wrap="none" anchor="ctr"/>
            <a:lstStyle/>
            <a:p>
              <a:endParaRPr lang="en-US" dirty="0"/>
            </a:p>
          </p:txBody>
        </p:sp>
      </p:grpSp>
      <p:grpSp>
        <p:nvGrpSpPr>
          <p:cNvPr id="11" name="Group 225"/>
          <p:cNvGrpSpPr>
            <a:grpSpLocks/>
          </p:cNvGrpSpPr>
          <p:nvPr/>
        </p:nvGrpSpPr>
        <p:grpSpPr bwMode="auto">
          <a:xfrm>
            <a:off x="762000" y="5753100"/>
            <a:ext cx="1908175" cy="366713"/>
            <a:chOff x="480" y="3624"/>
            <a:chExt cx="1202" cy="231"/>
          </a:xfrm>
        </p:grpSpPr>
        <p:sp>
          <p:nvSpPr>
            <p:cNvPr id="12" name="Line 223"/>
            <p:cNvSpPr>
              <a:spLocks noChangeShapeType="1"/>
            </p:cNvSpPr>
            <p:nvPr/>
          </p:nvSpPr>
          <p:spPr bwMode="auto">
            <a:xfrm>
              <a:off x="480" y="3744"/>
              <a:ext cx="480" cy="0"/>
            </a:xfrm>
            <a:prstGeom prst="line">
              <a:avLst/>
            </a:prstGeom>
            <a:noFill/>
            <a:ln w="19050">
              <a:solidFill>
                <a:srgbClr val="009900"/>
              </a:solidFill>
              <a:round/>
              <a:headEnd/>
              <a:tailEnd/>
            </a:ln>
            <a:effectLst/>
          </p:spPr>
          <p:txBody>
            <a:bodyPr/>
            <a:lstStyle/>
            <a:p>
              <a:endParaRPr lang="en-US" dirty="0"/>
            </a:p>
          </p:txBody>
        </p:sp>
        <p:sp>
          <p:nvSpPr>
            <p:cNvPr id="13" name="Text Box 224"/>
            <p:cNvSpPr txBox="1">
              <a:spLocks noChangeArrowheads="1"/>
            </p:cNvSpPr>
            <p:nvPr/>
          </p:nvSpPr>
          <p:spPr bwMode="auto">
            <a:xfrm>
              <a:off x="998" y="3624"/>
              <a:ext cx="684" cy="231"/>
            </a:xfrm>
            <a:prstGeom prst="rect">
              <a:avLst/>
            </a:prstGeom>
            <a:noFill/>
            <a:ln w="19050" algn="ctr">
              <a:noFill/>
              <a:miter lim="800000"/>
              <a:headEnd/>
              <a:tailEnd/>
            </a:ln>
            <a:effectLst/>
          </p:spPr>
          <p:txBody>
            <a:bodyPr wrap="none">
              <a:spAutoFit/>
            </a:bodyPr>
            <a:lstStyle/>
            <a:p>
              <a:pPr algn="l"/>
              <a:r>
                <a:rPr lang="en-US" sz="1800" b="1" dirty="0">
                  <a:solidFill>
                    <a:srgbClr val="009900"/>
                  </a:solidFill>
                </a:rPr>
                <a:t>Decoders</a:t>
              </a:r>
            </a:p>
          </p:txBody>
        </p:sp>
      </p:grpSp>
      <p:sp>
        <p:nvSpPr>
          <p:cNvPr id="14" name="AutoShape 227"/>
          <p:cNvSpPr>
            <a:spLocks noChangeArrowheads="1"/>
          </p:cNvSpPr>
          <p:nvPr/>
        </p:nvSpPr>
        <p:spPr bwMode="auto">
          <a:xfrm rot="5400000">
            <a:off x="7562057" y="2724943"/>
            <a:ext cx="1600200" cy="265113"/>
          </a:xfrm>
          <a:prstGeom prst="homePlate">
            <a:avLst>
              <a:gd name="adj" fmla="val 150898"/>
            </a:avLst>
          </a:prstGeom>
          <a:solidFill>
            <a:schemeClr val="accent2">
              <a:alpha val="20000"/>
            </a:schemeClr>
          </a:solidFill>
          <a:ln w="19050" algn="ctr">
            <a:solidFill>
              <a:schemeClr val="accent2"/>
            </a:solidFill>
            <a:miter lim="800000"/>
            <a:headEnd/>
            <a:tailEnd/>
          </a:ln>
          <a:effectLst/>
        </p:spPr>
        <p:txBody>
          <a:bodyPr wrap="none" anchor="ctr"/>
          <a:lstStyle/>
          <a:p>
            <a:endParaRPr lang="en-US" dirty="0"/>
          </a:p>
        </p:txBody>
      </p:sp>
      <p:sp>
        <p:nvSpPr>
          <p:cNvPr id="15" name="Oval 228"/>
          <p:cNvSpPr>
            <a:spLocks noChangeArrowheads="1"/>
          </p:cNvSpPr>
          <p:nvPr/>
        </p:nvSpPr>
        <p:spPr bwMode="auto">
          <a:xfrm>
            <a:off x="3505200" y="4114800"/>
            <a:ext cx="990600" cy="990600"/>
          </a:xfrm>
          <a:prstGeom prst="ellipse">
            <a:avLst/>
          </a:prstGeom>
          <a:noFill/>
          <a:ln w="19050" algn="ctr">
            <a:solidFill>
              <a:srgbClr val="CC3300"/>
            </a:solidFill>
            <a:round/>
            <a:headEnd/>
            <a:tailEnd/>
          </a:ln>
          <a:effectLst/>
        </p:spPr>
        <p:txBody>
          <a:bodyPr wrap="none" anchor="ctr"/>
          <a:lstStyle/>
          <a:p>
            <a:endParaRPr lang="en-US" dirty="0"/>
          </a:p>
        </p:txBody>
      </p:sp>
      <p:grpSp>
        <p:nvGrpSpPr>
          <p:cNvPr id="16" name="Group 231"/>
          <p:cNvGrpSpPr>
            <a:grpSpLocks/>
          </p:cNvGrpSpPr>
          <p:nvPr/>
        </p:nvGrpSpPr>
        <p:grpSpPr bwMode="auto">
          <a:xfrm>
            <a:off x="5470525" y="5753100"/>
            <a:ext cx="3140075" cy="366713"/>
            <a:chOff x="1776" y="3624"/>
            <a:chExt cx="1978" cy="231"/>
          </a:xfrm>
        </p:grpSpPr>
        <p:sp>
          <p:nvSpPr>
            <p:cNvPr id="17" name="Line 229"/>
            <p:cNvSpPr>
              <a:spLocks noChangeShapeType="1"/>
            </p:cNvSpPr>
            <p:nvPr/>
          </p:nvSpPr>
          <p:spPr bwMode="auto">
            <a:xfrm>
              <a:off x="1776" y="3744"/>
              <a:ext cx="624" cy="0"/>
            </a:xfrm>
            <a:prstGeom prst="line">
              <a:avLst/>
            </a:prstGeom>
            <a:noFill/>
            <a:ln w="19050">
              <a:solidFill>
                <a:srgbClr val="CC3300"/>
              </a:solidFill>
              <a:round/>
              <a:headEnd/>
              <a:tailEnd/>
            </a:ln>
            <a:effectLst/>
          </p:spPr>
          <p:txBody>
            <a:bodyPr/>
            <a:lstStyle/>
            <a:p>
              <a:endParaRPr lang="en-US" dirty="0"/>
            </a:p>
          </p:txBody>
        </p:sp>
        <p:sp>
          <p:nvSpPr>
            <p:cNvPr id="18" name="Text Box 230"/>
            <p:cNvSpPr txBox="1">
              <a:spLocks noChangeArrowheads="1"/>
            </p:cNvSpPr>
            <p:nvPr/>
          </p:nvSpPr>
          <p:spPr bwMode="auto">
            <a:xfrm>
              <a:off x="2390" y="3624"/>
              <a:ext cx="1364" cy="231"/>
            </a:xfrm>
            <a:prstGeom prst="rect">
              <a:avLst/>
            </a:prstGeom>
            <a:noFill/>
            <a:ln w="19050" algn="ctr">
              <a:noFill/>
              <a:miter lim="800000"/>
              <a:headEnd/>
              <a:tailEnd/>
            </a:ln>
            <a:effectLst/>
          </p:spPr>
          <p:txBody>
            <a:bodyPr wrap="none">
              <a:spAutoFit/>
            </a:bodyPr>
            <a:lstStyle/>
            <a:p>
              <a:pPr algn="l"/>
              <a:r>
                <a:rPr lang="en-US" sz="1800" b="1" dirty="0">
                  <a:solidFill>
                    <a:srgbClr val="CC0000"/>
                  </a:solidFill>
                </a:rPr>
                <a:t>32/16 bit correlation</a:t>
              </a:r>
            </a:p>
          </p:txBody>
        </p:sp>
      </p:grpSp>
      <p:grpSp>
        <p:nvGrpSpPr>
          <p:cNvPr id="19" name="Group 234"/>
          <p:cNvGrpSpPr>
            <a:grpSpLocks/>
          </p:cNvGrpSpPr>
          <p:nvPr/>
        </p:nvGrpSpPr>
        <p:grpSpPr bwMode="auto">
          <a:xfrm>
            <a:off x="2819400" y="5753100"/>
            <a:ext cx="2568575" cy="366713"/>
            <a:chOff x="1776" y="3624"/>
            <a:chExt cx="1618" cy="231"/>
          </a:xfrm>
        </p:grpSpPr>
        <p:sp>
          <p:nvSpPr>
            <p:cNvPr id="20" name="Text Box 232"/>
            <p:cNvSpPr txBox="1">
              <a:spLocks noChangeArrowheads="1"/>
            </p:cNvSpPr>
            <p:nvPr/>
          </p:nvSpPr>
          <p:spPr bwMode="auto">
            <a:xfrm>
              <a:off x="2486" y="3624"/>
              <a:ext cx="908" cy="231"/>
            </a:xfrm>
            <a:prstGeom prst="rect">
              <a:avLst/>
            </a:prstGeom>
            <a:noFill/>
            <a:ln w="19050" algn="ctr">
              <a:noFill/>
              <a:miter lim="800000"/>
              <a:headEnd/>
              <a:tailEnd/>
            </a:ln>
            <a:effectLst/>
          </p:spPr>
          <p:txBody>
            <a:bodyPr wrap="none">
              <a:spAutoFit/>
            </a:bodyPr>
            <a:lstStyle/>
            <a:p>
              <a:pPr algn="l"/>
              <a:r>
                <a:rPr lang="en-US" sz="1800" b="1" dirty="0">
                  <a:solidFill>
                    <a:schemeClr val="accent2"/>
                  </a:solidFill>
                </a:rPr>
                <a:t>Rd/Rt Dest.</a:t>
              </a:r>
              <a:r>
                <a:rPr lang="en-US" sz="1800" dirty="0">
                  <a:solidFill>
                    <a:schemeClr val="accent2"/>
                  </a:solidFill>
                </a:rPr>
                <a:t>  </a:t>
              </a:r>
            </a:p>
          </p:txBody>
        </p:sp>
        <p:sp>
          <p:nvSpPr>
            <p:cNvPr id="21" name="Line 233"/>
            <p:cNvSpPr>
              <a:spLocks noChangeShapeType="1"/>
            </p:cNvSpPr>
            <p:nvPr/>
          </p:nvSpPr>
          <p:spPr bwMode="auto">
            <a:xfrm>
              <a:off x="1776" y="3744"/>
              <a:ext cx="720" cy="0"/>
            </a:xfrm>
            <a:prstGeom prst="line">
              <a:avLst/>
            </a:prstGeom>
            <a:noFill/>
            <a:ln w="19050">
              <a:solidFill>
                <a:schemeClr val="accent2"/>
              </a:solidFill>
              <a:round/>
              <a:headEnd/>
              <a:tailEnd/>
            </a:ln>
            <a:effectLst/>
          </p:spPr>
          <p:txBody>
            <a:bodyPr/>
            <a:lstStyle/>
            <a:p>
              <a:endParaRPr lang="en-US" dirty="0"/>
            </a:p>
          </p:txBody>
        </p:sp>
      </p:grpSp>
      <p:grpSp>
        <p:nvGrpSpPr>
          <p:cNvPr id="22" name="Group 21"/>
          <p:cNvGrpSpPr/>
          <p:nvPr/>
        </p:nvGrpSpPr>
        <p:grpSpPr>
          <a:xfrm>
            <a:off x="533400" y="533400"/>
            <a:ext cx="8248650" cy="4663821"/>
            <a:chOff x="533400" y="1698879"/>
            <a:chExt cx="8248650" cy="4663821"/>
          </a:xfrm>
        </p:grpSpPr>
        <p:grpSp>
          <p:nvGrpSpPr>
            <p:cNvPr id="23" name="Group 230"/>
            <p:cNvGrpSpPr/>
            <p:nvPr/>
          </p:nvGrpSpPr>
          <p:grpSpPr>
            <a:xfrm>
              <a:off x="5443573" y="4320542"/>
              <a:ext cx="1056287" cy="990598"/>
              <a:chOff x="3355430" y="3810002"/>
              <a:chExt cx="1056287" cy="990598"/>
            </a:xfrm>
          </p:grpSpPr>
          <p:cxnSp>
            <p:nvCxnSpPr>
              <p:cNvPr id="220" name="Straight Connector 21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21" name="Isosceles Triangle 22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2" name="Isosceles Triangle 22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3" name="Isosceles Triangle 22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4" name="Rectangle 22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5"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4" name="Group 223"/>
            <p:cNvGrpSpPr/>
            <p:nvPr/>
          </p:nvGrpSpPr>
          <p:grpSpPr>
            <a:xfrm>
              <a:off x="5298793" y="2590802"/>
              <a:ext cx="1056287" cy="990598"/>
              <a:chOff x="3355430" y="3810002"/>
              <a:chExt cx="1056287" cy="990598"/>
            </a:xfrm>
          </p:grpSpPr>
          <p:cxnSp>
            <p:nvCxnSpPr>
              <p:cNvPr id="214" name="Straight Connector 21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5" name="Isosceles Triangle 21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6" name="Isosceles Triangle 21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7" name="Isosceles Triangle 21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8" name="Rectangle 21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9"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25" name="Group 216"/>
            <p:cNvGrpSpPr/>
            <p:nvPr/>
          </p:nvGrpSpPr>
          <p:grpSpPr>
            <a:xfrm>
              <a:off x="1082040" y="2407922"/>
              <a:ext cx="1056287" cy="990598"/>
              <a:chOff x="3355430" y="3810002"/>
              <a:chExt cx="1056287" cy="990598"/>
            </a:xfrm>
          </p:grpSpPr>
          <p:cxnSp>
            <p:nvCxnSpPr>
              <p:cNvPr id="208" name="Straight Connector 20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09" name="Isosceles Triangle 20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0" name="Isosceles Triangle 20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1" name="Isosceles Triangle 21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2" name="Rectangle 21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3"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26" name="Text Box 394"/>
            <p:cNvSpPr txBox="1">
              <a:spLocks noChangeArrowheads="1"/>
            </p:cNvSpPr>
            <p:nvPr/>
          </p:nvSpPr>
          <p:spPr bwMode="auto">
            <a:xfrm>
              <a:off x="5867400" y="5965825"/>
              <a:ext cx="2819400" cy="3968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sp>
          <p:nvSpPr>
            <p:cNvPr id="27" name="Line 413"/>
            <p:cNvSpPr>
              <a:spLocks noChangeShapeType="1"/>
            </p:cNvSpPr>
            <p:nvPr/>
          </p:nvSpPr>
          <p:spPr bwMode="auto">
            <a:xfrm flipV="1">
              <a:off x="4191000" y="1781175"/>
              <a:ext cx="0" cy="914400"/>
            </a:xfrm>
            <a:prstGeom prst="line">
              <a:avLst/>
            </a:prstGeom>
            <a:noFill/>
            <a:ln w="19050">
              <a:solidFill>
                <a:srgbClr val="CC3300"/>
              </a:solidFill>
              <a:round/>
              <a:headEnd/>
              <a:tailEnd/>
            </a:ln>
            <a:effectLst/>
          </p:spPr>
          <p:txBody>
            <a:bodyPr/>
            <a:lstStyle/>
            <a:p>
              <a:endParaRPr lang="en-US" dirty="0"/>
            </a:p>
          </p:txBody>
        </p:sp>
        <p:sp>
          <p:nvSpPr>
            <p:cNvPr id="28" name="Line 415"/>
            <p:cNvSpPr>
              <a:spLocks noChangeShapeType="1"/>
            </p:cNvSpPr>
            <p:nvPr/>
          </p:nvSpPr>
          <p:spPr bwMode="auto">
            <a:xfrm flipV="1">
              <a:off x="6858000" y="1781175"/>
              <a:ext cx="0" cy="228600"/>
            </a:xfrm>
            <a:prstGeom prst="line">
              <a:avLst/>
            </a:prstGeom>
            <a:noFill/>
            <a:ln w="19050">
              <a:solidFill>
                <a:srgbClr val="CC3300"/>
              </a:solidFill>
              <a:round/>
              <a:headEnd/>
              <a:tailEnd/>
            </a:ln>
            <a:effectLst/>
          </p:spPr>
          <p:txBody>
            <a:bodyPr/>
            <a:lstStyle/>
            <a:p>
              <a:endParaRPr lang="en-US" dirty="0"/>
            </a:p>
          </p:txBody>
        </p:sp>
        <p:sp>
          <p:nvSpPr>
            <p:cNvPr id="29" name="Line 201"/>
            <p:cNvSpPr>
              <a:spLocks noChangeShapeType="1"/>
            </p:cNvSpPr>
            <p:nvPr/>
          </p:nvSpPr>
          <p:spPr bwMode="auto">
            <a:xfrm flipV="1">
              <a:off x="5181600" y="4667250"/>
              <a:ext cx="0" cy="182563"/>
            </a:xfrm>
            <a:prstGeom prst="line">
              <a:avLst/>
            </a:prstGeom>
            <a:noFill/>
            <a:ln w="19050">
              <a:solidFill>
                <a:srgbClr val="CC3300"/>
              </a:solidFill>
              <a:round/>
              <a:headEnd/>
              <a:tailEnd/>
            </a:ln>
            <a:effectLst/>
          </p:spPr>
          <p:txBody>
            <a:bodyPr/>
            <a:lstStyle/>
            <a:p>
              <a:endParaRPr lang="en-US" dirty="0"/>
            </a:p>
          </p:txBody>
        </p:sp>
        <p:sp>
          <p:nvSpPr>
            <p:cNvPr id="30" name="Line 203"/>
            <p:cNvSpPr>
              <a:spLocks noChangeShapeType="1"/>
            </p:cNvSpPr>
            <p:nvPr/>
          </p:nvSpPr>
          <p:spPr bwMode="auto">
            <a:xfrm>
              <a:off x="5943600" y="3002280"/>
              <a:ext cx="304800" cy="0"/>
            </a:xfrm>
            <a:prstGeom prst="line">
              <a:avLst/>
            </a:prstGeom>
            <a:noFill/>
            <a:ln w="19050">
              <a:solidFill>
                <a:srgbClr val="CC3300"/>
              </a:solidFill>
              <a:round/>
              <a:headEnd/>
              <a:tailEnd/>
            </a:ln>
            <a:effectLst/>
          </p:spPr>
          <p:txBody>
            <a:bodyPr/>
            <a:lstStyle/>
            <a:p>
              <a:endParaRPr lang="en-US" dirty="0"/>
            </a:p>
          </p:txBody>
        </p:sp>
        <p:sp>
          <p:nvSpPr>
            <p:cNvPr id="31" name="Line 204"/>
            <p:cNvSpPr>
              <a:spLocks noChangeShapeType="1"/>
            </p:cNvSpPr>
            <p:nvPr/>
          </p:nvSpPr>
          <p:spPr bwMode="auto">
            <a:xfrm flipH="1">
              <a:off x="4191000" y="3990975"/>
              <a:ext cx="152400" cy="0"/>
            </a:xfrm>
            <a:prstGeom prst="line">
              <a:avLst/>
            </a:prstGeom>
            <a:noFill/>
            <a:ln w="19050">
              <a:solidFill>
                <a:srgbClr val="CC3300"/>
              </a:solidFill>
              <a:round/>
              <a:headEnd/>
              <a:tailEnd/>
            </a:ln>
            <a:effectLst/>
          </p:spPr>
          <p:txBody>
            <a:bodyPr/>
            <a:lstStyle/>
            <a:p>
              <a:endParaRPr lang="en-US" dirty="0"/>
            </a:p>
          </p:txBody>
        </p:sp>
        <p:sp>
          <p:nvSpPr>
            <p:cNvPr id="32" name="Line 205"/>
            <p:cNvSpPr>
              <a:spLocks noChangeShapeType="1"/>
            </p:cNvSpPr>
            <p:nvPr/>
          </p:nvSpPr>
          <p:spPr bwMode="auto">
            <a:xfrm flipV="1">
              <a:off x="2371725" y="2771775"/>
              <a:ext cx="0" cy="2438400"/>
            </a:xfrm>
            <a:prstGeom prst="line">
              <a:avLst/>
            </a:prstGeom>
            <a:noFill/>
            <a:ln w="19050">
              <a:solidFill>
                <a:srgbClr val="CC3300"/>
              </a:solidFill>
              <a:round/>
              <a:headEnd/>
              <a:tailEnd/>
            </a:ln>
            <a:effectLst/>
          </p:spPr>
          <p:txBody>
            <a:bodyPr/>
            <a:lstStyle/>
            <a:p>
              <a:endParaRPr lang="en-US" dirty="0"/>
            </a:p>
          </p:txBody>
        </p:sp>
        <p:sp>
          <p:nvSpPr>
            <p:cNvPr id="33" name="Line 206"/>
            <p:cNvSpPr>
              <a:spLocks noChangeShapeType="1"/>
            </p:cNvSpPr>
            <p:nvPr/>
          </p:nvSpPr>
          <p:spPr bwMode="auto">
            <a:xfrm flipV="1">
              <a:off x="4572000" y="3305175"/>
              <a:ext cx="0" cy="2362200"/>
            </a:xfrm>
            <a:prstGeom prst="line">
              <a:avLst/>
            </a:prstGeom>
            <a:noFill/>
            <a:ln w="19050">
              <a:solidFill>
                <a:srgbClr val="CC3300"/>
              </a:solidFill>
              <a:round/>
              <a:headEnd/>
              <a:tailEnd/>
            </a:ln>
            <a:effectLst/>
          </p:spPr>
          <p:txBody>
            <a:bodyPr/>
            <a:lstStyle/>
            <a:p>
              <a:endParaRPr lang="en-US" dirty="0"/>
            </a:p>
          </p:txBody>
        </p:sp>
        <p:sp>
          <p:nvSpPr>
            <p:cNvPr id="34" name="Line 207"/>
            <p:cNvSpPr>
              <a:spLocks noChangeShapeType="1"/>
            </p:cNvSpPr>
            <p:nvPr/>
          </p:nvSpPr>
          <p:spPr bwMode="auto">
            <a:xfrm flipV="1">
              <a:off x="4495800" y="3609975"/>
              <a:ext cx="0" cy="1066800"/>
            </a:xfrm>
            <a:prstGeom prst="line">
              <a:avLst/>
            </a:prstGeom>
            <a:noFill/>
            <a:ln w="19050">
              <a:solidFill>
                <a:srgbClr val="CC3300"/>
              </a:solidFill>
              <a:round/>
              <a:headEnd/>
              <a:tailEnd/>
            </a:ln>
            <a:effectLst/>
          </p:spPr>
          <p:txBody>
            <a:bodyPr/>
            <a:lstStyle/>
            <a:p>
              <a:endParaRPr lang="en-US" dirty="0"/>
            </a:p>
          </p:txBody>
        </p:sp>
        <p:sp>
          <p:nvSpPr>
            <p:cNvPr id="35" name="Line 208"/>
            <p:cNvSpPr>
              <a:spLocks noChangeShapeType="1"/>
            </p:cNvSpPr>
            <p:nvPr/>
          </p:nvSpPr>
          <p:spPr bwMode="auto">
            <a:xfrm>
              <a:off x="5943600" y="3147060"/>
              <a:ext cx="304800" cy="0"/>
            </a:xfrm>
            <a:prstGeom prst="line">
              <a:avLst/>
            </a:prstGeom>
            <a:noFill/>
            <a:ln w="19050">
              <a:solidFill>
                <a:srgbClr val="CC3300"/>
              </a:solidFill>
              <a:round/>
              <a:headEnd/>
              <a:tailEnd/>
            </a:ln>
            <a:effectLst/>
          </p:spPr>
          <p:txBody>
            <a:bodyPr/>
            <a:lstStyle/>
            <a:p>
              <a:endParaRPr lang="en-US" dirty="0"/>
            </a:p>
          </p:txBody>
        </p:sp>
        <p:sp>
          <p:nvSpPr>
            <p:cNvPr id="36" name="Line 209"/>
            <p:cNvSpPr>
              <a:spLocks noChangeShapeType="1"/>
            </p:cNvSpPr>
            <p:nvPr/>
          </p:nvSpPr>
          <p:spPr bwMode="auto">
            <a:xfrm>
              <a:off x="6400800" y="3000375"/>
              <a:ext cx="1066800" cy="0"/>
            </a:xfrm>
            <a:prstGeom prst="line">
              <a:avLst/>
            </a:prstGeom>
            <a:noFill/>
            <a:ln w="19050">
              <a:solidFill>
                <a:srgbClr val="CC3300"/>
              </a:solidFill>
              <a:round/>
              <a:headEnd/>
              <a:tailEnd/>
            </a:ln>
            <a:effectLst/>
          </p:spPr>
          <p:txBody>
            <a:bodyPr/>
            <a:lstStyle/>
            <a:p>
              <a:endParaRPr lang="en-US" dirty="0"/>
            </a:p>
          </p:txBody>
        </p:sp>
        <p:sp>
          <p:nvSpPr>
            <p:cNvPr id="37" name="Line 210"/>
            <p:cNvSpPr>
              <a:spLocks noChangeShapeType="1"/>
            </p:cNvSpPr>
            <p:nvPr/>
          </p:nvSpPr>
          <p:spPr bwMode="auto">
            <a:xfrm>
              <a:off x="6400800" y="3152775"/>
              <a:ext cx="1981200" cy="0"/>
            </a:xfrm>
            <a:prstGeom prst="line">
              <a:avLst/>
            </a:prstGeom>
            <a:noFill/>
            <a:ln w="19050">
              <a:solidFill>
                <a:srgbClr val="CC3300"/>
              </a:solidFill>
              <a:round/>
              <a:headEnd/>
              <a:tailEnd/>
            </a:ln>
            <a:effectLst/>
          </p:spPr>
          <p:txBody>
            <a:bodyPr/>
            <a:lstStyle/>
            <a:p>
              <a:endParaRPr lang="en-US" dirty="0"/>
            </a:p>
          </p:txBody>
        </p:sp>
        <p:sp>
          <p:nvSpPr>
            <p:cNvPr id="38" name="Line 211"/>
            <p:cNvSpPr>
              <a:spLocks noChangeShapeType="1"/>
            </p:cNvSpPr>
            <p:nvPr/>
          </p:nvSpPr>
          <p:spPr bwMode="auto">
            <a:xfrm flipV="1">
              <a:off x="5881688" y="5103813"/>
              <a:ext cx="0" cy="792163"/>
            </a:xfrm>
            <a:prstGeom prst="line">
              <a:avLst/>
            </a:prstGeom>
            <a:noFill/>
            <a:ln w="19050">
              <a:solidFill>
                <a:srgbClr val="CC3300"/>
              </a:solidFill>
              <a:round/>
              <a:headEnd/>
              <a:tailEnd/>
            </a:ln>
            <a:effectLst/>
          </p:spPr>
          <p:txBody>
            <a:bodyPr/>
            <a:lstStyle/>
            <a:p>
              <a:endParaRPr lang="en-US" dirty="0"/>
            </a:p>
          </p:txBody>
        </p:sp>
        <p:sp>
          <p:nvSpPr>
            <p:cNvPr id="39" name="Line 212"/>
            <p:cNvSpPr>
              <a:spLocks noChangeShapeType="1"/>
            </p:cNvSpPr>
            <p:nvPr/>
          </p:nvSpPr>
          <p:spPr bwMode="auto">
            <a:xfrm>
              <a:off x="4572000" y="5657850"/>
              <a:ext cx="609600" cy="0"/>
            </a:xfrm>
            <a:prstGeom prst="line">
              <a:avLst/>
            </a:prstGeom>
            <a:noFill/>
            <a:ln w="19050">
              <a:solidFill>
                <a:srgbClr val="CC3300"/>
              </a:solidFill>
              <a:round/>
              <a:headEnd/>
              <a:tailEnd/>
            </a:ln>
            <a:effectLst/>
          </p:spPr>
          <p:txBody>
            <a:bodyPr/>
            <a:lstStyle/>
            <a:p>
              <a:endParaRPr lang="en-US" dirty="0"/>
            </a:p>
          </p:txBody>
        </p:sp>
        <p:sp>
          <p:nvSpPr>
            <p:cNvPr id="40" name="Line 213"/>
            <p:cNvSpPr>
              <a:spLocks noChangeShapeType="1"/>
            </p:cNvSpPr>
            <p:nvPr/>
          </p:nvSpPr>
          <p:spPr bwMode="auto">
            <a:xfrm>
              <a:off x="5010150" y="3457575"/>
              <a:ext cx="323850" cy="0"/>
            </a:xfrm>
            <a:prstGeom prst="line">
              <a:avLst/>
            </a:prstGeom>
            <a:noFill/>
            <a:ln w="19050">
              <a:solidFill>
                <a:srgbClr val="CC3300"/>
              </a:solidFill>
              <a:round/>
              <a:headEnd/>
              <a:tailEnd/>
            </a:ln>
            <a:effectLst/>
          </p:spPr>
          <p:txBody>
            <a:bodyPr/>
            <a:lstStyle/>
            <a:p>
              <a:endParaRPr lang="en-US" dirty="0"/>
            </a:p>
          </p:txBody>
        </p:sp>
        <p:sp>
          <p:nvSpPr>
            <p:cNvPr id="41" name="Line 214"/>
            <p:cNvSpPr>
              <a:spLocks noChangeShapeType="1"/>
            </p:cNvSpPr>
            <p:nvPr/>
          </p:nvSpPr>
          <p:spPr bwMode="auto">
            <a:xfrm flipV="1">
              <a:off x="5105400" y="2847975"/>
              <a:ext cx="0" cy="914400"/>
            </a:xfrm>
            <a:prstGeom prst="line">
              <a:avLst/>
            </a:prstGeom>
            <a:noFill/>
            <a:ln w="19050">
              <a:solidFill>
                <a:srgbClr val="CC3300"/>
              </a:solidFill>
              <a:round/>
              <a:headEnd/>
              <a:tailEnd/>
            </a:ln>
            <a:effectLst/>
          </p:spPr>
          <p:txBody>
            <a:bodyPr/>
            <a:lstStyle/>
            <a:p>
              <a:endParaRPr lang="en-US" dirty="0"/>
            </a:p>
          </p:txBody>
        </p:sp>
        <p:sp>
          <p:nvSpPr>
            <p:cNvPr id="42" name="Line 215"/>
            <p:cNvSpPr>
              <a:spLocks noChangeShapeType="1"/>
            </p:cNvSpPr>
            <p:nvPr/>
          </p:nvSpPr>
          <p:spPr bwMode="auto">
            <a:xfrm>
              <a:off x="3872865" y="3000375"/>
              <a:ext cx="1476375" cy="0"/>
            </a:xfrm>
            <a:prstGeom prst="line">
              <a:avLst/>
            </a:prstGeom>
            <a:noFill/>
            <a:ln w="19050">
              <a:solidFill>
                <a:srgbClr val="CC3300"/>
              </a:solidFill>
              <a:round/>
              <a:headEnd/>
              <a:tailEnd/>
            </a:ln>
            <a:effectLst/>
          </p:spPr>
          <p:txBody>
            <a:bodyPr/>
            <a:lstStyle/>
            <a:p>
              <a:endParaRPr lang="en-US" dirty="0"/>
            </a:p>
          </p:txBody>
        </p:sp>
        <p:sp>
          <p:nvSpPr>
            <p:cNvPr id="43" name="Text Box 216"/>
            <p:cNvSpPr txBox="1">
              <a:spLocks noChangeArrowheads="1"/>
            </p:cNvSpPr>
            <p:nvPr/>
          </p:nvSpPr>
          <p:spPr bwMode="auto">
            <a:xfrm>
              <a:off x="3886200" y="2981325"/>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44" name="Text Box 217"/>
            <p:cNvSpPr txBox="1">
              <a:spLocks noChangeArrowheads="1"/>
            </p:cNvSpPr>
            <p:nvPr/>
          </p:nvSpPr>
          <p:spPr bwMode="auto">
            <a:xfrm>
              <a:off x="3886200" y="313372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45" name="Text Box 218"/>
            <p:cNvSpPr txBox="1">
              <a:spLocks noChangeArrowheads="1"/>
            </p:cNvSpPr>
            <p:nvPr/>
          </p:nvSpPr>
          <p:spPr bwMode="auto">
            <a:xfrm>
              <a:off x="3810000" y="268128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46" name="Text Box 219"/>
            <p:cNvSpPr txBox="1">
              <a:spLocks noChangeArrowheads="1"/>
            </p:cNvSpPr>
            <p:nvPr/>
          </p:nvSpPr>
          <p:spPr bwMode="auto">
            <a:xfrm>
              <a:off x="3810000" y="359092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47" name="Text Box 220"/>
            <p:cNvSpPr txBox="1">
              <a:spLocks noChangeArrowheads="1"/>
            </p:cNvSpPr>
            <p:nvPr/>
          </p:nvSpPr>
          <p:spPr bwMode="auto">
            <a:xfrm>
              <a:off x="3886200" y="343852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48" name="Text Box 221"/>
            <p:cNvSpPr txBox="1">
              <a:spLocks noChangeArrowheads="1"/>
            </p:cNvSpPr>
            <p:nvPr/>
          </p:nvSpPr>
          <p:spPr bwMode="auto">
            <a:xfrm>
              <a:off x="3886200" y="2833688"/>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49" name="Rectangle 222"/>
            <p:cNvSpPr>
              <a:spLocks noChangeArrowheads="1"/>
            </p:cNvSpPr>
            <p:nvPr/>
          </p:nvSpPr>
          <p:spPr bwMode="auto">
            <a:xfrm>
              <a:off x="2971800" y="3867150"/>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50" name="Rectangle 223"/>
            <p:cNvSpPr>
              <a:spLocks noChangeArrowheads="1"/>
            </p:cNvSpPr>
            <p:nvPr/>
          </p:nvSpPr>
          <p:spPr bwMode="auto">
            <a:xfrm>
              <a:off x="914400" y="4448175"/>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51" name="Rectangle 244"/>
            <p:cNvSpPr>
              <a:spLocks noChangeArrowheads="1"/>
            </p:cNvSpPr>
            <p:nvPr/>
          </p:nvSpPr>
          <p:spPr bwMode="auto">
            <a:xfrm>
              <a:off x="533400" y="4600575"/>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52" name="Line 245"/>
            <p:cNvSpPr>
              <a:spLocks noChangeShapeType="1"/>
            </p:cNvSpPr>
            <p:nvPr/>
          </p:nvSpPr>
          <p:spPr bwMode="auto">
            <a:xfrm>
              <a:off x="776288" y="49053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53" name="Line 246"/>
            <p:cNvSpPr>
              <a:spLocks noChangeShapeType="1"/>
            </p:cNvSpPr>
            <p:nvPr/>
          </p:nvSpPr>
          <p:spPr bwMode="auto">
            <a:xfrm flipH="1" flipV="1">
              <a:off x="819150" y="2619375"/>
              <a:ext cx="0" cy="2286000"/>
            </a:xfrm>
            <a:prstGeom prst="line">
              <a:avLst/>
            </a:prstGeom>
            <a:noFill/>
            <a:ln w="28575">
              <a:solidFill>
                <a:schemeClr val="tx1"/>
              </a:solidFill>
              <a:round/>
              <a:headEnd/>
              <a:tailEnd/>
            </a:ln>
            <a:effectLst/>
          </p:spPr>
          <p:txBody>
            <a:bodyPr/>
            <a:lstStyle/>
            <a:p>
              <a:endParaRPr lang="en-US" dirty="0"/>
            </a:p>
          </p:txBody>
        </p:sp>
        <p:sp>
          <p:nvSpPr>
            <p:cNvPr id="54" name="Line 247"/>
            <p:cNvSpPr>
              <a:spLocks noChangeShapeType="1"/>
            </p:cNvSpPr>
            <p:nvPr/>
          </p:nvSpPr>
          <p:spPr bwMode="auto">
            <a:xfrm flipV="1">
              <a:off x="812800" y="2633663"/>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55" name="Line 248"/>
            <p:cNvSpPr>
              <a:spLocks noChangeShapeType="1"/>
            </p:cNvSpPr>
            <p:nvPr/>
          </p:nvSpPr>
          <p:spPr bwMode="auto">
            <a:xfrm>
              <a:off x="914400" y="3152775"/>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56" name="Text Box 249"/>
            <p:cNvSpPr txBox="1">
              <a:spLocks noChangeArrowheads="1"/>
            </p:cNvSpPr>
            <p:nvPr/>
          </p:nvSpPr>
          <p:spPr bwMode="auto">
            <a:xfrm>
              <a:off x="800100" y="2897188"/>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57" name="Text Box 250"/>
            <p:cNvSpPr txBox="1">
              <a:spLocks noChangeArrowheads="1"/>
            </p:cNvSpPr>
            <p:nvPr/>
          </p:nvSpPr>
          <p:spPr bwMode="auto">
            <a:xfrm>
              <a:off x="866775" y="4598988"/>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58" name="Rectangle 251"/>
            <p:cNvSpPr>
              <a:spLocks noChangeArrowheads="1"/>
            </p:cNvSpPr>
            <p:nvPr/>
          </p:nvSpPr>
          <p:spPr bwMode="auto">
            <a:xfrm>
              <a:off x="6684963" y="4462463"/>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59" name="Group 252"/>
            <p:cNvGrpSpPr>
              <a:grpSpLocks/>
            </p:cNvGrpSpPr>
            <p:nvPr/>
          </p:nvGrpSpPr>
          <p:grpSpPr bwMode="auto">
            <a:xfrm>
              <a:off x="5065701" y="4843463"/>
              <a:ext cx="228600" cy="549275"/>
              <a:chOff x="4392" y="1632"/>
              <a:chExt cx="144" cy="346"/>
            </a:xfrm>
          </p:grpSpPr>
          <p:grpSp>
            <p:nvGrpSpPr>
              <p:cNvPr id="203" name="Group 253"/>
              <p:cNvGrpSpPr>
                <a:grpSpLocks/>
              </p:cNvGrpSpPr>
              <p:nvPr/>
            </p:nvGrpSpPr>
            <p:grpSpPr bwMode="auto">
              <a:xfrm>
                <a:off x="4411" y="1634"/>
                <a:ext cx="102" cy="336"/>
                <a:chOff x="1248" y="3360"/>
                <a:chExt cx="144" cy="480"/>
              </a:xfrm>
            </p:grpSpPr>
            <p:sp>
              <p:nvSpPr>
                <p:cNvPr id="205" name="AutoShape 25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06" name="Line 25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07" name="Line 25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04" name="Text Box 257"/>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60" name="Line 258"/>
            <p:cNvSpPr>
              <a:spLocks noChangeShapeType="1"/>
            </p:cNvSpPr>
            <p:nvPr/>
          </p:nvSpPr>
          <p:spPr bwMode="auto">
            <a:xfrm>
              <a:off x="6096000" y="4919663"/>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61" name="Oval 259"/>
            <p:cNvSpPr>
              <a:spLocks noChangeArrowheads="1"/>
            </p:cNvSpPr>
            <p:nvPr/>
          </p:nvSpPr>
          <p:spPr bwMode="auto">
            <a:xfrm>
              <a:off x="4648200" y="3273425"/>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62" name="Line 260"/>
            <p:cNvSpPr>
              <a:spLocks noChangeShapeType="1"/>
            </p:cNvSpPr>
            <p:nvPr/>
          </p:nvSpPr>
          <p:spPr bwMode="auto">
            <a:xfrm flipV="1">
              <a:off x="4843463" y="3868738"/>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63" name="Line 261"/>
            <p:cNvSpPr>
              <a:spLocks noChangeShapeType="1"/>
            </p:cNvSpPr>
            <p:nvPr/>
          </p:nvSpPr>
          <p:spPr bwMode="auto">
            <a:xfrm>
              <a:off x="4648200" y="5438775"/>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64" name="Line 262"/>
            <p:cNvSpPr>
              <a:spLocks noChangeShapeType="1"/>
            </p:cNvSpPr>
            <p:nvPr/>
          </p:nvSpPr>
          <p:spPr bwMode="auto">
            <a:xfrm>
              <a:off x="5029200" y="3533775"/>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65" name="Line 263"/>
            <p:cNvSpPr>
              <a:spLocks noChangeShapeType="1"/>
            </p:cNvSpPr>
            <p:nvPr/>
          </p:nvSpPr>
          <p:spPr bwMode="auto">
            <a:xfrm flipH="1" flipV="1">
              <a:off x="622300" y="1704975"/>
              <a:ext cx="0" cy="2895600"/>
            </a:xfrm>
            <a:prstGeom prst="line">
              <a:avLst/>
            </a:prstGeom>
            <a:noFill/>
            <a:ln w="28575">
              <a:solidFill>
                <a:schemeClr val="tx1"/>
              </a:solidFill>
              <a:round/>
              <a:headEnd type="triangle" w="med" len="med"/>
              <a:tailEnd/>
            </a:ln>
            <a:effectLst/>
          </p:spPr>
          <p:txBody>
            <a:bodyPr/>
            <a:lstStyle/>
            <a:p>
              <a:endParaRPr lang="en-US" dirty="0"/>
            </a:p>
          </p:txBody>
        </p:sp>
        <p:sp>
          <p:nvSpPr>
            <p:cNvPr id="66" name="Line 264"/>
            <p:cNvSpPr>
              <a:spLocks noChangeShapeType="1"/>
            </p:cNvSpPr>
            <p:nvPr/>
          </p:nvSpPr>
          <p:spPr bwMode="auto">
            <a:xfrm>
              <a:off x="609600" y="1704975"/>
              <a:ext cx="6705600" cy="0"/>
            </a:xfrm>
            <a:prstGeom prst="line">
              <a:avLst/>
            </a:prstGeom>
            <a:noFill/>
            <a:ln w="28575">
              <a:solidFill>
                <a:schemeClr val="tx1"/>
              </a:solidFill>
              <a:round/>
              <a:headEnd/>
              <a:tailEnd/>
            </a:ln>
            <a:effectLst/>
          </p:spPr>
          <p:txBody>
            <a:bodyPr/>
            <a:lstStyle/>
            <a:p>
              <a:endParaRPr lang="en-US" dirty="0"/>
            </a:p>
          </p:txBody>
        </p:sp>
        <p:sp>
          <p:nvSpPr>
            <p:cNvPr id="67" name="Line 265"/>
            <p:cNvSpPr>
              <a:spLocks noChangeShapeType="1"/>
            </p:cNvSpPr>
            <p:nvPr/>
          </p:nvSpPr>
          <p:spPr bwMode="auto">
            <a:xfrm>
              <a:off x="4248150" y="5743575"/>
              <a:ext cx="609600" cy="0"/>
            </a:xfrm>
            <a:prstGeom prst="line">
              <a:avLst/>
            </a:prstGeom>
            <a:noFill/>
            <a:ln w="28575">
              <a:solidFill>
                <a:schemeClr val="tx1"/>
              </a:solidFill>
              <a:round/>
              <a:headEnd/>
              <a:tailEnd/>
            </a:ln>
            <a:effectLst/>
          </p:spPr>
          <p:txBody>
            <a:bodyPr/>
            <a:lstStyle/>
            <a:p>
              <a:endParaRPr lang="en-US" dirty="0"/>
            </a:p>
          </p:txBody>
        </p:sp>
        <p:sp>
          <p:nvSpPr>
            <p:cNvPr id="68" name="Text Box 266"/>
            <p:cNvSpPr txBox="1">
              <a:spLocks noChangeArrowheads="1"/>
            </p:cNvSpPr>
            <p:nvPr/>
          </p:nvSpPr>
          <p:spPr bwMode="auto">
            <a:xfrm>
              <a:off x="6573838" y="4676775"/>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69" name="Text Box 267"/>
            <p:cNvSpPr txBox="1">
              <a:spLocks noChangeArrowheads="1"/>
            </p:cNvSpPr>
            <p:nvPr/>
          </p:nvSpPr>
          <p:spPr bwMode="auto">
            <a:xfrm>
              <a:off x="1600200" y="4752975"/>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70" name="Line 268"/>
            <p:cNvSpPr>
              <a:spLocks noChangeShapeType="1"/>
            </p:cNvSpPr>
            <p:nvPr/>
          </p:nvSpPr>
          <p:spPr bwMode="auto">
            <a:xfrm>
              <a:off x="2290763" y="4067175"/>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71" name="Line 269"/>
            <p:cNvSpPr>
              <a:spLocks noChangeShapeType="1"/>
            </p:cNvSpPr>
            <p:nvPr/>
          </p:nvSpPr>
          <p:spPr bwMode="auto">
            <a:xfrm>
              <a:off x="2305050" y="3305175"/>
              <a:ext cx="0" cy="2432050"/>
            </a:xfrm>
            <a:prstGeom prst="line">
              <a:avLst/>
            </a:prstGeom>
            <a:noFill/>
            <a:ln w="28575">
              <a:solidFill>
                <a:schemeClr val="tx1"/>
              </a:solidFill>
              <a:round/>
              <a:headEnd/>
              <a:tailEnd/>
            </a:ln>
            <a:effectLst/>
          </p:spPr>
          <p:txBody>
            <a:bodyPr/>
            <a:lstStyle/>
            <a:p>
              <a:endParaRPr lang="en-US" dirty="0"/>
            </a:p>
          </p:txBody>
        </p:sp>
        <p:sp>
          <p:nvSpPr>
            <p:cNvPr id="72" name="Line 270"/>
            <p:cNvSpPr>
              <a:spLocks noChangeShapeType="1"/>
            </p:cNvSpPr>
            <p:nvPr/>
          </p:nvSpPr>
          <p:spPr bwMode="auto">
            <a:xfrm>
              <a:off x="2290763" y="5743575"/>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73" name="Line 271"/>
            <p:cNvSpPr>
              <a:spLocks noChangeShapeType="1"/>
            </p:cNvSpPr>
            <p:nvPr/>
          </p:nvSpPr>
          <p:spPr bwMode="auto">
            <a:xfrm>
              <a:off x="7767638" y="4995863"/>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74" name="Line 272"/>
            <p:cNvSpPr>
              <a:spLocks noChangeShapeType="1"/>
            </p:cNvSpPr>
            <p:nvPr/>
          </p:nvSpPr>
          <p:spPr bwMode="auto">
            <a:xfrm>
              <a:off x="8153400" y="5253038"/>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75" name="Line 273"/>
            <p:cNvSpPr>
              <a:spLocks noChangeShapeType="1"/>
            </p:cNvSpPr>
            <p:nvPr/>
          </p:nvSpPr>
          <p:spPr bwMode="auto">
            <a:xfrm>
              <a:off x="8458200" y="5086350"/>
              <a:ext cx="152400" cy="0"/>
            </a:xfrm>
            <a:prstGeom prst="line">
              <a:avLst/>
            </a:prstGeom>
            <a:noFill/>
            <a:ln w="28575">
              <a:solidFill>
                <a:schemeClr val="tx1"/>
              </a:solidFill>
              <a:round/>
              <a:headEnd/>
              <a:tailEnd/>
            </a:ln>
            <a:effectLst/>
          </p:spPr>
          <p:txBody>
            <a:bodyPr/>
            <a:lstStyle/>
            <a:p>
              <a:endParaRPr lang="en-US" dirty="0"/>
            </a:p>
          </p:txBody>
        </p:sp>
        <p:sp>
          <p:nvSpPr>
            <p:cNvPr id="76" name="Line 274"/>
            <p:cNvSpPr>
              <a:spLocks noChangeShapeType="1"/>
            </p:cNvSpPr>
            <p:nvPr/>
          </p:nvSpPr>
          <p:spPr bwMode="auto">
            <a:xfrm>
              <a:off x="8603933" y="5087938"/>
              <a:ext cx="0" cy="1250950"/>
            </a:xfrm>
            <a:prstGeom prst="line">
              <a:avLst/>
            </a:prstGeom>
            <a:noFill/>
            <a:ln w="28575">
              <a:solidFill>
                <a:schemeClr val="tx1"/>
              </a:solidFill>
              <a:round/>
              <a:headEnd/>
              <a:tailEnd/>
            </a:ln>
            <a:effectLst/>
          </p:spPr>
          <p:txBody>
            <a:bodyPr/>
            <a:lstStyle/>
            <a:p>
              <a:endParaRPr lang="en-US" dirty="0"/>
            </a:p>
          </p:txBody>
        </p:sp>
        <p:sp>
          <p:nvSpPr>
            <p:cNvPr id="77" name="Line 275"/>
            <p:cNvSpPr>
              <a:spLocks noChangeShapeType="1"/>
            </p:cNvSpPr>
            <p:nvPr/>
          </p:nvSpPr>
          <p:spPr bwMode="auto">
            <a:xfrm>
              <a:off x="2827020" y="6345555"/>
              <a:ext cx="5791200" cy="0"/>
            </a:xfrm>
            <a:prstGeom prst="line">
              <a:avLst/>
            </a:prstGeom>
            <a:noFill/>
            <a:ln w="28575">
              <a:solidFill>
                <a:schemeClr val="tx1"/>
              </a:solidFill>
              <a:round/>
              <a:headEnd/>
              <a:tailEnd/>
            </a:ln>
            <a:effectLst/>
          </p:spPr>
          <p:txBody>
            <a:bodyPr/>
            <a:lstStyle/>
            <a:p>
              <a:endParaRPr lang="en-US" dirty="0"/>
            </a:p>
          </p:txBody>
        </p:sp>
        <p:sp>
          <p:nvSpPr>
            <p:cNvPr id="78" name="Line 276"/>
            <p:cNvSpPr>
              <a:spLocks noChangeShapeType="1"/>
            </p:cNvSpPr>
            <p:nvPr/>
          </p:nvSpPr>
          <p:spPr bwMode="auto">
            <a:xfrm>
              <a:off x="2833688" y="5133975"/>
              <a:ext cx="0" cy="1219200"/>
            </a:xfrm>
            <a:prstGeom prst="line">
              <a:avLst/>
            </a:prstGeom>
            <a:noFill/>
            <a:ln w="28575">
              <a:solidFill>
                <a:schemeClr val="tx1"/>
              </a:solidFill>
              <a:round/>
              <a:headEnd/>
              <a:tailEnd/>
            </a:ln>
            <a:effectLst/>
          </p:spPr>
          <p:txBody>
            <a:bodyPr/>
            <a:lstStyle/>
            <a:p>
              <a:endParaRPr lang="en-US" dirty="0"/>
            </a:p>
          </p:txBody>
        </p:sp>
        <p:grpSp>
          <p:nvGrpSpPr>
            <p:cNvPr id="79" name="Group 277"/>
            <p:cNvGrpSpPr>
              <a:grpSpLocks/>
            </p:cNvGrpSpPr>
            <p:nvPr/>
          </p:nvGrpSpPr>
          <p:grpSpPr bwMode="auto">
            <a:xfrm>
              <a:off x="8266101" y="4827588"/>
              <a:ext cx="228600" cy="549275"/>
              <a:chOff x="4392" y="1632"/>
              <a:chExt cx="144" cy="346"/>
            </a:xfrm>
          </p:grpSpPr>
          <p:grpSp>
            <p:nvGrpSpPr>
              <p:cNvPr id="198" name="Group 278"/>
              <p:cNvGrpSpPr>
                <a:grpSpLocks/>
              </p:cNvGrpSpPr>
              <p:nvPr/>
            </p:nvGrpSpPr>
            <p:grpSpPr bwMode="auto">
              <a:xfrm>
                <a:off x="4411" y="1634"/>
                <a:ext cx="102" cy="336"/>
                <a:chOff x="1248" y="3360"/>
                <a:chExt cx="144" cy="480"/>
              </a:xfrm>
            </p:grpSpPr>
            <p:sp>
              <p:nvSpPr>
                <p:cNvPr id="200" name="AutoShape 279"/>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201" name="Line 28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02" name="Line 28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99" name="Text Box 282"/>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80" name="Line 283"/>
            <p:cNvSpPr>
              <a:spLocks noChangeShapeType="1"/>
            </p:cNvSpPr>
            <p:nvPr/>
          </p:nvSpPr>
          <p:spPr bwMode="auto">
            <a:xfrm>
              <a:off x="1985963" y="4981575"/>
              <a:ext cx="304800" cy="0"/>
            </a:xfrm>
            <a:prstGeom prst="line">
              <a:avLst/>
            </a:prstGeom>
            <a:noFill/>
            <a:ln w="28575">
              <a:solidFill>
                <a:schemeClr val="tx1"/>
              </a:solidFill>
              <a:round/>
              <a:headEnd/>
              <a:tailEnd/>
            </a:ln>
            <a:effectLst/>
          </p:spPr>
          <p:txBody>
            <a:bodyPr/>
            <a:lstStyle/>
            <a:p>
              <a:endParaRPr lang="en-US" dirty="0"/>
            </a:p>
          </p:txBody>
        </p:sp>
        <p:sp>
          <p:nvSpPr>
            <p:cNvPr id="81" name="Line 284"/>
            <p:cNvSpPr>
              <a:spLocks noChangeShapeType="1"/>
            </p:cNvSpPr>
            <p:nvPr/>
          </p:nvSpPr>
          <p:spPr bwMode="auto">
            <a:xfrm>
              <a:off x="4648200" y="2695575"/>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82" name="Line 285"/>
            <p:cNvSpPr>
              <a:spLocks noChangeShapeType="1"/>
            </p:cNvSpPr>
            <p:nvPr/>
          </p:nvSpPr>
          <p:spPr bwMode="auto">
            <a:xfrm>
              <a:off x="4191000" y="4462463"/>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83" name="Text Box 286"/>
            <p:cNvSpPr txBox="1">
              <a:spLocks noChangeArrowheads="1"/>
            </p:cNvSpPr>
            <p:nvPr/>
          </p:nvSpPr>
          <p:spPr bwMode="auto">
            <a:xfrm>
              <a:off x="3343275" y="5068888"/>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84" name="Text Box 287"/>
            <p:cNvSpPr txBox="1">
              <a:spLocks noChangeArrowheads="1"/>
            </p:cNvSpPr>
            <p:nvPr/>
          </p:nvSpPr>
          <p:spPr bwMode="auto">
            <a:xfrm>
              <a:off x="2959100" y="3913188"/>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85" name="Text Box 288"/>
            <p:cNvSpPr txBox="1">
              <a:spLocks noChangeArrowheads="1"/>
            </p:cNvSpPr>
            <p:nvPr/>
          </p:nvSpPr>
          <p:spPr bwMode="auto">
            <a:xfrm>
              <a:off x="3657600" y="4217988"/>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86" name="Oval 289"/>
            <p:cNvSpPr>
              <a:spLocks noChangeArrowheads="1"/>
            </p:cNvSpPr>
            <p:nvPr/>
          </p:nvSpPr>
          <p:spPr bwMode="auto">
            <a:xfrm>
              <a:off x="3727704" y="5362575"/>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87" name="Text Box 290"/>
            <p:cNvSpPr txBox="1">
              <a:spLocks noChangeArrowheads="1"/>
            </p:cNvSpPr>
            <p:nvPr/>
          </p:nvSpPr>
          <p:spPr bwMode="auto">
            <a:xfrm>
              <a:off x="4205288" y="5543550"/>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88" name="Line 291"/>
            <p:cNvSpPr>
              <a:spLocks noChangeShapeType="1"/>
            </p:cNvSpPr>
            <p:nvPr/>
          </p:nvSpPr>
          <p:spPr bwMode="auto">
            <a:xfrm>
              <a:off x="2827020" y="5142167"/>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89" name="Line 292"/>
            <p:cNvSpPr>
              <a:spLocks noChangeShapeType="1"/>
            </p:cNvSpPr>
            <p:nvPr/>
          </p:nvSpPr>
          <p:spPr bwMode="auto">
            <a:xfrm>
              <a:off x="4857750" y="530066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90" name="Line 293"/>
            <p:cNvSpPr>
              <a:spLocks noChangeShapeType="1"/>
            </p:cNvSpPr>
            <p:nvPr/>
          </p:nvSpPr>
          <p:spPr bwMode="auto">
            <a:xfrm>
              <a:off x="5257800" y="514826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91" name="Line 294"/>
            <p:cNvSpPr>
              <a:spLocks noChangeShapeType="1"/>
            </p:cNvSpPr>
            <p:nvPr/>
          </p:nvSpPr>
          <p:spPr bwMode="auto">
            <a:xfrm>
              <a:off x="4191000" y="4919663"/>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92" name="Line 295"/>
            <p:cNvSpPr>
              <a:spLocks noChangeShapeType="1"/>
            </p:cNvSpPr>
            <p:nvPr/>
          </p:nvSpPr>
          <p:spPr bwMode="auto">
            <a:xfrm>
              <a:off x="6096000" y="4676775"/>
              <a:ext cx="152400" cy="0"/>
            </a:xfrm>
            <a:prstGeom prst="line">
              <a:avLst/>
            </a:prstGeom>
            <a:noFill/>
            <a:ln w="19050">
              <a:solidFill>
                <a:schemeClr val="tx1"/>
              </a:solidFill>
              <a:round/>
              <a:headEnd/>
              <a:tailEnd/>
            </a:ln>
            <a:effectLst/>
          </p:spPr>
          <p:txBody>
            <a:bodyPr/>
            <a:lstStyle/>
            <a:p>
              <a:endParaRPr lang="en-US" dirty="0"/>
            </a:p>
          </p:txBody>
        </p:sp>
        <p:sp>
          <p:nvSpPr>
            <p:cNvPr id="93" name="Line 296"/>
            <p:cNvSpPr>
              <a:spLocks noChangeShapeType="1"/>
            </p:cNvSpPr>
            <p:nvPr/>
          </p:nvSpPr>
          <p:spPr bwMode="auto">
            <a:xfrm>
              <a:off x="4656392" y="4919663"/>
              <a:ext cx="0" cy="519113"/>
            </a:xfrm>
            <a:prstGeom prst="line">
              <a:avLst/>
            </a:prstGeom>
            <a:noFill/>
            <a:ln w="28575">
              <a:solidFill>
                <a:schemeClr val="tx1"/>
              </a:solidFill>
              <a:round/>
              <a:headEnd/>
              <a:tailEnd/>
            </a:ln>
            <a:effectLst/>
          </p:spPr>
          <p:txBody>
            <a:bodyPr/>
            <a:lstStyle/>
            <a:p>
              <a:endParaRPr lang="en-US" dirty="0"/>
            </a:p>
          </p:txBody>
        </p:sp>
        <p:sp>
          <p:nvSpPr>
            <p:cNvPr id="94" name="Text Box 297"/>
            <p:cNvSpPr txBox="1">
              <a:spLocks noChangeArrowheads="1"/>
            </p:cNvSpPr>
            <p:nvPr/>
          </p:nvSpPr>
          <p:spPr bwMode="auto">
            <a:xfrm>
              <a:off x="6553200" y="5210175"/>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95" name="Text Box 298"/>
            <p:cNvSpPr txBox="1">
              <a:spLocks noChangeArrowheads="1"/>
            </p:cNvSpPr>
            <p:nvPr/>
          </p:nvSpPr>
          <p:spPr bwMode="auto">
            <a:xfrm>
              <a:off x="7183438" y="4767263"/>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96" name="Line 299"/>
            <p:cNvSpPr>
              <a:spLocks noChangeShapeType="1"/>
            </p:cNvSpPr>
            <p:nvPr/>
          </p:nvSpPr>
          <p:spPr bwMode="auto">
            <a:xfrm>
              <a:off x="6485192" y="4919663"/>
              <a:ext cx="0" cy="1066800"/>
            </a:xfrm>
            <a:prstGeom prst="line">
              <a:avLst/>
            </a:prstGeom>
            <a:noFill/>
            <a:ln w="28575">
              <a:solidFill>
                <a:schemeClr val="tx1"/>
              </a:solidFill>
              <a:round/>
              <a:headEnd/>
              <a:tailEnd/>
            </a:ln>
            <a:effectLst/>
          </p:spPr>
          <p:txBody>
            <a:bodyPr/>
            <a:lstStyle/>
            <a:p>
              <a:endParaRPr lang="en-US" dirty="0"/>
            </a:p>
          </p:txBody>
        </p:sp>
        <p:sp>
          <p:nvSpPr>
            <p:cNvPr id="97" name="Line 300"/>
            <p:cNvSpPr>
              <a:spLocks noChangeShapeType="1"/>
            </p:cNvSpPr>
            <p:nvPr/>
          </p:nvSpPr>
          <p:spPr bwMode="auto">
            <a:xfrm>
              <a:off x="6477000" y="5986463"/>
              <a:ext cx="1676400" cy="0"/>
            </a:xfrm>
            <a:prstGeom prst="line">
              <a:avLst/>
            </a:prstGeom>
            <a:noFill/>
            <a:ln w="28575">
              <a:solidFill>
                <a:schemeClr val="tx1"/>
              </a:solidFill>
              <a:round/>
              <a:headEnd/>
              <a:tailEnd/>
            </a:ln>
            <a:effectLst/>
          </p:spPr>
          <p:txBody>
            <a:bodyPr/>
            <a:lstStyle/>
            <a:p>
              <a:endParaRPr lang="en-US" dirty="0"/>
            </a:p>
          </p:txBody>
        </p:sp>
        <p:sp>
          <p:nvSpPr>
            <p:cNvPr id="98" name="Line 301"/>
            <p:cNvSpPr>
              <a:spLocks noChangeShapeType="1"/>
            </p:cNvSpPr>
            <p:nvPr/>
          </p:nvSpPr>
          <p:spPr bwMode="auto">
            <a:xfrm flipV="1">
              <a:off x="8153400" y="5238750"/>
              <a:ext cx="0" cy="762000"/>
            </a:xfrm>
            <a:prstGeom prst="line">
              <a:avLst/>
            </a:prstGeom>
            <a:noFill/>
            <a:ln w="28575">
              <a:solidFill>
                <a:schemeClr val="tx1"/>
              </a:solidFill>
              <a:round/>
              <a:headEnd/>
              <a:tailEnd/>
            </a:ln>
            <a:effectLst/>
          </p:spPr>
          <p:txBody>
            <a:bodyPr/>
            <a:lstStyle/>
            <a:p>
              <a:endParaRPr lang="en-US" dirty="0"/>
            </a:p>
          </p:txBody>
        </p:sp>
        <p:sp>
          <p:nvSpPr>
            <p:cNvPr id="99" name="Text Box 302"/>
            <p:cNvSpPr txBox="1">
              <a:spLocks noChangeArrowheads="1"/>
            </p:cNvSpPr>
            <p:nvPr/>
          </p:nvSpPr>
          <p:spPr bwMode="auto">
            <a:xfrm rot="16200000">
              <a:off x="1455738" y="4059238"/>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100" name="Text Box 303"/>
            <p:cNvSpPr txBox="1">
              <a:spLocks noChangeArrowheads="1"/>
            </p:cNvSpPr>
            <p:nvPr/>
          </p:nvSpPr>
          <p:spPr bwMode="auto">
            <a:xfrm>
              <a:off x="2819400" y="5499100"/>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101" name="Text Box 304"/>
            <p:cNvSpPr txBox="1">
              <a:spLocks noChangeArrowheads="1"/>
            </p:cNvSpPr>
            <p:nvPr/>
          </p:nvSpPr>
          <p:spPr bwMode="auto">
            <a:xfrm>
              <a:off x="5086350" y="34956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2" name="Text Box 305"/>
            <p:cNvSpPr txBox="1">
              <a:spLocks noChangeArrowheads="1"/>
            </p:cNvSpPr>
            <p:nvPr/>
          </p:nvSpPr>
          <p:spPr bwMode="auto">
            <a:xfrm>
              <a:off x="5076825" y="267652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3" name="Line 306"/>
            <p:cNvSpPr>
              <a:spLocks noChangeShapeType="1"/>
            </p:cNvSpPr>
            <p:nvPr/>
          </p:nvSpPr>
          <p:spPr bwMode="auto">
            <a:xfrm flipV="1">
              <a:off x="5942277" y="3076574"/>
              <a:ext cx="296184" cy="0"/>
            </a:xfrm>
            <a:prstGeom prst="line">
              <a:avLst/>
            </a:prstGeom>
            <a:noFill/>
            <a:ln w="28575">
              <a:solidFill>
                <a:schemeClr val="tx1"/>
              </a:solidFill>
              <a:round/>
              <a:headEnd/>
              <a:tailEnd type="triangle" w="med" len="med"/>
            </a:ln>
            <a:effectLst/>
          </p:spPr>
          <p:txBody>
            <a:bodyPr/>
            <a:lstStyle/>
            <a:p>
              <a:endParaRPr lang="en-US" dirty="0"/>
            </a:p>
          </p:txBody>
        </p:sp>
        <p:sp>
          <p:nvSpPr>
            <p:cNvPr id="104" name="Line 307"/>
            <p:cNvSpPr>
              <a:spLocks noChangeShapeType="1"/>
            </p:cNvSpPr>
            <p:nvPr/>
          </p:nvSpPr>
          <p:spPr bwMode="auto">
            <a:xfrm>
              <a:off x="1985963" y="2543175"/>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105" name="Line 308"/>
            <p:cNvSpPr>
              <a:spLocks noChangeShapeType="1"/>
            </p:cNvSpPr>
            <p:nvPr/>
          </p:nvSpPr>
          <p:spPr bwMode="auto">
            <a:xfrm>
              <a:off x="4662488" y="2543175"/>
              <a:ext cx="0" cy="152400"/>
            </a:xfrm>
            <a:prstGeom prst="line">
              <a:avLst/>
            </a:prstGeom>
            <a:noFill/>
            <a:ln w="28575">
              <a:solidFill>
                <a:schemeClr val="tx1"/>
              </a:solidFill>
              <a:round/>
              <a:headEnd/>
              <a:tailEnd/>
            </a:ln>
            <a:effectLst/>
          </p:spPr>
          <p:txBody>
            <a:bodyPr/>
            <a:lstStyle/>
            <a:p>
              <a:endParaRPr lang="en-US" dirty="0"/>
            </a:p>
          </p:txBody>
        </p:sp>
        <p:sp>
          <p:nvSpPr>
            <p:cNvPr id="106" name="Text Box 311"/>
            <p:cNvSpPr txBox="1">
              <a:spLocks noChangeArrowheads="1"/>
            </p:cNvSpPr>
            <p:nvPr/>
          </p:nvSpPr>
          <p:spPr bwMode="auto">
            <a:xfrm>
              <a:off x="5943600" y="23145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7" name="Text Box 312"/>
            <p:cNvSpPr txBox="1">
              <a:spLocks noChangeArrowheads="1"/>
            </p:cNvSpPr>
            <p:nvPr/>
          </p:nvSpPr>
          <p:spPr bwMode="auto">
            <a:xfrm>
              <a:off x="6400800" y="2619375"/>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8" name="Text Box 313"/>
            <p:cNvSpPr txBox="1">
              <a:spLocks noChangeArrowheads="1"/>
            </p:cNvSpPr>
            <p:nvPr/>
          </p:nvSpPr>
          <p:spPr bwMode="auto">
            <a:xfrm>
              <a:off x="838200" y="23749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09" name="Text Box 314"/>
            <p:cNvSpPr txBox="1">
              <a:spLocks noChangeArrowheads="1"/>
            </p:cNvSpPr>
            <p:nvPr/>
          </p:nvSpPr>
          <p:spPr bwMode="auto">
            <a:xfrm>
              <a:off x="4267200" y="47069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10" name="Text Box 315"/>
            <p:cNvSpPr txBox="1">
              <a:spLocks noChangeArrowheads="1"/>
            </p:cNvSpPr>
            <p:nvPr/>
          </p:nvSpPr>
          <p:spPr bwMode="auto">
            <a:xfrm>
              <a:off x="4267200" y="42497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11" name="Text Box 316"/>
            <p:cNvSpPr txBox="1">
              <a:spLocks noChangeArrowheads="1"/>
            </p:cNvSpPr>
            <p:nvPr/>
          </p:nvSpPr>
          <p:spPr bwMode="auto">
            <a:xfrm>
              <a:off x="5200650" y="491648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12" name="Text Box 317"/>
            <p:cNvSpPr txBox="1">
              <a:spLocks noChangeArrowheads="1"/>
            </p:cNvSpPr>
            <p:nvPr/>
          </p:nvSpPr>
          <p:spPr bwMode="auto">
            <a:xfrm>
              <a:off x="6324600" y="47037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13" name="Text Box 318"/>
            <p:cNvSpPr txBox="1">
              <a:spLocks noChangeArrowheads="1"/>
            </p:cNvSpPr>
            <p:nvPr/>
          </p:nvSpPr>
          <p:spPr bwMode="auto">
            <a:xfrm>
              <a:off x="7696200" y="47831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14" name="Text Box 319"/>
            <p:cNvSpPr txBox="1">
              <a:spLocks noChangeArrowheads="1"/>
            </p:cNvSpPr>
            <p:nvPr/>
          </p:nvSpPr>
          <p:spPr bwMode="auto">
            <a:xfrm>
              <a:off x="7877175" y="518001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15" name="Text Box 320"/>
            <p:cNvSpPr txBox="1">
              <a:spLocks noChangeArrowheads="1"/>
            </p:cNvSpPr>
            <p:nvPr/>
          </p:nvSpPr>
          <p:spPr bwMode="auto">
            <a:xfrm>
              <a:off x="8401050" y="486568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16" name="Text Box 321"/>
            <p:cNvSpPr txBox="1">
              <a:spLocks noChangeArrowheads="1"/>
            </p:cNvSpPr>
            <p:nvPr/>
          </p:nvSpPr>
          <p:spPr bwMode="auto">
            <a:xfrm rot="10800000" flipH="1" flipV="1">
              <a:off x="2771775" y="446722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17" name="Text Box 322"/>
            <p:cNvSpPr txBox="1">
              <a:spLocks noChangeArrowheads="1"/>
            </p:cNvSpPr>
            <p:nvPr/>
          </p:nvSpPr>
          <p:spPr bwMode="auto">
            <a:xfrm rot="10800000" flipH="1" flipV="1">
              <a:off x="2438400" y="4113213"/>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18" name="Text Box 323"/>
            <p:cNvSpPr txBox="1">
              <a:spLocks noChangeArrowheads="1"/>
            </p:cNvSpPr>
            <p:nvPr/>
          </p:nvSpPr>
          <p:spPr bwMode="auto">
            <a:xfrm rot="10800000" flipH="1" flipV="1">
              <a:off x="2438400" y="383857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19" name="Oval 324"/>
            <p:cNvSpPr>
              <a:spLocks noChangeArrowheads="1"/>
            </p:cNvSpPr>
            <p:nvPr/>
          </p:nvSpPr>
          <p:spPr bwMode="auto">
            <a:xfrm>
              <a:off x="5124450" y="5486400"/>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120" name="Line 325"/>
            <p:cNvSpPr>
              <a:spLocks noChangeShapeType="1"/>
            </p:cNvSpPr>
            <p:nvPr/>
          </p:nvSpPr>
          <p:spPr bwMode="auto">
            <a:xfrm>
              <a:off x="5653088" y="5886450"/>
              <a:ext cx="228600" cy="0"/>
            </a:xfrm>
            <a:prstGeom prst="line">
              <a:avLst/>
            </a:prstGeom>
            <a:noFill/>
            <a:ln w="19050">
              <a:solidFill>
                <a:srgbClr val="CC3300"/>
              </a:solidFill>
              <a:round/>
              <a:headEnd/>
              <a:tailEnd/>
            </a:ln>
            <a:effectLst/>
          </p:spPr>
          <p:txBody>
            <a:bodyPr/>
            <a:lstStyle/>
            <a:p>
              <a:endParaRPr lang="en-US" dirty="0"/>
            </a:p>
          </p:txBody>
        </p:sp>
        <p:sp>
          <p:nvSpPr>
            <p:cNvPr id="121" name="Line 326"/>
            <p:cNvSpPr>
              <a:spLocks noChangeShapeType="1"/>
            </p:cNvSpPr>
            <p:nvPr/>
          </p:nvSpPr>
          <p:spPr bwMode="auto">
            <a:xfrm>
              <a:off x="4592384" y="5743575"/>
              <a:ext cx="0" cy="152400"/>
            </a:xfrm>
            <a:prstGeom prst="line">
              <a:avLst/>
            </a:prstGeom>
            <a:noFill/>
            <a:ln w="28575">
              <a:solidFill>
                <a:schemeClr val="tx1"/>
              </a:solidFill>
              <a:round/>
              <a:headEnd/>
              <a:tailEnd/>
            </a:ln>
            <a:effectLst/>
          </p:spPr>
          <p:txBody>
            <a:bodyPr/>
            <a:lstStyle/>
            <a:p>
              <a:endParaRPr lang="en-US" dirty="0"/>
            </a:p>
          </p:txBody>
        </p:sp>
        <p:sp>
          <p:nvSpPr>
            <p:cNvPr id="122" name="Line 327"/>
            <p:cNvSpPr>
              <a:spLocks noChangeShapeType="1"/>
            </p:cNvSpPr>
            <p:nvPr/>
          </p:nvSpPr>
          <p:spPr bwMode="auto">
            <a:xfrm>
              <a:off x="4584192" y="5889879"/>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123" name="Oval 328"/>
            <p:cNvSpPr>
              <a:spLocks noChangeArrowheads="1"/>
            </p:cNvSpPr>
            <p:nvPr/>
          </p:nvSpPr>
          <p:spPr bwMode="auto">
            <a:xfrm>
              <a:off x="3348038" y="2619375"/>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124" name="Line 329"/>
            <p:cNvSpPr>
              <a:spLocks noChangeShapeType="1"/>
            </p:cNvSpPr>
            <p:nvPr/>
          </p:nvSpPr>
          <p:spPr bwMode="auto">
            <a:xfrm>
              <a:off x="3867150" y="3457575"/>
              <a:ext cx="781050" cy="0"/>
            </a:xfrm>
            <a:prstGeom prst="line">
              <a:avLst/>
            </a:prstGeom>
            <a:noFill/>
            <a:ln w="19050">
              <a:solidFill>
                <a:srgbClr val="CC3300"/>
              </a:solidFill>
              <a:round/>
              <a:headEnd/>
              <a:tailEnd/>
            </a:ln>
            <a:effectLst/>
          </p:spPr>
          <p:txBody>
            <a:bodyPr/>
            <a:lstStyle/>
            <a:p>
              <a:endParaRPr lang="en-US" dirty="0"/>
            </a:p>
          </p:txBody>
        </p:sp>
        <p:sp>
          <p:nvSpPr>
            <p:cNvPr id="125" name="Line 330"/>
            <p:cNvSpPr>
              <a:spLocks noChangeShapeType="1"/>
            </p:cNvSpPr>
            <p:nvPr/>
          </p:nvSpPr>
          <p:spPr bwMode="auto">
            <a:xfrm>
              <a:off x="2290763" y="3305175"/>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126" name="Text Box 331"/>
            <p:cNvSpPr txBox="1">
              <a:spLocks noChangeArrowheads="1"/>
            </p:cNvSpPr>
            <p:nvPr/>
          </p:nvSpPr>
          <p:spPr bwMode="auto">
            <a:xfrm>
              <a:off x="1066800" y="5362575"/>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127" name="Text Box 332"/>
            <p:cNvSpPr txBox="1">
              <a:spLocks noChangeArrowheads="1"/>
            </p:cNvSpPr>
            <p:nvPr/>
          </p:nvSpPr>
          <p:spPr bwMode="auto">
            <a:xfrm>
              <a:off x="7119938" y="5362575"/>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128" name="Line 333"/>
            <p:cNvSpPr>
              <a:spLocks noChangeShapeType="1"/>
            </p:cNvSpPr>
            <p:nvPr/>
          </p:nvSpPr>
          <p:spPr bwMode="auto">
            <a:xfrm>
              <a:off x="2000250" y="2543175"/>
              <a:ext cx="0" cy="371475"/>
            </a:xfrm>
            <a:prstGeom prst="line">
              <a:avLst/>
            </a:prstGeom>
            <a:noFill/>
            <a:ln w="28575">
              <a:solidFill>
                <a:schemeClr val="tx1"/>
              </a:solidFill>
              <a:round/>
              <a:headEnd/>
              <a:tailEnd/>
            </a:ln>
            <a:effectLst/>
          </p:spPr>
          <p:txBody>
            <a:bodyPr/>
            <a:lstStyle/>
            <a:p>
              <a:endParaRPr lang="en-US" dirty="0"/>
            </a:p>
          </p:txBody>
        </p:sp>
        <p:sp>
          <p:nvSpPr>
            <p:cNvPr id="129" name="Line 334"/>
            <p:cNvSpPr>
              <a:spLocks noChangeShapeType="1"/>
            </p:cNvSpPr>
            <p:nvPr/>
          </p:nvSpPr>
          <p:spPr bwMode="auto">
            <a:xfrm flipH="1">
              <a:off x="1744979" y="2903220"/>
              <a:ext cx="257175" cy="0"/>
            </a:xfrm>
            <a:prstGeom prst="line">
              <a:avLst/>
            </a:prstGeom>
            <a:noFill/>
            <a:ln w="38100">
              <a:solidFill>
                <a:schemeClr val="tx1"/>
              </a:solidFill>
              <a:round/>
              <a:headEnd/>
              <a:tailEnd/>
            </a:ln>
            <a:effectLst/>
          </p:spPr>
          <p:txBody>
            <a:bodyPr/>
            <a:lstStyle/>
            <a:p>
              <a:endParaRPr lang="en-US" dirty="0"/>
            </a:p>
          </p:txBody>
        </p:sp>
        <p:sp>
          <p:nvSpPr>
            <p:cNvPr id="130" name="Line 335"/>
            <p:cNvSpPr>
              <a:spLocks noChangeShapeType="1"/>
            </p:cNvSpPr>
            <p:nvPr/>
          </p:nvSpPr>
          <p:spPr bwMode="auto">
            <a:xfrm>
              <a:off x="2290763" y="4371975"/>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131" name="Line 336"/>
            <p:cNvSpPr>
              <a:spLocks noChangeShapeType="1"/>
            </p:cNvSpPr>
            <p:nvPr/>
          </p:nvSpPr>
          <p:spPr bwMode="auto">
            <a:xfrm>
              <a:off x="2438400" y="4524375"/>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132" name="Group 337"/>
            <p:cNvGrpSpPr>
              <a:grpSpLocks/>
            </p:cNvGrpSpPr>
            <p:nvPr/>
          </p:nvGrpSpPr>
          <p:grpSpPr bwMode="auto">
            <a:xfrm>
              <a:off x="2628888" y="4448175"/>
              <a:ext cx="228600" cy="549275"/>
              <a:chOff x="4392" y="1632"/>
              <a:chExt cx="144" cy="346"/>
            </a:xfrm>
          </p:grpSpPr>
          <p:grpSp>
            <p:nvGrpSpPr>
              <p:cNvPr id="193" name="Group 338"/>
              <p:cNvGrpSpPr>
                <a:grpSpLocks/>
              </p:cNvGrpSpPr>
              <p:nvPr/>
            </p:nvGrpSpPr>
            <p:grpSpPr bwMode="auto">
              <a:xfrm>
                <a:off x="4411" y="1634"/>
                <a:ext cx="102" cy="336"/>
                <a:chOff x="1248" y="3360"/>
                <a:chExt cx="144" cy="480"/>
              </a:xfrm>
            </p:grpSpPr>
            <p:sp>
              <p:nvSpPr>
                <p:cNvPr id="195" name="AutoShape 339"/>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96" name="Line 34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97" name="Line 34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94" name="Text Box 342"/>
              <p:cNvSpPr txBox="1">
                <a:spLocks noChangeArrowheads="1"/>
              </p:cNvSpPr>
              <p:nvPr/>
            </p:nvSpPr>
            <p:spPr bwMode="auto">
              <a:xfrm>
                <a:off x="4392"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33" name="Line 343"/>
            <p:cNvSpPr>
              <a:spLocks noChangeShapeType="1"/>
            </p:cNvSpPr>
            <p:nvPr/>
          </p:nvSpPr>
          <p:spPr bwMode="auto">
            <a:xfrm>
              <a:off x="2290763" y="4829175"/>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134" name="Line 344"/>
            <p:cNvSpPr>
              <a:spLocks noChangeShapeType="1"/>
            </p:cNvSpPr>
            <p:nvPr/>
          </p:nvSpPr>
          <p:spPr bwMode="auto">
            <a:xfrm>
              <a:off x="2828925" y="470535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35" name="Line 345"/>
            <p:cNvSpPr>
              <a:spLocks noChangeShapeType="1"/>
            </p:cNvSpPr>
            <p:nvPr/>
          </p:nvSpPr>
          <p:spPr bwMode="auto">
            <a:xfrm>
              <a:off x="2452688" y="4371975"/>
              <a:ext cx="0" cy="152400"/>
            </a:xfrm>
            <a:prstGeom prst="line">
              <a:avLst/>
            </a:prstGeom>
            <a:noFill/>
            <a:ln w="28575">
              <a:solidFill>
                <a:schemeClr val="tx1"/>
              </a:solidFill>
              <a:round/>
              <a:headEnd/>
              <a:tailEnd/>
            </a:ln>
            <a:effectLst/>
          </p:spPr>
          <p:txBody>
            <a:bodyPr/>
            <a:lstStyle/>
            <a:p>
              <a:endParaRPr lang="en-US" dirty="0"/>
            </a:p>
          </p:txBody>
        </p:sp>
        <p:sp>
          <p:nvSpPr>
            <p:cNvPr id="136" name="Text Box 346"/>
            <p:cNvSpPr txBox="1">
              <a:spLocks noChangeArrowheads="1"/>
            </p:cNvSpPr>
            <p:nvPr/>
          </p:nvSpPr>
          <p:spPr bwMode="auto">
            <a:xfrm rot="10800000" flipH="1" flipV="1">
              <a:off x="2362200" y="4600575"/>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137" name="Text Box 347"/>
            <p:cNvSpPr txBox="1">
              <a:spLocks noChangeArrowheads="1"/>
            </p:cNvSpPr>
            <p:nvPr/>
          </p:nvSpPr>
          <p:spPr bwMode="auto">
            <a:xfrm>
              <a:off x="4433888" y="5933821"/>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138" name="Line 348"/>
            <p:cNvSpPr>
              <a:spLocks noChangeShapeType="1"/>
            </p:cNvSpPr>
            <p:nvPr/>
          </p:nvSpPr>
          <p:spPr bwMode="auto">
            <a:xfrm>
              <a:off x="3733800" y="3762375"/>
              <a:ext cx="609600" cy="0"/>
            </a:xfrm>
            <a:prstGeom prst="line">
              <a:avLst/>
            </a:prstGeom>
            <a:noFill/>
            <a:ln w="19050">
              <a:solidFill>
                <a:srgbClr val="CC3300"/>
              </a:solidFill>
              <a:round/>
              <a:headEnd/>
              <a:tailEnd/>
            </a:ln>
            <a:effectLst/>
          </p:spPr>
          <p:txBody>
            <a:bodyPr/>
            <a:lstStyle/>
            <a:p>
              <a:endParaRPr lang="en-US" dirty="0"/>
            </a:p>
          </p:txBody>
        </p:sp>
        <p:sp>
          <p:nvSpPr>
            <p:cNvPr id="139" name="Line 349"/>
            <p:cNvSpPr>
              <a:spLocks noChangeShapeType="1"/>
            </p:cNvSpPr>
            <p:nvPr/>
          </p:nvSpPr>
          <p:spPr bwMode="auto">
            <a:xfrm>
              <a:off x="3810000" y="3619500"/>
              <a:ext cx="685800" cy="0"/>
            </a:xfrm>
            <a:prstGeom prst="line">
              <a:avLst/>
            </a:prstGeom>
            <a:noFill/>
            <a:ln w="19050">
              <a:solidFill>
                <a:srgbClr val="CC3300"/>
              </a:solidFill>
              <a:round/>
              <a:headEnd/>
              <a:tailEnd/>
            </a:ln>
            <a:effectLst/>
          </p:spPr>
          <p:txBody>
            <a:bodyPr/>
            <a:lstStyle/>
            <a:p>
              <a:endParaRPr lang="en-US" dirty="0"/>
            </a:p>
          </p:txBody>
        </p:sp>
        <p:sp>
          <p:nvSpPr>
            <p:cNvPr id="140" name="Line 350"/>
            <p:cNvSpPr>
              <a:spLocks noChangeShapeType="1"/>
            </p:cNvSpPr>
            <p:nvPr/>
          </p:nvSpPr>
          <p:spPr bwMode="auto">
            <a:xfrm>
              <a:off x="3886200" y="3314700"/>
              <a:ext cx="685800" cy="0"/>
            </a:xfrm>
            <a:prstGeom prst="line">
              <a:avLst/>
            </a:prstGeom>
            <a:noFill/>
            <a:ln w="19050">
              <a:solidFill>
                <a:srgbClr val="CC3300"/>
              </a:solidFill>
              <a:round/>
              <a:headEnd/>
              <a:tailEnd/>
            </a:ln>
            <a:effectLst/>
          </p:spPr>
          <p:txBody>
            <a:bodyPr/>
            <a:lstStyle/>
            <a:p>
              <a:endParaRPr lang="en-US" dirty="0"/>
            </a:p>
          </p:txBody>
        </p:sp>
        <p:sp>
          <p:nvSpPr>
            <p:cNvPr id="141" name="Line 351"/>
            <p:cNvSpPr>
              <a:spLocks noChangeShapeType="1"/>
            </p:cNvSpPr>
            <p:nvPr/>
          </p:nvSpPr>
          <p:spPr bwMode="auto">
            <a:xfrm>
              <a:off x="3869055" y="3152775"/>
              <a:ext cx="1514475" cy="0"/>
            </a:xfrm>
            <a:prstGeom prst="line">
              <a:avLst/>
            </a:prstGeom>
            <a:noFill/>
            <a:ln w="19050">
              <a:solidFill>
                <a:srgbClr val="CC3300"/>
              </a:solidFill>
              <a:round/>
              <a:headEnd/>
              <a:tailEnd/>
            </a:ln>
            <a:effectLst/>
          </p:spPr>
          <p:txBody>
            <a:bodyPr/>
            <a:lstStyle/>
            <a:p>
              <a:endParaRPr lang="en-US" dirty="0"/>
            </a:p>
          </p:txBody>
        </p:sp>
        <p:sp>
          <p:nvSpPr>
            <p:cNvPr id="142" name="Line 352"/>
            <p:cNvSpPr>
              <a:spLocks noChangeShapeType="1"/>
            </p:cNvSpPr>
            <p:nvPr/>
          </p:nvSpPr>
          <p:spPr bwMode="auto">
            <a:xfrm>
              <a:off x="3752850" y="2686050"/>
              <a:ext cx="428625" cy="0"/>
            </a:xfrm>
            <a:prstGeom prst="line">
              <a:avLst/>
            </a:prstGeom>
            <a:noFill/>
            <a:ln w="19050">
              <a:solidFill>
                <a:srgbClr val="CC3300"/>
              </a:solidFill>
              <a:round/>
              <a:headEnd/>
              <a:tailEnd/>
            </a:ln>
            <a:effectLst/>
          </p:spPr>
          <p:txBody>
            <a:bodyPr/>
            <a:lstStyle/>
            <a:p>
              <a:endParaRPr lang="en-US" dirty="0"/>
            </a:p>
          </p:txBody>
        </p:sp>
        <p:sp>
          <p:nvSpPr>
            <p:cNvPr id="143" name="Line 353"/>
            <p:cNvSpPr>
              <a:spLocks noChangeShapeType="1"/>
            </p:cNvSpPr>
            <p:nvPr/>
          </p:nvSpPr>
          <p:spPr bwMode="auto">
            <a:xfrm>
              <a:off x="3814763" y="2857500"/>
              <a:ext cx="1295400" cy="0"/>
            </a:xfrm>
            <a:prstGeom prst="line">
              <a:avLst/>
            </a:prstGeom>
            <a:noFill/>
            <a:ln w="19050">
              <a:solidFill>
                <a:srgbClr val="CC3300"/>
              </a:solidFill>
              <a:round/>
              <a:headEnd/>
              <a:tailEnd/>
            </a:ln>
            <a:effectLst/>
          </p:spPr>
          <p:txBody>
            <a:bodyPr/>
            <a:lstStyle/>
            <a:p>
              <a:endParaRPr lang="en-US" dirty="0"/>
            </a:p>
          </p:txBody>
        </p:sp>
        <p:sp>
          <p:nvSpPr>
            <p:cNvPr id="144" name="Text Box 354"/>
            <p:cNvSpPr txBox="1">
              <a:spLocks noChangeArrowheads="1"/>
            </p:cNvSpPr>
            <p:nvPr/>
          </p:nvSpPr>
          <p:spPr bwMode="auto">
            <a:xfrm>
              <a:off x="2895600" y="2595563"/>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145" name="Line 355"/>
            <p:cNvSpPr>
              <a:spLocks noChangeShapeType="1"/>
            </p:cNvSpPr>
            <p:nvPr/>
          </p:nvSpPr>
          <p:spPr bwMode="auto">
            <a:xfrm>
              <a:off x="2362200" y="2771775"/>
              <a:ext cx="1066800" cy="0"/>
            </a:xfrm>
            <a:prstGeom prst="line">
              <a:avLst/>
            </a:prstGeom>
            <a:noFill/>
            <a:ln w="19050">
              <a:solidFill>
                <a:srgbClr val="CC3300"/>
              </a:solidFill>
              <a:round/>
              <a:headEnd/>
              <a:tailEnd/>
            </a:ln>
            <a:effectLst/>
          </p:spPr>
          <p:txBody>
            <a:bodyPr/>
            <a:lstStyle/>
            <a:p>
              <a:endParaRPr lang="en-US" dirty="0"/>
            </a:p>
          </p:txBody>
        </p:sp>
        <p:sp>
          <p:nvSpPr>
            <p:cNvPr id="146" name="Line 356"/>
            <p:cNvSpPr>
              <a:spLocks noChangeShapeType="1"/>
            </p:cNvSpPr>
            <p:nvPr/>
          </p:nvSpPr>
          <p:spPr bwMode="auto">
            <a:xfrm>
              <a:off x="2362200" y="5210175"/>
              <a:ext cx="381000" cy="0"/>
            </a:xfrm>
            <a:prstGeom prst="line">
              <a:avLst/>
            </a:prstGeom>
            <a:noFill/>
            <a:ln w="19050">
              <a:solidFill>
                <a:srgbClr val="CC3300"/>
              </a:solidFill>
              <a:round/>
              <a:headEnd/>
              <a:tailEnd/>
            </a:ln>
            <a:effectLst/>
          </p:spPr>
          <p:txBody>
            <a:bodyPr/>
            <a:lstStyle/>
            <a:p>
              <a:endParaRPr lang="en-US" dirty="0"/>
            </a:p>
          </p:txBody>
        </p:sp>
        <p:sp>
          <p:nvSpPr>
            <p:cNvPr id="147" name="Line 357"/>
            <p:cNvSpPr>
              <a:spLocks noChangeShapeType="1"/>
            </p:cNvSpPr>
            <p:nvPr/>
          </p:nvSpPr>
          <p:spPr bwMode="auto">
            <a:xfrm flipV="1">
              <a:off x="2733675" y="4981575"/>
              <a:ext cx="0" cy="228600"/>
            </a:xfrm>
            <a:prstGeom prst="line">
              <a:avLst/>
            </a:prstGeom>
            <a:noFill/>
            <a:ln w="19050">
              <a:solidFill>
                <a:srgbClr val="CC3300"/>
              </a:solidFill>
              <a:round/>
              <a:headEnd/>
              <a:tailEnd/>
            </a:ln>
            <a:effectLst/>
          </p:spPr>
          <p:txBody>
            <a:bodyPr/>
            <a:lstStyle/>
            <a:p>
              <a:endParaRPr lang="en-US" dirty="0"/>
            </a:p>
          </p:txBody>
        </p:sp>
        <p:sp>
          <p:nvSpPr>
            <p:cNvPr id="148" name="Text Box 358"/>
            <p:cNvSpPr txBox="1">
              <a:spLocks noChangeArrowheads="1"/>
            </p:cNvSpPr>
            <p:nvPr/>
          </p:nvSpPr>
          <p:spPr bwMode="auto">
            <a:xfrm>
              <a:off x="3886200" y="3286125"/>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149" name="Text Box 359"/>
            <p:cNvSpPr txBox="1">
              <a:spLocks noChangeArrowheads="1"/>
            </p:cNvSpPr>
            <p:nvPr/>
          </p:nvSpPr>
          <p:spPr bwMode="auto">
            <a:xfrm rot="10800000" flipH="1" flipV="1">
              <a:off x="2362200" y="3076575"/>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150" name="Group 360"/>
            <p:cNvGrpSpPr>
              <a:grpSpLocks/>
            </p:cNvGrpSpPr>
            <p:nvPr/>
          </p:nvGrpSpPr>
          <p:grpSpPr bwMode="auto">
            <a:xfrm>
              <a:off x="6324600" y="3286125"/>
              <a:ext cx="533400" cy="685800"/>
              <a:chOff x="3984" y="1920"/>
              <a:chExt cx="336" cy="432"/>
            </a:xfrm>
          </p:grpSpPr>
          <p:sp>
            <p:nvSpPr>
              <p:cNvPr id="188" name="AutoShape 361"/>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189" name="Line 362"/>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190" name="Line 363"/>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191" name="Line 364"/>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192" name="Line 365"/>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151" name="Line 366"/>
            <p:cNvSpPr>
              <a:spLocks noChangeShapeType="1"/>
            </p:cNvSpPr>
            <p:nvPr/>
          </p:nvSpPr>
          <p:spPr bwMode="auto">
            <a:xfrm>
              <a:off x="6248400" y="3914775"/>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152" name="Line 367"/>
            <p:cNvSpPr>
              <a:spLocks noChangeShapeType="1"/>
            </p:cNvSpPr>
            <p:nvPr/>
          </p:nvSpPr>
          <p:spPr bwMode="auto">
            <a:xfrm flipV="1">
              <a:off x="6257925" y="3924300"/>
              <a:ext cx="0" cy="762000"/>
            </a:xfrm>
            <a:prstGeom prst="line">
              <a:avLst/>
            </a:prstGeom>
            <a:noFill/>
            <a:ln w="19050">
              <a:solidFill>
                <a:schemeClr val="tx1"/>
              </a:solidFill>
              <a:round/>
              <a:headEnd/>
              <a:tailEnd/>
            </a:ln>
            <a:effectLst/>
          </p:spPr>
          <p:txBody>
            <a:bodyPr/>
            <a:lstStyle/>
            <a:p>
              <a:endParaRPr lang="en-US" dirty="0"/>
            </a:p>
          </p:txBody>
        </p:sp>
        <p:sp>
          <p:nvSpPr>
            <p:cNvPr id="153" name="Line 368"/>
            <p:cNvSpPr>
              <a:spLocks noChangeShapeType="1"/>
            </p:cNvSpPr>
            <p:nvPr/>
          </p:nvSpPr>
          <p:spPr bwMode="auto">
            <a:xfrm>
              <a:off x="5105400" y="3752850"/>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154" name="Group 369"/>
            <p:cNvGrpSpPr>
              <a:grpSpLocks/>
            </p:cNvGrpSpPr>
            <p:nvPr/>
          </p:nvGrpSpPr>
          <p:grpSpPr bwMode="auto">
            <a:xfrm>
              <a:off x="6208703" y="2390775"/>
              <a:ext cx="228600" cy="889000"/>
              <a:chOff x="3911" y="1587"/>
              <a:chExt cx="144" cy="560"/>
            </a:xfrm>
          </p:grpSpPr>
          <p:grpSp>
            <p:nvGrpSpPr>
              <p:cNvPr id="183" name="Group 370"/>
              <p:cNvGrpSpPr>
                <a:grpSpLocks/>
              </p:cNvGrpSpPr>
              <p:nvPr/>
            </p:nvGrpSpPr>
            <p:grpSpPr bwMode="auto">
              <a:xfrm>
                <a:off x="3930" y="1587"/>
                <a:ext cx="102" cy="560"/>
                <a:chOff x="1248" y="3360"/>
                <a:chExt cx="144" cy="480"/>
              </a:xfrm>
            </p:grpSpPr>
            <p:sp>
              <p:nvSpPr>
                <p:cNvPr id="185" name="AutoShape 371"/>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86" name="Line 37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87" name="Line 37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84" name="Text Box 374"/>
              <p:cNvSpPr txBox="1">
                <a:spLocks noChangeArrowheads="1"/>
              </p:cNvSpPr>
              <p:nvPr/>
            </p:nvSpPr>
            <p:spPr bwMode="auto">
              <a:xfrm>
                <a:off x="3911"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55" name="Line 385"/>
            <p:cNvSpPr>
              <a:spLocks noChangeShapeType="1"/>
            </p:cNvSpPr>
            <p:nvPr/>
          </p:nvSpPr>
          <p:spPr bwMode="auto">
            <a:xfrm flipV="1">
              <a:off x="7458075" y="3000375"/>
              <a:ext cx="0" cy="1447800"/>
            </a:xfrm>
            <a:prstGeom prst="line">
              <a:avLst/>
            </a:prstGeom>
            <a:noFill/>
            <a:ln w="19050">
              <a:solidFill>
                <a:srgbClr val="CC3300"/>
              </a:solidFill>
              <a:round/>
              <a:headEnd/>
              <a:tailEnd/>
            </a:ln>
            <a:effectLst/>
          </p:spPr>
          <p:txBody>
            <a:bodyPr/>
            <a:lstStyle/>
            <a:p>
              <a:endParaRPr lang="en-US" dirty="0"/>
            </a:p>
          </p:txBody>
        </p:sp>
        <p:sp>
          <p:nvSpPr>
            <p:cNvPr id="156" name="Line 386"/>
            <p:cNvSpPr>
              <a:spLocks noChangeShapeType="1"/>
            </p:cNvSpPr>
            <p:nvPr/>
          </p:nvSpPr>
          <p:spPr bwMode="auto">
            <a:xfrm>
              <a:off x="5638800" y="3457575"/>
              <a:ext cx="1524000" cy="0"/>
            </a:xfrm>
            <a:prstGeom prst="line">
              <a:avLst/>
            </a:prstGeom>
            <a:noFill/>
            <a:ln w="19050">
              <a:solidFill>
                <a:srgbClr val="CC3300"/>
              </a:solidFill>
              <a:round/>
              <a:headEnd/>
              <a:tailEnd/>
            </a:ln>
            <a:effectLst/>
          </p:spPr>
          <p:txBody>
            <a:bodyPr/>
            <a:lstStyle/>
            <a:p>
              <a:endParaRPr lang="en-US" dirty="0"/>
            </a:p>
          </p:txBody>
        </p:sp>
        <p:sp>
          <p:nvSpPr>
            <p:cNvPr id="157" name="Line 387"/>
            <p:cNvSpPr>
              <a:spLocks noChangeShapeType="1"/>
            </p:cNvSpPr>
            <p:nvPr/>
          </p:nvSpPr>
          <p:spPr bwMode="auto">
            <a:xfrm flipV="1">
              <a:off x="7153275" y="3457575"/>
              <a:ext cx="0" cy="990600"/>
            </a:xfrm>
            <a:prstGeom prst="line">
              <a:avLst/>
            </a:prstGeom>
            <a:noFill/>
            <a:ln w="19050">
              <a:solidFill>
                <a:srgbClr val="CC3300"/>
              </a:solidFill>
              <a:round/>
              <a:headEnd/>
              <a:tailEnd/>
            </a:ln>
            <a:effectLst/>
          </p:spPr>
          <p:txBody>
            <a:bodyPr/>
            <a:lstStyle/>
            <a:p>
              <a:endParaRPr lang="en-US" dirty="0"/>
            </a:p>
          </p:txBody>
        </p:sp>
        <p:sp>
          <p:nvSpPr>
            <p:cNvPr id="158" name="Text Box 388"/>
            <p:cNvSpPr txBox="1">
              <a:spLocks noChangeArrowheads="1"/>
            </p:cNvSpPr>
            <p:nvPr/>
          </p:nvSpPr>
          <p:spPr bwMode="auto">
            <a:xfrm>
              <a:off x="7391400" y="429577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159" name="Text Box 389"/>
            <p:cNvSpPr txBox="1">
              <a:spLocks noChangeArrowheads="1"/>
            </p:cNvSpPr>
            <p:nvPr/>
          </p:nvSpPr>
          <p:spPr bwMode="auto">
            <a:xfrm>
              <a:off x="6781800" y="429577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160" name="Line 390"/>
            <p:cNvSpPr>
              <a:spLocks noChangeShapeType="1"/>
            </p:cNvSpPr>
            <p:nvPr/>
          </p:nvSpPr>
          <p:spPr bwMode="auto">
            <a:xfrm flipH="1" flipV="1">
              <a:off x="8372475" y="3152775"/>
              <a:ext cx="0" cy="1676400"/>
            </a:xfrm>
            <a:prstGeom prst="line">
              <a:avLst/>
            </a:prstGeom>
            <a:noFill/>
            <a:ln w="19050">
              <a:solidFill>
                <a:srgbClr val="CC3300"/>
              </a:solidFill>
              <a:round/>
              <a:headEnd/>
              <a:tailEnd/>
            </a:ln>
            <a:effectLst/>
          </p:spPr>
          <p:txBody>
            <a:bodyPr/>
            <a:lstStyle/>
            <a:p>
              <a:endParaRPr lang="en-US" dirty="0"/>
            </a:p>
          </p:txBody>
        </p:sp>
        <p:sp>
          <p:nvSpPr>
            <p:cNvPr id="161" name="Text Box 391"/>
            <p:cNvSpPr txBox="1">
              <a:spLocks noChangeArrowheads="1"/>
            </p:cNvSpPr>
            <p:nvPr/>
          </p:nvSpPr>
          <p:spPr bwMode="auto">
            <a:xfrm>
              <a:off x="7791450" y="4521200"/>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162" name="Line 392"/>
            <p:cNvSpPr>
              <a:spLocks noChangeShapeType="1"/>
            </p:cNvSpPr>
            <p:nvPr/>
          </p:nvSpPr>
          <p:spPr bwMode="auto">
            <a:xfrm>
              <a:off x="4486275" y="4676775"/>
              <a:ext cx="695325" cy="0"/>
            </a:xfrm>
            <a:prstGeom prst="line">
              <a:avLst/>
            </a:prstGeom>
            <a:noFill/>
            <a:ln w="19050">
              <a:solidFill>
                <a:srgbClr val="CC3300"/>
              </a:solidFill>
              <a:round/>
              <a:headEnd/>
              <a:tailEnd/>
            </a:ln>
            <a:effectLst/>
          </p:spPr>
          <p:txBody>
            <a:bodyPr/>
            <a:lstStyle/>
            <a:p>
              <a:endParaRPr lang="en-US" dirty="0"/>
            </a:p>
          </p:txBody>
        </p:sp>
        <p:sp>
          <p:nvSpPr>
            <p:cNvPr id="163" name="Line 393"/>
            <p:cNvSpPr>
              <a:spLocks noChangeShapeType="1"/>
            </p:cNvSpPr>
            <p:nvPr/>
          </p:nvSpPr>
          <p:spPr bwMode="auto">
            <a:xfrm flipV="1">
              <a:off x="4333875" y="3762375"/>
              <a:ext cx="0" cy="228600"/>
            </a:xfrm>
            <a:prstGeom prst="line">
              <a:avLst/>
            </a:prstGeom>
            <a:noFill/>
            <a:ln w="19050">
              <a:solidFill>
                <a:srgbClr val="CC3300"/>
              </a:solidFill>
              <a:round/>
              <a:headEnd/>
              <a:tailEnd/>
            </a:ln>
            <a:effectLst/>
          </p:spPr>
          <p:txBody>
            <a:bodyPr/>
            <a:lstStyle/>
            <a:p>
              <a:endParaRPr lang="en-US" dirty="0"/>
            </a:p>
          </p:txBody>
        </p:sp>
        <p:grpSp>
          <p:nvGrpSpPr>
            <p:cNvPr id="164" name="Group 395"/>
            <p:cNvGrpSpPr>
              <a:grpSpLocks/>
            </p:cNvGrpSpPr>
            <p:nvPr/>
          </p:nvGrpSpPr>
          <p:grpSpPr bwMode="auto">
            <a:xfrm>
              <a:off x="6743690" y="2016125"/>
              <a:ext cx="228600" cy="889000"/>
              <a:chOff x="3911" y="1587"/>
              <a:chExt cx="144" cy="560"/>
            </a:xfrm>
          </p:grpSpPr>
          <p:grpSp>
            <p:nvGrpSpPr>
              <p:cNvPr id="178" name="Group 396"/>
              <p:cNvGrpSpPr>
                <a:grpSpLocks/>
              </p:cNvGrpSpPr>
              <p:nvPr/>
            </p:nvGrpSpPr>
            <p:grpSpPr bwMode="auto">
              <a:xfrm>
                <a:off x="3930" y="1587"/>
                <a:ext cx="102" cy="560"/>
                <a:chOff x="1248" y="3360"/>
                <a:chExt cx="144" cy="480"/>
              </a:xfrm>
            </p:grpSpPr>
            <p:sp>
              <p:nvSpPr>
                <p:cNvPr id="180" name="AutoShape 397"/>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181" name="Line 39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82" name="Line 39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79" name="Text Box 400"/>
              <p:cNvSpPr txBox="1">
                <a:spLocks noChangeArrowheads="1"/>
              </p:cNvSpPr>
              <p:nvPr/>
            </p:nvSpPr>
            <p:spPr bwMode="auto">
              <a:xfrm>
                <a:off x="3911"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65" name="Line 401"/>
            <p:cNvSpPr>
              <a:spLocks noChangeShapeType="1"/>
            </p:cNvSpPr>
            <p:nvPr/>
          </p:nvSpPr>
          <p:spPr bwMode="auto">
            <a:xfrm>
              <a:off x="7302246" y="1698879"/>
              <a:ext cx="0" cy="752475"/>
            </a:xfrm>
            <a:prstGeom prst="line">
              <a:avLst/>
            </a:prstGeom>
            <a:noFill/>
            <a:ln w="28575">
              <a:solidFill>
                <a:schemeClr val="tx1"/>
              </a:solidFill>
              <a:round/>
              <a:headEnd/>
              <a:tailEnd/>
            </a:ln>
            <a:effectLst/>
          </p:spPr>
          <p:txBody>
            <a:bodyPr/>
            <a:lstStyle/>
            <a:p>
              <a:endParaRPr lang="en-US" dirty="0"/>
            </a:p>
          </p:txBody>
        </p:sp>
        <p:sp>
          <p:nvSpPr>
            <p:cNvPr id="166" name="Line 402"/>
            <p:cNvSpPr>
              <a:spLocks noChangeShapeType="1"/>
            </p:cNvSpPr>
            <p:nvPr/>
          </p:nvSpPr>
          <p:spPr bwMode="auto">
            <a:xfrm flipH="1">
              <a:off x="6924675" y="2438400"/>
              <a:ext cx="381000" cy="0"/>
            </a:xfrm>
            <a:prstGeom prst="line">
              <a:avLst/>
            </a:prstGeom>
            <a:noFill/>
            <a:ln w="38100">
              <a:solidFill>
                <a:schemeClr val="tx1"/>
              </a:solidFill>
              <a:round/>
              <a:headEnd/>
              <a:tailEnd/>
            </a:ln>
            <a:effectLst/>
          </p:spPr>
          <p:txBody>
            <a:bodyPr/>
            <a:lstStyle/>
            <a:p>
              <a:endParaRPr lang="en-US" dirty="0"/>
            </a:p>
          </p:txBody>
        </p:sp>
        <p:sp>
          <p:nvSpPr>
            <p:cNvPr id="167" name="Text Box 403"/>
            <p:cNvSpPr txBox="1">
              <a:spLocks noChangeArrowheads="1"/>
            </p:cNvSpPr>
            <p:nvPr/>
          </p:nvSpPr>
          <p:spPr bwMode="auto">
            <a:xfrm>
              <a:off x="6962775" y="22225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168" name="Oval 404"/>
            <p:cNvSpPr>
              <a:spLocks noChangeArrowheads="1"/>
            </p:cNvSpPr>
            <p:nvPr/>
          </p:nvSpPr>
          <p:spPr bwMode="auto">
            <a:xfrm>
              <a:off x="3048000" y="1781175"/>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169" name="Line 405"/>
            <p:cNvSpPr>
              <a:spLocks noChangeShapeType="1"/>
            </p:cNvSpPr>
            <p:nvPr/>
          </p:nvSpPr>
          <p:spPr bwMode="auto">
            <a:xfrm>
              <a:off x="2076450" y="2085975"/>
              <a:ext cx="0" cy="2895600"/>
            </a:xfrm>
            <a:prstGeom prst="line">
              <a:avLst/>
            </a:prstGeom>
            <a:noFill/>
            <a:ln w="28575">
              <a:solidFill>
                <a:schemeClr val="tx1"/>
              </a:solidFill>
              <a:round/>
              <a:headEnd/>
              <a:tailEnd/>
            </a:ln>
            <a:effectLst/>
          </p:spPr>
          <p:txBody>
            <a:bodyPr/>
            <a:lstStyle/>
            <a:p>
              <a:endParaRPr lang="en-US" dirty="0"/>
            </a:p>
          </p:txBody>
        </p:sp>
        <p:sp>
          <p:nvSpPr>
            <p:cNvPr id="170" name="Line 406"/>
            <p:cNvSpPr>
              <a:spLocks noChangeShapeType="1"/>
            </p:cNvSpPr>
            <p:nvPr/>
          </p:nvSpPr>
          <p:spPr bwMode="auto">
            <a:xfrm>
              <a:off x="2057400" y="2085975"/>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171" name="Line 407"/>
            <p:cNvSpPr>
              <a:spLocks noChangeShapeType="1"/>
            </p:cNvSpPr>
            <p:nvPr/>
          </p:nvSpPr>
          <p:spPr bwMode="auto">
            <a:xfrm flipH="1" flipV="1">
              <a:off x="4267200" y="2085975"/>
              <a:ext cx="0" cy="457200"/>
            </a:xfrm>
            <a:prstGeom prst="line">
              <a:avLst/>
            </a:prstGeom>
            <a:noFill/>
            <a:ln w="28575">
              <a:solidFill>
                <a:schemeClr val="tx1"/>
              </a:solidFill>
              <a:round/>
              <a:headEnd/>
              <a:tailEnd type="triangle" w="med" len="med"/>
            </a:ln>
            <a:effectLst/>
          </p:spPr>
          <p:txBody>
            <a:bodyPr/>
            <a:lstStyle/>
            <a:p>
              <a:endParaRPr lang="en-US" dirty="0"/>
            </a:p>
          </p:txBody>
        </p:sp>
        <p:sp>
          <p:nvSpPr>
            <p:cNvPr id="172" name="Line 408"/>
            <p:cNvSpPr>
              <a:spLocks noChangeShapeType="1"/>
            </p:cNvSpPr>
            <p:nvPr/>
          </p:nvSpPr>
          <p:spPr bwMode="auto">
            <a:xfrm>
              <a:off x="3429000" y="2085975"/>
              <a:ext cx="3352800" cy="0"/>
            </a:xfrm>
            <a:prstGeom prst="line">
              <a:avLst/>
            </a:prstGeom>
            <a:noFill/>
            <a:ln w="28575">
              <a:solidFill>
                <a:schemeClr val="tx1"/>
              </a:solidFill>
              <a:round/>
              <a:headEnd/>
              <a:tailEnd type="triangle" w="med" len="med"/>
            </a:ln>
            <a:effectLst/>
          </p:spPr>
          <p:txBody>
            <a:bodyPr/>
            <a:lstStyle/>
            <a:p>
              <a:endParaRPr lang="en-US" dirty="0"/>
            </a:p>
          </p:txBody>
        </p:sp>
        <p:sp>
          <p:nvSpPr>
            <p:cNvPr id="173" name="Line 409"/>
            <p:cNvSpPr>
              <a:spLocks noChangeShapeType="1"/>
            </p:cNvSpPr>
            <p:nvPr/>
          </p:nvSpPr>
          <p:spPr bwMode="auto">
            <a:xfrm>
              <a:off x="6400800" y="2847975"/>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174" name="Text Box 410"/>
            <p:cNvSpPr txBox="1">
              <a:spLocks noChangeArrowheads="1"/>
            </p:cNvSpPr>
            <p:nvPr/>
          </p:nvSpPr>
          <p:spPr bwMode="auto">
            <a:xfrm rot="10800000" flipH="1" flipV="1">
              <a:off x="4200525" y="2162175"/>
              <a:ext cx="1371600" cy="244475"/>
            </a:xfrm>
            <a:prstGeom prst="rect">
              <a:avLst/>
            </a:prstGeom>
            <a:noFill/>
            <a:ln w="9525">
              <a:noFill/>
              <a:miter lim="800000"/>
              <a:headEnd/>
              <a:tailEnd/>
            </a:ln>
            <a:effectLst/>
          </p:spPr>
          <p:txBody>
            <a:bodyPr>
              <a:spAutoFit/>
            </a:bodyPr>
            <a:lstStyle/>
            <a:p>
              <a:pPr algn="l"/>
              <a:r>
                <a:rPr lang="en-US" sz="1000" b="1" dirty="0">
                  <a:solidFill>
                    <a:srgbClr val="009900"/>
                  </a:solidFill>
                </a:rPr>
                <a:t>PC+4 (Bits 28-31)</a:t>
              </a:r>
            </a:p>
          </p:txBody>
        </p:sp>
        <p:sp>
          <p:nvSpPr>
            <p:cNvPr id="175" name="Text Box 411"/>
            <p:cNvSpPr txBox="1">
              <a:spLocks noChangeArrowheads="1"/>
            </p:cNvSpPr>
            <p:nvPr/>
          </p:nvSpPr>
          <p:spPr bwMode="auto">
            <a:xfrm rot="10800000" flipH="1" flipV="1">
              <a:off x="1828800" y="1803400"/>
              <a:ext cx="13716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0-25</a:t>
              </a:r>
            </a:p>
          </p:txBody>
        </p:sp>
        <p:sp>
          <p:nvSpPr>
            <p:cNvPr id="176" name="Text Box 412"/>
            <p:cNvSpPr txBox="1">
              <a:spLocks noChangeArrowheads="1"/>
            </p:cNvSpPr>
            <p:nvPr/>
          </p:nvSpPr>
          <p:spPr bwMode="auto">
            <a:xfrm>
              <a:off x="3700463" y="2509838"/>
              <a:ext cx="457200" cy="214313"/>
            </a:xfrm>
            <a:prstGeom prst="rect">
              <a:avLst/>
            </a:prstGeom>
            <a:noFill/>
            <a:ln w="9525">
              <a:noFill/>
              <a:miter lim="800000"/>
              <a:headEnd/>
              <a:tailEnd/>
            </a:ln>
            <a:effectLst/>
          </p:spPr>
          <p:txBody>
            <a:bodyPr>
              <a:spAutoFit/>
            </a:bodyPr>
            <a:lstStyle/>
            <a:p>
              <a:pPr algn="l"/>
              <a:r>
                <a:rPr lang="en-US" sz="800" b="1" dirty="0">
                  <a:solidFill>
                    <a:srgbClr val="CC3300"/>
                  </a:solidFill>
                </a:rPr>
                <a:t>Jump</a:t>
              </a:r>
            </a:p>
          </p:txBody>
        </p:sp>
        <p:sp>
          <p:nvSpPr>
            <p:cNvPr id="177" name="Line 414"/>
            <p:cNvSpPr>
              <a:spLocks noChangeShapeType="1"/>
            </p:cNvSpPr>
            <p:nvPr/>
          </p:nvSpPr>
          <p:spPr bwMode="auto">
            <a:xfrm>
              <a:off x="4181475" y="1790700"/>
              <a:ext cx="2667000" cy="0"/>
            </a:xfrm>
            <a:prstGeom prst="line">
              <a:avLst/>
            </a:prstGeom>
            <a:noFill/>
            <a:ln w="19050">
              <a:solidFill>
                <a:srgbClr val="CC3300"/>
              </a:solidFill>
              <a:round/>
              <a:headEnd/>
              <a:tailEnd/>
            </a:ln>
            <a:effectLst/>
          </p:spPr>
          <p:txBody>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6386" name="Rectangle 2"/>
          <p:cNvSpPr>
            <a:spLocks noGrp="1" noChangeArrowheads="1"/>
          </p:cNvSpPr>
          <p:nvPr>
            <p:ph type="title"/>
          </p:nvPr>
        </p:nvSpPr>
        <p:spPr>
          <a:xfrm>
            <a:off x="1066800" y="1371600"/>
            <a:ext cx="7010400" cy="533400"/>
          </a:xfrm>
          <a:ln>
            <a:solidFill>
              <a:schemeClr val="tx2"/>
            </a:solidFill>
          </a:ln>
        </p:spPr>
        <p:txBody>
          <a:bodyPr/>
          <a:lstStyle/>
          <a:p>
            <a:r>
              <a:rPr lang="en-US" sz="3200" dirty="0"/>
              <a:t>Making the ALU More Efficient</a:t>
            </a:r>
          </a:p>
        </p:txBody>
      </p:sp>
      <p:sp>
        <p:nvSpPr>
          <p:cNvPr id="16387" name="Rectangle 3"/>
          <p:cNvSpPr>
            <a:spLocks noGrp="1" noChangeArrowheads="1"/>
          </p:cNvSpPr>
          <p:nvPr>
            <p:ph type="body" idx="1"/>
          </p:nvPr>
        </p:nvSpPr>
        <p:spPr>
          <a:xfrm>
            <a:off x="685800" y="2133600"/>
            <a:ext cx="7772400" cy="4267200"/>
          </a:xfrm>
        </p:spPr>
        <p:txBody>
          <a:bodyPr/>
          <a:lstStyle/>
          <a:p>
            <a:r>
              <a:rPr lang="en-US" dirty="0"/>
              <a:t>We have now completed “design” of the basic MIPS R-2000 CPU.  </a:t>
            </a:r>
          </a:p>
          <a:p>
            <a:r>
              <a:rPr lang="en-US" dirty="0"/>
              <a:t>Although a good basic design, it has a serious drawback:</a:t>
            </a:r>
          </a:p>
          <a:p>
            <a:pPr lvl="1"/>
            <a:r>
              <a:rPr lang="en-US" dirty="0">
                <a:solidFill>
                  <a:srgbClr val="CC0000"/>
                </a:solidFill>
              </a:rPr>
              <a:t>Our processor is designed so that all instructions complete in one clock cycle. </a:t>
            </a:r>
          </a:p>
          <a:p>
            <a:pPr lvl="1"/>
            <a:r>
              <a:rPr lang="en-US" dirty="0">
                <a:solidFill>
                  <a:srgbClr val="CC0000"/>
                </a:solidFill>
              </a:rPr>
              <a:t>While this assures that there is sufficient time to complete any instruction, it also means that </a:t>
            </a:r>
            <a:r>
              <a:rPr lang="en-US" u="sng" dirty="0">
                <a:solidFill>
                  <a:srgbClr val="CC0000"/>
                </a:solidFill>
              </a:rPr>
              <a:t>one clock period must be long enough to accommodate the longest and most complicated instruction</a:t>
            </a:r>
            <a:r>
              <a:rPr lang="en-US" dirty="0">
                <a:solidFill>
                  <a:srgbClr val="CC0000"/>
                </a:solidFill>
              </a:rPr>
              <a:t>.  </a:t>
            </a:r>
          </a:p>
          <a:p>
            <a:pPr lvl="1"/>
            <a:r>
              <a:rPr lang="en-US" dirty="0">
                <a:solidFill>
                  <a:srgbClr val="CC0000"/>
                </a:solidFill>
              </a:rPr>
              <a:t>Thus, </a:t>
            </a:r>
            <a:r>
              <a:rPr lang="en-US" u="sng" dirty="0">
                <a:solidFill>
                  <a:srgbClr val="CC0000"/>
                </a:solidFill>
              </a:rPr>
              <a:t>ALL instructions take as long as the longest instruction</a:t>
            </a:r>
            <a:r>
              <a:rPr lang="en-US" dirty="0">
                <a:solidFill>
                  <a:srgbClr val="CC0000"/>
                </a:solidFill>
              </a:rPr>
              <a:t>.</a:t>
            </a:r>
          </a:p>
          <a:p>
            <a:r>
              <a:rPr lang="en-US" dirty="0"/>
              <a:t>Since many (most!) instructions in the MIPS architecture take less time to execute than the longest instructions (which are usually the lw memory reference instructions), this means that we are slowing execution of our CPU a large part of the time to accommodate instructions that occur </a:t>
            </a:r>
            <a:r>
              <a:rPr lang="en-US" u="sng" dirty="0"/>
              <a:t>substantially less frequently</a:t>
            </a:r>
            <a:r>
              <a:rPr lang="en-US" dirty="0"/>
              <a:t>.  </a:t>
            </a:r>
          </a:p>
        </p:txBody>
      </p:sp>
      <p:pic>
        <p:nvPicPr>
          <p:cNvPr id="2" name="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84994" name="Rectangle 2"/>
          <p:cNvSpPr>
            <a:spLocks noGrp="1" noChangeArrowheads="1"/>
          </p:cNvSpPr>
          <p:nvPr>
            <p:ph type="title"/>
          </p:nvPr>
        </p:nvSpPr>
        <p:spPr>
          <a:xfrm>
            <a:off x="1524000" y="1295400"/>
            <a:ext cx="6248400" cy="533400"/>
          </a:xfrm>
          <a:ln/>
        </p:spPr>
        <p:txBody>
          <a:bodyPr/>
          <a:lstStyle/>
          <a:p>
            <a:r>
              <a:rPr lang="en-US" sz="3200" dirty="0"/>
              <a:t>Comparative Instruction Timing</a:t>
            </a:r>
          </a:p>
        </p:txBody>
      </p:sp>
      <p:grpSp>
        <p:nvGrpSpPr>
          <p:cNvPr id="85073" name="Group 81"/>
          <p:cNvGrpSpPr>
            <a:grpSpLocks/>
          </p:cNvGrpSpPr>
          <p:nvPr/>
        </p:nvGrpSpPr>
        <p:grpSpPr bwMode="auto">
          <a:xfrm>
            <a:off x="838200" y="1981200"/>
            <a:ext cx="7286625" cy="4124325"/>
            <a:chOff x="528" y="1248"/>
            <a:chExt cx="4590" cy="2598"/>
          </a:xfrm>
        </p:grpSpPr>
        <p:sp>
          <p:nvSpPr>
            <p:cNvPr id="84996" name="Line 4"/>
            <p:cNvSpPr>
              <a:spLocks noChangeShapeType="1"/>
            </p:cNvSpPr>
            <p:nvPr/>
          </p:nvSpPr>
          <p:spPr bwMode="auto">
            <a:xfrm>
              <a:off x="624" y="1296"/>
              <a:ext cx="192" cy="0"/>
            </a:xfrm>
            <a:prstGeom prst="line">
              <a:avLst/>
            </a:prstGeom>
            <a:noFill/>
            <a:ln w="28575">
              <a:solidFill>
                <a:srgbClr val="CC0000"/>
              </a:solidFill>
              <a:round/>
              <a:headEnd/>
              <a:tailEnd/>
            </a:ln>
            <a:effectLst/>
          </p:spPr>
          <p:txBody>
            <a:bodyPr/>
            <a:lstStyle/>
            <a:p>
              <a:endParaRPr lang="en-US" dirty="0"/>
            </a:p>
          </p:txBody>
        </p:sp>
        <p:sp>
          <p:nvSpPr>
            <p:cNvPr id="84998" name="Line 6"/>
            <p:cNvSpPr>
              <a:spLocks noChangeShapeType="1"/>
            </p:cNvSpPr>
            <p:nvPr/>
          </p:nvSpPr>
          <p:spPr bwMode="auto">
            <a:xfrm>
              <a:off x="816" y="1488"/>
              <a:ext cx="1968" cy="0"/>
            </a:xfrm>
            <a:prstGeom prst="line">
              <a:avLst/>
            </a:prstGeom>
            <a:noFill/>
            <a:ln w="28575">
              <a:solidFill>
                <a:srgbClr val="CC0000"/>
              </a:solidFill>
              <a:round/>
              <a:headEnd/>
              <a:tailEnd/>
            </a:ln>
            <a:effectLst/>
          </p:spPr>
          <p:txBody>
            <a:bodyPr/>
            <a:lstStyle/>
            <a:p>
              <a:endParaRPr lang="en-US" dirty="0"/>
            </a:p>
          </p:txBody>
        </p:sp>
        <p:sp>
          <p:nvSpPr>
            <p:cNvPr id="84999" name="Line 7"/>
            <p:cNvSpPr>
              <a:spLocks noChangeShapeType="1"/>
            </p:cNvSpPr>
            <p:nvPr/>
          </p:nvSpPr>
          <p:spPr bwMode="auto">
            <a:xfrm>
              <a:off x="2784" y="1296"/>
              <a:ext cx="1968" cy="0"/>
            </a:xfrm>
            <a:prstGeom prst="line">
              <a:avLst/>
            </a:prstGeom>
            <a:noFill/>
            <a:ln w="28575">
              <a:solidFill>
                <a:srgbClr val="CC0000"/>
              </a:solidFill>
              <a:round/>
              <a:headEnd/>
              <a:tailEnd/>
            </a:ln>
            <a:effectLst/>
          </p:spPr>
          <p:txBody>
            <a:bodyPr/>
            <a:lstStyle/>
            <a:p>
              <a:endParaRPr lang="en-US" dirty="0"/>
            </a:p>
          </p:txBody>
        </p:sp>
        <p:sp>
          <p:nvSpPr>
            <p:cNvPr id="85000" name="Line 8"/>
            <p:cNvSpPr>
              <a:spLocks noChangeShapeType="1"/>
            </p:cNvSpPr>
            <p:nvPr/>
          </p:nvSpPr>
          <p:spPr bwMode="auto">
            <a:xfrm>
              <a:off x="4752" y="1488"/>
              <a:ext cx="192" cy="0"/>
            </a:xfrm>
            <a:prstGeom prst="line">
              <a:avLst/>
            </a:prstGeom>
            <a:noFill/>
            <a:ln w="28575">
              <a:solidFill>
                <a:srgbClr val="CC0000"/>
              </a:solidFill>
              <a:round/>
              <a:headEnd/>
              <a:tailEnd/>
            </a:ln>
            <a:effectLst/>
          </p:spPr>
          <p:txBody>
            <a:bodyPr/>
            <a:lstStyle/>
            <a:p>
              <a:endParaRPr lang="en-US" dirty="0"/>
            </a:p>
          </p:txBody>
        </p:sp>
        <p:sp>
          <p:nvSpPr>
            <p:cNvPr id="85001" name="Line 9"/>
            <p:cNvSpPr>
              <a:spLocks noChangeShapeType="1"/>
            </p:cNvSpPr>
            <p:nvPr/>
          </p:nvSpPr>
          <p:spPr bwMode="auto">
            <a:xfrm>
              <a:off x="816" y="1296"/>
              <a:ext cx="0" cy="192"/>
            </a:xfrm>
            <a:prstGeom prst="line">
              <a:avLst/>
            </a:prstGeom>
            <a:noFill/>
            <a:ln w="28575">
              <a:solidFill>
                <a:srgbClr val="CC0000"/>
              </a:solidFill>
              <a:round/>
              <a:headEnd/>
              <a:tailEnd/>
            </a:ln>
            <a:effectLst/>
          </p:spPr>
          <p:txBody>
            <a:bodyPr/>
            <a:lstStyle/>
            <a:p>
              <a:endParaRPr lang="en-US" dirty="0"/>
            </a:p>
          </p:txBody>
        </p:sp>
        <p:sp>
          <p:nvSpPr>
            <p:cNvPr id="85002" name="Line 10"/>
            <p:cNvSpPr>
              <a:spLocks noChangeShapeType="1"/>
            </p:cNvSpPr>
            <p:nvPr/>
          </p:nvSpPr>
          <p:spPr bwMode="auto">
            <a:xfrm>
              <a:off x="2784" y="1296"/>
              <a:ext cx="0" cy="192"/>
            </a:xfrm>
            <a:prstGeom prst="line">
              <a:avLst/>
            </a:prstGeom>
            <a:noFill/>
            <a:ln w="28575">
              <a:solidFill>
                <a:srgbClr val="CC0000"/>
              </a:solidFill>
              <a:round/>
              <a:headEnd/>
              <a:tailEnd/>
            </a:ln>
            <a:effectLst/>
          </p:spPr>
          <p:txBody>
            <a:bodyPr/>
            <a:lstStyle/>
            <a:p>
              <a:endParaRPr lang="en-US" dirty="0"/>
            </a:p>
          </p:txBody>
        </p:sp>
        <p:sp>
          <p:nvSpPr>
            <p:cNvPr id="85003" name="Line 11"/>
            <p:cNvSpPr>
              <a:spLocks noChangeShapeType="1"/>
            </p:cNvSpPr>
            <p:nvPr/>
          </p:nvSpPr>
          <p:spPr bwMode="auto">
            <a:xfrm>
              <a:off x="4752" y="1296"/>
              <a:ext cx="0" cy="192"/>
            </a:xfrm>
            <a:prstGeom prst="line">
              <a:avLst/>
            </a:prstGeom>
            <a:noFill/>
            <a:ln w="28575">
              <a:solidFill>
                <a:srgbClr val="CC0000"/>
              </a:solidFill>
              <a:round/>
              <a:headEnd/>
              <a:tailEnd/>
            </a:ln>
            <a:effectLst/>
          </p:spPr>
          <p:txBody>
            <a:bodyPr/>
            <a:lstStyle/>
            <a:p>
              <a:endParaRPr lang="en-US" dirty="0"/>
            </a:p>
          </p:txBody>
        </p:sp>
        <p:sp>
          <p:nvSpPr>
            <p:cNvPr id="85004" name="Line 12"/>
            <p:cNvSpPr>
              <a:spLocks noChangeShapeType="1"/>
            </p:cNvSpPr>
            <p:nvPr/>
          </p:nvSpPr>
          <p:spPr bwMode="auto">
            <a:xfrm>
              <a:off x="3840" y="1392"/>
              <a:ext cx="912" cy="0"/>
            </a:xfrm>
            <a:prstGeom prst="line">
              <a:avLst/>
            </a:prstGeom>
            <a:noFill/>
            <a:ln w="19050">
              <a:solidFill>
                <a:schemeClr val="bg2"/>
              </a:solidFill>
              <a:round/>
              <a:headEnd/>
              <a:tailEnd type="triangle" w="med" len="med"/>
            </a:ln>
            <a:effectLst/>
          </p:spPr>
          <p:txBody>
            <a:bodyPr/>
            <a:lstStyle/>
            <a:p>
              <a:endParaRPr lang="en-US" dirty="0"/>
            </a:p>
          </p:txBody>
        </p:sp>
        <p:sp>
          <p:nvSpPr>
            <p:cNvPr id="85005" name="Line 13"/>
            <p:cNvSpPr>
              <a:spLocks noChangeShapeType="1"/>
            </p:cNvSpPr>
            <p:nvPr/>
          </p:nvSpPr>
          <p:spPr bwMode="auto">
            <a:xfrm>
              <a:off x="816" y="1392"/>
              <a:ext cx="912" cy="0"/>
            </a:xfrm>
            <a:prstGeom prst="line">
              <a:avLst/>
            </a:prstGeom>
            <a:noFill/>
            <a:ln w="19050">
              <a:solidFill>
                <a:schemeClr val="bg2"/>
              </a:solidFill>
              <a:round/>
              <a:headEnd type="triangle" w="med" len="med"/>
              <a:tailEnd/>
            </a:ln>
            <a:effectLst/>
          </p:spPr>
          <p:txBody>
            <a:bodyPr/>
            <a:lstStyle/>
            <a:p>
              <a:endParaRPr lang="en-US" dirty="0"/>
            </a:p>
          </p:txBody>
        </p:sp>
        <p:sp>
          <p:nvSpPr>
            <p:cNvPr id="85006" name="Text Box 14"/>
            <p:cNvSpPr txBox="1">
              <a:spLocks noChangeArrowheads="1"/>
            </p:cNvSpPr>
            <p:nvPr/>
          </p:nvSpPr>
          <p:spPr bwMode="auto">
            <a:xfrm>
              <a:off x="1758" y="1303"/>
              <a:ext cx="2034" cy="192"/>
            </a:xfrm>
            <a:prstGeom prst="rect">
              <a:avLst/>
            </a:prstGeom>
            <a:noFill/>
            <a:ln w="9525">
              <a:noFill/>
              <a:miter lim="800000"/>
              <a:headEnd/>
              <a:tailEnd/>
            </a:ln>
            <a:effectLst/>
          </p:spPr>
          <p:txBody>
            <a:bodyPr wrap="none">
              <a:spAutoFit/>
            </a:bodyPr>
            <a:lstStyle/>
            <a:p>
              <a:pPr algn="l"/>
              <a:r>
                <a:rPr lang="en-US" sz="1400" b="1" dirty="0">
                  <a:solidFill>
                    <a:schemeClr val="bg2"/>
                  </a:solidFill>
                </a:rPr>
                <a:t>One clock cycle (= one instruction cycle)</a:t>
              </a:r>
            </a:p>
          </p:txBody>
        </p:sp>
        <p:sp>
          <p:nvSpPr>
            <p:cNvPr id="85011" name="Line 19"/>
            <p:cNvSpPr>
              <a:spLocks noChangeShapeType="1"/>
            </p:cNvSpPr>
            <p:nvPr/>
          </p:nvSpPr>
          <p:spPr bwMode="auto">
            <a:xfrm>
              <a:off x="816" y="1248"/>
              <a:ext cx="0" cy="2544"/>
            </a:xfrm>
            <a:prstGeom prst="line">
              <a:avLst/>
            </a:prstGeom>
            <a:noFill/>
            <a:ln w="28575">
              <a:solidFill>
                <a:schemeClr val="folHlink"/>
              </a:solidFill>
              <a:prstDash val="dash"/>
              <a:round/>
              <a:headEnd/>
              <a:tailEnd/>
            </a:ln>
            <a:effectLst/>
          </p:spPr>
          <p:txBody>
            <a:bodyPr/>
            <a:lstStyle/>
            <a:p>
              <a:endParaRPr lang="en-US" dirty="0"/>
            </a:p>
          </p:txBody>
        </p:sp>
        <p:grpSp>
          <p:nvGrpSpPr>
            <p:cNvPr id="85014" name="Group 22"/>
            <p:cNvGrpSpPr>
              <a:grpSpLocks/>
            </p:cNvGrpSpPr>
            <p:nvPr/>
          </p:nvGrpSpPr>
          <p:grpSpPr bwMode="auto">
            <a:xfrm>
              <a:off x="624" y="1584"/>
              <a:ext cx="4368" cy="192"/>
              <a:chOff x="624" y="1584"/>
              <a:chExt cx="4368" cy="192"/>
            </a:xfrm>
          </p:grpSpPr>
          <p:sp>
            <p:nvSpPr>
              <p:cNvPr id="85012" name="Line 20"/>
              <p:cNvSpPr>
                <a:spLocks noChangeShapeType="1"/>
              </p:cNvSpPr>
              <p:nvPr/>
            </p:nvSpPr>
            <p:spPr bwMode="auto">
              <a:xfrm>
                <a:off x="624" y="1584"/>
                <a:ext cx="4368" cy="0"/>
              </a:xfrm>
              <a:prstGeom prst="line">
                <a:avLst/>
              </a:prstGeom>
              <a:noFill/>
              <a:ln w="9525" cap="rnd">
                <a:solidFill>
                  <a:schemeClr val="bg2"/>
                </a:solidFill>
                <a:prstDash val="sysDot"/>
                <a:round/>
                <a:headEnd/>
                <a:tailEnd/>
              </a:ln>
              <a:effectLst/>
            </p:spPr>
            <p:txBody>
              <a:bodyPr/>
              <a:lstStyle/>
              <a:p>
                <a:endParaRPr lang="en-US" dirty="0"/>
              </a:p>
            </p:txBody>
          </p:sp>
          <p:sp>
            <p:nvSpPr>
              <p:cNvPr id="85013" name="Line 21"/>
              <p:cNvSpPr>
                <a:spLocks noChangeShapeType="1"/>
              </p:cNvSpPr>
              <p:nvPr/>
            </p:nvSpPr>
            <p:spPr bwMode="auto">
              <a:xfrm>
                <a:off x="624" y="1776"/>
                <a:ext cx="4368" cy="0"/>
              </a:xfrm>
              <a:prstGeom prst="line">
                <a:avLst/>
              </a:prstGeom>
              <a:noFill/>
              <a:ln w="9525" cap="rnd">
                <a:solidFill>
                  <a:schemeClr val="bg2"/>
                </a:solidFill>
                <a:prstDash val="sysDot"/>
                <a:round/>
                <a:headEnd/>
                <a:tailEnd/>
              </a:ln>
              <a:effectLst/>
            </p:spPr>
            <p:txBody>
              <a:bodyPr/>
              <a:lstStyle/>
              <a:p>
                <a:endParaRPr lang="en-US" dirty="0"/>
              </a:p>
            </p:txBody>
          </p:sp>
        </p:grpSp>
        <p:grpSp>
          <p:nvGrpSpPr>
            <p:cNvPr id="85015" name="Group 23"/>
            <p:cNvGrpSpPr>
              <a:grpSpLocks/>
            </p:cNvGrpSpPr>
            <p:nvPr/>
          </p:nvGrpSpPr>
          <p:grpSpPr bwMode="auto">
            <a:xfrm>
              <a:off x="624" y="1872"/>
              <a:ext cx="4368" cy="192"/>
              <a:chOff x="624" y="1584"/>
              <a:chExt cx="4368" cy="192"/>
            </a:xfrm>
          </p:grpSpPr>
          <p:sp>
            <p:nvSpPr>
              <p:cNvPr id="85016" name="Line 24"/>
              <p:cNvSpPr>
                <a:spLocks noChangeShapeType="1"/>
              </p:cNvSpPr>
              <p:nvPr/>
            </p:nvSpPr>
            <p:spPr bwMode="auto">
              <a:xfrm>
                <a:off x="624" y="1584"/>
                <a:ext cx="4368" cy="0"/>
              </a:xfrm>
              <a:prstGeom prst="line">
                <a:avLst/>
              </a:prstGeom>
              <a:noFill/>
              <a:ln w="9525" cap="rnd">
                <a:solidFill>
                  <a:schemeClr val="bg2"/>
                </a:solidFill>
                <a:prstDash val="sysDot"/>
                <a:round/>
                <a:headEnd/>
                <a:tailEnd/>
              </a:ln>
              <a:effectLst/>
            </p:spPr>
            <p:txBody>
              <a:bodyPr/>
              <a:lstStyle/>
              <a:p>
                <a:endParaRPr lang="en-US" dirty="0"/>
              </a:p>
            </p:txBody>
          </p:sp>
          <p:sp>
            <p:nvSpPr>
              <p:cNvPr id="85017" name="Line 25"/>
              <p:cNvSpPr>
                <a:spLocks noChangeShapeType="1"/>
              </p:cNvSpPr>
              <p:nvPr/>
            </p:nvSpPr>
            <p:spPr bwMode="auto">
              <a:xfrm>
                <a:off x="624" y="1776"/>
                <a:ext cx="4368" cy="0"/>
              </a:xfrm>
              <a:prstGeom prst="line">
                <a:avLst/>
              </a:prstGeom>
              <a:noFill/>
              <a:ln w="9525" cap="rnd">
                <a:solidFill>
                  <a:schemeClr val="bg2"/>
                </a:solidFill>
                <a:prstDash val="sysDot"/>
                <a:round/>
                <a:headEnd/>
                <a:tailEnd/>
              </a:ln>
              <a:effectLst/>
            </p:spPr>
            <p:txBody>
              <a:bodyPr/>
              <a:lstStyle/>
              <a:p>
                <a:endParaRPr lang="en-US" dirty="0"/>
              </a:p>
            </p:txBody>
          </p:sp>
        </p:grpSp>
        <p:grpSp>
          <p:nvGrpSpPr>
            <p:cNvPr id="85018" name="Group 26"/>
            <p:cNvGrpSpPr>
              <a:grpSpLocks/>
            </p:cNvGrpSpPr>
            <p:nvPr/>
          </p:nvGrpSpPr>
          <p:grpSpPr bwMode="auto">
            <a:xfrm>
              <a:off x="624" y="2160"/>
              <a:ext cx="4368" cy="192"/>
              <a:chOff x="624" y="1584"/>
              <a:chExt cx="4368" cy="192"/>
            </a:xfrm>
          </p:grpSpPr>
          <p:sp>
            <p:nvSpPr>
              <p:cNvPr id="85019" name="Line 27"/>
              <p:cNvSpPr>
                <a:spLocks noChangeShapeType="1"/>
              </p:cNvSpPr>
              <p:nvPr/>
            </p:nvSpPr>
            <p:spPr bwMode="auto">
              <a:xfrm>
                <a:off x="624" y="1584"/>
                <a:ext cx="4368" cy="0"/>
              </a:xfrm>
              <a:prstGeom prst="line">
                <a:avLst/>
              </a:prstGeom>
              <a:noFill/>
              <a:ln w="9525" cap="rnd">
                <a:solidFill>
                  <a:schemeClr val="bg2"/>
                </a:solidFill>
                <a:prstDash val="sysDot"/>
                <a:round/>
                <a:headEnd/>
                <a:tailEnd/>
              </a:ln>
              <a:effectLst/>
            </p:spPr>
            <p:txBody>
              <a:bodyPr/>
              <a:lstStyle/>
              <a:p>
                <a:endParaRPr lang="en-US" dirty="0"/>
              </a:p>
            </p:txBody>
          </p:sp>
          <p:sp>
            <p:nvSpPr>
              <p:cNvPr id="85020" name="Line 28"/>
              <p:cNvSpPr>
                <a:spLocks noChangeShapeType="1"/>
              </p:cNvSpPr>
              <p:nvPr/>
            </p:nvSpPr>
            <p:spPr bwMode="auto">
              <a:xfrm>
                <a:off x="624" y="1776"/>
                <a:ext cx="4368" cy="0"/>
              </a:xfrm>
              <a:prstGeom prst="line">
                <a:avLst/>
              </a:prstGeom>
              <a:noFill/>
              <a:ln w="9525" cap="rnd">
                <a:solidFill>
                  <a:schemeClr val="bg2"/>
                </a:solidFill>
                <a:prstDash val="sysDot"/>
                <a:round/>
                <a:headEnd/>
                <a:tailEnd/>
              </a:ln>
              <a:effectLst/>
            </p:spPr>
            <p:txBody>
              <a:bodyPr/>
              <a:lstStyle/>
              <a:p>
                <a:endParaRPr lang="en-US" dirty="0"/>
              </a:p>
            </p:txBody>
          </p:sp>
        </p:grpSp>
        <p:grpSp>
          <p:nvGrpSpPr>
            <p:cNvPr id="85021" name="Group 29"/>
            <p:cNvGrpSpPr>
              <a:grpSpLocks/>
            </p:cNvGrpSpPr>
            <p:nvPr/>
          </p:nvGrpSpPr>
          <p:grpSpPr bwMode="auto">
            <a:xfrm>
              <a:off x="624" y="2448"/>
              <a:ext cx="4368" cy="192"/>
              <a:chOff x="624" y="1584"/>
              <a:chExt cx="4368" cy="192"/>
            </a:xfrm>
          </p:grpSpPr>
          <p:sp>
            <p:nvSpPr>
              <p:cNvPr id="85022" name="Line 30"/>
              <p:cNvSpPr>
                <a:spLocks noChangeShapeType="1"/>
              </p:cNvSpPr>
              <p:nvPr/>
            </p:nvSpPr>
            <p:spPr bwMode="auto">
              <a:xfrm>
                <a:off x="624" y="1584"/>
                <a:ext cx="4368" cy="0"/>
              </a:xfrm>
              <a:prstGeom prst="line">
                <a:avLst/>
              </a:prstGeom>
              <a:noFill/>
              <a:ln w="9525" cap="rnd">
                <a:solidFill>
                  <a:schemeClr val="bg2"/>
                </a:solidFill>
                <a:prstDash val="sysDot"/>
                <a:round/>
                <a:headEnd/>
                <a:tailEnd/>
              </a:ln>
              <a:effectLst/>
            </p:spPr>
            <p:txBody>
              <a:bodyPr/>
              <a:lstStyle/>
              <a:p>
                <a:endParaRPr lang="en-US" dirty="0"/>
              </a:p>
            </p:txBody>
          </p:sp>
          <p:sp>
            <p:nvSpPr>
              <p:cNvPr id="85023" name="Line 31"/>
              <p:cNvSpPr>
                <a:spLocks noChangeShapeType="1"/>
              </p:cNvSpPr>
              <p:nvPr/>
            </p:nvSpPr>
            <p:spPr bwMode="auto">
              <a:xfrm>
                <a:off x="624" y="1776"/>
                <a:ext cx="4368" cy="0"/>
              </a:xfrm>
              <a:prstGeom prst="line">
                <a:avLst/>
              </a:prstGeom>
              <a:noFill/>
              <a:ln w="9525" cap="rnd">
                <a:solidFill>
                  <a:schemeClr val="bg2"/>
                </a:solidFill>
                <a:prstDash val="sysDot"/>
                <a:round/>
                <a:headEnd/>
                <a:tailEnd/>
              </a:ln>
              <a:effectLst/>
            </p:spPr>
            <p:txBody>
              <a:bodyPr/>
              <a:lstStyle/>
              <a:p>
                <a:endParaRPr lang="en-US" dirty="0"/>
              </a:p>
            </p:txBody>
          </p:sp>
        </p:grpSp>
        <p:grpSp>
          <p:nvGrpSpPr>
            <p:cNvPr id="85024" name="Group 32"/>
            <p:cNvGrpSpPr>
              <a:grpSpLocks/>
            </p:cNvGrpSpPr>
            <p:nvPr/>
          </p:nvGrpSpPr>
          <p:grpSpPr bwMode="auto">
            <a:xfrm>
              <a:off x="624" y="2736"/>
              <a:ext cx="4368" cy="192"/>
              <a:chOff x="624" y="1584"/>
              <a:chExt cx="4368" cy="192"/>
            </a:xfrm>
          </p:grpSpPr>
          <p:sp>
            <p:nvSpPr>
              <p:cNvPr id="85025" name="Line 33"/>
              <p:cNvSpPr>
                <a:spLocks noChangeShapeType="1"/>
              </p:cNvSpPr>
              <p:nvPr/>
            </p:nvSpPr>
            <p:spPr bwMode="auto">
              <a:xfrm>
                <a:off x="624" y="1584"/>
                <a:ext cx="4368" cy="0"/>
              </a:xfrm>
              <a:prstGeom prst="line">
                <a:avLst/>
              </a:prstGeom>
              <a:noFill/>
              <a:ln w="9525" cap="rnd">
                <a:solidFill>
                  <a:schemeClr val="bg2"/>
                </a:solidFill>
                <a:prstDash val="sysDot"/>
                <a:round/>
                <a:headEnd/>
                <a:tailEnd/>
              </a:ln>
              <a:effectLst/>
            </p:spPr>
            <p:txBody>
              <a:bodyPr/>
              <a:lstStyle/>
              <a:p>
                <a:endParaRPr lang="en-US" dirty="0"/>
              </a:p>
            </p:txBody>
          </p:sp>
          <p:sp>
            <p:nvSpPr>
              <p:cNvPr id="85026" name="Line 34"/>
              <p:cNvSpPr>
                <a:spLocks noChangeShapeType="1"/>
              </p:cNvSpPr>
              <p:nvPr/>
            </p:nvSpPr>
            <p:spPr bwMode="auto">
              <a:xfrm>
                <a:off x="624" y="1776"/>
                <a:ext cx="4368" cy="0"/>
              </a:xfrm>
              <a:prstGeom prst="line">
                <a:avLst/>
              </a:prstGeom>
              <a:noFill/>
              <a:ln w="9525" cap="rnd">
                <a:solidFill>
                  <a:schemeClr val="bg2"/>
                </a:solidFill>
                <a:prstDash val="sysDot"/>
                <a:round/>
                <a:headEnd/>
                <a:tailEnd/>
              </a:ln>
              <a:effectLst/>
            </p:spPr>
            <p:txBody>
              <a:bodyPr/>
              <a:lstStyle/>
              <a:p>
                <a:endParaRPr lang="en-US" dirty="0"/>
              </a:p>
            </p:txBody>
          </p:sp>
        </p:grpSp>
        <p:grpSp>
          <p:nvGrpSpPr>
            <p:cNvPr id="85027" name="Group 35"/>
            <p:cNvGrpSpPr>
              <a:grpSpLocks/>
            </p:cNvGrpSpPr>
            <p:nvPr/>
          </p:nvGrpSpPr>
          <p:grpSpPr bwMode="auto">
            <a:xfrm>
              <a:off x="624" y="3024"/>
              <a:ext cx="4368" cy="192"/>
              <a:chOff x="624" y="1584"/>
              <a:chExt cx="4368" cy="192"/>
            </a:xfrm>
          </p:grpSpPr>
          <p:sp>
            <p:nvSpPr>
              <p:cNvPr id="85028" name="Line 36"/>
              <p:cNvSpPr>
                <a:spLocks noChangeShapeType="1"/>
              </p:cNvSpPr>
              <p:nvPr/>
            </p:nvSpPr>
            <p:spPr bwMode="auto">
              <a:xfrm>
                <a:off x="624" y="1584"/>
                <a:ext cx="4368" cy="0"/>
              </a:xfrm>
              <a:prstGeom prst="line">
                <a:avLst/>
              </a:prstGeom>
              <a:noFill/>
              <a:ln w="9525" cap="rnd">
                <a:solidFill>
                  <a:schemeClr val="bg2"/>
                </a:solidFill>
                <a:prstDash val="sysDot"/>
                <a:round/>
                <a:headEnd/>
                <a:tailEnd/>
              </a:ln>
              <a:effectLst/>
            </p:spPr>
            <p:txBody>
              <a:bodyPr/>
              <a:lstStyle/>
              <a:p>
                <a:endParaRPr lang="en-US" dirty="0"/>
              </a:p>
            </p:txBody>
          </p:sp>
          <p:sp>
            <p:nvSpPr>
              <p:cNvPr id="85029" name="Line 37"/>
              <p:cNvSpPr>
                <a:spLocks noChangeShapeType="1"/>
              </p:cNvSpPr>
              <p:nvPr/>
            </p:nvSpPr>
            <p:spPr bwMode="auto">
              <a:xfrm>
                <a:off x="624" y="1776"/>
                <a:ext cx="4368" cy="0"/>
              </a:xfrm>
              <a:prstGeom prst="line">
                <a:avLst/>
              </a:prstGeom>
              <a:noFill/>
              <a:ln w="9525" cap="rnd">
                <a:solidFill>
                  <a:schemeClr val="bg2"/>
                </a:solidFill>
                <a:prstDash val="sysDot"/>
                <a:round/>
                <a:headEnd/>
                <a:tailEnd/>
              </a:ln>
              <a:effectLst/>
            </p:spPr>
            <p:txBody>
              <a:bodyPr/>
              <a:lstStyle/>
              <a:p>
                <a:endParaRPr lang="en-US" dirty="0"/>
              </a:p>
            </p:txBody>
          </p:sp>
        </p:grpSp>
        <p:grpSp>
          <p:nvGrpSpPr>
            <p:cNvPr id="85030" name="Group 38"/>
            <p:cNvGrpSpPr>
              <a:grpSpLocks/>
            </p:cNvGrpSpPr>
            <p:nvPr/>
          </p:nvGrpSpPr>
          <p:grpSpPr bwMode="auto">
            <a:xfrm>
              <a:off x="624" y="3312"/>
              <a:ext cx="4368" cy="192"/>
              <a:chOff x="624" y="1584"/>
              <a:chExt cx="4368" cy="192"/>
            </a:xfrm>
          </p:grpSpPr>
          <p:sp>
            <p:nvSpPr>
              <p:cNvPr id="85031" name="Line 39"/>
              <p:cNvSpPr>
                <a:spLocks noChangeShapeType="1"/>
              </p:cNvSpPr>
              <p:nvPr/>
            </p:nvSpPr>
            <p:spPr bwMode="auto">
              <a:xfrm>
                <a:off x="624" y="1584"/>
                <a:ext cx="4368" cy="0"/>
              </a:xfrm>
              <a:prstGeom prst="line">
                <a:avLst/>
              </a:prstGeom>
              <a:noFill/>
              <a:ln w="9525" cap="rnd">
                <a:solidFill>
                  <a:schemeClr val="bg2"/>
                </a:solidFill>
                <a:prstDash val="sysDot"/>
                <a:round/>
                <a:headEnd/>
                <a:tailEnd/>
              </a:ln>
              <a:effectLst/>
            </p:spPr>
            <p:txBody>
              <a:bodyPr/>
              <a:lstStyle/>
              <a:p>
                <a:endParaRPr lang="en-US" dirty="0"/>
              </a:p>
            </p:txBody>
          </p:sp>
          <p:sp>
            <p:nvSpPr>
              <p:cNvPr id="85032" name="Line 40"/>
              <p:cNvSpPr>
                <a:spLocks noChangeShapeType="1"/>
              </p:cNvSpPr>
              <p:nvPr/>
            </p:nvSpPr>
            <p:spPr bwMode="auto">
              <a:xfrm>
                <a:off x="624" y="1776"/>
                <a:ext cx="4368" cy="0"/>
              </a:xfrm>
              <a:prstGeom prst="line">
                <a:avLst/>
              </a:prstGeom>
              <a:noFill/>
              <a:ln w="9525" cap="rnd">
                <a:solidFill>
                  <a:schemeClr val="bg2"/>
                </a:solidFill>
                <a:prstDash val="sysDot"/>
                <a:round/>
                <a:headEnd/>
                <a:tailEnd/>
              </a:ln>
              <a:effectLst/>
            </p:spPr>
            <p:txBody>
              <a:bodyPr/>
              <a:lstStyle/>
              <a:p>
                <a:endParaRPr lang="en-US" dirty="0"/>
              </a:p>
            </p:txBody>
          </p:sp>
        </p:grpSp>
        <p:sp>
          <p:nvSpPr>
            <p:cNvPr id="85036" name="Line 44"/>
            <p:cNvSpPr>
              <a:spLocks noChangeShapeType="1"/>
            </p:cNvSpPr>
            <p:nvPr/>
          </p:nvSpPr>
          <p:spPr bwMode="auto">
            <a:xfrm>
              <a:off x="528" y="1680"/>
              <a:ext cx="288" cy="0"/>
            </a:xfrm>
            <a:prstGeom prst="line">
              <a:avLst/>
            </a:prstGeom>
            <a:noFill/>
            <a:ln w="19050">
              <a:solidFill>
                <a:srgbClr val="009900"/>
              </a:solidFill>
              <a:round/>
              <a:headEnd/>
              <a:tailEnd type="triangle" w="med" len="med"/>
            </a:ln>
            <a:effectLst/>
          </p:spPr>
          <p:txBody>
            <a:bodyPr/>
            <a:lstStyle/>
            <a:p>
              <a:endParaRPr lang="en-US" dirty="0"/>
            </a:p>
          </p:txBody>
        </p:sp>
        <p:sp>
          <p:nvSpPr>
            <p:cNvPr id="85037" name="Line 45"/>
            <p:cNvSpPr>
              <a:spLocks noChangeShapeType="1"/>
            </p:cNvSpPr>
            <p:nvPr/>
          </p:nvSpPr>
          <p:spPr bwMode="auto">
            <a:xfrm>
              <a:off x="1056" y="1680"/>
              <a:ext cx="288" cy="0"/>
            </a:xfrm>
            <a:prstGeom prst="line">
              <a:avLst/>
            </a:prstGeom>
            <a:noFill/>
            <a:ln w="19050">
              <a:solidFill>
                <a:srgbClr val="009900"/>
              </a:solidFill>
              <a:round/>
              <a:headEnd type="triangle" w="med" len="med"/>
              <a:tailEnd/>
            </a:ln>
            <a:effectLst/>
          </p:spPr>
          <p:txBody>
            <a:bodyPr/>
            <a:lstStyle/>
            <a:p>
              <a:endParaRPr lang="en-US" dirty="0"/>
            </a:p>
          </p:txBody>
        </p:sp>
        <p:sp>
          <p:nvSpPr>
            <p:cNvPr id="85038" name="Line 46"/>
            <p:cNvSpPr>
              <a:spLocks noChangeShapeType="1"/>
            </p:cNvSpPr>
            <p:nvPr/>
          </p:nvSpPr>
          <p:spPr bwMode="auto">
            <a:xfrm>
              <a:off x="1056" y="1584"/>
              <a:ext cx="0" cy="192"/>
            </a:xfrm>
            <a:prstGeom prst="line">
              <a:avLst/>
            </a:prstGeom>
            <a:noFill/>
            <a:ln w="19050">
              <a:solidFill>
                <a:srgbClr val="009900"/>
              </a:solidFill>
              <a:round/>
              <a:headEnd/>
              <a:tailEnd/>
            </a:ln>
            <a:effectLst/>
          </p:spPr>
          <p:txBody>
            <a:bodyPr/>
            <a:lstStyle/>
            <a:p>
              <a:endParaRPr lang="en-US" dirty="0"/>
            </a:p>
          </p:txBody>
        </p:sp>
        <p:sp>
          <p:nvSpPr>
            <p:cNvPr id="85039" name="Text Box 47"/>
            <p:cNvSpPr txBox="1">
              <a:spLocks noChangeArrowheads="1"/>
            </p:cNvSpPr>
            <p:nvPr/>
          </p:nvSpPr>
          <p:spPr bwMode="auto">
            <a:xfrm>
              <a:off x="1334" y="1591"/>
              <a:ext cx="861" cy="192"/>
            </a:xfrm>
            <a:prstGeom prst="rect">
              <a:avLst/>
            </a:prstGeom>
            <a:noFill/>
            <a:ln w="9525">
              <a:noFill/>
              <a:miter lim="800000"/>
              <a:headEnd/>
              <a:tailEnd/>
            </a:ln>
            <a:effectLst/>
          </p:spPr>
          <p:txBody>
            <a:bodyPr wrap="none">
              <a:spAutoFit/>
            </a:bodyPr>
            <a:lstStyle/>
            <a:p>
              <a:pPr algn="l"/>
              <a:r>
                <a:rPr lang="en-US" sz="1400" b="1" dirty="0">
                  <a:solidFill>
                    <a:srgbClr val="009900"/>
                  </a:solidFill>
                </a:rPr>
                <a:t>PC update time</a:t>
              </a:r>
            </a:p>
          </p:txBody>
        </p:sp>
        <p:sp>
          <p:nvSpPr>
            <p:cNvPr id="85040" name="Line 48"/>
            <p:cNvSpPr>
              <a:spLocks noChangeShapeType="1"/>
            </p:cNvSpPr>
            <p:nvPr/>
          </p:nvSpPr>
          <p:spPr bwMode="auto">
            <a:xfrm>
              <a:off x="1776" y="1872"/>
              <a:ext cx="0" cy="192"/>
            </a:xfrm>
            <a:prstGeom prst="line">
              <a:avLst/>
            </a:prstGeom>
            <a:noFill/>
            <a:ln w="28575">
              <a:solidFill>
                <a:srgbClr val="FF9900"/>
              </a:solidFill>
              <a:round/>
              <a:headEnd/>
              <a:tailEnd/>
            </a:ln>
            <a:effectLst/>
          </p:spPr>
          <p:txBody>
            <a:bodyPr/>
            <a:lstStyle/>
            <a:p>
              <a:endParaRPr lang="en-US" dirty="0"/>
            </a:p>
          </p:txBody>
        </p:sp>
        <p:sp>
          <p:nvSpPr>
            <p:cNvPr id="85041" name="Line 49"/>
            <p:cNvSpPr>
              <a:spLocks noChangeShapeType="1"/>
            </p:cNvSpPr>
            <p:nvPr/>
          </p:nvSpPr>
          <p:spPr bwMode="auto">
            <a:xfrm>
              <a:off x="816" y="1968"/>
              <a:ext cx="960" cy="0"/>
            </a:xfrm>
            <a:prstGeom prst="line">
              <a:avLst/>
            </a:prstGeom>
            <a:noFill/>
            <a:ln w="19050">
              <a:solidFill>
                <a:srgbClr val="FF9900"/>
              </a:solidFill>
              <a:round/>
              <a:headEnd type="triangle" w="med" len="med"/>
              <a:tailEnd type="triangle" w="med" len="med"/>
            </a:ln>
            <a:effectLst/>
          </p:spPr>
          <p:txBody>
            <a:bodyPr/>
            <a:lstStyle/>
            <a:p>
              <a:endParaRPr lang="en-US" dirty="0"/>
            </a:p>
          </p:txBody>
        </p:sp>
        <p:sp>
          <p:nvSpPr>
            <p:cNvPr id="85043" name="Text Box 51"/>
            <p:cNvSpPr txBox="1">
              <a:spLocks noChangeArrowheads="1"/>
            </p:cNvSpPr>
            <p:nvPr/>
          </p:nvSpPr>
          <p:spPr bwMode="auto">
            <a:xfrm>
              <a:off x="1824" y="1872"/>
              <a:ext cx="3294" cy="192"/>
            </a:xfrm>
            <a:prstGeom prst="rect">
              <a:avLst/>
            </a:prstGeom>
            <a:noFill/>
            <a:ln w="9525">
              <a:noFill/>
              <a:miter lim="800000"/>
              <a:headEnd/>
              <a:tailEnd/>
            </a:ln>
            <a:effectLst/>
          </p:spPr>
          <p:txBody>
            <a:bodyPr wrap="none">
              <a:spAutoFit/>
            </a:bodyPr>
            <a:lstStyle/>
            <a:p>
              <a:pPr algn="l"/>
              <a:r>
                <a:rPr lang="en-US" sz="1400" b="1" dirty="0">
                  <a:solidFill>
                    <a:srgbClr val="FF9900"/>
                  </a:solidFill>
                </a:rPr>
                <a:t>Instructions accessed and inputs to register and op decoders stable</a:t>
              </a:r>
            </a:p>
          </p:txBody>
        </p:sp>
        <p:sp>
          <p:nvSpPr>
            <p:cNvPr id="85044" name="Line 52"/>
            <p:cNvSpPr>
              <a:spLocks noChangeShapeType="1"/>
            </p:cNvSpPr>
            <p:nvPr/>
          </p:nvSpPr>
          <p:spPr bwMode="auto">
            <a:xfrm>
              <a:off x="2352" y="2160"/>
              <a:ext cx="0" cy="192"/>
            </a:xfrm>
            <a:prstGeom prst="line">
              <a:avLst/>
            </a:prstGeom>
            <a:noFill/>
            <a:ln w="28575">
              <a:solidFill>
                <a:srgbClr val="996633"/>
              </a:solidFill>
              <a:round/>
              <a:headEnd/>
              <a:tailEnd/>
            </a:ln>
            <a:effectLst/>
          </p:spPr>
          <p:txBody>
            <a:bodyPr/>
            <a:lstStyle/>
            <a:p>
              <a:endParaRPr lang="en-US" dirty="0"/>
            </a:p>
          </p:txBody>
        </p:sp>
        <p:sp>
          <p:nvSpPr>
            <p:cNvPr id="85045" name="Line 53"/>
            <p:cNvSpPr>
              <a:spLocks noChangeShapeType="1"/>
            </p:cNvSpPr>
            <p:nvPr/>
          </p:nvSpPr>
          <p:spPr bwMode="auto">
            <a:xfrm>
              <a:off x="816" y="2256"/>
              <a:ext cx="1536" cy="0"/>
            </a:xfrm>
            <a:prstGeom prst="line">
              <a:avLst/>
            </a:prstGeom>
            <a:noFill/>
            <a:ln w="19050">
              <a:solidFill>
                <a:srgbClr val="996633"/>
              </a:solidFill>
              <a:round/>
              <a:headEnd type="triangle" w="med" len="med"/>
              <a:tailEnd type="triangle" w="med" len="med"/>
            </a:ln>
            <a:effectLst/>
          </p:spPr>
          <p:txBody>
            <a:bodyPr/>
            <a:lstStyle/>
            <a:p>
              <a:endParaRPr lang="en-US" dirty="0"/>
            </a:p>
          </p:txBody>
        </p:sp>
        <p:sp>
          <p:nvSpPr>
            <p:cNvPr id="85046" name="Text Box 54"/>
            <p:cNvSpPr txBox="1">
              <a:spLocks noChangeArrowheads="1"/>
            </p:cNvSpPr>
            <p:nvPr/>
          </p:nvSpPr>
          <p:spPr bwMode="auto">
            <a:xfrm>
              <a:off x="2496" y="2160"/>
              <a:ext cx="2124" cy="192"/>
            </a:xfrm>
            <a:prstGeom prst="rect">
              <a:avLst/>
            </a:prstGeom>
            <a:noFill/>
            <a:ln w="9525">
              <a:noFill/>
              <a:miter lim="800000"/>
              <a:headEnd/>
              <a:tailEnd/>
            </a:ln>
            <a:effectLst/>
          </p:spPr>
          <p:txBody>
            <a:bodyPr wrap="none">
              <a:spAutoFit/>
            </a:bodyPr>
            <a:lstStyle/>
            <a:p>
              <a:pPr algn="l"/>
              <a:r>
                <a:rPr lang="en-US" sz="1400" b="1" dirty="0">
                  <a:solidFill>
                    <a:srgbClr val="996633"/>
                  </a:solidFill>
                </a:rPr>
                <a:t>Op and function codes decoded and stable</a:t>
              </a:r>
            </a:p>
          </p:txBody>
        </p:sp>
        <p:sp>
          <p:nvSpPr>
            <p:cNvPr id="85047" name="Line 55"/>
            <p:cNvSpPr>
              <a:spLocks noChangeShapeType="1"/>
            </p:cNvSpPr>
            <p:nvPr/>
          </p:nvSpPr>
          <p:spPr bwMode="auto">
            <a:xfrm>
              <a:off x="2976" y="2448"/>
              <a:ext cx="0" cy="192"/>
            </a:xfrm>
            <a:prstGeom prst="line">
              <a:avLst/>
            </a:prstGeom>
            <a:noFill/>
            <a:ln w="28575">
              <a:solidFill>
                <a:schemeClr val="accent2"/>
              </a:solidFill>
              <a:round/>
              <a:headEnd/>
              <a:tailEnd/>
            </a:ln>
            <a:effectLst/>
          </p:spPr>
          <p:txBody>
            <a:bodyPr/>
            <a:lstStyle/>
            <a:p>
              <a:endParaRPr lang="en-US" dirty="0"/>
            </a:p>
          </p:txBody>
        </p:sp>
        <p:sp>
          <p:nvSpPr>
            <p:cNvPr id="85048" name="Line 56"/>
            <p:cNvSpPr>
              <a:spLocks noChangeShapeType="1"/>
            </p:cNvSpPr>
            <p:nvPr/>
          </p:nvSpPr>
          <p:spPr bwMode="auto">
            <a:xfrm>
              <a:off x="816" y="2544"/>
              <a:ext cx="2160" cy="0"/>
            </a:xfrm>
            <a:prstGeom prst="line">
              <a:avLst/>
            </a:prstGeom>
            <a:noFill/>
            <a:ln w="19050">
              <a:solidFill>
                <a:schemeClr val="accent2"/>
              </a:solidFill>
              <a:round/>
              <a:headEnd type="triangle" w="med" len="med"/>
              <a:tailEnd type="triangle" w="med" len="med"/>
            </a:ln>
            <a:effectLst/>
          </p:spPr>
          <p:txBody>
            <a:bodyPr/>
            <a:lstStyle/>
            <a:p>
              <a:endParaRPr lang="en-US" dirty="0"/>
            </a:p>
          </p:txBody>
        </p:sp>
        <p:sp>
          <p:nvSpPr>
            <p:cNvPr id="85049" name="Text Box 57"/>
            <p:cNvSpPr txBox="1">
              <a:spLocks noChangeArrowheads="1"/>
            </p:cNvSpPr>
            <p:nvPr/>
          </p:nvSpPr>
          <p:spPr bwMode="auto">
            <a:xfrm>
              <a:off x="3072" y="2448"/>
              <a:ext cx="1776" cy="192"/>
            </a:xfrm>
            <a:prstGeom prst="rect">
              <a:avLst/>
            </a:prstGeom>
            <a:noFill/>
            <a:ln w="9525">
              <a:noFill/>
              <a:miter lim="800000"/>
              <a:headEnd/>
              <a:tailEnd/>
            </a:ln>
            <a:effectLst/>
          </p:spPr>
          <p:txBody>
            <a:bodyPr>
              <a:spAutoFit/>
            </a:bodyPr>
            <a:lstStyle/>
            <a:p>
              <a:pPr algn="l"/>
              <a:r>
                <a:rPr lang="en-US" sz="1400" b="1" dirty="0">
                  <a:solidFill>
                    <a:schemeClr val="accent2"/>
                  </a:solidFill>
                </a:rPr>
                <a:t>Register outputs (operands) stable</a:t>
              </a:r>
            </a:p>
          </p:txBody>
        </p:sp>
        <p:sp>
          <p:nvSpPr>
            <p:cNvPr id="85050" name="Line 58"/>
            <p:cNvSpPr>
              <a:spLocks noChangeShapeType="1"/>
            </p:cNvSpPr>
            <p:nvPr/>
          </p:nvSpPr>
          <p:spPr bwMode="auto">
            <a:xfrm>
              <a:off x="3360" y="2736"/>
              <a:ext cx="0" cy="192"/>
            </a:xfrm>
            <a:prstGeom prst="line">
              <a:avLst/>
            </a:prstGeom>
            <a:noFill/>
            <a:ln w="28575">
              <a:solidFill>
                <a:srgbClr val="CC0000"/>
              </a:solidFill>
              <a:round/>
              <a:headEnd/>
              <a:tailEnd/>
            </a:ln>
            <a:effectLst/>
          </p:spPr>
          <p:txBody>
            <a:bodyPr/>
            <a:lstStyle/>
            <a:p>
              <a:endParaRPr lang="en-US" dirty="0"/>
            </a:p>
          </p:txBody>
        </p:sp>
        <p:sp>
          <p:nvSpPr>
            <p:cNvPr id="85051" name="Line 59"/>
            <p:cNvSpPr>
              <a:spLocks noChangeShapeType="1"/>
            </p:cNvSpPr>
            <p:nvPr/>
          </p:nvSpPr>
          <p:spPr bwMode="auto">
            <a:xfrm>
              <a:off x="816" y="2832"/>
              <a:ext cx="2544" cy="0"/>
            </a:xfrm>
            <a:prstGeom prst="line">
              <a:avLst/>
            </a:prstGeom>
            <a:noFill/>
            <a:ln w="19050">
              <a:solidFill>
                <a:srgbClr val="CC0000"/>
              </a:solidFill>
              <a:round/>
              <a:headEnd type="triangle" w="med" len="med"/>
              <a:tailEnd type="triangle" w="med" len="med"/>
            </a:ln>
            <a:effectLst/>
          </p:spPr>
          <p:txBody>
            <a:bodyPr/>
            <a:lstStyle/>
            <a:p>
              <a:endParaRPr lang="en-US" dirty="0"/>
            </a:p>
          </p:txBody>
        </p:sp>
        <p:sp>
          <p:nvSpPr>
            <p:cNvPr id="85052" name="Text Box 60"/>
            <p:cNvSpPr txBox="1">
              <a:spLocks noChangeArrowheads="1"/>
            </p:cNvSpPr>
            <p:nvPr/>
          </p:nvSpPr>
          <p:spPr bwMode="auto">
            <a:xfrm>
              <a:off x="3456" y="2736"/>
              <a:ext cx="1344" cy="192"/>
            </a:xfrm>
            <a:prstGeom prst="rect">
              <a:avLst/>
            </a:prstGeom>
            <a:noFill/>
            <a:ln w="9525">
              <a:noFill/>
              <a:miter lim="800000"/>
              <a:headEnd/>
              <a:tailEnd/>
            </a:ln>
            <a:effectLst/>
          </p:spPr>
          <p:txBody>
            <a:bodyPr>
              <a:spAutoFit/>
            </a:bodyPr>
            <a:lstStyle/>
            <a:p>
              <a:pPr algn="l"/>
              <a:r>
                <a:rPr lang="en-US" sz="1400" b="1" dirty="0">
                  <a:solidFill>
                    <a:srgbClr val="CC0000"/>
                  </a:solidFill>
                </a:rPr>
                <a:t>ALU processing complete</a:t>
              </a:r>
            </a:p>
          </p:txBody>
        </p:sp>
        <p:sp>
          <p:nvSpPr>
            <p:cNvPr id="85053" name="Line 61"/>
            <p:cNvSpPr>
              <a:spLocks noChangeShapeType="1"/>
            </p:cNvSpPr>
            <p:nvPr/>
          </p:nvSpPr>
          <p:spPr bwMode="auto">
            <a:xfrm>
              <a:off x="4080" y="3024"/>
              <a:ext cx="0" cy="192"/>
            </a:xfrm>
            <a:prstGeom prst="line">
              <a:avLst/>
            </a:prstGeom>
            <a:noFill/>
            <a:ln w="28575">
              <a:solidFill>
                <a:schemeClr val="accent2"/>
              </a:solidFill>
              <a:round/>
              <a:headEnd/>
              <a:tailEnd/>
            </a:ln>
            <a:effectLst/>
          </p:spPr>
          <p:txBody>
            <a:bodyPr/>
            <a:lstStyle/>
            <a:p>
              <a:endParaRPr lang="en-US" dirty="0"/>
            </a:p>
          </p:txBody>
        </p:sp>
        <p:sp>
          <p:nvSpPr>
            <p:cNvPr id="85054" name="Line 62"/>
            <p:cNvSpPr>
              <a:spLocks noChangeShapeType="1"/>
            </p:cNvSpPr>
            <p:nvPr/>
          </p:nvSpPr>
          <p:spPr bwMode="auto">
            <a:xfrm>
              <a:off x="816" y="3120"/>
              <a:ext cx="240" cy="0"/>
            </a:xfrm>
            <a:prstGeom prst="line">
              <a:avLst/>
            </a:prstGeom>
            <a:noFill/>
            <a:ln w="19050">
              <a:solidFill>
                <a:schemeClr val="accent2"/>
              </a:solidFill>
              <a:round/>
              <a:headEnd type="triangle" w="med" len="med"/>
              <a:tailEnd/>
            </a:ln>
            <a:effectLst/>
          </p:spPr>
          <p:txBody>
            <a:bodyPr/>
            <a:lstStyle/>
            <a:p>
              <a:endParaRPr lang="en-US" dirty="0"/>
            </a:p>
          </p:txBody>
        </p:sp>
        <p:sp>
          <p:nvSpPr>
            <p:cNvPr id="85055" name="Line 63"/>
            <p:cNvSpPr>
              <a:spLocks noChangeShapeType="1"/>
            </p:cNvSpPr>
            <p:nvPr/>
          </p:nvSpPr>
          <p:spPr bwMode="auto">
            <a:xfrm>
              <a:off x="3792" y="3120"/>
              <a:ext cx="288" cy="0"/>
            </a:xfrm>
            <a:prstGeom prst="line">
              <a:avLst/>
            </a:prstGeom>
            <a:noFill/>
            <a:ln w="19050">
              <a:solidFill>
                <a:schemeClr val="accent2"/>
              </a:solidFill>
              <a:round/>
              <a:headEnd/>
              <a:tailEnd type="triangle" w="med" len="med"/>
            </a:ln>
            <a:effectLst/>
          </p:spPr>
          <p:txBody>
            <a:bodyPr/>
            <a:lstStyle/>
            <a:p>
              <a:endParaRPr lang="en-US" dirty="0"/>
            </a:p>
          </p:txBody>
        </p:sp>
        <p:sp>
          <p:nvSpPr>
            <p:cNvPr id="85056" name="Text Box 64"/>
            <p:cNvSpPr txBox="1">
              <a:spLocks noChangeArrowheads="1"/>
            </p:cNvSpPr>
            <p:nvPr/>
          </p:nvSpPr>
          <p:spPr bwMode="auto">
            <a:xfrm>
              <a:off x="1104" y="3024"/>
              <a:ext cx="2784" cy="192"/>
            </a:xfrm>
            <a:prstGeom prst="rect">
              <a:avLst/>
            </a:prstGeom>
            <a:noFill/>
            <a:ln w="9525">
              <a:noFill/>
              <a:miter lim="800000"/>
              <a:headEnd/>
              <a:tailEnd/>
            </a:ln>
            <a:effectLst/>
          </p:spPr>
          <p:txBody>
            <a:bodyPr>
              <a:spAutoFit/>
            </a:bodyPr>
            <a:lstStyle/>
            <a:p>
              <a:pPr algn="l"/>
              <a:r>
                <a:rPr lang="en-US" sz="1400" b="1" dirty="0">
                  <a:solidFill>
                    <a:schemeClr val="accent2"/>
                  </a:solidFill>
                </a:rPr>
                <a:t>Memory accessed and data storage or read complete</a:t>
              </a:r>
            </a:p>
          </p:txBody>
        </p:sp>
        <p:sp>
          <p:nvSpPr>
            <p:cNvPr id="85057" name="Line 65"/>
            <p:cNvSpPr>
              <a:spLocks noChangeShapeType="1"/>
            </p:cNvSpPr>
            <p:nvPr/>
          </p:nvSpPr>
          <p:spPr bwMode="auto">
            <a:xfrm>
              <a:off x="4752" y="1248"/>
              <a:ext cx="0" cy="2544"/>
            </a:xfrm>
            <a:prstGeom prst="line">
              <a:avLst/>
            </a:prstGeom>
            <a:noFill/>
            <a:ln w="28575">
              <a:solidFill>
                <a:schemeClr val="folHlink"/>
              </a:solidFill>
              <a:prstDash val="dash"/>
              <a:round/>
              <a:headEnd/>
              <a:tailEnd/>
            </a:ln>
            <a:effectLst/>
          </p:spPr>
          <p:txBody>
            <a:bodyPr/>
            <a:lstStyle/>
            <a:p>
              <a:endParaRPr lang="en-US" dirty="0"/>
            </a:p>
          </p:txBody>
        </p:sp>
        <p:sp>
          <p:nvSpPr>
            <p:cNvPr id="85059" name="Line 67"/>
            <p:cNvSpPr>
              <a:spLocks noChangeShapeType="1"/>
            </p:cNvSpPr>
            <p:nvPr/>
          </p:nvSpPr>
          <p:spPr bwMode="auto">
            <a:xfrm>
              <a:off x="816" y="3408"/>
              <a:ext cx="576" cy="0"/>
            </a:xfrm>
            <a:prstGeom prst="line">
              <a:avLst/>
            </a:prstGeom>
            <a:noFill/>
            <a:ln w="19050">
              <a:solidFill>
                <a:schemeClr val="bg2"/>
              </a:solidFill>
              <a:round/>
              <a:headEnd type="triangle" w="med" len="med"/>
              <a:tailEnd/>
            </a:ln>
            <a:effectLst/>
          </p:spPr>
          <p:txBody>
            <a:bodyPr/>
            <a:lstStyle/>
            <a:p>
              <a:endParaRPr lang="en-US" dirty="0"/>
            </a:p>
          </p:txBody>
        </p:sp>
        <p:sp>
          <p:nvSpPr>
            <p:cNvPr id="85060" name="Line 68"/>
            <p:cNvSpPr>
              <a:spLocks noChangeShapeType="1"/>
            </p:cNvSpPr>
            <p:nvPr/>
          </p:nvSpPr>
          <p:spPr bwMode="auto">
            <a:xfrm>
              <a:off x="4176" y="3408"/>
              <a:ext cx="576" cy="0"/>
            </a:xfrm>
            <a:prstGeom prst="line">
              <a:avLst/>
            </a:prstGeom>
            <a:noFill/>
            <a:ln w="19050">
              <a:solidFill>
                <a:schemeClr val="bg2"/>
              </a:solidFill>
              <a:round/>
              <a:headEnd/>
              <a:tailEnd type="triangle" w="med" len="med"/>
            </a:ln>
            <a:effectLst/>
          </p:spPr>
          <p:txBody>
            <a:bodyPr/>
            <a:lstStyle/>
            <a:p>
              <a:endParaRPr lang="en-US" dirty="0"/>
            </a:p>
          </p:txBody>
        </p:sp>
        <p:sp>
          <p:nvSpPr>
            <p:cNvPr id="85061" name="Text Box 69"/>
            <p:cNvSpPr txBox="1">
              <a:spLocks noChangeArrowheads="1"/>
            </p:cNvSpPr>
            <p:nvPr/>
          </p:nvSpPr>
          <p:spPr bwMode="auto">
            <a:xfrm>
              <a:off x="1440" y="3312"/>
              <a:ext cx="2784" cy="192"/>
            </a:xfrm>
            <a:prstGeom prst="rect">
              <a:avLst/>
            </a:prstGeom>
            <a:noFill/>
            <a:ln w="9525">
              <a:noFill/>
              <a:miter lim="800000"/>
              <a:headEnd/>
              <a:tailEnd/>
            </a:ln>
            <a:effectLst/>
          </p:spPr>
          <p:txBody>
            <a:bodyPr>
              <a:spAutoFit/>
            </a:bodyPr>
            <a:lstStyle/>
            <a:p>
              <a:pPr algn="l"/>
              <a:r>
                <a:rPr lang="en-US" sz="1400" b="1" dirty="0">
                  <a:solidFill>
                    <a:schemeClr val="bg2"/>
                  </a:solidFill>
                </a:rPr>
                <a:t>Data written to write (destination) register if necessary</a:t>
              </a:r>
            </a:p>
          </p:txBody>
        </p:sp>
        <p:sp>
          <p:nvSpPr>
            <p:cNvPr id="85062" name="Line 70"/>
            <p:cNvSpPr>
              <a:spLocks noChangeShapeType="1"/>
            </p:cNvSpPr>
            <p:nvPr/>
          </p:nvSpPr>
          <p:spPr bwMode="auto">
            <a:xfrm>
              <a:off x="3408" y="3600"/>
              <a:ext cx="0" cy="192"/>
            </a:xfrm>
            <a:prstGeom prst="line">
              <a:avLst/>
            </a:prstGeom>
            <a:noFill/>
            <a:ln w="28575">
              <a:solidFill>
                <a:schemeClr val="accent1"/>
              </a:solidFill>
              <a:round/>
              <a:headEnd/>
              <a:tailEnd/>
            </a:ln>
            <a:effectLst/>
          </p:spPr>
          <p:txBody>
            <a:bodyPr/>
            <a:lstStyle/>
            <a:p>
              <a:endParaRPr lang="en-US" dirty="0"/>
            </a:p>
          </p:txBody>
        </p:sp>
        <p:grpSp>
          <p:nvGrpSpPr>
            <p:cNvPr id="85063" name="Group 71"/>
            <p:cNvGrpSpPr>
              <a:grpSpLocks/>
            </p:cNvGrpSpPr>
            <p:nvPr/>
          </p:nvGrpSpPr>
          <p:grpSpPr bwMode="auto">
            <a:xfrm>
              <a:off x="624" y="3600"/>
              <a:ext cx="4368" cy="192"/>
              <a:chOff x="624" y="1584"/>
              <a:chExt cx="4368" cy="192"/>
            </a:xfrm>
          </p:grpSpPr>
          <p:sp>
            <p:nvSpPr>
              <p:cNvPr id="85064" name="Line 72"/>
              <p:cNvSpPr>
                <a:spLocks noChangeShapeType="1"/>
              </p:cNvSpPr>
              <p:nvPr/>
            </p:nvSpPr>
            <p:spPr bwMode="auto">
              <a:xfrm>
                <a:off x="624" y="1584"/>
                <a:ext cx="4368" cy="0"/>
              </a:xfrm>
              <a:prstGeom prst="line">
                <a:avLst/>
              </a:prstGeom>
              <a:noFill/>
              <a:ln w="9525" cap="rnd">
                <a:solidFill>
                  <a:schemeClr val="bg2"/>
                </a:solidFill>
                <a:prstDash val="sysDot"/>
                <a:round/>
                <a:headEnd/>
                <a:tailEnd/>
              </a:ln>
              <a:effectLst/>
            </p:spPr>
            <p:txBody>
              <a:bodyPr/>
              <a:lstStyle/>
              <a:p>
                <a:endParaRPr lang="en-US" dirty="0"/>
              </a:p>
            </p:txBody>
          </p:sp>
          <p:sp>
            <p:nvSpPr>
              <p:cNvPr id="85065" name="Line 73"/>
              <p:cNvSpPr>
                <a:spLocks noChangeShapeType="1"/>
              </p:cNvSpPr>
              <p:nvPr/>
            </p:nvSpPr>
            <p:spPr bwMode="auto">
              <a:xfrm>
                <a:off x="624" y="1776"/>
                <a:ext cx="4368" cy="0"/>
              </a:xfrm>
              <a:prstGeom prst="line">
                <a:avLst/>
              </a:prstGeom>
              <a:noFill/>
              <a:ln w="9525" cap="rnd">
                <a:solidFill>
                  <a:schemeClr val="bg2"/>
                </a:solidFill>
                <a:prstDash val="sysDot"/>
                <a:round/>
                <a:headEnd/>
                <a:tailEnd/>
              </a:ln>
              <a:effectLst/>
            </p:spPr>
            <p:txBody>
              <a:bodyPr/>
              <a:lstStyle/>
              <a:p>
                <a:endParaRPr lang="en-US" dirty="0"/>
              </a:p>
            </p:txBody>
          </p:sp>
        </p:grpSp>
        <p:sp>
          <p:nvSpPr>
            <p:cNvPr id="85066" name="Line 74"/>
            <p:cNvSpPr>
              <a:spLocks noChangeShapeType="1"/>
            </p:cNvSpPr>
            <p:nvPr/>
          </p:nvSpPr>
          <p:spPr bwMode="auto">
            <a:xfrm>
              <a:off x="4080" y="3600"/>
              <a:ext cx="0" cy="192"/>
            </a:xfrm>
            <a:prstGeom prst="line">
              <a:avLst/>
            </a:prstGeom>
            <a:noFill/>
            <a:ln w="28575">
              <a:solidFill>
                <a:srgbClr val="FF0000"/>
              </a:solidFill>
              <a:round/>
              <a:headEnd/>
              <a:tailEnd/>
            </a:ln>
            <a:effectLst/>
          </p:spPr>
          <p:txBody>
            <a:bodyPr/>
            <a:lstStyle/>
            <a:p>
              <a:endParaRPr lang="en-US" dirty="0"/>
            </a:p>
          </p:txBody>
        </p:sp>
        <p:sp>
          <p:nvSpPr>
            <p:cNvPr id="85067" name="Line 75"/>
            <p:cNvSpPr>
              <a:spLocks noChangeShapeType="1"/>
            </p:cNvSpPr>
            <p:nvPr/>
          </p:nvSpPr>
          <p:spPr bwMode="auto">
            <a:xfrm>
              <a:off x="3072" y="3621"/>
              <a:ext cx="336" cy="0"/>
            </a:xfrm>
            <a:prstGeom prst="line">
              <a:avLst/>
            </a:prstGeom>
            <a:noFill/>
            <a:ln w="19050">
              <a:solidFill>
                <a:schemeClr val="accent1"/>
              </a:solidFill>
              <a:round/>
              <a:headEnd/>
              <a:tailEnd type="triangle" w="med" len="med"/>
            </a:ln>
            <a:effectLst/>
          </p:spPr>
          <p:txBody>
            <a:bodyPr/>
            <a:lstStyle/>
            <a:p>
              <a:endParaRPr lang="en-US" dirty="0"/>
            </a:p>
          </p:txBody>
        </p:sp>
        <p:sp>
          <p:nvSpPr>
            <p:cNvPr id="85068" name="Line 76"/>
            <p:cNvSpPr>
              <a:spLocks noChangeShapeType="1"/>
            </p:cNvSpPr>
            <p:nvPr/>
          </p:nvSpPr>
          <p:spPr bwMode="auto">
            <a:xfrm>
              <a:off x="3072" y="3753"/>
              <a:ext cx="1008" cy="0"/>
            </a:xfrm>
            <a:prstGeom prst="line">
              <a:avLst/>
            </a:prstGeom>
            <a:noFill/>
            <a:ln w="19050">
              <a:solidFill>
                <a:srgbClr val="FF0000"/>
              </a:solidFill>
              <a:round/>
              <a:headEnd/>
              <a:tailEnd type="triangle" w="med" len="med"/>
            </a:ln>
            <a:effectLst/>
          </p:spPr>
          <p:txBody>
            <a:bodyPr/>
            <a:lstStyle/>
            <a:p>
              <a:endParaRPr lang="en-US" dirty="0"/>
            </a:p>
          </p:txBody>
        </p:sp>
        <p:sp>
          <p:nvSpPr>
            <p:cNvPr id="85069" name="Text Box 77"/>
            <p:cNvSpPr txBox="1">
              <a:spLocks noChangeArrowheads="1"/>
            </p:cNvSpPr>
            <p:nvPr/>
          </p:nvSpPr>
          <p:spPr bwMode="auto">
            <a:xfrm>
              <a:off x="933" y="3513"/>
              <a:ext cx="2304" cy="192"/>
            </a:xfrm>
            <a:prstGeom prst="rect">
              <a:avLst/>
            </a:prstGeom>
            <a:noFill/>
            <a:ln w="9525">
              <a:noFill/>
              <a:miter lim="800000"/>
              <a:headEnd/>
              <a:tailEnd/>
            </a:ln>
            <a:effectLst/>
          </p:spPr>
          <p:txBody>
            <a:bodyPr>
              <a:spAutoFit/>
            </a:bodyPr>
            <a:lstStyle/>
            <a:p>
              <a:pPr algn="l"/>
              <a:r>
                <a:rPr lang="en-US" sz="1400" b="1" dirty="0">
                  <a:solidFill>
                    <a:schemeClr val="accent1"/>
                  </a:solidFill>
                </a:rPr>
                <a:t>Jumps and branches completed about here</a:t>
              </a:r>
            </a:p>
          </p:txBody>
        </p:sp>
        <p:sp>
          <p:nvSpPr>
            <p:cNvPr id="85070" name="Text Box 78"/>
            <p:cNvSpPr txBox="1">
              <a:spLocks noChangeArrowheads="1"/>
            </p:cNvSpPr>
            <p:nvPr/>
          </p:nvSpPr>
          <p:spPr bwMode="auto">
            <a:xfrm>
              <a:off x="786" y="3654"/>
              <a:ext cx="2421" cy="192"/>
            </a:xfrm>
            <a:prstGeom prst="rect">
              <a:avLst/>
            </a:prstGeom>
            <a:noFill/>
            <a:ln w="9525">
              <a:noFill/>
              <a:miter lim="800000"/>
              <a:headEnd/>
              <a:tailEnd/>
            </a:ln>
            <a:effectLst/>
          </p:spPr>
          <p:txBody>
            <a:bodyPr>
              <a:spAutoFit/>
            </a:bodyPr>
            <a:lstStyle/>
            <a:p>
              <a:pPr algn="l"/>
              <a:r>
                <a:rPr lang="en-US" sz="1400" b="1" dirty="0">
                  <a:solidFill>
                    <a:srgbClr val="FF0000"/>
                  </a:solidFill>
                </a:rPr>
                <a:t>Register-register instructions done about here</a:t>
              </a:r>
            </a:p>
          </p:txBody>
        </p:sp>
      </p:grpSp>
      <p:pic>
        <p:nvPicPr>
          <p:cNvPr id="2" name="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7410" name="Rectangle 2"/>
          <p:cNvSpPr>
            <a:spLocks noGrp="1" noChangeArrowheads="1"/>
          </p:cNvSpPr>
          <p:nvPr>
            <p:ph type="title"/>
          </p:nvPr>
        </p:nvSpPr>
        <p:spPr>
          <a:xfrm>
            <a:off x="1600200" y="1371600"/>
            <a:ext cx="6096000" cy="533400"/>
          </a:xfrm>
          <a:ln/>
        </p:spPr>
        <p:txBody>
          <a:bodyPr/>
          <a:lstStyle/>
          <a:p>
            <a:r>
              <a:rPr lang="en-US" sz="3200" dirty="0"/>
              <a:t>Multicycle Implementation</a:t>
            </a:r>
          </a:p>
        </p:txBody>
      </p:sp>
      <p:sp>
        <p:nvSpPr>
          <p:cNvPr id="17411" name="Rectangle 3"/>
          <p:cNvSpPr>
            <a:spLocks noGrp="1" noChangeArrowheads="1"/>
          </p:cNvSpPr>
          <p:nvPr>
            <p:ph type="body" idx="1"/>
          </p:nvPr>
        </p:nvSpPr>
        <p:spPr>
          <a:xfrm>
            <a:off x="685800" y="1905000"/>
            <a:ext cx="7772400" cy="4419600"/>
          </a:xfrm>
        </p:spPr>
        <p:txBody>
          <a:bodyPr/>
          <a:lstStyle/>
          <a:p>
            <a:r>
              <a:rPr lang="en-US" sz="2400" dirty="0"/>
              <a:t>A solution to the single-cycle problem is stated as follows:  </a:t>
            </a:r>
          </a:p>
          <a:p>
            <a:pPr lvl="1"/>
            <a:r>
              <a:rPr lang="en-US" sz="2000" dirty="0">
                <a:solidFill>
                  <a:srgbClr val="009900"/>
                </a:solidFill>
              </a:rPr>
              <a:t>Each instruction has several phases, such as fetch/decode, register selection, ALU processing, etc. </a:t>
            </a:r>
          </a:p>
          <a:p>
            <a:pPr lvl="1"/>
            <a:r>
              <a:rPr lang="en-US" sz="2000" dirty="0">
                <a:solidFill>
                  <a:srgbClr val="CC3300"/>
                </a:solidFill>
              </a:rPr>
              <a:t>Instead of using a single clock cycle for the whole instruction, run the clock much faster, and have a single clock cycle for each of the </a:t>
            </a:r>
            <a:r>
              <a:rPr lang="en-US" sz="2000" u="sng" dirty="0">
                <a:solidFill>
                  <a:srgbClr val="CC3300"/>
                </a:solidFill>
              </a:rPr>
              <a:t>elements or phases</a:t>
            </a:r>
            <a:r>
              <a:rPr lang="en-US" sz="2000" dirty="0">
                <a:solidFill>
                  <a:srgbClr val="CC3300"/>
                </a:solidFill>
              </a:rPr>
              <a:t> of the instruction process.  </a:t>
            </a:r>
          </a:p>
          <a:p>
            <a:pPr lvl="1"/>
            <a:r>
              <a:rPr lang="en-US" sz="2000" dirty="0">
                <a:solidFill>
                  <a:schemeClr val="accent2"/>
                </a:solidFill>
              </a:rPr>
              <a:t>Many instructions take fewer phases (for example, jump, branch [the fewest phases], register-register or store instructions), so these instructions execute much faster.</a:t>
            </a:r>
          </a:p>
          <a:p>
            <a:pPr lvl="1"/>
            <a:r>
              <a:rPr lang="en-US" sz="2000" dirty="0">
                <a:solidFill>
                  <a:schemeClr val="accent1"/>
                </a:solidFill>
              </a:rPr>
              <a:t>As most instructions execute faster than the longest instructions (such as lw), the average instruction time will be reduced substantially.  </a:t>
            </a:r>
          </a:p>
        </p:txBody>
      </p:sp>
      <p:pic>
        <p:nvPicPr>
          <p:cNvPr id="2" name="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0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86018" name="Rectangle 2"/>
          <p:cNvSpPr>
            <a:spLocks noGrp="1" noChangeArrowheads="1"/>
          </p:cNvSpPr>
          <p:nvPr>
            <p:ph type="title"/>
          </p:nvPr>
        </p:nvSpPr>
        <p:spPr>
          <a:xfrm>
            <a:off x="1905000" y="1295400"/>
            <a:ext cx="5410200" cy="533400"/>
          </a:xfrm>
          <a:ln/>
        </p:spPr>
        <p:txBody>
          <a:bodyPr/>
          <a:lstStyle/>
          <a:p>
            <a:r>
              <a:rPr lang="en-US" sz="3200" dirty="0"/>
              <a:t>MIPS Multicycle Concept</a:t>
            </a:r>
          </a:p>
        </p:txBody>
      </p:sp>
      <p:sp>
        <p:nvSpPr>
          <p:cNvPr id="86019" name="Rectangle 3"/>
          <p:cNvSpPr>
            <a:spLocks noGrp="1" noChangeArrowheads="1"/>
          </p:cNvSpPr>
          <p:nvPr>
            <p:ph type="body" idx="1"/>
          </p:nvPr>
        </p:nvSpPr>
        <p:spPr>
          <a:xfrm>
            <a:off x="685800" y="1905000"/>
            <a:ext cx="7772400" cy="4419600"/>
          </a:xfrm>
        </p:spPr>
        <p:txBody>
          <a:bodyPr/>
          <a:lstStyle/>
          <a:p>
            <a:r>
              <a:rPr lang="en-US" sz="2400" dirty="0"/>
              <a:t>Split the processing into five processing segments.  </a:t>
            </a:r>
          </a:p>
          <a:p>
            <a:r>
              <a:rPr lang="en-US" sz="2400" dirty="0">
                <a:solidFill>
                  <a:srgbClr val="CC0000"/>
                </a:solidFill>
              </a:rPr>
              <a:t>Run the clock much faster (essentially 5X faster!).  </a:t>
            </a:r>
          </a:p>
          <a:p>
            <a:r>
              <a:rPr lang="en-US" sz="2400" dirty="0">
                <a:solidFill>
                  <a:srgbClr val="009900"/>
                </a:solidFill>
              </a:rPr>
              <a:t>Do one instruction segment per clock cycle.  </a:t>
            </a:r>
          </a:p>
          <a:p>
            <a:r>
              <a:rPr lang="en-US" sz="2400" dirty="0">
                <a:solidFill>
                  <a:schemeClr val="accent2"/>
                </a:solidFill>
              </a:rPr>
              <a:t>PC updates, branches and jumps take 3 processing segments since they are simpler; they run much faster.  </a:t>
            </a:r>
          </a:p>
          <a:p>
            <a:r>
              <a:rPr lang="en-US" sz="2400" dirty="0">
                <a:solidFill>
                  <a:schemeClr val="accent1"/>
                </a:solidFill>
              </a:rPr>
              <a:t>Register-register instructions do not require memory access.  They take four instruction segments and finish in about 30% more time than jumps and branches.  </a:t>
            </a:r>
          </a:p>
          <a:p>
            <a:r>
              <a:rPr lang="en-US" sz="2400" dirty="0">
                <a:solidFill>
                  <a:srgbClr val="996600"/>
                </a:solidFill>
              </a:rPr>
              <a:t>Only load memory-access instructions take a full five processing segments (store takes only four), </a:t>
            </a:r>
            <a:r>
              <a:rPr lang="en-US" sz="2400" u="sng" dirty="0">
                <a:solidFill>
                  <a:srgbClr val="996600"/>
                </a:solidFill>
              </a:rPr>
              <a:t>but do not slow down the other instructions to their speed</a:t>
            </a:r>
            <a:r>
              <a:rPr lang="en-US" sz="2400" dirty="0">
                <a:solidFill>
                  <a:srgbClr val="996600"/>
                </a:solidFill>
              </a:rPr>
              <a:t>.  </a:t>
            </a:r>
          </a:p>
        </p:txBody>
      </p:sp>
      <p:pic>
        <p:nvPicPr>
          <p:cNvPr id="2" name="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87042" name="Rectangle 2"/>
          <p:cNvSpPr>
            <a:spLocks noGrp="1" noChangeArrowheads="1"/>
          </p:cNvSpPr>
          <p:nvPr>
            <p:ph type="title"/>
          </p:nvPr>
        </p:nvSpPr>
        <p:spPr>
          <a:xfrm>
            <a:off x="1905000" y="1371600"/>
            <a:ext cx="5410200" cy="533400"/>
          </a:xfrm>
          <a:ln/>
        </p:spPr>
        <p:txBody>
          <a:bodyPr/>
          <a:lstStyle/>
          <a:p>
            <a:r>
              <a:rPr lang="en-US" sz="3200" dirty="0"/>
              <a:t>Multicycle Implementation</a:t>
            </a:r>
          </a:p>
        </p:txBody>
      </p:sp>
      <p:grpSp>
        <p:nvGrpSpPr>
          <p:cNvPr id="87144" name="Group 104"/>
          <p:cNvGrpSpPr>
            <a:grpSpLocks/>
          </p:cNvGrpSpPr>
          <p:nvPr/>
        </p:nvGrpSpPr>
        <p:grpSpPr bwMode="auto">
          <a:xfrm>
            <a:off x="762000" y="1901825"/>
            <a:ext cx="7315200" cy="4268788"/>
            <a:chOff x="480" y="1198"/>
            <a:chExt cx="4608" cy="2689"/>
          </a:xfrm>
        </p:grpSpPr>
        <p:sp>
          <p:nvSpPr>
            <p:cNvPr id="87044" name="Line 4"/>
            <p:cNvSpPr>
              <a:spLocks noChangeShapeType="1"/>
            </p:cNvSpPr>
            <p:nvPr/>
          </p:nvSpPr>
          <p:spPr bwMode="auto">
            <a:xfrm>
              <a:off x="768" y="1680"/>
              <a:ext cx="0" cy="2160"/>
            </a:xfrm>
            <a:prstGeom prst="line">
              <a:avLst/>
            </a:prstGeom>
            <a:noFill/>
            <a:ln w="28575">
              <a:solidFill>
                <a:schemeClr val="accent2"/>
              </a:solidFill>
              <a:round/>
              <a:headEnd/>
              <a:tailEnd/>
            </a:ln>
            <a:effectLst/>
          </p:spPr>
          <p:txBody>
            <a:bodyPr/>
            <a:lstStyle/>
            <a:p>
              <a:endParaRPr lang="en-US" dirty="0"/>
            </a:p>
          </p:txBody>
        </p:sp>
        <p:sp>
          <p:nvSpPr>
            <p:cNvPr id="87045" name="Line 5"/>
            <p:cNvSpPr>
              <a:spLocks noChangeShapeType="1"/>
            </p:cNvSpPr>
            <p:nvPr/>
          </p:nvSpPr>
          <p:spPr bwMode="auto">
            <a:xfrm>
              <a:off x="1632" y="1680"/>
              <a:ext cx="0" cy="1968"/>
            </a:xfrm>
            <a:prstGeom prst="line">
              <a:avLst/>
            </a:prstGeom>
            <a:noFill/>
            <a:ln w="28575">
              <a:solidFill>
                <a:schemeClr val="accent2"/>
              </a:solidFill>
              <a:round/>
              <a:headEnd/>
              <a:tailEnd/>
            </a:ln>
            <a:effectLst/>
          </p:spPr>
          <p:txBody>
            <a:bodyPr/>
            <a:lstStyle/>
            <a:p>
              <a:endParaRPr lang="en-US" dirty="0"/>
            </a:p>
          </p:txBody>
        </p:sp>
        <p:sp>
          <p:nvSpPr>
            <p:cNvPr id="87046" name="Line 6"/>
            <p:cNvSpPr>
              <a:spLocks noChangeShapeType="1"/>
            </p:cNvSpPr>
            <p:nvPr/>
          </p:nvSpPr>
          <p:spPr bwMode="auto">
            <a:xfrm>
              <a:off x="2496" y="1680"/>
              <a:ext cx="0" cy="1968"/>
            </a:xfrm>
            <a:prstGeom prst="line">
              <a:avLst/>
            </a:prstGeom>
            <a:noFill/>
            <a:ln w="28575">
              <a:solidFill>
                <a:schemeClr val="accent2"/>
              </a:solidFill>
              <a:round/>
              <a:headEnd/>
              <a:tailEnd/>
            </a:ln>
            <a:effectLst/>
          </p:spPr>
          <p:txBody>
            <a:bodyPr/>
            <a:lstStyle/>
            <a:p>
              <a:endParaRPr lang="en-US" dirty="0"/>
            </a:p>
          </p:txBody>
        </p:sp>
        <p:sp>
          <p:nvSpPr>
            <p:cNvPr id="87047" name="Line 7"/>
            <p:cNvSpPr>
              <a:spLocks noChangeShapeType="1"/>
            </p:cNvSpPr>
            <p:nvPr/>
          </p:nvSpPr>
          <p:spPr bwMode="auto">
            <a:xfrm>
              <a:off x="3360" y="1680"/>
              <a:ext cx="0" cy="1968"/>
            </a:xfrm>
            <a:prstGeom prst="line">
              <a:avLst/>
            </a:prstGeom>
            <a:noFill/>
            <a:ln w="28575">
              <a:solidFill>
                <a:schemeClr val="accent2"/>
              </a:solidFill>
              <a:round/>
              <a:headEnd/>
              <a:tailEnd/>
            </a:ln>
            <a:effectLst/>
          </p:spPr>
          <p:txBody>
            <a:bodyPr/>
            <a:lstStyle/>
            <a:p>
              <a:endParaRPr lang="en-US" dirty="0"/>
            </a:p>
          </p:txBody>
        </p:sp>
        <p:sp>
          <p:nvSpPr>
            <p:cNvPr id="87048" name="Line 8"/>
            <p:cNvSpPr>
              <a:spLocks noChangeShapeType="1"/>
            </p:cNvSpPr>
            <p:nvPr/>
          </p:nvSpPr>
          <p:spPr bwMode="auto">
            <a:xfrm>
              <a:off x="4224" y="1680"/>
              <a:ext cx="0" cy="1968"/>
            </a:xfrm>
            <a:prstGeom prst="line">
              <a:avLst/>
            </a:prstGeom>
            <a:noFill/>
            <a:ln w="28575">
              <a:solidFill>
                <a:schemeClr val="accent2"/>
              </a:solidFill>
              <a:round/>
              <a:headEnd/>
              <a:tailEnd/>
            </a:ln>
            <a:effectLst/>
          </p:spPr>
          <p:txBody>
            <a:bodyPr/>
            <a:lstStyle/>
            <a:p>
              <a:endParaRPr lang="en-US" dirty="0"/>
            </a:p>
          </p:txBody>
        </p:sp>
        <p:sp>
          <p:nvSpPr>
            <p:cNvPr id="87049" name="Line 9"/>
            <p:cNvSpPr>
              <a:spLocks noChangeShapeType="1"/>
            </p:cNvSpPr>
            <p:nvPr/>
          </p:nvSpPr>
          <p:spPr bwMode="auto">
            <a:xfrm>
              <a:off x="5088" y="1680"/>
              <a:ext cx="0" cy="2160"/>
            </a:xfrm>
            <a:prstGeom prst="line">
              <a:avLst/>
            </a:prstGeom>
            <a:noFill/>
            <a:ln w="28575">
              <a:solidFill>
                <a:schemeClr val="accent2"/>
              </a:solidFill>
              <a:round/>
              <a:headEnd/>
              <a:tailEnd/>
            </a:ln>
            <a:effectLst/>
          </p:spPr>
          <p:txBody>
            <a:bodyPr/>
            <a:lstStyle/>
            <a:p>
              <a:endParaRPr lang="en-US" dirty="0"/>
            </a:p>
          </p:txBody>
        </p:sp>
        <p:sp>
          <p:nvSpPr>
            <p:cNvPr id="87051" name="Text Box 11"/>
            <p:cNvSpPr txBox="1">
              <a:spLocks noChangeArrowheads="1"/>
            </p:cNvSpPr>
            <p:nvPr/>
          </p:nvSpPr>
          <p:spPr bwMode="auto">
            <a:xfrm>
              <a:off x="816" y="1506"/>
              <a:ext cx="729" cy="366"/>
            </a:xfrm>
            <a:prstGeom prst="rect">
              <a:avLst/>
            </a:prstGeom>
            <a:noFill/>
            <a:ln w="9525">
              <a:noFill/>
              <a:miter lim="800000"/>
              <a:headEnd/>
              <a:tailEnd/>
            </a:ln>
            <a:effectLst/>
          </p:spPr>
          <p:txBody>
            <a:bodyPr wrap="none">
              <a:spAutoFit/>
            </a:bodyPr>
            <a:lstStyle/>
            <a:p>
              <a:r>
                <a:rPr lang="en-US" sz="1600" b="1" dirty="0">
                  <a:solidFill>
                    <a:schemeClr val="accent2"/>
                  </a:solidFill>
                </a:rPr>
                <a:t>Instruction</a:t>
              </a:r>
            </a:p>
            <a:p>
              <a:r>
                <a:rPr lang="en-US" sz="1600" b="1" dirty="0">
                  <a:solidFill>
                    <a:schemeClr val="accent2"/>
                  </a:solidFill>
                </a:rPr>
                <a:t>Fetch</a:t>
              </a:r>
            </a:p>
          </p:txBody>
        </p:sp>
        <p:sp>
          <p:nvSpPr>
            <p:cNvPr id="87052" name="Text Box 12"/>
            <p:cNvSpPr txBox="1">
              <a:spLocks noChangeArrowheads="1"/>
            </p:cNvSpPr>
            <p:nvPr/>
          </p:nvSpPr>
          <p:spPr bwMode="auto">
            <a:xfrm>
              <a:off x="1671" y="1198"/>
              <a:ext cx="729" cy="674"/>
            </a:xfrm>
            <a:prstGeom prst="rect">
              <a:avLst/>
            </a:prstGeom>
            <a:noFill/>
            <a:ln w="9525">
              <a:noFill/>
              <a:miter lim="800000"/>
              <a:headEnd/>
              <a:tailEnd/>
            </a:ln>
            <a:effectLst/>
          </p:spPr>
          <p:txBody>
            <a:bodyPr wrap="none">
              <a:spAutoFit/>
            </a:bodyPr>
            <a:lstStyle/>
            <a:p>
              <a:r>
                <a:rPr lang="en-US" sz="1600" b="1" dirty="0">
                  <a:solidFill>
                    <a:schemeClr val="accent2"/>
                  </a:solidFill>
                </a:rPr>
                <a:t>Instruction</a:t>
              </a:r>
            </a:p>
            <a:p>
              <a:r>
                <a:rPr lang="en-US" sz="1600" b="1" dirty="0">
                  <a:solidFill>
                    <a:schemeClr val="accent2"/>
                  </a:solidFill>
                </a:rPr>
                <a:t>Decode/</a:t>
              </a:r>
            </a:p>
            <a:p>
              <a:r>
                <a:rPr lang="en-US" sz="1600" b="1" dirty="0">
                  <a:solidFill>
                    <a:schemeClr val="accent2"/>
                  </a:solidFill>
                </a:rPr>
                <a:t>Register</a:t>
              </a:r>
            </a:p>
            <a:p>
              <a:r>
                <a:rPr lang="en-US" sz="1600" b="1" dirty="0">
                  <a:solidFill>
                    <a:schemeClr val="accent2"/>
                  </a:solidFill>
                </a:rPr>
                <a:t>Fetch</a:t>
              </a:r>
            </a:p>
          </p:txBody>
        </p:sp>
        <p:sp>
          <p:nvSpPr>
            <p:cNvPr id="87053" name="Text Box 13"/>
            <p:cNvSpPr txBox="1">
              <a:spLocks noChangeArrowheads="1"/>
            </p:cNvSpPr>
            <p:nvPr/>
          </p:nvSpPr>
          <p:spPr bwMode="auto">
            <a:xfrm>
              <a:off x="2569" y="1506"/>
              <a:ext cx="664" cy="366"/>
            </a:xfrm>
            <a:prstGeom prst="rect">
              <a:avLst/>
            </a:prstGeom>
            <a:noFill/>
            <a:ln w="9525">
              <a:noFill/>
              <a:miter lim="800000"/>
              <a:headEnd/>
              <a:tailEnd/>
            </a:ln>
            <a:effectLst/>
          </p:spPr>
          <p:txBody>
            <a:bodyPr wrap="none">
              <a:spAutoFit/>
            </a:bodyPr>
            <a:lstStyle/>
            <a:p>
              <a:r>
                <a:rPr lang="en-US" sz="1600" b="1" dirty="0">
                  <a:solidFill>
                    <a:schemeClr val="accent2"/>
                  </a:solidFill>
                </a:rPr>
                <a:t>ALU</a:t>
              </a:r>
            </a:p>
            <a:p>
              <a:r>
                <a:rPr lang="en-US" sz="1600" b="1" dirty="0">
                  <a:solidFill>
                    <a:schemeClr val="accent2"/>
                  </a:solidFill>
                </a:rPr>
                <a:t>Execution</a:t>
              </a:r>
            </a:p>
          </p:txBody>
        </p:sp>
        <p:sp>
          <p:nvSpPr>
            <p:cNvPr id="87054" name="Text Box 14"/>
            <p:cNvSpPr txBox="1">
              <a:spLocks noChangeArrowheads="1"/>
            </p:cNvSpPr>
            <p:nvPr/>
          </p:nvSpPr>
          <p:spPr bwMode="auto">
            <a:xfrm>
              <a:off x="3449" y="1198"/>
              <a:ext cx="636" cy="674"/>
            </a:xfrm>
            <a:prstGeom prst="rect">
              <a:avLst/>
            </a:prstGeom>
            <a:noFill/>
            <a:ln w="9525">
              <a:noFill/>
              <a:miter lim="800000"/>
              <a:headEnd/>
              <a:tailEnd/>
            </a:ln>
            <a:effectLst/>
          </p:spPr>
          <p:txBody>
            <a:bodyPr wrap="none">
              <a:spAutoFit/>
            </a:bodyPr>
            <a:lstStyle/>
            <a:p>
              <a:r>
                <a:rPr lang="en-US" sz="1600" b="1" dirty="0">
                  <a:solidFill>
                    <a:schemeClr val="accent2"/>
                  </a:solidFill>
                </a:rPr>
                <a:t>Memory</a:t>
              </a:r>
            </a:p>
            <a:p>
              <a:r>
                <a:rPr lang="en-US" sz="1600" b="1" dirty="0">
                  <a:solidFill>
                    <a:schemeClr val="accent2"/>
                  </a:solidFill>
                </a:rPr>
                <a:t>Access</a:t>
              </a:r>
            </a:p>
            <a:p>
              <a:r>
                <a:rPr lang="en-US" sz="1600" b="1" dirty="0">
                  <a:solidFill>
                    <a:schemeClr val="accent2"/>
                  </a:solidFill>
                </a:rPr>
                <a:t>(if</a:t>
              </a:r>
            </a:p>
            <a:p>
              <a:r>
                <a:rPr lang="en-US" sz="1600" b="1" dirty="0">
                  <a:solidFill>
                    <a:schemeClr val="accent2"/>
                  </a:solidFill>
                </a:rPr>
                <a:t>required)</a:t>
              </a:r>
            </a:p>
          </p:txBody>
        </p:sp>
        <p:sp>
          <p:nvSpPr>
            <p:cNvPr id="87055" name="Text Box 15"/>
            <p:cNvSpPr txBox="1">
              <a:spLocks noChangeArrowheads="1"/>
            </p:cNvSpPr>
            <p:nvPr/>
          </p:nvSpPr>
          <p:spPr bwMode="auto">
            <a:xfrm>
              <a:off x="4328" y="1506"/>
              <a:ext cx="700" cy="366"/>
            </a:xfrm>
            <a:prstGeom prst="rect">
              <a:avLst/>
            </a:prstGeom>
            <a:noFill/>
            <a:ln w="9525">
              <a:noFill/>
              <a:miter lim="800000"/>
              <a:headEnd/>
              <a:tailEnd/>
            </a:ln>
            <a:effectLst/>
          </p:spPr>
          <p:txBody>
            <a:bodyPr wrap="none">
              <a:spAutoFit/>
            </a:bodyPr>
            <a:lstStyle/>
            <a:p>
              <a:r>
                <a:rPr lang="en-US" sz="1600" b="1" dirty="0">
                  <a:solidFill>
                    <a:schemeClr val="accent2"/>
                  </a:solidFill>
                </a:rPr>
                <a:t>Data</a:t>
              </a:r>
            </a:p>
            <a:p>
              <a:r>
                <a:rPr lang="en-US" sz="1600" b="1" dirty="0">
                  <a:solidFill>
                    <a:schemeClr val="accent2"/>
                  </a:solidFill>
                </a:rPr>
                <a:t>Writeback</a:t>
              </a:r>
            </a:p>
          </p:txBody>
        </p:sp>
        <p:sp>
          <p:nvSpPr>
            <p:cNvPr id="87056" name="Rectangle 16"/>
            <p:cNvSpPr>
              <a:spLocks noChangeArrowheads="1"/>
            </p:cNvSpPr>
            <p:nvPr/>
          </p:nvSpPr>
          <p:spPr bwMode="auto">
            <a:xfrm>
              <a:off x="480" y="1968"/>
              <a:ext cx="192" cy="864"/>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2000" b="1" dirty="0"/>
                <a:t>P</a:t>
              </a:r>
            </a:p>
            <a:p>
              <a:r>
                <a:rPr lang="en-US" sz="2000" b="1" dirty="0"/>
                <a:t>C</a:t>
              </a:r>
            </a:p>
          </p:txBody>
        </p:sp>
        <p:sp>
          <p:nvSpPr>
            <p:cNvPr id="87058" name="Rectangle 18"/>
            <p:cNvSpPr>
              <a:spLocks noChangeArrowheads="1"/>
            </p:cNvSpPr>
            <p:nvPr/>
          </p:nvSpPr>
          <p:spPr bwMode="auto">
            <a:xfrm>
              <a:off x="912" y="1968"/>
              <a:ext cx="576" cy="864"/>
            </a:xfrm>
            <a:prstGeom prst="rect">
              <a:avLst/>
            </a:prstGeom>
            <a:solidFill>
              <a:schemeClr val="accent2">
                <a:alpha val="50000"/>
              </a:schemeClr>
            </a:solidFill>
            <a:ln w="28575">
              <a:solidFill>
                <a:schemeClr val="tx1"/>
              </a:solidFill>
              <a:miter lim="800000"/>
              <a:headEnd/>
              <a:tailEnd/>
            </a:ln>
            <a:effectLst/>
          </p:spPr>
          <p:txBody>
            <a:bodyPr wrap="none" anchor="ctr"/>
            <a:lstStyle/>
            <a:p>
              <a:r>
                <a:rPr lang="en-US" sz="1400" b="1" dirty="0">
                  <a:solidFill>
                    <a:schemeClr val="bg1"/>
                  </a:solidFill>
                </a:rPr>
                <a:t>Instruction</a:t>
              </a:r>
            </a:p>
            <a:p>
              <a:r>
                <a:rPr lang="en-US" sz="1400" b="1" dirty="0">
                  <a:solidFill>
                    <a:schemeClr val="bg1"/>
                  </a:solidFill>
                </a:rPr>
                <a:t>Memory</a:t>
              </a:r>
            </a:p>
          </p:txBody>
        </p:sp>
        <p:sp>
          <p:nvSpPr>
            <p:cNvPr id="87060" name="Rectangle 20"/>
            <p:cNvSpPr>
              <a:spLocks noChangeArrowheads="1"/>
            </p:cNvSpPr>
            <p:nvPr/>
          </p:nvSpPr>
          <p:spPr bwMode="auto">
            <a:xfrm>
              <a:off x="1776" y="1968"/>
              <a:ext cx="576" cy="864"/>
            </a:xfrm>
            <a:prstGeom prst="rect">
              <a:avLst/>
            </a:prstGeom>
            <a:solidFill>
              <a:srgbClr val="FF9933">
                <a:alpha val="50000"/>
              </a:srgbClr>
            </a:solidFill>
            <a:ln w="28575">
              <a:solidFill>
                <a:schemeClr val="tx1"/>
              </a:solidFill>
              <a:miter lim="800000"/>
              <a:headEnd/>
              <a:tailEnd/>
            </a:ln>
            <a:effectLst/>
          </p:spPr>
          <p:txBody>
            <a:bodyPr wrap="none" anchor="ctr"/>
            <a:lstStyle/>
            <a:p>
              <a:r>
                <a:rPr lang="en-US" sz="1400" b="1" dirty="0"/>
                <a:t>Register</a:t>
              </a:r>
            </a:p>
            <a:p>
              <a:r>
                <a:rPr lang="en-US" sz="1400" b="1" dirty="0"/>
                <a:t>Block</a:t>
              </a:r>
            </a:p>
          </p:txBody>
        </p:sp>
        <p:sp>
          <p:nvSpPr>
            <p:cNvPr id="87061" name="Oval 21"/>
            <p:cNvSpPr>
              <a:spLocks noChangeArrowheads="1"/>
            </p:cNvSpPr>
            <p:nvPr/>
          </p:nvSpPr>
          <p:spPr bwMode="auto">
            <a:xfrm>
              <a:off x="1824" y="2928"/>
              <a:ext cx="480" cy="576"/>
            </a:xfrm>
            <a:prstGeom prst="ellipse">
              <a:avLst/>
            </a:prstGeom>
            <a:solidFill>
              <a:srgbClr val="CC0000">
                <a:alpha val="50000"/>
              </a:srgbClr>
            </a:solidFill>
            <a:ln w="28575">
              <a:solidFill>
                <a:schemeClr val="tx1"/>
              </a:solidFill>
              <a:round/>
              <a:headEnd/>
              <a:tailEnd/>
            </a:ln>
            <a:effectLst/>
          </p:spPr>
          <p:txBody>
            <a:bodyPr wrap="none" anchor="ctr"/>
            <a:lstStyle/>
            <a:p>
              <a:r>
                <a:rPr lang="en-US" sz="1800" b="1" dirty="0">
                  <a:solidFill>
                    <a:schemeClr val="bg1"/>
                  </a:solidFill>
                </a:rPr>
                <a:t>Op/Fn</a:t>
              </a:r>
            </a:p>
          </p:txBody>
        </p:sp>
        <p:grpSp>
          <p:nvGrpSpPr>
            <p:cNvPr id="87066" name="Group 26"/>
            <p:cNvGrpSpPr>
              <a:grpSpLocks/>
            </p:cNvGrpSpPr>
            <p:nvPr/>
          </p:nvGrpSpPr>
          <p:grpSpPr bwMode="auto">
            <a:xfrm>
              <a:off x="2688" y="2082"/>
              <a:ext cx="480" cy="624"/>
              <a:chOff x="3792" y="2343"/>
              <a:chExt cx="480" cy="624"/>
            </a:xfrm>
          </p:grpSpPr>
          <p:grpSp>
            <p:nvGrpSpPr>
              <p:cNvPr id="87067" name="Group 27"/>
              <p:cNvGrpSpPr>
                <a:grpSpLocks/>
              </p:cNvGrpSpPr>
              <p:nvPr/>
            </p:nvGrpSpPr>
            <p:grpSpPr bwMode="auto">
              <a:xfrm>
                <a:off x="3792" y="2343"/>
                <a:ext cx="480" cy="624"/>
                <a:chOff x="3264" y="1632"/>
                <a:chExt cx="432" cy="480"/>
              </a:xfrm>
            </p:grpSpPr>
            <p:sp>
              <p:nvSpPr>
                <p:cNvPr id="87068" name="Line 28"/>
                <p:cNvSpPr>
                  <a:spLocks noChangeShapeType="1"/>
                </p:cNvSpPr>
                <p:nvPr/>
              </p:nvSpPr>
              <p:spPr bwMode="auto">
                <a:xfrm flipV="1">
                  <a:off x="3264" y="1872"/>
                  <a:ext cx="48" cy="48"/>
                </a:xfrm>
                <a:prstGeom prst="line">
                  <a:avLst/>
                </a:prstGeom>
                <a:noFill/>
                <a:ln w="28575">
                  <a:solidFill>
                    <a:schemeClr val="tx1"/>
                  </a:solidFill>
                  <a:round/>
                  <a:headEnd/>
                  <a:tailEnd/>
                </a:ln>
                <a:effectLst/>
              </p:spPr>
              <p:txBody>
                <a:bodyPr/>
                <a:lstStyle/>
                <a:p>
                  <a:endParaRPr lang="en-US" dirty="0"/>
                </a:p>
              </p:txBody>
            </p:sp>
            <p:sp>
              <p:nvSpPr>
                <p:cNvPr id="87069" name="Line 29"/>
                <p:cNvSpPr>
                  <a:spLocks noChangeShapeType="1"/>
                </p:cNvSpPr>
                <p:nvPr/>
              </p:nvSpPr>
              <p:spPr bwMode="auto">
                <a:xfrm>
                  <a:off x="3264" y="1824"/>
                  <a:ext cx="48" cy="48"/>
                </a:xfrm>
                <a:prstGeom prst="line">
                  <a:avLst/>
                </a:prstGeom>
                <a:noFill/>
                <a:ln w="28575">
                  <a:solidFill>
                    <a:schemeClr val="tx1"/>
                  </a:solidFill>
                  <a:round/>
                  <a:headEnd/>
                  <a:tailEnd/>
                </a:ln>
                <a:effectLst/>
              </p:spPr>
              <p:txBody>
                <a:bodyPr/>
                <a:lstStyle/>
                <a:p>
                  <a:endParaRPr lang="en-US" dirty="0"/>
                </a:p>
              </p:txBody>
            </p:sp>
            <p:sp>
              <p:nvSpPr>
                <p:cNvPr id="87070" name="Line 30"/>
                <p:cNvSpPr>
                  <a:spLocks noChangeShapeType="1"/>
                </p:cNvSpPr>
                <p:nvPr/>
              </p:nvSpPr>
              <p:spPr bwMode="auto">
                <a:xfrm flipV="1">
                  <a:off x="3264" y="1632"/>
                  <a:ext cx="0" cy="192"/>
                </a:xfrm>
                <a:prstGeom prst="line">
                  <a:avLst/>
                </a:prstGeom>
                <a:noFill/>
                <a:ln w="28575">
                  <a:solidFill>
                    <a:schemeClr val="tx1"/>
                  </a:solidFill>
                  <a:round/>
                  <a:headEnd/>
                  <a:tailEnd/>
                </a:ln>
                <a:effectLst/>
              </p:spPr>
              <p:txBody>
                <a:bodyPr/>
                <a:lstStyle/>
                <a:p>
                  <a:endParaRPr lang="en-US" dirty="0"/>
                </a:p>
              </p:txBody>
            </p:sp>
            <p:sp>
              <p:nvSpPr>
                <p:cNvPr id="87071" name="Line 31"/>
                <p:cNvSpPr>
                  <a:spLocks noChangeShapeType="1"/>
                </p:cNvSpPr>
                <p:nvPr/>
              </p:nvSpPr>
              <p:spPr bwMode="auto">
                <a:xfrm flipV="1">
                  <a:off x="3264" y="1920"/>
                  <a:ext cx="0" cy="192"/>
                </a:xfrm>
                <a:prstGeom prst="line">
                  <a:avLst/>
                </a:prstGeom>
                <a:noFill/>
                <a:ln w="28575">
                  <a:solidFill>
                    <a:schemeClr val="tx1"/>
                  </a:solidFill>
                  <a:round/>
                  <a:headEnd/>
                  <a:tailEnd/>
                </a:ln>
                <a:effectLst/>
              </p:spPr>
              <p:txBody>
                <a:bodyPr/>
                <a:lstStyle/>
                <a:p>
                  <a:endParaRPr lang="en-US" dirty="0"/>
                </a:p>
              </p:txBody>
            </p:sp>
            <p:sp>
              <p:nvSpPr>
                <p:cNvPr id="87072" name="Line 32"/>
                <p:cNvSpPr>
                  <a:spLocks noChangeShapeType="1"/>
                </p:cNvSpPr>
                <p:nvPr/>
              </p:nvSpPr>
              <p:spPr bwMode="auto">
                <a:xfrm>
                  <a:off x="3264" y="1632"/>
                  <a:ext cx="432" cy="144"/>
                </a:xfrm>
                <a:prstGeom prst="line">
                  <a:avLst/>
                </a:prstGeom>
                <a:noFill/>
                <a:ln w="28575">
                  <a:solidFill>
                    <a:schemeClr val="tx1"/>
                  </a:solidFill>
                  <a:round/>
                  <a:headEnd/>
                  <a:tailEnd/>
                </a:ln>
                <a:effectLst/>
              </p:spPr>
              <p:txBody>
                <a:bodyPr/>
                <a:lstStyle/>
                <a:p>
                  <a:endParaRPr lang="en-US" dirty="0"/>
                </a:p>
              </p:txBody>
            </p:sp>
            <p:sp>
              <p:nvSpPr>
                <p:cNvPr id="87073" name="Line 33"/>
                <p:cNvSpPr>
                  <a:spLocks noChangeShapeType="1"/>
                </p:cNvSpPr>
                <p:nvPr/>
              </p:nvSpPr>
              <p:spPr bwMode="auto">
                <a:xfrm flipV="1">
                  <a:off x="3264" y="1968"/>
                  <a:ext cx="432" cy="144"/>
                </a:xfrm>
                <a:prstGeom prst="line">
                  <a:avLst/>
                </a:prstGeom>
                <a:noFill/>
                <a:ln w="28575">
                  <a:solidFill>
                    <a:schemeClr val="tx1"/>
                  </a:solidFill>
                  <a:round/>
                  <a:headEnd/>
                  <a:tailEnd/>
                </a:ln>
                <a:effectLst/>
              </p:spPr>
              <p:txBody>
                <a:bodyPr/>
                <a:lstStyle/>
                <a:p>
                  <a:endParaRPr lang="en-US" dirty="0"/>
                </a:p>
              </p:txBody>
            </p:sp>
            <p:sp>
              <p:nvSpPr>
                <p:cNvPr id="87074" name="Line 34"/>
                <p:cNvSpPr>
                  <a:spLocks noChangeShapeType="1"/>
                </p:cNvSpPr>
                <p:nvPr/>
              </p:nvSpPr>
              <p:spPr bwMode="auto">
                <a:xfrm>
                  <a:off x="3696" y="1776"/>
                  <a:ext cx="0" cy="192"/>
                </a:xfrm>
                <a:prstGeom prst="line">
                  <a:avLst/>
                </a:prstGeom>
                <a:noFill/>
                <a:ln w="28575">
                  <a:solidFill>
                    <a:schemeClr val="tx1"/>
                  </a:solidFill>
                  <a:round/>
                  <a:headEnd/>
                  <a:tailEnd/>
                </a:ln>
                <a:effectLst/>
              </p:spPr>
              <p:txBody>
                <a:bodyPr/>
                <a:lstStyle/>
                <a:p>
                  <a:endParaRPr lang="en-US" dirty="0"/>
                </a:p>
              </p:txBody>
            </p:sp>
          </p:grpSp>
          <p:sp>
            <p:nvSpPr>
              <p:cNvPr id="87075" name="Text Box 35"/>
              <p:cNvSpPr txBox="1">
                <a:spLocks noChangeArrowheads="1"/>
              </p:cNvSpPr>
              <p:nvPr/>
            </p:nvSpPr>
            <p:spPr bwMode="auto">
              <a:xfrm>
                <a:off x="3817" y="2568"/>
                <a:ext cx="353" cy="192"/>
              </a:xfrm>
              <a:prstGeom prst="rect">
                <a:avLst/>
              </a:prstGeom>
              <a:noFill/>
              <a:ln w="9525">
                <a:noFill/>
                <a:miter lim="800000"/>
                <a:headEnd/>
                <a:tailEnd/>
              </a:ln>
              <a:effectLst/>
            </p:spPr>
            <p:txBody>
              <a:bodyPr wrap="none">
                <a:spAutoFit/>
              </a:bodyPr>
              <a:lstStyle/>
              <a:p>
                <a:pPr algn="l"/>
                <a:r>
                  <a:rPr lang="en-US" sz="1400" b="1" dirty="0"/>
                  <a:t>ALU</a:t>
                </a:r>
              </a:p>
            </p:txBody>
          </p:sp>
        </p:grpSp>
        <p:sp>
          <p:nvSpPr>
            <p:cNvPr id="87078" name="Rectangle 38"/>
            <p:cNvSpPr>
              <a:spLocks noChangeArrowheads="1"/>
            </p:cNvSpPr>
            <p:nvPr/>
          </p:nvSpPr>
          <p:spPr bwMode="auto">
            <a:xfrm>
              <a:off x="3516" y="1968"/>
              <a:ext cx="576" cy="864"/>
            </a:xfrm>
            <a:prstGeom prst="rect">
              <a:avLst/>
            </a:prstGeom>
            <a:solidFill>
              <a:schemeClr val="accent2">
                <a:alpha val="50000"/>
              </a:schemeClr>
            </a:solidFill>
            <a:ln w="28575">
              <a:solidFill>
                <a:schemeClr val="tx1"/>
              </a:solidFill>
              <a:miter lim="800000"/>
              <a:headEnd/>
              <a:tailEnd/>
            </a:ln>
            <a:effectLst/>
          </p:spPr>
          <p:txBody>
            <a:bodyPr wrap="none" anchor="ctr"/>
            <a:lstStyle/>
            <a:p>
              <a:r>
                <a:rPr lang="en-US" sz="1400" b="1" dirty="0">
                  <a:solidFill>
                    <a:schemeClr val="bg1"/>
                  </a:solidFill>
                </a:rPr>
                <a:t>Data</a:t>
              </a:r>
            </a:p>
            <a:p>
              <a:r>
                <a:rPr lang="en-US" sz="1400" b="1" dirty="0">
                  <a:solidFill>
                    <a:schemeClr val="bg1"/>
                  </a:solidFill>
                </a:rPr>
                <a:t>Memory</a:t>
              </a:r>
            </a:p>
          </p:txBody>
        </p:sp>
        <p:sp>
          <p:nvSpPr>
            <p:cNvPr id="87080" name="Rectangle 40"/>
            <p:cNvSpPr>
              <a:spLocks noChangeArrowheads="1"/>
            </p:cNvSpPr>
            <p:nvPr/>
          </p:nvSpPr>
          <p:spPr bwMode="auto">
            <a:xfrm>
              <a:off x="4380" y="1968"/>
              <a:ext cx="576" cy="864"/>
            </a:xfrm>
            <a:prstGeom prst="rect">
              <a:avLst/>
            </a:prstGeom>
            <a:solidFill>
              <a:srgbClr val="FF9933">
                <a:alpha val="50000"/>
              </a:srgbClr>
            </a:solidFill>
            <a:ln w="28575">
              <a:solidFill>
                <a:schemeClr val="tx1"/>
              </a:solidFill>
              <a:miter lim="800000"/>
              <a:headEnd/>
              <a:tailEnd/>
            </a:ln>
            <a:effectLst/>
          </p:spPr>
          <p:txBody>
            <a:bodyPr wrap="none" anchor="ctr"/>
            <a:lstStyle/>
            <a:p>
              <a:r>
                <a:rPr lang="en-US" sz="1400" b="1" dirty="0"/>
                <a:t>Register</a:t>
              </a:r>
            </a:p>
            <a:p>
              <a:r>
                <a:rPr lang="en-US" sz="1400" b="1" dirty="0"/>
                <a:t>Block</a:t>
              </a:r>
            </a:p>
          </p:txBody>
        </p:sp>
        <p:cxnSp>
          <p:nvCxnSpPr>
            <p:cNvPr id="87063" name="AutoShape 23"/>
            <p:cNvCxnSpPr>
              <a:cxnSpLocks noChangeShapeType="1"/>
            </p:cNvCxnSpPr>
            <p:nvPr/>
          </p:nvCxnSpPr>
          <p:spPr bwMode="auto">
            <a:xfrm>
              <a:off x="681" y="2400"/>
              <a:ext cx="222" cy="0"/>
            </a:xfrm>
            <a:prstGeom prst="straightConnector1">
              <a:avLst/>
            </a:prstGeom>
            <a:noFill/>
            <a:ln w="57150">
              <a:solidFill>
                <a:srgbClr val="CC0000"/>
              </a:solidFill>
              <a:round/>
              <a:headEnd/>
              <a:tailEnd type="triangle" w="med" len="med"/>
            </a:ln>
            <a:effectLst/>
          </p:spPr>
        </p:cxnSp>
        <p:cxnSp>
          <p:nvCxnSpPr>
            <p:cNvPr id="87064" name="AutoShape 24"/>
            <p:cNvCxnSpPr>
              <a:cxnSpLocks noChangeShapeType="1"/>
            </p:cNvCxnSpPr>
            <p:nvPr/>
          </p:nvCxnSpPr>
          <p:spPr bwMode="auto">
            <a:xfrm rot="16200000" flipH="1">
              <a:off x="1320" y="2721"/>
              <a:ext cx="375" cy="615"/>
            </a:xfrm>
            <a:prstGeom prst="bentConnector2">
              <a:avLst/>
            </a:prstGeom>
            <a:noFill/>
            <a:ln w="57150">
              <a:solidFill>
                <a:srgbClr val="CC0000"/>
              </a:solidFill>
              <a:miter lim="800000"/>
              <a:headEnd/>
              <a:tailEnd type="triangle" w="med" len="med"/>
            </a:ln>
            <a:effectLst/>
          </p:spPr>
        </p:cxnSp>
        <p:cxnSp>
          <p:nvCxnSpPr>
            <p:cNvPr id="87077" name="AutoShape 37"/>
            <p:cNvCxnSpPr>
              <a:cxnSpLocks noChangeShapeType="1"/>
            </p:cNvCxnSpPr>
            <p:nvPr/>
          </p:nvCxnSpPr>
          <p:spPr bwMode="auto">
            <a:xfrm flipV="1">
              <a:off x="2313" y="2688"/>
              <a:ext cx="375" cy="528"/>
            </a:xfrm>
            <a:prstGeom prst="bentConnector2">
              <a:avLst/>
            </a:prstGeom>
            <a:noFill/>
            <a:ln w="57150">
              <a:solidFill>
                <a:srgbClr val="CC0000"/>
              </a:solidFill>
              <a:miter lim="800000"/>
              <a:headEnd/>
              <a:tailEnd type="triangle" w="med" len="med"/>
            </a:ln>
            <a:effectLst/>
          </p:spPr>
        </p:cxnSp>
        <p:cxnSp>
          <p:nvCxnSpPr>
            <p:cNvPr id="87081" name="AutoShape 41"/>
            <p:cNvCxnSpPr>
              <a:cxnSpLocks noChangeShapeType="1"/>
            </p:cNvCxnSpPr>
            <p:nvPr/>
          </p:nvCxnSpPr>
          <p:spPr bwMode="auto">
            <a:xfrm>
              <a:off x="4101" y="2400"/>
              <a:ext cx="270" cy="0"/>
            </a:xfrm>
            <a:prstGeom prst="straightConnector1">
              <a:avLst/>
            </a:prstGeom>
            <a:noFill/>
            <a:ln w="57150">
              <a:solidFill>
                <a:srgbClr val="CC0000"/>
              </a:solidFill>
              <a:round/>
              <a:headEnd/>
              <a:tailEnd type="triangle" w="med" len="med"/>
            </a:ln>
            <a:effectLst/>
          </p:spPr>
        </p:cxnSp>
        <p:grpSp>
          <p:nvGrpSpPr>
            <p:cNvPr id="87131" name="Group 91"/>
            <p:cNvGrpSpPr>
              <a:grpSpLocks/>
            </p:cNvGrpSpPr>
            <p:nvPr/>
          </p:nvGrpSpPr>
          <p:grpSpPr bwMode="auto">
            <a:xfrm>
              <a:off x="3312" y="1872"/>
              <a:ext cx="864" cy="528"/>
              <a:chOff x="3168" y="2016"/>
              <a:chExt cx="864" cy="528"/>
            </a:xfrm>
          </p:grpSpPr>
          <p:sp>
            <p:nvSpPr>
              <p:cNvPr id="87084" name="Line 44"/>
              <p:cNvSpPr>
                <a:spLocks noChangeShapeType="1"/>
              </p:cNvSpPr>
              <p:nvPr/>
            </p:nvSpPr>
            <p:spPr bwMode="auto">
              <a:xfrm>
                <a:off x="3168" y="2016"/>
                <a:ext cx="0" cy="528"/>
              </a:xfrm>
              <a:prstGeom prst="line">
                <a:avLst/>
              </a:prstGeom>
              <a:noFill/>
              <a:ln w="57150">
                <a:solidFill>
                  <a:srgbClr val="CC0000"/>
                </a:solidFill>
                <a:round/>
                <a:headEnd/>
                <a:tailEnd/>
              </a:ln>
              <a:effectLst/>
            </p:spPr>
            <p:txBody>
              <a:bodyPr/>
              <a:lstStyle/>
              <a:p>
                <a:endParaRPr lang="en-US" dirty="0"/>
              </a:p>
            </p:txBody>
          </p:sp>
          <p:sp>
            <p:nvSpPr>
              <p:cNvPr id="87085" name="Line 45"/>
              <p:cNvSpPr>
                <a:spLocks noChangeShapeType="1"/>
              </p:cNvSpPr>
              <p:nvPr/>
            </p:nvSpPr>
            <p:spPr bwMode="auto">
              <a:xfrm>
                <a:off x="3168" y="2034"/>
                <a:ext cx="864" cy="0"/>
              </a:xfrm>
              <a:prstGeom prst="line">
                <a:avLst/>
              </a:prstGeom>
              <a:noFill/>
              <a:ln w="57150">
                <a:solidFill>
                  <a:srgbClr val="CC0000"/>
                </a:solidFill>
                <a:round/>
                <a:headEnd/>
                <a:tailEnd/>
              </a:ln>
              <a:effectLst/>
            </p:spPr>
            <p:txBody>
              <a:bodyPr/>
              <a:lstStyle/>
              <a:p>
                <a:endParaRPr lang="en-US" dirty="0"/>
              </a:p>
            </p:txBody>
          </p:sp>
          <p:sp>
            <p:nvSpPr>
              <p:cNvPr id="87086" name="Line 46"/>
              <p:cNvSpPr>
                <a:spLocks noChangeShapeType="1"/>
              </p:cNvSpPr>
              <p:nvPr/>
            </p:nvSpPr>
            <p:spPr bwMode="auto">
              <a:xfrm>
                <a:off x="4032" y="2016"/>
                <a:ext cx="0" cy="528"/>
              </a:xfrm>
              <a:prstGeom prst="line">
                <a:avLst/>
              </a:prstGeom>
              <a:noFill/>
              <a:ln w="57150">
                <a:solidFill>
                  <a:srgbClr val="CC0000"/>
                </a:solidFill>
                <a:round/>
                <a:headEnd/>
                <a:tailEnd type="triangle" w="med" len="med"/>
              </a:ln>
              <a:effectLst/>
            </p:spPr>
            <p:txBody>
              <a:bodyPr/>
              <a:lstStyle/>
              <a:p>
                <a:endParaRPr lang="en-US" dirty="0"/>
              </a:p>
            </p:txBody>
          </p:sp>
        </p:grpSp>
        <p:grpSp>
          <p:nvGrpSpPr>
            <p:cNvPr id="87092" name="Group 52"/>
            <p:cNvGrpSpPr>
              <a:grpSpLocks/>
            </p:cNvGrpSpPr>
            <p:nvPr/>
          </p:nvGrpSpPr>
          <p:grpSpPr bwMode="auto">
            <a:xfrm>
              <a:off x="768" y="3456"/>
              <a:ext cx="864" cy="288"/>
              <a:chOff x="624" y="3600"/>
              <a:chExt cx="864" cy="288"/>
            </a:xfrm>
          </p:grpSpPr>
          <p:sp>
            <p:nvSpPr>
              <p:cNvPr id="87089" name="Line 49"/>
              <p:cNvSpPr>
                <a:spLocks noChangeShapeType="1"/>
              </p:cNvSpPr>
              <p:nvPr/>
            </p:nvSpPr>
            <p:spPr bwMode="auto">
              <a:xfrm>
                <a:off x="1248" y="3744"/>
                <a:ext cx="240" cy="0"/>
              </a:xfrm>
              <a:prstGeom prst="line">
                <a:avLst/>
              </a:prstGeom>
              <a:noFill/>
              <a:ln w="19050">
                <a:solidFill>
                  <a:srgbClr val="009900"/>
                </a:solidFill>
                <a:round/>
                <a:headEnd/>
                <a:tailEnd type="triangle" w="med" len="med"/>
              </a:ln>
              <a:effectLst/>
            </p:spPr>
            <p:txBody>
              <a:bodyPr/>
              <a:lstStyle/>
              <a:p>
                <a:endParaRPr lang="en-US" dirty="0"/>
              </a:p>
            </p:txBody>
          </p:sp>
          <p:sp>
            <p:nvSpPr>
              <p:cNvPr id="87090" name="Line 50"/>
              <p:cNvSpPr>
                <a:spLocks noChangeShapeType="1"/>
              </p:cNvSpPr>
              <p:nvPr/>
            </p:nvSpPr>
            <p:spPr bwMode="auto">
              <a:xfrm>
                <a:off x="624" y="3744"/>
                <a:ext cx="240" cy="0"/>
              </a:xfrm>
              <a:prstGeom prst="line">
                <a:avLst/>
              </a:prstGeom>
              <a:noFill/>
              <a:ln w="19050">
                <a:solidFill>
                  <a:srgbClr val="009900"/>
                </a:solidFill>
                <a:round/>
                <a:headEnd type="triangle" w="med" len="med"/>
                <a:tailEnd/>
              </a:ln>
              <a:effectLst/>
            </p:spPr>
            <p:txBody>
              <a:bodyPr/>
              <a:lstStyle/>
              <a:p>
                <a:endParaRPr lang="en-US" dirty="0"/>
              </a:p>
            </p:txBody>
          </p:sp>
          <p:sp>
            <p:nvSpPr>
              <p:cNvPr id="87091" name="Text Box 51"/>
              <p:cNvSpPr txBox="1">
                <a:spLocks noChangeArrowheads="1"/>
              </p:cNvSpPr>
              <p:nvPr/>
            </p:nvSpPr>
            <p:spPr bwMode="auto">
              <a:xfrm>
                <a:off x="842" y="3600"/>
                <a:ext cx="426" cy="288"/>
              </a:xfrm>
              <a:prstGeom prst="rect">
                <a:avLst/>
              </a:prstGeom>
              <a:noFill/>
              <a:ln w="9525">
                <a:noFill/>
                <a:miter lim="800000"/>
                <a:headEnd/>
                <a:tailEnd/>
              </a:ln>
              <a:effectLst/>
            </p:spPr>
            <p:txBody>
              <a:bodyPr wrap="none">
                <a:spAutoFit/>
              </a:bodyPr>
              <a:lstStyle/>
              <a:p>
                <a:r>
                  <a:rPr lang="en-US" sz="1200" b="1" dirty="0">
                    <a:solidFill>
                      <a:srgbClr val="009900"/>
                    </a:solidFill>
                  </a:rPr>
                  <a:t>1 clock </a:t>
                </a:r>
              </a:p>
              <a:p>
                <a:r>
                  <a:rPr lang="en-US" sz="1200" b="1" dirty="0">
                    <a:solidFill>
                      <a:srgbClr val="009900"/>
                    </a:solidFill>
                  </a:rPr>
                  <a:t>cycle</a:t>
                </a:r>
              </a:p>
            </p:txBody>
          </p:sp>
        </p:grpSp>
        <p:grpSp>
          <p:nvGrpSpPr>
            <p:cNvPr id="87093" name="Group 53"/>
            <p:cNvGrpSpPr>
              <a:grpSpLocks/>
            </p:cNvGrpSpPr>
            <p:nvPr/>
          </p:nvGrpSpPr>
          <p:grpSpPr bwMode="auto">
            <a:xfrm>
              <a:off x="1632" y="3456"/>
              <a:ext cx="864" cy="288"/>
              <a:chOff x="624" y="3600"/>
              <a:chExt cx="864" cy="288"/>
            </a:xfrm>
          </p:grpSpPr>
          <p:sp>
            <p:nvSpPr>
              <p:cNvPr id="87094" name="Line 54"/>
              <p:cNvSpPr>
                <a:spLocks noChangeShapeType="1"/>
              </p:cNvSpPr>
              <p:nvPr/>
            </p:nvSpPr>
            <p:spPr bwMode="auto">
              <a:xfrm>
                <a:off x="1248" y="3744"/>
                <a:ext cx="240" cy="0"/>
              </a:xfrm>
              <a:prstGeom prst="line">
                <a:avLst/>
              </a:prstGeom>
              <a:noFill/>
              <a:ln w="19050">
                <a:solidFill>
                  <a:srgbClr val="009900"/>
                </a:solidFill>
                <a:round/>
                <a:headEnd/>
                <a:tailEnd type="triangle" w="med" len="med"/>
              </a:ln>
              <a:effectLst/>
            </p:spPr>
            <p:txBody>
              <a:bodyPr/>
              <a:lstStyle/>
              <a:p>
                <a:endParaRPr lang="en-US" dirty="0"/>
              </a:p>
            </p:txBody>
          </p:sp>
          <p:sp>
            <p:nvSpPr>
              <p:cNvPr id="87095" name="Line 55"/>
              <p:cNvSpPr>
                <a:spLocks noChangeShapeType="1"/>
              </p:cNvSpPr>
              <p:nvPr/>
            </p:nvSpPr>
            <p:spPr bwMode="auto">
              <a:xfrm>
                <a:off x="624" y="3744"/>
                <a:ext cx="240" cy="0"/>
              </a:xfrm>
              <a:prstGeom prst="line">
                <a:avLst/>
              </a:prstGeom>
              <a:noFill/>
              <a:ln w="19050">
                <a:solidFill>
                  <a:srgbClr val="009900"/>
                </a:solidFill>
                <a:round/>
                <a:headEnd type="triangle" w="med" len="med"/>
                <a:tailEnd/>
              </a:ln>
              <a:effectLst/>
            </p:spPr>
            <p:txBody>
              <a:bodyPr/>
              <a:lstStyle/>
              <a:p>
                <a:endParaRPr lang="en-US" dirty="0"/>
              </a:p>
            </p:txBody>
          </p:sp>
          <p:sp>
            <p:nvSpPr>
              <p:cNvPr id="87096" name="Text Box 56"/>
              <p:cNvSpPr txBox="1">
                <a:spLocks noChangeArrowheads="1"/>
              </p:cNvSpPr>
              <p:nvPr/>
            </p:nvSpPr>
            <p:spPr bwMode="auto">
              <a:xfrm>
                <a:off x="842" y="3600"/>
                <a:ext cx="426" cy="288"/>
              </a:xfrm>
              <a:prstGeom prst="rect">
                <a:avLst/>
              </a:prstGeom>
              <a:noFill/>
              <a:ln w="9525">
                <a:noFill/>
                <a:miter lim="800000"/>
                <a:headEnd/>
                <a:tailEnd/>
              </a:ln>
              <a:effectLst/>
            </p:spPr>
            <p:txBody>
              <a:bodyPr wrap="none">
                <a:spAutoFit/>
              </a:bodyPr>
              <a:lstStyle/>
              <a:p>
                <a:r>
                  <a:rPr lang="en-US" sz="1200" b="1" dirty="0">
                    <a:solidFill>
                      <a:srgbClr val="009900"/>
                    </a:solidFill>
                  </a:rPr>
                  <a:t>1 clock </a:t>
                </a:r>
              </a:p>
              <a:p>
                <a:r>
                  <a:rPr lang="en-US" sz="1200" b="1" dirty="0">
                    <a:solidFill>
                      <a:srgbClr val="009900"/>
                    </a:solidFill>
                  </a:rPr>
                  <a:t>cycle</a:t>
                </a:r>
              </a:p>
            </p:txBody>
          </p:sp>
        </p:grpSp>
        <p:grpSp>
          <p:nvGrpSpPr>
            <p:cNvPr id="87097" name="Group 57"/>
            <p:cNvGrpSpPr>
              <a:grpSpLocks/>
            </p:cNvGrpSpPr>
            <p:nvPr/>
          </p:nvGrpSpPr>
          <p:grpSpPr bwMode="auto">
            <a:xfrm>
              <a:off x="2496" y="3456"/>
              <a:ext cx="864" cy="288"/>
              <a:chOff x="624" y="3600"/>
              <a:chExt cx="864" cy="288"/>
            </a:xfrm>
          </p:grpSpPr>
          <p:sp>
            <p:nvSpPr>
              <p:cNvPr id="87098" name="Line 58"/>
              <p:cNvSpPr>
                <a:spLocks noChangeShapeType="1"/>
              </p:cNvSpPr>
              <p:nvPr/>
            </p:nvSpPr>
            <p:spPr bwMode="auto">
              <a:xfrm>
                <a:off x="1248" y="3744"/>
                <a:ext cx="240" cy="0"/>
              </a:xfrm>
              <a:prstGeom prst="line">
                <a:avLst/>
              </a:prstGeom>
              <a:noFill/>
              <a:ln w="19050">
                <a:solidFill>
                  <a:srgbClr val="009900"/>
                </a:solidFill>
                <a:round/>
                <a:headEnd/>
                <a:tailEnd type="triangle" w="med" len="med"/>
              </a:ln>
              <a:effectLst/>
            </p:spPr>
            <p:txBody>
              <a:bodyPr/>
              <a:lstStyle/>
              <a:p>
                <a:endParaRPr lang="en-US" dirty="0"/>
              </a:p>
            </p:txBody>
          </p:sp>
          <p:sp>
            <p:nvSpPr>
              <p:cNvPr id="87099" name="Line 59"/>
              <p:cNvSpPr>
                <a:spLocks noChangeShapeType="1"/>
              </p:cNvSpPr>
              <p:nvPr/>
            </p:nvSpPr>
            <p:spPr bwMode="auto">
              <a:xfrm>
                <a:off x="624" y="3744"/>
                <a:ext cx="240" cy="0"/>
              </a:xfrm>
              <a:prstGeom prst="line">
                <a:avLst/>
              </a:prstGeom>
              <a:noFill/>
              <a:ln w="19050">
                <a:solidFill>
                  <a:srgbClr val="009900"/>
                </a:solidFill>
                <a:round/>
                <a:headEnd type="triangle" w="med" len="med"/>
                <a:tailEnd/>
              </a:ln>
              <a:effectLst/>
            </p:spPr>
            <p:txBody>
              <a:bodyPr/>
              <a:lstStyle/>
              <a:p>
                <a:endParaRPr lang="en-US" dirty="0"/>
              </a:p>
            </p:txBody>
          </p:sp>
          <p:sp>
            <p:nvSpPr>
              <p:cNvPr id="87100" name="Text Box 60"/>
              <p:cNvSpPr txBox="1">
                <a:spLocks noChangeArrowheads="1"/>
              </p:cNvSpPr>
              <p:nvPr/>
            </p:nvSpPr>
            <p:spPr bwMode="auto">
              <a:xfrm>
                <a:off x="842" y="3600"/>
                <a:ext cx="426" cy="288"/>
              </a:xfrm>
              <a:prstGeom prst="rect">
                <a:avLst/>
              </a:prstGeom>
              <a:noFill/>
              <a:ln w="9525">
                <a:noFill/>
                <a:miter lim="800000"/>
                <a:headEnd/>
                <a:tailEnd/>
              </a:ln>
              <a:effectLst/>
            </p:spPr>
            <p:txBody>
              <a:bodyPr wrap="none">
                <a:spAutoFit/>
              </a:bodyPr>
              <a:lstStyle/>
              <a:p>
                <a:r>
                  <a:rPr lang="en-US" sz="1200" b="1" dirty="0">
                    <a:solidFill>
                      <a:srgbClr val="009900"/>
                    </a:solidFill>
                  </a:rPr>
                  <a:t>1 clock </a:t>
                </a:r>
              </a:p>
              <a:p>
                <a:r>
                  <a:rPr lang="en-US" sz="1200" b="1" dirty="0">
                    <a:solidFill>
                      <a:srgbClr val="009900"/>
                    </a:solidFill>
                  </a:rPr>
                  <a:t>cycle</a:t>
                </a:r>
              </a:p>
            </p:txBody>
          </p:sp>
        </p:grpSp>
        <p:grpSp>
          <p:nvGrpSpPr>
            <p:cNvPr id="87101" name="Group 61"/>
            <p:cNvGrpSpPr>
              <a:grpSpLocks/>
            </p:cNvGrpSpPr>
            <p:nvPr/>
          </p:nvGrpSpPr>
          <p:grpSpPr bwMode="auto">
            <a:xfrm>
              <a:off x="3360" y="3456"/>
              <a:ext cx="864" cy="288"/>
              <a:chOff x="624" y="3600"/>
              <a:chExt cx="864" cy="288"/>
            </a:xfrm>
          </p:grpSpPr>
          <p:sp>
            <p:nvSpPr>
              <p:cNvPr id="87102" name="Line 62"/>
              <p:cNvSpPr>
                <a:spLocks noChangeShapeType="1"/>
              </p:cNvSpPr>
              <p:nvPr/>
            </p:nvSpPr>
            <p:spPr bwMode="auto">
              <a:xfrm>
                <a:off x="1248" y="3744"/>
                <a:ext cx="240" cy="0"/>
              </a:xfrm>
              <a:prstGeom prst="line">
                <a:avLst/>
              </a:prstGeom>
              <a:noFill/>
              <a:ln w="19050">
                <a:solidFill>
                  <a:srgbClr val="009900"/>
                </a:solidFill>
                <a:round/>
                <a:headEnd/>
                <a:tailEnd type="triangle" w="med" len="med"/>
              </a:ln>
              <a:effectLst/>
            </p:spPr>
            <p:txBody>
              <a:bodyPr/>
              <a:lstStyle/>
              <a:p>
                <a:endParaRPr lang="en-US" dirty="0"/>
              </a:p>
            </p:txBody>
          </p:sp>
          <p:sp>
            <p:nvSpPr>
              <p:cNvPr id="87103" name="Line 63"/>
              <p:cNvSpPr>
                <a:spLocks noChangeShapeType="1"/>
              </p:cNvSpPr>
              <p:nvPr/>
            </p:nvSpPr>
            <p:spPr bwMode="auto">
              <a:xfrm>
                <a:off x="624" y="3744"/>
                <a:ext cx="240" cy="0"/>
              </a:xfrm>
              <a:prstGeom prst="line">
                <a:avLst/>
              </a:prstGeom>
              <a:noFill/>
              <a:ln w="19050">
                <a:solidFill>
                  <a:srgbClr val="009900"/>
                </a:solidFill>
                <a:round/>
                <a:headEnd type="triangle" w="med" len="med"/>
                <a:tailEnd/>
              </a:ln>
              <a:effectLst/>
            </p:spPr>
            <p:txBody>
              <a:bodyPr/>
              <a:lstStyle/>
              <a:p>
                <a:endParaRPr lang="en-US" dirty="0"/>
              </a:p>
            </p:txBody>
          </p:sp>
          <p:sp>
            <p:nvSpPr>
              <p:cNvPr id="87104" name="Text Box 64"/>
              <p:cNvSpPr txBox="1">
                <a:spLocks noChangeArrowheads="1"/>
              </p:cNvSpPr>
              <p:nvPr/>
            </p:nvSpPr>
            <p:spPr bwMode="auto">
              <a:xfrm>
                <a:off x="842" y="3600"/>
                <a:ext cx="426" cy="288"/>
              </a:xfrm>
              <a:prstGeom prst="rect">
                <a:avLst/>
              </a:prstGeom>
              <a:noFill/>
              <a:ln w="9525">
                <a:noFill/>
                <a:miter lim="800000"/>
                <a:headEnd/>
                <a:tailEnd/>
              </a:ln>
              <a:effectLst/>
            </p:spPr>
            <p:txBody>
              <a:bodyPr wrap="none">
                <a:spAutoFit/>
              </a:bodyPr>
              <a:lstStyle/>
              <a:p>
                <a:r>
                  <a:rPr lang="en-US" sz="1200" b="1" dirty="0">
                    <a:solidFill>
                      <a:srgbClr val="009900"/>
                    </a:solidFill>
                  </a:rPr>
                  <a:t>1 clock </a:t>
                </a:r>
              </a:p>
              <a:p>
                <a:r>
                  <a:rPr lang="en-US" sz="1200" b="1" dirty="0">
                    <a:solidFill>
                      <a:srgbClr val="009900"/>
                    </a:solidFill>
                  </a:rPr>
                  <a:t>cycle</a:t>
                </a:r>
              </a:p>
            </p:txBody>
          </p:sp>
        </p:grpSp>
        <p:grpSp>
          <p:nvGrpSpPr>
            <p:cNvPr id="87105" name="Group 65"/>
            <p:cNvGrpSpPr>
              <a:grpSpLocks/>
            </p:cNvGrpSpPr>
            <p:nvPr/>
          </p:nvGrpSpPr>
          <p:grpSpPr bwMode="auto">
            <a:xfrm>
              <a:off x="4224" y="3456"/>
              <a:ext cx="864" cy="288"/>
              <a:chOff x="624" y="3600"/>
              <a:chExt cx="864" cy="288"/>
            </a:xfrm>
          </p:grpSpPr>
          <p:sp>
            <p:nvSpPr>
              <p:cNvPr id="87106" name="Line 66"/>
              <p:cNvSpPr>
                <a:spLocks noChangeShapeType="1"/>
              </p:cNvSpPr>
              <p:nvPr/>
            </p:nvSpPr>
            <p:spPr bwMode="auto">
              <a:xfrm>
                <a:off x="1248" y="3744"/>
                <a:ext cx="240" cy="0"/>
              </a:xfrm>
              <a:prstGeom prst="line">
                <a:avLst/>
              </a:prstGeom>
              <a:noFill/>
              <a:ln w="19050">
                <a:solidFill>
                  <a:srgbClr val="009900"/>
                </a:solidFill>
                <a:round/>
                <a:headEnd/>
                <a:tailEnd type="triangle" w="med" len="med"/>
              </a:ln>
              <a:effectLst/>
            </p:spPr>
            <p:txBody>
              <a:bodyPr/>
              <a:lstStyle/>
              <a:p>
                <a:endParaRPr lang="en-US" dirty="0"/>
              </a:p>
            </p:txBody>
          </p:sp>
          <p:sp>
            <p:nvSpPr>
              <p:cNvPr id="87107" name="Line 67"/>
              <p:cNvSpPr>
                <a:spLocks noChangeShapeType="1"/>
              </p:cNvSpPr>
              <p:nvPr/>
            </p:nvSpPr>
            <p:spPr bwMode="auto">
              <a:xfrm>
                <a:off x="624" y="3744"/>
                <a:ext cx="240" cy="0"/>
              </a:xfrm>
              <a:prstGeom prst="line">
                <a:avLst/>
              </a:prstGeom>
              <a:noFill/>
              <a:ln w="19050">
                <a:solidFill>
                  <a:srgbClr val="009900"/>
                </a:solidFill>
                <a:round/>
                <a:headEnd type="triangle" w="med" len="med"/>
                <a:tailEnd/>
              </a:ln>
              <a:effectLst/>
            </p:spPr>
            <p:txBody>
              <a:bodyPr/>
              <a:lstStyle/>
              <a:p>
                <a:endParaRPr lang="en-US" dirty="0"/>
              </a:p>
            </p:txBody>
          </p:sp>
          <p:sp>
            <p:nvSpPr>
              <p:cNvPr id="87108" name="Text Box 68"/>
              <p:cNvSpPr txBox="1">
                <a:spLocks noChangeArrowheads="1"/>
              </p:cNvSpPr>
              <p:nvPr/>
            </p:nvSpPr>
            <p:spPr bwMode="auto">
              <a:xfrm>
                <a:off x="842" y="3600"/>
                <a:ext cx="426" cy="288"/>
              </a:xfrm>
              <a:prstGeom prst="rect">
                <a:avLst/>
              </a:prstGeom>
              <a:noFill/>
              <a:ln w="9525">
                <a:noFill/>
                <a:miter lim="800000"/>
                <a:headEnd/>
                <a:tailEnd/>
              </a:ln>
              <a:effectLst/>
            </p:spPr>
            <p:txBody>
              <a:bodyPr wrap="none">
                <a:spAutoFit/>
              </a:bodyPr>
              <a:lstStyle/>
              <a:p>
                <a:r>
                  <a:rPr lang="en-US" sz="1200" b="1" dirty="0">
                    <a:solidFill>
                      <a:srgbClr val="009900"/>
                    </a:solidFill>
                  </a:rPr>
                  <a:t>1 clock </a:t>
                </a:r>
              </a:p>
              <a:p>
                <a:r>
                  <a:rPr lang="en-US" sz="1200" b="1" dirty="0">
                    <a:solidFill>
                      <a:srgbClr val="009900"/>
                    </a:solidFill>
                  </a:rPr>
                  <a:t>cycle</a:t>
                </a:r>
              </a:p>
            </p:txBody>
          </p:sp>
        </p:grpSp>
        <p:grpSp>
          <p:nvGrpSpPr>
            <p:cNvPr id="87115" name="Group 75"/>
            <p:cNvGrpSpPr>
              <a:grpSpLocks/>
            </p:cNvGrpSpPr>
            <p:nvPr/>
          </p:nvGrpSpPr>
          <p:grpSpPr bwMode="auto">
            <a:xfrm>
              <a:off x="4224" y="3168"/>
              <a:ext cx="864" cy="288"/>
              <a:chOff x="4080" y="3216"/>
              <a:chExt cx="864" cy="288"/>
            </a:xfrm>
          </p:grpSpPr>
          <p:sp>
            <p:nvSpPr>
              <p:cNvPr id="87112" name="Line 72"/>
              <p:cNvSpPr>
                <a:spLocks noChangeShapeType="1"/>
              </p:cNvSpPr>
              <p:nvPr/>
            </p:nvSpPr>
            <p:spPr bwMode="auto">
              <a:xfrm>
                <a:off x="4704" y="3360"/>
                <a:ext cx="240" cy="0"/>
              </a:xfrm>
              <a:prstGeom prst="line">
                <a:avLst/>
              </a:prstGeom>
              <a:noFill/>
              <a:ln w="19050">
                <a:solidFill>
                  <a:srgbClr val="996600"/>
                </a:solidFill>
                <a:round/>
                <a:headEnd/>
                <a:tailEnd type="triangle" w="med" len="med"/>
              </a:ln>
              <a:effectLst/>
            </p:spPr>
            <p:txBody>
              <a:bodyPr/>
              <a:lstStyle/>
              <a:p>
                <a:endParaRPr lang="en-US" dirty="0"/>
              </a:p>
            </p:txBody>
          </p:sp>
          <p:sp>
            <p:nvSpPr>
              <p:cNvPr id="87113" name="Line 73"/>
              <p:cNvSpPr>
                <a:spLocks noChangeShapeType="1"/>
              </p:cNvSpPr>
              <p:nvPr/>
            </p:nvSpPr>
            <p:spPr bwMode="auto">
              <a:xfrm>
                <a:off x="4080" y="3360"/>
                <a:ext cx="240" cy="0"/>
              </a:xfrm>
              <a:prstGeom prst="line">
                <a:avLst/>
              </a:prstGeom>
              <a:noFill/>
              <a:ln w="19050">
                <a:solidFill>
                  <a:srgbClr val="996600"/>
                </a:solidFill>
                <a:round/>
                <a:headEnd type="triangle" w="med" len="med"/>
                <a:tailEnd/>
              </a:ln>
              <a:effectLst/>
            </p:spPr>
            <p:txBody>
              <a:bodyPr/>
              <a:lstStyle/>
              <a:p>
                <a:endParaRPr lang="en-US" dirty="0"/>
              </a:p>
            </p:txBody>
          </p:sp>
          <p:sp>
            <p:nvSpPr>
              <p:cNvPr id="87114" name="Text Box 74"/>
              <p:cNvSpPr txBox="1">
                <a:spLocks noChangeArrowheads="1"/>
              </p:cNvSpPr>
              <p:nvPr/>
            </p:nvSpPr>
            <p:spPr bwMode="auto">
              <a:xfrm>
                <a:off x="4202" y="3216"/>
                <a:ext cx="622" cy="288"/>
              </a:xfrm>
              <a:prstGeom prst="rect">
                <a:avLst/>
              </a:prstGeom>
              <a:noFill/>
              <a:ln w="9525">
                <a:noFill/>
                <a:miter lim="800000"/>
                <a:headEnd/>
                <a:tailEnd/>
              </a:ln>
              <a:effectLst/>
            </p:spPr>
            <p:txBody>
              <a:bodyPr wrap="none">
                <a:spAutoFit/>
              </a:bodyPr>
              <a:lstStyle/>
              <a:p>
                <a:r>
                  <a:rPr lang="en-US" sz="1200" b="1" dirty="0">
                    <a:solidFill>
                      <a:srgbClr val="996600"/>
                    </a:solidFill>
                  </a:rPr>
                  <a:t>Skipped for </a:t>
                </a:r>
              </a:p>
              <a:p>
                <a:r>
                  <a:rPr lang="en-US" sz="1200" b="1" dirty="0">
                    <a:solidFill>
                      <a:srgbClr val="996600"/>
                    </a:solidFill>
                  </a:rPr>
                  <a:t>store inst.</a:t>
                </a:r>
              </a:p>
            </p:txBody>
          </p:sp>
        </p:grpSp>
        <p:grpSp>
          <p:nvGrpSpPr>
            <p:cNvPr id="87124" name="Group 84"/>
            <p:cNvGrpSpPr>
              <a:grpSpLocks/>
            </p:cNvGrpSpPr>
            <p:nvPr/>
          </p:nvGrpSpPr>
          <p:grpSpPr bwMode="auto">
            <a:xfrm>
              <a:off x="3360" y="3168"/>
              <a:ext cx="864" cy="288"/>
              <a:chOff x="3216" y="3360"/>
              <a:chExt cx="864" cy="288"/>
            </a:xfrm>
          </p:grpSpPr>
          <p:sp>
            <p:nvSpPr>
              <p:cNvPr id="87121" name="Line 81"/>
              <p:cNvSpPr>
                <a:spLocks noChangeShapeType="1"/>
              </p:cNvSpPr>
              <p:nvPr/>
            </p:nvSpPr>
            <p:spPr bwMode="auto">
              <a:xfrm>
                <a:off x="3840" y="3504"/>
                <a:ext cx="240" cy="0"/>
              </a:xfrm>
              <a:prstGeom prst="line">
                <a:avLst/>
              </a:prstGeom>
              <a:noFill/>
              <a:ln w="19050">
                <a:solidFill>
                  <a:srgbClr val="996600"/>
                </a:solidFill>
                <a:round/>
                <a:headEnd/>
                <a:tailEnd type="triangle" w="med" len="med"/>
              </a:ln>
              <a:effectLst/>
            </p:spPr>
            <p:txBody>
              <a:bodyPr/>
              <a:lstStyle/>
              <a:p>
                <a:endParaRPr lang="en-US" dirty="0"/>
              </a:p>
            </p:txBody>
          </p:sp>
          <p:sp>
            <p:nvSpPr>
              <p:cNvPr id="87122" name="Line 82"/>
              <p:cNvSpPr>
                <a:spLocks noChangeShapeType="1"/>
              </p:cNvSpPr>
              <p:nvPr/>
            </p:nvSpPr>
            <p:spPr bwMode="auto">
              <a:xfrm>
                <a:off x="3216" y="3504"/>
                <a:ext cx="240" cy="0"/>
              </a:xfrm>
              <a:prstGeom prst="line">
                <a:avLst/>
              </a:prstGeom>
              <a:noFill/>
              <a:ln w="19050">
                <a:solidFill>
                  <a:srgbClr val="996600"/>
                </a:solidFill>
                <a:round/>
                <a:headEnd type="triangle" w="med" len="med"/>
                <a:tailEnd/>
              </a:ln>
              <a:effectLst/>
            </p:spPr>
            <p:txBody>
              <a:bodyPr/>
              <a:lstStyle/>
              <a:p>
                <a:endParaRPr lang="en-US" dirty="0"/>
              </a:p>
            </p:txBody>
          </p:sp>
          <p:sp>
            <p:nvSpPr>
              <p:cNvPr id="87123" name="Text Box 83"/>
              <p:cNvSpPr txBox="1">
                <a:spLocks noChangeArrowheads="1"/>
              </p:cNvSpPr>
              <p:nvPr/>
            </p:nvSpPr>
            <p:spPr bwMode="auto">
              <a:xfrm>
                <a:off x="3319" y="3360"/>
                <a:ext cx="661" cy="288"/>
              </a:xfrm>
              <a:prstGeom prst="rect">
                <a:avLst/>
              </a:prstGeom>
              <a:noFill/>
              <a:ln w="9525">
                <a:noFill/>
                <a:miter lim="800000"/>
                <a:headEnd/>
                <a:tailEnd/>
              </a:ln>
              <a:effectLst/>
            </p:spPr>
            <p:txBody>
              <a:bodyPr wrap="none">
                <a:spAutoFit/>
              </a:bodyPr>
              <a:lstStyle/>
              <a:p>
                <a:r>
                  <a:rPr lang="en-US" sz="1200" b="1" dirty="0">
                    <a:solidFill>
                      <a:srgbClr val="996600"/>
                    </a:solidFill>
                  </a:rPr>
                  <a:t>Skipped for </a:t>
                </a:r>
              </a:p>
              <a:p>
                <a:r>
                  <a:rPr lang="en-US" sz="1200" b="1" dirty="0">
                    <a:solidFill>
                      <a:srgbClr val="996600"/>
                    </a:solidFill>
                  </a:rPr>
                  <a:t>reg.-reg. inst.</a:t>
                </a:r>
              </a:p>
            </p:txBody>
          </p:sp>
        </p:grpSp>
        <p:grpSp>
          <p:nvGrpSpPr>
            <p:cNvPr id="87130" name="Group 90"/>
            <p:cNvGrpSpPr>
              <a:grpSpLocks/>
            </p:cNvGrpSpPr>
            <p:nvPr/>
          </p:nvGrpSpPr>
          <p:grpSpPr bwMode="auto">
            <a:xfrm>
              <a:off x="3360" y="2880"/>
              <a:ext cx="1728" cy="288"/>
              <a:chOff x="3216" y="1824"/>
              <a:chExt cx="1728" cy="288"/>
            </a:xfrm>
          </p:grpSpPr>
          <p:sp>
            <p:nvSpPr>
              <p:cNvPr id="87127" name="Line 87"/>
              <p:cNvSpPr>
                <a:spLocks noChangeShapeType="1"/>
              </p:cNvSpPr>
              <p:nvPr/>
            </p:nvSpPr>
            <p:spPr bwMode="auto">
              <a:xfrm>
                <a:off x="4608" y="1968"/>
                <a:ext cx="336" cy="0"/>
              </a:xfrm>
              <a:prstGeom prst="line">
                <a:avLst/>
              </a:prstGeom>
              <a:noFill/>
              <a:ln w="19050">
                <a:solidFill>
                  <a:srgbClr val="996600"/>
                </a:solidFill>
                <a:round/>
                <a:headEnd/>
                <a:tailEnd type="triangle" w="med" len="med"/>
              </a:ln>
              <a:effectLst/>
            </p:spPr>
            <p:txBody>
              <a:bodyPr/>
              <a:lstStyle/>
              <a:p>
                <a:endParaRPr lang="en-US" dirty="0"/>
              </a:p>
            </p:txBody>
          </p:sp>
          <p:sp>
            <p:nvSpPr>
              <p:cNvPr id="87128" name="Line 88"/>
              <p:cNvSpPr>
                <a:spLocks noChangeShapeType="1"/>
              </p:cNvSpPr>
              <p:nvPr/>
            </p:nvSpPr>
            <p:spPr bwMode="auto">
              <a:xfrm>
                <a:off x="3216" y="1968"/>
                <a:ext cx="336" cy="0"/>
              </a:xfrm>
              <a:prstGeom prst="line">
                <a:avLst/>
              </a:prstGeom>
              <a:noFill/>
              <a:ln w="19050">
                <a:solidFill>
                  <a:srgbClr val="996600"/>
                </a:solidFill>
                <a:round/>
                <a:headEnd type="triangle" w="med" len="med"/>
                <a:tailEnd/>
              </a:ln>
              <a:effectLst/>
            </p:spPr>
            <p:txBody>
              <a:bodyPr/>
              <a:lstStyle/>
              <a:p>
                <a:endParaRPr lang="en-US" dirty="0"/>
              </a:p>
            </p:txBody>
          </p:sp>
          <p:sp>
            <p:nvSpPr>
              <p:cNvPr id="87129" name="Text Box 89"/>
              <p:cNvSpPr txBox="1">
                <a:spLocks noChangeArrowheads="1"/>
              </p:cNvSpPr>
              <p:nvPr/>
            </p:nvSpPr>
            <p:spPr bwMode="auto">
              <a:xfrm>
                <a:off x="3386" y="1824"/>
                <a:ext cx="1366" cy="288"/>
              </a:xfrm>
              <a:prstGeom prst="rect">
                <a:avLst/>
              </a:prstGeom>
              <a:noFill/>
              <a:ln w="9525">
                <a:noFill/>
                <a:miter lim="800000"/>
                <a:headEnd/>
                <a:tailEnd/>
              </a:ln>
              <a:effectLst/>
            </p:spPr>
            <p:txBody>
              <a:bodyPr>
                <a:spAutoFit/>
              </a:bodyPr>
              <a:lstStyle/>
              <a:p>
                <a:r>
                  <a:rPr lang="en-US" sz="1200" b="1" dirty="0">
                    <a:solidFill>
                      <a:srgbClr val="996600"/>
                    </a:solidFill>
                  </a:rPr>
                  <a:t>Skipped for jump and </a:t>
                </a:r>
              </a:p>
              <a:p>
                <a:r>
                  <a:rPr lang="en-US" sz="1200" b="1" dirty="0">
                    <a:solidFill>
                      <a:srgbClr val="996600"/>
                    </a:solidFill>
                  </a:rPr>
                  <a:t>branch instructions</a:t>
                </a:r>
              </a:p>
            </p:txBody>
          </p:sp>
        </p:grpSp>
        <p:sp>
          <p:nvSpPr>
            <p:cNvPr id="87134" name="Line 94"/>
            <p:cNvSpPr>
              <a:spLocks noChangeShapeType="1"/>
            </p:cNvSpPr>
            <p:nvPr/>
          </p:nvSpPr>
          <p:spPr bwMode="auto">
            <a:xfrm>
              <a:off x="4512" y="3792"/>
              <a:ext cx="576" cy="0"/>
            </a:xfrm>
            <a:prstGeom prst="line">
              <a:avLst/>
            </a:prstGeom>
            <a:noFill/>
            <a:ln w="19050">
              <a:solidFill>
                <a:srgbClr val="996600"/>
              </a:solidFill>
              <a:round/>
              <a:headEnd/>
              <a:tailEnd type="triangle" w="med" len="med"/>
            </a:ln>
            <a:effectLst/>
          </p:spPr>
          <p:txBody>
            <a:bodyPr/>
            <a:lstStyle/>
            <a:p>
              <a:endParaRPr lang="en-US" dirty="0"/>
            </a:p>
          </p:txBody>
        </p:sp>
        <p:sp>
          <p:nvSpPr>
            <p:cNvPr id="87135" name="Line 95"/>
            <p:cNvSpPr>
              <a:spLocks noChangeShapeType="1"/>
            </p:cNvSpPr>
            <p:nvPr/>
          </p:nvSpPr>
          <p:spPr bwMode="auto">
            <a:xfrm>
              <a:off x="768" y="3792"/>
              <a:ext cx="576" cy="0"/>
            </a:xfrm>
            <a:prstGeom prst="line">
              <a:avLst/>
            </a:prstGeom>
            <a:noFill/>
            <a:ln w="19050">
              <a:solidFill>
                <a:srgbClr val="996600"/>
              </a:solidFill>
              <a:round/>
              <a:headEnd type="triangle" w="med" len="med"/>
              <a:tailEnd/>
            </a:ln>
            <a:effectLst/>
          </p:spPr>
          <p:txBody>
            <a:bodyPr/>
            <a:lstStyle/>
            <a:p>
              <a:endParaRPr lang="en-US" dirty="0"/>
            </a:p>
          </p:txBody>
        </p:sp>
        <p:sp>
          <p:nvSpPr>
            <p:cNvPr id="87136" name="Text Box 96"/>
            <p:cNvSpPr txBox="1">
              <a:spLocks noChangeArrowheads="1"/>
            </p:cNvSpPr>
            <p:nvPr/>
          </p:nvSpPr>
          <p:spPr bwMode="auto">
            <a:xfrm>
              <a:off x="1440" y="3714"/>
              <a:ext cx="3024" cy="173"/>
            </a:xfrm>
            <a:prstGeom prst="rect">
              <a:avLst/>
            </a:prstGeom>
            <a:noFill/>
            <a:ln w="9525">
              <a:noFill/>
              <a:miter lim="800000"/>
              <a:headEnd/>
              <a:tailEnd/>
            </a:ln>
            <a:effectLst/>
          </p:spPr>
          <p:txBody>
            <a:bodyPr>
              <a:spAutoFit/>
            </a:bodyPr>
            <a:lstStyle/>
            <a:p>
              <a:r>
                <a:rPr lang="en-US" sz="1200" b="1" dirty="0">
                  <a:solidFill>
                    <a:srgbClr val="996600"/>
                  </a:solidFill>
                </a:rPr>
                <a:t>All five segments (five clock cycles) required only for load instructions</a:t>
              </a:r>
            </a:p>
          </p:txBody>
        </p:sp>
        <p:cxnSp>
          <p:nvCxnSpPr>
            <p:cNvPr id="87139" name="AutoShape 99"/>
            <p:cNvCxnSpPr>
              <a:cxnSpLocks noChangeShapeType="1"/>
            </p:cNvCxnSpPr>
            <p:nvPr/>
          </p:nvCxnSpPr>
          <p:spPr bwMode="auto">
            <a:xfrm>
              <a:off x="1497" y="2400"/>
              <a:ext cx="270" cy="0"/>
            </a:xfrm>
            <a:prstGeom prst="straightConnector1">
              <a:avLst/>
            </a:prstGeom>
            <a:noFill/>
            <a:ln w="57150">
              <a:solidFill>
                <a:srgbClr val="CC0000"/>
              </a:solidFill>
              <a:round/>
              <a:headEnd/>
              <a:tailEnd type="triangle" w="med" len="med"/>
            </a:ln>
            <a:effectLst/>
          </p:spPr>
        </p:cxnSp>
        <p:sp>
          <p:nvSpPr>
            <p:cNvPr id="87141" name="Line 101"/>
            <p:cNvSpPr>
              <a:spLocks noChangeShapeType="1"/>
            </p:cNvSpPr>
            <p:nvPr/>
          </p:nvSpPr>
          <p:spPr bwMode="auto">
            <a:xfrm>
              <a:off x="2352" y="2400"/>
              <a:ext cx="384" cy="0"/>
            </a:xfrm>
            <a:prstGeom prst="line">
              <a:avLst/>
            </a:prstGeom>
            <a:noFill/>
            <a:ln w="57150">
              <a:solidFill>
                <a:srgbClr val="CC0000"/>
              </a:solidFill>
              <a:round/>
              <a:headEnd/>
              <a:tailEnd type="triangle" w="med" len="med"/>
            </a:ln>
            <a:effectLst/>
          </p:spPr>
          <p:txBody>
            <a:bodyPr/>
            <a:lstStyle/>
            <a:p>
              <a:endParaRPr lang="en-US" dirty="0"/>
            </a:p>
          </p:txBody>
        </p:sp>
        <p:sp>
          <p:nvSpPr>
            <p:cNvPr id="87143" name="Line 103"/>
            <p:cNvSpPr>
              <a:spLocks noChangeShapeType="1"/>
            </p:cNvSpPr>
            <p:nvPr/>
          </p:nvSpPr>
          <p:spPr bwMode="auto">
            <a:xfrm>
              <a:off x="3180" y="2400"/>
              <a:ext cx="336" cy="0"/>
            </a:xfrm>
            <a:prstGeom prst="line">
              <a:avLst/>
            </a:prstGeom>
            <a:noFill/>
            <a:ln w="57150">
              <a:solidFill>
                <a:srgbClr val="CC3300"/>
              </a:solidFill>
              <a:round/>
              <a:headEnd/>
              <a:tailEnd type="triangle" w="med" len="med"/>
            </a:ln>
            <a:effectLst/>
          </p:spPr>
          <p:txBody>
            <a:bodyPr/>
            <a:lstStyle/>
            <a:p>
              <a:endParaRPr lang="en-US" dirty="0"/>
            </a:p>
          </p:txBody>
        </p:sp>
      </p:grpSp>
      <p:pic>
        <p:nvPicPr>
          <p:cNvPr id="2"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2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54274" name="Rectangle 2"/>
          <p:cNvSpPr>
            <a:spLocks noGrp="1" noChangeArrowheads="1"/>
          </p:cNvSpPr>
          <p:nvPr>
            <p:ph type="title"/>
          </p:nvPr>
        </p:nvSpPr>
        <p:spPr>
          <a:xfrm>
            <a:off x="1905000" y="1371600"/>
            <a:ext cx="5410200" cy="533400"/>
          </a:xfrm>
          <a:ln/>
        </p:spPr>
        <p:txBody>
          <a:bodyPr/>
          <a:lstStyle/>
          <a:p>
            <a:r>
              <a:rPr lang="en-US" sz="3200" dirty="0"/>
              <a:t>Functionality of Control Unit</a:t>
            </a:r>
          </a:p>
        </p:txBody>
      </p:sp>
      <p:sp>
        <p:nvSpPr>
          <p:cNvPr id="54275" name="Rectangle 3"/>
          <p:cNvSpPr>
            <a:spLocks noGrp="1" noChangeArrowheads="1"/>
          </p:cNvSpPr>
          <p:nvPr>
            <p:ph type="body" idx="1"/>
          </p:nvPr>
        </p:nvSpPr>
        <p:spPr>
          <a:xfrm>
            <a:off x="533400" y="3200400"/>
            <a:ext cx="8153400" cy="3124200"/>
          </a:xfrm>
        </p:spPr>
        <p:txBody>
          <a:bodyPr/>
          <a:lstStyle/>
          <a:p>
            <a:r>
              <a:rPr lang="en-US" sz="2400" dirty="0"/>
              <a:t>The control unit determines ALU functions in each instruction and selects operands for the ALU.  </a:t>
            </a:r>
          </a:p>
          <a:p>
            <a:r>
              <a:rPr lang="en-US" sz="2400" dirty="0"/>
              <a:t>The </a:t>
            </a:r>
            <a:r>
              <a:rPr lang="en-US" sz="2400" u="sng" dirty="0">
                <a:solidFill>
                  <a:srgbClr val="CC0000"/>
                </a:solidFill>
              </a:rPr>
              <a:t>operation code</a:t>
            </a:r>
            <a:r>
              <a:rPr lang="en-US" sz="2400" dirty="0"/>
              <a:t> (the left six bits of the instruction) determines the </a:t>
            </a:r>
            <a:r>
              <a:rPr lang="en-US" sz="2400" u="sng" dirty="0"/>
              <a:t>type</a:t>
            </a:r>
            <a:r>
              <a:rPr lang="en-US" sz="2400" dirty="0"/>
              <a:t> of operation and in some cases (such as jump instructions) the actual instruction itself.  </a:t>
            </a:r>
          </a:p>
          <a:p>
            <a:r>
              <a:rPr lang="en-US" sz="2400" dirty="0"/>
              <a:t>In the case of register-register instructions, the </a:t>
            </a:r>
            <a:r>
              <a:rPr lang="en-US" sz="2400" u="sng" dirty="0">
                <a:solidFill>
                  <a:srgbClr val="CC0000"/>
                </a:solidFill>
              </a:rPr>
              <a:t>function code</a:t>
            </a:r>
            <a:r>
              <a:rPr lang="en-US" sz="2400" dirty="0"/>
              <a:t> determines the instruction (for example, in the R/R instruction above, the function code 0x 20 means “add”).  </a:t>
            </a:r>
          </a:p>
        </p:txBody>
      </p:sp>
      <p:grpSp>
        <p:nvGrpSpPr>
          <p:cNvPr id="54304" name="Group 32"/>
          <p:cNvGrpSpPr>
            <a:grpSpLocks/>
          </p:cNvGrpSpPr>
          <p:nvPr/>
        </p:nvGrpSpPr>
        <p:grpSpPr bwMode="auto">
          <a:xfrm>
            <a:off x="681038" y="2133600"/>
            <a:ext cx="7586662" cy="1143000"/>
            <a:chOff x="429" y="2064"/>
            <a:chExt cx="4779" cy="720"/>
          </a:xfrm>
        </p:grpSpPr>
        <p:sp>
          <p:nvSpPr>
            <p:cNvPr id="54276" name="Rectangle 4"/>
            <p:cNvSpPr>
              <a:spLocks noChangeArrowheads="1"/>
            </p:cNvSpPr>
            <p:nvPr/>
          </p:nvSpPr>
          <p:spPr bwMode="auto">
            <a:xfrm>
              <a:off x="624" y="2064"/>
              <a:ext cx="768" cy="336"/>
            </a:xfrm>
            <a:prstGeom prst="rect">
              <a:avLst/>
            </a:prstGeom>
            <a:noFill/>
            <a:ln w="28575">
              <a:solidFill>
                <a:srgbClr val="CC3300"/>
              </a:solidFill>
              <a:miter lim="800000"/>
              <a:headEnd/>
              <a:tailEnd/>
            </a:ln>
            <a:effectLst/>
          </p:spPr>
          <p:txBody>
            <a:bodyPr wrap="none" anchor="ctr"/>
            <a:lstStyle/>
            <a:p>
              <a:endParaRPr lang="en-US" dirty="0"/>
            </a:p>
          </p:txBody>
        </p:sp>
        <p:sp>
          <p:nvSpPr>
            <p:cNvPr id="54277" name="Rectangle 5"/>
            <p:cNvSpPr>
              <a:spLocks noChangeArrowheads="1"/>
            </p:cNvSpPr>
            <p:nvPr/>
          </p:nvSpPr>
          <p:spPr bwMode="auto">
            <a:xfrm>
              <a:off x="4272" y="2064"/>
              <a:ext cx="768" cy="336"/>
            </a:xfrm>
            <a:prstGeom prst="rect">
              <a:avLst/>
            </a:prstGeom>
            <a:noFill/>
            <a:ln w="28575">
              <a:solidFill>
                <a:srgbClr val="CC3300"/>
              </a:solidFill>
              <a:miter lim="800000"/>
              <a:headEnd/>
              <a:tailEnd/>
            </a:ln>
            <a:effectLst/>
          </p:spPr>
          <p:txBody>
            <a:bodyPr wrap="none" anchor="ctr"/>
            <a:lstStyle/>
            <a:p>
              <a:endParaRPr lang="en-US" dirty="0"/>
            </a:p>
          </p:txBody>
        </p:sp>
        <p:sp>
          <p:nvSpPr>
            <p:cNvPr id="54278" name="Rectangle 6"/>
            <p:cNvSpPr>
              <a:spLocks noChangeArrowheads="1"/>
            </p:cNvSpPr>
            <p:nvPr/>
          </p:nvSpPr>
          <p:spPr bwMode="auto">
            <a:xfrm>
              <a:off x="1392" y="2064"/>
              <a:ext cx="720" cy="336"/>
            </a:xfrm>
            <a:prstGeom prst="rect">
              <a:avLst/>
            </a:prstGeom>
            <a:noFill/>
            <a:ln w="28575">
              <a:solidFill>
                <a:srgbClr val="CC3300"/>
              </a:solidFill>
              <a:miter lim="800000"/>
              <a:headEnd/>
              <a:tailEnd/>
            </a:ln>
            <a:effectLst/>
          </p:spPr>
          <p:txBody>
            <a:bodyPr wrap="none" anchor="ctr"/>
            <a:lstStyle/>
            <a:p>
              <a:endParaRPr lang="en-US" dirty="0"/>
            </a:p>
          </p:txBody>
        </p:sp>
        <p:sp>
          <p:nvSpPr>
            <p:cNvPr id="54279" name="Rectangle 7"/>
            <p:cNvSpPr>
              <a:spLocks noChangeArrowheads="1"/>
            </p:cNvSpPr>
            <p:nvPr/>
          </p:nvSpPr>
          <p:spPr bwMode="auto">
            <a:xfrm>
              <a:off x="2112" y="2064"/>
              <a:ext cx="720" cy="336"/>
            </a:xfrm>
            <a:prstGeom prst="rect">
              <a:avLst/>
            </a:prstGeom>
            <a:noFill/>
            <a:ln w="28575">
              <a:solidFill>
                <a:srgbClr val="CC3300"/>
              </a:solidFill>
              <a:miter lim="800000"/>
              <a:headEnd/>
              <a:tailEnd/>
            </a:ln>
            <a:effectLst/>
          </p:spPr>
          <p:txBody>
            <a:bodyPr wrap="none" anchor="ctr"/>
            <a:lstStyle/>
            <a:p>
              <a:endParaRPr lang="en-US" dirty="0"/>
            </a:p>
          </p:txBody>
        </p:sp>
        <p:sp>
          <p:nvSpPr>
            <p:cNvPr id="54280" name="Rectangle 8"/>
            <p:cNvSpPr>
              <a:spLocks noChangeArrowheads="1"/>
            </p:cNvSpPr>
            <p:nvPr/>
          </p:nvSpPr>
          <p:spPr bwMode="auto">
            <a:xfrm>
              <a:off x="2832" y="2064"/>
              <a:ext cx="720" cy="336"/>
            </a:xfrm>
            <a:prstGeom prst="rect">
              <a:avLst/>
            </a:prstGeom>
            <a:noFill/>
            <a:ln w="28575">
              <a:solidFill>
                <a:srgbClr val="CC3300"/>
              </a:solidFill>
              <a:miter lim="800000"/>
              <a:headEnd/>
              <a:tailEnd/>
            </a:ln>
            <a:effectLst/>
          </p:spPr>
          <p:txBody>
            <a:bodyPr wrap="none" anchor="ctr"/>
            <a:lstStyle/>
            <a:p>
              <a:endParaRPr lang="en-US" dirty="0"/>
            </a:p>
          </p:txBody>
        </p:sp>
        <p:sp>
          <p:nvSpPr>
            <p:cNvPr id="54281" name="Rectangle 9"/>
            <p:cNvSpPr>
              <a:spLocks noChangeArrowheads="1"/>
            </p:cNvSpPr>
            <p:nvPr/>
          </p:nvSpPr>
          <p:spPr bwMode="auto">
            <a:xfrm>
              <a:off x="3552" y="2064"/>
              <a:ext cx="720" cy="336"/>
            </a:xfrm>
            <a:prstGeom prst="rect">
              <a:avLst/>
            </a:prstGeom>
            <a:noFill/>
            <a:ln w="28575">
              <a:solidFill>
                <a:srgbClr val="CC3300"/>
              </a:solidFill>
              <a:miter lim="800000"/>
              <a:headEnd/>
              <a:tailEnd/>
            </a:ln>
            <a:effectLst/>
          </p:spPr>
          <p:txBody>
            <a:bodyPr wrap="none" anchor="ctr"/>
            <a:lstStyle/>
            <a:p>
              <a:endParaRPr lang="en-US" dirty="0"/>
            </a:p>
          </p:txBody>
        </p:sp>
        <p:sp>
          <p:nvSpPr>
            <p:cNvPr id="54282" name="Text Box 10"/>
            <p:cNvSpPr txBox="1">
              <a:spLocks noChangeArrowheads="1"/>
            </p:cNvSpPr>
            <p:nvPr/>
          </p:nvSpPr>
          <p:spPr bwMode="auto">
            <a:xfrm>
              <a:off x="672" y="2102"/>
              <a:ext cx="636" cy="250"/>
            </a:xfrm>
            <a:prstGeom prst="rect">
              <a:avLst/>
            </a:prstGeom>
            <a:noFill/>
            <a:ln w="9525">
              <a:noFill/>
              <a:miter lim="800000"/>
              <a:headEnd/>
              <a:tailEnd/>
            </a:ln>
            <a:effectLst/>
          </p:spPr>
          <p:txBody>
            <a:bodyPr wrap="none">
              <a:spAutoFit/>
            </a:bodyPr>
            <a:lstStyle/>
            <a:p>
              <a:pPr algn="l"/>
              <a:r>
                <a:rPr lang="en-US" sz="2000" b="1" dirty="0">
                  <a:solidFill>
                    <a:schemeClr val="bg2"/>
                  </a:solidFill>
                </a:rPr>
                <a:t>00 0000</a:t>
              </a:r>
            </a:p>
          </p:txBody>
        </p:sp>
        <p:sp>
          <p:nvSpPr>
            <p:cNvPr id="54283" name="Text Box 11"/>
            <p:cNvSpPr txBox="1">
              <a:spLocks noChangeArrowheads="1"/>
            </p:cNvSpPr>
            <p:nvPr/>
          </p:nvSpPr>
          <p:spPr bwMode="auto">
            <a:xfrm>
              <a:off x="4302" y="2102"/>
              <a:ext cx="636" cy="250"/>
            </a:xfrm>
            <a:prstGeom prst="rect">
              <a:avLst/>
            </a:prstGeom>
            <a:noFill/>
            <a:ln w="9525">
              <a:noFill/>
              <a:miter lim="800000"/>
              <a:headEnd/>
              <a:tailEnd/>
            </a:ln>
            <a:effectLst/>
          </p:spPr>
          <p:txBody>
            <a:bodyPr wrap="none">
              <a:spAutoFit/>
            </a:bodyPr>
            <a:lstStyle/>
            <a:p>
              <a:pPr algn="l"/>
              <a:r>
                <a:rPr lang="en-US" sz="2000" b="1" dirty="0">
                  <a:solidFill>
                    <a:schemeClr val="bg2"/>
                  </a:solidFill>
                </a:rPr>
                <a:t>10 0000</a:t>
              </a:r>
            </a:p>
          </p:txBody>
        </p:sp>
        <p:sp>
          <p:nvSpPr>
            <p:cNvPr id="54284" name="Text Box 12"/>
            <p:cNvSpPr txBox="1">
              <a:spLocks noChangeArrowheads="1"/>
            </p:cNvSpPr>
            <p:nvPr/>
          </p:nvSpPr>
          <p:spPr bwMode="auto">
            <a:xfrm>
              <a:off x="1488" y="2102"/>
              <a:ext cx="556" cy="250"/>
            </a:xfrm>
            <a:prstGeom prst="rect">
              <a:avLst/>
            </a:prstGeom>
            <a:noFill/>
            <a:ln w="9525">
              <a:noFill/>
              <a:miter lim="800000"/>
              <a:headEnd/>
              <a:tailEnd/>
            </a:ln>
            <a:effectLst/>
          </p:spPr>
          <p:txBody>
            <a:bodyPr wrap="none">
              <a:spAutoFit/>
            </a:bodyPr>
            <a:lstStyle/>
            <a:p>
              <a:pPr algn="l"/>
              <a:r>
                <a:rPr lang="en-US" sz="2000" b="1" dirty="0">
                  <a:solidFill>
                    <a:schemeClr val="accent2"/>
                  </a:solidFill>
                </a:rPr>
                <a:t>0 1000</a:t>
              </a:r>
            </a:p>
          </p:txBody>
        </p:sp>
        <p:sp>
          <p:nvSpPr>
            <p:cNvPr id="54285" name="Text Box 13"/>
            <p:cNvSpPr txBox="1">
              <a:spLocks noChangeArrowheads="1"/>
            </p:cNvSpPr>
            <p:nvPr/>
          </p:nvSpPr>
          <p:spPr bwMode="auto">
            <a:xfrm>
              <a:off x="2208" y="2112"/>
              <a:ext cx="556" cy="250"/>
            </a:xfrm>
            <a:prstGeom prst="rect">
              <a:avLst/>
            </a:prstGeom>
            <a:noFill/>
            <a:ln w="9525">
              <a:noFill/>
              <a:miter lim="800000"/>
              <a:headEnd/>
              <a:tailEnd/>
            </a:ln>
            <a:effectLst/>
          </p:spPr>
          <p:txBody>
            <a:bodyPr wrap="none">
              <a:spAutoFit/>
            </a:bodyPr>
            <a:lstStyle/>
            <a:p>
              <a:pPr algn="l"/>
              <a:r>
                <a:rPr lang="en-US" sz="2000" b="1" dirty="0">
                  <a:solidFill>
                    <a:schemeClr val="accent2"/>
                  </a:solidFill>
                </a:rPr>
                <a:t>0 1001</a:t>
              </a:r>
            </a:p>
          </p:txBody>
        </p:sp>
        <p:sp>
          <p:nvSpPr>
            <p:cNvPr id="54286" name="Text Box 14"/>
            <p:cNvSpPr txBox="1">
              <a:spLocks noChangeArrowheads="1"/>
            </p:cNvSpPr>
            <p:nvPr/>
          </p:nvSpPr>
          <p:spPr bwMode="auto">
            <a:xfrm>
              <a:off x="2900" y="2112"/>
              <a:ext cx="556" cy="250"/>
            </a:xfrm>
            <a:prstGeom prst="rect">
              <a:avLst/>
            </a:prstGeom>
            <a:noFill/>
            <a:ln w="9525">
              <a:noFill/>
              <a:miter lim="800000"/>
              <a:headEnd/>
              <a:tailEnd/>
            </a:ln>
            <a:effectLst/>
          </p:spPr>
          <p:txBody>
            <a:bodyPr wrap="none">
              <a:spAutoFit/>
            </a:bodyPr>
            <a:lstStyle/>
            <a:p>
              <a:pPr algn="l"/>
              <a:r>
                <a:rPr lang="en-US" sz="2000" b="1" dirty="0">
                  <a:solidFill>
                    <a:schemeClr val="accent2"/>
                  </a:solidFill>
                </a:rPr>
                <a:t>0 1010</a:t>
              </a:r>
            </a:p>
          </p:txBody>
        </p:sp>
        <p:sp>
          <p:nvSpPr>
            <p:cNvPr id="54287" name="Text Box 15"/>
            <p:cNvSpPr txBox="1">
              <a:spLocks noChangeArrowheads="1"/>
            </p:cNvSpPr>
            <p:nvPr/>
          </p:nvSpPr>
          <p:spPr bwMode="auto">
            <a:xfrm>
              <a:off x="3620" y="2112"/>
              <a:ext cx="556" cy="250"/>
            </a:xfrm>
            <a:prstGeom prst="rect">
              <a:avLst/>
            </a:prstGeom>
            <a:noFill/>
            <a:ln w="9525">
              <a:noFill/>
              <a:miter lim="800000"/>
              <a:headEnd/>
              <a:tailEnd/>
            </a:ln>
            <a:effectLst/>
          </p:spPr>
          <p:txBody>
            <a:bodyPr wrap="none">
              <a:spAutoFit/>
            </a:bodyPr>
            <a:lstStyle/>
            <a:p>
              <a:pPr algn="l"/>
              <a:r>
                <a:rPr lang="en-US" sz="2000" b="1" dirty="0">
                  <a:solidFill>
                    <a:srgbClr val="008000"/>
                  </a:solidFill>
                </a:rPr>
                <a:t>0 0000</a:t>
              </a:r>
            </a:p>
          </p:txBody>
        </p:sp>
        <p:sp>
          <p:nvSpPr>
            <p:cNvPr id="54289" name="Text Box 17"/>
            <p:cNvSpPr txBox="1">
              <a:spLocks noChangeArrowheads="1"/>
            </p:cNvSpPr>
            <p:nvPr/>
          </p:nvSpPr>
          <p:spPr bwMode="auto">
            <a:xfrm>
              <a:off x="672" y="2400"/>
              <a:ext cx="672" cy="231"/>
            </a:xfrm>
            <a:prstGeom prst="rect">
              <a:avLst/>
            </a:prstGeom>
            <a:noFill/>
            <a:ln w="9525">
              <a:noFill/>
              <a:miter lim="800000"/>
              <a:headEnd/>
              <a:tailEnd/>
            </a:ln>
            <a:effectLst/>
          </p:spPr>
          <p:txBody>
            <a:bodyPr>
              <a:spAutoFit/>
            </a:bodyPr>
            <a:lstStyle/>
            <a:p>
              <a:pPr algn="l"/>
              <a:r>
                <a:rPr lang="en-US" sz="1800" b="1" dirty="0">
                  <a:solidFill>
                    <a:schemeClr val="bg2"/>
                  </a:solidFill>
                </a:rPr>
                <a:t>Op. code</a:t>
              </a:r>
            </a:p>
          </p:txBody>
        </p:sp>
        <p:sp>
          <p:nvSpPr>
            <p:cNvPr id="54291" name="Text Box 19"/>
            <p:cNvSpPr txBox="1">
              <a:spLocks noChangeArrowheads="1"/>
            </p:cNvSpPr>
            <p:nvPr/>
          </p:nvSpPr>
          <p:spPr bwMode="auto">
            <a:xfrm>
              <a:off x="3600" y="2400"/>
              <a:ext cx="768" cy="231"/>
            </a:xfrm>
            <a:prstGeom prst="rect">
              <a:avLst/>
            </a:prstGeom>
            <a:noFill/>
            <a:ln w="9525">
              <a:noFill/>
              <a:miter lim="800000"/>
              <a:headEnd/>
              <a:tailEnd/>
            </a:ln>
            <a:effectLst/>
          </p:spPr>
          <p:txBody>
            <a:bodyPr>
              <a:spAutoFit/>
            </a:bodyPr>
            <a:lstStyle/>
            <a:p>
              <a:pPr algn="l"/>
              <a:r>
                <a:rPr lang="en-US" sz="1800" b="1" dirty="0">
                  <a:solidFill>
                    <a:srgbClr val="008000"/>
                  </a:solidFill>
                </a:rPr>
                <a:t>Shift amt.</a:t>
              </a:r>
            </a:p>
          </p:txBody>
        </p:sp>
        <p:sp>
          <p:nvSpPr>
            <p:cNvPr id="54292" name="Text Box 20"/>
            <p:cNvSpPr txBox="1">
              <a:spLocks noChangeArrowheads="1"/>
            </p:cNvSpPr>
            <p:nvPr/>
          </p:nvSpPr>
          <p:spPr bwMode="auto">
            <a:xfrm>
              <a:off x="1632" y="2400"/>
              <a:ext cx="308" cy="231"/>
            </a:xfrm>
            <a:prstGeom prst="rect">
              <a:avLst/>
            </a:prstGeom>
            <a:noFill/>
            <a:ln w="9525">
              <a:noFill/>
              <a:miter lim="800000"/>
              <a:headEnd/>
              <a:tailEnd/>
            </a:ln>
            <a:effectLst/>
          </p:spPr>
          <p:txBody>
            <a:bodyPr wrap="none">
              <a:spAutoFit/>
            </a:bodyPr>
            <a:lstStyle/>
            <a:p>
              <a:pPr algn="l"/>
              <a:r>
                <a:rPr lang="en-US" sz="1800" b="1" dirty="0">
                  <a:solidFill>
                    <a:schemeClr val="accent2"/>
                  </a:solidFill>
                </a:rPr>
                <a:t>$t0</a:t>
              </a:r>
            </a:p>
          </p:txBody>
        </p:sp>
        <p:sp>
          <p:nvSpPr>
            <p:cNvPr id="54293" name="Text Box 21"/>
            <p:cNvSpPr txBox="1">
              <a:spLocks noChangeArrowheads="1"/>
            </p:cNvSpPr>
            <p:nvPr/>
          </p:nvSpPr>
          <p:spPr bwMode="auto">
            <a:xfrm>
              <a:off x="2304" y="2400"/>
              <a:ext cx="384" cy="231"/>
            </a:xfrm>
            <a:prstGeom prst="rect">
              <a:avLst/>
            </a:prstGeom>
            <a:noFill/>
            <a:ln w="9525">
              <a:noFill/>
              <a:miter lim="800000"/>
              <a:headEnd/>
              <a:tailEnd/>
            </a:ln>
            <a:effectLst/>
          </p:spPr>
          <p:txBody>
            <a:bodyPr>
              <a:spAutoFit/>
            </a:bodyPr>
            <a:lstStyle/>
            <a:p>
              <a:pPr algn="l"/>
              <a:r>
                <a:rPr lang="en-US" sz="1800" b="1" dirty="0">
                  <a:solidFill>
                    <a:schemeClr val="accent2"/>
                  </a:solidFill>
                </a:rPr>
                <a:t>$t1</a:t>
              </a:r>
              <a:r>
                <a:rPr lang="en-US" sz="1800" b="1" dirty="0">
                  <a:solidFill>
                    <a:srgbClr val="008000"/>
                  </a:solidFill>
                </a:rPr>
                <a:t>  </a:t>
              </a:r>
            </a:p>
          </p:txBody>
        </p:sp>
        <p:sp>
          <p:nvSpPr>
            <p:cNvPr id="54295" name="Text Box 23"/>
            <p:cNvSpPr txBox="1">
              <a:spLocks noChangeArrowheads="1"/>
            </p:cNvSpPr>
            <p:nvPr/>
          </p:nvSpPr>
          <p:spPr bwMode="auto">
            <a:xfrm>
              <a:off x="3024" y="2400"/>
              <a:ext cx="336" cy="231"/>
            </a:xfrm>
            <a:prstGeom prst="rect">
              <a:avLst/>
            </a:prstGeom>
            <a:noFill/>
            <a:ln w="9525">
              <a:noFill/>
              <a:miter lim="800000"/>
              <a:headEnd/>
              <a:tailEnd/>
            </a:ln>
            <a:effectLst/>
          </p:spPr>
          <p:txBody>
            <a:bodyPr>
              <a:spAutoFit/>
            </a:bodyPr>
            <a:lstStyle/>
            <a:p>
              <a:pPr algn="l"/>
              <a:r>
                <a:rPr lang="en-US" sz="1800" b="1" dirty="0">
                  <a:solidFill>
                    <a:schemeClr val="accent2"/>
                  </a:solidFill>
                </a:rPr>
                <a:t>$t2</a:t>
              </a:r>
              <a:r>
                <a:rPr lang="en-US" sz="1800" b="1" dirty="0">
                  <a:solidFill>
                    <a:srgbClr val="008000"/>
                  </a:solidFill>
                </a:rPr>
                <a:t>  </a:t>
              </a:r>
            </a:p>
          </p:txBody>
        </p:sp>
        <p:sp>
          <p:nvSpPr>
            <p:cNvPr id="54299" name="Text Box 27"/>
            <p:cNvSpPr txBox="1">
              <a:spLocks noChangeArrowheads="1"/>
            </p:cNvSpPr>
            <p:nvPr/>
          </p:nvSpPr>
          <p:spPr bwMode="auto">
            <a:xfrm>
              <a:off x="4800" y="2553"/>
              <a:ext cx="408" cy="231"/>
            </a:xfrm>
            <a:prstGeom prst="rect">
              <a:avLst/>
            </a:prstGeom>
            <a:noFill/>
            <a:ln w="9525">
              <a:noFill/>
              <a:miter lim="800000"/>
              <a:headEnd/>
              <a:tailEnd/>
            </a:ln>
            <a:effectLst/>
          </p:spPr>
          <p:txBody>
            <a:bodyPr wrap="none">
              <a:spAutoFit/>
            </a:bodyPr>
            <a:lstStyle/>
            <a:p>
              <a:pPr algn="l"/>
              <a:r>
                <a:rPr lang="en-US" sz="1800" b="1" dirty="0">
                  <a:solidFill>
                    <a:srgbClr val="CC3300"/>
                  </a:solidFill>
                </a:rPr>
                <a:t>Bit 0</a:t>
              </a:r>
            </a:p>
          </p:txBody>
        </p:sp>
        <p:sp>
          <p:nvSpPr>
            <p:cNvPr id="54300" name="Text Box 28"/>
            <p:cNvSpPr txBox="1">
              <a:spLocks noChangeArrowheads="1"/>
            </p:cNvSpPr>
            <p:nvPr/>
          </p:nvSpPr>
          <p:spPr bwMode="auto">
            <a:xfrm>
              <a:off x="429" y="2553"/>
              <a:ext cx="480" cy="231"/>
            </a:xfrm>
            <a:prstGeom prst="rect">
              <a:avLst/>
            </a:prstGeom>
            <a:noFill/>
            <a:ln w="9525">
              <a:noFill/>
              <a:miter lim="800000"/>
              <a:headEnd/>
              <a:tailEnd/>
            </a:ln>
            <a:effectLst/>
          </p:spPr>
          <p:txBody>
            <a:bodyPr wrap="none">
              <a:spAutoFit/>
            </a:bodyPr>
            <a:lstStyle/>
            <a:p>
              <a:pPr algn="l"/>
              <a:r>
                <a:rPr lang="en-US" sz="1800" b="1" dirty="0">
                  <a:solidFill>
                    <a:srgbClr val="CC3300"/>
                  </a:solidFill>
                </a:rPr>
                <a:t>Bit 31</a:t>
              </a:r>
            </a:p>
          </p:txBody>
        </p:sp>
        <p:sp>
          <p:nvSpPr>
            <p:cNvPr id="54301" name="Line 29"/>
            <p:cNvSpPr>
              <a:spLocks noChangeShapeType="1"/>
            </p:cNvSpPr>
            <p:nvPr/>
          </p:nvSpPr>
          <p:spPr bwMode="auto">
            <a:xfrm>
              <a:off x="672" y="2400"/>
              <a:ext cx="0" cy="192"/>
            </a:xfrm>
            <a:prstGeom prst="line">
              <a:avLst/>
            </a:prstGeom>
            <a:noFill/>
            <a:ln w="12700">
              <a:solidFill>
                <a:srgbClr val="CC3300"/>
              </a:solidFill>
              <a:round/>
              <a:headEnd type="triangle" w="med" len="med"/>
              <a:tailEnd/>
            </a:ln>
            <a:effectLst/>
          </p:spPr>
          <p:txBody>
            <a:bodyPr/>
            <a:lstStyle/>
            <a:p>
              <a:endParaRPr lang="en-US" dirty="0"/>
            </a:p>
          </p:txBody>
        </p:sp>
        <p:sp>
          <p:nvSpPr>
            <p:cNvPr id="54302" name="Line 30"/>
            <p:cNvSpPr>
              <a:spLocks noChangeShapeType="1"/>
            </p:cNvSpPr>
            <p:nvPr/>
          </p:nvSpPr>
          <p:spPr bwMode="auto">
            <a:xfrm>
              <a:off x="4992" y="2400"/>
              <a:ext cx="0" cy="144"/>
            </a:xfrm>
            <a:prstGeom prst="line">
              <a:avLst/>
            </a:prstGeom>
            <a:noFill/>
            <a:ln w="12700">
              <a:solidFill>
                <a:srgbClr val="CC3300"/>
              </a:solidFill>
              <a:round/>
              <a:headEnd type="triangle" w="med" len="med"/>
              <a:tailEnd/>
            </a:ln>
            <a:effectLst/>
          </p:spPr>
          <p:txBody>
            <a:bodyPr/>
            <a:lstStyle/>
            <a:p>
              <a:endParaRPr lang="en-US" dirty="0"/>
            </a:p>
          </p:txBody>
        </p:sp>
        <p:sp>
          <p:nvSpPr>
            <p:cNvPr id="54303" name="Text Box 31"/>
            <p:cNvSpPr txBox="1">
              <a:spLocks noChangeArrowheads="1"/>
            </p:cNvSpPr>
            <p:nvPr/>
          </p:nvSpPr>
          <p:spPr bwMode="auto">
            <a:xfrm>
              <a:off x="4320" y="2400"/>
              <a:ext cx="768" cy="231"/>
            </a:xfrm>
            <a:prstGeom prst="rect">
              <a:avLst/>
            </a:prstGeom>
            <a:noFill/>
            <a:ln w="9525">
              <a:noFill/>
              <a:miter lim="800000"/>
              <a:headEnd/>
              <a:tailEnd/>
            </a:ln>
            <a:effectLst/>
          </p:spPr>
          <p:txBody>
            <a:bodyPr>
              <a:spAutoFit/>
            </a:bodyPr>
            <a:lstStyle/>
            <a:p>
              <a:pPr algn="l"/>
              <a:r>
                <a:rPr lang="en-US" sz="1800" b="1" dirty="0">
                  <a:solidFill>
                    <a:schemeClr val="bg2"/>
                  </a:solidFill>
                </a:rPr>
                <a:t>Fn. code</a:t>
              </a:r>
            </a:p>
          </p:txBody>
        </p:sp>
      </p:grpSp>
      <p:pic>
        <p:nvPicPr>
          <p:cNvPr id="2"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11618" name="Rectangle 2"/>
          <p:cNvSpPr>
            <a:spLocks noGrp="1" noChangeArrowheads="1"/>
          </p:cNvSpPr>
          <p:nvPr>
            <p:ph type="title"/>
          </p:nvPr>
        </p:nvSpPr>
        <p:spPr>
          <a:xfrm>
            <a:off x="1905000" y="1295400"/>
            <a:ext cx="5410200" cy="533400"/>
          </a:xfrm>
          <a:ln/>
        </p:spPr>
        <p:txBody>
          <a:bodyPr/>
          <a:lstStyle/>
          <a:p>
            <a:r>
              <a:rPr lang="en-US" sz="3200" dirty="0"/>
              <a:t>Instruction Cycle Times</a:t>
            </a:r>
          </a:p>
        </p:txBody>
      </p:sp>
      <p:graphicFrame>
        <p:nvGraphicFramePr>
          <p:cNvPr id="112019" name="Group 403"/>
          <p:cNvGraphicFramePr>
            <a:graphicFrameLocks noGrp="1"/>
          </p:cNvGraphicFramePr>
          <p:nvPr>
            <p:ph idx="1"/>
          </p:nvPr>
        </p:nvGraphicFramePr>
        <p:xfrm>
          <a:off x="685800" y="1981200"/>
          <a:ext cx="7848600" cy="4318000"/>
        </p:xfrm>
        <a:graphic>
          <a:graphicData uri="http://schemas.openxmlformats.org/drawingml/2006/table">
            <a:tbl>
              <a:tblPr/>
              <a:tblGrid>
                <a:gridCol w="1828800"/>
                <a:gridCol w="1524000"/>
                <a:gridCol w="1447800"/>
                <a:gridCol w="1524000"/>
                <a:gridCol w="1524000"/>
              </a:tblGrid>
              <a:tr h="635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rPr>
                        <a:t>Instruction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rPr>
                        <a:t>Step</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rPr>
                        <a:t>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rPr>
                        <a:t>Type</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rPr>
                        <a:t>Memory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rPr>
                        <a:t>Reference</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rPr>
                        <a:t>Branches</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Times New Roman" pitchFamily="18" charset="0"/>
                        </a:rPr>
                        <a:t>Jumps</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Instruction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Fetch</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8000"/>
                          </a:solidFill>
                          <a:effectLst/>
                          <a:latin typeface="Times New Roman" pitchFamily="18" charset="0"/>
                        </a:rPr>
                        <a:t>Fetch instruction at address [PC]</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8000"/>
                          </a:solidFill>
                          <a:effectLst/>
                          <a:latin typeface="Times New Roman" pitchFamily="18" charset="0"/>
                        </a:rPr>
                        <a:t>[PC]</a:t>
                      </a:r>
                      <a:r>
                        <a:rPr kumimoji="0" lang="en-US" sz="1400" b="1" i="0" u="none" strike="noStrike" cap="none" normalizeH="0" baseline="0" dirty="0" smtClean="0">
                          <a:ln>
                            <a:noFill/>
                          </a:ln>
                          <a:solidFill>
                            <a:srgbClr val="008000"/>
                          </a:solidFill>
                          <a:effectLst/>
                          <a:latin typeface="Times New Roman" pitchFamily="18" charset="0"/>
                          <a:cs typeface="Times New Roman" pitchFamily="18" charset="0"/>
                        </a:rPr>
                        <a:t>→[PC+4]</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635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Instruction Decode /Register Fetch</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8000"/>
                          </a:solidFill>
                          <a:effectLst/>
                          <a:latin typeface="Times New Roman" pitchFamily="18" charset="0"/>
                        </a:rPr>
                        <a:t>Register operands fetched; Instruction decoded and control units activate appropriate ALU components</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625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Instruction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Execution</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00"/>
                          </a:solidFill>
                          <a:effectLst/>
                          <a:latin typeface="Times New Roman" pitchFamily="18" charset="0"/>
                        </a:rPr>
                        <a:t>ALU output = result of operation on register operand(s)</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9900"/>
                          </a:solidFill>
                          <a:effectLst/>
                          <a:latin typeface="Times New Roman" pitchFamily="18" charset="0"/>
                        </a:rPr>
                        <a:t>ALU output is mem. address for load/store</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1"/>
                          </a:solidFill>
                          <a:effectLst/>
                          <a:latin typeface="Times New Roman" pitchFamily="18" charset="0"/>
                        </a:rPr>
                        <a:t>If condition met, [PC]</a:t>
                      </a:r>
                      <a:r>
                        <a:rPr kumimoji="0" lang="en-US" sz="1200" b="1" i="0" u="none" strike="noStrike" cap="none" normalizeH="0" baseline="0" dirty="0" smtClean="0">
                          <a:ln>
                            <a:noFill/>
                          </a:ln>
                          <a:solidFill>
                            <a:schemeClr val="accent1"/>
                          </a:solidFill>
                          <a:effectLst/>
                          <a:latin typeface="Times New Roman" pitchFamily="18" charset="0"/>
                          <a:cs typeface="Times New Roman" pitchFamily="18" charset="0"/>
                        </a:rPr>
                        <a:t>→address output of ALU</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33FF"/>
                          </a:solidFill>
                          <a:effectLst/>
                          <a:latin typeface="Times New Roman" pitchFamily="18" charset="0"/>
                        </a:rPr>
                        <a:t>PC address is instr. [0-25] (shifted 2 places) + [PC 28-31]</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Memory Access or ALU Data Writeback</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00"/>
                          </a:solidFill>
                          <a:effectLst/>
                          <a:latin typeface="Times New Roman" pitchFamily="18" charset="0"/>
                        </a:rPr>
                        <a:t>Logical/shift/math operation result written to dest. reg.</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9900"/>
                          </a:solidFill>
                          <a:effectLst/>
                          <a:latin typeface="Times New Roman" pitchFamily="18" charset="0"/>
                        </a:rPr>
                        <a:t>Reg. data stored or data accessed for load to dest. reg. </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1"/>
                          </a:solidFill>
                          <a:effectLst/>
                          <a:latin typeface="Times New Roman" pitchFamily="18" charset="0"/>
                        </a:rPr>
                        <a:t>---</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33FF"/>
                          </a:solidFill>
                          <a:effectLst/>
                          <a:latin typeface="Times New Roman" pitchFamily="18" charset="0"/>
                        </a:rPr>
                        <a:t>---</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Memory Data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CC0000"/>
                          </a:solidFill>
                          <a:effectLst/>
                          <a:latin typeface="Times New Roman" pitchFamily="18" charset="0"/>
                        </a:rPr>
                        <a:t>Writeback</a:t>
                      </a:r>
                    </a:p>
                  </a:txBody>
                  <a:tcPr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6600"/>
                          </a:solidFill>
                          <a:effectLst/>
                          <a:latin typeface="Times New Roman" pitchFamily="18" charset="0"/>
                        </a:rPr>
                        <a:t>---</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FF9900"/>
                          </a:solidFill>
                          <a:effectLst/>
                          <a:latin typeface="Times New Roman" pitchFamily="18" charset="0"/>
                        </a:rPr>
                        <a:t>Data written to destination register</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accent1"/>
                          </a:solidFill>
                          <a:effectLst/>
                          <a:latin typeface="Times New Roman" pitchFamily="18" charset="0"/>
                        </a:rPr>
                        <a:t>---</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9933FF"/>
                          </a:solidFill>
                          <a:effectLst/>
                          <a:latin typeface="Times New Roman" pitchFamily="18" charset="0"/>
                        </a:rPr>
                        <a:t>---</a:t>
                      </a:r>
                    </a:p>
                  </a:txBody>
                  <a:tcP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pic>
        <p:nvPicPr>
          <p:cNvPr id="2" name="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88066" name="Rectangle 2"/>
          <p:cNvSpPr>
            <a:spLocks noGrp="1" noChangeArrowheads="1"/>
          </p:cNvSpPr>
          <p:nvPr>
            <p:ph type="title"/>
          </p:nvPr>
        </p:nvSpPr>
        <p:spPr>
          <a:ln/>
        </p:spPr>
        <p:txBody>
          <a:bodyPr/>
          <a:lstStyle/>
          <a:p>
            <a:r>
              <a:rPr lang="en-US" sz="3200" dirty="0"/>
              <a:t>Multicycle Advantages</a:t>
            </a:r>
          </a:p>
        </p:txBody>
      </p:sp>
      <p:sp>
        <p:nvSpPr>
          <p:cNvPr id="88067" name="Rectangle 3"/>
          <p:cNvSpPr>
            <a:spLocks noGrp="1" noChangeArrowheads="1"/>
          </p:cNvSpPr>
          <p:nvPr>
            <p:ph type="body" idx="1"/>
          </p:nvPr>
        </p:nvSpPr>
        <p:spPr>
          <a:xfrm>
            <a:off x="685800" y="2362200"/>
            <a:ext cx="7772400" cy="3505200"/>
          </a:xfrm>
        </p:spPr>
        <p:txBody>
          <a:bodyPr/>
          <a:lstStyle/>
          <a:p>
            <a:r>
              <a:rPr lang="en-US" sz="2400" dirty="0">
                <a:solidFill>
                  <a:srgbClr val="996600"/>
                </a:solidFill>
              </a:rPr>
              <a:t>For most instructions, we save 20-40% in clock cycles and our processor is much faster, as mentioned earlier.  </a:t>
            </a:r>
          </a:p>
          <a:p>
            <a:r>
              <a:rPr lang="en-US" sz="2400" dirty="0">
                <a:solidFill>
                  <a:srgbClr val="009900"/>
                </a:solidFill>
              </a:rPr>
              <a:t>Since different parts of the circuit are active only for one cycle at a time, we can use less circuitry because parts of the computer can be reused in different cycles.</a:t>
            </a:r>
          </a:p>
          <a:p>
            <a:pPr lvl="1"/>
            <a:r>
              <a:rPr lang="en-US" sz="2000" dirty="0">
                <a:solidFill>
                  <a:srgbClr val="CC0000"/>
                </a:solidFill>
              </a:rPr>
              <a:t>The CPU now needs only one ALU, since it can do the PC update functions prior to the ALU processing.  </a:t>
            </a:r>
          </a:p>
          <a:p>
            <a:pPr lvl="1"/>
            <a:r>
              <a:rPr lang="en-US" sz="2000" dirty="0">
                <a:solidFill>
                  <a:schemeClr val="accent2"/>
                </a:solidFill>
              </a:rPr>
              <a:t>Since we access memory for data and instructions in different clock cycles, we only need one path to memory.  </a:t>
            </a:r>
          </a:p>
        </p:txBody>
      </p:sp>
      <p:pic>
        <p:nvPicPr>
          <p:cNvPr id="2" name="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90114" name="Rectangle 2"/>
          <p:cNvSpPr>
            <a:spLocks noGrp="1" noChangeArrowheads="1"/>
          </p:cNvSpPr>
          <p:nvPr>
            <p:ph type="title"/>
          </p:nvPr>
        </p:nvSpPr>
        <p:spPr>
          <a:xfrm>
            <a:off x="685800" y="1447800"/>
            <a:ext cx="7772400" cy="533400"/>
          </a:xfrm>
          <a:ln/>
        </p:spPr>
        <p:txBody>
          <a:bodyPr/>
          <a:lstStyle/>
          <a:p>
            <a:r>
              <a:rPr lang="en-US" dirty="0"/>
              <a:t>Major Impediment to Multicycle Implementation</a:t>
            </a:r>
          </a:p>
        </p:txBody>
      </p:sp>
      <p:sp>
        <p:nvSpPr>
          <p:cNvPr id="90115" name="Rectangle 3"/>
          <p:cNvSpPr>
            <a:spLocks noGrp="1" noChangeArrowheads="1"/>
          </p:cNvSpPr>
          <p:nvPr>
            <p:ph type="body" idx="1"/>
          </p:nvPr>
        </p:nvSpPr>
        <p:spPr>
          <a:xfrm>
            <a:off x="685800" y="2362200"/>
            <a:ext cx="7772400" cy="3657600"/>
          </a:xfrm>
        </p:spPr>
        <p:txBody>
          <a:bodyPr/>
          <a:lstStyle/>
          <a:p>
            <a:r>
              <a:rPr lang="en-US" sz="2400" dirty="0"/>
              <a:t>Our multicycle processor takes up to 5 clock cycles to complete an instruction.  </a:t>
            </a:r>
          </a:p>
          <a:p>
            <a:r>
              <a:rPr lang="en-US" sz="2400" dirty="0">
                <a:solidFill>
                  <a:srgbClr val="CC0000"/>
                </a:solidFill>
              </a:rPr>
              <a:t>Each time the clock ticks, part of the instruction is completed, not all of it.</a:t>
            </a:r>
            <a:r>
              <a:rPr lang="en-US" sz="2400" dirty="0"/>
              <a:t>  </a:t>
            </a:r>
          </a:p>
          <a:p>
            <a:r>
              <a:rPr lang="en-US" sz="2400" dirty="0">
                <a:solidFill>
                  <a:srgbClr val="009900"/>
                </a:solidFill>
              </a:rPr>
              <a:t>That means that at the end of each clock cycle, we have partial instruction results, but no place to store them!</a:t>
            </a:r>
          </a:p>
          <a:p>
            <a:r>
              <a:rPr lang="en-US" sz="2400" u="sng" dirty="0">
                <a:solidFill>
                  <a:schemeClr val="accent2"/>
                </a:solidFill>
              </a:rPr>
              <a:t>A first concern is therefore a way to store intermediate data as the instruction winds its way through the various segments of processing</a:t>
            </a:r>
            <a:r>
              <a:rPr lang="en-US" sz="2400" dirty="0">
                <a:solidFill>
                  <a:schemeClr val="accent2"/>
                </a:solidFill>
              </a:rPr>
              <a:t>.  </a:t>
            </a:r>
          </a:p>
        </p:txBody>
      </p:sp>
      <p:pic>
        <p:nvPicPr>
          <p:cNvPr id="2" name="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p:cNvGrpSpPr/>
          <p:nvPr/>
        </p:nvGrpSpPr>
        <p:grpSpPr>
          <a:xfrm>
            <a:off x="533400" y="1981200"/>
            <a:ext cx="8248650" cy="4114800"/>
            <a:chOff x="533400" y="1981200"/>
            <a:chExt cx="8248650" cy="4114800"/>
          </a:xfrm>
        </p:grpSpPr>
        <p:grpSp>
          <p:nvGrpSpPr>
            <p:cNvPr id="212" name="Group 212"/>
            <p:cNvGrpSpPr/>
            <p:nvPr/>
          </p:nvGrpSpPr>
          <p:grpSpPr>
            <a:xfrm>
              <a:off x="5444362" y="4043855"/>
              <a:ext cx="1056287" cy="990598"/>
              <a:chOff x="3355430" y="3810002"/>
              <a:chExt cx="1056287" cy="990598"/>
            </a:xfrm>
          </p:grpSpPr>
          <p:cxnSp>
            <p:nvCxnSpPr>
              <p:cNvPr id="390" name="Straight Connector 38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91" name="Isosceles Triangle 39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2" name="Isosceles Triangle 39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3" name="Isosceles Triangle 39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4" name="Rectangle 39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5"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13" name="Group 205"/>
            <p:cNvGrpSpPr/>
            <p:nvPr/>
          </p:nvGrpSpPr>
          <p:grpSpPr>
            <a:xfrm>
              <a:off x="5291962" y="2351694"/>
              <a:ext cx="1056287" cy="990598"/>
              <a:chOff x="3355430" y="3810002"/>
              <a:chExt cx="1056287" cy="990598"/>
            </a:xfrm>
          </p:grpSpPr>
          <p:cxnSp>
            <p:nvCxnSpPr>
              <p:cNvPr id="384" name="Straight Connector 38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85" name="Isosceles Triangle 38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6" name="Isosceles Triangle 38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7" name="Isosceles Triangle 38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8" name="Rectangle 38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9"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214" name="Group 198"/>
            <p:cNvGrpSpPr/>
            <p:nvPr/>
          </p:nvGrpSpPr>
          <p:grpSpPr>
            <a:xfrm>
              <a:off x="1077313" y="2136230"/>
              <a:ext cx="1056287" cy="990598"/>
              <a:chOff x="3355430" y="3810002"/>
              <a:chExt cx="1056287" cy="990598"/>
            </a:xfrm>
          </p:grpSpPr>
          <p:cxnSp>
            <p:nvCxnSpPr>
              <p:cNvPr id="378" name="Straight Connector 377"/>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79" name="Isosceles Triangle 378"/>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0" name="Isosceles Triangle 379"/>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1" name="Isosceles Triangle 380"/>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2" name="Rectangle 381"/>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3"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215" name="Line 217"/>
            <p:cNvSpPr>
              <a:spLocks noChangeShapeType="1"/>
            </p:cNvSpPr>
            <p:nvPr/>
          </p:nvSpPr>
          <p:spPr bwMode="auto">
            <a:xfrm flipV="1">
              <a:off x="5181600" y="4410075"/>
              <a:ext cx="0" cy="182563"/>
            </a:xfrm>
            <a:prstGeom prst="line">
              <a:avLst/>
            </a:prstGeom>
            <a:noFill/>
            <a:ln w="19050">
              <a:solidFill>
                <a:srgbClr val="CC3300"/>
              </a:solidFill>
              <a:round/>
              <a:headEnd/>
              <a:tailEnd/>
            </a:ln>
            <a:effectLst/>
          </p:spPr>
          <p:txBody>
            <a:bodyPr/>
            <a:lstStyle/>
            <a:p>
              <a:endParaRPr lang="en-US" dirty="0"/>
            </a:p>
          </p:txBody>
        </p:sp>
        <p:sp>
          <p:nvSpPr>
            <p:cNvPr id="216" name="Line 180"/>
            <p:cNvSpPr>
              <a:spLocks noChangeShapeType="1"/>
            </p:cNvSpPr>
            <p:nvPr/>
          </p:nvSpPr>
          <p:spPr bwMode="auto">
            <a:xfrm flipV="1">
              <a:off x="3952875" y="2209800"/>
              <a:ext cx="0" cy="228600"/>
            </a:xfrm>
            <a:prstGeom prst="line">
              <a:avLst/>
            </a:prstGeom>
            <a:noFill/>
            <a:ln w="19050">
              <a:solidFill>
                <a:srgbClr val="CC3300"/>
              </a:solidFill>
              <a:round/>
              <a:headEnd/>
              <a:tailEnd/>
            </a:ln>
            <a:effectLst/>
          </p:spPr>
          <p:txBody>
            <a:bodyPr/>
            <a:lstStyle/>
            <a:p>
              <a:endParaRPr lang="en-US" dirty="0"/>
            </a:p>
          </p:txBody>
        </p:sp>
        <p:sp>
          <p:nvSpPr>
            <p:cNvPr id="217" name="Line 199"/>
            <p:cNvSpPr>
              <a:spLocks noChangeShapeType="1"/>
            </p:cNvSpPr>
            <p:nvPr/>
          </p:nvSpPr>
          <p:spPr bwMode="auto">
            <a:xfrm>
              <a:off x="5943600" y="2743200"/>
              <a:ext cx="304800" cy="0"/>
            </a:xfrm>
            <a:prstGeom prst="line">
              <a:avLst/>
            </a:prstGeom>
            <a:noFill/>
            <a:ln w="19050">
              <a:solidFill>
                <a:srgbClr val="CC3300"/>
              </a:solidFill>
              <a:round/>
              <a:headEnd/>
              <a:tailEnd/>
            </a:ln>
            <a:effectLst/>
          </p:spPr>
          <p:txBody>
            <a:bodyPr/>
            <a:lstStyle/>
            <a:p>
              <a:endParaRPr lang="en-US" dirty="0"/>
            </a:p>
          </p:txBody>
        </p:sp>
        <p:sp>
          <p:nvSpPr>
            <p:cNvPr id="218" name="Line 214"/>
            <p:cNvSpPr>
              <a:spLocks noChangeShapeType="1"/>
            </p:cNvSpPr>
            <p:nvPr/>
          </p:nvSpPr>
          <p:spPr bwMode="auto">
            <a:xfrm flipH="1">
              <a:off x="4191000" y="3733800"/>
              <a:ext cx="152400" cy="0"/>
            </a:xfrm>
            <a:prstGeom prst="line">
              <a:avLst/>
            </a:prstGeom>
            <a:noFill/>
            <a:ln w="19050">
              <a:solidFill>
                <a:srgbClr val="CC3300"/>
              </a:solidFill>
              <a:round/>
              <a:headEnd/>
              <a:tailEnd/>
            </a:ln>
            <a:effectLst/>
          </p:spPr>
          <p:txBody>
            <a:bodyPr/>
            <a:lstStyle/>
            <a:p>
              <a:endParaRPr lang="en-US" dirty="0"/>
            </a:p>
          </p:txBody>
        </p:sp>
        <p:sp>
          <p:nvSpPr>
            <p:cNvPr id="219" name="Line 176"/>
            <p:cNvSpPr>
              <a:spLocks noChangeShapeType="1"/>
            </p:cNvSpPr>
            <p:nvPr/>
          </p:nvSpPr>
          <p:spPr bwMode="auto">
            <a:xfrm flipV="1">
              <a:off x="2371725" y="2209800"/>
              <a:ext cx="0" cy="2743200"/>
            </a:xfrm>
            <a:prstGeom prst="line">
              <a:avLst/>
            </a:prstGeom>
            <a:noFill/>
            <a:ln w="19050">
              <a:solidFill>
                <a:srgbClr val="CC3300"/>
              </a:solidFill>
              <a:round/>
              <a:headEnd/>
              <a:tailEnd/>
            </a:ln>
            <a:effectLst/>
          </p:spPr>
          <p:txBody>
            <a:bodyPr/>
            <a:lstStyle/>
            <a:p>
              <a:endParaRPr lang="en-US" dirty="0"/>
            </a:p>
          </p:txBody>
        </p:sp>
        <p:sp>
          <p:nvSpPr>
            <p:cNvPr id="220" name="Line 146"/>
            <p:cNvSpPr>
              <a:spLocks noChangeShapeType="1"/>
            </p:cNvSpPr>
            <p:nvPr/>
          </p:nvSpPr>
          <p:spPr bwMode="auto">
            <a:xfrm flipV="1">
              <a:off x="4572000" y="3048000"/>
              <a:ext cx="0" cy="2362200"/>
            </a:xfrm>
            <a:prstGeom prst="line">
              <a:avLst/>
            </a:prstGeom>
            <a:noFill/>
            <a:ln w="19050">
              <a:solidFill>
                <a:srgbClr val="CC3300"/>
              </a:solidFill>
              <a:round/>
              <a:headEnd/>
              <a:tailEnd/>
            </a:ln>
            <a:effectLst/>
          </p:spPr>
          <p:txBody>
            <a:bodyPr/>
            <a:lstStyle/>
            <a:p>
              <a:endParaRPr lang="en-US" dirty="0"/>
            </a:p>
          </p:txBody>
        </p:sp>
        <p:sp>
          <p:nvSpPr>
            <p:cNvPr id="221" name="Line 211"/>
            <p:cNvSpPr>
              <a:spLocks noChangeShapeType="1"/>
            </p:cNvSpPr>
            <p:nvPr/>
          </p:nvSpPr>
          <p:spPr bwMode="auto">
            <a:xfrm flipV="1">
              <a:off x="4495800" y="3352800"/>
              <a:ext cx="0" cy="1066800"/>
            </a:xfrm>
            <a:prstGeom prst="line">
              <a:avLst/>
            </a:prstGeom>
            <a:noFill/>
            <a:ln w="19050">
              <a:solidFill>
                <a:srgbClr val="CC3300"/>
              </a:solidFill>
              <a:round/>
              <a:headEnd/>
              <a:tailEnd/>
            </a:ln>
            <a:effectLst/>
          </p:spPr>
          <p:txBody>
            <a:bodyPr/>
            <a:lstStyle/>
            <a:p>
              <a:endParaRPr lang="en-US" dirty="0"/>
            </a:p>
          </p:txBody>
        </p:sp>
        <p:sp>
          <p:nvSpPr>
            <p:cNvPr id="222" name="Line 209"/>
            <p:cNvSpPr>
              <a:spLocks noChangeShapeType="1"/>
            </p:cNvSpPr>
            <p:nvPr/>
          </p:nvSpPr>
          <p:spPr bwMode="auto">
            <a:xfrm>
              <a:off x="5943600" y="2895600"/>
              <a:ext cx="304800" cy="0"/>
            </a:xfrm>
            <a:prstGeom prst="line">
              <a:avLst/>
            </a:prstGeom>
            <a:noFill/>
            <a:ln w="19050">
              <a:solidFill>
                <a:srgbClr val="CC3300"/>
              </a:solidFill>
              <a:round/>
              <a:headEnd/>
              <a:tailEnd/>
            </a:ln>
            <a:effectLst/>
          </p:spPr>
          <p:txBody>
            <a:bodyPr/>
            <a:lstStyle/>
            <a:p>
              <a:endParaRPr lang="en-US" dirty="0"/>
            </a:p>
          </p:txBody>
        </p:sp>
        <p:sp>
          <p:nvSpPr>
            <p:cNvPr id="223" name="Line 200"/>
            <p:cNvSpPr>
              <a:spLocks noChangeShapeType="1"/>
            </p:cNvSpPr>
            <p:nvPr/>
          </p:nvSpPr>
          <p:spPr bwMode="auto">
            <a:xfrm>
              <a:off x="6400800" y="2743200"/>
              <a:ext cx="1066800" cy="0"/>
            </a:xfrm>
            <a:prstGeom prst="line">
              <a:avLst/>
            </a:prstGeom>
            <a:noFill/>
            <a:ln w="19050">
              <a:solidFill>
                <a:srgbClr val="CC3300"/>
              </a:solidFill>
              <a:round/>
              <a:headEnd/>
              <a:tailEnd/>
            </a:ln>
            <a:effectLst/>
          </p:spPr>
          <p:txBody>
            <a:bodyPr/>
            <a:lstStyle/>
            <a:p>
              <a:endParaRPr lang="en-US" dirty="0"/>
            </a:p>
          </p:txBody>
        </p:sp>
        <p:sp>
          <p:nvSpPr>
            <p:cNvPr id="224" name="Line 207"/>
            <p:cNvSpPr>
              <a:spLocks noChangeShapeType="1"/>
            </p:cNvSpPr>
            <p:nvPr/>
          </p:nvSpPr>
          <p:spPr bwMode="auto">
            <a:xfrm>
              <a:off x="6400800" y="2895600"/>
              <a:ext cx="1981200" cy="0"/>
            </a:xfrm>
            <a:prstGeom prst="line">
              <a:avLst/>
            </a:prstGeom>
            <a:noFill/>
            <a:ln w="19050">
              <a:solidFill>
                <a:srgbClr val="CC3300"/>
              </a:solidFill>
              <a:round/>
              <a:headEnd/>
              <a:tailEnd/>
            </a:ln>
            <a:effectLst/>
          </p:spPr>
          <p:txBody>
            <a:bodyPr/>
            <a:lstStyle/>
            <a:p>
              <a:endParaRPr lang="en-US" dirty="0"/>
            </a:p>
          </p:txBody>
        </p:sp>
        <p:sp>
          <p:nvSpPr>
            <p:cNvPr id="225" name="Line 141"/>
            <p:cNvSpPr>
              <a:spLocks noChangeShapeType="1"/>
            </p:cNvSpPr>
            <p:nvPr/>
          </p:nvSpPr>
          <p:spPr bwMode="auto">
            <a:xfrm flipV="1">
              <a:off x="5881688" y="4846638"/>
              <a:ext cx="0" cy="792163"/>
            </a:xfrm>
            <a:prstGeom prst="line">
              <a:avLst/>
            </a:prstGeom>
            <a:noFill/>
            <a:ln w="19050">
              <a:solidFill>
                <a:srgbClr val="CC3300"/>
              </a:solidFill>
              <a:round/>
              <a:headEnd/>
              <a:tailEnd/>
            </a:ln>
            <a:effectLst/>
          </p:spPr>
          <p:txBody>
            <a:bodyPr/>
            <a:lstStyle/>
            <a:p>
              <a:endParaRPr lang="en-US" dirty="0"/>
            </a:p>
          </p:txBody>
        </p:sp>
        <p:sp>
          <p:nvSpPr>
            <p:cNvPr id="226" name="Line 144"/>
            <p:cNvSpPr>
              <a:spLocks noChangeShapeType="1"/>
            </p:cNvSpPr>
            <p:nvPr/>
          </p:nvSpPr>
          <p:spPr bwMode="auto">
            <a:xfrm>
              <a:off x="4572000" y="5400675"/>
              <a:ext cx="609600" cy="0"/>
            </a:xfrm>
            <a:prstGeom prst="line">
              <a:avLst/>
            </a:prstGeom>
            <a:noFill/>
            <a:ln w="19050">
              <a:solidFill>
                <a:srgbClr val="CC3300"/>
              </a:solidFill>
              <a:round/>
              <a:headEnd/>
              <a:tailEnd/>
            </a:ln>
            <a:effectLst/>
          </p:spPr>
          <p:txBody>
            <a:bodyPr/>
            <a:lstStyle/>
            <a:p>
              <a:endParaRPr lang="en-US" dirty="0"/>
            </a:p>
          </p:txBody>
        </p:sp>
        <p:sp>
          <p:nvSpPr>
            <p:cNvPr id="227" name="Line 202"/>
            <p:cNvSpPr>
              <a:spLocks noChangeShapeType="1"/>
            </p:cNvSpPr>
            <p:nvPr/>
          </p:nvSpPr>
          <p:spPr bwMode="auto">
            <a:xfrm>
              <a:off x="5010150" y="3200400"/>
              <a:ext cx="323850" cy="0"/>
            </a:xfrm>
            <a:prstGeom prst="line">
              <a:avLst/>
            </a:prstGeom>
            <a:noFill/>
            <a:ln w="19050">
              <a:solidFill>
                <a:srgbClr val="CC3300"/>
              </a:solidFill>
              <a:round/>
              <a:headEnd/>
              <a:tailEnd/>
            </a:ln>
            <a:effectLst/>
          </p:spPr>
          <p:txBody>
            <a:bodyPr/>
            <a:lstStyle/>
            <a:p>
              <a:endParaRPr lang="en-US" dirty="0"/>
            </a:p>
          </p:txBody>
        </p:sp>
        <p:sp>
          <p:nvSpPr>
            <p:cNvPr id="228" name="Line 197"/>
            <p:cNvSpPr>
              <a:spLocks noChangeShapeType="1"/>
            </p:cNvSpPr>
            <p:nvPr/>
          </p:nvSpPr>
          <p:spPr bwMode="auto">
            <a:xfrm flipV="1">
              <a:off x="5105400" y="2590800"/>
              <a:ext cx="0" cy="914400"/>
            </a:xfrm>
            <a:prstGeom prst="line">
              <a:avLst/>
            </a:prstGeom>
            <a:noFill/>
            <a:ln w="19050">
              <a:solidFill>
                <a:srgbClr val="CC3300"/>
              </a:solidFill>
              <a:round/>
              <a:headEnd/>
              <a:tailEnd/>
            </a:ln>
            <a:effectLst/>
          </p:spPr>
          <p:txBody>
            <a:bodyPr/>
            <a:lstStyle/>
            <a:p>
              <a:endParaRPr lang="en-US" dirty="0"/>
            </a:p>
          </p:txBody>
        </p:sp>
        <p:sp>
          <p:nvSpPr>
            <p:cNvPr id="229" name="Line 171"/>
            <p:cNvSpPr>
              <a:spLocks noChangeShapeType="1"/>
            </p:cNvSpPr>
            <p:nvPr/>
          </p:nvSpPr>
          <p:spPr bwMode="auto">
            <a:xfrm>
              <a:off x="3857625" y="2743200"/>
              <a:ext cx="1476375" cy="0"/>
            </a:xfrm>
            <a:prstGeom prst="line">
              <a:avLst/>
            </a:prstGeom>
            <a:noFill/>
            <a:ln w="19050">
              <a:solidFill>
                <a:srgbClr val="CC3300"/>
              </a:solidFill>
              <a:round/>
              <a:headEnd/>
              <a:tailEnd/>
            </a:ln>
            <a:effectLst/>
          </p:spPr>
          <p:txBody>
            <a:bodyPr/>
            <a:lstStyle/>
            <a:p>
              <a:endParaRPr lang="en-US" dirty="0"/>
            </a:p>
          </p:txBody>
        </p:sp>
        <p:sp>
          <p:nvSpPr>
            <p:cNvPr id="230" name="Text Box 183"/>
            <p:cNvSpPr txBox="1">
              <a:spLocks noChangeArrowheads="1"/>
            </p:cNvSpPr>
            <p:nvPr/>
          </p:nvSpPr>
          <p:spPr bwMode="auto">
            <a:xfrm>
              <a:off x="3886200" y="2724150"/>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To Reg.</a:t>
              </a:r>
            </a:p>
          </p:txBody>
        </p:sp>
        <p:sp>
          <p:nvSpPr>
            <p:cNvPr id="231" name="Text Box 184"/>
            <p:cNvSpPr txBox="1">
              <a:spLocks noChangeArrowheads="1"/>
            </p:cNvSpPr>
            <p:nvPr/>
          </p:nvSpPr>
          <p:spPr bwMode="auto">
            <a:xfrm>
              <a:off x="3886200" y="287655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232" name="Text Box 181"/>
            <p:cNvSpPr txBox="1">
              <a:spLocks noChangeArrowheads="1"/>
            </p:cNvSpPr>
            <p:nvPr/>
          </p:nvSpPr>
          <p:spPr bwMode="auto">
            <a:xfrm>
              <a:off x="3810000" y="2424113"/>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233" name="Text Box 187"/>
            <p:cNvSpPr txBox="1">
              <a:spLocks noChangeArrowheads="1"/>
            </p:cNvSpPr>
            <p:nvPr/>
          </p:nvSpPr>
          <p:spPr bwMode="auto">
            <a:xfrm>
              <a:off x="3810000" y="333375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234" name="Text Box 186"/>
            <p:cNvSpPr txBox="1">
              <a:spLocks noChangeArrowheads="1"/>
            </p:cNvSpPr>
            <p:nvPr/>
          </p:nvSpPr>
          <p:spPr bwMode="auto">
            <a:xfrm>
              <a:off x="3886200" y="318135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235" name="Text Box 182"/>
            <p:cNvSpPr txBox="1">
              <a:spLocks noChangeArrowheads="1"/>
            </p:cNvSpPr>
            <p:nvPr/>
          </p:nvSpPr>
          <p:spPr bwMode="auto">
            <a:xfrm>
              <a:off x="3886200" y="2576513"/>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Read</a:t>
              </a:r>
            </a:p>
          </p:txBody>
        </p:sp>
        <p:sp>
          <p:nvSpPr>
            <p:cNvPr id="236" name="Rectangle 84"/>
            <p:cNvSpPr>
              <a:spLocks noChangeArrowheads="1"/>
            </p:cNvSpPr>
            <p:nvPr/>
          </p:nvSpPr>
          <p:spPr bwMode="auto">
            <a:xfrm>
              <a:off x="2971800" y="3609975"/>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237" name="Rectangle 7"/>
            <p:cNvSpPr>
              <a:spLocks noChangeArrowheads="1"/>
            </p:cNvSpPr>
            <p:nvPr/>
          </p:nvSpPr>
          <p:spPr bwMode="auto">
            <a:xfrm>
              <a:off x="914400" y="4191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238" name="Rectangle 38"/>
            <p:cNvSpPr>
              <a:spLocks noChangeArrowheads="1"/>
            </p:cNvSpPr>
            <p:nvPr/>
          </p:nvSpPr>
          <p:spPr bwMode="auto">
            <a:xfrm>
              <a:off x="533400" y="43434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239" name="Line 39"/>
            <p:cNvSpPr>
              <a:spLocks noChangeShapeType="1"/>
            </p:cNvSpPr>
            <p:nvPr/>
          </p:nvSpPr>
          <p:spPr bwMode="auto">
            <a:xfrm>
              <a:off x="776288"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40" name="Line 40"/>
            <p:cNvSpPr>
              <a:spLocks noChangeShapeType="1"/>
            </p:cNvSpPr>
            <p:nvPr/>
          </p:nvSpPr>
          <p:spPr bwMode="auto">
            <a:xfrm flipH="1" flipV="1">
              <a:off x="819150" y="2362200"/>
              <a:ext cx="0" cy="2286000"/>
            </a:xfrm>
            <a:prstGeom prst="line">
              <a:avLst/>
            </a:prstGeom>
            <a:noFill/>
            <a:ln w="28575">
              <a:solidFill>
                <a:schemeClr val="tx1"/>
              </a:solidFill>
              <a:round/>
              <a:headEnd/>
              <a:tailEnd/>
            </a:ln>
            <a:effectLst/>
          </p:spPr>
          <p:txBody>
            <a:bodyPr/>
            <a:lstStyle/>
            <a:p>
              <a:endParaRPr lang="en-US" dirty="0"/>
            </a:p>
          </p:txBody>
        </p:sp>
        <p:sp>
          <p:nvSpPr>
            <p:cNvPr id="241" name="Line 41"/>
            <p:cNvSpPr>
              <a:spLocks noChangeShapeType="1"/>
            </p:cNvSpPr>
            <p:nvPr/>
          </p:nvSpPr>
          <p:spPr bwMode="auto">
            <a:xfrm flipV="1">
              <a:off x="812800" y="2376488"/>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42" name="Line 42"/>
            <p:cNvSpPr>
              <a:spLocks noChangeShapeType="1"/>
            </p:cNvSpPr>
            <p:nvPr/>
          </p:nvSpPr>
          <p:spPr bwMode="auto">
            <a:xfrm>
              <a:off x="914400" y="2895600"/>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243" name="Text Box 43"/>
            <p:cNvSpPr txBox="1">
              <a:spLocks noChangeArrowheads="1"/>
            </p:cNvSpPr>
            <p:nvPr/>
          </p:nvSpPr>
          <p:spPr bwMode="auto">
            <a:xfrm>
              <a:off x="781050" y="2678113"/>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244" name="Text Box 44"/>
            <p:cNvSpPr txBox="1">
              <a:spLocks noChangeArrowheads="1"/>
            </p:cNvSpPr>
            <p:nvPr/>
          </p:nvSpPr>
          <p:spPr bwMode="auto">
            <a:xfrm>
              <a:off x="866775" y="4341813"/>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245" name="Rectangle 46"/>
            <p:cNvSpPr>
              <a:spLocks noChangeArrowheads="1"/>
            </p:cNvSpPr>
            <p:nvPr/>
          </p:nvSpPr>
          <p:spPr bwMode="auto">
            <a:xfrm>
              <a:off x="6684963" y="4205288"/>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246" name="Group 48"/>
            <p:cNvGrpSpPr>
              <a:grpSpLocks/>
            </p:cNvGrpSpPr>
            <p:nvPr/>
          </p:nvGrpSpPr>
          <p:grpSpPr bwMode="auto">
            <a:xfrm>
              <a:off x="5059351" y="4586288"/>
              <a:ext cx="228600" cy="549275"/>
              <a:chOff x="4388" y="1632"/>
              <a:chExt cx="144" cy="346"/>
            </a:xfrm>
          </p:grpSpPr>
          <p:grpSp>
            <p:nvGrpSpPr>
              <p:cNvPr id="373" name="Group 49"/>
              <p:cNvGrpSpPr>
                <a:grpSpLocks/>
              </p:cNvGrpSpPr>
              <p:nvPr/>
            </p:nvGrpSpPr>
            <p:grpSpPr bwMode="auto">
              <a:xfrm>
                <a:off x="4411" y="1634"/>
                <a:ext cx="102" cy="336"/>
                <a:chOff x="1248" y="3360"/>
                <a:chExt cx="144" cy="480"/>
              </a:xfrm>
            </p:grpSpPr>
            <p:sp>
              <p:nvSpPr>
                <p:cNvPr id="375" name="AutoShape 5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76" name="Line 5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77" name="Line 5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74" name="Text Box 53"/>
              <p:cNvSpPr txBox="1">
                <a:spLocks noChangeArrowheads="1"/>
              </p:cNvSpPr>
              <p:nvPr/>
            </p:nvSpPr>
            <p:spPr bwMode="auto">
              <a:xfrm>
                <a:off x="4388"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47" name="Line 54"/>
            <p:cNvSpPr>
              <a:spLocks noChangeShapeType="1"/>
            </p:cNvSpPr>
            <p:nvPr/>
          </p:nvSpPr>
          <p:spPr bwMode="auto">
            <a:xfrm>
              <a:off x="6096000" y="4662488"/>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248" name="Oval 55"/>
            <p:cNvSpPr>
              <a:spLocks noChangeArrowheads="1"/>
            </p:cNvSpPr>
            <p:nvPr/>
          </p:nvSpPr>
          <p:spPr bwMode="auto">
            <a:xfrm>
              <a:off x="4648200" y="301625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249" name="Line 56"/>
            <p:cNvSpPr>
              <a:spLocks noChangeShapeType="1"/>
            </p:cNvSpPr>
            <p:nvPr/>
          </p:nvSpPr>
          <p:spPr bwMode="auto">
            <a:xfrm flipV="1">
              <a:off x="4843463" y="3611563"/>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250" name="Line 57"/>
            <p:cNvSpPr>
              <a:spLocks noChangeShapeType="1"/>
            </p:cNvSpPr>
            <p:nvPr/>
          </p:nvSpPr>
          <p:spPr bwMode="auto">
            <a:xfrm>
              <a:off x="4648200" y="5173717"/>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251" name="Line 58"/>
            <p:cNvSpPr>
              <a:spLocks noChangeShapeType="1"/>
            </p:cNvSpPr>
            <p:nvPr/>
          </p:nvSpPr>
          <p:spPr bwMode="auto">
            <a:xfrm>
              <a:off x="5029200" y="3276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52" name="Line 60"/>
            <p:cNvSpPr>
              <a:spLocks noChangeShapeType="1"/>
            </p:cNvSpPr>
            <p:nvPr/>
          </p:nvSpPr>
          <p:spPr bwMode="auto">
            <a:xfrm flipH="1" flipV="1">
              <a:off x="623888" y="1981200"/>
              <a:ext cx="0" cy="2362200"/>
            </a:xfrm>
            <a:prstGeom prst="line">
              <a:avLst/>
            </a:prstGeom>
            <a:noFill/>
            <a:ln w="28575">
              <a:solidFill>
                <a:schemeClr val="tx1"/>
              </a:solidFill>
              <a:round/>
              <a:headEnd type="triangle" w="med" len="med"/>
              <a:tailEnd/>
            </a:ln>
            <a:effectLst/>
          </p:spPr>
          <p:txBody>
            <a:bodyPr/>
            <a:lstStyle/>
            <a:p>
              <a:endParaRPr lang="en-US" dirty="0"/>
            </a:p>
          </p:txBody>
        </p:sp>
        <p:sp>
          <p:nvSpPr>
            <p:cNvPr id="253" name="Line 61"/>
            <p:cNvSpPr>
              <a:spLocks noChangeShapeType="1"/>
            </p:cNvSpPr>
            <p:nvPr/>
          </p:nvSpPr>
          <p:spPr bwMode="auto">
            <a:xfrm>
              <a:off x="609600" y="1981200"/>
              <a:ext cx="6172200" cy="0"/>
            </a:xfrm>
            <a:prstGeom prst="line">
              <a:avLst/>
            </a:prstGeom>
            <a:noFill/>
            <a:ln w="28575">
              <a:solidFill>
                <a:schemeClr val="tx1"/>
              </a:solidFill>
              <a:round/>
              <a:headEnd/>
              <a:tailEnd/>
            </a:ln>
            <a:effectLst/>
          </p:spPr>
          <p:txBody>
            <a:bodyPr/>
            <a:lstStyle/>
            <a:p>
              <a:endParaRPr lang="en-US" dirty="0"/>
            </a:p>
          </p:txBody>
        </p:sp>
        <p:sp>
          <p:nvSpPr>
            <p:cNvPr id="254" name="Line 62"/>
            <p:cNvSpPr>
              <a:spLocks noChangeShapeType="1"/>
            </p:cNvSpPr>
            <p:nvPr/>
          </p:nvSpPr>
          <p:spPr bwMode="auto">
            <a:xfrm>
              <a:off x="4248150" y="5486400"/>
              <a:ext cx="609600" cy="0"/>
            </a:xfrm>
            <a:prstGeom prst="line">
              <a:avLst/>
            </a:prstGeom>
            <a:noFill/>
            <a:ln w="28575">
              <a:solidFill>
                <a:schemeClr val="tx1"/>
              </a:solidFill>
              <a:round/>
              <a:headEnd/>
              <a:tailEnd/>
            </a:ln>
            <a:effectLst/>
          </p:spPr>
          <p:txBody>
            <a:bodyPr/>
            <a:lstStyle/>
            <a:p>
              <a:endParaRPr lang="en-US" dirty="0"/>
            </a:p>
          </p:txBody>
        </p:sp>
        <p:sp>
          <p:nvSpPr>
            <p:cNvPr id="255" name="Text Box 63"/>
            <p:cNvSpPr txBox="1">
              <a:spLocks noChangeArrowheads="1"/>
            </p:cNvSpPr>
            <p:nvPr/>
          </p:nvSpPr>
          <p:spPr bwMode="auto">
            <a:xfrm>
              <a:off x="6573838" y="4419600"/>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256" name="Text Box 64"/>
            <p:cNvSpPr txBox="1">
              <a:spLocks noChangeArrowheads="1"/>
            </p:cNvSpPr>
            <p:nvPr/>
          </p:nvSpPr>
          <p:spPr bwMode="auto">
            <a:xfrm>
              <a:off x="1600200" y="4495800"/>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257" name="Line 65"/>
            <p:cNvSpPr>
              <a:spLocks noChangeShapeType="1"/>
            </p:cNvSpPr>
            <p:nvPr/>
          </p:nvSpPr>
          <p:spPr bwMode="auto">
            <a:xfrm>
              <a:off x="2290763"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58" name="Line 66"/>
            <p:cNvSpPr>
              <a:spLocks noChangeShapeType="1"/>
            </p:cNvSpPr>
            <p:nvPr/>
          </p:nvSpPr>
          <p:spPr bwMode="auto">
            <a:xfrm>
              <a:off x="2305050" y="3048000"/>
              <a:ext cx="0" cy="2432050"/>
            </a:xfrm>
            <a:prstGeom prst="line">
              <a:avLst/>
            </a:prstGeom>
            <a:noFill/>
            <a:ln w="28575">
              <a:solidFill>
                <a:schemeClr val="tx1"/>
              </a:solidFill>
              <a:round/>
              <a:headEnd/>
              <a:tailEnd/>
            </a:ln>
            <a:effectLst/>
          </p:spPr>
          <p:txBody>
            <a:bodyPr/>
            <a:lstStyle/>
            <a:p>
              <a:endParaRPr lang="en-US" dirty="0"/>
            </a:p>
          </p:txBody>
        </p:sp>
        <p:sp>
          <p:nvSpPr>
            <p:cNvPr id="259" name="Line 67"/>
            <p:cNvSpPr>
              <a:spLocks noChangeShapeType="1"/>
            </p:cNvSpPr>
            <p:nvPr/>
          </p:nvSpPr>
          <p:spPr bwMode="auto">
            <a:xfrm>
              <a:off x="2290763" y="54864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260" name="Line 68"/>
            <p:cNvSpPr>
              <a:spLocks noChangeShapeType="1"/>
            </p:cNvSpPr>
            <p:nvPr/>
          </p:nvSpPr>
          <p:spPr bwMode="auto">
            <a:xfrm>
              <a:off x="7767638" y="4738688"/>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261" name="Line 69"/>
            <p:cNvSpPr>
              <a:spLocks noChangeShapeType="1"/>
            </p:cNvSpPr>
            <p:nvPr/>
          </p:nvSpPr>
          <p:spPr bwMode="auto">
            <a:xfrm>
              <a:off x="8153400" y="4995863"/>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62" name="Line 70"/>
            <p:cNvSpPr>
              <a:spLocks noChangeShapeType="1"/>
            </p:cNvSpPr>
            <p:nvPr/>
          </p:nvSpPr>
          <p:spPr bwMode="auto">
            <a:xfrm>
              <a:off x="8458200" y="4829175"/>
              <a:ext cx="152400" cy="0"/>
            </a:xfrm>
            <a:prstGeom prst="line">
              <a:avLst/>
            </a:prstGeom>
            <a:noFill/>
            <a:ln w="28575">
              <a:solidFill>
                <a:schemeClr val="tx1"/>
              </a:solidFill>
              <a:round/>
              <a:headEnd/>
              <a:tailEnd/>
            </a:ln>
            <a:effectLst/>
          </p:spPr>
          <p:txBody>
            <a:bodyPr/>
            <a:lstStyle/>
            <a:p>
              <a:endParaRPr lang="en-US" dirty="0"/>
            </a:p>
          </p:txBody>
        </p:sp>
        <p:sp>
          <p:nvSpPr>
            <p:cNvPr id="263" name="Line 71"/>
            <p:cNvSpPr>
              <a:spLocks noChangeShapeType="1"/>
            </p:cNvSpPr>
            <p:nvPr/>
          </p:nvSpPr>
          <p:spPr bwMode="auto">
            <a:xfrm>
              <a:off x="8604196" y="4830763"/>
              <a:ext cx="0" cy="1250950"/>
            </a:xfrm>
            <a:prstGeom prst="line">
              <a:avLst/>
            </a:prstGeom>
            <a:noFill/>
            <a:ln w="28575">
              <a:solidFill>
                <a:schemeClr val="tx1"/>
              </a:solidFill>
              <a:round/>
              <a:headEnd/>
              <a:tailEnd/>
            </a:ln>
            <a:effectLst/>
          </p:spPr>
          <p:txBody>
            <a:bodyPr/>
            <a:lstStyle/>
            <a:p>
              <a:endParaRPr lang="en-US" dirty="0"/>
            </a:p>
          </p:txBody>
        </p:sp>
        <p:sp>
          <p:nvSpPr>
            <p:cNvPr id="264" name="Line 72"/>
            <p:cNvSpPr>
              <a:spLocks noChangeShapeType="1"/>
            </p:cNvSpPr>
            <p:nvPr/>
          </p:nvSpPr>
          <p:spPr bwMode="auto">
            <a:xfrm>
              <a:off x="2819400" y="6080234"/>
              <a:ext cx="5791200" cy="0"/>
            </a:xfrm>
            <a:prstGeom prst="line">
              <a:avLst/>
            </a:prstGeom>
            <a:noFill/>
            <a:ln w="28575">
              <a:solidFill>
                <a:schemeClr val="tx1"/>
              </a:solidFill>
              <a:round/>
              <a:headEnd/>
              <a:tailEnd/>
            </a:ln>
            <a:effectLst/>
          </p:spPr>
          <p:txBody>
            <a:bodyPr/>
            <a:lstStyle/>
            <a:p>
              <a:endParaRPr lang="en-US" dirty="0"/>
            </a:p>
          </p:txBody>
        </p:sp>
        <p:sp>
          <p:nvSpPr>
            <p:cNvPr id="265" name="Line 73"/>
            <p:cNvSpPr>
              <a:spLocks noChangeShapeType="1"/>
            </p:cNvSpPr>
            <p:nvPr/>
          </p:nvSpPr>
          <p:spPr bwMode="auto">
            <a:xfrm>
              <a:off x="2825805" y="4876800"/>
              <a:ext cx="0" cy="1219200"/>
            </a:xfrm>
            <a:prstGeom prst="line">
              <a:avLst/>
            </a:prstGeom>
            <a:noFill/>
            <a:ln w="28575">
              <a:solidFill>
                <a:schemeClr val="tx1"/>
              </a:solidFill>
              <a:round/>
              <a:headEnd/>
              <a:tailEnd/>
            </a:ln>
            <a:effectLst/>
          </p:spPr>
          <p:txBody>
            <a:bodyPr/>
            <a:lstStyle/>
            <a:p>
              <a:endParaRPr lang="en-US" dirty="0"/>
            </a:p>
          </p:txBody>
        </p:sp>
        <p:grpSp>
          <p:nvGrpSpPr>
            <p:cNvPr id="266" name="Group 74"/>
            <p:cNvGrpSpPr>
              <a:grpSpLocks/>
            </p:cNvGrpSpPr>
            <p:nvPr/>
          </p:nvGrpSpPr>
          <p:grpSpPr bwMode="auto">
            <a:xfrm>
              <a:off x="8259751" y="4570413"/>
              <a:ext cx="228600" cy="549275"/>
              <a:chOff x="4388" y="1632"/>
              <a:chExt cx="144" cy="346"/>
            </a:xfrm>
          </p:grpSpPr>
          <p:grpSp>
            <p:nvGrpSpPr>
              <p:cNvPr id="368" name="Group 75"/>
              <p:cNvGrpSpPr>
                <a:grpSpLocks/>
              </p:cNvGrpSpPr>
              <p:nvPr/>
            </p:nvGrpSpPr>
            <p:grpSpPr bwMode="auto">
              <a:xfrm>
                <a:off x="4411" y="1634"/>
                <a:ext cx="102" cy="336"/>
                <a:chOff x="1248" y="3360"/>
                <a:chExt cx="144" cy="480"/>
              </a:xfrm>
            </p:grpSpPr>
            <p:sp>
              <p:nvSpPr>
                <p:cNvPr id="370" name="AutoShape 7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71" name="Line 7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72" name="Line 7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69" name="Text Box 79"/>
              <p:cNvSpPr txBox="1">
                <a:spLocks noChangeArrowheads="1"/>
              </p:cNvSpPr>
              <p:nvPr/>
            </p:nvSpPr>
            <p:spPr bwMode="auto">
              <a:xfrm>
                <a:off x="4388"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267" name="Line 80"/>
            <p:cNvSpPr>
              <a:spLocks noChangeShapeType="1"/>
            </p:cNvSpPr>
            <p:nvPr/>
          </p:nvSpPr>
          <p:spPr bwMode="auto">
            <a:xfrm>
              <a:off x="1985963" y="4724400"/>
              <a:ext cx="304800" cy="0"/>
            </a:xfrm>
            <a:prstGeom prst="line">
              <a:avLst/>
            </a:prstGeom>
            <a:noFill/>
            <a:ln w="28575">
              <a:solidFill>
                <a:schemeClr val="tx1"/>
              </a:solidFill>
              <a:round/>
              <a:headEnd/>
              <a:tailEnd/>
            </a:ln>
            <a:effectLst/>
          </p:spPr>
          <p:txBody>
            <a:bodyPr/>
            <a:lstStyle/>
            <a:p>
              <a:endParaRPr lang="en-US" dirty="0"/>
            </a:p>
          </p:txBody>
        </p:sp>
        <p:sp>
          <p:nvSpPr>
            <p:cNvPr id="268" name="Line 81"/>
            <p:cNvSpPr>
              <a:spLocks noChangeShapeType="1"/>
            </p:cNvSpPr>
            <p:nvPr/>
          </p:nvSpPr>
          <p:spPr bwMode="auto">
            <a:xfrm>
              <a:off x="4648200" y="24384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269" name="Line 82"/>
            <p:cNvSpPr>
              <a:spLocks noChangeShapeType="1"/>
            </p:cNvSpPr>
            <p:nvPr/>
          </p:nvSpPr>
          <p:spPr bwMode="auto">
            <a:xfrm>
              <a:off x="4191000" y="4205288"/>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270" name="Text Box 83"/>
            <p:cNvSpPr txBox="1">
              <a:spLocks noChangeArrowheads="1"/>
            </p:cNvSpPr>
            <p:nvPr/>
          </p:nvSpPr>
          <p:spPr bwMode="auto">
            <a:xfrm>
              <a:off x="3343275" y="4811713"/>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271" name="Text Box 85"/>
            <p:cNvSpPr txBox="1">
              <a:spLocks noChangeArrowheads="1"/>
            </p:cNvSpPr>
            <p:nvPr/>
          </p:nvSpPr>
          <p:spPr bwMode="auto">
            <a:xfrm>
              <a:off x="2959100" y="3656013"/>
              <a:ext cx="546100" cy="1433513"/>
            </a:xfrm>
            <a:prstGeom prst="rect">
              <a:avLst/>
            </a:prstGeom>
            <a:noFill/>
            <a:ln w="9525">
              <a:noFill/>
              <a:miter lim="800000"/>
              <a:headEnd/>
              <a:tailEnd/>
            </a:ln>
            <a:effectLst/>
          </p:spPr>
          <p:txBody>
            <a:bodyPr>
              <a:spAutoFit/>
            </a:bodyPr>
            <a:lstStyle/>
            <a:p>
              <a:pPr algn="l"/>
              <a:r>
                <a:rPr lang="en-US" sz="1000" b="1" dirty="0"/>
                <a:t>Rs</a:t>
              </a:r>
            </a:p>
            <a:p>
              <a:pPr algn="l"/>
              <a:endParaRPr lang="en-US" sz="1000" b="1" dirty="0"/>
            </a:p>
            <a:p>
              <a:pPr algn="l"/>
              <a:r>
                <a:rPr lang="en-US" sz="1000" b="1" dirty="0"/>
                <a:t>Rt</a:t>
              </a:r>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272" name="Text Box 86"/>
            <p:cNvSpPr txBox="1">
              <a:spLocks noChangeArrowheads="1"/>
            </p:cNvSpPr>
            <p:nvPr/>
          </p:nvSpPr>
          <p:spPr bwMode="auto">
            <a:xfrm>
              <a:off x="3657600" y="3960813"/>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273" name="Oval 87"/>
            <p:cNvSpPr>
              <a:spLocks noChangeArrowheads="1"/>
            </p:cNvSpPr>
            <p:nvPr/>
          </p:nvSpPr>
          <p:spPr bwMode="auto">
            <a:xfrm>
              <a:off x="3725917" y="5105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274" name="Text Box 88"/>
            <p:cNvSpPr txBox="1">
              <a:spLocks noChangeArrowheads="1"/>
            </p:cNvSpPr>
            <p:nvPr/>
          </p:nvSpPr>
          <p:spPr bwMode="auto">
            <a:xfrm>
              <a:off x="4205288" y="5286375"/>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75" name="Line 91"/>
            <p:cNvSpPr>
              <a:spLocks noChangeShapeType="1"/>
            </p:cNvSpPr>
            <p:nvPr/>
          </p:nvSpPr>
          <p:spPr bwMode="auto">
            <a:xfrm>
              <a:off x="2819400" y="488320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276" name="Line 92"/>
            <p:cNvSpPr>
              <a:spLocks noChangeShapeType="1"/>
            </p:cNvSpPr>
            <p:nvPr/>
          </p:nvSpPr>
          <p:spPr bwMode="auto">
            <a:xfrm>
              <a:off x="4857750" y="504348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7" name="Line 93"/>
            <p:cNvSpPr>
              <a:spLocks noChangeShapeType="1"/>
            </p:cNvSpPr>
            <p:nvPr/>
          </p:nvSpPr>
          <p:spPr bwMode="auto">
            <a:xfrm>
              <a:off x="5257800" y="489108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278" name="Line 94"/>
            <p:cNvSpPr>
              <a:spLocks noChangeShapeType="1"/>
            </p:cNvSpPr>
            <p:nvPr/>
          </p:nvSpPr>
          <p:spPr bwMode="auto">
            <a:xfrm>
              <a:off x="4191000" y="4662488"/>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279" name="Line 95"/>
            <p:cNvSpPr>
              <a:spLocks noChangeShapeType="1"/>
            </p:cNvSpPr>
            <p:nvPr/>
          </p:nvSpPr>
          <p:spPr bwMode="auto">
            <a:xfrm>
              <a:off x="6096000" y="4419600"/>
              <a:ext cx="152400" cy="0"/>
            </a:xfrm>
            <a:prstGeom prst="line">
              <a:avLst/>
            </a:prstGeom>
            <a:noFill/>
            <a:ln w="19050">
              <a:solidFill>
                <a:schemeClr val="tx1"/>
              </a:solidFill>
              <a:round/>
              <a:headEnd/>
              <a:tailEnd/>
            </a:ln>
            <a:effectLst/>
          </p:spPr>
          <p:txBody>
            <a:bodyPr/>
            <a:lstStyle/>
            <a:p>
              <a:endParaRPr lang="en-US" dirty="0"/>
            </a:p>
          </p:txBody>
        </p:sp>
        <p:sp>
          <p:nvSpPr>
            <p:cNvPr id="280" name="Line 96"/>
            <p:cNvSpPr>
              <a:spLocks noChangeShapeType="1"/>
            </p:cNvSpPr>
            <p:nvPr/>
          </p:nvSpPr>
          <p:spPr bwMode="auto">
            <a:xfrm>
              <a:off x="4654605" y="4662488"/>
              <a:ext cx="0" cy="519113"/>
            </a:xfrm>
            <a:prstGeom prst="line">
              <a:avLst/>
            </a:prstGeom>
            <a:noFill/>
            <a:ln w="28575">
              <a:solidFill>
                <a:schemeClr val="tx1"/>
              </a:solidFill>
              <a:round/>
              <a:headEnd/>
              <a:tailEnd/>
            </a:ln>
            <a:effectLst/>
          </p:spPr>
          <p:txBody>
            <a:bodyPr/>
            <a:lstStyle/>
            <a:p>
              <a:endParaRPr lang="en-US" dirty="0"/>
            </a:p>
          </p:txBody>
        </p:sp>
        <p:sp>
          <p:nvSpPr>
            <p:cNvPr id="281" name="Text Box 97"/>
            <p:cNvSpPr txBox="1">
              <a:spLocks noChangeArrowheads="1"/>
            </p:cNvSpPr>
            <p:nvPr/>
          </p:nvSpPr>
          <p:spPr bwMode="auto">
            <a:xfrm>
              <a:off x="6553200" y="4953000"/>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282" name="Text Box 98"/>
            <p:cNvSpPr txBox="1">
              <a:spLocks noChangeArrowheads="1"/>
            </p:cNvSpPr>
            <p:nvPr/>
          </p:nvSpPr>
          <p:spPr bwMode="auto">
            <a:xfrm>
              <a:off x="7183438" y="4510088"/>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283" name="Line 99"/>
            <p:cNvSpPr>
              <a:spLocks noChangeShapeType="1"/>
            </p:cNvSpPr>
            <p:nvPr/>
          </p:nvSpPr>
          <p:spPr bwMode="auto">
            <a:xfrm>
              <a:off x="6491288" y="4662488"/>
              <a:ext cx="0" cy="1066800"/>
            </a:xfrm>
            <a:prstGeom prst="line">
              <a:avLst/>
            </a:prstGeom>
            <a:noFill/>
            <a:ln w="28575">
              <a:solidFill>
                <a:schemeClr val="tx1"/>
              </a:solidFill>
              <a:round/>
              <a:headEnd/>
              <a:tailEnd/>
            </a:ln>
            <a:effectLst/>
          </p:spPr>
          <p:txBody>
            <a:bodyPr/>
            <a:lstStyle/>
            <a:p>
              <a:endParaRPr lang="en-US" dirty="0"/>
            </a:p>
          </p:txBody>
        </p:sp>
        <p:sp>
          <p:nvSpPr>
            <p:cNvPr id="284" name="Line 100"/>
            <p:cNvSpPr>
              <a:spLocks noChangeShapeType="1"/>
            </p:cNvSpPr>
            <p:nvPr/>
          </p:nvSpPr>
          <p:spPr bwMode="auto">
            <a:xfrm>
              <a:off x="6477000" y="5729288"/>
              <a:ext cx="1676400" cy="0"/>
            </a:xfrm>
            <a:prstGeom prst="line">
              <a:avLst/>
            </a:prstGeom>
            <a:noFill/>
            <a:ln w="28575">
              <a:solidFill>
                <a:schemeClr val="tx1"/>
              </a:solidFill>
              <a:round/>
              <a:headEnd/>
              <a:tailEnd/>
            </a:ln>
            <a:effectLst/>
          </p:spPr>
          <p:txBody>
            <a:bodyPr/>
            <a:lstStyle/>
            <a:p>
              <a:endParaRPr lang="en-US" dirty="0"/>
            </a:p>
          </p:txBody>
        </p:sp>
        <p:sp>
          <p:nvSpPr>
            <p:cNvPr id="285" name="Line 101"/>
            <p:cNvSpPr>
              <a:spLocks noChangeShapeType="1"/>
            </p:cNvSpPr>
            <p:nvPr/>
          </p:nvSpPr>
          <p:spPr bwMode="auto">
            <a:xfrm flipV="1">
              <a:off x="8153400" y="4981575"/>
              <a:ext cx="0" cy="762000"/>
            </a:xfrm>
            <a:prstGeom prst="line">
              <a:avLst/>
            </a:prstGeom>
            <a:noFill/>
            <a:ln w="28575">
              <a:solidFill>
                <a:schemeClr val="tx1"/>
              </a:solidFill>
              <a:round/>
              <a:headEnd/>
              <a:tailEnd/>
            </a:ln>
            <a:effectLst/>
          </p:spPr>
          <p:txBody>
            <a:bodyPr/>
            <a:lstStyle/>
            <a:p>
              <a:endParaRPr lang="en-US" dirty="0"/>
            </a:p>
          </p:txBody>
        </p:sp>
        <p:sp>
          <p:nvSpPr>
            <p:cNvPr id="286" name="Text Box 102"/>
            <p:cNvSpPr txBox="1">
              <a:spLocks noChangeArrowheads="1"/>
            </p:cNvSpPr>
            <p:nvPr/>
          </p:nvSpPr>
          <p:spPr bwMode="auto">
            <a:xfrm rot="16200000">
              <a:off x="1455738" y="3802063"/>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287" name="Text Box 103"/>
            <p:cNvSpPr txBox="1">
              <a:spLocks noChangeArrowheads="1"/>
            </p:cNvSpPr>
            <p:nvPr/>
          </p:nvSpPr>
          <p:spPr bwMode="auto">
            <a:xfrm>
              <a:off x="2819400" y="5241925"/>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288" name="Text Box 110"/>
            <p:cNvSpPr txBox="1">
              <a:spLocks noChangeArrowheads="1"/>
            </p:cNvSpPr>
            <p:nvPr/>
          </p:nvSpPr>
          <p:spPr bwMode="auto">
            <a:xfrm>
              <a:off x="5086350" y="32385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89" name="Text Box 111"/>
            <p:cNvSpPr txBox="1">
              <a:spLocks noChangeArrowheads="1"/>
            </p:cNvSpPr>
            <p:nvPr/>
          </p:nvSpPr>
          <p:spPr bwMode="auto">
            <a:xfrm>
              <a:off x="5076825" y="24193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0" name="Line 113"/>
            <p:cNvSpPr>
              <a:spLocks noChangeShapeType="1"/>
            </p:cNvSpPr>
            <p:nvPr/>
          </p:nvSpPr>
          <p:spPr bwMode="auto">
            <a:xfrm>
              <a:off x="5943600" y="28194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291" name="Line 114"/>
            <p:cNvSpPr>
              <a:spLocks noChangeShapeType="1"/>
            </p:cNvSpPr>
            <p:nvPr/>
          </p:nvSpPr>
          <p:spPr bwMode="auto">
            <a:xfrm>
              <a:off x="1985963" y="2286000"/>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292" name="Line 115"/>
            <p:cNvSpPr>
              <a:spLocks noChangeShapeType="1"/>
            </p:cNvSpPr>
            <p:nvPr/>
          </p:nvSpPr>
          <p:spPr bwMode="auto">
            <a:xfrm>
              <a:off x="4662488" y="2286000"/>
              <a:ext cx="0" cy="152400"/>
            </a:xfrm>
            <a:prstGeom prst="line">
              <a:avLst/>
            </a:prstGeom>
            <a:noFill/>
            <a:ln w="28575">
              <a:solidFill>
                <a:schemeClr val="tx1"/>
              </a:solidFill>
              <a:round/>
              <a:headEnd/>
              <a:tailEnd/>
            </a:ln>
            <a:effectLst/>
          </p:spPr>
          <p:txBody>
            <a:bodyPr/>
            <a:lstStyle/>
            <a:p>
              <a:endParaRPr lang="en-US" dirty="0"/>
            </a:p>
          </p:txBody>
        </p:sp>
        <p:sp>
          <p:nvSpPr>
            <p:cNvPr id="293" name="Line 116"/>
            <p:cNvSpPr>
              <a:spLocks noChangeShapeType="1"/>
            </p:cNvSpPr>
            <p:nvPr/>
          </p:nvSpPr>
          <p:spPr bwMode="auto">
            <a:xfrm>
              <a:off x="6775396" y="1981200"/>
              <a:ext cx="0" cy="609600"/>
            </a:xfrm>
            <a:prstGeom prst="line">
              <a:avLst/>
            </a:prstGeom>
            <a:noFill/>
            <a:ln w="28575">
              <a:solidFill>
                <a:schemeClr val="tx1"/>
              </a:solidFill>
              <a:round/>
              <a:headEnd/>
              <a:tailEnd/>
            </a:ln>
            <a:effectLst/>
          </p:spPr>
          <p:txBody>
            <a:bodyPr/>
            <a:lstStyle/>
            <a:p>
              <a:endParaRPr lang="en-US" dirty="0"/>
            </a:p>
          </p:txBody>
        </p:sp>
        <p:sp>
          <p:nvSpPr>
            <p:cNvPr id="294" name="Line 117"/>
            <p:cNvSpPr>
              <a:spLocks noChangeShapeType="1"/>
            </p:cNvSpPr>
            <p:nvPr/>
          </p:nvSpPr>
          <p:spPr bwMode="auto">
            <a:xfrm flipH="1">
              <a:off x="6400800" y="2582917"/>
              <a:ext cx="381000" cy="0"/>
            </a:xfrm>
            <a:prstGeom prst="line">
              <a:avLst/>
            </a:prstGeom>
            <a:noFill/>
            <a:ln w="28575">
              <a:solidFill>
                <a:schemeClr val="tx1"/>
              </a:solidFill>
              <a:round/>
              <a:headEnd/>
              <a:tailEnd/>
            </a:ln>
            <a:effectLst/>
          </p:spPr>
          <p:txBody>
            <a:bodyPr/>
            <a:lstStyle/>
            <a:p>
              <a:endParaRPr lang="en-US" dirty="0"/>
            </a:p>
          </p:txBody>
        </p:sp>
        <p:sp>
          <p:nvSpPr>
            <p:cNvPr id="295" name="Text Box 118"/>
            <p:cNvSpPr txBox="1">
              <a:spLocks noChangeArrowheads="1"/>
            </p:cNvSpPr>
            <p:nvPr/>
          </p:nvSpPr>
          <p:spPr bwMode="auto">
            <a:xfrm>
              <a:off x="5943600" y="20574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6" name="Text Box 120"/>
            <p:cNvSpPr txBox="1">
              <a:spLocks noChangeArrowheads="1"/>
            </p:cNvSpPr>
            <p:nvPr/>
          </p:nvSpPr>
          <p:spPr bwMode="auto">
            <a:xfrm>
              <a:off x="6400800" y="23622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7" name="Text Box 121"/>
            <p:cNvSpPr txBox="1">
              <a:spLocks noChangeArrowheads="1"/>
            </p:cNvSpPr>
            <p:nvPr/>
          </p:nvSpPr>
          <p:spPr bwMode="auto">
            <a:xfrm>
              <a:off x="809625" y="21796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8" name="Text Box 129"/>
            <p:cNvSpPr txBox="1">
              <a:spLocks noChangeArrowheads="1"/>
            </p:cNvSpPr>
            <p:nvPr/>
          </p:nvSpPr>
          <p:spPr bwMode="auto">
            <a:xfrm>
              <a:off x="4267200" y="44497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299" name="Text Box 130"/>
            <p:cNvSpPr txBox="1">
              <a:spLocks noChangeArrowheads="1"/>
            </p:cNvSpPr>
            <p:nvPr/>
          </p:nvSpPr>
          <p:spPr bwMode="auto">
            <a:xfrm>
              <a:off x="4267200" y="39925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0" name="Text Box 131"/>
            <p:cNvSpPr txBox="1">
              <a:spLocks noChangeArrowheads="1"/>
            </p:cNvSpPr>
            <p:nvPr/>
          </p:nvSpPr>
          <p:spPr bwMode="auto">
            <a:xfrm>
              <a:off x="5200650" y="465931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1" name="Text Box 132"/>
            <p:cNvSpPr txBox="1">
              <a:spLocks noChangeArrowheads="1"/>
            </p:cNvSpPr>
            <p:nvPr/>
          </p:nvSpPr>
          <p:spPr bwMode="auto">
            <a:xfrm>
              <a:off x="6324600" y="444658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2" name="Text Box 133"/>
            <p:cNvSpPr txBox="1">
              <a:spLocks noChangeArrowheads="1"/>
            </p:cNvSpPr>
            <p:nvPr/>
          </p:nvSpPr>
          <p:spPr bwMode="auto">
            <a:xfrm>
              <a:off x="7696200" y="45259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3" name="Text Box 134"/>
            <p:cNvSpPr txBox="1">
              <a:spLocks noChangeArrowheads="1"/>
            </p:cNvSpPr>
            <p:nvPr/>
          </p:nvSpPr>
          <p:spPr bwMode="auto">
            <a:xfrm>
              <a:off x="7877175" y="49228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4" name="Text Box 135"/>
            <p:cNvSpPr txBox="1">
              <a:spLocks noChangeArrowheads="1"/>
            </p:cNvSpPr>
            <p:nvPr/>
          </p:nvSpPr>
          <p:spPr bwMode="auto">
            <a:xfrm>
              <a:off x="8401050" y="460851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305" name="Text Box 136"/>
            <p:cNvSpPr txBox="1">
              <a:spLocks noChangeArrowheads="1"/>
            </p:cNvSpPr>
            <p:nvPr/>
          </p:nvSpPr>
          <p:spPr bwMode="auto">
            <a:xfrm rot="10800000" flipH="1" flipV="1">
              <a:off x="2771775" y="4210050"/>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06" name="Text Box 137"/>
            <p:cNvSpPr txBox="1">
              <a:spLocks noChangeArrowheads="1"/>
            </p:cNvSpPr>
            <p:nvPr/>
          </p:nvSpPr>
          <p:spPr bwMode="auto">
            <a:xfrm rot="10800000" flipH="1" flipV="1">
              <a:off x="2438400" y="3856038"/>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07" name="Text Box 138"/>
            <p:cNvSpPr txBox="1">
              <a:spLocks noChangeArrowheads="1"/>
            </p:cNvSpPr>
            <p:nvPr/>
          </p:nvSpPr>
          <p:spPr bwMode="auto">
            <a:xfrm rot="10800000" flipH="1" flipV="1">
              <a:off x="2438400" y="3581400"/>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08" name="Oval 139"/>
            <p:cNvSpPr>
              <a:spLocks noChangeArrowheads="1"/>
            </p:cNvSpPr>
            <p:nvPr/>
          </p:nvSpPr>
          <p:spPr bwMode="auto">
            <a:xfrm>
              <a:off x="5124450" y="5229225"/>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309" name="Line 140"/>
            <p:cNvSpPr>
              <a:spLocks noChangeShapeType="1"/>
            </p:cNvSpPr>
            <p:nvPr/>
          </p:nvSpPr>
          <p:spPr bwMode="auto">
            <a:xfrm>
              <a:off x="5653088" y="5629275"/>
              <a:ext cx="228600" cy="0"/>
            </a:xfrm>
            <a:prstGeom prst="line">
              <a:avLst/>
            </a:prstGeom>
            <a:noFill/>
            <a:ln w="19050">
              <a:solidFill>
                <a:srgbClr val="CC3300"/>
              </a:solidFill>
              <a:round/>
              <a:headEnd/>
              <a:tailEnd/>
            </a:ln>
            <a:effectLst/>
          </p:spPr>
          <p:txBody>
            <a:bodyPr/>
            <a:lstStyle/>
            <a:p>
              <a:endParaRPr lang="en-US" dirty="0"/>
            </a:p>
          </p:txBody>
        </p:sp>
        <p:sp>
          <p:nvSpPr>
            <p:cNvPr id="310" name="Line 142"/>
            <p:cNvSpPr>
              <a:spLocks noChangeShapeType="1"/>
            </p:cNvSpPr>
            <p:nvPr/>
          </p:nvSpPr>
          <p:spPr bwMode="auto">
            <a:xfrm>
              <a:off x="4578405" y="5486400"/>
              <a:ext cx="0" cy="152400"/>
            </a:xfrm>
            <a:prstGeom prst="line">
              <a:avLst/>
            </a:prstGeom>
            <a:noFill/>
            <a:ln w="28575">
              <a:solidFill>
                <a:schemeClr val="tx1"/>
              </a:solidFill>
              <a:round/>
              <a:headEnd/>
              <a:tailEnd/>
            </a:ln>
            <a:effectLst/>
          </p:spPr>
          <p:txBody>
            <a:bodyPr/>
            <a:lstStyle/>
            <a:p>
              <a:endParaRPr lang="en-US" dirty="0"/>
            </a:p>
          </p:txBody>
        </p:sp>
        <p:sp>
          <p:nvSpPr>
            <p:cNvPr id="311" name="Line 143"/>
            <p:cNvSpPr>
              <a:spLocks noChangeShapeType="1"/>
            </p:cNvSpPr>
            <p:nvPr/>
          </p:nvSpPr>
          <p:spPr bwMode="auto">
            <a:xfrm>
              <a:off x="4579883" y="5630917"/>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312" name="Oval 145"/>
            <p:cNvSpPr>
              <a:spLocks noChangeArrowheads="1"/>
            </p:cNvSpPr>
            <p:nvPr/>
          </p:nvSpPr>
          <p:spPr bwMode="auto">
            <a:xfrm>
              <a:off x="3348038" y="2362200"/>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313" name="Line 147"/>
            <p:cNvSpPr>
              <a:spLocks noChangeShapeType="1"/>
            </p:cNvSpPr>
            <p:nvPr/>
          </p:nvSpPr>
          <p:spPr bwMode="auto">
            <a:xfrm>
              <a:off x="3867150" y="3200400"/>
              <a:ext cx="781050" cy="0"/>
            </a:xfrm>
            <a:prstGeom prst="line">
              <a:avLst/>
            </a:prstGeom>
            <a:noFill/>
            <a:ln w="19050">
              <a:solidFill>
                <a:srgbClr val="CC3300"/>
              </a:solidFill>
              <a:round/>
              <a:headEnd/>
              <a:tailEnd/>
            </a:ln>
            <a:effectLst/>
          </p:spPr>
          <p:txBody>
            <a:bodyPr/>
            <a:lstStyle/>
            <a:p>
              <a:endParaRPr lang="en-US" dirty="0"/>
            </a:p>
          </p:txBody>
        </p:sp>
        <p:sp>
          <p:nvSpPr>
            <p:cNvPr id="314" name="Line 148"/>
            <p:cNvSpPr>
              <a:spLocks noChangeShapeType="1"/>
            </p:cNvSpPr>
            <p:nvPr/>
          </p:nvSpPr>
          <p:spPr bwMode="auto">
            <a:xfrm>
              <a:off x="2290763" y="3055883"/>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315" name="Text Box 45"/>
            <p:cNvSpPr txBox="1">
              <a:spLocks noChangeArrowheads="1"/>
            </p:cNvSpPr>
            <p:nvPr/>
          </p:nvSpPr>
          <p:spPr bwMode="auto">
            <a:xfrm>
              <a:off x="1066800" y="5105400"/>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316" name="Text Box 149"/>
            <p:cNvSpPr txBox="1">
              <a:spLocks noChangeArrowheads="1"/>
            </p:cNvSpPr>
            <p:nvPr/>
          </p:nvSpPr>
          <p:spPr bwMode="auto">
            <a:xfrm>
              <a:off x="7119938" y="5105400"/>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317" name="Line 150"/>
            <p:cNvSpPr>
              <a:spLocks noChangeShapeType="1"/>
            </p:cNvSpPr>
            <p:nvPr/>
          </p:nvSpPr>
          <p:spPr bwMode="auto">
            <a:xfrm>
              <a:off x="2000250" y="2286000"/>
              <a:ext cx="0" cy="371475"/>
            </a:xfrm>
            <a:prstGeom prst="line">
              <a:avLst/>
            </a:prstGeom>
            <a:noFill/>
            <a:ln w="28575">
              <a:solidFill>
                <a:schemeClr val="tx1"/>
              </a:solidFill>
              <a:round/>
              <a:headEnd/>
              <a:tailEnd/>
            </a:ln>
            <a:effectLst/>
          </p:spPr>
          <p:txBody>
            <a:bodyPr/>
            <a:lstStyle/>
            <a:p>
              <a:endParaRPr lang="en-US" dirty="0"/>
            </a:p>
          </p:txBody>
        </p:sp>
        <p:sp>
          <p:nvSpPr>
            <p:cNvPr id="318" name="Line 151"/>
            <p:cNvSpPr>
              <a:spLocks noChangeShapeType="1"/>
            </p:cNvSpPr>
            <p:nvPr/>
          </p:nvSpPr>
          <p:spPr bwMode="auto">
            <a:xfrm flipH="1">
              <a:off x="1736833" y="2635468"/>
              <a:ext cx="257175" cy="0"/>
            </a:xfrm>
            <a:prstGeom prst="line">
              <a:avLst/>
            </a:prstGeom>
            <a:noFill/>
            <a:ln w="38100">
              <a:solidFill>
                <a:schemeClr val="tx1"/>
              </a:solidFill>
              <a:round/>
              <a:headEnd/>
              <a:tailEnd/>
            </a:ln>
            <a:effectLst/>
          </p:spPr>
          <p:txBody>
            <a:bodyPr/>
            <a:lstStyle/>
            <a:p>
              <a:endParaRPr lang="en-US" dirty="0"/>
            </a:p>
          </p:txBody>
        </p:sp>
        <p:sp>
          <p:nvSpPr>
            <p:cNvPr id="319" name="Line 152"/>
            <p:cNvSpPr>
              <a:spLocks noChangeShapeType="1"/>
            </p:cNvSpPr>
            <p:nvPr/>
          </p:nvSpPr>
          <p:spPr bwMode="auto">
            <a:xfrm>
              <a:off x="2290763" y="4114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320" name="Line 154"/>
            <p:cNvSpPr>
              <a:spLocks noChangeShapeType="1"/>
            </p:cNvSpPr>
            <p:nvPr/>
          </p:nvSpPr>
          <p:spPr bwMode="auto">
            <a:xfrm>
              <a:off x="2438400" y="4267200"/>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321" name="Group 155"/>
            <p:cNvGrpSpPr>
              <a:grpSpLocks/>
            </p:cNvGrpSpPr>
            <p:nvPr/>
          </p:nvGrpSpPr>
          <p:grpSpPr bwMode="auto">
            <a:xfrm>
              <a:off x="2622538" y="4191000"/>
              <a:ext cx="228600" cy="549275"/>
              <a:chOff x="4388" y="1632"/>
              <a:chExt cx="144" cy="346"/>
            </a:xfrm>
          </p:grpSpPr>
          <p:grpSp>
            <p:nvGrpSpPr>
              <p:cNvPr id="363" name="Group 156"/>
              <p:cNvGrpSpPr>
                <a:grpSpLocks/>
              </p:cNvGrpSpPr>
              <p:nvPr/>
            </p:nvGrpSpPr>
            <p:grpSpPr bwMode="auto">
              <a:xfrm>
                <a:off x="4411" y="1634"/>
                <a:ext cx="102" cy="336"/>
                <a:chOff x="1248" y="3360"/>
                <a:chExt cx="144" cy="480"/>
              </a:xfrm>
            </p:grpSpPr>
            <p:sp>
              <p:nvSpPr>
                <p:cNvPr id="365" name="AutoShape 157"/>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66" name="Line 15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67" name="Line 15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64" name="Text Box 160"/>
              <p:cNvSpPr txBox="1">
                <a:spLocks noChangeArrowheads="1"/>
              </p:cNvSpPr>
              <p:nvPr/>
            </p:nvSpPr>
            <p:spPr bwMode="auto">
              <a:xfrm>
                <a:off x="4388"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22" name="Line 161"/>
            <p:cNvSpPr>
              <a:spLocks noChangeShapeType="1"/>
            </p:cNvSpPr>
            <p:nvPr/>
          </p:nvSpPr>
          <p:spPr bwMode="auto">
            <a:xfrm>
              <a:off x="2290763" y="4572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323" name="Line 162"/>
            <p:cNvSpPr>
              <a:spLocks noChangeShapeType="1"/>
            </p:cNvSpPr>
            <p:nvPr/>
          </p:nvSpPr>
          <p:spPr bwMode="auto">
            <a:xfrm>
              <a:off x="2828925" y="44481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4" name="Line 163"/>
            <p:cNvSpPr>
              <a:spLocks noChangeShapeType="1"/>
            </p:cNvSpPr>
            <p:nvPr/>
          </p:nvSpPr>
          <p:spPr bwMode="auto">
            <a:xfrm>
              <a:off x="2452688" y="4114800"/>
              <a:ext cx="0" cy="152400"/>
            </a:xfrm>
            <a:prstGeom prst="line">
              <a:avLst/>
            </a:prstGeom>
            <a:noFill/>
            <a:ln w="28575">
              <a:solidFill>
                <a:schemeClr val="tx1"/>
              </a:solidFill>
              <a:round/>
              <a:headEnd/>
              <a:tailEnd/>
            </a:ln>
            <a:effectLst/>
          </p:spPr>
          <p:txBody>
            <a:bodyPr/>
            <a:lstStyle/>
            <a:p>
              <a:endParaRPr lang="en-US" dirty="0"/>
            </a:p>
          </p:txBody>
        </p:sp>
        <p:sp>
          <p:nvSpPr>
            <p:cNvPr id="325" name="Text Box 164"/>
            <p:cNvSpPr txBox="1">
              <a:spLocks noChangeArrowheads="1"/>
            </p:cNvSpPr>
            <p:nvPr/>
          </p:nvSpPr>
          <p:spPr bwMode="auto">
            <a:xfrm rot="10800000" flipH="1" flipV="1">
              <a:off x="2362200" y="4343400"/>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326" name="Text Box 165"/>
            <p:cNvSpPr txBox="1">
              <a:spLocks noChangeArrowheads="1"/>
            </p:cNvSpPr>
            <p:nvPr/>
          </p:nvSpPr>
          <p:spPr bwMode="auto">
            <a:xfrm>
              <a:off x="4433888" y="5638800"/>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327" name="Line 166"/>
            <p:cNvSpPr>
              <a:spLocks noChangeShapeType="1"/>
            </p:cNvSpPr>
            <p:nvPr/>
          </p:nvSpPr>
          <p:spPr bwMode="auto">
            <a:xfrm>
              <a:off x="3733800" y="3505200"/>
              <a:ext cx="609600" cy="0"/>
            </a:xfrm>
            <a:prstGeom prst="line">
              <a:avLst/>
            </a:prstGeom>
            <a:noFill/>
            <a:ln w="19050">
              <a:solidFill>
                <a:srgbClr val="CC3300"/>
              </a:solidFill>
              <a:round/>
              <a:headEnd/>
              <a:tailEnd/>
            </a:ln>
            <a:effectLst/>
          </p:spPr>
          <p:txBody>
            <a:bodyPr/>
            <a:lstStyle/>
            <a:p>
              <a:endParaRPr lang="en-US" dirty="0"/>
            </a:p>
          </p:txBody>
        </p:sp>
        <p:sp>
          <p:nvSpPr>
            <p:cNvPr id="328" name="Line 168"/>
            <p:cNvSpPr>
              <a:spLocks noChangeShapeType="1"/>
            </p:cNvSpPr>
            <p:nvPr/>
          </p:nvSpPr>
          <p:spPr bwMode="auto">
            <a:xfrm>
              <a:off x="3810000" y="3362325"/>
              <a:ext cx="685800" cy="0"/>
            </a:xfrm>
            <a:prstGeom prst="line">
              <a:avLst/>
            </a:prstGeom>
            <a:noFill/>
            <a:ln w="19050">
              <a:solidFill>
                <a:srgbClr val="CC3300"/>
              </a:solidFill>
              <a:round/>
              <a:headEnd/>
              <a:tailEnd/>
            </a:ln>
            <a:effectLst/>
          </p:spPr>
          <p:txBody>
            <a:bodyPr/>
            <a:lstStyle/>
            <a:p>
              <a:endParaRPr lang="en-US" dirty="0"/>
            </a:p>
          </p:txBody>
        </p:sp>
        <p:sp>
          <p:nvSpPr>
            <p:cNvPr id="329" name="Line 169"/>
            <p:cNvSpPr>
              <a:spLocks noChangeShapeType="1"/>
            </p:cNvSpPr>
            <p:nvPr/>
          </p:nvSpPr>
          <p:spPr bwMode="auto">
            <a:xfrm>
              <a:off x="3886200" y="3057525"/>
              <a:ext cx="685800" cy="0"/>
            </a:xfrm>
            <a:prstGeom prst="line">
              <a:avLst/>
            </a:prstGeom>
            <a:noFill/>
            <a:ln w="19050">
              <a:solidFill>
                <a:srgbClr val="CC3300"/>
              </a:solidFill>
              <a:round/>
              <a:headEnd/>
              <a:tailEnd/>
            </a:ln>
            <a:effectLst/>
          </p:spPr>
          <p:txBody>
            <a:bodyPr/>
            <a:lstStyle/>
            <a:p>
              <a:endParaRPr lang="en-US" dirty="0"/>
            </a:p>
          </p:txBody>
        </p:sp>
        <p:sp>
          <p:nvSpPr>
            <p:cNvPr id="330" name="Line 170"/>
            <p:cNvSpPr>
              <a:spLocks noChangeShapeType="1"/>
            </p:cNvSpPr>
            <p:nvPr/>
          </p:nvSpPr>
          <p:spPr bwMode="auto">
            <a:xfrm>
              <a:off x="3876675" y="2895600"/>
              <a:ext cx="1514475" cy="0"/>
            </a:xfrm>
            <a:prstGeom prst="line">
              <a:avLst/>
            </a:prstGeom>
            <a:noFill/>
            <a:ln w="19050">
              <a:solidFill>
                <a:srgbClr val="CC3300"/>
              </a:solidFill>
              <a:round/>
              <a:headEnd/>
              <a:tailEnd/>
            </a:ln>
            <a:effectLst/>
          </p:spPr>
          <p:txBody>
            <a:bodyPr/>
            <a:lstStyle/>
            <a:p>
              <a:endParaRPr lang="en-US" dirty="0"/>
            </a:p>
          </p:txBody>
        </p:sp>
        <p:sp>
          <p:nvSpPr>
            <p:cNvPr id="331" name="Line 172"/>
            <p:cNvSpPr>
              <a:spLocks noChangeShapeType="1"/>
            </p:cNvSpPr>
            <p:nvPr/>
          </p:nvSpPr>
          <p:spPr bwMode="auto">
            <a:xfrm>
              <a:off x="3762375" y="2438400"/>
              <a:ext cx="200025" cy="0"/>
            </a:xfrm>
            <a:prstGeom prst="line">
              <a:avLst/>
            </a:prstGeom>
            <a:noFill/>
            <a:ln w="19050">
              <a:solidFill>
                <a:srgbClr val="CC3300"/>
              </a:solidFill>
              <a:round/>
              <a:headEnd/>
              <a:tailEnd/>
            </a:ln>
            <a:effectLst/>
          </p:spPr>
          <p:txBody>
            <a:bodyPr/>
            <a:lstStyle/>
            <a:p>
              <a:endParaRPr lang="en-US" dirty="0"/>
            </a:p>
          </p:txBody>
        </p:sp>
        <p:sp>
          <p:nvSpPr>
            <p:cNvPr id="332" name="Line 173"/>
            <p:cNvSpPr>
              <a:spLocks noChangeShapeType="1"/>
            </p:cNvSpPr>
            <p:nvPr/>
          </p:nvSpPr>
          <p:spPr bwMode="auto">
            <a:xfrm>
              <a:off x="3814763" y="2600325"/>
              <a:ext cx="1295400" cy="0"/>
            </a:xfrm>
            <a:prstGeom prst="line">
              <a:avLst/>
            </a:prstGeom>
            <a:noFill/>
            <a:ln w="19050">
              <a:solidFill>
                <a:srgbClr val="CC3300"/>
              </a:solidFill>
              <a:round/>
              <a:headEnd/>
              <a:tailEnd/>
            </a:ln>
            <a:effectLst/>
          </p:spPr>
          <p:txBody>
            <a:bodyPr/>
            <a:lstStyle/>
            <a:p>
              <a:endParaRPr lang="en-US" dirty="0"/>
            </a:p>
          </p:txBody>
        </p:sp>
        <p:sp>
          <p:nvSpPr>
            <p:cNvPr id="333" name="Text Box 174"/>
            <p:cNvSpPr txBox="1">
              <a:spLocks noChangeArrowheads="1"/>
            </p:cNvSpPr>
            <p:nvPr/>
          </p:nvSpPr>
          <p:spPr bwMode="auto">
            <a:xfrm>
              <a:off x="3352800" y="202882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334" name="Line 177"/>
            <p:cNvSpPr>
              <a:spLocks noChangeShapeType="1"/>
            </p:cNvSpPr>
            <p:nvPr/>
          </p:nvSpPr>
          <p:spPr bwMode="auto">
            <a:xfrm>
              <a:off x="2362200" y="2209800"/>
              <a:ext cx="1600200" cy="0"/>
            </a:xfrm>
            <a:prstGeom prst="line">
              <a:avLst/>
            </a:prstGeom>
            <a:noFill/>
            <a:ln w="19050">
              <a:solidFill>
                <a:srgbClr val="CC3300"/>
              </a:solidFill>
              <a:round/>
              <a:headEnd/>
              <a:tailEnd/>
            </a:ln>
            <a:effectLst/>
          </p:spPr>
          <p:txBody>
            <a:bodyPr/>
            <a:lstStyle/>
            <a:p>
              <a:endParaRPr lang="en-US" dirty="0"/>
            </a:p>
          </p:txBody>
        </p:sp>
        <p:sp>
          <p:nvSpPr>
            <p:cNvPr id="335" name="Line 178"/>
            <p:cNvSpPr>
              <a:spLocks noChangeShapeType="1"/>
            </p:cNvSpPr>
            <p:nvPr/>
          </p:nvSpPr>
          <p:spPr bwMode="auto">
            <a:xfrm>
              <a:off x="2362200" y="4953000"/>
              <a:ext cx="381000" cy="0"/>
            </a:xfrm>
            <a:prstGeom prst="line">
              <a:avLst/>
            </a:prstGeom>
            <a:noFill/>
            <a:ln w="19050">
              <a:solidFill>
                <a:srgbClr val="CC3300"/>
              </a:solidFill>
              <a:round/>
              <a:headEnd/>
              <a:tailEnd/>
            </a:ln>
            <a:effectLst/>
          </p:spPr>
          <p:txBody>
            <a:bodyPr/>
            <a:lstStyle/>
            <a:p>
              <a:endParaRPr lang="en-US" dirty="0"/>
            </a:p>
          </p:txBody>
        </p:sp>
        <p:sp>
          <p:nvSpPr>
            <p:cNvPr id="336" name="Line 179"/>
            <p:cNvSpPr>
              <a:spLocks noChangeShapeType="1"/>
            </p:cNvSpPr>
            <p:nvPr/>
          </p:nvSpPr>
          <p:spPr bwMode="auto">
            <a:xfrm flipV="1">
              <a:off x="2733675" y="4724400"/>
              <a:ext cx="0" cy="228600"/>
            </a:xfrm>
            <a:prstGeom prst="line">
              <a:avLst/>
            </a:prstGeom>
            <a:noFill/>
            <a:ln w="19050">
              <a:solidFill>
                <a:srgbClr val="CC3300"/>
              </a:solidFill>
              <a:round/>
              <a:headEnd/>
              <a:tailEnd/>
            </a:ln>
            <a:effectLst/>
          </p:spPr>
          <p:txBody>
            <a:bodyPr/>
            <a:lstStyle/>
            <a:p>
              <a:endParaRPr lang="en-US" dirty="0"/>
            </a:p>
          </p:txBody>
        </p:sp>
        <p:sp>
          <p:nvSpPr>
            <p:cNvPr id="337" name="Text Box 185"/>
            <p:cNvSpPr txBox="1">
              <a:spLocks noChangeArrowheads="1"/>
            </p:cNvSpPr>
            <p:nvPr/>
          </p:nvSpPr>
          <p:spPr bwMode="auto">
            <a:xfrm>
              <a:off x="3886200" y="3028950"/>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Write</a:t>
              </a:r>
            </a:p>
          </p:txBody>
        </p:sp>
        <p:sp>
          <p:nvSpPr>
            <p:cNvPr id="338" name="Text Box 188"/>
            <p:cNvSpPr txBox="1">
              <a:spLocks noChangeArrowheads="1"/>
            </p:cNvSpPr>
            <p:nvPr/>
          </p:nvSpPr>
          <p:spPr bwMode="auto">
            <a:xfrm rot="10800000" flipH="1" flipV="1">
              <a:off x="2362200" y="2819400"/>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339" name="Group 194"/>
            <p:cNvGrpSpPr>
              <a:grpSpLocks/>
            </p:cNvGrpSpPr>
            <p:nvPr/>
          </p:nvGrpSpPr>
          <p:grpSpPr bwMode="auto">
            <a:xfrm>
              <a:off x="6324600" y="3028950"/>
              <a:ext cx="533400" cy="685800"/>
              <a:chOff x="3984" y="1920"/>
              <a:chExt cx="336" cy="432"/>
            </a:xfrm>
          </p:grpSpPr>
          <p:sp>
            <p:nvSpPr>
              <p:cNvPr id="358" name="AutoShape 189"/>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359" name="Line 190"/>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360" name="Line 191"/>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361" name="Line 192"/>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362" name="Line 193"/>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340" name="Line 195"/>
            <p:cNvSpPr>
              <a:spLocks noChangeShapeType="1"/>
            </p:cNvSpPr>
            <p:nvPr/>
          </p:nvSpPr>
          <p:spPr bwMode="auto">
            <a:xfrm>
              <a:off x="6248400" y="3657600"/>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341" name="Line 196"/>
            <p:cNvSpPr>
              <a:spLocks noChangeShapeType="1"/>
            </p:cNvSpPr>
            <p:nvPr/>
          </p:nvSpPr>
          <p:spPr bwMode="auto">
            <a:xfrm flipV="1">
              <a:off x="6257925" y="3667125"/>
              <a:ext cx="0" cy="762000"/>
            </a:xfrm>
            <a:prstGeom prst="line">
              <a:avLst/>
            </a:prstGeom>
            <a:noFill/>
            <a:ln w="19050">
              <a:solidFill>
                <a:schemeClr val="tx1"/>
              </a:solidFill>
              <a:round/>
              <a:headEnd/>
              <a:tailEnd/>
            </a:ln>
            <a:effectLst/>
          </p:spPr>
          <p:txBody>
            <a:bodyPr/>
            <a:lstStyle/>
            <a:p>
              <a:endParaRPr lang="en-US" dirty="0"/>
            </a:p>
          </p:txBody>
        </p:sp>
        <p:sp>
          <p:nvSpPr>
            <p:cNvPr id="342" name="Line 198"/>
            <p:cNvSpPr>
              <a:spLocks noChangeShapeType="1"/>
            </p:cNvSpPr>
            <p:nvPr/>
          </p:nvSpPr>
          <p:spPr bwMode="auto">
            <a:xfrm>
              <a:off x="5105400" y="3495675"/>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343" name="Group 104"/>
            <p:cNvGrpSpPr>
              <a:grpSpLocks/>
            </p:cNvGrpSpPr>
            <p:nvPr/>
          </p:nvGrpSpPr>
          <p:grpSpPr bwMode="auto">
            <a:xfrm>
              <a:off x="6202353" y="2133600"/>
              <a:ext cx="228600" cy="889000"/>
              <a:chOff x="3907" y="1587"/>
              <a:chExt cx="144" cy="560"/>
            </a:xfrm>
          </p:grpSpPr>
          <p:grpSp>
            <p:nvGrpSpPr>
              <p:cNvPr id="353" name="Group 105"/>
              <p:cNvGrpSpPr>
                <a:grpSpLocks/>
              </p:cNvGrpSpPr>
              <p:nvPr/>
            </p:nvGrpSpPr>
            <p:grpSpPr bwMode="auto">
              <a:xfrm>
                <a:off x="3930" y="1587"/>
                <a:ext cx="102" cy="560"/>
                <a:chOff x="1248" y="3360"/>
                <a:chExt cx="144" cy="480"/>
              </a:xfrm>
            </p:grpSpPr>
            <p:sp>
              <p:nvSpPr>
                <p:cNvPr id="355" name="AutoShape 10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356" name="Line 10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357" name="Line 10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354" name="Text Box 109"/>
              <p:cNvSpPr txBox="1">
                <a:spLocks noChangeArrowheads="1"/>
              </p:cNvSpPr>
              <p:nvPr/>
            </p:nvSpPr>
            <p:spPr bwMode="auto">
              <a:xfrm>
                <a:off x="3907"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344" name="Line 201"/>
            <p:cNvSpPr>
              <a:spLocks noChangeShapeType="1"/>
            </p:cNvSpPr>
            <p:nvPr/>
          </p:nvSpPr>
          <p:spPr bwMode="auto">
            <a:xfrm flipV="1">
              <a:off x="7458075" y="2743200"/>
              <a:ext cx="0" cy="1447800"/>
            </a:xfrm>
            <a:prstGeom prst="line">
              <a:avLst/>
            </a:prstGeom>
            <a:noFill/>
            <a:ln w="19050">
              <a:solidFill>
                <a:srgbClr val="CC3300"/>
              </a:solidFill>
              <a:round/>
              <a:headEnd/>
              <a:tailEnd/>
            </a:ln>
            <a:effectLst/>
          </p:spPr>
          <p:txBody>
            <a:bodyPr/>
            <a:lstStyle/>
            <a:p>
              <a:endParaRPr lang="en-US" dirty="0"/>
            </a:p>
          </p:txBody>
        </p:sp>
        <p:sp>
          <p:nvSpPr>
            <p:cNvPr id="345" name="Line 203"/>
            <p:cNvSpPr>
              <a:spLocks noChangeShapeType="1"/>
            </p:cNvSpPr>
            <p:nvPr/>
          </p:nvSpPr>
          <p:spPr bwMode="auto">
            <a:xfrm>
              <a:off x="5638800" y="3200400"/>
              <a:ext cx="1524000" cy="0"/>
            </a:xfrm>
            <a:prstGeom prst="line">
              <a:avLst/>
            </a:prstGeom>
            <a:noFill/>
            <a:ln w="19050">
              <a:solidFill>
                <a:srgbClr val="CC3300"/>
              </a:solidFill>
              <a:round/>
              <a:headEnd/>
              <a:tailEnd/>
            </a:ln>
            <a:effectLst/>
          </p:spPr>
          <p:txBody>
            <a:bodyPr/>
            <a:lstStyle/>
            <a:p>
              <a:endParaRPr lang="en-US" dirty="0"/>
            </a:p>
          </p:txBody>
        </p:sp>
        <p:sp>
          <p:nvSpPr>
            <p:cNvPr id="346" name="Line 204"/>
            <p:cNvSpPr>
              <a:spLocks noChangeShapeType="1"/>
            </p:cNvSpPr>
            <p:nvPr/>
          </p:nvSpPr>
          <p:spPr bwMode="auto">
            <a:xfrm flipV="1">
              <a:off x="7153275" y="3200400"/>
              <a:ext cx="0" cy="990600"/>
            </a:xfrm>
            <a:prstGeom prst="line">
              <a:avLst/>
            </a:prstGeom>
            <a:noFill/>
            <a:ln w="19050">
              <a:solidFill>
                <a:srgbClr val="CC3300"/>
              </a:solidFill>
              <a:round/>
              <a:headEnd/>
              <a:tailEnd/>
            </a:ln>
            <a:effectLst/>
          </p:spPr>
          <p:txBody>
            <a:bodyPr/>
            <a:lstStyle/>
            <a:p>
              <a:endParaRPr lang="en-US" dirty="0"/>
            </a:p>
          </p:txBody>
        </p:sp>
        <p:sp>
          <p:nvSpPr>
            <p:cNvPr id="347" name="Text Box 205"/>
            <p:cNvSpPr txBox="1">
              <a:spLocks noChangeArrowheads="1"/>
            </p:cNvSpPr>
            <p:nvPr/>
          </p:nvSpPr>
          <p:spPr bwMode="auto">
            <a:xfrm>
              <a:off x="7391400" y="403860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348" name="Text Box 206"/>
            <p:cNvSpPr txBox="1">
              <a:spLocks noChangeArrowheads="1"/>
            </p:cNvSpPr>
            <p:nvPr/>
          </p:nvSpPr>
          <p:spPr bwMode="auto">
            <a:xfrm>
              <a:off x="6781800" y="403860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349" name="Line 208"/>
            <p:cNvSpPr>
              <a:spLocks noChangeShapeType="1"/>
            </p:cNvSpPr>
            <p:nvPr/>
          </p:nvSpPr>
          <p:spPr bwMode="auto">
            <a:xfrm flipH="1" flipV="1">
              <a:off x="8372475" y="2895600"/>
              <a:ext cx="0" cy="1676400"/>
            </a:xfrm>
            <a:prstGeom prst="line">
              <a:avLst/>
            </a:prstGeom>
            <a:noFill/>
            <a:ln w="19050">
              <a:solidFill>
                <a:srgbClr val="CC3300"/>
              </a:solidFill>
              <a:round/>
              <a:headEnd/>
              <a:tailEnd/>
            </a:ln>
            <a:effectLst/>
          </p:spPr>
          <p:txBody>
            <a:bodyPr/>
            <a:lstStyle/>
            <a:p>
              <a:endParaRPr lang="en-US" dirty="0"/>
            </a:p>
          </p:txBody>
        </p:sp>
        <p:sp>
          <p:nvSpPr>
            <p:cNvPr id="350" name="Text Box 210"/>
            <p:cNvSpPr txBox="1">
              <a:spLocks noChangeArrowheads="1"/>
            </p:cNvSpPr>
            <p:nvPr/>
          </p:nvSpPr>
          <p:spPr bwMode="auto">
            <a:xfrm>
              <a:off x="7791450" y="4264025"/>
              <a:ext cx="685800" cy="336550"/>
            </a:xfrm>
            <a:prstGeom prst="rect">
              <a:avLst/>
            </a:prstGeom>
            <a:noFill/>
            <a:ln w="9525">
              <a:noFill/>
              <a:miter lim="800000"/>
              <a:headEnd/>
              <a:tailEnd/>
            </a:ln>
            <a:effectLst/>
          </p:spPr>
          <p:txBody>
            <a:bodyPr>
              <a:spAutoFit/>
            </a:bodyPr>
            <a:lstStyle/>
            <a:p>
              <a:pPr algn="l"/>
              <a:r>
                <a:rPr lang="en-US" sz="800" b="1" dirty="0">
                  <a:solidFill>
                    <a:srgbClr val="CC3300"/>
                  </a:solidFill>
                </a:rPr>
                <a:t>Mem./Reg.</a:t>
              </a:r>
            </a:p>
            <a:p>
              <a:pPr algn="l"/>
              <a:r>
                <a:rPr lang="en-US" sz="800" b="1" dirty="0">
                  <a:solidFill>
                    <a:srgbClr val="CC3300"/>
                  </a:solidFill>
                </a:rPr>
                <a:t>Select</a:t>
              </a:r>
            </a:p>
          </p:txBody>
        </p:sp>
        <p:sp>
          <p:nvSpPr>
            <p:cNvPr id="351" name="Line 212"/>
            <p:cNvSpPr>
              <a:spLocks noChangeShapeType="1"/>
            </p:cNvSpPr>
            <p:nvPr/>
          </p:nvSpPr>
          <p:spPr bwMode="auto">
            <a:xfrm>
              <a:off x="4486275" y="4419600"/>
              <a:ext cx="695325" cy="0"/>
            </a:xfrm>
            <a:prstGeom prst="line">
              <a:avLst/>
            </a:prstGeom>
            <a:noFill/>
            <a:ln w="19050">
              <a:solidFill>
                <a:srgbClr val="CC3300"/>
              </a:solidFill>
              <a:round/>
              <a:headEnd/>
              <a:tailEnd/>
            </a:ln>
            <a:effectLst/>
          </p:spPr>
          <p:txBody>
            <a:bodyPr/>
            <a:lstStyle/>
            <a:p>
              <a:endParaRPr lang="en-US" dirty="0"/>
            </a:p>
          </p:txBody>
        </p:sp>
        <p:sp>
          <p:nvSpPr>
            <p:cNvPr id="352" name="Line 213"/>
            <p:cNvSpPr>
              <a:spLocks noChangeShapeType="1"/>
            </p:cNvSpPr>
            <p:nvPr/>
          </p:nvSpPr>
          <p:spPr bwMode="auto">
            <a:xfrm flipV="1">
              <a:off x="4333875" y="3505200"/>
              <a:ext cx="0" cy="228600"/>
            </a:xfrm>
            <a:prstGeom prst="line">
              <a:avLst/>
            </a:prstGeom>
            <a:noFill/>
            <a:ln w="19050">
              <a:solidFill>
                <a:srgbClr val="CC3300"/>
              </a:solidFill>
              <a:round/>
              <a:headEnd/>
              <a:tailEnd/>
            </a:ln>
            <a:effectLst/>
          </p:spPr>
          <p:txBody>
            <a:bodyPr/>
            <a:lstStyle/>
            <a:p>
              <a:endParaRPr lang="en-US" dirty="0"/>
            </a:p>
          </p:txBody>
        </p:sp>
      </p:grpSp>
      <p:sp>
        <p:nvSpPr>
          <p:cNvPr id="210"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07522" name="Rectangle 2"/>
          <p:cNvSpPr>
            <a:spLocks noGrp="1" noChangeArrowheads="1"/>
          </p:cNvSpPr>
          <p:nvPr>
            <p:ph type="title"/>
          </p:nvPr>
        </p:nvSpPr>
        <p:spPr>
          <a:xfrm>
            <a:off x="609600" y="1295400"/>
            <a:ext cx="8077200" cy="533400"/>
          </a:xfrm>
          <a:ln/>
        </p:spPr>
        <p:txBody>
          <a:bodyPr/>
          <a:lstStyle/>
          <a:p>
            <a:r>
              <a:rPr lang="en-US" sz="3200" dirty="0"/>
              <a:t>Intermediate Results Storage Requirements</a:t>
            </a:r>
          </a:p>
        </p:txBody>
      </p:sp>
      <p:sp>
        <p:nvSpPr>
          <p:cNvPr id="107914" name="Text Box 394"/>
          <p:cNvSpPr txBox="1">
            <a:spLocks noChangeArrowheads="1"/>
          </p:cNvSpPr>
          <p:nvPr/>
        </p:nvSpPr>
        <p:spPr bwMode="auto">
          <a:xfrm>
            <a:off x="3505200" y="6156325"/>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sp>
        <p:nvSpPr>
          <p:cNvPr id="107915" name="Text Box 395"/>
          <p:cNvSpPr txBox="1">
            <a:spLocks noChangeArrowheads="1"/>
          </p:cNvSpPr>
          <p:nvPr/>
        </p:nvSpPr>
        <p:spPr bwMode="auto">
          <a:xfrm>
            <a:off x="762000" y="5486400"/>
            <a:ext cx="1443038" cy="517525"/>
          </a:xfrm>
          <a:prstGeom prst="rect">
            <a:avLst/>
          </a:prstGeom>
          <a:noFill/>
          <a:ln w="9525">
            <a:noFill/>
            <a:miter lim="800000"/>
            <a:headEnd/>
            <a:tailEnd/>
          </a:ln>
          <a:effectLst/>
        </p:spPr>
        <p:txBody>
          <a:bodyPr wrap="none">
            <a:spAutoFit/>
          </a:bodyPr>
          <a:lstStyle/>
          <a:p>
            <a:r>
              <a:rPr lang="en-US" sz="1400" b="1" dirty="0">
                <a:solidFill>
                  <a:srgbClr val="9933FF"/>
                </a:solidFill>
              </a:rPr>
              <a:t>Need instruction</a:t>
            </a:r>
          </a:p>
          <a:p>
            <a:r>
              <a:rPr lang="en-US" sz="1400" b="1" dirty="0">
                <a:solidFill>
                  <a:srgbClr val="9933FF"/>
                </a:solidFill>
              </a:rPr>
              <a:t>storage here</a:t>
            </a:r>
          </a:p>
        </p:txBody>
      </p:sp>
      <p:sp>
        <p:nvSpPr>
          <p:cNvPr id="107916" name="Line 396"/>
          <p:cNvSpPr>
            <a:spLocks noChangeShapeType="1"/>
          </p:cNvSpPr>
          <p:nvPr/>
        </p:nvSpPr>
        <p:spPr bwMode="auto">
          <a:xfrm flipV="1">
            <a:off x="2057400" y="5562600"/>
            <a:ext cx="228600" cy="228600"/>
          </a:xfrm>
          <a:prstGeom prst="line">
            <a:avLst/>
          </a:prstGeom>
          <a:noFill/>
          <a:ln w="9525">
            <a:solidFill>
              <a:srgbClr val="9933FF"/>
            </a:solidFill>
            <a:round/>
            <a:headEnd/>
            <a:tailEnd type="triangle" w="med" len="med"/>
          </a:ln>
          <a:effectLst/>
        </p:spPr>
        <p:txBody>
          <a:bodyPr/>
          <a:lstStyle/>
          <a:p>
            <a:endParaRPr lang="en-US" dirty="0"/>
          </a:p>
        </p:txBody>
      </p:sp>
      <p:sp>
        <p:nvSpPr>
          <p:cNvPr id="107917" name="Line 397"/>
          <p:cNvSpPr>
            <a:spLocks noChangeShapeType="1"/>
          </p:cNvSpPr>
          <p:nvPr/>
        </p:nvSpPr>
        <p:spPr bwMode="auto">
          <a:xfrm flipV="1">
            <a:off x="4267200" y="5257800"/>
            <a:ext cx="457200" cy="609600"/>
          </a:xfrm>
          <a:prstGeom prst="line">
            <a:avLst/>
          </a:prstGeom>
          <a:noFill/>
          <a:ln w="9525">
            <a:solidFill>
              <a:srgbClr val="9933FF"/>
            </a:solidFill>
            <a:round/>
            <a:headEnd/>
            <a:tailEnd type="triangle" w="med" len="med"/>
          </a:ln>
          <a:effectLst/>
        </p:spPr>
        <p:txBody>
          <a:bodyPr/>
          <a:lstStyle/>
          <a:p>
            <a:endParaRPr lang="en-US" dirty="0"/>
          </a:p>
        </p:txBody>
      </p:sp>
      <p:sp>
        <p:nvSpPr>
          <p:cNvPr id="107918" name="AutoShape 398"/>
          <p:cNvSpPr>
            <a:spLocks noChangeArrowheads="1"/>
          </p:cNvSpPr>
          <p:nvPr/>
        </p:nvSpPr>
        <p:spPr bwMode="auto">
          <a:xfrm>
            <a:off x="2200275" y="2971800"/>
            <a:ext cx="219075" cy="2590800"/>
          </a:xfrm>
          <a:prstGeom prst="roundRect">
            <a:avLst>
              <a:gd name="adj" fmla="val 16667"/>
            </a:avLst>
          </a:prstGeom>
          <a:noFill/>
          <a:ln w="28575">
            <a:solidFill>
              <a:srgbClr val="9933FF"/>
            </a:solidFill>
            <a:round/>
            <a:headEnd/>
            <a:tailEnd/>
          </a:ln>
          <a:effectLst/>
        </p:spPr>
        <p:txBody>
          <a:bodyPr wrap="none" anchor="ctr"/>
          <a:lstStyle/>
          <a:p>
            <a:endParaRPr lang="en-US" dirty="0"/>
          </a:p>
        </p:txBody>
      </p:sp>
      <p:sp>
        <p:nvSpPr>
          <p:cNvPr id="107919" name="AutoShape 399"/>
          <p:cNvSpPr>
            <a:spLocks noChangeArrowheads="1"/>
          </p:cNvSpPr>
          <p:nvPr/>
        </p:nvSpPr>
        <p:spPr bwMode="auto">
          <a:xfrm>
            <a:off x="4772025" y="3819525"/>
            <a:ext cx="180975" cy="1743075"/>
          </a:xfrm>
          <a:prstGeom prst="roundRect">
            <a:avLst>
              <a:gd name="adj" fmla="val 16667"/>
            </a:avLst>
          </a:prstGeom>
          <a:noFill/>
          <a:ln w="28575">
            <a:solidFill>
              <a:srgbClr val="9933FF"/>
            </a:solidFill>
            <a:round/>
            <a:headEnd/>
            <a:tailEnd/>
          </a:ln>
          <a:effectLst/>
        </p:spPr>
        <p:txBody>
          <a:bodyPr wrap="none" anchor="ctr"/>
          <a:lstStyle/>
          <a:p>
            <a:endParaRPr lang="en-US" dirty="0"/>
          </a:p>
        </p:txBody>
      </p:sp>
      <p:sp>
        <p:nvSpPr>
          <p:cNvPr id="107920" name="Text Box 400"/>
          <p:cNvSpPr txBox="1">
            <a:spLocks noChangeArrowheads="1"/>
          </p:cNvSpPr>
          <p:nvPr/>
        </p:nvSpPr>
        <p:spPr bwMode="auto">
          <a:xfrm>
            <a:off x="2590800" y="5791200"/>
            <a:ext cx="2743200" cy="304800"/>
          </a:xfrm>
          <a:prstGeom prst="rect">
            <a:avLst/>
          </a:prstGeom>
          <a:noFill/>
          <a:ln w="9525">
            <a:noFill/>
            <a:miter lim="800000"/>
            <a:headEnd/>
            <a:tailEnd/>
          </a:ln>
          <a:effectLst/>
        </p:spPr>
        <p:txBody>
          <a:bodyPr>
            <a:spAutoFit/>
          </a:bodyPr>
          <a:lstStyle/>
          <a:p>
            <a:r>
              <a:rPr lang="en-US" sz="1400" b="1" dirty="0">
                <a:solidFill>
                  <a:srgbClr val="9933FF"/>
                </a:solidFill>
              </a:rPr>
              <a:t>Need operand storage here</a:t>
            </a:r>
          </a:p>
        </p:txBody>
      </p:sp>
      <p:sp>
        <p:nvSpPr>
          <p:cNvPr id="107922" name="Text Box 402"/>
          <p:cNvSpPr txBox="1">
            <a:spLocks noChangeArrowheads="1"/>
          </p:cNvSpPr>
          <p:nvPr/>
        </p:nvSpPr>
        <p:spPr bwMode="auto">
          <a:xfrm>
            <a:off x="5686425" y="5715000"/>
            <a:ext cx="2454275" cy="304800"/>
          </a:xfrm>
          <a:prstGeom prst="rect">
            <a:avLst/>
          </a:prstGeom>
          <a:noFill/>
          <a:ln w="9525">
            <a:noFill/>
            <a:miter lim="800000"/>
            <a:headEnd/>
            <a:tailEnd/>
          </a:ln>
          <a:effectLst/>
        </p:spPr>
        <p:txBody>
          <a:bodyPr>
            <a:spAutoFit/>
          </a:bodyPr>
          <a:lstStyle/>
          <a:p>
            <a:r>
              <a:rPr lang="en-US" sz="1400" b="1" dirty="0">
                <a:solidFill>
                  <a:srgbClr val="9933FF"/>
                </a:solidFill>
              </a:rPr>
              <a:t>Need ALU out storage here</a:t>
            </a:r>
          </a:p>
        </p:txBody>
      </p:sp>
      <p:sp>
        <p:nvSpPr>
          <p:cNvPr id="107923" name="Line 403"/>
          <p:cNvSpPr>
            <a:spLocks noChangeShapeType="1"/>
          </p:cNvSpPr>
          <p:nvPr/>
        </p:nvSpPr>
        <p:spPr bwMode="auto">
          <a:xfrm flipV="1">
            <a:off x="6324600" y="5486400"/>
            <a:ext cx="76200" cy="304800"/>
          </a:xfrm>
          <a:prstGeom prst="line">
            <a:avLst/>
          </a:prstGeom>
          <a:noFill/>
          <a:ln w="9525">
            <a:solidFill>
              <a:srgbClr val="9933FF"/>
            </a:solidFill>
            <a:round/>
            <a:headEnd/>
            <a:tailEnd type="triangle" w="med" len="med"/>
          </a:ln>
          <a:effectLst/>
        </p:spPr>
        <p:txBody>
          <a:bodyPr/>
          <a:lstStyle/>
          <a:p>
            <a:endParaRPr lang="en-US" dirty="0"/>
          </a:p>
        </p:txBody>
      </p:sp>
      <p:sp>
        <p:nvSpPr>
          <p:cNvPr id="107924" name="AutoShape 404"/>
          <p:cNvSpPr>
            <a:spLocks noChangeArrowheads="1"/>
          </p:cNvSpPr>
          <p:nvPr/>
        </p:nvSpPr>
        <p:spPr bwMode="auto">
          <a:xfrm>
            <a:off x="8077200" y="4191000"/>
            <a:ext cx="152400" cy="1600200"/>
          </a:xfrm>
          <a:prstGeom prst="roundRect">
            <a:avLst>
              <a:gd name="adj" fmla="val 16667"/>
            </a:avLst>
          </a:prstGeom>
          <a:noFill/>
          <a:ln w="28575">
            <a:solidFill>
              <a:srgbClr val="9933FF"/>
            </a:solidFill>
            <a:round/>
            <a:headEnd/>
            <a:tailEnd/>
          </a:ln>
          <a:effectLst/>
        </p:spPr>
        <p:txBody>
          <a:bodyPr wrap="none" anchor="ctr"/>
          <a:lstStyle/>
          <a:p>
            <a:endParaRPr lang="en-US" dirty="0"/>
          </a:p>
        </p:txBody>
      </p:sp>
      <p:sp>
        <p:nvSpPr>
          <p:cNvPr id="107921" name="AutoShape 401"/>
          <p:cNvSpPr>
            <a:spLocks noChangeArrowheads="1"/>
          </p:cNvSpPr>
          <p:nvPr/>
        </p:nvSpPr>
        <p:spPr bwMode="auto">
          <a:xfrm>
            <a:off x="6400800" y="4419600"/>
            <a:ext cx="152400" cy="1066800"/>
          </a:xfrm>
          <a:prstGeom prst="roundRect">
            <a:avLst>
              <a:gd name="adj" fmla="val 16667"/>
            </a:avLst>
          </a:prstGeom>
          <a:noFill/>
          <a:ln w="28575">
            <a:solidFill>
              <a:srgbClr val="9933FF"/>
            </a:solidFill>
            <a:round/>
            <a:headEnd/>
            <a:tailEnd/>
          </a:ln>
          <a:effectLst/>
        </p:spPr>
        <p:txBody>
          <a:bodyPr wrap="none" anchor="ctr"/>
          <a:lstStyle/>
          <a:p>
            <a:endParaRPr lang="en-US" dirty="0"/>
          </a:p>
        </p:txBody>
      </p:sp>
      <p:sp>
        <p:nvSpPr>
          <p:cNvPr id="107925" name="Text Box 405"/>
          <p:cNvSpPr txBox="1">
            <a:spLocks noChangeArrowheads="1"/>
          </p:cNvSpPr>
          <p:nvPr/>
        </p:nvSpPr>
        <p:spPr bwMode="auto">
          <a:xfrm>
            <a:off x="7531100" y="2882900"/>
            <a:ext cx="782638" cy="1155700"/>
          </a:xfrm>
          <a:prstGeom prst="rect">
            <a:avLst/>
          </a:prstGeom>
          <a:noFill/>
          <a:ln w="9525">
            <a:noFill/>
            <a:miter lim="800000"/>
            <a:headEnd/>
            <a:tailEnd/>
          </a:ln>
          <a:effectLst/>
        </p:spPr>
        <p:txBody>
          <a:bodyPr wrap="none">
            <a:spAutoFit/>
          </a:bodyPr>
          <a:lstStyle/>
          <a:p>
            <a:r>
              <a:rPr lang="en-US" sz="1400" b="1" dirty="0">
                <a:solidFill>
                  <a:srgbClr val="9933FF"/>
                </a:solidFill>
              </a:rPr>
              <a:t>Need </a:t>
            </a:r>
          </a:p>
          <a:p>
            <a:r>
              <a:rPr lang="en-US" sz="1400" b="1" dirty="0">
                <a:solidFill>
                  <a:srgbClr val="9933FF"/>
                </a:solidFill>
              </a:rPr>
              <a:t>read </a:t>
            </a:r>
          </a:p>
          <a:p>
            <a:r>
              <a:rPr lang="en-US" sz="1400" b="1" dirty="0">
                <a:solidFill>
                  <a:srgbClr val="9933FF"/>
                </a:solidFill>
              </a:rPr>
              <a:t>data</a:t>
            </a:r>
          </a:p>
          <a:p>
            <a:r>
              <a:rPr lang="en-US" sz="1400" b="1" dirty="0">
                <a:solidFill>
                  <a:srgbClr val="9933FF"/>
                </a:solidFill>
              </a:rPr>
              <a:t>storage </a:t>
            </a:r>
          </a:p>
          <a:p>
            <a:r>
              <a:rPr lang="en-US" sz="1400" b="1" dirty="0">
                <a:solidFill>
                  <a:srgbClr val="9933FF"/>
                </a:solidFill>
              </a:rPr>
              <a:t>here</a:t>
            </a:r>
          </a:p>
        </p:txBody>
      </p:sp>
      <p:sp>
        <p:nvSpPr>
          <p:cNvPr id="107926" name="Line 406"/>
          <p:cNvSpPr>
            <a:spLocks noChangeShapeType="1"/>
          </p:cNvSpPr>
          <p:nvPr/>
        </p:nvSpPr>
        <p:spPr bwMode="auto">
          <a:xfrm>
            <a:off x="8001000" y="3962400"/>
            <a:ext cx="152400" cy="228600"/>
          </a:xfrm>
          <a:prstGeom prst="line">
            <a:avLst/>
          </a:prstGeom>
          <a:noFill/>
          <a:ln w="9525">
            <a:solidFill>
              <a:srgbClr val="9933FF"/>
            </a:solidFill>
            <a:round/>
            <a:headEnd/>
            <a:tailEnd type="triangle" w="med" len="med"/>
          </a:ln>
          <a:effectLst/>
        </p:spPr>
        <p:txBody>
          <a:bodyPr/>
          <a:lstStyle/>
          <a:p>
            <a:endParaRPr lang="en-US" dirty="0"/>
          </a:p>
        </p:txBody>
      </p:sp>
      <p:pic>
        <p:nvPicPr>
          <p:cNvPr id="2" name="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6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18786" name="Rectangle 2"/>
          <p:cNvSpPr>
            <a:spLocks noGrp="1" noChangeArrowheads="1"/>
          </p:cNvSpPr>
          <p:nvPr>
            <p:ph type="title"/>
          </p:nvPr>
        </p:nvSpPr>
        <p:spPr>
          <a:xfrm>
            <a:off x="1371600" y="1447800"/>
            <a:ext cx="6553200" cy="533400"/>
          </a:xfrm>
          <a:ln/>
        </p:spPr>
        <p:txBody>
          <a:bodyPr/>
          <a:lstStyle/>
          <a:p>
            <a:r>
              <a:rPr lang="en-US" sz="3200" dirty="0"/>
              <a:t>First-Pass Register Placement</a:t>
            </a:r>
          </a:p>
        </p:txBody>
      </p:sp>
      <p:sp>
        <p:nvSpPr>
          <p:cNvPr id="118897" name="Text Box 113"/>
          <p:cNvSpPr txBox="1">
            <a:spLocks noChangeArrowheads="1"/>
          </p:cNvSpPr>
          <p:nvPr/>
        </p:nvSpPr>
        <p:spPr bwMode="auto">
          <a:xfrm>
            <a:off x="3581400" y="5486400"/>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grpSp>
        <p:nvGrpSpPr>
          <p:cNvPr id="80" name="Group 79"/>
          <p:cNvGrpSpPr/>
          <p:nvPr/>
        </p:nvGrpSpPr>
        <p:grpSpPr>
          <a:xfrm>
            <a:off x="1066800" y="2438400"/>
            <a:ext cx="6858000" cy="2655888"/>
            <a:chOff x="1066800" y="2438400"/>
            <a:chExt cx="6858000" cy="2655888"/>
          </a:xfrm>
        </p:grpSpPr>
        <p:grpSp>
          <p:nvGrpSpPr>
            <p:cNvPr id="73" name="Group 72"/>
            <p:cNvGrpSpPr/>
            <p:nvPr/>
          </p:nvGrpSpPr>
          <p:grpSpPr>
            <a:xfrm>
              <a:off x="6274679" y="2622332"/>
              <a:ext cx="1056287" cy="990598"/>
              <a:chOff x="3355430" y="3810002"/>
              <a:chExt cx="1056287" cy="990598"/>
            </a:xfrm>
          </p:grpSpPr>
          <p:cxnSp>
            <p:nvCxnSpPr>
              <p:cNvPr id="74" name="Straight Connector 7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Isosceles Triangle 7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6" name="Isosceles Triangle 7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7" name="Isosceles Triangle 7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8" name="Rectangle 7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9"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sp>
          <p:nvSpPr>
            <p:cNvPr id="118833" name="Line 49"/>
            <p:cNvSpPr>
              <a:spLocks noChangeShapeType="1"/>
            </p:cNvSpPr>
            <p:nvPr/>
          </p:nvSpPr>
          <p:spPr bwMode="auto">
            <a:xfrm>
              <a:off x="3848100" y="3886200"/>
              <a:ext cx="190500" cy="0"/>
            </a:xfrm>
            <a:prstGeom prst="line">
              <a:avLst/>
            </a:prstGeom>
            <a:noFill/>
            <a:ln w="28575">
              <a:solidFill>
                <a:schemeClr val="tx1"/>
              </a:solidFill>
              <a:round/>
              <a:headEnd/>
              <a:tailEnd type="triangle" w="med" len="med"/>
            </a:ln>
            <a:effectLst/>
          </p:spPr>
          <p:txBody>
            <a:bodyPr/>
            <a:lstStyle/>
            <a:p>
              <a:endParaRPr lang="en-US" dirty="0"/>
            </a:p>
          </p:txBody>
        </p:sp>
        <p:sp>
          <p:nvSpPr>
            <p:cNvPr id="118870" name="Line 86"/>
            <p:cNvSpPr>
              <a:spLocks noChangeShapeType="1"/>
            </p:cNvSpPr>
            <p:nvPr/>
          </p:nvSpPr>
          <p:spPr bwMode="auto">
            <a:xfrm>
              <a:off x="3771900" y="3562350"/>
              <a:ext cx="542925" cy="0"/>
            </a:xfrm>
            <a:prstGeom prst="line">
              <a:avLst/>
            </a:prstGeom>
            <a:noFill/>
            <a:ln w="28575">
              <a:solidFill>
                <a:schemeClr val="tx1"/>
              </a:solidFill>
              <a:round/>
              <a:headEnd/>
              <a:tailEnd type="triangle" w="med" len="med"/>
            </a:ln>
            <a:effectLst/>
          </p:spPr>
          <p:txBody>
            <a:bodyPr/>
            <a:lstStyle/>
            <a:p>
              <a:endParaRPr lang="en-US" dirty="0"/>
            </a:p>
          </p:txBody>
        </p:sp>
        <p:sp>
          <p:nvSpPr>
            <p:cNvPr id="118789" name="Line 5"/>
            <p:cNvSpPr>
              <a:spLocks noChangeShapeType="1"/>
            </p:cNvSpPr>
            <p:nvPr/>
          </p:nvSpPr>
          <p:spPr bwMode="auto">
            <a:xfrm flipH="1">
              <a:off x="7696200" y="3054405"/>
              <a:ext cx="228600" cy="0"/>
            </a:xfrm>
            <a:prstGeom prst="line">
              <a:avLst/>
            </a:prstGeom>
            <a:noFill/>
            <a:ln w="28575">
              <a:solidFill>
                <a:schemeClr val="tx1"/>
              </a:solidFill>
              <a:round/>
              <a:headEnd/>
              <a:tailEnd/>
            </a:ln>
            <a:effectLst/>
          </p:spPr>
          <p:txBody>
            <a:bodyPr/>
            <a:lstStyle/>
            <a:p>
              <a:endParaRPr lang="en-US" dirty="0"/>
            </a:p>
          </p:txBody>
        </p:sp>
        <p:sp>
          <p:nvSpPr>
            <p:cNvPr id="118790" name="Line 6"/>
            <p:cNvSpPr>
              <a:spLocks noChangeShapeType="1"/>
            </p:cNvSpPr>
            <p:nvPr/>
          </p:nvSpPr>
          <p:spPr bwMode="auto">
            <a:xfrm flipV="1">
              <a:off x="3962400" y="3884613"/>
              <a:ext cx="342900" cy="1588"/>
            </a:xfrm>
            <a:prstGeom prst="line">
              <a:avLst/>
            </a:prstGeom>
            <a:noFill/>
            <a:ln w="28575">
              <a:solidFill>
                <a:schemeClr val="tx1"/>
              </a:solidFill>
              <a:round/>
              <a:headEnd/>
              <a:tailEnd type="triangle" w="med" len="med"/>
            </a:ln>
            <a:effectLst/>
          </p:spPr>
          <p:txBody>
            <a:bodyPr/>
            <a:lstStyle/>
            <a:p>
              <a:endParaRPr lang="en-US" dirty="0"/>
            </a:p>
          </p:txBody>
        </p:sp>
        <p:sp>
          <p:nvSpPr>
            <p:cNvPr id="118791" name="Line 7"/>
            <p:cNvSpPr>
              <a:spLocks noChangeShapeType="1"/>
            </p:cNvSpPr>
            <p:nvPr/>
          </p:nvSpPr>
          <p:spPr bwMode="auto">
            <a:xfrm>
              <a:off x="5700713" y="3352800"/>
              <a:ext cx="623888" cy="0"/>
            </a:xfrm>
            <a:prstGeom prst="line">
              <a:avLst/>
            </a:prstGeom>
            <a:noFill/>
            <a:ln w="28575">
              <a:solidFill>
                <a:schemeClr val="tx1"/>
              </a:solidFill>
              <a:round/>
              <a:headEnd/>
              <a:tailEnd type="triangle" w="med" len="med"/>
            </a:ln>
            <a:effectLst/>
          </p:spPr>
          <p:txBody>
            <a:bodyPr/>
            <a:lstStyle/>
            <a:p>
              <a:endParaRPr lang="en-US" dirty="0"/>
            </a:p>
          </p:txBody>
        </p:sp>
        <p:sp>
          <p:nvSpPr>
            <p:cNvPr id="118799" name="Line 15"/>
            <p:cNvSpPr>
              <a:spLocks noChangeShapeType="1"/>
            </p:cNvSpPr>
            <p:nvPr/>
          </p:nvSpPr>
          <p:spPr bwMode="auto">
            <a:xfrm>
              <a:off x="3786188" y="2732088"/>
              <a:ext cx="0" cy="1752600"/>
            </a:xfrm>
            <a:prstGeom prst="line">
              <a:avLst/>
            </a:prstGeom>
            <a:noFill/>
            <a:ln w="28575">
              <a:solidFill>
                <a:schemeClr val="tx1"/>
              </a:solidFill>
              <a:round/>
              <a:headEnd/>
              <a:tailEnd/>
            </a:ln>
            <a:effectLst/>
          </p:spPr>
          <p:txBody>
            <a:bodyPr/>
            <a:lstStyle/>
            <a:p>
              <a:endParaRPr lang="en-US" dirty="0"/>
            </a:p>
          </p:txBody>
        </p:sp>
        <p:sp>
          <p:nvSpPr>
            <p:cNvPr id="118800" name="Line 16"/>
            <p:cNvSpPr>
              <a:spLocks noChangeShapeType="1"/>
            </p:cNvSpPr>
            <p:nvPr/>
          </p:nvSpPr>
          <p:spPr bwMode="auto">
            <a:xfrm>
              <a:off x="3514725" y="3352800"/>
              <a:ext cx="276225" cy="0"/>
            </a:xfrm>
            <a:prstGeom prst="line">
              <a:avLst/>
            </a:prstGeom>
            <a:noFill/>
            <a:ln w="28575">
              <a:solidFill>
                <a:schemeClr val="tx1"/>
              </a:solidFill>
              <a:round/>
              <a:headEnd/>
              <a:tailEnd/>
            </a:ln>
            <a:effectLst/>
          </p:spPr>
          <p:txBody>
            <a:bodyPr/>
            <a:lstStyle/>
            <a:p>
              <a:endParaRPr lang="en-US" dirty="0"/>
            </a:p>
          </p:txBody>
        </p:sp>
        <p:sp>
          <p:nvSpPr>
            <p:cNvPr id="118811" name="Line 27"/>
            <p:cNvSpPr>
              <a:spLocks noChangeShapeType="1"/>
            </p:cNvSpPr>
            <p:nvPr/>
          </p:nvSpPr>
          <p:spPr bwMode="auto">
            <a:xfrm>
              <a:off x="6934200" y="3124200"/>
              <a:ext cx="457200" cy="0"/>
            </a:xfrm>
            <a:prstGeom prst="line">
              <a:avLst/>
            </a:prstGeom>
            <a:noFill/>
            <a:ln w="28575">
              <a:solidFill>
                <a:schemeClr val="tx1"/>
              </a:solidFill>
              <a:round/>
              <a:headEnd/>
              <a:tailEnd type="triangle" w="med" len="med"/>
            </a:ln>
            <a:effectLst/>
          </p:spPr>
          <p:txBody>
            <a:bodyPr/>
            <a:lstStyle/>
            <a:p>
              <a:endParaRPr lang="en-US" dirty="0"/>
            </a:p>
          </p:txBody>
        </p:sp>
        <p:sp>
          <p:nvSpPr>
            <p:cNvPr id="118812" name="Line 28"/>
            <p:cNvSpPr>
              <a:spLocks noChangeShapeType="1"/>
            </p:cNvSpPr>
            <p:nvPr/>
          </p:nvSpPr>
          <p:spPr bwMode="auto">
            <a:xfrm>
              <a:off x="3779783" y="4495800"/>
              <a:ext cx="2247900" cy="0"/>
            </a:xfrm>
            <a:prstGeom prst="line">
              <a:avLst/>
            </a:prstGeom>
            <a:noFill/>
            <a:ln w="28575">
              <a:solidFill>
                <a:schemeClr val="tx1"/>
              </a:solidFill>
              <a:round/>
              <a:headEnd/>
              <a:tailEnd/>
            </a:ln>
            <a:effectLst/>
          </p:spPr>
          <p:txBody>
            <a:bodyPr/>
            <a:lstStyle/>
            <a:p>
              <a:endParaRPr lang="en-US" dirty="0"/>
            </a:p>
          </p:txBody>
        </p:sp>
        <p:sp>
          <p:nvSpPr>
            <p:cNvPr id="118814" name="Line 30"/>
            <p:cNvSpPr>
              <a:spLocks noChangeShapeType="1"/>
            </p:cNvSpPr>
            <p:nvPr/>
          </p:nvSpPr>
          <p:spPr bwMode="auto">
            <a:xfrm>
              <a:off x="7916917" y="3048000"/>
              <a:ext cx="0" cy="1981200"/>
            </a:xfrm>
            <a:prstGeom prst="line">
              <a:avLst/>
            </a:prstGeom>
            <a:noFill/>
            <a:ln w="28575">
              <a:solidFill>
                <a:schemeClr val="tx1"/>
              </a:solidFill>
              <a:round/>
              <a:headEnd/>
              <a:tailEnd/>
            </a:ln>
            <a:effectLst/>
          </p:spPr>
          <p:txBody>
            <a:bodyPr/>
            <a:lstStyle/>
            <a:p>
              <a:endParaRPr lang="en-US" dirty="0"/>
            </a:p>
          </p:txBody>
        </p:sp>
        <p:grpSp>
          <p:nvGrpSpPr>
            <p:cNvPr id="118898" name="Group 114"/>
            <p:cNvGrpSpPr>
              <a:grpSpLocks/>
            </p:cNvGrpSpPr>
            <p:nvPr/>
          </p:nvGrpSpPr>
          <p:grpSpPr bwMode="auto">
            <a:xfrm>
              <a:off x="7315200" y="2743200"/>
              <a:ext cx="452438" cy="609600"/>
              <a:chOff x="4752" y="1680"/>
              <a:chExt cx="285" cy="384"/>
            </a:xfrm>
          </p:grpSpPr>
          <p:sp>
            <p:nvSpPr>
              <p:cNvPr id="118813" name="Rectangle 29"/>
              <p:cNvSpPr>
                <a:spLocks noChangeArrowheads="1"/>
              </p:cNvSpPr>
              <p:nvPr/>
            </p:nvSpPr>
            <p:spPr bwMode="auto">
              <a:xfrm>
                <a:off x="4806" y="1680"/>
                <a:ext cx="192" cy="384"/>
              </a:xfrm>
              <a:prstGeom prst="rect">
                <a:avLst/>
              </a:prstGeom>
              <a:solidFill>
                <a:srgbClr val="CC99FF"/>
              </a:solidFill>
              <a:ln w="28575" algn="ctr">
                <a:solidFill>
                  <a:schemeClr val="tx1"/>
                </a:solidFill>
                <a:miter lim="800000"/>
                <a:headEnd/>
                <a:tailEnd/>
              </a:ln>
              <a:effectLst/>
            </p:spPr>
            <p:txBody>
              <a:bodyPr wrap="none" anchor="ctr"/>
              <a:lstStyle/>
              <a:p>
                <a:endParaRPr lang="en-US" dirty="0"/>
              </a:p>
            </p:txBody>
          </p:sp>
          <p:sp>
            <p:nvSpPr>
              <p:cNvPr id="118815" name="Text Box 31"/>
              <p:cNvSpPr txBox="1">
                <a:spLocks noChangeArrowheads="1"/>
              </p:cNvSpPr>
              <p:nvPr/>
            </p:nvSpPr>
            <p:spPr bwMode="auto">
              <a:xfrm>
                <a:off x="4752" y="1728"/>
                <a:ext cx="285" cy="250"/>
              </a:xfrm>
              <a:prstGeom prst="rect">
                <a:avLst/>
              </a:prstGeom>
              <a:noFill/>
              <a:ln w="9525" algn="ctr">
                <a:noFill/>
                <a:miter lim="800000"/>
                <a:headEnd/>
                <a:tailEnd/>
              </a:ln>
              <a:effectLst/>
            </p:spPr>
            <p:txBody>
              <a:bodyPr wrap="none">
                <a:spAutoFit/>
              </a:bodyPr>
              <a:lstStyle/>
              <a:p>
                <a:r>
                  <a:rPr lang="en-US" sz="1000" b="1" dirty="0"/>
                  <a:t>ALU</a:t>
                </a:r>
              </a:p>
              <a:p>
                <a:r>
                  <a:rPr lang="en-US" sz="1000" b="1" dirty="0"/>
                  <a:t>Out</a:t>
                </a:r>
              </a:p>
            </p:txBody>
          </p:sp>
        </p:grpSp>
        <p:sp>
          <p:nvSpPr>
            <p:cNvPr id="118822" name="Line 38"/>
            <p:cNvSpPr>
              <a:spLocks noChangeShapeType="1"/>
            </p:cNvSpPr>
            <p:nvPr/>
          </p:nvSpPr>
          <p:spPr bwMode="auto">
            <a:xfrm>
              <a:off x="2752725" y="3276600"/>
              <a:ext cx="0" cy="1219200"/>
            </a:xfrm>
            <a:prstGeom prst="line">
              <a:avLst/>
            </a:prstGeom>
            <a:noFill/>
            <a:ln w="28575">
              <a:solidFill>
                <a:schemeClr val="tx1"/>
              </a:solidFill>
              <a:round/>
              <a:headEnd/>
              <a:tailEnd/>
            </a:ln>
            <a:effectLst/>
          </p:spPr>
          <p:txBody>
            <a:bodyPr/>
            <a:lstStyle/>
            <a:p>
              <a:endParaRPr lang="en-US" dirty="0"/>
            </a:p>
          </p:txBody>
        </p:sp>
        <p:grpSp>
          <p:nvGrpSpPr>
            <p:cNvPr id="118823" name="Group 39"/>
            <p:cNvGrpSpPr>
              <a:grpSpLocks/>
            </p:cNvGrpSpPr>
            <p:nvPr/>
          </p:nvGrpSpPr>
          <p:grpSpPr bwMode="auto">
            <a:xfrm>
              <a:off x="1476375" y="2686050"/>
              <a:ext cx="1200150" cy="1368425"/>
              <a:chOff x="828" y="2508"/>
              <a:chExt cx="756" cy="862"/>
            </a:xfrm>
          </p:grpSpPr>
          <p:sp>
            <p:nvSpPr>
              <p:cNvPr id="118824" name="Rectangle 40"/>
              <p:cNvSpPr>
                <a:spLocks noChangeArrowheads="1"/>
              </p:cNvSpPr>
              <p:nvPr/>
            </p:nvSpPr>
            <p:spPr bwMode="auto">
              <a:xfrm>
                <a:off x="864" y="2544"/>
                <a:ext cx="672" cy="816"/>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18825" name="Text Box 41"/>
              <p:cNvSpPr txBox="1">
                <a:spLocks noChangeArrowheads="1"/>
              </p:cNvSpPr>
              <p:nvPr/>
            </p:nvSpPr>
            <p:spPr bwMode="auto">
              <a:xfrm>
                <a:off x="828" y="2508"/>
                <a:ext cx="411" cy="250"/>
              </a:xfrm>
              <a:prstGeom prst="rect">
                <a:avLst/>
              </a:prstGeom>
              <a:noFill/>
              <a:ln w="9525">
                <a:noFill/>
                <a:miter lim="800000"/>
                <a:headEnd/>
                <a:tailEnd/>
              </a:ln>
              <a:effectLst/>
            </p:spPr>
            <p:txBody>
              <a:bodyPr wrap="none">
                <a:spAutoFit/>
              </a:bodyPr>
              <a:lstStyle/>
              <a:p>
                <a:r>
                  <a:rPr lang="en-US" sz="1000" b="1" dirty="0"/>
                  <a:t>Memory</a:t>
                </a:r>
              </a:p>
              <a:p>
                <a:r>
                  <a:rPr lang="en-US" sz="1000" b="1" dirty="0"/>
                  <a:t>Address</a:t>
                </a:r>
              </a:p>
            </p:txBody>
          </p:sp>
          <p:sp>
            <p:nvSpPr>
              <p:cNvPr id="118826" name="Text Box 42"/>
              <p:cNvSpPr txBox="1">
                <a:spLocks noChangeArrowheads="1"/>
              </p:cNvSpPr>
              <p:nvPr/>
            </p:nvSpPr>
            <p:spPr bwMode="auto">
              <a:xfrm>
                <a:off x="1104" y="2736"/>
                <a:ext cx="480" cy="250"/>
              </a:xfrm>
              <a:prstGeom prst="rect">
                <a:avLst/>
              </a:prstGeom>
              <a:noFill/>
              <a:ln w="9525">
                <a:noFill/>
                <a:miter lim="800000"/>
                <a:headEnd/>
                <a:tailEnd/>
              </a:ln>
              <a:effectLst/>
            </p:spPr>
            <p:txBody>
              <a:bodyPr>
                <a:spAutoFit/>
              </a:bodyPr>
              <a:lstStyle/>
              <a:p>
                <a:r>
                  <a:rPr lang="en-US" sz="1000" b="1" dirty="0"/>
                  <a:t>Memory </a:t>
                </a:r>
              </a:p>
              <a:p>
                <a:r>
                  <a:rPr lang="en-US" sz="1000" b="1" dirty="0"/>
                  <a:t>Out</a:t>
                </a:r>
              </a:p>
            </p:txBody>
          </p:sp>
          <p:sp>
            <p:nvSpPr>
              <p:cNvPr id="118827" name="Text Box 43"/>
              <p:cNvSpPr txBox="1">
                <a:spLocks noChangeArrowheads="1"/>
              </p:cNvSpPr>
              <p:nvPr/>
            </p:nvSpPr>
            <p:spPr bwMode="auto">
              <a:xfrm>
                <a:off x="1008" y="3216"/>
                <a:ext cx="411" cy="154"/>
              </a:xfrm>
              <a:prstGeom prst="rect">
                <a:avLst/>
              </a:prstGeom>
              <a:noFill/>
              <a:ln w="9525">
                <a:noFill/>
                <a:miter lim="800000"/>
                <a:headEnd/>
                <a:tailEnd/>
              </a:ln>
              <a:effectLst/>
            </p:spPr>
            <p:txBody>
              <a:bodyPr wrap="none">
                <a:spAutoFit/>
              </a:bodyPr>
              <a:lstStyle/>
              <a:p>
                <a:r>
                  <a:rPr lang="en-US" sz="1000" b="1" dirty="0">
                    <a:solidFill>
                      <a:schemeClr val="accent2"/>
                    </a:solidFill>
                  </a:rPr>
                  <a:t>Memory</a:t>
                </a:r>
              </a:p>
            </p:txBody>
          </p:sp>
          <p:sp>
            <p:nvSpPr>
              <p:cNvPr id="118828" name="Text Box 44"/>
              <p:cNvSpPr txBox="1">
                <a:spLocks noChangeArrowheads="1"/>
              </p:cNvSpPr>
              <p:nvPr/>
            </p:nvSpPr>
            <p:spPr bwMode="auto">
              <a:xfrm>
                <a:off x="834" y="3014"/>
                <a:ext cx="337" cy="250"/>
              </a:xfrm>
              <a:prstGeom prst="rect">
                <a:avLst/>
              </a:prstGeom>
              <a:noFill/>
              <a:ln w="9525">
                <a:noFill/>
                <a:miter lim="800000"/>
                <a:headEnd/>
                <a:tailEnd/>
              </a:ln>
              <a:effectLst/>
            </p:spPr>
            <p:txBody>
              <a:bodyPr wrap="none">
                <a:spAutoFit/>
              </a:bodyPr>
              <a:lstStyle/>
              <a:p>
                <a:r>
                  <a:rPr lang="en-US" sz="1000" b="1" dirty="0"/>
                  <a:t>Write </a:t>
                </a:r>
              </a:p>
              <a:p>
                <a:r>
                  <a:rPr lang="en-US" sz="1000" b="1" dirty="0"/>
                  <a:t>Data</a:t>
                </a:r>
              </a:p>
            </p:txBody>
          </p:sp>
        </p:grpSp>
        <p:sp>
          <p:nvSpPr>
            <p:cNvPr id="118829" name="Rectangle 45"/>
            <p:cNvSpPr>
              <a:spLocks noChangeArrowheads="1"/>
            </p:cNvSpPr>
            <p:nvPr/>
          </p:nvSpPr>
          <p:spPr bwMode="auto">
            <a:xfrm>
              <a:off x="2957513" y="2619375"/>
              <a:ext cx="609600" cy="1447800"/>
            </a:xfrm>
            <a:prstGeom prst="rect">
              <a:avLst/>
            </a:prstGeom>
            <a:solidFill>
              <a:srgbClr val="CC99FF"/>
            </a:solidFill>
            <a:ln w="28575">
              <a:solidFill>
                <a:schemeClr val="tx1"/>
              </a:solidFill>
              <a:miter lim="800000"/>
              <a:headEnd/>
              <a:tailEnd/>
            </a:ln>
            <a:effectLst/>
          </p:spPr>
          <p:txBody>
            <a:bodyPr wrap="none" anchor="ctr"/>
            <a:lstStyle/>
            <a:p>
              <a:endParaRPr lang="en-US" dirty="0"/>
            </a:p>
          </p:txBody>
        </p:sp>
        <p:sp>
          <p:nvSpPr>
            <p:cNvPr id="118830" name="Text Box 46"/>
            <p:cNvSpPr txBox="1">
              <a:spLocks noChangeArrowheads="1"/>
            </p:cNvSpPr>
            <p:nvPr/>
          </p:nvSpPr>
          <p:spPr bwMode="auto">
            <a:xfrm rot="16200000">
              <a:off x="2457450" y="3179763"/>
              <a:ext cx="1595438" cy="274638"/>
            </a:xfrm>
            <a:prstGeom prst="rect">
              <a:avLst/>
            </a:prstGeom>
            <a:noFill/>
            <a:ln w="9525">
              <a:noFill/>
              <a:miter lim="800000"/>
              <a:headEnd/>
              <a:tailEnd/>
            </a:ln>
            <a:effectLst/>
          </p:spPr>
          <p:txBody>
            <a:bodyPr>
              <a:spAutoFit/>
            </a:bodyPr>
            <a:lstStyle/>
            <a:p>
              <a:pPr algn="l"/>
              <a:r>
                <a:rPr lang="en-US" sz="1200" b="1" dirty="0"/>
                <a:t>Instruction  Register</a:t>
              </a:r>
            </a:p>
          </p:txBody>
        </p:sp>
        <p:sp>
          <p:nvSpPr>
            <p:cNvPr id="118831" name="Text Box 47"/>
            <p:cNvSpPr txBox="1">
              <a:spLocks noChangeArrowheads="1"/>
            </p:cNvSpPr>
            <p:nvPr/>
          </p:nvSpPr>
          <p:spPr bwMode="auto">
            <a:xfrm>
              <a:off x="4267200" y="4267200"/>
              <a:ext cx="685800" cy="214313"/>
            </a:xfrm>
            <a:prstGeom prst="rect">
              <a:avLst/>
            </a:prstGeom>
            <a:noFill/>
            <a:ln w="9525">
              <a:noFill/>
              <a:miter lim="800000"/>
              <a:headEnd/>
              <a:tailEnd/>
            </a:ln>
            <a:effectLst/>
          </p:spPr>
          <p:txBody>
            <a:bodyPr>
              <a:spAutoFit/>
            </a:bodyPr>
            <a:lstStyle/>
            <a:p>
              <a:pPr algn="l"/>
              <a:r>
                <a:rPr lang="en-US" sz="800" b="1" dirty="0"/>
                <a:t>Instr. 0-15</a:t>
              </a:r>
            </a:p>
          </p:txBody>
        </p:sp>
        <p:sp>
          <p:nvSpPr>
            <p:cNvPr id="118832" name="Rectangle 48"/>
            <p:cNvSpPr>
              <a:spLocks noChangeArrowheads="1"/>
            </p:cNvSpPr>
            <p:nvPr/>
          </p:nvSpPr>
          <p:spPr bwMode="auto">
            <a:xfrm>
              <a:off x="2943225" y="4229100"/>
              <a:ext cx="609600" cy="457200"/>
            </a:xfrm>
            <a:prstGeom prst="rect">
              <a:avLst/>
            </a:prstGeom>
            <a:solidFill>
              <a:srgbClr val="CC99FF"/>
            </a:solidFill>
            <a:ln w="28575" algn="ctr">
              <a:solidFill>
                <a:schemeClr val="tx1"/>
              </a:solidFill>
              <a:miter lim="800000"/>
              <a:headEnd/>
              <a:tailEnd/>
            </a:ln>
            <a:effectLst/>
          </p:spPr>
          <p:txBody>
            <a:bodyPr wrap="none" anchor="ctr"/>
            <a:lstStyle/>
            <a:p>
              <a:r>
                <a:rPr lang="en-US" sz="1000" b="1" dirty="0"/>
                <a:t>Memory</a:t>
              </a:r>
            </a:p>
            <a:p>
              <a:r>
                <a:rPr lang="en-US" sz="1000" b="1" dirty="0"/>
                <a:t>Data</a:t>
              </a:r>
            </a:p>
            <a:p>
              <a:r>
                <a:rPr lang="en-US" sz="1000" b="1" dirty="0"/>
                <a:t>Register</a:t>
              </a:r>
            </a:p>
          </p:txBody>
        </p:sp>
        <p:sp>
          <p:nvSpPr>
            <p:cNvPr id="118836" name="Text Box 52"/>
            <p:cNvSpPr txBox="1">
              <a:spLocks noChangeArrowheads="1"/>
            </p:cNvSpPr>
            <p:nvPr/>
          </p:nvSpPr>
          <p:spPr bwMode="auto">
            <a:xfrm rot="16200000">
              <a:off x="3176587" y="3684588"/>
              <a:ext cx="1066800" cy="228600"/>
            </a:xfrm>
            <a:prstGeom prst="rect">
              <a:avLst/>
            </a:prstGeom>
            <a:noFill/>
            <a:ln w="9525">
              <a:noFill/>
              <a:miter lim="800000"/>
              <a:headEnd/>
              <a:tailEnd/>
            </a:ln>
            <a:effectLst/>
          </p:spPr>
          <p:txBody>
            <a:bodyPr>
              <a:spAutoFit/>
            </a:bodyPr>
            <a:lstStyle/>
            <a:p>
              <a:pPr algn="l"/>
              <a:r>
                <a:rPr lang="en-US" sz="900" b="1" dirty="0"/>
                <a:t>Instruction  0-31</a:t>
              </a:r>
            </a:p>
          </p:txBody>
        </p:sp>
        <p:grpSp>
          <p:nvGrpSpPr>
            <p:cNvPr id="118837" name="Group 53"/>
            <p:cNvGrpSpPr>
              <a:grpSpLocks/>
            </p:cNvGrpSpPr>
            <p:nvPr/>
          </p:nvGrpSpPr>
          <p:grpSpPr bwMode="auto">
            <a:xfrm>
              <a:off x="4224338" y="2519363"/>
              <a:ext cx="1119188" cy="1660525"/>
              <a:chOff x="2559" y="2263"/>
              <a:chExt cx="705" cy="1046"/>
            </a:xfrm>
          </p:grpSpPr>
          <p:sp>
            <p:nvSpPr>
              <p:cNvPr id="118838" name="Rectangle 54"/>
              <p:cNvSpPr>
                <a:spLocks noChangeArrowheads="1"/>
              </p:cNvSpPr>
              <p:nvPr/>
            </p:nvSpPr>
            <p:spPr bwMode="auto">
              <a:xfrm>
                <a:off x="2592" y="2263"/>
                <a:ext cx="531" cy="912"/>
              </a:xfrm>
              <a:prstGeom prst="rect">
                <a:avLst/>
              </a:prstGeom>
              <a:solidFill>
                <a:srgbClr val="FF9933"/>
              </a:solidFill>
              <a:ln w="28575">
                <a:solidFill>
                  <a:schemeClr val="tx1"/>
                </a:solidFill>
                <a:miter lim="800000"/>
                <a:headEnd/>
                <a:tailEnd/>
              </a:ln>
              <a:effectLst/>
            </p:spPr>
            <p:txBody>
              <a:bodyPr wrap="none" anchor="ctr"/>
              <a:lstStyle/>
              <a:p>
                <a:endParaRPr lang="en-US" dirty="0"/>
              </a:p>
            </p:txBody>
          </p:sp>
          <p:sp>
            <p:nvSpPr>
              <p:cNvPr id="118839" name="Text Box 55"/>
              <p:cNvSpPr txBox="1">
                <a:spLocks noChangeArrowheads="1"/>
              </p:cNvSpPr>
              <p:nvPr/>
            </p:nvSpPr>
            <p:spPr bwMode="auto">
              <a:xfrm>
                <a:off x="2573" y="3136"/>
                <a:ext cx="559" cy="173"/>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118840" name="Text Box 56"/>
              <p:cNvSpPr txBox="1">
                <a:spLocks noChangeArrowheads="1"/>
              </p:cNvSpPr>
              <p:nvPr/>
            </p:nvSpPr>
            <p:spPr bwMode="auto">
              <a:xfrm>
                <a:off x="2559" y="3040"/>
                <a:ext cx="705" cy="154"/>
              </a:xfrm>
              <a:prstGeom prst="rect">
                <a:avLst/>
              </a:prstGeom>
              <a:noFill/>
              <a:ln w="9525">
                <a:noFill/>
                <a:miter lim="800000"/>
                <a:headEnd/>
                <a:tailEnd/>
              </a:ln>
              <a:effectLst/>
            </p:spPr>
            <p:txBody>
              <a:bodyPr>
                <a:spAutoFit/>
              </a:bodyPr>
              <a:lstStyle/>
              <a:p>
                <a:pPr algn="l"/>
                <a:r>
                  <a:rPr lang="en-US" sz="1000" b="1" dirty="0"/>
                  <a:t>Write Data</a:t>
                </a:r>
              </a:p>
            </p:txBody>
          </p:sp>
          <p:sp>
            <p:nvSpPr>
              <p:cNvPr id="118841" name="Text Box 57"/>
              <p:cNvSpPr txBox="1">
                <a:spLocks noChangeArrowheads="1"/>
              </p:cNvSpPr>
              <p:nvPr/>
            </p:nvSpPr>
            <p:spPr bwMode="auto">
              <a:xfrm>
                <a:off x="2832" y="2407"/>
                <a:ext cx="344" cy="250"/>
              </a:xfrm>
              <a:prstGeom prst="rect">
                <a:avLst/>
              </a:prstGeom>
              <a:noFill/>
              <a:ln w="9525">
                <a:noFill/>
                <a:miter lim="800000"/>
                <a:headEnd/>
                <a:tailEnd/>
              </a:ln>
              <a:effectLst/>
            </p:spPr>
            <p:txBody>
              <a:bodyPr>
                <a:spAutoFit/>
              </a:bodyPr>
              <a:lstStyle/>
              <a:p>
                <a:r>
                  <a:rPr lang="en-US" sz="1000" b="1" dirty="0"/>
                  <a:t>Read </a:t>
                </a:r>
              </a:p>
              <a:p>
                <a:r>
                  <a:rPr lang="en-US" sz="1000" b="1" dirty="0"/>
                  <a:t>Data 1</a:t>
                </a:r>
              </a:p>
            </p:txBody>
          </p:sp>
          <p:sp>
            <p:nvSpPr>
              <p:cNvPr id="118842" name="Text Box 58"/>
              <p:cNvSpPr txBox="1">
                <a:spLocks noChangeArrowheads="1"/>
              </p:cNvSpPr>
              <p:nvPr/>
            </p:nvSpPr>
            <p:spPr bwMode="auto">
              <a:xfrm>
                <a:off x="2826" y="2695"/>
                <a:ext cx="344" cy="250"/>
              </a:xfrm>
              <a:prstGeom prst="rect">
                <a:avLst/>
              </a:prstGeom>
              <a:noFill/>
              <a:ln w="9525">
                <a:noFill/>
                <a:miter lim="800000"/>
                <a:headEnd/>
                <a:tailEnd/>
              </a:ln>
              <a:effectLst/>
            </p:spPr>
            <p:txBody>
              <a:bodyPr>
                <a:spAutoFit/>
              </a:bodyPr>
              <a:lstStyle/>
              <a:p>
                <a:r>
                  <a:rPr lang="en-US" sz="1000" b="1" dirty="0"/>
                  <a:t>Read </a:t>
                </a:r>
              </a:p>
              <a:p>
                <a:pPr algn="l"/>
                <a:r>
                  <a:rPr lang="en-US" sz="1000" b="1" dirty="0"/>
                  <a:t>Data 2</a:t>
                </a:r>
              </a:p>
            </p:txBody>
          </p:sp>
          <p:sp>
            <p:nvSpPr>
              <p:cNvPr id="118843" name="Text Box 59"/>
              <p:cNvSpPr txBox="1">
                <a:spLocks noChangeArrowheads="1"/>
              </p:cNvSpPr>
              <p:nvPr/>
            </p:nvSpPr>
            <p:spPr bwMode="auto">
              <a:xfrm>
                <a:off x="2559" y="2307"/>
                <a:ext cx="240" cy="154"/>
              </a:xfrm>
              <a:prstGeom prst="rect">
                <a:avLst/>
              </a:prstGeom>
              <a:noFill/>
              <a:ln w="9525">
                <a:noFill/>
                <a:miter lim="800000"/>
                <a:headEnd/>
                <a:tailEnd/>
              </a:ln>
              <a:effectLst/>
            </p:spPr>
            <p:txBody>
              <a:bodyPr>
                <a:spAutoFit/>
              </a:bodyPr>
              <a:lstStyle/>
              <a:p>
                <a:pPr algn="l"/>
                <a:r>
                  <a:rPr lang="en-US" sz="1000" b="1" dirty="0"/>
                  <a:t>Rs</a:t>
                </a:r>
              </a:p>
            </p:txBody>
          </p:sp>
          <p:sp>
            <p:nvSpPr>
              <p:cNvPr id="118844" name="Text Box 60"/>
              <p:cNvSpPr txBox="1">
                <a:spLocks noChangeArrowheads="1"/>
              </p:cNvSpPr>
              <p:nvPr/>
            </p:nvSpPr>
            <p:spPr bwMode="auto">
              <a:xfrm>
                <a:off x="2559" y="2460"/>
                <a:ext cx="240" cy="154"/>
              </a:xfrm>
              <a:prstGeom prst="rect">
                <a:avLst/>
              </a:prstGeom>
              <a:noFill/>
              <a:ln w="9525">
                <a:noFill/>
                <a:miter lim="800000"/>
                <a:headEnd/>
                <a:tailEnd/>
              </a:ln>
              <a:effectLst/>
            </p:spPr>
            <p:txBody>
              <a:bodyPr>
                <a:spAutoFit/>
              </a:bodyPr>
              <a:lstStyle/>
              <a:p>
                <a:pPr algn="l"/>
                <a:r>
                  <a:rPr lang="en-US" sz="1000" b="1" dirty="0"/>
                  <a:t>Rt</a:t>
                </a:r>
              </a:p>
            </p:txBody>
          </p:sp>
          <p:sp>
            <p:nvSpPr>
              <p:cNvPr id="118845" name="Text Box 61"/>
              <p:cNvSpPr txBox="1">
                <a:spLocks noChangeArrowheads="1"/>
              </p:cNvSpPr>
              <p:nvPr/>
            </p:nvSpPr>
            <p:spPr bwMode="auto">
              <a:xfrm>
                <a:off x="2559" y="2835"/>
                <a:ext cx="240" cy="154"/>
              </a:xfrm>
              <a:prstGeom prst="rect">
                <a:avLst/>
              </a:prstGeom>
              <a:noFill/>
              <a:ln w="9525">
                <a:noFill/>
                <a:miter lim="800000"/>
                <a:headEnd/>
                <a:tailEnd/>
              </a:ln>
              <a:effectLst/>
            </p:spPr>
            <p:txBody>
              <a:bodyPr>
                <a:spAutoFit/>
              </a:bodyPr>
              <a:lstStyle/>
              <a:p>
                <a:pPr algn="l"/>
                <a:r>
                  <a:rPr lang="en-US" sz="1000" b="1" dirty="0"/>
                  <a:t>Rd</a:t>
                </a:r>
              </a:p>
            </p:txBody>
          </p:sp>
        </p:grpSp>
        <p:sp>
          <p:nvSpPr>
            <p:cNvPr id="118846" name="Rectangle 62"/>
            <p:cNvSpPr>
              <a:spLocks noChangeArrowheads="1"/>
            </p:cNvSpPr>
            <p:nvPr/>
          </p:nvSpPr>
          <p:spPr bwMode="auto">
            <a:xfrm>
              <a:off x="5419725" y="2732088"/>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A</a:t>
              </a:r>
            </a:p>
          </p:txBody>
        </p:sp>
        <p:sp>
          <p:nvSpPr>
            <p:cNvPr id="118847" name="Rectangle 63"/>
            <p:cNvSpPr>
              <a:spLocks noChangeArrowheads="1"/>
            </p:cNvSpPr>
            <p:nvPr/>
          </p:nvSpPr>
          <p:spPr bwMode="auto">
            <a:xfrm>
              <a:off x="5419725" y="3189288"/>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B</a:t>
              </a:r>
            </a:p>
          </p:txBody>
        </p:sp>
        <p:sp>
          <p:nvSpPr>
            <p:cNvPr id="118848" name="Line 64"/>
            <p:cNvSpPr>
              <a:spLocks noChangeShapeType="1"/>
            </p:cNvSpPr>
            <p:nvPr/>
          </p:nvSpPr>
          <p:spPr bwMode="auto">
            <a:xfrm>
              <a:off x="5129213" y="2884488"/>
              <a:ext cx="290513" cy="0"/>
            </a:xfrm>
            <a:prstGeom prst="line">
              <a:avLst/>
            </a:prstGeom>
            <a:noFill/>
            <a:ln w="28575">
              <a:solidFill>
                <a:schemeClr val="tx1"/>
              </a:solidFill>
              <a:round/>
              <a:headEnd/>
              <a:tailEnd type="triangle" w="med" len="med"/>
            </a:ln>
            <a:effectLst/>
          </p:spPr>
          <p:txBody>
            <a:bodyPr/>
            <a:lstStyle/>
            <a:p>
              <a:endParaRPr lang="en-US" dirty="0"/>
            </a:p>
          </p:txBody>
        </p:sp>
        <p:sp>
          <p:nvSpPr>
            <p:cNvPr id="118849" name="Line 65"/>
            <p:cNvSpPr>
              <a:spLocks noChangeShapeType="1"/>
            </p:cNvSpPr>
            <p:nvPr/>
          </p:nvSpPr>
          <p:spPr bwMode="auto">
            <a:xfrm>
              <a:off x="5119688" y="3341688"/>
              <a:ext cx="300038" cy="0"/>
            </a:xfrm>
            <a:prstGeom prst="line">
              <a:avLst/>
            </a:prstGeom>
            <a:noFill/>
            <a:ln w="28575">
              <a:solidFill>
                <a:schemeClr val="tx1"/>
              </a:solidFill>
              <a:round/>
              <a:headEnd/>
              <a:tailEnd type="triangle" w="med" len="med"/>
            </a:ln>
            <a:effectLst/>
          </p:spPr>
          <p:txBody>
            <a:bodyPr/>
            <a:lstStyle/>
            <a:p>
              <a:endParaRPr lang="en-US" dirty="0"/>
            </a:p>
          </p:txBody>
        </p:sp>
        <p:sp>
          <p:nvSpPr>
            <p:cNvPr id="118851" name="Text Box 67"/>
            <p:cNvSpPr txBox="1">
              <a:spLocks noChangeArrowheads="1"/>
            </p:cNvSpPr>
            <p:nvPr/>
          </p:nvSpPr>
          <p:spPr bwMode="auto">
            <a:xfrm>
              <a:off x="3810000" y="3168650"/>
              <a:ext cx="457200" cy="336550"/>
            </a:xfrm>
            <a:prstGeom prst="rect">
              <a:avLst/>
            </a:prstGeom>
            <a:noFill/>
            <a:ln w="9525">
              <a:noFill/>
              <a:miter lim="800000"/>
              <a:headEnd/>
              <a:tailEnd/>
            </a:ln>
            <a:effectLst/>
          </p:spPr>
          <p:txBody>
            <a:bodyPr>
              <a:spAutoFit/>
            </a:bodyPr>
            <a:lstStyle/>
            <a:p>
              <a:pPr algn="l"/>
              <a:r>
                <a:rPr lang="en-US" sz="800" b="1" dirty="0"/>
                <a:t>Inst. </a:t>
              </a:r>
            </a:p>
            <a:p>
              <a:pPr algn="l"/>
              <a:r>
                <a:rPr lang="en-US" sz="800" b="1" dirty="0"/>
                <a:t>11-15</a:t>
              </a:r>
            </a:p>
          </p:txBody>
        </p:sp>
        <p:sp>
          <p:nvSpPr>
            <p:cNvPr id="118866" name="Line 82"/>
            <p:cNvSpPr>
              <a:spLocks noChangeShapeType="1"/>
            </p:cNvSpPr>
            <p:nvPr/>
          </p:nvSpPr>
          <p:spPr bwMode="auto">
            <a:xfrm>
              <a:off x="3548063" y="4424363"/>
              <a:ext cx="490538" cy="0"/>
            </a:xfrm>
            <a:prstGeom prst="line">
              <a:avLst/>
            </a:prstGeom>
            <a:noFill/>
            <a:ln w="28575">
              <a:solidFill>
                <a:schemeClr val="tx1"/>
              </a:solidFill>
              <a:round/>
              <a:headEnd/>
              <a:tailEnd/>
            </a:ln>
            <a:effectLst/>
          </p:spPr>
          <p:txBody>
            <a:bodyPr/>
            <a:lstStyle/>
            <a:p>
              <a:endParaRPr lang="en-US" dirty="0"/>
            </a:p>
          </p:txBody>
        </p:sp>
        <p:sp>
          <p:nvSpPr>
            <p:cNvPr id="118867" name="Line 83"/>
            <p:cNvSpPr>
              <a:spLocks noChangeShapeType="1"/>
            </p:cNvSpPr>
            <p:nvPr/>
          </p:nvSpPr>
          <p:spPr bwMode="auto">
            <a:xfrm>
              <a:off x="3862388" y="3886200"/>
              <a:ext cx="0" cy="1143000"/>
            </a:xfrm>
            <a:prstGeom prst="line">
              <a:avLst/>
            </a:prstGeom>
            <a:noFill/>
            <a:ln w="28575">
              <a:solidFill>
                <a:schemeClr val="tx1"/>
              </a:solidFill>
              <a:round/>
              <a:headEnd/>
              <a:tailEnd/>
            </a:ln>
            <a:effectLst/>
          </p:spPr>
          <p:txBody>
            <a:bodyPr/>
            <a:lstStyle/>
            <a:p>
              <a:endParaRPr lang="en-US" dirty="0"/>
            </a:p>
          </p:txBody>
        </p:sp>
        <p:sp>
          <p:nvSpPr>
            <p:cNvPr id="118868" name="Line 84"/>
            <p:cNvSpPr>
              <a:spLocks noChangeShapeType="1"/>
            </p:cNvSpPr>
            <p:nvPr/>
          </p:nvSpPr>
          <p:spPr bwMode="auto">
            <a:xfrm>
              <a:off x="1066800" y="2884488"/>
              <a:ext cx="0" cy="2144713"/>
            </a:xfrm>
            <a:prstGeom prst="line">
              <a:avLst/>
            </a:prstGeom>
            <a:noFill/>
            <a:ln w="28575">
              <a:solidFill>
                <a:schemeClr val="tx1"/>
              </a:solidFill>
              <a:round/>
              <a:headEnd/>
              <a:tailEnd/>
            </a:ln>
            <a:effectLst/>
          </p:spPr>
          <p:txBody>
            <a:bodyPr/>
            <a:lstStyle/>
            <a:p>
              <a:endParaRPr lang="en-US" dirty="0"/>
            </a:p>
          </p:txBody>
        </p:sp>
        <p:sp>
          <p:nvSpPr>
            <p:cNvPr id="118869" name="Line 85"/>
            <p:cNvSpPr>
              <a:spLocks noChangeShapeType="1"/>
            </p:cNvSpPr>
            <p:nvPr/>
          </p:nvSpPr>
          <p:spPr bwMode="auto">
            <a:xfrm>
              <a:off x="1066800" y="2898775"/>
              <a:ext cx="457200" cy="0"/>
            </a:xfrm>
            <a:prstGeom prst="line">
              <a:avLst/>
            </a:prstGeom>
            <a:noFill/>
            <a:ln w="28575">
              <a:solidFill>
                <a:schemeClr val="tx1"/>
              </a:solidFill>
              <a:round/>
              <a:headEnd/>
              <a:tailEnd type="triangle" w="med" len="med"/>
            </a:ln>
            <a:effectLst/>
          </p:spPr>
          <p:txBody>
            <a:bodyPr/>
            <a:lstStyle/>
            <a:p>
              <a:endParaRPr lang="en-US" dirty="0"/>
            </a:p>
          </p:txBody>
        </p:sp>
        <p:sp>
          <p:nvSpPr>
            <p:cNvPr id="118871" name="Line 87"/>
            <p:cNvSpPr>
              <a:spLocks noChangeShapeType="1"/>
            </p:cNvSpPr>
            <p:nvPr/>
          </p:nvSpPr>
          <p:spPr bwMode="auto">
            <a:xfrm>
              <a:off x="4038600" y="3894138"/>
              <a:ext cx="0" cy="544513"/>
            </a:xfrm>
            <a:prstGeom prst="line">
              <a:avLst/>
            </a:prstGeom>
            <a:noFill/>
            <a:ln w="28575">
              <a:solidFill>
                <a:schemeClr val="tx1"/>
              </a:solidFill>
              <a:round/>
              <a:headEnd/>
              <a:tailEnd/>
            </a:ln>
            <a:effectLst/>
          </p:spPr>
          <p:txBody>
            <a:bodyPr/>
            <a:lstStyle/>
            <a:p>
              <a:endParaRPr lang="en-US" dirty="0"/>
            </a:p>
          </p:txBody>
        </p:sp>
        <p:sp>
          <p:nvSpPr>
            <p:cNvPr id="118873" name="Line 89"/>
            <p:cNvSpPr>
              <a:spLocks noChangeShapeType="1"/>
            </p:cNvSpPr>
            <p:nvPr/>
          </p:nvSpPr>
          <p:spPr bwMode="auto">
            <a:xfrm>
              <a:off x="5872163" y="3341688"/>
              <a:ext cx="0" cy="1752600"/>
            </a:xfrm>
            <a:prstGeom prst="line">
              <a:avLst/>
            </a:prstGeom>
            <a:noFill/>
            <a:ln w="28575">
              <a:solidFill>
                <a:schemeClr val="tx1"/>
              </a:solidFill>
              <a:round/>
              <a:headEnd/>
              <a:tailEnd/>
            </a:ln>
            <a:effectLst/>
          </p:spPr>
          <p:txBody>
            <a:bodyPr/>
            <a:lstStyle/>
            <a:p>
              <a:endParaRPr lang="en-US" dirty="0"/>
            </a:p>
          </p:txBody>
        </p:sp>
        <p:sp>
          <p:nvSpPr>
            <p:cNvPr id="118874" name="Line 90"/>
            <p:cNvSpPr>
              <a:spLocks noChangeShapeType="1"/>
            </p:cNvSpPr>
            <p:nvPr/>
          </p:nvSpPr>
          <p:spPr bwMode="auto">
            <a:xfrm>
              <a:off x="1304925" y="3722688"/>
              <a:ext cx="214313" cy="0"/>
            </a:xfrm>
            <a:prstGeom prst="line">
              <a:avLst/>
            </a:prstGeom>
            <a:noFill/>
            <a:ln w="28575">
              <a:solidFill>
                <a:schemeClr val="tx1"/>
              </a:solidFill>
              <a:round/>
              <a:headEnd/>
              <a:tailEnd type="triangle" w="med" len="med"/>
            </a:ln>
            <a:effectLst/>
          </p:spPr>
          <p:txBody>
            <a:bodyPr/>
            <a:lstStyle/>
            <a:p>
              <a:endParaRPr lang="en-US" dirty="0"/>
            </a:p>
          </p:txBody>
        </p:sp>
        <p:sp>
          <p:nvSpPr>
            <p:cNvPr id="118875" name="Line 91"/>
            <p:cNvSpPr>
              <a:spLocks noChangeShapeType="1"/>
            </p:cNvSpPr>
            <p:nvPr/>
          </p:nvSpPr>
          <p:spPr bwMode="auto">
            <a:xfrm>
              <a:off x="1311330" y="3722688"/>
              <a:ext cx="0" cy="1371600"/>
            </a:xfrm>
            <a:prstGeom prst="line">
              <a:avLst/>
            </a:prstGeom>
            <a:noFill/>
            <a:ln w="28575">
              <a:solidFill>
                <a:schemeClr val="tx1"/>
              </a:solidFill>
              <a:round/>
              <a:headEnd/>
              <a:tailEnd/>
            </a:ln>
            <a:effectLst/>
          </p:spPr>
          <p:txBody>
            <a:bodyPr/>
            <a:lstStyle/>
            <a:p>
              <a:endParaRPr lang="en-US" dirty="0"/>
            </a:p>
          </p:txBody>
        </p:sp>
        <p:sp>
          <p:nvSpPr>
            <p:cNvPr id="118877" name="Line 93"/>
            <p:cNvSpPr>
              <a:spLocks noChangeShapeType="1"/>
            </p:cNvSpPr>
            <p:nvPr/>
          </p:nvSpPr>
          <p:spPr bwMode="auto">
            <a:xfrm>
              <a:off x="2590800" y="3276600"/>
              <a:ext cx="366713" cy="0"/>
            </a:xfrm>
            <a:prstGeom prst="line">
              <a:avLst/>
            </a:prstGeom>
            <a:noFill/>
            <a:ln w="28575">
              <a:solidFill>
                <a:schemeClr val="tx1"/>
              </a:solidFill>
              <a:round/>
              <a:headEnd/>
              <a:tailEnd type="triangle" w="med" len="med"/>
            </a:ln>
            <a:effectLst/>
          </p:spPr>
          <p:txBody>
            <a:bodyPr/>
            <a:lstStyle/>
            <a:p>
              <a:endParaRPr lang="en-US" dirty="0"/>
            </a:p>
          </p:txBody>
        </p:sp>
        <p:sp>
          <p:nvSpPr>
            <p:cNvPr id="118878" name="Line 94"/>
            <p:cNvSpPr>
              <a:spLocks noChangeShapeType="1"/>
            </p:cNvSpPr>
            <p:nvPr/>
          </p:nvSpPr>
          <p:spPr bwMode="auto">
            <a:xfrm>
              <a:off x="2738438" y="4495800"/>
              <a:ext cx="214313" cy="0"/>
            </a:xfrm>
            <a:prstGeom prst="line">
              <a:avLst/>
            </a:prstGeom>
            <a:noFill/>
            <a:ln w="28575">
              <a:solidFill>
                <a:schemeClr val="tx1"/>
              </a:solidFill>
              <a:round/>
              <a:headEnd/>
              <a:tailEnd type="triangle" w="med" len="med"/>
            </a:ln>
            <a:effectLst/>
          </p:spPr>
          <p:txBody>
            <a:bodyPr/>
            <a:lstStyle/>
            <a:p>
              <a:endParaRPr lang="en-US" dirty="0"/>
            </a:p>
          </p:txBody>
        </p:sp>
        <p:sp>
          <p:nvSpPr>
            <p:cNvPr id="118879" name="Line 95"/>
            <p:cNvSpPr>
              <a:spLocks noChangeShapeType="1"/>
            </p:cNvSpPr>
            <p:nvPr/>
          </p:nvSpPr>
          <p:spPr bwMode="auto">
            <a:xfrm>
              <a:off x="1076325" y="5014913"/>
              <a:ext cx="6848475" cy="0"/>
            </a:xfrm>
            <a:prstGeom prst="line">
              <a:avLst/>
            </a:prstGeom>
            <a:noFill/>
            <a:ln w="28575">
              <a:solidFill>
                <a:schemeClr val="tx1"/>
              </a:solidFill>
              <a:round/>
              <a:headEnd/>
              <a:tailEnd/>
            </a:ln>
            <a:effectLst/>
          </p:spPr>
          <p:txBody>
            <a:bodyPr/>
            <a:lstStyle/>
            <a:p>
              <a:endParaRPr lang="en-US" dirty="0"/>
            </a:p>
          </p:txBody>
        </p:sp>
        <p:sp>
          <p:nvSpPr>
            <p:cNvPr id="118880" name="Line 96"/>
            <p:cNvSpPr>
              <a:spLocks noChangeShapeType="1"/>
            </p:cNvSpPr>
            <p:nvPr/>
          </p:nvSpPr>
          <p:spPr bwMode="auto">
            <a:xfrm>
              <a:off x="1304925" y="5086405"/>
              <a:ext cx="4581525" cy="0"/>
            </a:xfrm>
            <a:prstGeom prst="line">
              <a:avLst/>
            </a:prstGeom>
            <a:noFill/>
            <a:ln w="28575">
              <a:solidFill>
                <a:schemeClr val="tx1"/>
              </a:solidFill>
              <a:round/>
              <a:headEnd/>
              <a:tailEnd/>
            </a:ln>
            <a:effectLst/>
          </p:spPr>
          <p:txBody>
            <a:bodyPr/>
            <a:lstStyle/>
            <a:p>
              <a:endParaRPr lang="en-US" dirty="0"/>
            </a:p>
          </p:txBody>
        </p:sp>
        <p:sp>
          <p:nvSpPr>
            <p:cNvPr id="118881" name="Text Box 97"/>
            <p:cNvSpPr txBox="1">
              <a:spLocks noChangeArrowheads="1"/>
            </p:cNvSpPr>
            <p:nvPr/>
          </p:nvSpPr>
          <p:spPr bwMode="auto">
            <a:xfrm>
              <a:off x="3829050" y="2438400"/>
              <a:ext cx="533400"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21-25</a:t>
              </a:r>
            </a:p>
          </p:txBody>
        </p:sp>
        <p:sp>
          <p:nvSpPr>
            <p:cNvPr id="118882" name="Text Box 98"/>
            <p:cNvSpPr txBox="1">
              <a:spLocks noChangeArrowheads="1"/>
            </p:cNvSpPr>
            <p:nvPr/>
          </p:nvSpPr>
          <p:spPr bwMode="auto">
            <a:xfrm>
              <a:off x="3819525" y="2671763"/>
              <a:ext cx="447675"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16-20</a:t>
              </a:r>
            </a:p>
          </p:txBody>
        </p:sp>
        <p:sp>
          <p:nvSpPr>
            <p:cNvPr id="118883" name="Line 99"/>
            <p:cNvSpPr>
              <a:spLocks noChangeShapeType="1"/>
            </p:cNvSpPr>
            <p:nvPr/>
          </p:nvSpPr>
          <p:spPr bwMode="auto">
            <a:xfrm>
              <a:off x="3779783" y="2732088"/>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18884" name="Line 100"/>
            <p:cNvSpPr>
              <a:spLocks noChangeShapeType="1"/>
            </p:cNvSpPr>
            <p:nvPr/>
          </p:nvSpPr>
          <p:spPr bwMode="auto">
            <a:xfrm>
              <a:off x="3776663" y="2960688"/>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18891" name="Line 107"/>
            <p:cNvSpPr>
              <a:spLocks noChangeShapeType="1"/>
            </p:cNvSpPr>
            <p:nvPr/>
          </p:nvSpPr>
          <p:spPr bwMode="auto">
            <a:xfrm>
              <a:off x="5715000" y="2895600"/>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118892" name="Line 108"/>
            <p:cNvSpPr>
              <a:spLocks noChangeShapeType="1"/>
            </p:cNvSpPr>
            <p:nvPr/>
          </p:nvSpPr>
          <p:spPr bwMode="auto">
            <a:xfrm>
              <a:off x="6934200" y="2971800"/>
              <a:ext cx="304800" cy="0"/>
            </a:xfrm>
            <a:prstGeom prst="line">
              <a:avLst/>
            </a:prstGeom>
            <a:noFill/>
            <a:ln w="19050">
              <a:solidFill>
                <a:schemeClr val="tx1"/>
              </a:solidFill>
              <a:round/>
              <a:headEnd/>
              <a:tailEnd type="triangle" w="med" len="med"/>
            </a:ln>
            <a:effectLst/>
          </p:spPr>
          <p:txBody>
            <a:bodyPr/>
            <a:lstStyle/>
            <a:p>
              <a:endParaRPr lang="en-US" dirty="0"/>
            </a:p>
          </p:txBody>
        </p:sp>
        <p:sp>
          <p:nvSpPr>
            <p:cNvPr id="118899" name="Line 115"/>
            <p:cNvSpPr>
              <a:spLocks noChangeShapeType="1"/>
            </p:cNvSpPr>
            <p:nvPr/>
          </p:nvSpPr>
          <p:spPr bwMode="auto">
            <a:xfrm flipV="1">
              <a:off x="6021279" y="3352800"/>
              <a:ext cx="0" cy="1143000"/>
            </a:xfrm>
            <a:prstGeom prst="line">
              <a:avLst/>
            </a:prstGeom>
            <a:noFill/>
            <a:ln w="28575">
              <a:solidFill>
                <a:schemeClr val="tx1"/>
              </a:solidFill>
              <a:round/>
              <a:headEnd/>
              <a:tailEnd type="triangle" w="med" len="med"/>
            </a:ln>
            <a:effectLst/>
          </p:spPr>
          <p:txBody>
            <a:bodyPr/>
            <a:lstStyle/>
            <a:p>
              <a:endParaRPr lang="en-US" dirty="0"/>
            </a:p>
          </p:txBody>
        </p:sp>
      </p:grpSp>
      <p:pic>
        <p:nvPicPr>
          <p:cNvPr id="2" name="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6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17762" name="Rectangle 2"/>
          <p:cNvSpPr>
            <a:spLocks noGrp="1" noChangeArrowheads="1"/>
          </p:cNvSpPr>
          <p:nvPr>
            <p:ph type="title"/>
          </p:nvPr>
        </p:nvSpPr>
        <p:spPr>
          <a:xfrm>
            <a:off x="685800" y="1447800"/>
            <a:ext cx="7772400" cy="533400"/>
          </a:xfrm>
          <a:ln/>
        </p:spPr>
        <p:txBody>
          <a:bodyPr/>
          <a:lstStyle/>
          <a:p>
            <a:r>
              <a:rPr lang="en-US" dirty="0"/>
              <a:t>Preliminary Multicycle Design Without Control</a:t>
            </a:r>
          </a:p>
        </p:txBody>
      </p:sp>
      <p:grpSp>
        <p:nvGrpSpPr>
          <p:cNvPr id="122" name="Group 121"/>
          <p:cNvGrpSpPr/>
          <p:nvPr/>
        </p:nvGrpSpPr>
        <p:grpSpPr>
          <a:xfrm>
            <a:off x="1074683" y="2438400"/>
            <a:ext cx="7088242" cy="2655888"/>
            <a:chOff x="1074683" y="2438400"/>
            <a:chExt cx="7088242" cy="2655888"/>
          </a:xfrm>
        </p:grpSpPr>
        <p:sp>
          <p:nvSpPr>
            <p:cNvPr id="117846" name="Line 86"/>
            <p:cNvSpPr>
              <a:spLocks noChangeShapeType="1"/>
            </p:cNvSpPr>
            <p:nvPr/>
          </p:nvSpPr>
          <p:spPr bwMode="auto">
            <a:xfrm>
              <a:off x="5119688" y="3341688"/>
              <a:ext cx="300038" cy="0"/>
            </a:xfrm>
            <a:prstGeom prst="line">
              <a:avLst/>
            </a:prstGeom>
            <a:noFill/>
            <a:ln w="28575">
              <a:solidFill>
                <a:srgbClr val="996600"/>
              </a:solidFill>
              <a:round/>
              <a:headEnd/>
              <a:tailEnd type="triangle" w="med" len="med"/>
            </a:ln>
            <a:effectLst/>
          </p:spPr>
          <p:txBody>
            <a:bodyPr/>
            <a:lstStyle/>
            <a:p>
              <a:endParaRPr lang="en-US" dirty="0"/>
            </a:p>
          </p:txBody>
        </p:sp>
        <p:grpSp>
          <p:nvGrpSpPr>
            <p:cNvPr id="115" name="Group 114"/>
            <p:cNvGrpSpPr/>
            <p:nvPr/>
          </p:nvGrpSpPr>
          <p:grpSpPr>
            <a:xfrm>
              <a:off x="6532181" y="2469934"/>
              <a:ext cx="1056287" cy="990598"/>
              <a:chOff x="3355430" y="3810002"/>
              <a:chExt cx="1056287" cy="990598"/>
            </a:xfrm>
          </p:grpSpPr>
          <p:cxnSp>
            <p:nvCxnSpPr>
              <p:cNvPr id="116" name="Straight Connector 115"/>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17" name="Isosceles Triangle 116"/>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8" name="Isosceles Triangle 117"/>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9" name="Isosceles Triangle 118"/>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0" name="Rectangle 119"/>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1"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smtClean="0"/>
                  <a:t>ALU</a:t>
                </a:r>
                <a:endParaRPr lang="en-US" sz="1400" b="1" dirty="0"/>
              </a:p>
            </p:txBody>
          </p:sp>
        </p:grpSp>
        <p:sp>
          <p:nvSpPr>
            <p:cNvPr id="117765" name="Line 5"/>
            <p:cNvSpPr>
              <a:spLocks noChangeShapeType="1"/>
            </p:cNvSpPr>
            <p:nvPr/>
          </p:nvSpPr>
          <p:spPr bwMode="auto">
            <a:xfrm flipH="1">
              <a:off x="7934325" y="2976563"/>
              <a:ext cx="228600" cy="0"/>
            </a:xfrm>
            <a:prstGeom prst="line">
              <a:avLst/>
            </a:prstGeom>
            <a:noFill/>
            <a:ln w="28575">
              <a:solidFill>
                <a:schemeClr val="accent2"/>
              </a:solidFill>
              <a:round/>
              <a:headEnd/>
              <a:tailEnd/>
            </a:ln>
            <a:effectLst/>
          </p:spPr>
          <p:txBody>
            <a:bodyPr/>
            <a:lstStyle/>
            <a:p>
              <a:endParaRPr lang="en-US" dirty="0"/>
            </a:p>
          </p:txBody>
        </p:sp>
        <p:sp>
          <p:nvSpPr>
            <p:cNvPr id="117766" name="Line 6"/>
            <p:cNvSpPr>
              <a:spLocks noChangeShapeType="1"/>
            </p:cNvSpPr>
            <p:nvPr/>
          </p:nvSpPr>
          <p:spPr bwMode="auto">
            <a:xfrm>
              <a:off x="4175071" y="3875088"/>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7768" name="Line 8"/>
            <p:cNvSpPr>
              <a:spLocks noChangeShapeType="1"/>
            </p:cNvSpPr>
            <p:nvPr/>
          </p:nvSpPr>
          <p:spPr bwMode="auto">
            <a:xfrm>
              <a:off x="5700713" y="3341688"/>
              <a:ext cx="471488" cy="0"/>
            </a:xfrm>
            <a:prstGeom prst="line">
              <a:avLst/>
            </a:prstGeom>
            <a:noFill/>
            <a:ln w="28575">
              <a:solidFill>
                <a:srgbClr val="996600"/>
              </a:solidFill>
              <a:round/>
              <a:headEnd/>
              <a:tailEnd type="triangle" w="med" len="med"/>
            </a:ln>
            <a:effectLst/>
          </p:spPr>
          <p:txBody>
            <a:bodyPr/>
            <a:lstStyle/>
            <a:p>
              <a:endParaRPr lang="en-US" dirty="0"/>
            </a:p>
          </p:txBody>
        </p:sp>
        <p:sp>
          <p:nvSpPr>
            <p:cNvPr id="117773" name="Line 13"/>
            <p:cNvSpPr>
              <a:spLocks noChangeShapeType="1"/>
            </p:cNvSpPr>
            <p:nvPr/>
          </p:nvSpPr>
          <p:spPr bwMode="auto">
            <a:xfrm>
              <a:off x="5038725" y="4495800"/>
              <a:ext cx="261938" cy="0"/>
            </a:xfrm>
            <a:prstGeom prst="line">
              <a:avLst/>
            </a:prstGeom>
            <a:noFill/>
            <a:ln w="28575">
              <a:solidFill>
                <a:schemeClr val="tx1"/>
              </a:solidFill>
              <a:round/>
              <a:headEnd/>
              <a:tailEnd type="triangle" w="med" len="med"/>
            </a:ln>
            <a:effectLst/>
          </p:spPr>
          <p:txBody>
            <a:bodyPr/>
            <a:lstStyle/>
            <a:p>
              <a:endParaRPr lang="en-US" dirty="0"/>
            </a:p>
          </p:txBody>
        </p:sp>
        <p:grpSp>
          <p:nvGrpSpPr>
            <p:cNvPr id="117774" name="Group 14"/>
            <p:cNvGrpSpPr>
              <a:grpSpLocks/>
            </p:cNvGrpSpPr>
            <p:nvPr/>
          </p:nvGrpSpPr>
          <p:grpSpPr bwMode="auto">
            <a:xfrm>
              <a:off x="6300798" y="3276600"/>
              <a:ext cx="269876" cy="381000"/>
              <a:chOff x="3627" y="2880"/>
              <a:chExt cx="170" cy="240"/>
            </a:xfrm>
          </p:grpSpPr>
          <p:sp>
            <p:nvSpPr>
              <p:cNvPr id="117775" name="Line 15"/>
              <p:cNvSpPr>
                <a:spLocks noChangeShapeType="1"/>
              </p:cNvSpPr>
              <p:nvPr/>
            </p:nvSpPr>
            <p:spPr bwMode="auto">
              <a:xfrm>
                <a:off x="3627" y="3120"/>
                <a:ext cx="96" cy="0"/>
              </a:xfrm>
              <a:prstGeom prst="line">
                <a:avLst/>
              </a:prstGeom>
              <a:noFill/>
              <a:ln w="28575">
                <a:solidFill>
                  <a:schemeClr val="tx1"/>
                </a:solidFill>
                <a:round/>
                <a:headEnd/>
                <a:tailEnd/>
              </a:ln>
              <a:effectLst/>
            </p:spPr>
            <p:txBody>
              <a:bodyPr/>
              <a:lstStyle/>
              <a:p>
                <a:endParaRPr lang="en-US" dirty="0"/>
              </a:p>
            </p:txBody>
          </p:sp>
          <p:sp>
            <p:nvSpPr>
              <p:cNvPr id="117776" name="Line 16"/>
              <p:cNvSpPr>
                <a:spLocks noChangeShapeType="1"/>
              </p:cNvSpPr>
              <p:nvPr/>
            </p:nvSpPr>
            <p:spPr bwMode="auto">
              <a:xfrm>
                <a:off x="3710" y="2880"/>
                <a:ext cx="87" cy="0"/>
              </a:xfrm>
              <a:prstGeom prst="line">
                <a:avLst/>
              </a:prstGeom>
              <a:noFill/>
              <a:ln w="28575">
                <a:solidFill>
                  <a:schemeClr val="tx1"/>
                </a:solidFill>
                <a:round/>
                <a:headEnd/>
                <a:tailEnd type="triangle" w="med" len="med"/>
              </a:ln>
              <a:effectLst/>
            </p:spPr>
            <p:txBody>
              <a:bodyPr/>
              <a:lstStyle/>
              <a:p>
                <a:endParaRPr lang="en-US" dirty="0"/>
              </a:p>
            </p:txBody>
          </p:sp>
          <p:sp>
            <p:nvSpPr>
              <p:cNvPr id="117777" name="Line 17"/>
              <p:cNvSpPr>
                <a:spLocks noChangeShapeType="1"/>
              </p:cNvSpPr>
              <p:nvPr/>
            </p:nvSpPr>
            <p:spPr bwMode="auto">
              <a:xfrm>
                <a:off x="3714" y="2880"/>
                <a:ext cx="0" cy="240"/>
              </a:xfrm>
              <a:prstGeom prst="line">
                <a:avLst/>
              </a:prstGeom>
              <a:noFill/>
              <a:ln w="28575">
                <a:solidFill>
                  <a:schemeClr val="tx1"/>
                </a:solidFill>
                <a:round/>
                <a:headEnd/>
                <a:tailEnd/>
              </a:ln>
              <a:effectLst/>
            </p:spPr>
            <p:txBody>
              <a:bodyPr/>
              <a:lstStyle/>
              <a:p>
                <a:endParaRPr lang="en-US" dirty="0"/>
              </a:p>
            </p:txBody>
          </p:sp>
        </p:grpSp>
        <p:sp>
          <p:nvSpPr>
            <p:cNvPr id="117778" name="Line 18"/>
            <p:cNvSpPr>
              <a:spLocks noChangeShapeType="1"/>
            </p:cNvSpPr>
            <p:nvPr/>
          </p:nvSpPr>
          <p:spPr bwMode="auto">
            <a:xfrm>
              <a:off x="5695950" y="2884488"/>
              <a:ext cx="257175" cy="0"/>
            </a:xfrm>
            <a:prstGeom prst="line">
              <a:avLst/>
            </a:prstGeom>
            <a:noFill/>
            <a:ln w="28575">
              <a:solidFill>
                <a:srgbClr val="996600"/>
              </a:solidFill>
              <a:round/>
              <a:headEnd/>
              <a:tailEnd/>
            </a:ln>
            <a:effectLst/>
          </p:spPr>
          <p:txBody>
            <a:bodyPr/>
            <a:lstStyle/>
            <a:p>
              <a:endParaRPr lang="en-US" dirty="0"/>
            </a:p>
          </p:txBody>
        </p:sp>
        <p:sp>
          <p:nvSpPr>
            <p:cNvPr id="117779" name="Line 19"/>
            <p:cNvSpPr>
              <a:spLocks noChangeShapeType="1"/>
            </p:cNvSpPr>
            <p:nvPr/>
          </p:nvSpPr>
          <p:spPr bwMode="auto">
            <a:xfrm>
              <a:off x="5948363" y="2667000"/>
              <a:ext cx="4763" cy="228600"/>
            </a:xfrm>
            <a:prstGeom prst="line">
              <a:avLst/>
            </a:prstGeom>
            <a:noFill/>
            <a:ln w="28575">
              <a:solidFill>
                <a:srgbClr val="996600"/>
              </a:solidFill>
              <a:round/>
              <a:headEnd/>
              <a:tailEnd/>
            </a:ln>
            <a:effectLst/>
          </p:spPr>
          <p:txBody>
            <a:bodyPr/>
            <a:lstStyle/>
            <a:p>
              <a:endParaRPr lang="en-US" dirty="0"/>
            </a:p>
          </p:txBody>
        </p:sp>
        <p:sp>
          <p:nvSpPr>
            <p:cNvPr id="117780" name="Line 20"/>
            <p:cNvSpPr>
              <a:spLocks noChangeShapeType="1"/>
            </p:cNvSpPr>
            <p:nvPr/>
          </p:nvSpPr>
          <p:spPr bwMode="auto">
            <a:xfrm>
              <a:off x="3778305" y="2732088"/>
              <a:ext cx="0" cy="1752600"/>
            </a:xfrm>
            <a:prstGeom prst="line">
              <a:avLst/>
            </a:prstGeom>
            <a:noFill/>
            <a:ln w="28575">
              <a:solidFill>
                <a:schemeClr val="tx1"/>
              </a:solidFill>
              <a:round/>
              <a:headEnd/>
              <a:tailEnd/>
            </a:ln>
            <a:effectLst/>
          </p:spPr>
          <p:txBody>
            <a:bodyPr/>
            <a:lstStyle/>
            <a:p>
              <a:endParaRPr lang="en-US" dirty="0"/>
            </a:p>
          </p:txBody>
        </p:sp>
        <p:sp>
          <p:nvSpPr>
            <p:cNvPr id="117781" name="Line 21"/>
            <p:cNvSpPr>
              <a:spLocks noChangeShapeType="1"/>
            </p:cNvSpPr>
            <p:nvPr/>
          </p:nvSpPr>
          <p:spPr bwMode="auto">
            <a:xfrm>
              <a:off x="3514725" y="3352800"/>
              <a:ext cx="276225" cy="0"/>
            </a:xfrm>
            <a:prstGeom prst="line">
              <a:avLst/>
            </a:prstGeom>
            <a:noFill/>
            <a:ln w="28575">
              <a:solidFill>
                <a:schemeClr val="tx1"/>
              </a:solidFill>
              <a:round/>
              <a:headEnd/>
              <a:tailEnd/>
            </a:ln>
            <a:effectLst/>
          </p:spPr>
          <p:txBody>
            <a:bodyPr/>
            <a:lstStyle/>
            <a:p>
              <a:endParaRPr lang="en-US" dirty="0"/>
            </a:p>
          </p:txBody>
        </p:sp>
        <p:sp>
          <p:nvSpPr>
            <p:cNvPr id="117787" name="Line 27"/>
            <p:cNvSpPr>
              <a:spLocks noChangeShapeType="1"/>
            </p:cNvSpPr>
            <p:nvPr/>
          </p:nvSpPr>
          <p:spPr bwMode="auto">
            <a:xfrm>
              <a:off x="5938838" y="3581400"/>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17798" name="Line 38"/>
            <p:cNvSpPr>
              <a:spLocks noChangeShapeType="1"/>
            </p:cNvSpPr>
            <p:nvPr/>
          </p:nvSpPr>
          <p:spPr bwMode="auto">
            <a:xfrm>
              <a:off x="7172325" y="2971800"/>
              <a:ext cx="457200" cy="0"/>
            </a:xfrm>
            <a:prstGeom prst="line">
              <a:avLst/>
            </a:prstGeom>
            <a:noFill/>
            <a:ln w="28575">
              <a:solidFill>
                <a:schemeClr val="accent2"/>
              </a:solidFill>
              <a:round/>
              <a:headEnd/>
              <a:tailEnd type="triangle" w="med" len="med"/>
            </a:ln>
            <a:effectLst/>
          </p:spPr>
          <p:txBody>
            <a:bodyPr/>
            <a:lstStyle/>
            <a:p>
              <a:endParaRPr lang="en-US" dirty="0"/>
            </a:p>
          </p:txBody>
        </p:sp>
        <p:sp>
          <p:nvSpPr>
            <p:cNvPr id="117800" name="Line 40"/>
            <p:cNvSpPr>
              <a:spLocks noChangeShapeType="1"/>
            </p:cNvSpPr>
            <p:nvPr/>
          </p:nvSpPr>
          <p:spPr bwMode="auto">
            <a:xfrm>
              <a:off x="3771900" y="4480034"/>
              <a:ext cx="819150" cy="0"/>
            </a:xfrm>
            <a:prstGeom prst="line">
              <a:avLst/>
            </a:prstGeom>
            <a:noFill/>
            <a:ln w="28575">
              <a:solidFill>
                <a:schemeClr val="tx1"/>
              </a:solidFill>
              <a:round/>
              <a:headEnd/>
              <a:tailEnd type="triangle" w="med" len="med"/>
            </a:ln>
            <a:effectLst/>
          </p:spPr>
          <p:txBody>
            <a:bodyPr/>
            <a:lstStyle/>
            <a:p>
              <a:endParaRPr lang="en-US" dirty="0"/>
            </a:p>
          </p:txBody>
        </p:sp>
        <p:sp>
          <p:nvSpPr>
            <p:cNvPr id="117801" name="Rectangle 41"/>
            <p:cNvSpPr>
              <a:spLocks noChangeArrowheads="1"/>
            </p:cNvSpPr>
            <p:nvPr/>
          </p:nvSpPr>
          <p:spPr bwMode="auto">
            <a:xfrm>
              <a:off x="7629525" y="2667000"/>
              <a:ext cx="304800" cy="609600"/>
            </a:xfrm>
            <a:prstGeom prst="rect">
              <a:avLst/>
            </a:prstGeom>
            <a:solidFill>
              <a:srgbClr val="CC99FF"/>
            </a:solidFill>
            <a:ln w="28575" algn="ctr">
              <a:solidFill>
                <a:schemeClr val="tx1"/>
              </a:solidFill>
              <a:miter lim="800000"/>
              <a:headEnd/>
              <a:tailEnd/>
            </a:ln>
            <a:effectLst/>
          </p:spPr>
          <p:txBody>
            <a:bodyPr wrap="none" anchor="ctr"/>
            <a:lstStyle/>
            <a:p>
              <a:endParaRPr lang="en-US" dirty="0"/>
            </a:p>
          </p:txBody>
        </p:sp>
        <p:sp>
          <p:nvSpPr>
            <p:cNvPr id="117802" name="Line 42"/>
            <p:cNvSpPr>
              <a:spLocks noChangeShapeType="1"/>
            </p:cNvSpPr>
            <p:nvPr/>
          </p:nvSpPr>
          <p:spPr bwMode="auto">
            <a:xfrm>
              <a:off x="8158163" y="2968571"/>
              <a:ext cx="0" cy="2068513"/>
            </a:xfrm>
            <a:prstGeom prst="line">
              <a:avLst/>
            </a:prstGeom>
            <a:noFill/>
            <a:ln w="28575">
              <a:solidFill>
                <a:schemeClr val="accent2"/>
              </a:solidFill>
              <a:round/>
              <a:headEnd/>
              <a:tailEnd/>
            </a:ln>
            <a:effectLst/>
          </p:spPr>
          <p:txBody>
            <a:bodyPr/>
            <a:lstStyle/>
            <a:p>
              <a:endParaRPr lang="en-US" dirty="0"/>
            </a:p>
          </p:txBody>
        </p:sp>
        <p:sp>
          <p:nvSpPr>
            <p:cNvPr id="117803" name="Text Box 43"/>
            <p:cNvSpPr txBox="1">
              <a:spLocks noChangeArrowheads="1"/>
            </p:cNvSpPr>
            <p:nvPr/>
          </p:nvSpPr>
          <p:spPr bwMode="auto">
            <a:xfrm>
              <a:off x="7553325" y="2743200"/>
              <a:ext cx="452438" cy="396875"/>
            </a:xfrm>
            <a:prstGeom prst="rect">
              <a:avLst/>
            </a:prstGeom>
            <a:noFill/>
            <a:ln w="9525" algn="ctr">
              <a:noFill/>
              <a:miter lim="800000"/>
              <a:headEnd/>
              <a:tailEnd/>
            </a:ln>
            <a:effectLst/>
          </p:spPr>
          <p:txBody>
            <a:bodyPr wrap="none">
              <a:spAutoFit/>
            </a:bodyPr>
            <a:lstStyle/>
            <a:p>
              <a:r>
                <a:rPr lang="en-US" sz="1000" b="1" dirty="0"/>
                <a:t>ALU</a:t>
              </a:r>
            </a:p>
            <a:p>
              <a:r>
                <a:rPr lang="en-US" sz="1000" b="1" dirty="0"/>
                <a:t>Out</a:t>
              </a:r>
            </a:p>
          </p:txBody>
        </p:sp>
        <p:grpSp>
          <p:nvGrpSpPr>
            <p:cNvPr id="117804" name="Group 44"/>
            <p:cNvGrpSpPr>
              <a:grpSpLocks/>
            </p:cNvGrpSpPr>
            <p:nvPr/>
          </p:nvGrpSpPr>
          <p:grpSpPr bwMode="auto">
            <a:xfrm>
              <a:off x="6145201" y="3249613"/>
              <a:ext cx="228600" cy="889000"/>
              <a:chOff x="3912" y="1587"/>
              <a:chExt cx="144" cy="560"/>
            </a:xfrm>
          </p:grpSpPr>
          <p:grpSp>
            <p:nvGrpSpPr>
              <p:cNvPr id="117805" name="Group 45"/>
              <p:cNvGrpSpPr>
                <a:grpSpLocks/>
              </p:cNvGrpSpPr>
              <p:nvPr/>
            </p:nvGrpSpPr>
            <p:grpSpPr bwMode="auto">
              <a:xfrm>
                <a:off x="3930" y="1587"/>
                <a:ext cx="102" cy="560"/>
                <a:chOff x="1248" y="3360"/>
                <a:chExt cx="144" cy="480"/>
              </a:xfrm>
            </p:grpSpPr>
            <p:sp>
              <p:nvSpPr>
                <p:cNvPr id="117806" name="AutoShape 46"/>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7807" name="Line 4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7808" name="Line 4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7809" name="Text Box 49"/>
              <p:cNvSpPr txBox="1">
                <a:spLocks noChangeArrowheads="1"/>
              </p:cNvSpPr>
              <p:nvPr/>
            </p:nvSpPr>
            <p:spPr bwMode="auto">
              <a:xfrm>
                <a:off x="3912"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7819" name="Line 59"/>
            <p:cNvSpPr>
              <a:spLocks noChangeShapeType="1"/>
            </p:cNvSpPr>
            <p:nvPr/>
          </p:nvSpPr>
          <p:spPr bwMode="auto">
            <a:xfrm>
              <a:off x="2744842" y="3276600"/>
              <a:ext cx="0" cy="1219200"/>
            </a:xfrm>
            <a:prstGeom prst="line">
              <a:avLst/>
            </a:prstGeom>
            <a:noFill/>
            <a:ln w="28575">
              <a:solidFill>
                <a:schemeClr val="tx1"/>
              </a:solidFill>
              <a:round/>
              <a:headEnd/>
              <a:tailEnd/>
            </a:ln>
            <a:effectLst/>
          </p:spPr>
          <p:txBody>
            <a:bodyPr/>
            <a:lstStyle/>
            <a:p>
              <a:endParaRPr lang="en-US" dirty="0"/>
            </a:p>
          </p:txBody>
        </p:sp>
        <p:grpSp>
          <p:nvGrpSpPr>
            <p:cNvPr id="117820" name="Group 60"/>
            <p:cNvGrpSpPr>
              <a:grpSpLocks/>
            </p:cNvGrpSpPr>
            <p:nvPr/>
          </p:nvGrpSpPr>
          <p:grpSpPr bwMode="auto">
            <a:xfrm>
              <a:off x="1476375" y="2686050"/>
              <a:ext cx="1200150" cy="1368425"/>
              <a:chOff x="828" y="2508"/>
              <a:chExt cx="756" cy="862"/>
            </a:xfrm>
          </p:grpSpPr>
          <p:sp>
            <p:nvSpPr>
              <p:cNvPr id="117821" name="Rectangle 61"/>
              <p:cNvSpPr>
                <a:spLocks noChangeArrowheads="1"/>
              </p:cNvSpPr>
              <p:nvPr/>
            </p:nvSpPr>
            <p:spPr bwMode="auto">
              <a:xfrm>
                <a:off x="864" y="2544"/>
                <a:ext cx="672" cy="816"/>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17822" name="Text Box 62"/>
              <p:cNvSpPr txBox="1">
                <a:spLocks noChangeArrowheads="1"/>
              </p:cNvSpPr>
              <p:nvPr/>
            </p:nvSpPr>
            <p:spPr bwMode="auto">
              <a:xfrm>
                <a:off x="828" y="2508"/>
                <a:ext cx="411" cy="250"/>
              </a:xfrm>
              <a:prstGeom prst="rect">
                <a:avLst/>
              </a:prstGeom>
              <a:noFill/>
              <a:ln w="9525">
                <a:noFill/>
                <a:miter lim="800000"/>
                <a:headEnd/>
                <a:tailEnd/>
              </a:ln>
              <a:effectLst/>
            </p:spPr>
            <p:txBody>
              <a:bodyPr wrap="none">
                <a:spAutoFit/>
              </a:bodyPr>
              <a:lstStyle/>
              <a:p>
                <a:r>
                  <a:rPr lang="en-US" sz="1000" b="1" dirty="0"/>
                  <a:t>Memory</a:t>
                </a:r>
              </a:p>
              <a:p>
                <a:r>
                  <a:rPr lang="en-US" sz="1000" b="1" dirty="0"/>
                  <a:t>Address</a:t>
                </a:r>
              </a:p>
            </p:txBody>
          </p:sp>
          <p:sp>
            <p:nvSpPr>
              <p:cNvPr id="117823" name="Text Box 63"/>
              <p:cNvSpPr txBox="1">
                <a:spLocks noChangeArrowheads="1"/>
              </p:cNvSpPr>
              <p:nvPr/>
            </p:nvSpPr>
            <p:spPr bwMode="auto">
              <a:xfrm>
                <a:off x="1104" y="2736"/>
                <a:ext cx="480" cy="250"/>
              </a:xfrm>
              <a:prstGeom prst="rect">
                <a:avLst/>
              </a:prstGeom>
              <a:noFill/>
              <a:ln w="9525">
                <a:noFill/>
                <a:miter lim="800000"/>
                <a:headEnd/>
                <a:tailEnd/>
              </a:ln>
              <a:effectLst/>
            </p:spPr>
            <p:txBody>
              <a:bodyPr>
                <a:spAutoFit/>
              </a:bodyPr>
              <a:lstStyle/>
              <a:p>
                <a:r>
                  <a:rPr lang="en-US" sz="1000" b="1" dirty="0"/>
                  <a:t>Memory </a:t>
                </a:r>
              </a:p>
              <a:p>
                <a:r>
                  <a:rPr lang="en-US" sz="1000" b="1" dirty="0"/>
                  <a:t>Out</a:t>
                </a:r>
              </a:p>
            </p:txBody>
          </p:sp>
          <p:sp>
            <p:nvSpPr>
              <p:cNvPr id="117824" name="Text Box 64"/>
              <p:cNvSpPr txBox="1">
                <a:spLocks noChangeArrowheads="1"/>
              </p:cNvSpPr>
              <p:nvPr/>
            </p:nvSpPr>
            <p:spPr bwMode="auto">
              <a:xfrm>
                <a:off x="1008" y="3216"/>
                <a:ext cx="411" cy="154"/>
              </a:xfrm>
              <a:prstGeom prst="rect">
                <a:avLst/>
              </a:prstGeom>
              <a:noFill/>
              <a:ln w="9525">
                <a:noFill/>
                <a:miter lim="800000"/>
                <a:headEnd/>
                <a:tailEnd/>
              </a:ln>
              <a:effectLst/>
            </p:spPr>
            <p:txBody>
              <a:bodyPr wrap="none">
                <a:spAutoFit/>
              </a:bodyPr>
              <a:lstStyle/>
              <a:p>
                <a:r>
                  <a:rPr lang="en-US" sz="1000" b="1" dirty="0">
                    <a:solidFill>
                      <a:schemeClr val="accent2"/>
                    </a:solidFill>
                  </a:rPr>
                  <a:t>Memory</a:t>
                </a:r>
              </a:p>
            </p:txBody>
          </p:sp>
          <p:sp>
            <p:nvSpPr>
              <p:cNvPr id="117825" name="Text Box 65"/>
              <p:cNvSpPr txBox="1">
                <a:spLocks noChangeArrowheads="1"/>
              </p:cNvSpPr>
              <p:nvPr/>
            </p:nvSpPr>
            <p:spPr bwMode="auto">
              <a:xfrm>
                <a:off x="834" y="3014"/>
                <a:ext cx="337" cy="250"/>
              </a:xfrm>
              <a:prstGeom prst="rect">
                <a:avLst/>
              </a:prstGeom>
              <a:noFill/>
              <a:ln w="9525">
                <a:noFill/>
                <a:miter lim="800000"/>
                <a:headEnd/>
                <a:tailEnd/>
              </a:ln>
              <a:effectLst/>
            </p:spPr>
            <p:txBody>
              <a:bodyPr wrap="none">
                <a:spAutoFit/>
              </a:bodyPr>
              <a:lstStyle/>
              <a:p>
                <a:r>
                  <a:rPr lang="en-US" sz="1000" b="1" dirty="0"/>
                  <a:t>Write </a:t>
                </a:r>
              </a:p>
              <a:p>
                <a:r>
                  <a:rPr lang="en-US" sz="1000" b="1" dirty="0"/>
                  <a:t>Data</a:t>
                </a:r>
              </a:p>
            </p:txBody>
          </p:sp>
        </p:grpSp>
        <p:sp>
          <p:nvSpPr>
            <p:cNvPr id="117826" name="Rectangle 66"/>
            <p:cNvSpPr>
              <a:spLocks noChangeArrowheads="1"/>
            </p:cNvSpPr>
            <p:nvPr/>
          </p:nvSpPr>
          <p:spPr bwMode="auto">
            <a:xfrm>
              <a:off x="2957513" y="2619375"/>
              <a:ext cx="609600" cy="1447800"/>
            </a:xfrm>
            <a:prstGeom prst="rect">
              <a:avLst/>
            </a:prstGeom>
            <a:solidFill>
              <a:srgbClr val="CC99FF"/>
            </a:solidFill>
            <a:ln w="28575">
              <a:solidFill>
                <a:schemeClr val="tx1"/>
              </a:solidFill>
              <a:miter lim="800000"/>
              <a:headEnd/>
              <a:tailEnd/>
            </a:ln>
            <a:effectLst/>
          </p:spPr>
          <p:txBody>
            <a:bodyPr wrap="none" anchor="ctr"/>
            <a:lstStyle/>
            <a:p>
              <a:endParaRPr lang="en-US" dirty="0"/>
            </a:p>
          </p:txBody>
        </p:sp>
        <p:sp>
          <p:nvSpPr>
            <p:cNvPr id="117827" name="Text Box 67"/>
            <p:cNvSpPr txBox="1">
              <a:spLocks noChangeArrowheads="1"/>
            </p:cNvSpPr>
            <p:nvPr/>
          </p:nvSpPr>
          <p:spPr bwMode="auto">
            <a:xfrm rot="16200000">
              <a:off x="2457450" y="3179763"/>
              <a:ext cx="1595438" cy="274638"/>
            </a:xfrm>
            <a:prstGeom prst="rect">
              <a:avLst/>
            </a:prstGeom>
            <a:noFill/>
            <a:ln w="9525">
              <a:noFill/>
              <a:miter lim="800000"/>
              <a:headEnd/>
              <a:tailEnd/>
            </a:ln>
            <a:effectLst/>
          </p:spPr>
          <p:txBody>
            <a:bodyPr>
              <a:spAutoFit/>
            </a:bodyPr>
            <a:lstStyle/>
            <a:p>
              <a:pPr algn="l"/>
              <a:r>
                <a:rPr lang="en-US" sz="1200" b="1" dirty="0"/>
                <a:t>Instruction  Register</a:t>
              </a:r>
            </a:p>
          </p:txBody>
        </p:sp>
        <p:sp>
          <p:nvSpPr>
            <p:cNvPr id="117828" name="Text Box 68"/>
            <p:cNvSpPr txBox="1">
              <a:spLocks noChangeArrowheads="1"/>
            </p:cNvSpPr>
            <p:nvPr/>
          </p:nvSpPr>
          <p:spPr bwMode="auto">
            <a:xfrm>
              <a:off x="4010025" y="4491038"/>
              <a:ext cx="685800" cy="214313"/>
            </a:xfrm>
            <a:prstGeom prst="rect">
              <a:avLst/>
            </a:prstGeom>
            <a:noFill/>
            <a:ln w="9525">
              <a:noFill/>
              <a:miter lim="800000"/>
              <a:headEnd/>
              <a:tailEnd/>
            </a:ln>
            <a:effectLst/>
          </p:spPr>
          <p:txBody>
            <a:bodyPr>
              <a:spAutoFit/>
            </a:bodyPr>
            <a:lstStyle/>
            <a:p>
              <a:pPr algn="l"/>
              <a:r>
                <a:rPr lang="en-US" sz="800" b="1" dirty="0"/>
                <a:t>Instr. 0-15</a:t>
              </a:r>
            </a:p>
          </p:txBody>
        </p:sp>
        <p:sp>
          <p:nvSpPr>
            <p:cNvPr id="117829" name="Rectangle 69"/>
            <p:cNvSpPr>
              <a:spLocks noChangeArrowheads="1"/>
            </p:cNvSpPr>
            <p:nvPr/>
          </p:nvSpPr>
          <p:spPr bwMode="auto">
            <a:xfrm>
              <a:off x="2943225" y="4229100"/>
              <a:ext cx="609600" cy="457200"/>
            </a:xfrm>
            <a:prstGeom prst="rect">
              <a:avLst/>
            </a:prstGeom>
            <a:solidFill>
              <a:srgbClr val="CC99FF"/>
            </a:solidFill>
            <a:ln w="28575" algn="ctr">
              <a:solidFill>
                <a:schemeClr val="tx1"/>
              </a:solidFill>
              <a:miter lim="800000"/>
              <a:headEnd/>
              <a:tailEnd/>
            </a:ln>
            <a:effectLst/>
          </p:spPr>
          <p:txBody>
            <a:bodyPr wrap="none" anchor="ctr"/>
            <a:lstStyle/>
            <a:p>
              <a:r>
                <a:rPr lang="en-US" sz="1000" b="1" dirty="0"/>
                <a:t>Memory</a:t>
              </a:r>
            </a:p>
            <a:p>
              <a:r>
                <a:rPr lang="en-US" sz="1000" b="1" dirty="0"/>
                <a:t>Data</a:t>
              </a:r>
            </a:p>
            <a:p>
              <a:r>
                <a:rPr lang="en-US" sz="1000" b="1" dirty="0"/>
                <a:t>Register</a:t>
              </a:r>
            </a:p>
          </p:txBody>
        </p:sp>
        <p:sp>
          <p:nvSpPr>
            <p:cNvPr id="117830" name="Line 70"/>
            <p:cNvSpPr>
              <a:spLocks noChangeShapeType="1"/>
            </p:cNvSpPr>
            <p:nvPr/>
          </p:nvSpPr>
          <p:spPr bwMode="auto">
            <a:xfrm>
              <a:off x="3838575" y="3962400"/>
              <a:ext cx="138113" cy="0"/>
            </a:xfrm>
            <a:prstGeom prst="line">
              <a:avLst/>
            </a:prstGeom>
            <a:noFill/>
            <a:ln w="28575">
              <a:solidFill>
                <a:schemeClr val="accent2"/>
              </a:solidFill>
              <a:round/>
              <a:headEnd/>
              <a:tailEnd type="triangle" w="med" len="med"/>
            </a:ln>
            <a:effectLst/>
          </p:spPr>
          <p:txBody>
            <a:bodyPr/>
            <a:lstStyle/>
            <a:p>
              <a:endParaRPr lang="en-US" dirty="0"/>
            </a:p>
          </p:txBody>
        </p:sp>
        <p:sp>
          <p:nvSpPr>
            <p:cNvPr id="117831" name="Line 71"/>
            <p:cNvSpPr>
              <a:spLocks noChangeShapeType="1"/>
            </p:cNvSpPr>
            <p:nvPr/>
          </p:nvSpPr>
          <p:spPr bwMode="auto">
            <a:xfrm>
              <a:off x="3838575" y="3341688"/>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7832" name="Line 72"/>
            <p:cNvSpPr>
              <a:spLocks noChangeShapeType="1"/>
            </p:cNvSpPr>
            <p:nvPr/>
          </p:nvSpPr>
          <p:spPr bwMode="auto">
            <a:xfrm>
              <a:off x="3852863" y="2960688"/>
              <a:ext cx="0" cy="379413"/>
            </a:xfrm>
            <a:prstGeom prst="line">
              <a:avLst/>
            </a:prstGeom>
            <a:noFill/>
            <a:ln w="28575">
              <a:solidFill>
                <a:schemeClr val="tx1"/>
              </a:solidFill>
              <a:round/>
              <a:headEnd/>
              <a:tailEnd/>
            </a:ln>
            <a:effectLst/>
          </p:spPr>
          <p:txBody>
            <a:bodyPr/>
            <a:lstStyle/>
            <a:p>
              <a:endParaRPr lang="en-US" dirty="0"/>
            </a:p>
          </p:txBody>
        </p:sp>
        <p:sp>
          <p:nvSpPr>
            <p:cNvPr id="117833" name="Text Box 73"/>
            <p:cNvSpPr txBox="1">
              <a:spLocks noChangeArrowheads="1"/>
            </p:cNvSpPr>
            <p:nvPr/>
          </p:nvSpPr>
          <p:spPr bwMode="auto">
            <a:xfrm rot="16200000">
              <a:off x="3176587" y="3684588"/>
              <a:ext cx="1066800" cy="228600"/>
            </a:xfrm>
            <a:prstGeom prst="rect">
              <a:avLst/>
            </a:prstGeom>
            <a:noFill/>
            <a:ln w="9525">
              <a:noFill/>
              <a:miter lim="800000"/>
              <a:headEnd/>
              <a:tailEnd/>
            </a:ln>
            <a:effectLst/>
          </p:spPr>
          <p:txBody>
            <a:bodyPr>
              <a:spAutoFit/>
            </a:bodyPr>
            <a:lstStyle/>
            <a:p>
              <a:pPr algn="l"/>
              <a:r>
                <a:rPr lang="en-US" sz="900" b="1" dirty="0"/>
                <a:t>Instruction  0-31</a:t>
              </a:r>
            </a:p>
          </p:txBody>
        </p:sp>
        <p:grpSp>
          <p:nvGrpSpPr>
            <p:cNvPr id="117834" name="Group 74"/>
            <p:cNvGrpSpPr>
              <a:grpSpLocks/>
            </p:cNvGrpSpPr>
            <p:nvPr/>
          </p:nvGrpSpPr>
          <p:grpSpPr bwMode="auto">
            <a:xfrm>
              <a:off x="4224338" y="2519363"/>
              <a:ext cx="1119188" cy="1660525"/>
              <a:chOff x="2559" y="2263"/>
              <a:chExt cx="705" cy="1046"/>
            </a:xfrm>
          </p:grpSpPr>
          <p:sp>
            <p:nvSpPr>
              <p:cNvPr id="117836" name="Text Box 76"/>
              <p:cNvSpPr txBox="1">
                <a:spLocks noChangeArrowheads="1"/>
              </p:cNvSpPr>
              <p:nvPr/>
            </p:nvSpPr>
            <p:spPr bwMode="auto">
              <a:xfrm>
                <a:off x="2573" y="3136"/>
                <a:ext cx="559" cy="173"/>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117835" name="Rectangle 75"/>
              <p:cNvSpPr>
                <a:spLocks noChangeArrowheads="1"/>
              </p:cNvSpPr>
              <p:nvPr/>
            </p:nvSpPr>
            <p:spPr bwMode="auto">
              <a:xfrm>
                <a:off x="2597" y="2263"/>
                <a:ext cx="531" cy="912"/>
              </a:xfrm>
              <a:prstGeom prst="rect">
                <a:avLst/>
              </a:prstGeom>
              <a:solidFill>
                <a:srgbClr val="FF9933"/>
              </a:solidFill>
              <a:ln w="28575">
                <a:solidFill>
                  <a:schemeClr val="tx1"/>
                </a:solidFill>
                <a:miter lim="800000"/>
                <a:headEnd/>
                <a:tailEnd/>
              </a:ln>
              <a:effectLst/>
            </p:spPr>
            <p:txBody>
              <a:bodyPr wrap="none" anchor="ctr"/>
              <a:lstStyle/>
              <a:p>
                <a:endParaRPr lang="en-US" dirty="0"/>
              </a:p>
            </p:txBody>
          </p:sp>
          <p:sp>
            <p:nvSpPr>
              <p:cNvPr id="117837" name="Text Box 77"/>
              <p:cNvSpPr txBox="1">
                <a:spLocks noChangeArrowheads="1"/>
              </p:cNvSpPr>
              <p:nvPr/>
            </p:nvSpPr>
            <p:spPr bwMode="auto">
              <a:xfrm>
                <a:off x="2559" y="3040"/>
                <a:ext cx="705" cy="154"/>
              </a:xfrm>
              <a:prstGeom prst="rect">
                <a:avLst/>
              </a:prstGeom>
              <a:noFill/>
              <a:ln w="9525">
                <a:noFill/>
                <a:miter lim="800000"/>
                <a:headEnd/>
                <a:tailEnd/>
              </a:ln>
              <a:effectLst/>
            </p:spPr>
            <p:txBody>
              <a:bodyPr>
                <a:spAutoFit/>
              </a:bodyPr>
              <a:lstStyle/>
              <a:p>
                <a:pPr algn="l"/>
                <a:r>
                  <a:rPr lang="en-US" sz="1000" b="1" dirty="0"/>
                  <a:t>Write Data</a:t>
                </a:r>
              </a:p>
            </p:txBody>
          </p:sp>
          <p:sp>
            <p:nvSpPr>
              <p:cNvPr id="117838" name="Text Box 78"/>
              <p:cNvSpPr txBox="1">
                <a:spLocks noChangeArrowheads="1"/>
              </p:cNvSpPr>
              <p:nvPr/>
            </p:nvSpPr>
            <p:spPr bwMode="auto">
              <a:xfrm>
                <a:off x="2832" y="2407"/>
                <a:ext cx="344" cy="250"/>
              </a:xfrm>
              <a:prstGeom prst="rect">
                <a:avLst/>
              </a:prstGeom>
              <a:noFill/>
              <a:ln w="9525">
                <a:noFill/>
                <a:miter lim="800000"/>
                <a:headEnd/>
                <a:tailEnd/>
              </a:ln>
              <a:effectLst/>
            </p:spPr>
            <p:txBody>
              <a:bodyPr>
                <a:spAutoFit/>
              </a:bodyPr>
              <a:lstStyle/>
              <a:p>
                <a:r>
                  <a:rPr lang="en-US" sz="1000" b="1" dirty="0"/>
                  <a:t>Read </a:t>
                </a:r>
              </a:p>
              <a:p>
                <a:r>
                  <a:rPr lang="en-US" sz="1000" b="1" dirty="0"/>
                  <a:t>Data 1</a:t>
                </a:r>
              </a:p>
            </p:txBody>
          </p:sp>
          <p:sp>
            <p:nvSpPr>
              <p:cNvPr id="117839" name="Text Box 79"/>
              <p:cNvSpPr txBox="1">
                <a:spLocks noChangeArrowheads="1"/>
              </p:cNvSpPr>
              <p:nvPr/>
            </p:nvSpPr>
            <p:spPr bwMode="auto">
              <a:xfrm>
                <a:off x="2826" y="2695"/>
                <a:ext cx="344" cy="250"/>
              </a:xfrm>
              <a:prstGeom prst="rect">
                <a:avLst/>
              </a:prstGeom>
              <a:noFill/>
              <a:ln w="9525">
                <a:noFill/>
                <a:miter lim="800000"/>
                <a:headEnd/>
                <a:tailEnd/>
              </a:ln>
              <a:effectLst/>
            </p:spPr>
            <p:txBody>
              <a:bodyPr>
                <a:spAutoFit/>
              </a:bodyPr>
              <a:lstStyle/>
              <a:p>
                <a:r>
                  <a:rPr lang="en-US" sz="1000" b="1" dirty="0"/>
                  <a:t>Read </a:t>
                </a:r>
              </a:p>
              <a:p>
                <a:pPr algn="l"/>
                <a:r>
                  <a:rPr lang="en-US" sz="1000" b="1" dirty="0"/>
                  <a:t>Data 2</a:t>
                </a:r>
              </a:p>
            </p:txBody>
          </p:sp>
          <p:sp>
            <p:nvSpPr>
              <p:cNvPr id="117840" name="Text Box 80"/>
              <p:cNvSpPr txBox="1">
                <a:spLocks noChangeArrowheads="1"/>
              </p:cNvSpPr>
              <p:nvPr/>
            </p:nvSpPr>
            <p:spPr bwMode="auto">
              <a:xfrm>
                <a:off x="2559" y="2307"/>
                <a:ext cx="240" cy="154"/>
              </a:xfrm>
              <a:prstGeom prst="rect">
                <a:avLst/>
              </a:prstGeom>
              <a:noFill/>
              <a:ln w="9525">
                <a:noFill/>
                <a:miter lim="800000"/>
                <a:headEnd/>
                <a:tailEnd/>
              </a:ln>
              <a:effectLst/>
            </p:spPr>
            <p:txBody>
              <a:bodyPr>
                <a:spAutoFit/>
              </a:bodyPr>
              <a:lstStyle/>
              <a:p>
                <a:pPr algn="l"/>
                <a:r>
                  <a:rPr lang="en-US" sz="1000" b="1" dirty="0"/>
                  <a:t>Rs</a:t>
                </a:r>
              </a:p>
            </p:txBody>
          </p:sp>
          <p:sp>
            <p:nvSpPr>
              <p:cNvPr id="117841" name="Text Box 81"/>
              <p:cNvSpPr txBox="1">
                <a:spLocks noChangeArrowheads="1"/>
              </p:cNvSpPr>
              <p:nvPr/>
            </p:nvSpPr>
            <p:spPr bwMode="auto">
              <a:xfrm>
                <a:off x="2559" y="2460"/>
                <a:ext cx="240" cy="154"/>
              </a:xfrm>
              <a:prstGeom prst="rect">
                <a:avLst/>
              </a:prstGeom>
              <a:noFill/>
              <a:ln w="9525">
                <a:noFill/>
                <a:miter lim="800000"/>
                <a:headEnd/>
                <a:tailEnd/>
              </a:ln>
              <a:effectLst/>
            </p:spPr>
            <p:txBody>
              <a:bodyPr>
                <a:spAutoFit/>
              </a:bodyPr>
              <a:lstStyle/>
              <a:p>
                <a:pPr algn="l"/>
                <a:r>
                  <a:rPr lang="en-US" sz="1000" b="1" dirty="0"/>
                  <a:t>Rt</a:t>
                </a:r>
              </a:p>
            </p:txBody>
          </p:sp>
          <p:sp>
            <p:nvSpPr>
              <p:cNvPr id="117842" name="Text Box 82"/>
              <p:cNvSpPr txBox="1">
                <a:spLocks noChangeArrowheads="1"/>
              </p:cNvSpPr>
              <p:nvPr/>
            </p:nvSpPr>
            <p:spPr bwMode="auto">
              <a:xfrm>
                <a:off x="2559" y="2835"/>
                <a:ext cx="240" cy="154"/>
              </a:xfrm>
              <a:prstGeom prst="rect">
                <a:avLst/>
              </a:prstGeom>
              <a:noFill/>
              <a:ln w="9525">
                <a:noFill/>
                <a:miter lim="800000"/>
                <a:headEnd/>
                <a:tailEnd/>
              </a:ln>
              <a:effectLst/>
            </p:spPr>
            <p:txBody>
              <a:bodyPr>
                <a:spAutoFit/>
              </a:bodyPr>
              <a:lstStyle/>
              <a:p>
                <a:pPr algn="l"/>
                <a:r>
                  <a:rPr lang="en-US" sz="1000" b="1" dirty="0"/>
                  <a:t>Rd</a:t>
                </a:r>
              </a:p>
            </p:txBody>
          </p:sp>
        </p:grpSp>
        <p:sp>
          <p:nvSpPr>
            <p:cNvPr id="117843" name="Rectangle 83"/>
            <p:cNvSpPr>
              <a:spLocks noChangeArrowheads="1"/>
            </p:cNvSpPr>
            <p:nvPr/>
          </p:nvSpPr>
          <p:spPr bwMode="auto">
            <a:xfrm>
              <a:off x="5419725" y="2732088"/>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A</a:t>
              </a:r>
            </a:p>
          </p:txBody>
        </p:sp>
        <p:sp>
          <p:nvSpPr>
            <p:cNvPr id="117844" name="Rectangle 84"/>
            <p:cNvSpPr>
              <a:spLocks noChangeArrowheads="1"/>
            </p:cNvSpPr>
            <p:nvPr/>
          </p:nvSpPr>
          <p:spPr bwMode="auto">
            <a:xfrm>
              <a:off x="5419725" y="3189288"/>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B</a:t>
              </a:r>
            </a:p>
          </p:txBody>
        </p:sp>
        <p:sp>
          <p:nvSpPr>
            <p:cNvPr id="117845" name="Line 85"/>
            <p:cNvSpPr>
              <a:spLocks noChangeShapeType="1"/>
            </p:cNvSpPr>
            <p:nvPr/>
          </p:nvSpPr>
          <p:spPr bwMode="auto">
            <a:xfrm>
              <a:off x="5129213" y="2884488"/>
              <a:ext cx="290513" cy="0"/>
            </a:xfrm>
            <a:prstGeom prst="line">
              <a:avLst/>
            </a:prstGeom>
            <a:noFill/>
            <a:ln w="28575">
              <a:solidFill>
                <a:srgbClr val="996600"/>
              </a:solidFill>
              <a:round/>
              <a:headEnd/>
              <a:tailEnd type="triangle" w="med" len="med"/>
            </a:ln>
            <a:effectLst/>
          </p:spPr>
          <p:txBody>
            <a:bodyPr/>
            <a:lstStyle/>
            <a:p>
              <a:endParaRPr lang="en-US" dirty="0"/>
            </a:p>
          </p:txBody>
        </p:sp>
        <p:sp>
          <p:nvSpPr>
            <p:cNvPr id="117847" name="Line 87"/>
            <p:cNvSpPr>
              <a:spLocks noChangeShapeType="1"/>
            </p:cNvSpPr>
            <p:nvPr/>
          </p:nvSpPr>
          <p:spPr bwMode="auto">
            <a:xfrm>
              <a:off x="3776663" y="3722688"/>
              <a:ext cx="190500" cy="0"/>
            </a:xfrm>
            <a:prstGeom prst="line">
              <a:avLst/>
            </a:prstGeom>
            <a:noFill/>
            <a:ln w="28575">
              <a:solidFill>
                <a:schemeClr val="tx1"/>
              </a:solidFill>
              <a:round/>
              <a:headEnd/>
              <a:tailEnd type="triangle" w="med" len="med"/>
            </a:ln>
            <a:effectLst/>
          </p:spPr>
          <p:txBody>
            <a:bodyPr/>
            <a:lstStyle/>
            <a:p>
              <a:endParaRPr lang="en-US" dirty="0"/>
            </a:p>
          </p:txBody>
        </p:sp>
        <p:sp>
          <p:nvSpPr>
            <p:cNvPr id="117848" name="Text Box 88"/>
            <p:cNvSpPr txBox="1">
              <a:spLocks noChangeArrowheads="1"/>
            </p:cNvSpPr>
            <p:nvPr/>
          </p:nvSpPr>
          <p:spPr bwMode="auto">
            <a:xfrm>
              <a:off x="3705225" y="3287713"/>
              <a:ext cx="409575" cy="458788"/>
            </a:xfrm>
            <a:prstGeom prst="rect">
              <a:avLst/>
            </a:prstGeom>
            <a:noFill/>
            <a:ln w="9525">
              <a:noFill/>
              <a:miter lim="800000"/>
              <a:headEnd/>
              <a:tailEnd/>
            </a:ln>
            <a:effectLst/>
          </p:spPr>
          <p:txBody>
            <a:bodyPr>
              <a:spAutoFit/>
            </a:bodyPr>
            <a:lstStyle/>
            <a:p>
              <a:pPr algn="l"/>
              <a:r>
                <a:rPr lang="en-US" sz="800" b="1" dirty="0"/>
                <a:t>Ins. </a:t>
              </a:r>
            </a:p>
            <a:p>
              <a:pPr algn="l"/>
              <a:r>
                <a:rPr lang="en-US" sz="800" b="1" dirty="0"/>
                <a:t>11-</a:t>
              </a:r>
            </a:p>
            <a:p>
              <a:pPr algn="l"/>
              <a:r>
                <a:rPr lang="en-US" sz="800" b="1" dirty="0"/>
                <a:t>15</a:t>
              </a:r>
            </a:p>
          </p:txBody>
        </p:sp>
        <p:sp>
          <p:nvSpPr>
            <p:cNvPr id="117849" name="Text Box 89"/>
            <p:cNvSpPr txBox="1">
              <a:spLocks noChangeArrowheads="1"/>
            </p:cNvSpPr>
            <p:nvPr/>
          </p:nvSpPr>
          <p:spPr bwMode="auto">
            <a:xfrm>
              <a:off x="5876925" y="3395663"/>
              <a:ext cx="234950" cy="214313"/>
            </a:xfrm>
            <a:prstGeom prst="rect">
              <a:avLst/>
            </a:prstGeom>
            <a:noFill/>
            <a:ln w="57150" algn="ctr">
              <a:noFill/>
              <a:miter lim="800000"/>
              <a:headEnd/>
              <a:tailEnd/>
            </a:ln>
            <a:effectLst/>
          </p:spPr>
          <p:txBody>
            <a:bodyPr wrap="none">
              <a:spAutoFit/>
            </a:bodyPr>
            <a:lstStyle/>
            <a:p>
              <a:r>
                <a:rPr lang="en-US" sz="800" b="1" dirty="0"/>
                <a:t>4</a:t>
              </a:r>
            </a:p>
          </p:txBody>
        </p:sp>
        <p:sp>
          <p:nvSpPr>
            <p:cNvPr id="117850" name="Oval 90"/>
            <p:cNvSpPr>
              <a:spLocks noChangeArrowheads="1"/>
            </p:cNvSpPr>
            <p:nvPr/>
          </p:nvSpPr>
          <p:spPr bwMode="auto">
            <a:xfrm>
              <a:off x="4581525" y="4114800"/>
              <a:ext cx="457200" cy="762000"/>
            </a:xfrm>
            <a:prstGeom prst="ellipse">
              <a:avLst/>
            </a:prstGeom>
            <a:solidFill>
              <a:srgbClr val="FFFF00"/>
            </a:solidFill>
            <a:ln w="28575">
              <a:solidFill>
                <a:schemeClr val="tx1"/>
              </a:solidFill>
              <a:round/>
              <a:headEnd/>
              <a:tailEnd/>
            </a:ln>
            <a:effectLst/>
          </p:spPr>
          <p:txBody>
            <a:bodyPr wrap="none" anchor="ctr"/>
            <a:lstStyle/>
            <a:p>
              <a:r>
                <a:rPr lang="en-US" sz="1000" b="1" dirty="0"/>
                <a:t>Sign</a:t>
              </a:r>
            </a:p>
            <a:p>
              <a:r>
                <a:rPr lang="en-US" sz="1000" b="1" dirty="0"/>
                <a:t>Extend</a:t>
              </a:r>
            </a:p>
          </p:txBody>
        </p:sp>
        <p:sp>
          <p:nvSpPr>
            <p:cNvPr id="117851" name="Line 91"/>
            <p:cNvSpPr>
              <a:spLocks noChangeShapeType="1"/>
            </p:cNvSpPr>
            <p:nvPr/>
          </p:nvSpPr>
          <p:spPr bwMode="auto">
            <a:xfrm>
              <a:off x="5648325" y="4027488"/>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117852" name="Line 92"/>
            <p:cNvSpPr>
              <a:spLocks noChangeShapeType="1"/>
            </p:cNvSpPr>
            <p:nvPr/>
          </p:nvSpPr>
          <p:spPr bwMode="auto">
            <a:xfrm>
              <a:off x="5172075" y="3798888"/>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117853" name="Line 93"/>
            <p:cNvSpPr>
              <a:spLocks noChangeShapeType="1"/>
            </p:cNvSpPr>
            <p:nvPr/>
          </p:nvSpPr>
          <p:spPr bwMode="auto">
            <a:xfrm>
              <a:off x="5186363" y="3795713"/>
              <a:ext cx="0" cy="685800"/>
            </a:xfrm>
            <a:prstGeom prst="line">
              <a:avLst/>
            </a:prstGeom>
            <a:noFill/>
            <a:ln w="28575">
              <a:solidFill>
                <a:schemeClr val="tx1"/>
              </a:solidFill>
              <a:round/>
              <a:headEnd/>
              <a:tailEnd/>
            </a:ln>
            <a:effectLst/>
          </p:spPr>
          <p:txBody>
            <a:bodyPr/>
            <a:lstStyle/>
            <a:p>
              <a:endParaRPr lang="en-US" dirty="0"/>
            </a:p>
          </p:txBody>
        </p:sp>
        <p:sp>
          <p:nvSpPr>
            <p:cNvPr id="117854" name="Line 94"/>
            <p:cNvSpPr>
              <a:spLocks noChangeShapeType="1"/>
            </p:cNvSpPr>
            <p:nvPr/>
          </p:nvSpPr>
          <p:spPr bwMode="auto">
            <a:xfrm>
              <a:off x="5662613" y="4038600"/>
              <a:ext cx="0" cy="457200"/>
            </a:xfrm>
            <a:prstGeom prst="line">
              <a:avLst/>
            </a:prstGeom>
            <a:noFill/>
            <a:ln w="28575">
              <a:solidFill>
                <a:schemeClr val="tx1"/>
              </a:solidFill>
              <a:round/>
              <a:headEnd/>
              <a:tailEnd/>
            </a:ln>
            <a:effectLst/>
          </p:spPr>
          <p:txBody>
            <a:bodyPr/>
            <a:lstStyle/>
            <a:p>
              <a:endParaRPr lang="en-US" dirty="0"/>
            </a:p>
          </p:txBody>
        </p:sp>
        <p:sp>
          <p:nvSpPr>
            <p:cNvPr id="117855" name="Line 95"/>
            <p:cNvSpPr>
              <a:spLocks noChangeShapeType="1"/>
            </p:cNvSpPr>
            <p:nvPr/>
          </p:nvSpPr>
          <p:spPr bwMode="auto">
            <a:xfrm>
              <a:off x="5600700" y="4495800"/>
              <a:ext cx="76200" cy="0"/>
            </a:xfrm>
            <a:prstGeom prst="line">
              <a:avLst/>
            </a:prstGeom>
            <a:noFill/>
            <a:ln w="28575">
              <a:solidFill>
                <a:schemeClr val="tx1"/>
              </a:solidFill>
              <a:round/>
              <a:headEnd/>
              <a:tailEnd/>
            </a:ln>
            <a:effectLst/>
          </p:spPr>
          <p:txBody>
            <a:bodyPr/>
            <a:lstStyle/>
            <a:p>
              <a:endParaRPr lang="en-US" dirty="0"/>
            </a:p>
          </p:txBody>
        </p:sp>
        <p:sp>
          <p:nvSpPr>
            <p:cNvPr id="117856" name="Oval 96"/>
            <p:cNvSpPr>
              <a:spLocks noChangeArrowheads="1"/>
            </p:cNvSpPr>
            <p:nvPr/>
          </p:nvSpPr>
          <p:spPr bwMode="auto">
            <a:xfrm>
              <a:off x="5300663" y="4191000"/>
              <a:ext cx="304800" cy="609600"/>
            </a:xfrm>
            <a:prstGeom prst="ellipse">
              <a:avLst/>
            </a:prstGeom>
            <a:solidFill>
              <a:srgbClr val="CC9900"/>
            </a:solidFill>
            <a:ln w="28575">
              <a:solidFill>
                <a:schemeClr val="tx1"/>
              </a:solidFill>
              <a:round/>
              <a:headEnd/>
              <a:tailEnd/>
            </a:ln>
            <a:effectLst/>
          </p:spPr>
          <p:txBody>
            <a:bodyPr wrap="none" anchor="ctr"/>
            <a:lstStyle/>
            <a:p>
              <a:r>
                <a:rPr lang="en-US" sz="900" b="1" dirty="0"/>
                <a:t>Left</a:t>
              </a:r>
            </a:p>
            <a:p>
              <a:r>
                <a:rPr lang="en-US" sz="900" b="1" dirty="0"/>
                <a:t>shift</a:t>
              </a:r>
            </a:p>
            <a:p>
              <a:r>
                <a:rPr lang="en-US" sz="900" b="1" dirty="0"/>
                <a:t>2</a:t>
              </a:r>
            </a:p>
          </p:txBody>
        </p:sp>
        <p:grpSp>
          <p:nvGrpSpPr>
            <p:cNvPr id="117857" name="Group 97"/>
            <p:cNvGrpSpPr>
              <a:grpSpLocks/>
            </p:cNvGrpSpPr>
            <p:nvPr/>
          </p:nvGrpSpPr>
          <p:grpSpPr bwMode="auto">
            <a:xfrm>
              <a:off x="3935399" y="3875088"/>
              <a:ext cx="228600" cy="549275"/>
              <a:chOff x="4393" y="1632"/>
              <a:chExt cx="144" cy="346"/>
            </a:xfrm>
          </p:grpSpPr>
          <p:grpSp>
            <p:nvGrpSpPr>
              <p:cNvPr id="117858" name="Group 98"/>
              <p:cNvGrpSpPr>
                <a:grpSpLocks/>
              </p:cNvGrpSpPr>
              <p:nvPr/>
            </p:nvGrpSpPr>
            <p:grpSpPr bwMode="auto">
              <a:xfrm>
                <a:off x="4411" y="1634"/>
                <a:ext cx="102" cy="336"/>
                <a:chOff x="1248" y="3360"/>
                <a:chExt cx="144" cy="480"/>
              </a:xfrm>
            </p:grpSpPr>
            <p:sp>
              <p:nvSpPr>
                <p:cNvPr id="117859" name="AutoShape 99"/>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7860" name="Line 10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7861" name="Line 10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7862" name="Text Box 102"/>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7863" name="Line 103"/>
            <p:cNvSpPr>
              <a:spLocks noChangeShapeType="1"/>
            </p:cNvSpPr>
            <p:nvPr/>
          </p:nvSpPr>
          <p:spPr bwMode="auto">
            <a:xfrm>
              <a:off x="3548063" y="4343400"/>
              <a:ext cx="442913" cy="0"/>
            </a:xfrm>
            <a:prstGeom prst="line">
              <a:avLst/>
            </a:prstGeom>
            <a:noFill/>
            <a:ln w="28575">
              <a:solidFill>
                <a:schemeClr val="tx1"/>
              </a:solidFill>
              <a:round/>
              <a:headEnd/>
              <a:tailEnd type="triangle" w="med" len="med"/>
            </a:ln>
            <a:effectLst/>
          </p:spPr>
          <p:txBody>
            <a:bodyPr/>
            <a:lstStyle/>
            <a:p>
              <a:endParaRPr lang="en-US" dirty="0"/>
            </a:p>
          </p:txBody>
        </p:sp>
        <p:sp>
          <p:nvSpPr>
            <p:cNvPr id="117864" name="Line 104"/>
            <p:cNvSpPr>
              <a:spLocks noChangeShapeType="1"/>
            </p:cNvSpPr>
            <p:nvPr/>
          </p:nvSpPr>
          <p:spPr bwMode="auto">
            <a:xfrm>
              <a:off x="3852863" y="3962400"/>
              <a:ext cx="0" cy="1066800"/>
            </a:xfrm>
            <a:prstGeom prst="line">
              <a:avLst/>
            </a:prstGeom>
            <a:noFill/>
            <a:ln w="28575">
              <a:solidFill>
                <a:schemeClr val="accent2"/>
              </a:solidFill>
              <a:round/>
              <a:headEnd/>
              <a:tailEnd/>
            </a:ln>
            <a:effectLst/>
          </p:spPr>
          <p:txBody>
            <a:bodyPr/>
            <a:lstStyle/>
            <a:p>
              <a:endParaRPr lang="en-US" dirty="0"/>
            </a:p>
          </p:txBody>
        </p:sp>
        <p:sp>
          <p:nvSpPr>
            <p:cNvPr id="117865" name="Line 105"/>
            <p:cNvSpPr>
              <a:spLocks noChangeShapeType="1"/>
            </p:cNvSpPr>
            <p:nvPr/>
          </p:nvSpPr>
          <p:spPr bwMode="auto">
            <a:xfrm>
              <a:off x="1082566" y="2884488"/>
              <a:ext cx="0" cy="2144713"/>
            </a:xfrm>
            <a:prstGeom prst="line">
              <a:avLst/>
            </a:prstGeom>
            <a:noFill/>
            <a:ln w="28575">
              <a:solidFill>
                <a:schemeClr val="accent2"/>
              </a:solidFill>
              <a:round/>
              <a:headEnd/>
              <a:tailEnd/>
            </a:ln>
            <a:effectLst/>
          </p:spPr>
          <p:txBody>
            <a:bodyPr/>
            <a:lstStyle/>
            <a:p>
              <a:endParaRPr lang="en-US" dirty="0"/>
            </a:p>
          </p:txBody>
        </p:sp>
        <p:sp>
          <p:nvSpPr>
            <p:cNvPr id="117866" name="Line 106"/>
            <p:cNvSpPr>
              <a:spLocks noChangeShapeType="1"/>
            </p:cNvSpPr>
            <p:nvPr/>
          </p:nvSpPr>
          <p:spPr bwMode="auto">
            <a:xfrm>
              <a:off x="1074683" y="2898775"/>
              <a:ext cx="457200" cy="0"/>
            </a:xfrm>
            <a:prstGeom prst="line">
              <a:avLst/>
            </a:prstGeom>
            <a:noFill/>
            <a:ln w="28575">
              <a:solidFill>
                <a:schemeClr val="accent2"/>
              </a:solidFill>
              <a:round/>
              <a:headEnd/>
              <a:tailEnd type="triangle" w="med" len="med"/>
            </a:ln>
            <a:effectLst/>
          </p:spPr>
          <p:txBody>
            <a:bodyPr/>
            <a:lstStyle/>
            <a:p>
              <a:endParaRPr lang="en-US" dirty="0"/>
            </a:p>
          </p:txBody>
        </p:sp>
        <p:sp>
          <p:nvSpPr>
            <p:cNvPr id="117867" name="Line 107"/>
            <p:cNvSpPr>
              <a:spLocks noChangeShapeType="1"/>
            </p:cNvSpPr>
            <p:nvPr/>
          </p:nvSpPr>
          <p:spPr bwMode="auto">
            <a:xfrm>
              <a:off x="4138613" y="3494088"/>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7868" name="Line 108"/>
            <p:cNvSpPr>
              <a:spLocks noChangeShapeType="1"/>
            </p:cNvSpPr>
            <p:nvPr/>
          </p:nvSpPr>
          <p:spPr bwMode="auto">
            <a:xfrm>
              <a:off x="4181475" y="3875088"/>
              <a:ext cx="0" cy="304800"/>
            </a:xfrm>
            <a:prstGeom prst="line">
              <a:avLst/>
            </a:prstGeom>
            <a:noFill/>
            <a:ln w="28575">
              <a:solidFill>
                <a:schemeClr val="tx1"/>
              </a:solidFill>
              <a:round/>
              <a:headEnd/>
              <a:tailEnd/>
            </a:ln>
            <a:effectLst/>
          </p:spPr>
          <p:txBody>
            <a:bodyPr/>
            <a:lstStyle/>
            <a:p>
              <a:endParaRPr lang="en-US" dirty="0"/>
            </a:p>
          </p:txBody>
        </p:sp>
        <p:sp>
          <p:nvSpPr>
            <p:cNvPr id="117869" name="Line 109"/>
            <p:cNvSpPr>
              <a:spLocks noChangeShapeType="1"/>
            </p:cNvSpPr>
            <p:nvPr/>
          </p:nvSpPr>
          <p:spPr bwMode="auto">
            <a:xfrm>
              <a:off x="4119563" y="4179888"/>
              <a:ext cx="76200" cy="0"/>
            </a:xfrm>
            <a:prstGeom prst="line">
              <a:avLst/>
            </a:prstGeom>
            <a:noFill/>
            <a:ln w="28575">
              <a:solidFill>
                <a:schemeClr val="tx1"/>
              </a:solidFill>
              <a:round/>
              <a:headEnd/>
              <a:tailEnd/>
            </a:ln>
            <a:effectLst/>
          </p:spPr>
          <p:txBody>
            <a:bodyPr/>
            <a:lstStyle/>
            <a:p>
              <a:endParaRPr lang="en-US" dirty="0"/>
            </a:p>
          </p:txBody>
        </p:sp>
        <p:sp>
          <p:nvSpPr>
            <p:cNvPr id="117871" name="Line 111"/>
            <p:cNvSpPr>
              <a:spLocks noChangeShapeType="1"/>
            </p:cNvSpPr>
            <p:nvPr/>
          </p:nvSpPr>
          <p:spPr bwMode="auto">
            <a:xfrm>
              <a:off x="5872163" y="3341688"/>
              <a:ext cx="0" cy="1752600"/>
            </a:xfrm>
            <a:prstGeom prst="line">
              <a:avLst/>
            </a:prstGeom>
            <a:noFill/>
            <a:ln w="28575">
              <a:solidFill>
                <a:srgbClr val="996600"/>
              </a:solidFill>
              <a:round/>
              <a:headEnd/>
              <a:tailEnd/>
            </a:ln>
            <a:effectLst/>
          </p:spPr>
          <p:txBody>
            <a:bodyPr/>
            <a:lstStyle/>
            <a:p>
              <a:endParaRPr lang="en-US" dirty="0"/>
            </a:p>
          </p:txBody>
        </p:sp>
        <p:sp>
          <p:nvSpPr>
            <p:cNvPr id="117872" name="Line 112"/>
            <p:cNvSpPr>
              <a:spLocks noChangeShapeType="1"/>
            </p:cNvSpPr>
            <p:nvPr/>
          </p:nvSpPr>
          <p:spPr bwMode="auto">
            <a:xfrm>
              <a:off x="1304925" y="3722688"/>
              <a:ext cx="214313" cy="0"/>
            </a:xfrm>
            <a:prstGeom prst="line">
              <a:avLst/>
            </a:prstGeom>
            <a:noFill/>
            <a:ln w="28575">
              <a:solidFill>
                <a:srgbClr val="996600"/>
              </a:solidFill>
              <a:round/>
              <a:headEnd/>
              <a:tailEnd type="triangle" w="med" len="med"/>
            </a:ln>
            <a:effectLst/>
          </p:spPr>
          <p:txBody>
            <a:bodyPr/>
            <a:lstStyle/>
            <a:p>
              <a:endParaRPr lang="en-US" dirty="0"/>
            </a:p>
          </p:txBody>
        </p:sp>
        <p:sp>
          <p:nvSpPr>
            <p:cNvPr id="117873" name="Line 113"/>
            <p:cNvSpPr>
              <a:spLocks noChangeShapeType="1"/>
            </p:cNvSpPr>
            <p:nvPr/>
          </p:nvSpPr>
          <p:spPr bwMode="auto">
            <a:xfrm>
              <a:off x="1311330" y="3722688"/>
              <a:ext cx="0" cy="1371600"/>
            </a:xfrm>
            <a:prstGeom prst="line">
              <a:avLst/>
            </a:prstGeom>
            <a:noFill/>
            <a:ln w="28575">
              <a:solidFill>
                <a:srgbClr val="996600"/>
              </a:solidFill>
              <a:round/>
              <a:headEnd/>
              <a:tailEnd/>
            </a:ln>
            <a:effectLst/>
          </p:spPr>
          <p:txBody>
            <a:bodyPr/>
            <a:lstStyle/>
            <a:p>
              <a:endParaRPr lang="en-US" dirty="0"/>
            </a:p>
          </p:txBody>
        </p:sp>
        <p:sp>
          <p:nvSpPr>
            <p:cNvPr id="117874" name="Text Box 114"/>
            <p:cNvSpPr txBox="1">
              <a:spLocks noChangeArrowheads="1"/>
            </p:cNvSpPr>
            <p:nvPr/>
          </p:nvSpPr>
          <p:spPr bwMode="auto">
            <a:xfrm>
              <a:off x="4029075" y="4778157"/>
              <a:ext cx="685800" cy="214313"/>
            </a:xfrm>
            <a:prstGeom prst="rect">
              <a:avLst/>
            </a:prstGeom>
            <a:noFill/>
            <a:ln w="9525">
              <a:noFill/>
              <a:miter lim="800000"/>
              <a:headEnd/>
              <a:tailEnd/>
            </a:ln>
            <a:effectLst/>
          </p:spPr>
          <p:txBody>
            <a:bodyPr>
              <a:spAutoFit/>
            </a:bodyPr>
            <a:lstStyle/>
            <a:p>
              <a:pPr algn="l"/>
              <a:r>
                <a:rPr lang="en-US" sz="800" b="1" dirty="0"/>
                <a:t>Instr. 0-5</a:t>
              </a:r>
            </a:p>
          </p:txBody>
        </p:sp>
        <p:sp>
          <p:nvSpPr>
            <p:cNvPr id="117875" name="Line 115"/>
            <p:cNvSpPr>
              <a:spLocks noChangeShapeType="1"/>
            </p:cNvSpPr>
            <p:nvPr/>
          </p:nvSpPr>
          <p:spPr bwMode="auto">
            <a:xfrm>
              <a:off x="2590800" y="3276600"/>
              <a:ext cx="366713" cy="0"/>
            </a:xfrm>
            <a:prstGeom prst="line">
              <a:avLst/>
            </a:prstGeom>
            <a:noFill/>
            <a:ln w="28575">
              <a:solidFill>
                <a:schemeClr val="tx1"/>
              </a:solidFill>
              <a:round/>
              <a:headEnd/>
              <a:tailEnd type="triangle" w="med" len="med"/>
            </a:ln>
            <a:effectLst/>
          </p:spPr>
          <p:txBody>
            <a:bodyPr/>
            <a:lstStyle/>
            <a:p>
              <a:endParaRPr lang="en-US" dirty="0"/>
            </a:p>
          </p:txBody>
        </p:sp>
        <p:sp>
          <p:nvSpPr>
            <p:cNvPr id="117876" name="Line 116"/>
            <p:cNvSpPr>
              <a:spLocks noChangeShapeType="1"/>
            </p:cNvSpPr>
            <p:nvPr/>
          </p:nvSpPr>
          <p:spPr bwMode="auto">
            <a:xfrm>
              <a:off x="2738438" y="4487917"/>
              <a:ext cx="214313" cy="0"/>
            </a:xfrm>
            <a:prstGeom prst="line">
              <a:avLst/>
            </a:prstGeom>
            <a:noFill/>
            <a:ln w="28575">
              <a:solidFill>
                <a:schemeClr val="tx1"/>
              </a:solidFill>
              <a:round/>
              <a:headEnd/>
              <a:tailEnd type="triangle" w="med" len="med"/>
            </a:ln>
            <a:effectLst/>
          </p:spPr>
          <p:txBody>
            <a:bodyPr/>
            <a:lstStyle/>
            <a:p>
              <a:endParaRPr lang="en-US" dirty="0"/>
            </a:p>
          </p:txBody>
        </p:sp>
        <p:sp>
          <p:nvSpPr>
            <p:cNvPr id="117877" name="Line 117"/>
            <p:cNvSpPr>
              <a:spLocks noChangeShapeType="1"/>
            </p:cNvSpPr>
            <p:nvPr/>
          </p:nvSpPr>
          <p:spPr bwMode="auto">
            <a:xfrm>
              <a:off x="1076325" y="5025971"/>
              <a:ext cx="7086600" cy="0"/>
            </a:xfrm>
            <a:prstGeom prst="line">
              <a:avLst/>
            </a:prstGeom>
            <a:noFill/>
            <a:ln w="28575">
              <a:solidFill>
                <a:schemeClr val="accent2"/>
              </a:solidFill>
              <a:round/>
              <a:headEnd/>
              <a:tailEnd/>
            </a:ln>
            <a:effectLst/>
          </p:spPr>
          <p:txBody>
            <a:bodyPr/>
            <a:lstStyle/>
            <a:p>
              <a:endParaRPr lang="en-US" dirty="0"/>
            </a:p>
          </p:txBody>
        </p:sp>
        <p:sp>
          <p:nvSpPr>
            <p:cNvPr id="117878" name="Line 118"/>
            <p:cNvSpPr>
              <a:spLocks noChangeShapeType="1"/>
            </p:cNvSpPr>
            <p:nvPr/>
          </p:nvSpPr>
          <p:spPr bwMode="auto">
            <a:xfrm>
              <a:off x="1304925" y="5094288"/>
              <a:ext cx="4581525" cy="0"/>
            </a:xfrm>
            <a:prstGeom prst="line">
              <a:avLst/>
            </a:prstGeom>
            <a:noFill/>
            <a:ln w="28575">
              <a:solidFill>
                <a:srgbClr val="996600"/>
              </a:solidFill>
              <a:round/>
              <a:headEnd/>
              <a:tailEnd/>
            </a:ln>
            <a:effectLst/>
          </p:spPr>
          <p:txBody>
            <a:bodyPr/>
            <a:lstStyle/>
            <a:p>
              <a:endParaRPr lang="en-US" dirty="0"/>
            </a:p>
          </p:txBody>
        </p:sp>
        <p:sp>
          <p:nvSpPr>
            <p:cNvPr id="117879" name="Text Box 119"/>
            <p:cNvSpPr txBox="1">
              <a:spLocks noChangeArrowheads="1"/>
            </p:cNvSpPr>
            <p:nvPr/>
          </p:nvSpPr>
          <p:spPr bwMode="auto">
            <a:xfrm>
              <a:off x="3829050" y="2438400"/>
              <a:ext cx="533400"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21-25</a:t>
              </a:r>
            </a:p>
          </p:txBody>
        </p:sp>
        <p:sp>
          <p:nvSpPr>
            <p:cNvPr id="117880" name="Text Box 120"/>
            <p:cNvSpPr txBox="1">
              <a:spLocks noChangeArrowheads="1"/>
            </p:cNvSpPr>
            <p:nvPr/>
          </p:nvSpPr>
          <p:spPr bwMode="auto">
            <a:xfrm>
              <a:off x="3819525" y="2671763"/>
              <a:ext cx="447675"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16-20</a:t>
              </a:r>
            </a:p>
          </p:txBody>
        </p:sp>
        <p:sp>
          <p:nvSpPr>
            <p:cNvPr id="117881" name="Line 121"/>
            <p:cNvSpPr>
              <a:spLocks noChangeShapeType="1"/>
            </p:cNvSpPr>
            <p:nvPr/>
          </p:nvSpPr>
          <p:spPr bwMode="auto">
            <a:xfrm>
              <a:off x="3771900" y="2732088"/>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17882" name="Line 122"/>
            <p:cNvSpPr>
              <a:spLocks noChangeShapeType="1"/>
            </p:cNvSpPr>
            <p:nvPr/>
          </p:nvSpPr>
          <p:spPr bwMode="auto">
            <a:xfrm>
              <a:off x="3776663" y="2960688"/>
              <a:ext cx="519113" cy="0"/>
            </a:xfrm>
            <a:prstGeom prst="line">
              <a:avLst/>
            </a:prstGeom>
            <a:noFill/>
            <a:ln w="28575">
              <a:solidFill>
                <a:schemeClr val="tx1"/>
              </a:solidFill>
              <a:round/>
              <a:headEnd/>
              <a:tailEnd type="triangle" w="med" len="med"/>
            </a:ln>
            <a:effectLst/>
          </p:spPr>
          <p:txBody>
            <a:bodyPr/>
            <a:lstStyle/>
            <a:p>
              <a:endParaRPr lang="en-US" dirty="0"/>
            </a:p>
          </p:txBody>
        </p:sp>
        <p:grpSp>
          <p:nvGrpSpPr>
            <p:cNvPr id="117884" name="Group 124"/>
            <p:cNvGrpSpPr>
              <a:grpSpLocks/>
            </p:cNvGrpSpPr>
            <p:nvPr/>
          </p:nvGrpSpPr>
          <p:grpSpPr bwMode="auto">
            <a:xfrm>
              <a:off x="3935399" y="3249613"/>
              <a:ext cx="228600" cy="549275"/>
              <a:chOff x="4393" y="1632"/>
              <a:chExt cx="144" cy="346"/>
            </a:xfrm>
          </p:grpSpPr>
          <p:grpSp>
            <p:nvGrpSpPr>
              <p:cNvPr id="117885" name="Group 125"/>
              <p:cNvGrpSpPr>
                <a:grpSpLocks/>
              </p:cNvGrpSpPr>
              <p:nvPr/>
            </p:nvGrpSpPr>
            <p:grpSpPr bwMode="auto">
              <a:xfrm>
                <a:off x="4411" y="1634"/>
                <a:ext cx="102" cy="336"/>
                <a:chOff x="1248" y="3360"/>
                <a:chExt cx="144" cy="480"/>
              </a:xfrm>
            </p:grpSpPr>
            <p:sp>
              <p:nvSpPr>
                <p:cNvPr id="117886" name="AutoShape 126"/>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7887" name="Line 12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7888" name="Line 12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7889" name="Text Box 129"/>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7896" name="Line 136"/>
            <p:cNvSpPr>
              <a:spLocks noChangeShapeType="1"/>
            </p:cNvSpPr>
            <p:nvPr/>
          </p:nvSpPr>
          <p:spPr bwMode="auto">
            <a:xfrm>
              <a:off x="5953125" y="2684463"/>
              <a:ext cx="609600" cy="0"/>
            </a:xfrm>
            <a:prstGeom prst="line">
              <a:avLst/>
            </a:prstGeom>
            <a:noFill/>
            <a:ln w="28575">
              <a:solidFill>
                <a:srgbClr val="996600"/>
              </a:solidFill>
              <a:round/>
              <a:headEnd/>
              <a:tailEnd type="triangle" w="med" len="med"/>
            </a:ln>
            <a:effectLst/>
          </p:spPr>
          <p:txBody>
            <a:bodyPr/>
            <a:lstStyle/>
            <a:p>
              <a:endParaRPr lang="en-US" dirty="0"/>
            </a:p>
          </p:txBody>
        </p:sp>
        <p:sp>
          <p:nvSpPr>
            <p:cNvPr id="117897" name="Line 137"/>
            <p:cNvSpPr>
              <a:spLocks noChangeShapeType="1"/>
            </p:cNvSpPr>
            <p:nvPr/>
          </p:nvSpPr>
          <p:spPr bwMode="auto">
            <a:xfrm>
              <a:off x="7162800" y="2808288"/>
              <a:ext cx="304800" cy="0"/>
            </a:xfrm>
            <a:prstGeom prst="line">
              <a:avLst/>
            </a:prstGeom>
            <a:noFill/>
            <a:ln w="19050">
              <a:solidFill>
                <a:schemeClr val="tx1"/>
              </a:solidFill>
              <a:round/>
              <a:headEnd/>
              <a:tailEnd type="triangle" w="med" len="med"/>
            </a:ln>
            <a:effectLst/>
          </p:spPr>
          <p:txBody>
            <a:bodyPr/>
            <a:lstStyle/>
            <a:p>
              <a:endParaRPr lang="en-US" dirty="0"/>
            </a:p>
          </p:txBody>
        </p:sp>
        <p:sp>
          <p:nvSpPr>
            <p:cNvPr id="117898" name="Line 138"/>
            <p:cNvSpPr>
              <a:spLocks noChangeShapeType="1"/>
            </p:cNvSpPr>
            <p:nvPr/>
          </p:nvSpPr>
          <p:spPr bwMode="auto">
            <a:xfrm flipV="1">
              <a:off x="1905000" y="4103688"/>
              <a:ext cx="76200" cy="228600"/>
            </a:xfrm>
            <a:prstGeom prst="line">
              <a:avLst/>
            </a:prstGeom>
            <a:noFill/>
            <a:ln w="19050">
              <a:solidFill>
                <a:srgbClr val="CC3300"/>
              </a:solidFill>
              <a:round/>
              <a:headEnd/>
              <a:tailEnd type="triangle" w="med" len="med"/>
            </a:ln>
            <a:effectLst/>
          </p:spPr>
          <p:txBody>
            <a:bodyPr/>
            <a:lstStyle/>
            <a:p>
              <a:endParaRPr lang="en-US" dirty="0"/>
            </a:p>
          </p:txBody>
        </p:sp>
        <p:sp>
          <p:nvSpPr>
            <p:cNvPr id="117899" name="Text Box 139"/>
            <p:cNvSpPr txBox="1">
              <a:spLocks noChangeArrowheads="1"/>
            </p:cNvSpPr>
            <p:nvPr/>
          </p:nvSpPr>
          <p:spPr bwMode="auto">
            <a:xfrm>
              <a:off x="1447800" y="4256088"/>
              <a:ext cx="1216025" cy="730250"/>
            </a:xfrm>
            <a:prstGeom prst="rect">
              <a:avLst/>
            </a:prstGeom>
            <a:noFill/>
            <a:ln w="9525">
              <a:noFill/>
              <a:miter lim="800000"/>
              <a:headEnd/>
              <a:tailEnd/>
            </a:ln>
            <a:effectLst/>
          </p:spPr>
          <p:txBody>
            <a:bodyPr wrap="none">
              <a:spAutoFit/>
            </a:bodyPr>
            <a:lstStyle/>
            <a:p>
              <a:r>
                <a:rPr lang="en-US" sz="1400" b="1" dirty="0">
                  <a:solidFill>
                    <a:srgbClr val="CC3300"/>
                  </a:solidFill>
                </a:rPr>
                <a:t>Note memory</a:t>
              </a:r>
            </a:p>
            <a:p>
              <a:r>
                <a:rPr lang="en-US" sz="1400" b="1" dirty="0">
                  <a:solidFill>
                    <a:srgbClr val="CC3300"/>
                  </a:solidFill>
                </a:rPr>
                <a:t>data path</a:t>
              </a:r>
            </a:p>
            <a:p>
              <a:r>
                <a:rPr lang="en-US" sz="1400" b="1" dirty="0">
                  <a:solidFill>
                    <a:srgbClr val="CC3300"/>
                  </a:solidFill>
                </a:rPr>
                <a:t>simplified</a:t>
              </a:r>
            </a:p>
          </p:txBody>
        </p:sp>
        <p:sp>
          <p:nvSpPr>
            <p:cNvPr id="117900" name="Line 140"/>
            <p:cNvSpPr>
              <a:spLocks noChangeShapeType="1"/>
            </p:cNvSpPr>
            <p:nvPr/>
          </p:nvSpPr>
          <p:spPr bwMode="auto">
            <a:xfrm flipH="1" flipV="1">
              <a:off x="7010400" y="3265488"/>
              <a:ext cx="304800" cy="609600"/>
            </a:xfrm>
            <a:prstGeom prst="line">
              <a:avLst/>
            </a:prstGeom>
            <a:noFill/>
            <a:ln w="19050">
              <a:solidFill>
                <a:srgbClr val="CC3300"/>
              </a:solidFill>
              <a:round/>
              <a:headEnd/>
              <a:tailEnd type="triangle" w="med" len="med"/>
            </a:ln>
            <a:effectLst/>
          </p:spPr>
          <p:txBody>
            <a:bodyPr/>
            <a:lstStyle/>
            <a:p>
              <a:endParaRPr lang="en-US" dirty="0"/>
            </a:p>
          </p:txBody>
        </p:sp>
        <p:sp>
          <p:nvSpPr>
            <p:cNvPr id="117901" name="Text Box 141"/>
            <p:cNvSpPr txBox="1">
              <a:spLocks noChangeArrowheads="1"/>
            </p:cNvSpPr>
            <p:nvPr/>
          </p:nvSpPr>
          <p:spPr bwMode="auto">
            <a:xfrm>
              <a:off x="6477000" y="3798888"/>
              <a:ext cx="1662113" cy="730250"/>
            </a:xfrm>
            <a:prstGeom prst="rect">
              <a:avLst/>
            </a:prstGeom>
            <a:noFill/>
            <a:ln w="9525">
              <a:noFill/>
              <a:miter lim="800000"/>
              <a:headEnd/>
              <a:tailEnd/>
            </a:ln>
            <a:effectLst/>
          </p:spPr>
          <p:txBody>
            <a:bodyPr wrap="none">
              <a:spAutoFit/>
            </a:bodyPr>
            <a:lstStyle/>
            <a:p>
              <a:r>
                <a:rPr lang="en-US" sz="1400" b="1" dirty="0">
                  <a:solidFill>
                    <a:srgbClr val="CC3300"/>
                  </a:solidFill>
                </a:rPr>
                <a:t>ALU now serves</a:t>
              </a:r>
            </a:p>
            <a:p>
              <a:r>
                <a:rPr lang="en-US" sz="1400" b="1" dirty="0">
                  <a:solidFill>
                    <a:srgbClr val="CC3300"/>
                  </a:solidFill>
                </a:rPr>
                <a:t>jump/branch</a:t>
              </a:r>
            </a:p>
            <a:p>
              <a:r>
                <a:rPr lang="en-US" sz="1400" b="1" dirty="0">
                  <a:solidFill>
                    <a:srgbClr val="CC3300"/>
                  </a:solidFill>
                </a:rPr>
                <a:t>PC update function</a:t>
              </a:r>
            </a:p>
          </p:txBody>
        </p:sp>
      </p:grpSp>
      <p:sp>
        <p:nvSpPr>
          <p:cNvPr id="117903" name="Text Box 143"/>
          <p:cNvSpPr txBox="1">
            <a:spLocks noChangeArrowheads="1"/>
          </p:cNvSpPr>
          <p:nvPr/>
        </p:nvSpPr>
        <p:spPr bwMode="auto">
          <a:xfrm>
            <a:off x="3581400" y="5486400"/>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sp>
        <p:nvSpPr>
          <p:cNvPr id="117904" name="Rectangle 144"/>
          <p:cNvSpPr>
            <a:spLocks noGrp="1" noChangeArrowheads="1"/>
          </p:cNvSpPr>
          <p:nvPr>
            <p:ph type="body" idx="1"/>
          </p:nvPr>
        </p:nvSpPr>
        <p:spPr>
          <a:xfrm>
            <a:off x="685800" y="5715000"/>
            <a:ext cx="7772400" cy="381000"/>
          </a:xfrm>
          <a:noFill/>
          <a:ln/>
        </p:spPr>
        <p:txBody>
          <a:bodyPr/>
          <a:lstStyle/>
          <a:p>
            <a:r>
              <a:rPr lang="en-US" dirty="0">
                <a:solidFill>
                  <a:srgbClr val="009900"/>
                </a:solidFill>
              </a:rPr>
              <a:t>Our preliminary multicycle processing design is more compact.  </a:t>
            </a:r>
          </a:p>
        </p:txBody>
      </p:sp>
      <p:pic>
        <p:nvPicPr>
          <p:cNvPr id="2" name="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0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15714" name="Rectangle 2"/>
          <p:cNvSpPr>
            <a:spLocks noGrp="1" noChangeArrowheads="1"/>
          </p:cNvSpPr>
          <p:nvPr>
            <p:ph type="title"/>
          </p:nvPr>
        </p:nvSpPr>
        <p:spPr>
          <a:xfrm>
            <a:off x="533400" y="1371600"/>
            <a:ext cx="8153400" cy="609600"/>
          </a:xfrm>
          <a:ln/>
        </p:spPr>
        <p:txBody>
          <a:bodyPr/>
          <a:lstStyle/>
          <a:p>
            <a:r>
              <a:rPr lang="en-US" sz="3200" dirty="0"/>
              <a:t>Multicycle Design with ALU Control and PC</a:t>
            </a:r>
          </a:p>
        </p:txBody>
      </p:sp>
      <p:sp>
        <p:nvSpPr>
          <p:cNvPr id="115931" name="Text Box 219"/>
          <p:cNvSpPr txBox="1">
            <a:spLocks noChangeArrowheads="1"/>
          </p:cNvSpPr>
          <p:nvPr/>
        </p:nvSpPr>
        <p:spPr bwMode="auto">
          <a:xfrm>
            <a:off x="3581400" y="6003925"/>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grpSp>
        <p:nvGrpSpPr>
          <p:cNvPr id="146" name="Group 145"/>
          <p:cNvGrpSpPr/>
          <p:nvPr/>
        </p:nvGrpSpPr>
        <p:grpSpPr>
          <a:xfrm>
            <a:off x="914400" y="2514600"/>
            <a:ext cx="7629525" cy="2971800"/>
            <a:chOff x="914400" y="2514600"/>
            <a:chExt cx="7629525" cy="2971800"/>
          </a:xfrm>
        </p:grpSpPr>
        <p:sp>
          <p:nvSpPr>
            <p:cNvPr id="115863" name="Line 151"/>
            <p:cNvSpPr>
              <a:spLocks noChangeShapeType="1"/>
            </p:cNvSpPr>
            <p:nvPr/>
          </p:nvSpPr>
          <p:spPr bwMode="auto">
            <a:xfrm>
              <a:off x="5500688" y="3733800"/>
              <a:ext cx="300038" cy="0"/>
            </a:xfrm>
            <a:prstGeom prst="line">
              <a:avLst/>
            </a:prstGeom>
            <a:noFill/>
            <a:ln w="28575">
              <a:solidFill>
                <a:srgbClr val="996600"/>
              </a:solidFill>
              <a:round/>
              <a:headEnd/>
              <a:tailEnd type="triangle" w="med" len="med"/>
            </a:ln>
            <a:effectLst/>
          </p:spPr>
          <p:txBody>
            <a:bodyPr/>
            <a:lstStyle/>
            <a:p>
              <a:endParaRPr lang="en-US" dirty="0"/>
            </a:p>
          </p:txBody>
        </p:sp>
        <p:grpSp>
          <p:nvGrpSpPr>
            <p:cNvPr id="139" name="Group 138"/>
            <p:cNvGrpSpPr/>
            <p:nvPr/>
          </p:nvGrpSpPr>
          <p:grpSpPr>
            <a:xfrm>
              <a:off x="6907928" y="2819400"/>
              <a:ext cx="1056287" cy="990598"/>
              <a:chOff x="3355430" y="3810002"/>
              <a:chExt cx="1056287" cy="990598"/>
            </a:xfrm>
          </p:grpSpPr>
          <p:cxnSp>
            <p:nvCxnSpPr>
              <p:cNvPr id="140" name="Straight Connector 13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41" name="Isosceles Triangle 14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2" name="Isosceles Triangle 14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3" name="Isosceles Triangle 14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4" name="Rectangle 14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5"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sp>
          <p:nvSpPr>
            <p:cNvPr id="115789" name="Line 77"/>
            <p:cNvSpPr>
              <a:spLocks noChangeShapeType="1"/>
            </p:cNvSpPr>
            <p:nvPr/>
          </p:nvSpPr>
          <p:spPr bwMode="auto">
            <a:xfrm flipH="1">
              <a:off x="8315325" y="3368675"/>
              <a:ext cx="228600" cy="0"/>
            </a:xfrm>
            <a:prstGeom prst="line">
              <a:avLst/>
            </a:prstGeom>
            <a:noFill/>
            <a:ln w="28575">
              <a:solidFill>
                <a:schemeClr val="accent2"/>
              </a:solidFill>
              <a:round/>
              <a:headEnd/>
              <a:tailEnd/>
            </a:ln>
            <a:effectLst/>
          </p:spPr>
          <p:txBody>
            <a:bodyPr/>
            <a:lstStyle/>
            <a:p>
              <a:endParaRPr lang="en-US" dirty="0"/>
            </a:p>
          </p:txBody>
        </p:sp>
        <p:sp>
          <p:nvSpPr>
            <p:cNvPr id="115720" name="Line 8"/>
            <p:cNvSpPr>
              <a:spLocks noChangeShapeType="1"/>
            </p:cNvSpPr>
            <p:nvPr/>
          </p:nvSpPr>
          <p:spPr bwMode="auto">
            <a:xfrm>
              <a:off x="4563954" y="42672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5724" name="Line 12"/>
            <p:cNvSpPr>
              <a:spLocks noChangeShapeType="1"/>
            </p:cNvSpPr>
            <p:nvPr/>
          </p:nvSpPr>
          <p:spPr bwMode="auto">
            <a:xfrm>
              <a:off x="1447800" y="2743200"/>
              <a:ext cx="5105400" cy="0"/>
            </a:xfrm>
            <a:prstGeom prst="line">
              <a:avLst/>
            </a:prstGeom>
            <a:noFill/>
            <a:ln w="28575">
              <a:solidFill>
                <a:srgbClr val="009900"/>
              </a:solidFill>
              <a:round/>
              <a:headEnd/>
              <a:tailEnd type="triangle" w="med" len="med"/>
            </a:ln>
            <a:effectLst/>
          </p:spPr>
          <p:txBody>
            <a:bodyPr/>
            <a:lstStyle/>
            <a:p>
              <a:endParaRPr lang="en-US" dirty="0"/>
            </a:p>
          </p:txBody>
        </p:sp>
        <p:sp>
          <p:nvSpPr>
            <p:cNvPr id="115725" name="Line 13"/>
            <p:cNvSpPr>
              <a:spLocks noChangeShapeType="1"/>
            </p:cNvSpPr>
            <p:nvPr/>
          </p:nvSpPr>
          <p:spPr bwMode="auto">
            <a:xfrm>
              <a:off x="6081713" y="3733800"/>
              <a:ext cx="471488" cy="0"/>
            </a:xfrm>
            <a:prstGeom prst="line">
              <a:avLst/>
            </a:prstGeom>
            <a:noFill/>
            <a:ln w="28575">
              <a:solidFill>
                <a:srgbClr val="996600"/>
              </a:solidFill>
              <a:round/>
              <a:headEnd/>
              <a:tailEnd type="triangle" w="med" len="med"/>
            </a:ln>
            <a:effectLst/>
          </p:spPr>
          <p:txBody>
            <a:bodyPr/>
            <a:lstStyle/>
            <a:p>
              <a:endParaRPr lang="en-US" dirty="0"/>
            </a:p>
          </p:txBody>
        </p:sp>
        <p:grpSp>
          <p:nvGrpSpPr>
            <p:cNvPr id="115726" name="Group 14"/>
            <p:cNvGrpSpPr>
              <a:grpSpLocks/>
            </p:cNvGrpSpPr>
            <p:nvPr/>
          </p:nvGrpSpPr>
          <p:grpSpPr bwMode="auto">
            <a:xfrm>
              <a:off x="6791325" y="4278313"/>
              <a:ext cx="152400" cy="1066800"/>
              <a:chOff x="3720" y="3175"/>
              <a:chExt cx="96" cy="672"/>
            </a:xfrm>
          </p:grpSpPr>
          <p:sp>
            <p:nvSpPr>
              <p:cNvPr id="115727" name="Line 15"/>
              <p:cNvSpPr>
                <a:spLocks noChangeShapeType="1"/>
              </p:cNvSpPr>
              <p:nvPr/>
            </p:nvSpPr>
            <p:spPr bwMode="auto">
              <a:xfrm>
                <a:off x="3720" y="3184"/>
                <a:ext cx="96" cy="0"/>
              </a:xfrm>
              <a:prstGeom prst="line">
                <a:avLst/>
              </a:prstGeom>
              <a:noFill/>
              <a:ln w="28575">
                <a:solidFill>
                  <a:schemeClr val="tx1"/>
                </a:solidFill>
                <a:round/>
                <a:headEnd/>
                <a:tailEnd type="triangle" w="med" len="med"/>
              </a:ln>
              <a:effectLst/>
            </p:spPr>
            <p:txBody>
              <a:bodyPr/>
              <a:lstStyle/>
              <a:p>
                <a:endParaRPr lang="en-US" dirty="0"/>
              </a:p>
            </p:txBody>
          </p:sp>
          <p:sp>
            <p:nvSpPr>
              <p:cNvPr id="115728" name="Line 16"/>
              <p:cNvSpPr>
                <a:spLocks noChangeShapeType="1"/>
              </p:cNvSpPr>
              <p:nvPr/>
            </p:nvSpPr>
            <p:spPr bwMode="auto">
              <a:xfrm>
                <a:off x="3726" y="3175"/>
                <a:ext cx="0" cy="672"/>
              </a:xfrm>
              <a:prstGeom prst="line">
                <a:avLst/>
              </a:prstGeom>
              <a:noFill/>
              <a:ln w="28575">
                <a:solidFill>
                  <a:schemeClr val="tx1"/>
                </a:solidFill>
                <a:round/>
                <a:headEnd/>
                <a:tailEnd/>
              </a:ln>
              <a:effectLst/>
            </p:spPr>
            <p:txBody>
              <a:bodyPr/>
              <a:lstStyle/>
              <a:p>
                <a:endParaRPr lang="en-US" dirty="0"/>
              </a:p>
            </p:txBody>
          </p:sp>
        </p:grpSp>
        <p:sp>
          <p:nvSpPr>
            <p:cNvPr id="115729" name="Line 17"/>
            <p:cNvSpPr>
              <a:spLocks noChangeShapeType="1"/>
            </p:cNvSpPr>
            <p:nvPr/>
          </p:nvSpPr>
          <p:spPr bwMode="auto">
            <a:xfrm flipV="1">
              <a:off x="7210425" y="3668713"/>
              <a:ext cx="0" cy="228600"/>
            </a:xfrm>
            <a:prstGeom prst="line">
              <a:avLst/>
            </a:prstGeom>
            <a:noFill/>
            <a:ln w="19050">
              <a:solidFill>
                <a:srgbClr val="CC3300"/>
              </a:solidFill>
              <a:round/>
              <a:headEnd/>
              <a:tailEnd/>
            </a:ln>
            <a:effectLst/>
          </p:spPr>
          <p:txBody>
            <a:bodyPr/>
            <a:lstStyle/>
            <a:p>
              <a:endParaRPr lang="en-US" dirty="0"/>
            </a:p>
          </p:txBody>
        </p:sp>
        <p:sp>
          <p:nvSpPr>
            <p:cNvPr id="115730" name="Line 18"/>
            <p:cNvSpPr>
              <a:spLocks noChangeShapeType="1"/>
            </p:cNvSpPr>
            <p:nvPr/>
          </p:nvSpPr>
          <p:spPr bwMode="auto">
            <a:xfrm>
              <a:off x="5419725" y="4887913"/>
              <a:ext cx="261938" cy="0"/>
            </a:xfrm>
            <a:prstGeom prst="line">
              <a:avLst/>
            </a:prstGeom>
            <a:noFill/>
            <a:ln w="28575">
              <a:solidFill>
                <a:schemeClr val="tx1"/>
              </a:solidFill>
              <a:round/>
              <a:headEnd/>
              <a:tailEnd type="triangle" w="med" len="med"/>
            </a:ln>
            <a:effectLst/>
          </p:spPr>
          <p:txBody>
            <a:bodyPr/>
            <a:lstStyle/>
            <a:p>
              <a:endParaRPr lang="en-US" dirty="0"/>
            </a:p>
          </p:txBody>
        </p:sp>
        <p:grpSp>
          <p:nvGrpSpPr>
            <p:cNvPr id="115731" name="Group 19"/>
            <p:cNvGrpSpPr>
              <a:grpSpLocks/>
            </p:cNvGrpSpPr>
            <p:nvPr/>
          </p:nvGrpSpPr>
          <p:grpSpPr bwMode="auto">
            <a:xfrm>
              <a:off x="6681788" y="3668713"/>
              <a:ext cx="261938" cy="381000"/>
              <a:chOff x="3627" y="2880"/>
              <a:chExt cx="165" cy="240"/>
            </a:xfrm>
          </p:grpSpPr>
          <p:sp>
            <p:nvSpPr>
              <p:cNvPr id="115732" name="Line 20"/>
              <p:cNvSpPr>
                <a:spLocks noChangeShapeType="1"/>
              </p:cNvSpPr>
              <p:nvPr/>
            </p:nvSpPr>
            <p:spPr bwMode="auto">
              <a:xfrm>
                <a:off x="3627" y="3120"/>
                <a:ext cx="96" cy="0"/>
              </a:xfrm>
              <a:prstGeom prst="line">
                <a:avLst/>
              </a:prstGeom>
              <a:noFill/>
              <a:ln w="28575">
                <a:solidFill>
                  <a:schemeClr val="tx1"/>
                </a:solidFill>
                <a:round/>
                <a:headEnd/>
                <a:tailEnd/>
              </a:ln>
              <a:effectLst/>
            </p:spPr>
            <p:txBody>
              <a:bodyPr/>
              <a:lstStyle/>
              <a:p>
                <a:endParaRPr lang="en-US" dirty="0"/>
              </a:p>
            </p:txBody>
          </p:sp>
          <p:sp>
            <p:nvSpPr>
              <p:cNvPr id="115733" name="Line 21"/>
              <p:cNvSpPr>
                <a:spLocks noChangeShapeType="1"/>
              </p:cNvSpPr>
              <p:nvPr/>
            </p:nvSpPr>
            <p:spPr bwMode="auto">
              <a:xfrm>
                <a:off x="3705" y="2880"/>
                <a:ext cx="87" cy="0"/>
              </a:xfrm>
              <a:prstGeom prst="line">
                <a:avLst/>
              </a:prstGeom>
              <a:noFill/>
              <a:ln w="28575">
                <a:solidFill>
                  <a:schemeClr val="tx1"/>
                </a:solidFill>
                <a:round/>
                <a:headEnd/>
                <a:tailEnd type="triangle" w="med" len="med"/>
              </a:ln>
              <a:effectLst/>
            </p:spPr>
            <p:txBody>
              <a:bodyPr/>
              <a:lstStyle/>
              <a:p>
                <a:endParaRPr lang="en-US" dirty="0"/>
              </a:p>
            </p:txBody>
          </p:sp>
          <p:sp>
            <p:nvSpPr>
              <p:cNvPr id="115734" name="Line 22"/>
              <p:cNvSpPr>
                <a:spLocks noChangeShapeType="1"/>
              </p:cNvSpPr>
              <p:nvPr/>
            </p:nvSpPr>
            <p:spPr bwMode="auto">
              <a:xfrm>
                <a:off x="3714" y="2880"/>
                <a:ext cx="0" cy="240"/>
              </a:xfrm>
              <a:prstGeom prst="line">
                <a:avLst/>
              </a:prstGeom>
              <a:noFill/>
              <a:ln w="28575">
                <a:solidFill>
                  <a:schemeClr val="tx1"/>
                </a:solidFill>
                <a:round/>
                <a:headEnd/>
                <a:tailEnd/>
              </a:ln>
              <a:effectLst/>
            </p:spPr>
            <p:txBody>
              <a:bodyPr/>
              <a:lstStyle/>
              <a:p>
                <a:endParaRPr lang="en-US" dirty="0"/>
              </a:p>
            </p:txBody>
          </p:sp>
        </p:grpSp>
        <p:sp>
          <p:nvSpPr>
            <p:cNvPr id="115735" name="Line 23"/>
            <p:cNvSpPr>
              <a:spLocks noChangeShapeType="1"/>
            </p:cNvSpPr>
            <p:nvPr/>
          </p:nvSpPr>
          <p:spPr bwMode="auto">
            <a:xfrm>
              <a:off x="6076950" y="3276600"/>
              <a:ext cx="257175" cy="0"/>
            </a:xfrm>
            <a:prstGeom prst="line">
              <a:avLst/>
            </a:prstGeom>
            <a:noFill/>
            <a:ln w="28575">
              <a:solidFill>
                <a:srgbClr val="996600"/>
              </a:solidFill>
              <a:round/>
              <a:headEnd/>
              <a:tailEnd/>
            </a:ln>
            <a:effectLst/>
          </p:spPr>
          <p:txBody>
            <a:bodyPr/>
            <a:lstStyle/>
            <a:p>
              <a:endParaRPr lang="en-US" dirty="0"/>
            </a:p>
          </p:txBody>
        </p:sp>
        <p:sp>
          <p:nvSpPr>
            <p:cNvPr id="115736" name="Line 24"/>
            <p:cNvSpPr>
              <a:spLocks noChangeShapeType="1"/>
            </p:cNvSpPr>
            <p:nvPr/>
          </p:nvSpPr>
          <p:spPr bwMode="auto">
            <a:xfrm>
              <a:off x="6329363" y="3059113"/>
              <a:ext cx="4763" cy="228600"/>
            </a:xfrm>
            <a:prstGeom prst="line">
              <a:avLst/>
            </a:prstGeom>
            <a:noFill/>
            <a:ln w="28575">
              <a:solidFill>
                <a:srgbClr val="996600"/>
              </a:solidFill>
              <a:round/>
              <a:headEnd/>
              <a:tailEnd/>
            </a:ln>
            <a:effectLst/>
          </p:spPr>
          <p:txBody>
            <a:bodyPr/>
            <a:lstStyle/>
            <a:p>
              <a:endParaRPr lang="en-US" dirty="0"/>
            </a:p>
          </p:txBody>
        </p:sp>
        <p:sp>
          <p:nvSpPr>
            <p:cNvPr id="115737" name="Line 25"/>
            <p:cNvSpPr>
              <a:spLocks noChangeShapeType="1"/>
            </p:cNvSpPr>
            <p:nvPr/>
          </p:nvSpPr>
          <p:spPr bwMode="auto">
            <a:xfrm>
              <a:off x="4167188" y="3124200"/>
              <a:ext cx="0" cy="2220913"/>
            </a:xfrm>
            <a:prstGeom prst="line">
              <a:avLst/>
            </a:prstGeom>
            <a:noFill/>
            <a:ln w="28575">
              <a:solidFill>
                <a:schemeClr val="tx1"/>
              </a:solidFill>
              <a:round/>
              <a:headEnd/>
              <a:tailEnd/>
            </a:ln>
            <a:effectLst/>
          </p:spPr>
          <p:txBody>
            <a:bodyPr/>
            <a:lstStyle/>
            <a:p>
              <a:endParaRPr lang="en-US" dirty="0"/>
            </a:p>
          </p:txBody>
        </p:sp>
        <p:sp>
          <p:nvSpPr>
            <p:cNvPr id="115738" name="Line 26"/>
            <p:cNvSpPr>
              <a:spLocks noChangeShapeType="1"/>
            </p:cNvSpPr>
            <p:nvPr/>
          </p:nvSpPr>
          <p:spPr bwMode="auto">
            <a:xfrm>
              <a:off x="3895725" y="3744913"/>
              <a:ext cx="276225" cy="0"/>
            </a:xfrm>
            <a:prstGeom prst="line">
              <a:avLst/>
            </a:prstGeom>
            <a:noFill/>
            <a:ln w="28575">
              <a:solidFill>
                <a:schemeClr val="tx1"/>
              </a:solidFill>
              <a:round/>
              <a:headEnd/>
              <a:tailEnd/>
            </a:ln>
            <a:effectLst/>
          </p:spPr>
          <p:txBody>
            <a:bodyPr/>
            <a:lstStyle/>
            <a:p>
              <a:endParaRPr lang="en-US" dirty="0"/>
            </a:p>
          </p:txBody>
        </p:sp>
        <p:sp>
          <p:nvSpPr>
            <p:cNvPr id="115750" name="Rectangle 38"/>
            <p:cNvSpPr>
              <a:spLocks noChangeArrowheads="1"/>
            </p:cNvSpPr>
            <p:nvPr/>
          </p:nvSpPr>
          <p:spPr bwMode="auto">
            <a:xfrm>
              <a:off x="1152525" y="2830513"/>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115751" name="Line 39"/>
            <p:cNvSpPr>
              <a:spLocks noChangeShapeType="1"/>
            </p:cNvSpPr>
            <p:nvPr/>
          </p:nvSpPr>
          <p:spPr bwMode="auto">
            <a:xfrm>
              <a:off x="1385888" y="3135313"/>
              <a:ext cx="214313" cy="0"/>
            </a:xfrm>
            <a:prstGeom prst="line">
              <a:avLst/>
            </a:prstGeom>
            <a:noFill/>
            <a:ln w="28575">
              <a:solidFill>
                <a:srgbClr val="009900"/>
              </a:solidFill>
              <a:round/>
              <a:headEnd/>
              <a:tailEnd type="triangle" w="med" len="med"/>
            </a:ln>
            <a:effectLst/>
          </p:spPr>
          <p:txBody>
            <a:bodyPr/>
            <a:lstStyle/>
            <a:p>
              <a:endParaRPr lang="en-US" dirty="0"/>
            </a:p>
          </p:txBody>
        </p:sp>
        <p:sp>
          <p:nvSpPr>
            <p:cNvPr id="115752" name="Line 40"/>
            <p:cNvSpPr>
              <a:spLocks noChangeShapeType="1"/>
            </p:cNvSpPr>
            <p:nvPr/>
          </p:nvSpPr>
          <p:spPr bwMode="auto">
            <a:xfrm flipH="1" flipV="1">
              <a:off x="1462088" y="2754313"/>
              <a:ext cx="0" cy="381000"/>
            </a:xfrm>
            <a:prstGeom prst="line">
              <a:avLst/>
            </a:prstGeom>
            <a:noFill/>
            <a:ln w="28575">
              <a:solidFill>
                <a:srgbClr val="009900"/>
              </a:solidFill>
              <a:round/>
              <a:headEnd/>
              <a:tailEnd/>
            </a:ln>
            <a:effectLst/>
          </p:spPr>
          <p:txBody>
            <a:bodyPr/>
            <a:lstStyle/>
            <a:p>
              <a:endParaRPr lang="en-US" dirty="0"/>
            </a:p>
          </p:txBody>
        </p:sp>
        <p:sp>
          <p:nvSpPr>
            <p:cNvPr id="115755" name="Line 43"/>
            <p:cNvSpPr>
              <a:spLocks noChangeShapeType="1"/>
            </p:cNvSpPr>
            <p:nvPr/>
          </p:nvSpPr>
          <p:spPr bwMode="auto">
            <a:xfrm flipH="1" flipV="1">
              <a:off x="923925" y="2514600"/>
              <a:ext cx="0" cy="625475"/>
            </a:xfrm>
            <a:prstGeom prst="line">
              <a:avLst/>
            </a:prstGeom>
            <a:noFill/>
            <a:ln w="28575">
              <a:solidFill>
                <a:srgbClr val="009900"/>
              </a:solidFill>
              <a:round/>
              <a:headEnd/>
              <a:tailEnd/>
            </a:ln>
            <a:effectLst/>
          </p:spPr>
          <p:txBody>
            <a:bodyPr/>
            <a:lstStyle/>
            <a:p>
              <a:endParaRPr lang="en-US" dirty="0"/>
            </a:p>
          </p:txBody>
        </p:sp>
        <p:sp>
          <p:nvSpPr>
            <p:cNvPr id="115756" name="Line 44"/>
            <p:cNvSpPr>
              <a:spLocks noChangeShapeType="1"/>
            </p:cNvSpPr>
            <p:nvPr/>
          </p:nvSpPr>
          <p:spPr bwMode="auto">
            <a:xfrm>
              <a:off x="923925" y="2528888"/>
              <a:ext cx="6781800" cy="0"/>
            </a:xfrm>
            <a:prstGeom prst="line">
              <a:avLst/>
            </a:prstGeom>
            <a:noFill/>
            <a:ln w="28575">
              <a:solidFill>
                <a:srgbClr val="009900"/>
              </a:solidFill>
              <a:round/>
              <a:headEnd/>
              <a:tailEnd/>
            </a:ln>
            <a:effectLst/>
          </p:spPr>
          <p:txBody>
            <a:bodyPr/>
            <a:lstStyle/>
            <a:p>
              <a:endParaRPr lang="en-US" dirty="0"/>
            </a:p>
          </p:txBody>
        </p:sp>
        <p:sp>
          <p:nvSpPr>
            <p:cNvPr id="115757" name="Line 45"/>
            <p:cNvSpPr>
              <a:spLocks noChangeShapeType="1"/>
            </p:cNvSpPr>
            <p:nvPr/>
          </p:nvSpPr>
          <p:spPr bwMode="auto">
            <a:xfrm>
              <a:off x="6319838" y="397351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15758" name="Line 46"/>
            <p:cNvSpPr>
              <a:spLocks noChangeShapeType="1"/>
            </p:cNvSpPr>
            <p:nvPr/>
          </p:nvSpPr>
          <p:spPr bwMode="auto">
            <a:xfrm>
              <a:off x="7705725" y="2514600"/>
              <a:ext cx="0" cy="838200"/>
            </a:xfrm>
            <a:prstGeom prst="line">
              <a:avLst/>
            </a:prstGeom>
            <a:noFill/>
            <a:ln w="28575">
              <a:solidFill>
                <a:srgbClr val="009900"/>
              </a:solidFill>
              <a:round/>
              <a:headEnd/>
              <a:tailEnd/>
            </a:ln>
            <a:effectLst/>
          </p:spPr>
          <p:txBody>
            <a:bodyPr/>
            <a:lstStyle/>
            <a:p>
              <a:endParaRPr lang="en-US" dirty="0"/>
            </a:p>
          </p:txBody>
        </p:sp>
        <p:sp>
          <p:nvSpPr>
            <p:cNvPr id="115769" name="Line 57"/>
            <p:cNvSpPr>
              <a:spLocks noChangeShapeType="1"/>
            </p:cNvSpPr>
            <p:nvPr/>
          </p:nvSpPr>
          <p:spPr bwMode="auto">
            <a:xfrm>
              <a:off x="7553325" y="3363913"/>
              <a:ext cx="457200" cy="0"/>
            </a:xfrm>
            <a:prstGeom prst="line">
              <a:avLst/>
            </a:prstGeom>
            <a:noFill/>
            <a:ln w="28575">
              <a:solidFill>
                <a:schemeClr val="accent2"/>
              </a:solidFill>
              <a:round/>
              <a:headEnd/>
              <a:tailEnd type="triangle" w="med" len="med"/>
            </a:ln>
            <a:effectLst/>
          </p:spPr>
          <p:txBody>
            <a:bodyPr/>
            <a:lstStyle/>
            <a:p>
              <a:endParaRPr lang="en-US" dirty="0"/>
            </a:p>
          </p:txBody>
        </p:sp>
        <p:sp>
          <p:nvSpPr>
            <p:cNvPr id="115771" name="Oval 59"/>
            <p:cNvSpPr>
              <a:spLocks noChangeArrowheads="1"/>
            </p:cNvSpPr>
            <p:nvPr/>
          </p:nvSpPr>
          <p:spPr bwMode="auto">
            <a:xfrm>
              <a:off x="6943725" y="3897313"/>
              <a:ext cx="533400" cy="762000"/>
            </a:xfrm>
            <a:prstGeom prst="ellipse">
              <a:avLst/>
            </a:prstGeom>
            <a:solidFill>
              <a:srgbClr val="FF9999"/>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115773" name="Line 61"/>
            <p:cNvSpPr>
              <a:spLocks noChangeShapeType="1"/>
            </p:cNvSpPr>
            <p:nvPr/>
          </p:nvSpPr>
          <p:spPr bwMode="auto">
            <a:xfrm>
              <a:off x="4157663" y="4887913"/>
              <a:ext cx="819150" cy="0"/>
            </a:xfrm>
            <a:prstGeom prst="line">
              <a:avLst/>
            </a:prstGeom>
            <a:noFill/>
            <a:ln w="28575">
              <a:solidFill>
                <a:schemeClr val="tx1"/>
              </a:solidFill>
              <a:round/>
              <a:headEnd/>
              <a:tailEnd type="triangle" w="med" len="med"/>
            </a:ln>
            <a:effectLst/>
          </p:spPr>
          <p:txBody>
            <a:bodyPr/>
            <a:lstStyle/>
            <a:p>
              <a:endParaRPr lang="en-US" dirty="0"/>
            </a:p>
          </p:txBody>
        </p:sp>
        <p:sp>
          <p:nvSpPr>
            <p:cNvPr id="115787" name="Rectangle 75"/>
            <p:cNvSpPr>
              <a:spLocks noChangeArrowheads="1"/>
            </p:cNvSpPr>
            <p:nvPr/>
          </p:nvSpPr>
          <p:spPr bwMode="auto">
            <a:xfrm>
              <a:off x="8010525" y="3059113"/>
              <a:ext cx="304800" cy="609600"/>
            </a:xfrm>
            <a:prstGeom prst="rect">
              <a:avLst/>
            </a:prstGeom>
            <a:solidFill>
              <a:srgbClr val="CC99FF"/>
            </a:solidFill>
            <a:ln w="28575" algn="ctr">
              <a:solidFill>
                <a:schemeClr val="tx1"/>
              </a:solidFill>
              <a:miter lim="800000"/>
              <a:headEnd/>
              <a:tailEnd/>
            </a:ln>
            <a:effectLst/>
          </p:spPr>
          <p:txBody>
            <a:bodyPr wrap="none" anchor="ctr"/>
            <a:lstStyle/>
            <a:p>
              <a:endParaRPr lang="en-US" dirty="0"/>
            </a:p>
          </p:txBody>
        </p:sp>
        <p:sp>
          <p:nvSpPr>
            <p:cNvPr id="115788" name="Line 76"/>
            <p:cNvSpPr>
              <a:spLocks noChangeShapeType="1"/>
            </p:cNvSpPr>
            <p:nvPr/>
          </p:nvSpPr>
          <p:spPr bwMode="auto">
            <a:xfrm>
              <a:off x="8539163" y="3352800"/>
              <a:ext cx="0" cy="2068513"/>
            </a:xfrm>
            <a:prstGeom prst="line">
              <a:avLst/>
            </a:prstGeom>
            <a:noFill/>
            <a:ln w="28575">
              <a:solidFill>
                <a:schemeClr val="accent2"/>
              </a:solidFill>
              <a:round/>
              <a:headEnd/>
              <a:tailEnd/>
            </a:ln>
            <a:effectLst/>
          </p:spPr>
          <p:txBody>
            <a:bodyPr/>
            <a:lstStyle/>
            <a:p>
              <a:endParaRPr lang="en-US" dirty="0"/>
            </a:p>
          </p:txBody>
        </p:sp>
        <p:sp>
          <p:nvSpPr>
            <p:cNvPr id="115790" name="Text Box 78"/>
            <p:cNvSpPr txBox="1">
              <a:spLocks noChangeArrowheads="1"/>
            </p:cNvSpPr>
            <p:nvPr/>
          </p:nvSpPr>
          <p:spPr bwMode="auto">
            <a:xfrm>
              <a:off x="7934325" y="3135313"/>
              <a:ext cx="452438" cy="396875"/>
            </a:xfrm>
            <a:prstGeom prst="rect">
              <a:avLst/>
            </a:prstGeom>
            <a:noFill/>
            <a:ln w="9525" algn="ctr">
              <a:noFill/>
              <a:miter lim="800000"/>
              <a:headEnd/>
              <a:tailEnd/>
            </a:ln>
            <a:effectLst/>
          </p:spPr>
          <p:txBody>
            <a:bodyPr wrap="none">
              <a:spAutoFit/>
            </a:bodyPr>
            <a:lstStyle/>
            <a:p>
              <a:r>
                <a:rPr lang="en-US" sz="1000" b="1" dirty="0"/>
                <a:t>ALU</a:t>
              </a:r>
            </a:p>
            <a:p>
              <a:r>
                <a:rPr lang="en-US" sz="1000" b="1" dirty="0"/>
                <a:t>Out</a:t>
              </a:r>
            </a:p>
          </p:txBody>
        </p:sp>
        <p:grpSp>
          <p:nvGrpSpPr>
            <p:cNvPr id="115793" name="Group 81"/>
            <p:cNvGrpSpPr>
              <a:grpSpLocks/>
            </p:cNvGrpSpPr>
            <p:nvPr/>
          </p:nvGrpSpPr>
          <p:grpSpPr bwMode="auto">
            <a:xfrm>
              <a:off x="6526201" y="3641725"/>
              <a:ext cx="228600" cy="889000"/>
              <a:chOff x="3912" y="1587"/>
              <a:chExt cx="144" cy="560"/>
            </a:xfrm>
          </p:grpSpPr>
          <p:grpSp>
            <p:nvGrpSpPr>
              <p:cNvPr id="115794" name="Group 82"/>
              <p:cNvGrpSpPr>
                <a:grpSpLocks/>
              </p:cNvGrpSpPr>
              <p:nvPr/>
            </p:nvGrpSpPr>
            <p:grpSpPr bwMode="auto">
              <a:xfrm>
                <a:off x="3930" y="1587"/>
                <a:ext cx="102" cy="560"/>
                <a:chOff x="1248" y="3360"/>
                <a:chExt cx="144" cy="480"/>
              </a:xfrm>
            </p:grpSpPr>
            <p:sp>
              <p:nvSpPr>
                <p:cNvPr id="115795" name="AutoShape 83"/>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5796" name="Line 84"/>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5797" name="Line 85"/>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5798" name="Text Box 86"/>
              <p:cNvSpPr txBox="1">
                <a:spLocks noChangeArrowheads="1"/>
              </p:cNvSpPr>
              <p:nvPr/>
            </p:nvSpPr>
            <p:spPr bwMode="auto">
              <a:xfrm>
                <a:off x="3912"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5799" name="Line 87"/>
            <p:cNvSpPr>
              <a:spLocks noChangeShapeType="1"/>
            </p:cNvSpPr>
            <p:nvPr/>
          </p:nvSpPr>
          <p:spPr bwMode="auto">
            <a:xfrm>
              <a:off x="6715125" y="298291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15800" name="Line 88"/>
            <p:cNvSpPr>
              <a:spLocks noChangeShapeType="1"/>
            </p:cNvSpPr>
            <p:nvPr/>
          </p:nvSpPr>
          <p:spPr bwMode="auto">
            <a:xfrm>
              <a:off x="914400" y="3135313"/>
              <a:ext cx="228600" cy="0"/>
            </a:xfrm>
            <a:prstGeom prst="line">
              <a:avLst/>
            </a:prstGeom>
            <a:noFill/>
            <a:ln w="28575">
              <a:solidFill>
                <a:srgbClr val="009900"/>
              </a:solidFill>
              <a:round/>
              <a:headEnd/>
              <a:tailEnd type="triangle" w="med" len="med"/>
            </a:ln>
            <a:effectLst/>
          </p:spPr>
          <p:txBody>
            <a:bodyPr/>
            <a:lstStyle/>
            <a:p>
              <a:endParaRPr lang="en-US" dirty="0"/>
            </a:p>
          </p:txBody>
        </p:sp>
        <p:grpSp>
          <p:nvGrpSpPr>
            <p:cNvPr id="115820" name="Group 108"/>
            <p:cNvGrpSpPr>
              <a:grpSpLocks/>
            </p:cNvGrpSpPr>
            <p:nvPr/>
          </p:nvGrpSpPr>
          <p:grpSpPr bwMode="auto">
            <a:xfrm>
              <a:off x="1581137" y="3014663"/>
              <a:ext cx="228600" cy="549275"/>
              <a:chOff x="4398" y="1632"/>
              <a:chExt cx="144" cy="346"/>
            </a:xfrm>
          </p:grpSpPr>
          <p:grpSp>
            <p:nvGrpSpPr>
              <p:cNvPr id="115821" name="Group 109"/>
              <p:cNvGrpSpPr>
                <a:grpSpLocks/>
              </p:cNvGrpSpPr>
              <p:nvPr/>
            </p:nvGrpSpPr>
            <p:grpSpPr bwMode="auto">
              <a:xfrm>
                <a:off x="4411" y="1634"/>
                <a:ext cx="102" cy="336"/>
                <a:chOff x="1248" y="3360"/>
                <a:chExt cx="144" cy="480"/>
              </a:xfrm>
            </p:grpSpPr>
            <p:sp>
              <p:nvSpPr>
                <p:cNvPr id="115822" name="AutoShape 110"/>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5823" name="Line 11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5824" name="Line 11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5825" name="Text Box 113"/>
              <p:cNvSpPr txBox="1">
                <a:spLocks noChangeArrowheads="1"/>
              </p:cNvSpPr>
              <p:nvPr/>
            </p:nvSpPr>
            <p:spPr bwMode="auto">
              <a:xfrm>
                <a:off x="4398"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5826" name="Line 114"/>
            <p:cNvSpPr>
              <a:spLocks noChangeShapeType="1"/>
            </p:cNvSpPr>
            <p:nvPr/>
          </p:nvSpPr>
          <p:spPr bwMode="auto">
            <a:xfrm>
              <a:off x="1776413" y="3287713"/>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5835" name="Line 123"/>
            <p:cNvSpPr>
              <a:spLocks noChangeShapeType="1"/>
            </p:cNvSpPr>
            <p:nvPr/>
          </p:nvSpPr>
          <p:spPr bwMode="auto">
            <a:xfrm>
              <a:off x="3133725" y="3668713"/>
              <a:ext cx="0" cy="1219200"/>
            </a:xfrm>
            <a:prstGeom prst="line">
              <a:avLst/>
            </a:prstGeom>
            <a:noFill/>
            <a:ln w="28575">
              <a:solidFill>
                <a:schemeClr val="tx1"/>
              </a:solidFill>
              <a:round/>
              <a:headEnd/>
              <a:tailEnd/>
            </a:ln>
            <a:effectLst/>
          </p:spPr>
          <p:txBody>
            <a:bodyPr/>
            <a:lstStyle/>
            <a:p>
              <a:endParaRPr lang="en-US" dirty="0"/>
            </a:p>
          </p:txBody>
        </p:sp>
        <p:grpSp>
          <p:nvGrpSpPr>
            <p:cNvPr id="115836" name="Group 124"/>
            <p:cNvGrpSpPr>
              <a:grpSpLocks/>
            </p:cNvGrpSpPr>
            <p:nvPr/>
          </p:nvGrpSpPr>
          <p:grpSpPr bwMode="auto">
            <a:xfrm>
              <a:off x="1857375" y="3078163"/>
              <a:ext cx="1200150" cy="1368425"/>
              <a:chOff x="828" y="2508"/>
              <a:chExt cx="756" cy="862"/>
            </a:xfrm>
          </p:grpSpPr>
          <p:sp>
            <p:nvSpPr>
              <p:cNvPr id="115837" name="Rectangle 125"/>
              <p:cNvSpPr>
                <a:spLocks noChangeArrowheads="1"/>
              </p:cNvSpPr>
              <p:nvPr/>
            </p:nvSpPr>
            <p:spPr bwMode="auto">
              <a:xfrm>
                <a:off x="864" y="2544"/>
                <a:ext cx="672" cy="816"/>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15838" name="Text Box 126"/>
              <p:cNvSpPr txBox="1">
                <a:spLocks noChangeArrowheads="1"/>
              </p:cNvSpPr>
              <p:nvPr/>
            </p:nvSpPr>
            <p:spPr bwMode="auto">
              <a:xfrm>
                <a:off x="828" y="2508"/>
                <a:ext cx="411" cy="250"/>
              </a:xfrm>
              <a:prstGeom prst="rect">
                <a:avLst/>
              </a:prstGeom>
              <a:noFill/>
              <a:ln w="9525">
                <a:noFill/>
                <a:miter lim="800000"/>
                <a:headEnd/>
                <a:tailEnd/>
              </a:ln>
              <a:effectLst/>
            </p:spPr>
            <p:txBody>
              <a:bodyPr wrap="none">
                <a:spAutoFit/>
              </a:bodyPr>
              <a:lstStyle/>
              <a:p>
                <a:r>
                  <a:rPr lang="en-US" sz="1000" b="1" dirty="0"/>
                  <a:t>Memory</a:t>
                </a:r>
              </a:p>
              <a:p>
                <a:r>
                  <a:rPr lang="en-US" sz="1000" b="1" dirty="0"/>
                  <a:t>Address</a:t>
                </a:r>
              </a:p>
            </p:txBody>
          </p:sp>
          <p:sp>
            <p:nvSpPr>
              <p:cNvPr id="115839" name="Text Box 127"/>
              <p:cNvSpPr txBox="1">
                <a:spLocks noChangeArrowheads="1"/>
              </p:cNvSpPr>
              <p:nvPr/>
            </p:nvSpPr>
            <p:spPr bwMode="auto">
              <a:xfrm>
                <a:off x="1104" y="2736"/>
                <a:ext cx="480" cy="250"/>
              </a:xfrm>
              <a:prstGeom prst="rect">
                <a:avLst/>
              </a:prstGeom>
              <a:noFill/>
              <a:ln w="9525">
                <a:noFill/>
                <a:miter lim="800000"/>
                <a:headEnd/>
                <a:tailEnd/>
              </a:ln>
              <a:effectLst/>
            </p:spPr>
            <p:txBody>
              <a:bodyPr>
                <a:spAutoFit/>
              </a:bodyPr>
              <a:lstStyle/>
              <a:p>
                <a:r>
                  <a:rPr lang="en-US" sz="1000" b="1" dirty="0"/>
                  <a:t>Memory </a:t>
                </a:r>
              </a:p>
              <a:p>
                <a:r>
                  <a:rPr lang="en-US" sz="1000" b="1" dirty="0"/>
                  <a:t>Out</a:t>
                </a:r>
              </a:p>
            </p:txBody>
          </p:sp>
          <p:sp>
            <p:nvSpPr>
              <p:cNvPr id="115840" name="Text Box 128"/>
              <p:cNvSpPr txBox="1">
                <a:spLocks noChangeArrowheads="1"/>
              </p:cNvSpPr>
              <p:nvPr/>
            </p:nvSpPr>
            <p:spPr bwMode="auto">
              <a:xfrm>
                <a:off x="1008" y="3216"/>
                <a:ext cx="411" cy="154"/>
              </a:xfrm>
              <a:prstGeom prst="rect">
                <a:avLst/>
              </a:prstGeom>
              <a:noFill/>
              <a:ln w="9525">
                <a:noFill/>
                <a:miter lim="800000"/>
                <a:headEnd/>
                <a:tailEnd/>
              </a:ln>
              <a:effectLst/>
            </p:spPr>
            <p:txBody>
              <a:bodyPr wrap="none">
                <a:spAutoFit/>
              </a:bodyPr>
              <a:lstStyle/>
              <a:p>
                <a:r>
                  <a:rPr lang="en-US" sz="1000" b="1" dirty="0">
                    <a:solidFill>
                      <a:schemeClr val="accent2"/>
                    </a:solidFill>
                  </a:rPr>
                  <a:t>Memory</a:t>
                </a:r>
              </a:p>
            </p:txBody>
          </p:sp>
          <p:sp>
            <p:nvSpPr>
              <p:cNvPr id="115841" name="Text Box 129"/>
              <p:cNvSpPr txBox="1">
                <a:spLocks noChangeArrowheads="1"/>
              </p:cNvSpPr>
              <p:nvPr/>
            </p:nvSpPr>
            <p:spPr bwMode="auto">
              <a:xfrm>
                <a:off x="834" y="3014"/>
                <a:ext cx="337" cy="250"/>
              </a:xfrm>
              <a:prstGeom prst="rect">
                <a:avLst/>
              </a:prstGeom>
              <a:noFill/>
              <a:ln w="9525">
                <a:noFill/>
                <a:miter lim="800000"/>
                <a:headEnd/>
                <a:tailEnd/>
              </a:ln>
              <a:effectLst/>
            </p:spPr>
            <p:txBody>
              <a:bodyPr wrap="none">
                <a:spAutoFit/>
              </a:bodyPr>
              <a:lstStyle/>
              <a:p>
                <a:r>
                  <a:rPr lang="en-US" sz="1000" b="1" dirty="0"/>
                  <a:t>Write </a:t>
                </a:r>
              </a:p>
              <a:p>
                <a:r>
                  <a:rPr lang="en-US" sz="1000" b="1" dirty="0"/>
                  <a:t>Data</a:t>
                </a:r>
              </a:p>
            </p:txBody>
          </p:sp>
        </p:grpSp>
        <p:sp>
          <p:nvSpPr>
            <p:cNvPr id="115842" name="Rectangle 130"/>
            <p:cNvSpPr>
              <a:spLocks noChangeArrowheads="1"/>
            </p:cNvSpPr>
            <p:nvPr/>
          </p:nvSpPr>
          <p:spPr bwMode="auto">
            <a:xfrm>
              <a:off x="3338513" y="3011488"/>
              <a:ext cx="609600" cy="1447800"/>
            </a:xfrm>
            <a:prstGeom prst="rect">
              <a:avLst/>
            </a:prstGeom>
            <a:solidFill>
              <a:srgbClr val="CC99FF"/>
            </a:solidFill>
            <a:ln w="28575">
              <a:solidFill>
                <a:schemeClr val="tx1"/>
              </a:solidFill>
              <a:miter lim="800000"/>
              <a:headEnd/>
              <a:tailEnd/>
            </a:ln>
            <a:effectLst/>
          </p:spPr>
          <p:txBody>
            <a:bodyPr wrap="none" anchor="ctr"/>
            <a:lstStyle/>
            <a:p>
              <a:endParaRPr lang="en-US" dirty="0"/>
            </a:p>
          </p:txBody>
        </p:sp>
        <p:sp>
          <p:nvSpPr>
            <p:cNvPr id="115843" name="Text Box 131"/>
            <p:cNvSpPr txBox="1">
              <a:spLocks noChangeArrowheads="1"/>
            </p:cNvSpPr>
            <p:nvPr/>
          </p:nvSpPr>
          <p:spPr bwMode="auto">
            <a:xfrm rot="16200000">
              <a:off x="2838450" y="3571875"/>
              <a:ext cx="1595438" cy="274638"/>
            </a:xfrm>
            <a:prstGeom prst="rect">
              <a:avLst/>
            </a:prstGeom>
            <a:noFill/>
            <a:ln w="9525">
              <a:noFill/>
              <a:miter lim="800000"/>
              <a:headEnd/>
              <a:tailEnd/>
            </a:ln>
            <a:effectLst/>
          </p:spPr>
          <p:txBody>
            <a:bodyPr>
              <a:spAutoFit/>
            </a:bodyPr>
            <a:lstStyle/>
            <a:p>
              <a:pPr algn="l"/>
              <a:r>
                <a:rPr lang="en-US" sz="1200" b="1" dirty="0"/>
                <a:t>Instruction  Register</a:t>
              </a:r>
            </a:p>
          </p:txBody>
        </p:sp>
        <p:sp>
          <p:nvSpPr>
            <p:cNvPr id="115845" name="Text Box 133"/>
            <p:cNvSpPr txBox="1">
              <a:spLocks noChangeArrowheads="1"/>
            </p:cNvSpPr>
            <p:nvPr/>
          </p:nvSpPr>
          <p:spPr bwMode="auto">
            <a:xfrm>
              <a:off x="4391025" y="4883150"/>
              <a:ext cx="685800" cy="214313"/>
            </a:xfrm>
            <a:prstGeom prst="rect">
              <a:avLst/>
            </a:prstGeom>
            <a:noFill/>
            <a:ln w="9525">
              <a:noFill/>
              <a:miter lim="800000"/>
              <a:headEnd/>
              <a:tailEnd/>
            </a:ln>
            <a:effectLst/>
          </p:spPr>
          <p:txBody>
            <a:bodyPr>
              <a:spAutoFit/>
            </a:bodyPr>
            <a:lstStyle/>
            <a:p>
              <a:pPr algn="l"/>
              <a:r>
                <a:rPr lang="en-US" sz="800" b="1" dirty="0"/>
                <a:t>Instr. 0-15</a:t>
              </a:r>
            </a:p>
          </p:txBody>
        </p:sp>
        <p:sp>
          <p:nvSpPr>
            <p:cNvPr id="115846" name="Rectangle 134"/>
            <p:cNvSpPr>
              <a:spLocks noChangeArrowheads="1"/>
            </p:cNvSpPr>
            <p:nvPr/>
          </p:nvSpPr>
          <p:spPr bwMode="auto">
            <a:xfrm>
              <a:off x="3324225" y="4621213"/>
              <a:ext cx="609600" cy="457200"/>
            </a:xfrm>
            <a:prstGeom prst="rect">
              <a:avLst/>
            </a:prstGeom>
            <a:solidFill>
              <a:srgbClr val="CC99FF"/>
            </a:solidFill>
            <a:ln w="28575" algn="ctr">
              <a:solidFill>
                <a:schemeClr val="tx1"/>
              </a:solidFill>
              <a:miter lim="800000"/>
              <a:headEnd/>
              <a:tailEnd/>
            </a:ln>
            <a:effectLst/>
          </p:spPr>
          <p:txBody>
            <a:bodyPr wrap="none" anchor="ctr"/>
            <a:lstStyle/>
            <a:p>
              <a:r>
                <a:rPr lang="en-US" sz="1000" b="1" dirty="0"/>
                <a:t>Memory</a:t>
              </a:r>
            </a:p>
            <a:p>
              <a:r>
                <a:rPr lang="en-US" sz="1000" b="1" dirty="0"/>
                <a:t>Data</a:t>
              </a:r>
            </a:p>
            <a:p>
              <a:r>
                <a:rPr lang="en-US" sz="1000" b="1" dirty="0"/>
                <a:t>Register</a:t>
              </a:r>
            </a:p>
          </p:txBody>
        </p:sp>
        <p:sp>
          <p:nvSpPr>
            <p:cNvPr id="115847" name="Line 135"/>
            <p:cNvSpPr>
              <a:spLocks noChangeShapeType="1"/>
            </p:cNvSpPr>
            <p:nvPr/>
          </p:nvSpPr>
          <p:spPr bwMode="auto">
            <a:xfrm>
              <a:off x="4219575" y="4354513"/>
              <a:ext cx="138113" cy="0"/>
            </a:xfrm>
            <a:prstGeom prst="line">
              <a:avLst/>
            </a:prstGeom>
            <a:noFill/>
            <a:ln w="28575">
              <a:solidFill>
                <a:schemeClr val="accent2"/>
              </a:solidFill>
              <a:round/>
              <a:headEnd/>
              <a:tailEnd type="triangle" w="med" len="med"/>
            </a:ln>
            <a:effectLst/>
          </p:spPr>
          <p:txBody>
            <a:bodyPr/>
            <a:lstStyle/>
            <a:p>
              <a:endParaRPr lang="en-US" dirty="0"/>
            </a:p>
          </p:txBody>
        </p:sp>
        <p:sp>
          <p:nvSpPr>
            <p:cNvPr id="115848" name="Line 136"/>
            <p:cNvSpPr>
              <a:spLocks noChangeShapeType="1"/>
            </p:cNvSpPr>
            <p:nvPr/>
          </p:nvSpPr>
          <p:spPr bwMode="auto">
            <a:xfrm>
              <a:off x="4219575" y="37338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5849" name="Line 137"/>
            <p:cNvSpPr>
              <a:spLocks noChangeShapeType="1"/>
            </p:cNvSpPr>
            <p:nvPr/>
          </p:nvSpPr>
          <p:spPr bwMode="auto">
            <a:xfrm>
              <a:off x="4225980" y="3352800"/>
              <a:ext cx="0" cy="379413"/>
            </a:xfrm>
            <a:prstGeom prst="line">
              <a:avLst/>
            </a:prstGeom>
            <a:noFill/>
            <a:ln w="28575">
              <a:solidFill>
                <a:schemeClr val="tx1"/>
              </a:solidFill>
              <a:round/>
              <a:headEnd/>
              <a:tailEnd/>
            </a:ln>
            <a:effectLst/>
          </p:spPr>
          <p:txBody>
            <a:bodyPr/>
            <a:lstStyle/>
            <a:p>
              <a:endParaRPr lang="en-US" dirty="0"/>
            </a:p>
          </p:txBody>
        </p:sp>
        <p:sp>
          <p:nvSpPr>
            <p:cNvPr id="115850" name="Text Box 138"/>
            <p:cNvSpPr txBox="1">
              <a:spLocks noChangeArrowheads="1"/>
            </p:cNvSpPr>
            <p:nvPr/>
          </p:nvSpPr>
          <p:spPr bwMode="auto">
            <a:xfrm rot="16200000">
              <a:off x="3557588" y="4076700"/>
              <a:ext cx="1066800" cy="228600"/>
            </a:xfrm>
            <a:prstGeom prst="rect">
              <a:avLst/>
            </a:prstGeom>
            <a:noFill/>
            <a:ln w="9525">
              <a:noFill/>
              <a:miter lim="800000"/>
              <a:headEnd/>
              <a:tailEnd/>
            </a:ln>
            <a:effectLst/>
          </p:spPr>
          <p:txBody>
            <a:bodyPr>
              <a:spAutoFit/>
            </a:bodyPr>
            <a:lstStyle/>
            <a:p>
              <a:pPr algn="l"/>
              <a:r>
                <a:rPr lang="en-US" sz="900" b="1" dirty="0"/>
                <a:t>Instruction  0-31</a:t>
              </a:r>
            </a:p>
          </p:txBody>
        </p:sp>
        <p:grpSp>
          <p:nvGrpSpPr>
            <p:cNvPr id="115851" name="Group 139"/>
            <p:cNvGrpSpPr>
              <a:grpSpLocks/>
            </p:cNvGrpSpPr>
            <p:nvPr/>
          </p:nvGrpSpPr>
          <p:grpSpPr bwMode="auto">
            <a:xfrm>
              <a:off x="4605338" y="2911475"/>
              <a:ext cx="1119188" cy="1660525"/>
              <a:chOff x="2559" y="2263"/>
              <a:chExt cx="705" cy="1046"/>
            </a:xfrm>
          </p:grpSpPr>
          <p:sp>
            <p:nvSpPr>
              <p:cNvPr id="115852" name="Rectangle 140"/>
              <p:cNvSpPr>
                <a:spLocks noChangeArrowheads="1"/>
              </p:cNvSpPr>
              <p:nvPr/>
            </p:nvSpPr>
            <p:spPr bwMode="auto">
              <a:xfrm>
                <a:off x="2602" y="2263"/>
                <a:ext cx="531" cy="912"/>
              </a:xfrm>
              <a:prstGeom prst="rect">
                <a:avLst/>
              </a:prstGeom>
              <a:solidFill>
                <a:srgbClr val="FF9933"/>
              </a:solidFill>
              <a:ln w="28575">
                <a:solidFill>
                  <a:schemeClr val="tx1"/>
                </a:solidFill>
                <a:miter lim="800000"/>
                <a:headEnd/>
                <a:tailEnd/>
              </a:ln>
              <a:effectLst/>
            </p:spPr>
            <p:txBody>
              <a:bodyPr wrap="none" anchor="ctr"/>
              <a:lstStyle/>
              <a:p>
                <a:endParaRPr lang="en-US" dirty="0"/>
              </a:p>
            </p:txBody>
          </p:sp>
          <p:sp>
            <p:nvSpPr>
              <p:cNvPr id="115853" name="Text Box 141"/>
              <p:cNvSpPr txBox="1">
                <a:spLocks noChangeArrowheads="1"/>
              </p:cNvSpPr>
              <p:nvPr/>
            </p:nvSpPr>
            <p:spPr bwMode="auto">
              <a:xfrm>
                <a:off x="2573" y="3136"/>
                <a:ext cx="559" cy="173"/>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115854" name="Text Box 142"/>
              <p:cNvSpPr txBox="1">
                <a:spLocks noChangeArrowheads="1"/>
              </p:cNvSpPr>
              <p:nvPr/>
            </p:nvSpPr>
            <p:spPr bwMode="auto">
              <a:xfrm>
                <a:off x="2559" y="3040"/>
                <a:ext cx="705" cy="154"/>
              </a:xfrm>
              <a:prstGeom prst="rect">
                <a:avLst/>
              </a:prstGeom>
              <a:noFill/>
              <a:ln w="9525">
                <a:noFill/>
                <a:miter lim="800000"/>
                <a:headEnd/>
                <a:tailEnd/>
              </a:ln>
              <a:effectLst/>
            </p:spPr>
            <p:txBody>
              <a:bodyPr>
                <a:spAutoFit/>
              </a:bodyPr>
              <a:lstStyle/>
              <a:p>
                <a:pPr algn="l"/>
                <a:r>
                  <a:rPr lang="en-US" sz="1000" b="1" dirty="0"/>
                  <a:t>Write Data</a:t>
                </a:r>
              </a:p>
            </p:txBody>
          </p:sp>
          <p:sp>
            <p:nvSpPr>
              <p:cNvPr id="115855" name="Text Box 143"/>
              <p:cNvSpPr txBox="1">
                <a:spLocks noChangeArrowheads="1"/>
              </p:cNvSpPr>
              <p:nvPr/>
            </p:nvSpPr>
            <p:spPr bwMode="auto">
              <a:xfrm>
                <a:off x="2832" y="2407"/>
                <a:ext cx="344" cy="250"/>
              </a:xfrm>
              <a:prstGeom prst="rect">
                <a:avLst/>
              </a:prstGeom>
              <a:noFill/>
              <a:ln w="9525">
                <a:noFill/>
                <a:miter lim="800000"/>
                <a:headEnd/>
                <a:tailEnd/>
              </a:ln>
              <a:effectLst/>
            </p:spPr>
            <p:txBody>
              <a:bodyPr>
                <a:spAutoFit/>
              </a:bodyPr>
              <a:lstStyle/>
              <a:p>
                <a:r>
                  <a:rPr lang="en-US" sz="1000" b="1" dirty="0"/>
                  <a:t>Read </a:t>
                </a:r>
              </a:p>
              <a:p>
                <a:r>
                  <a:rPr lang="en-US" sz="1000" b="1" dirty="0"/>
                  <a:t>Data 1</a:t>
                </a:r>
              </a:p>
            </p:txBody>
          </p:sp>
          <p:sp>
            <p:nvSpPr>
              <p:cNvPr id="115856" name="Text Box 144"/>
              <p:cNvSpPr txBox="1">
                <a:spLocks noChangeArrowheads="1"/>
              </p:cNvSpPr>
              <p:nvPr/>
            </p:nvSpPr>
            <p:spPr bwMode="auto">
              <a:xfrm>
                <a:off x="2826" y="2695"/>
                <a:ext cx="344" cy="250"/>
              </a:xfrm>
              <a:prstGeom prst="rect">
                <a:avLst/>
              </a:prstGeom>
              <a:noFill/>
              <a:ln w="9525">
                <a:noFill/>
                <a:miter lim="800000"/>
                <a:headEnd/>
                <a:tailEnd/>
              </a:ln>
              <a:effectLst/>
            </p:spPr>
            <p:txBody>
              <a:bodyPr>
                <a:spAutoFit/>
              </a:bodyPr>
              <a:lstStyle/>
              <a:p>
                <a:r>
                  <a:rPr lang="en-US" sz="1000" b="1" dirty="0"/>
                  <a:t>Read </a:t>
                </a:r>
              </a:p>
              <a:p>
                <a:pPr algn="l"/>
                <a:r>
                  <a:rPr lang="en-US" sz="1000" b="1" dirty="0"/>
                  <a:t>Data 2</a:t>
                </a:r>
              </a:p>
            </p:txBody>
          </p:sp>
          <p:sp>
            <p:nvSpPr>
              <p:cNvPr id="115857" name="Text Box 145"/>
              <p:cNvSpPr txBox="1">
                <a:spLocks noChangeArrowheads="1"/>
              </p:cNvSpPr>
              <p:nvPr/>
            </p:nvSpPr>
            <p:spPr bwMode="auto">
              <a:xfrm>
                <a:off x="2559" y="2307"/>
                <a:ext cx="240" cy="154"/>
              </a:xfrm>
              <a:prstGeom prst="rect">
                <a:avLst/>
              </a:prstGeom>
              <a:noFill/>
              <a:ln w="9525">
                <a:noFill/>
                <a:miter lim="800000"/>
                <a:headEnd/>
                <a:tailEnd/>
              </a:ln>
              <a:effectLst/>
            </p:spPr>
            <p:txBody>
              <a:bodyPr>
                <a:spAutoFit/>
              </a:bodyPr>
              <a:lstStyle/>
              <a:p>
                <a:pPr algn="l"/>
                <a:r>
                  <a:rPr lang="en-US" sz="1000" b="1" dirty="0"/>
                  <a:t>Rs</a:t>
                </a:r>
              </a:p>
            </p:txBody>
          </p:sp>
          <p:sp>
            <p:nvSpPr>
              <p:cNvPr id="115858" name="Text Box 146"/>
              <p:cNvSpPr txBox="1">
                <a:spLocks noChangeArrowheads="1"/>
              </p:cNvSpPr>
              <p:nvPr/>
            </p:nvSpPr>
            <p:spPr bwMode="auto">
              <a:xfrm>
                <a:off x="2559" y="2460"/>
                <a:ext cx="240" cy="154"/>
              </a:xfrm>
              <a:prstGeom prst="rect">
                <a:avLst/>
              </a:prstGeom>
              <a:noFill/>
              <a:ln w="9525">
                <a:noFill/>
                <a:miter lim="800000"/>
                <a:headEnd/>
                <a:tailEnd/>
              </a:ln>
              <a:effectLst/>
            </p:spPr>
            <p:txBody>
              <a:bodyPr>
                <a:spAutoFit/>
              </a:bodyPr>
              <a:lstStyle/>
              <a:p>
                <a:pPr algn="l"/>
                <a:r>
                  <a:rPr lang="en-US" sz="1000" b="1" dirty="0"/>
                  <a:t>Rt</a:t>
                </a:r>
              </a:p>
            </p:txBody>
          </p:sp>
          <p:sp>
            <p:nvSpPr>
              <p:cNvPr id="115859" name="Text Box 147"/>
              <p:cNvSpPr txBox="1">
                <a:spLocks noChangeArrowheads="1"/>
              </p:cNvSpPr>
              <p:nvPr/>
            </p:nvSpPr>
            <p:spPr bwMode="auto">
              <a:xfrm>
                <a:off x="2559" y="2835"/>
                <a:ext cx="240" cy="154"/>
              </a:xfrm>
              <a:prstGeom prst="rect">
                <a:avLst/>
              </a:prstGeom>
              <a:noFill/>
              <a:ln w="9525">
                <a:noFill/>
                <a:miter lim="800000"/>
                <a:headEnd/>
                <a:tailEnd/>
              </a:ln>
              <a:effectLst/>
            </p:spPr>
            <p:txBody>
              <a:bodyPr>
                <a:spAutoFit/>
              </a:bodyPr>
              <a:lstStyle/>
              <a:p>
                <a:pPr algn="l"/>
                <a:r>
                  <a:rPr lang="en-US" sz="1000" b="1" dirty="0"/>
                  <a:t>Rd</a:t>
                </a:r>
              </a:p>
            </p:txBody>
          </p:sp>
        </p:grpSp>
        <p:sp>
          <p:nvSpPr>
            <p:cNvPr id="115860" name="Rectangle 148"/>
            <p:cNvSpPr>
              <a:spLocks noChangeArrowheads="1"/>
            </p:cNvSpPr>
            <p:nvPr/>
          </p:nvSpPr>
          <p:spPr bwMode="auto">
            <a:xfrm>
              <a:off x="5800725" y="3124200"/>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A</a:t>
              </a:r>
            </a:p>
          </p:txBody>
        </p:sp>
        <p:sp>
          <p:nvSpPr>
            <p:cNvPr id="115861" name="Rectangle 149"/>
            <p:cNvSpPr>
              <a:spLocks noChangeArrowheads="1"/>
            </p:cNvSpPr>
            <p:nvPr/>
          </p:nvSpPr>
          <p:spPr bwMode="auto">
            <a:xfrm>
              <a:off x="5800725" y="3581400"/>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B</a:t>
              </a:r>
            </a:p>
          </p:txBody>
        </p:sp>
        <p:sp>
          <p:nvSpPr>
            <p:cNvPr id="115862" name="Line 150"/>
            <p:cNvSpPr>
              <a:spLocks noChangeShapeType="1"/>
            </p:cNvSpPr>
            <p:nvPr/>
          </p:nvSpPr>
          <p:spPr bwMode="auto">
            <a:xfrm>
              <a:off x="5510213" y="3276600"/>
              <a:ext cx="290513" cy="0"/>
            </a:xfrm>
            <a:prstGeom prst="line">
              <a:avLst/>
            </a:prstGeom>
            <a:noFill/>
            <a:ln w="28575">
              <a:solidFill>
                <a:srgbClr val="996600"/>
              </a:solidFill>
              <a:round/>
              <a:headEnd/>
              <a:tailEnd type="triangle" w="med" len="med"/>
            </a:ln>
            <a:effectLst/>
          </p:spPr>
          <p:txBody>
            <a:bodyPr/>
            <a:lstStyle/>
            <a:p>
              <a:endParaRPr lang="en-US" dirty="0"/>
            </a:p>
          </p:txBody>
        </p:sp>
        <p:sp>
          <p:nvSpPr>
            <p:cNvPr id="115864" name="Line 152"/>
            <p:cNvSpPr>
              <a:spLocks noChangeShapeType="1"/>
            </p:cNvSpPr>
            <p:nvPr/>
          </p:nvSpPr>
          <p:spPr bwMode="auto">
            <a:xfrm>
              <a:off x="4157663" y="4114800"/>
              <a:ext cx="190500" cy="0"/>
            </a:xfrm>
            <a:prstGeom prst="line">
              <a:avLst/>
            </a:prstGeom>
            <a:noFill/>
            <a:ln w="28575">
              <a:solidFill>
                <a:schemeClr val="tx1"/>
              </a:solidFill>
              <a:round/>
              <a:headEnd/>
              <a:tailEnd type="triangle" w="med" len="med"/>
            </a:ln>
            <a:effectLst/>
          </p:spPr>
          <p:txBody>
            <a:bodyPr/>
            <a:lstStyle/>
            <a:p>
              <a:endParaRPr lang="en-US" dirty="0"/>
            </a:p>
          </p:txBody>
        </p:sp>
        <p:sp>
          <p:nvSpPr>
            <p:cNvPr id="115865" name="Text Box 153"/>
            <p:cNvSpPr txBox="1">
              <a:spLocks noChangeArrowheads="1"/>
            </p:cNvSpPr>
            <p:nvPr/>
          </p:nvSpPr>
          <p:spPr bwMode="auto">
            <a:xfrm>
              <a:off x="4086225" y="3679825"/>
              <a:ext cx="409575" cy="458788"/>
            </a:xfrm>
            <a:prstGeom prst="rect">
              <a:avLst/>
            </a:prstGeom>
            <a:noFill/>
            <a:ln w="9525">
              <a:noFill/>
              <a:miter lim="800000"/>
              <a:headEnd/>
              <a:tailEnd/>
            </a:ln>
            <a:effectLst/>
          </p:spPr>
          <p:txBody>
            <a:bodyPr>
              <a:spAutoFit/>
            </a:bodyPr>
            <a:lstStyle/>
            <a:p>
              <a:pPr algn="l"/>
              <a:r>
                <a:rPr lang="en-US" sz="800" b="1" dirty="0"/>
                <a:t>Ins. </a:t>
              </a:r>
            </a:p>
            <a:p>
              <a:pPr algn="l"/>
              <a:r>
                <a:rPr lang="en-US" sz="800" b="1" dirty="0"/>
                <a:t>11-</a:t>
              </a:r>
            </a:p>
            <a:p>
              <a:pPr algn="l"/>
              <a:r>
                <a:rPr lang="en-US" sz="800" b="1" dirty="0"/>
                <a:t>15</a:t>
              </a:r>
            </a:p>
          </p:txBody>
        </p:sp>
        <p:sp>
          <p:nvSpPr>
            <p:cNvPr id="115866" name="Text Box 154"/>
            <p:cNvSpPr txBox="1">
              <a:spLocks noChangeArrowheads="1"/>
            </p:cNvSpPr>
            <p:nvPr/>
          </p:nvSpPr>
          <p:spPr bwMode="auto">
            <a:xfrm>
              <a:off x="6257925" y="3787775"/>
              <a:ext cx="234950" cy="214313"/>
            </a:xfrm>
            <a:prstGeom prst="rect">
              <a:avLst/>
            </a:prstGeom>
            <a:noFill/>
            <a:ln w="57150" algn="ctr">
              <a:noFill/>
              <a:miter lim="800000"/>
              <a:headEnd/>
              <a:tailEnd/>
            </a:ln>
            <a:effectLst/>
          </p:spPr>
          <p:txBody>
            <a:bodyPr wrap="none">
              <a:spAutoFit/>
            </a:bodyPr>
            <a:lstStyle/>
            <a:p>
              <a:r>
                <a:rPr lang="en-US" sz="800" b="1" dirty="0"/>
                <a:t>4</a:t>
              </a:r>
            </a:p>
          </p:txBody>
        </p:sp>
        <p:sp>
          <p:nvSpPr>
            <p:cNvPr id="115867" name="Oval 155"/>
            <p:cNvSpPr>
              <a:spLocks noChangeArrowheads="1"/>
            </p:cNvSpPr>
            <p:nvPr/>
          </p:nvSpPr>
          <p:spPr bwMode="auto">
            <a:xfrm>
              <a:off x="4962525" y="4506913"/>
              <a:ext cx="457200" cy="762000"/>
            </a:xfrm>
            <a:prstGeom prst="ellipse">
              <a:avLst/>
            </a:prstGeom>
            <a:solidFill>
              <a:srgbClr val="FFFF00"/>
            </a:solidFill>
            <a:ln w="28575">
              <a:solidFill>
                <a:schemeClr val="tx1"/>
              </a:solidFill>
              <a:round/>
              <a:headEnd/>
              <a:tailEnd/>
            </a:ln>
            <a:effectLst/>
          </p:spPr>
          <p:txBody>
            <a:bodyPr wrap="none" anchor="ctr"/>
            <a:lstStyle/>
            <a:p>
              <a:r>
                <a:rPr lang="en-US" sz="1000" b="1" dirty="0"/>
                <a:t>Sign</a:t>
              </a:r>
            </a:p>
            <a:p>
              <a:r>
                <a:rPr lang="en-US" sz="1000" b="1" dirty="0"/>
                <a:t>Extend</a:t>
              </a:r>
            </a:p>
          </p:txBody>
        </p:sp>
        <p:sp>
          <p:nvSpPr>
            <p:cNvPr id="115868" name="Line 156"/>
            <p:cNvSpPr>
              <a:spLocks noChangeShapeType="1"/>
            </p:cNvSpPr>
            <p:nvPr/>
          </p:nvSpPr>
          <p:spPr bwMode="auto">
            <a:xfrm>
              <a:off x="6029325" y="44196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115869" name="Line 157"/>
            <p:cNvSpPr>
              <a:spLocks noChangeShapeType="1"/>
            </p:cNvSpPr>
            <p:nvPr/>
          </p:nvSpPr>
          <p:spPr bwMode="auto">
            <a:xfrm>
              <a:off x="5553075" y="4191000"/>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115870" name="Line 158"/>
            <p:cNvSpPr>
              <a:spLocks noChangeShapeType="1"/>
            </p:cNvSpPr>
            <p:nvPr/>
          </p:nvSpPr>
          <p:spPr bwMode="auto">
            <a:xfrm>
              <a:off x="5567363" y="4187825"/>
              <a:ext cx="0" cy="685800"/>
            </a:xfrm>
            <a:prstGeom prst="line">
              <a:avLst/>
            </a:prstGeom>
            <a:noFill/>
            <a:ln w="28575">
              <a:solidFill>
                <a:schemeClr val="tx1"/>
              </a:solidFill>
              <a:round/>
              <a:headEnd/>
              <a:tailEnd/>
            </a:ln>
            <a:effectLst/>
          </p:spPr>
          <p:txBody>
            <a:bodyPr/>
            <a:lstStyle/>
            <a:p>
              <a:endParaRPr lang="en-US" dirty="0"/>
            </a:p>
          </p:txBody>
        </p:sp>
        <p:sp>
          <p:nvSpPr>
            <p:cNvPr id="115871" name="Line 159"/>
            <p:cNvSpPr>
              <a:spLocks noChangeShapeType="1"/>
            </p:cNvSpPr>
            <p:nvPr/>
          </p:nvSpPr>
          <p:spPr bwMode="auto">
            <a:xfrm>
              <a:off x="6043613" y="4430713"/>
              <a:ext cx="0" cy="457200"/>
            </a:xfrm>
            <a:prstGeom prst="line">
              <a:avLst/>
            </a:prstGeom>
            <a:noFill/>
            <a:ln w="28575">
              <a:solidFill>
                <a:schemeClr val="tx1"/>
              </a:solidFill>
              <a:round/>
              <a:headEnd/>
              <a:tailEnd/>
            </a:ln>
            <a:effectLst/>
          </p:spPr>
          <p:txBody>
            <a:bodyPr/>
            <a:lstStyle/>
            <a:p>
              <a:endParaRPr lang="en-US" dirty="0"/>
            </a:p>
          </p:txBody>
        </p:sp>
        <p:sp>
          <p:nvSpPr>
            <p:cNvPr id="115872" name="Line 160"/>
            <p:cNvSpPr>
              <a:spLocks noChangeShapeType="1"/>
            </p:cNvSpPr>
            <p:nvPr/>
          </p:nvSpPr>
          <p:spPr bwMode="auto">
            <a:xfrm>
              <a:off x="5981700" y="4887913"/>
              <a:ext cx="76200" cy="0"/>
            </a:xfrm>
            <a:prstGeom prst="line">
              <a:avLst/>
            </a:prstGeom>
            <a:noFill/>
            <a:ln w="28575">
              <a:solidFill>
                <a:schemeClr val="tx1"/>
              </a:solidFill>
              <a:round/>
              <a:headEnd/>
              <a:tailEnd/>
            </a:ln>
            <a:effectLst/>
          </p:spPr>
          <p:txBody>
            <a:bodyPr/>
            <a:lstStyle/>
            <a:p>
              <a:endParaRPr lang="en-US" dirty="0"/>
            </a:p>
          </p:txBody>
        </p:sp>
        <p:sp>
          <p:nvSpPr>
            <p:cNvPr id="115873" name="Oval 161"/>
            <p:cNvSpPr>
              <a:spLocks noChangeArrowheads="1"/>
            </p:cNvSpPr>
            <p:nvPr/>
          </p:nvSpPr>
          <p:spPr bwMode="auto">
            <a:xfrm>
              <a:off x="5681663" y="4583113"/>
              <a:ext cx="304800" cy="609600"/>
            </a:xfrm>
            <a:prstGeom prst="ellipse">
              <a:avLst/>
            </a:prstGeom>
            <a:solidFill>
              <a:srgbClr val="CC9900"/>
            </a:solidFill>
            <a:ln w="28575">
              <a:solidFill>
                <a:schemeClr val="tx1"/>
              </a:solidFill>
              <a:round/>
              <a:headEnd/>
              <a:tailEnd/>
            </a:ln>
            <a:effectLst/>
          </p:spPr>
          <p:txBody>
            <a:bodyPr wrap="none" anchor="ctr"/>
            <a:lstStyle/>
            <a:p>
              <a:r>
                <a:rPr lang="en-US" sz="900" b="1" dirty="0"/>
                <a:t>Left</a:t>
              </a:r>
            </a:p>
            <a:p>
              <a:r>
                <a:rPr lang="en-US" sz="900" b="1" dirty="0"/>
                <a:t>shift</a:t>
              </a:r>
            </a:p>
            <a:p>
              <a:r>
                <a:rPr lang="en-US" sz="900" b="1" dirty="0"/>
                <a:t>2</a:t>
              </a:r>
            </a:p>
          </p:txBody>
        </p:sp>
        <p:grpSp>
          <p:nvGrpSpPr>
            <p:cNvPr id="115877" name="Group 165"/>
            <p:cNvGrpSpPr>
              <a:grpSpLocks/>
            </p:cNvGrpSpPr>
            <p:nvPr/>
          </p:nvGrpSpPr>
          <p:grpSpPr bwMode="auto">
            <a:xfrm>
              <a:off x="4316399" y="4267200"/>
              <a:ext cx="228600" cy="549275"/>
              <a:chOff x="4393" y="1632"/>
              <a:chExt cx="144" cy="346"/>
            </a:xfrm>
          </p:grpSpPr>
          <p:grpSp>
            <p:nvGrpSpPr>
              <p:cNvPr id="115878" name="Group 166"/>
              <p:cNvGrpSpPr>
                <a:grpSpLocks/>
              </p:cNvGrpSpPr>
              <p:nvPr/>
            </p:nvGrpSpPr>
            <p:grpSpPr bwMode="auto">
              <a:xfrm>
                <a:off x="4411" y="1634"/>
                <a:ext cx="102" cy="336"/>
                <a:chOff x="1248" y="3360"/>
                <a:chExt cx="144" cy="480"/>
              </a:xfrm>
            </p:grpSpPr>
            <p:sp>
              <p:nvSpPr>
                <p:cNvPr id="115879" name="AutoShape 167"/>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5880" name="Line 16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5881" name="Line 16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5882" name="Text Box 170"/>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5883" name="Line 171"/>
            <p:cNvSpPr>
              <a:spLocks noChangeShapeType="1"/>
            </p:cNvSpPr>
            <p:nvPr/>
          </p:nvSpPr>
          <p:spPr bwMode="auto">
            <a:xfrm>
              <a:off x="3929063" y="4735513"/>
              <a:ext cx="442913" cy="0"/>
            </a:xfrm>
            <a:prstGeom prst="line">
              <a:avLst/>
            </a:prstGeom>
            <a:noFill/>
            <a:ln w="28575">
              <a:solidFill>
                <a:schemeClr val="tx1"/>
              </a:solidFill>
              <a:round/>
              <a:headEnd/>
              <a:tailEnd type="triangle" w="med" len="med"/>
            </a:ln>
            <a:effectLst/>
          </p:spPr>
          <p:txBody>
            <a:bodyPr/>
            <a:lstStyle/>
            <a:p>
              <a:endParaRPr lang="en-US" dirty="0"/>
            </a:p>
          </p:txBody>
        </p:sp>
        <p:sp>
          <p:nvSpPr>
            <p:cNvPr id="115884" name="Line 172"/>
            <p:cNvSpPr>
              <a:spLocks noChangeShapeType="1"/>
            </p:cNvSpPr>
            <p:nvPr/>
          </p:nvSpPr>
          <p:spPr bwMode="auto">
            <a:xfrm>
              <a:off x="4225980" y="4354513"/>
              <a:ext cx="0" cy="1066800"/>
            </a:xfrm>
            <a:prstGeom prst="line">
              <a:avLst/>
            </a:prstGeom>
            <a:noFill/>
            <a:ln w="28575">
              <a:solidFill>
                <a:schemeClr val="accent2"/>
              </a:solidFill>
              <a:round/>
              <a:headEnd/>
              <a:tailEnd/>
            </a:ln>
            <a:effectLst/>
          </p:spPr>
          <p:txBody>
            <a:bodyPr/>
            <a:lstStyle/>
            <a:p>
              <a:endParaRPr lang="en-US" dirty="0"/>
            </a:p>
          </p:txBody>
        </p:sp>
        <p:sp>
          <p:nvSpPr>
            <p:cNvPr id="115885" name="Line 173"/>
            <p:cNvSpPr>
              <a:spLocks noChangeShapeType="1"/>
            </p:cNvSpPr>
            <p:nvPr/>
          </p:nvSpPr>
          <p:spPr bwMode="auto">
            <a:xfrm>
              <a:off x="1471613" y="3440113"/>
              <a:ext cx="0" cy="1981200"/>
            </a:xfrm>
            <a:prstGeom prst="line">
              <a:avLst/>
            </a:prstGeom>
            <a:noFill/>
            <a:ln w="28575">
              <a:solidFill>
                <a:schemeClr val="accent2"/>
              </a:solidFill>
              <a:round/>
              <a:headEnd/>
              <a:tailEnd/>
            </a:ln>
            <a:effectLst/>
          </p:spPr>
          <p:txBody>
            <a:bodyPr/>
            <a:lstStyle/>
            <a:p>
              <a:endParaRPr lang="en-US" dirty="0"/>
            </a:p>
          </p:txBody>
        </p:sp>
        <p:sp>
          <p:nvSpPr>
            <p:cNvPr id="115886" name="Line 174"/>
            <p:cNvSpPr>
              <a:spLocks noChangeShapeType="1"/>
            </p:cNvSpPr>
            <p:nvPr/>
          </p:nvSpPr>
          <p:spPr bwMode="auto">
            <a:xfrm>
              <a:off x="1471613" y="3454400"/>
              <a:ext cx="138113" cy="0"/>
            </a:xfrm>
            <a:prstGeom prst="line">
              <a:avLst/>
            </a:prstGeom>
            <a:noFill/>
            <a:ln w="28575">
              <a:solidFill>
                <a:schemeClr val="accent2"/>
              </a:solidFill>
              <a:round/>
              <a:headEnd/>
              <a:tailEnd type="triangle" w="med" len="med"/>
            </a:ln>
            <a:effectLst/>
          </p:spPr>
          <p:txBody>
            <a:bodyPr/>
            <a:lstStyle/>
            <a:p>
              <a:endParaRPr lang="en-US" dirty="0"/>
            </a:p>
          </p:txBody>
        </p:sp>
        <p:sp>
          <p:nvSpPr>
            <p:cNvPr id="115887" name="Line 175"/>
            <p:cNvSpPr>
              <a:spLocks noChangeShapeType="1"/>
            </p:cNvSpPr>
            <p:nvPr/>
          </p:nvSpPr>
          <p:spPr bwMode="auto">
            <a:xfrm>
              <a:off x="4519613" y="38862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5888" name="Line 176"/>
            <p:cNvSpPr>
              <a:spLocks noChangeShapeType="1"/>
            </p:cNvSpPr>
            <p:nvPr/>
          </p:nvSpPr>
          <p:spPr bwMode="auto">
            <a:xfrm>
              <a:off x="4570358" y="4267200"/>
              <a:ext cx="0" cy="304800"/>
            </a:xfrm>
            <a:prstGeom prst="line">
              <a:avLst/>
            </a:prstGeom>
            <a:noFill/>
            <a:ln w="28575">
              <a:solidFill>
                <a:schemeClr val="tx1"/>
              </a:solidFill>
              <a:round/>
              <a:headEnd/>
              <a:tailEnd/>
            </a:ln>
            <a:effectLst/>
          </p:spPr>
          <p:txBody>
            <a:bodyPr/>
            <a:lstStyle/>
            <a:p>
              <a:endParaRPr lang="en-US" dirty="0"/>
            </a:p>
          </p:txBody>
        </p:sp>
        <p:sp>
          <p:nvSpPr>
            <p:cNvPr id="115889" name="Line 177"/>
            <p:cNvSpPr>
              <a:spLocks noChangeShapeType="1"/>
            </p:cNvSpPr>
            <p:nvPr/>
          </p:nvSpPr>
          <p:spPr bwMode="auto">
            <a:xfrm>
              <a:off x="4500563" y="4572000"/>
              <a:ext cx="76200" cy="0"/>
            </a:xfrm>
            <a:prstGeom prst="line">
              <a:avLst/>
            </a:prstGeom>
            <a:noFill/>
            <a:ln w="28575">
              <a:solidFill>
                <a:schemeClr val="tx1"/>
              </a:solidFill>
              <a:round/>
              <a:headEnd/>
              <a:tailEnd/>
            </a:ln>
            <a:effectLst/>
          </p:spPr>
          <p:txBody>
            <a:bodyPr/>
            <a:lstStyle/>
            <a:p>
              <a:endParaRPr lang="en-US" dirty="0"/>
            </a:p>
          </p:txBody>
        </p:sp>
        <p:sp>
          <p:nvSpPr>
            <p:cNvPr id="115890" name="Line 178"/>
            <p:cNvSpPr>
              <a:spLocks noChangeShapeType="1"/>
            </p:cNvSpPr>
            <p:nvPr/>
          </p:nvSpPr>
          <p:spPr bwMode="auto">
            <a:xfrm>
              <a:off x="4162425" y="5334000"/>
              <a:ext cx="2628900" cy="0"/>
            </a:xfrm>
            <a:prstGeom prst="line">
              <a:avLst/>
            </a:prstGeom>
            <a:noFill/>
            <a:ln w="28575">
              <a:solidFill>
                <a:schemeClr val="tx1"/>
              </a:solidFill>
              <a:round/>
              <a:headEnd/>
              <a:tailEnd/>
            </a:ln>
            <a:effectLst/>
          </p:spPr>
          <p:txBody>
            <a:bodyPr/>
            <a:lstStyle/>
            <a:p>
              <a:endParaRPr lang="en-US" dirty="0"/>
            </a:p>
          </p:txBody>
        </p:sp>
        <p:sp>
          <p:nvSpPr>
            <p:cNvPr id="115891" name="Line 179"/>
            <p:cNvSpPr>
              <a:spLocks noChangeShapeType="1"/>
            </p:cNvSpPr>
            <p:nvPr/>
          </p:nvSpPr>
          <p:spPr bwMode="auto">
            <a:xfrm>
              <a:off x="6257925" y="3733800"/>
              <a:ext cx="0" cy="1752600"/>
            </a:xfrm>
            <a:prstGeom prst="line">
              <a:avLst/>
            </a:prstGeom>
            <a:noFill/>
            <a:ln w="28575">
              <a:solidFill>
                <a:srgbClr val="996600"/>
              </a:solidFill>
              <a:round/>
              <a:headEnd/>
              <a:tailEnd/>
            </a:ln>
            <a:effectLst/>
          </p:spPr>
          <p:txBody>
            <a:bodyPr/>
            <a:lstStyle/>
            <a:p>
              <a:endParaRPr lang="en-US" dirty="0"/>
            </a:p>
          </p:txBody>
        </p:sp>
        <p:sp>
          <p:nvSpPr>
            <p:cNvPr id="115892" name="Line 180"/>
            <p:cNvSpPr>
              <a:spLocks noChangeShapeType="1"/>
            </p:cNvSpPr>
            <p:nvPr/>
          </p:nvSpPr>
          <p:spPr bwMode="auto">
            <a:xfrm>
              <a:off x="1693808" y="4114800"/>
              <a:ext cx="214313" cy="0"/>
            </a:xfrm>
            <a:prstGeom prst="line">
              <a:avLst/>
            </a:prstGeom>
            <a:noFill/>
            <a:ln w="28575">
              <a:solidFill>
                <a:srgbClr val="996600"/>
              </a:solidFill>
              <a:round/>
              <a:headEnd/>
              <a:tailEnd type="triangle" w="med" len="med"/>
            </a:ln>
            <a:effectLst/>
          </p:spPr>
          <p:txBody>
            <a:bodyPr/>
            <a:lstStyle/>
            <a:p>
              <a:endParaRPr lang="en-US" dirty="0"/>
            </a:p>
          </p:txBody>
        </p:sp>
        <p:sp>
          <p:nvSpPr>
            <p:cNvPr id="115893" name="Line 181"/>
            <p:cNvSpPr>
              <a:spLocks noChangeShapeType="1"/>
            </p:cNvSpPr>
            <p:nvPr/>
          </p:nvSpPr>
          <p:spPr bwMode="auto">
            <a:xfrm>
              <a:off x="1700213" y="4114800"/>
              <a:ext cx="0" cy="1371600"/>
            </a:xfrm>
            <a:prstGeom prst="line">
              <a:avLst/>
            </a:prstGeom>
            <a:noFill/>
            <a:ln w="28575">
              <a:solidFill>
                <a:srgbClr val="996600"/>
              </a:solidFill>
              <a:round/>
              <a:headEnd/>
              <a:tailEnd/>
            </a:ln>
            <a:effectLst/>
          </p:spPr>
          <p:txBody>
            <a:bodyPr/>
            <a:lstStyle/>
            <a:p>
              <a:endParaRPr lang="en-US" dirty="0"/>
            </a:p>
          </p:txBody>
        </p:sp>
        <p:sp>
          <p:nvSpPr>
            <p:cNvPr id="115894" name="Text Box 182"/>
            <p:cNvSpPr txBox="1">
              <a:spLocks noChangeArrowheads="1"/>
            </p:cNvSpPr>
            <p:nvPr/>
          </p:nvSpPr>
          <p:spPr bwMode="auto">
            <a:xfrm>
              <a:off x="4410075" y="5138738"/>
              <a:ext cx="685800" cy="214313"/>
            </a:xfrm>
            <a:prstGeom prst="rect">
              <a:avLst/>
            </a:prstGeom>
            <a:noFill/>
            <a:ln w="9525">
              <a:noFill/>
              <a:miter lim="800000"/>
              <a:headEnd/>
              <a:tailEnd/>
            </a:ln>
            <a:effectLst/>
          </p:spPr>
          <p:txBody>
            <a:bodyPr>
              <a:spAutoFit/>
            </a:bodyPr>
            <a:lstStyle/>
            <a:p>
              <a:pPr algn="l"/>
              <a:r>
                <a:rPr lang="en-US" sz="800" b="1" dirty="0"/>
                <a:t>Instr. 0-5</a:t>
              </a:r>
            </a:p>
          </p:txBody>
        </p:sp>
        <p:sp>
          <p:nvSpPr>
            <p:cNvPr id="115896" name="Line 184"/>
            <p:cNvSpPr>
              <a:spLocks noChangeShapeType="1"/>
            </p:cNvSpPr>
            <p:nvPr/>
          </p:nvSpPr>
          <p:spPr bwMode="auto">
            <a:xfrm>
              <a:off x="2971800" y="3668713"/>
              <a:ext cx="366713" cy="0"/>
            </a:xfrm>
            <a:prstGeom prst="line">
              <a:avLst/>
            </a:prstGeom>
            <a:noFill/>
            <a:ln w="28575">
              <a:solidFill>
                <a:schemeClr val="tx1"/>
              </a:solidFill>
              <a:round/>
              <a:headEnd/>
              <a:tailEnd type="triangle" w="med" len="med"/>
            </a:ln>
            <a:effectLst/>
          </p:spPr>
          <p:txBody>
            <a:bodyPr/>
            <a:lstStyle/>
            <a:p>
              <a:endParaRPr lang="en-US" dirty="0"/>
            </a:p>
          </p:txBody>
        </p:sp>
        <p:sp>
          <p:nvSpPr>
            <p:cNvPr id="115897" name="Line 185"/>
            <p:cNvSpPr>
              <a:spLocks noChangeShapeType="1"/>
            </p:cNvSpPr>
            <p:nvPr/>
          </p:nvSpPr>
          <p:spPr bwMode="auto">
            <a:xfrm>
              <a:off x="3119438" y="4887913"/>
              <a:ext cx="214313" cy="0"/>
            </a:xfrm>
            <a:prstGeom prst="line">
              <a:avLst/>
            </a:prstGeom>
            <a:noFill/>
            <a:ln w="28575">
              <a:solidFill>
                <a:schemeClr val="tx1"/>
              </a:solidFill>
              <a:round/>
              <a:headEnd/>
              <a:tailEnd type="triangle" w="med" len="med"/>
            </a:ln>
            <a:effectLst/>
          </p:spPr>
          <p:txBody>
            <a:bodyPr/>
            <a:lstStyle/>
            <a:p>
              <a:endParaRPr lang="en-US" dirty="0"/>
            </a:p>
          </p:txBody>
        </p:sp>
        <p:sp>
          <p:nvSpPr>
            <p:cNvPr id="115898" name="Line 186"/>
            <p:cNvSpPr>
              <a:spLocks noChangeShapeType="1"/>
            </p:cNvSpPr>
            <p:nvPr/>
          </p:nvSpPr>
          <p:spPr bwMode="auto">
            <a:xfrm>
              <a:off x="1457325" y="5410200"/>
              <a:ext cx="7086600" cy="0"/>
            </a:xfrm>
            <a:prstGeom prst="line">
              <a:avLst/>
            </a:prstGeom>
            <a:noFill/>
            <a:ln w="28575">
              <a:solidFill>
                <a:schemeClr val="accent2"/>
              </a:solidFill>
              <a:round/>
              <a:headEnd/>
              <a:tailEnd/>
            </a:ln>
            <a:effectLst/>
          </p:spPr>
          <p:txBody>
            <a:bodyPr/>
            <a:lstStyle/>
            <a:p>
              <a:endParaRPr lang="en-US" dirty="0"/>
            </a:p>
          </p:txBody>
        </p:sp>
        <p:sp>
          <p:nvSpPr>
            <p:cNvPr id="115899" name="Line 187"/>
            <p:cNvSpPr>
              <a:spLocks noChangeShapeType="1"/>
            </p:cNvSpPr>
            <p:nvPr/>
          </p:nvSpPr>
          <p:spPr bwMode="auto">
            <a:xfrm>
              <a:off x="1685925" y="5486400"/>
              <a:ext cx="4581525" cy="0"/>
            </a:xfrm>
            <a:prstGeom prst="line">
              <a:avLst/>
            </a:prstGeom>
            <a:noFill/>
            <a:ln w="28575">
              <a:solidFill>
                <a:srgbClr val="996600"/>
              </a:solidFill>
              <a:round/>
              <a:headEnd/>
              <a:tailEnd/>
            </a:ln>
            <a:effectLst/>
          </p:spPr>
          <p:txBody>
            <a:bodyPr/>
            <a:lstStyle/>
            <a:p>
              <a:endParaRPr lang="en-US" dirty="0"/>
            </a:p>
          </p:txBody>
        </p:sp>
        <p:sp>
          <p:nvSpPr>
            <p:cNvPr id="115902" name="Text Box 190"/>
            <p:cNvSpPr txBox="1">
              <a:spLocks noChangeArrowheads="1"/>
            </p:cNvSpPr>
            <p:nvPr/>
          </p:nvSpPr>
          <p:spPr bwMode="auto">
            <a:xfrm>
              <a:off x="4210050" y="2830513"/>
              <a:ext cx="533400"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21-25</a:t>
              </a:r>
            </a:p>
          </p:txBody>
        </p:sp>
        <p:sp>
          <p:nvSpPr>
            <p:cNvPr id="115903" name="Text Box 191"/>
            <p:cNvSpPr txBox="1">
              <a:spLocks noChangeArrowheads="1"/>
            </p:cNvSpPr>
            <p:nvPr/>
          </p:nvSpPr>
          <p:spPr bwMode="auto">
            <a:xfrm>
              <a:off x="4200525" y="3063875"/>
              <a:ext cx="447675"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16-20</a:t>
              </a:r>
            </a:p>
          </p:txBody>
        </p:sp>
        <p:sp>
          <p:nvSpPr>
            <p:cNvPr id="115904" name="Line 192"/>
            <p:cNvSpPr>
              <a:spLocks noChangeShapeType="1"/>
            </p:cNvSpPr>
            <p:nvPr/>
          </p:nvSpPr>
          <p:spPr bwMode="auto">
            <a:xfrm>
              <a:off x="4152900" y="3124200"/>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15905" name="Line 193"/>
            <p:cNvSpPr>
              <a:spLocks noChangeShapeType="1"/>
            </p:cNvSpPr>
            <p:nvPr/>
          </p:nvSpPr>
          <p:spPr bwMode="auto">
            <a:xfrm>
              <a:off x="4157663" y="3352800"/>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15907" name="Text Box 195"/>
            <p:cNvSpPr txBox="1">
              <a:spLocks noChangeArrowheads="1"/>
            </p:cNvSpPr>
            <p:nvPr/>
          </p:nvSpPr>
          <p:spPr bwMode="auto">
            <a:xfrm>
              <a:off x="5153025" y="2566988"/>
              <a:ext cx="571500" cy="214313"/>
            </a:xfrm>
            <a:prstGeom prst="rect">
              <a:avLst/>
            </a:prstGeom>
            <a:noFill/>
            <a:ln w="9525">
              <a:noFill/>
              <a:miter lim="800000"/>
              <a:headEnd/>
              <a:tailEnd/>
            </a:ln>
            <a:effectLst/>
          </p:spPr>
          <p:txBody>
            <a:bodyPr>
              <a:spAutoFit/>
            </a:bodyPr>
            <a:lstStyle/>
            <a:p>
              <a:pPr algn="l"/>
              <a:r>
                <a:rPr lang="en-US" sz="800" b="1" dirty="0">
                  <a:solidFill>
                    <a:srgbClr val="009900"/>
                  </a:solidFill>
                </a:rPr>
                <a:t>PC 0-31</a:t>
              </a:r>
            </a:p>
          </p:txBody>
        </p:sp>
        <p:grpSp>
          <p:nvGrpSpPr>
            <p:cNvPr id="115908" name="Group 196"/>
            <p:cNvGrpSpPr>
              <a:grpSpLocks/>
            </p:cNvGrpSpPr>
            <p:nvPr/>
          </p:nvGrpSpPr>
          <p:grpSpPr bwMode="auto">
            <a:xfrm>
              <a:off x="4316399" y="3641725"/>
              <a:ext cx="228600" cy="549275"/>
              <a:chOff x="4393" y="1632"/>
              <a:chExt cx="144" cy="346"/>
            </a:xfrm>
          </p:grpSpPr>
          <p:grpSp>
            <p:nvGrpSpPr>
              <p:cNvPr id="115909" name="Group 197"/>
              <p:cNvGrpSpPr>
                <a:grpSpLocks/>
              </p:cNvGrpSpPr>
              <p:nvPr/>
            </p:nvGrpSpPr>
            <p:grpSpPr bwMode="auto">
              <a:xfrm>
                <a:off x="4411" y="1634"/>
                <a:ext cx="102" cy="336"/>
                <a:chOff x="1248" y="3360"/>
                <a:chExt cx="144" cy="480"/>
              </a:xfrm>
            </p:grpSpPr>
            <p:sp>
              <p:nvSpPr>
                <p:cNvPr id="115910" name="AutoShape 198"/>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5911" name="Line 199"/>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5912" name="Line 200"/>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5913" name="Text Box 201"/>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grpSp>
          <p:nvGrpSpPr>
            <p:cNvPr id="115915" name="Group 203"/>
            <p:cNvGrpSpPr>
              <a:grpSpLocks/>
            </p:cNvGrpSpPr>
            <p:nvPr/>
          </p:nvGrpSpPr>
          <p:grpSpPr bwMode="auto">
            <a:xfrm>
              <a:off x="6515087" y="2601913"/>
              <a:ext cx="228600" cy="549275"/>
              <a:chOff x="4393" y="1632"/>
              <a:chExt cx="144" cy="346"/>
            </a:xfrm>
          </p:grpSpPr>
          <p:grpSp>
            <p:nvGrpSpPr>
              <p:cNvPr id="115916" name="Group 204"/>
              <p:cNvGrpSpPr>
                <a:grpSpLocks/>
              </p:cNvGrpSpPr>
              <p:nvPr/>
            </p:nvGrpSpPr>
            <p:grpSpPr bwMode="auto">
              <a:xfrm>
                <a:off x="4411" y="1634"/>
                <a:ext cx="102" cy="336"/>
                <a:chOff x="1248" y="3360"/>
                <a:chExt cx="144" cy="480"/>
              </a:xfrm>
            </p:grpSpPr>
            <p:sp>
              <p:nvSpPr>
                <p:cNvPr id="115917" name="AutoShape 205"/>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5918" name="Line 20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5919" name="Line 20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5920" name="Text Box 208"/>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5930" name="Line 218"/>
            <p:cNvSpPr>
              <a:spLocks noChangeShapeType="1"/>
            </p:cNvSpPr>
            <p:nvPr/>
          </p:nvSpPr>
          <p:spPr bwMode="auto">
            <a:xfrm>
              <a:off x="6315075" y="3048000"/>
              <a:ext cx="228600" cy="0"/>
            </a:xfrm>
            <a:prstGeom prst="line">
              <a:avLst/>
            </a:prstGeom>
            <a:noFill/>
            <a:ln w="28575">
              <a:solidFill>
                <a:srgbClr val="996600"/>
              </a:solidFill>
              <a:round/>
              <a:headEnd/>
              <a:tailEnd type="triangle" w="med" len="med"/>
            </a:ln>
            <a:effectLst/>
          </p:spPr>
          <p:txBody>
            <a:bodyPr/>
            <a:lstStyle/>
            <a:p>
              <a:endParaRPr lang="en-US" dirty="0"/>
            </a:p>
          </p:txBody>
        </p:sp>
        <p:sp>
          <p:nvSpPr>
            <p:cNvPr id="115933" name="Line 221"/>
            <p:cNvSpPr>
              <a:spLocks noChangeShapeType="1"/>
            </p:cNvSpPr>
            <p:nvPr/>
          </p:nvSpPr>
          <p:spPr bwMode="auto">
            <a:xfrm>
              <a:off x="7559566" y="3200400"/>
              <a:ext cx="304800" cy="0"/>
            </a:xfrm>
            <a:prstGeom prst="line">
              <a:avLst/>
            </a:prstGeom>
            <a:noFill/>
            <a:ln w="19050">
              <a:solidFill>
                <a:schemeClr val="tx1"/>
              </a:solidFill>
              <a:round/>
              <a:headEnd/>
              <a:tailEnd type="triangle" w="med" len="med"/>
            </a:ln>
            <a:effectLst/>
          </p:spPr>
          <p:txBody>
            <a:bodyPr/>
            <a:lstStyle/>
            <a:p>
              <a:endParaRPr lang="en-US" dirty="0"/>
            </a:p>
          </p:txBody>
        </p:sp>
      </p:grpSp>
      <p:pic>
        <p:nvPicPr>
          <p:cNvPr id="2" name="3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13666" name="Rectangle 2"/>
          <p:cNvSpPr>
            <a:spLocks noGrp="1" noChangeArrowheads="1"/>
          </p:cNvSpPr>
          <p:nvPr>
            <p:ph type="title"/>
          </p:nvPr>
        </p:nvSpPr>
        <p:spPr>
          <a:xfrm>
            <a:off x="2209800" y="1266825"/>
            <a:ext cx="4876800" cy="409575"/>
          </a:xfrm>
          <a:ln/>
        </p:spPr>
        <p:txBody>
          <a:bodyPr/>
          <a:lstStyle/>
          <a:p>
            <a:r>
              <a:rPr lang="en-US" dirty="0"/>
              <a:t>Completed Multicycle Design</a:t>
            </a:r>
          </a:p>
        </p:txBody>
      </p:sp>
      <p:grpSp>
        <p:nvGrpSpPr>
          <p:cNvPr id="230" name="Group 229"/>
          <p:cNvGrpSpPr/>
          <p:nvPr/>
        </p:nvGrpSpPr>
        <p:grpSpPr>
          <a:xfrm>
            <a:off x="381000" y="1752600"/>
            <a:ext cx="8239125" cy="4495801"/>
            <a:chOff x="381000" y="1752600"/>
            <a:chExt cx="8239125" cy="4495801"/>
          </a:xfrm>
        </p:grpSpPr>
        <p:grpSp>
          <p:nvGrpSpPr>
            <p:cNvPr id="221" name="Group 220"/>
            <p:cNvGrpSpPr/>
            <p:nvPr/>
          </p:nvGrpSpPr>
          <p:grpSpPr>
            <a:xfrm>
              <a:off x="6369268" y="3509962"/>
              <a:ext cx="1056287" cy="990598"/>
              <a:chOff x="3355430" y="3810002"/>
              <a:chExt cx="1056287" cy="990598"/>
            </a:xfrm>
          </p:grpSpPr>
          <p:cxnSp>
            <p:nvCxnSpPr>
              <p:cNvPr id="222" name="Straight Connector 221"/>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23" name="Isosceles Triangle 222"/>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4" name="Isosceles Triangle 223"/>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5" name="Isosceles Triangle 224"/>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6" name="Rectangle 225"/>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7"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smtClean="0"/>
                  <a:t>ALU</a:t>
                </a:r>
                <a:endParaRPr lang="en-US" sz="1400" b="1" dirty="0"/>
              </a:p>
            </p:txBody>
          </p:sp>
        </p:grpSp>
        <p:sp>
          <p:nvSpPr>
            <p:cNvPr id="114090" name="Line 426"/>
            <p:cNvSpPr>
              <a:spLocks noChangeShapeType="1"/>
            </p:cNvSpPr>
            <p:nvPr/>
          </p:nvSpPr>
          <p:spPr bwMode="auto">
            <a:xfrm>
              <a:off x="7315200" y="3440113"/>
              <a:ext cx="990600" cy="0"/>
            </a:xfrm>
            <a:prstGeom prst="line">
              <a:avLst/>
            </a:prstGeom>
            <a:noFill/>
            <a:ln w="28575">
              <a:solidFill>
                <a:schemeClr val="accent2"/>
              </a:solidFill>
              <a:round/>
              <a:headEnd/>
              <a:tailEnd type="triangle" w="med" len="med"/>
            </a:ln>
            <a:effectLst/>
          </p:spPr>
          <p:txBody>
            <a:bodyPr/>
            <a:lstStyle/>
            <a:p>
              <a:endParaRPr lang="en-US" dirty="0"/>
            </a:p>
          </p:txBody>
        </p:sp>
        <p:sp>
          <p:nvSpPr>
            <p:cNvPr id="114085" name="Line 421"/>
            <p:cNvSpPr>
              <a:spLocks noChangeShapeType="1"/>
            </p:cNvSpPr>
            <p:nvPr/>
          </p:nvSpPr>
          <p:spPr bwMode="auto">
            <a:xfrm flipH="1">
              <a:off x="7772400" y="4049713"/>
              <a:ext cx="228600" cy="0"/>
            </a:xfrm>
            <a:prstGeom prst="line">
              <a:avLst/>
            </a:prstGeom>
            <a:noFill/>
            <a:ln w="28575">
              <a:solidFill>
                <a:schemeClr val="accent2"/>
              </a:solidFill>
              <a:round/>
              <a:headEnd/>
              <a:tailEnd/>
            </a:ln>
            <a:effectLst/>
          </p:spPr>
          <p:txBody>
            <a:bodyPr/>
            <a:lstStyle/>
            <a:p>
              <a:endParaRPr lang="en-US" dirty="0"/>
            </a:p>
          </p:txBody>
        </p:sp>
        <p:sp>
          <p:nvSpPr>
            <p:cNvPr id="114231" name="Line 567"/>
            <p:cNvSpPr>
              <a:spLocks noChangeShapeType="1"/>
            </p:cNvSpPr>
            <p:nvPr/>
          </p:nvSpPr>
          <p:spPr bwMode="auto">
            <a:xfrm>
              <a:off x="928688" y="4137025"/>
              <a:ext cx="138113" cy="0"/>
            </a:xfrm>
            <a:prstGeom prst="line">
              <a:avLst/>
            </a:prstGeom>
            <a:noFill/>
            <a:ln w="28575">
              <a:solidFill>
                <a:schemeClr val="accent2"/>
              </a:solidFill>
              <a:round/>
              <a:headEnd/>
              <a:tailEnd type="triangle" w="med" len="med"/>
            </a:ln>
            <a:effectLst/>
          </p:spPr>
          <p:txBody>
            <a:bodyPr/>
            <a:lstStyle/>
            <a:p>
              <a:endParaRPr lang="en-US" dirty="0"/>
            </a:p>
          </p:txBody>
        </p:sp>
        <p:sp>
          <p:nvSpPr>
            <p:cNvPr id="114228" name="Line 564"/>
            <p:cNvSpPr>
              <a:spLocks noChangeShapeType="1"/>
            </p:cNvSpPr>
            <p:nvPr/>
          </p:nvSpPr>
          <p:spPr bwMode="auto">
            <a:xfrm>
              <a:off x="3386138" y="5421313"/>
              <a:ext cx="442913" cy="0"/>
            </a:xfrm>
            <a:prstGeom prst="line">
              <a:avLst/>
            </a:prstGeom>
            <a:noFill/>
            <a:ln w="28575">
              <a:solidFill>
                <a:schemeClr val="tx1"/>
              </a:solidFill>
              <a:round/>
              <a:headEnd/>
              <a:tailEnd type="triangle" w="med" len="med"/>
            </a:ln>
            <a:effectLst/>
          </p:spPr>
          <p:txBody>
            <a:bodyPr/>
            <a:lstStyle/>
            <a:p>
              <a:endParaRPr lang="en-US" dirty="0"/>
            </a:p>
          </p:txBody>
        </p:sp>
        <p:sp>
          <p:nvSpPr>
            <p:cNvPr id="114188" name="Line 524"/>
            <p:cNvSpPr>
              <a:spLocks noChangeShapeType="1"/>
            </p:cNvSpPr>
            <p:nvPr/>
          </p:nvSpPr>
          <p:spPr bwMode="auto">
            <a:xfrm>
              <a:off x="4957763" y="4419600"/>
              <a:ext cx="300038" cy="0"/>
            </a:xfrm>
            <a:prstGeom prst="line">
              <a:avLst/>
            </a:prstGeom>
            <a:noFill/>
            <a:ln w="28575">
              <a:solidFill>
                <a:srgbClr val="996600"/>
              </a:solidFill>
              <a:round/>
              <a:headEnd/>
              <a:tailEnd type="triangle" w="med" len="med"/>
            </a:ln>
            <a:effectLst/>
          </p:spPr>
          <p:txBody>
            <a:bodyPr/>
            <a:lstStyle/>
            <a:p>
              <a:endParaRPr lang="en-US" dirty="0"/>
            </a:p>
          </p:txBody>
        </p:sp>
        <p:sp>
          <p:nvSpPr>
            <p:cNvPr id="114255" name="Line 591"/>
            <p:cNvSpPr>
              <a:spLocks noChangeShapeType="1"/>
            </p:cNvSpPr>
            <p:nvPr/>
          </p:nvSpPr>
          <p:spPr bwMode="auto">
            <a:xfrm flipV="1">
              <a:off x="5181600" y="2819400"/>
              <a:ext cx="990600" cy="609600"/>
            </a:xfrm>
            <a:prstGeom prst="line">
              <a:avLst/>
            </a:prstGeom>
            <a:noFill/>
            <a:ln w="12700">
              <a:solidFill>
                <a:srgbClr val="009900"/>
              </a:solidFill>
              <a:round/>
              <a:headEnd/>
              <a:tailEnd/>
            </a:ln>
            <a:effectLst/>
          </p:spPr>
          <p:txBody>
            <a:bodyPr/>
            <a:lstStyle/>
            <a:p>
              <a:endParaRPr lang="en-US" dirty="0"/>
            </a:p>
          </p:txBody>
        </p:sp>
        <p:sp>
          <p:nvSpPr>
            <p:cNvPr id="114256" name="Line 592"/>
            <p:cNvSpPr>
              <a:spLocks noChangeShapeType="1"/>
            </p:cNvSpPr>
            <p:nvPr/>
          </p:nvSpPr>
          <p:spPr bwMode="auto">
            <a:xfrm>
              <a:off x="6172200" y="2819400"/>
              <a:ext cx="838200" cy="0"/>
            </a:xfrm>
            <a:prstGeom prst="line">
              <a:avLst/>
            </a:prstGeom>
            <a:noFill/>
            <a:ln w="12700">
              <a:solidFill>
                <a:srgbClr val="009900"/>
              </a:solidFill>
              <a:round/>
              <a:headEnd/>
              <a:tailEnd/>
            </a:ln>
            <a:effectLst/>
          </p:spPr>
          <p:txBody>
            <a:bodyPr/>
            <a:lstStyle/>
            <a:p>
              <a:endParaRPr lang="en-US" dirty="0"/>
            </a:p>
          </p:txBody>
        </p:sp>
        <p:sp>
          <p:nvSpPr>
            <p:cNvPr id="114257" name="Line 593"/>
            <p:cNvSpPr>
              <a:spLocks noChangeShapeType="1"/>
            </p:cNvSpPr>
            <p:nvPr/>
          </p:nvSpPr>
          <p:spPr bwMode="auto">
            <a:xfrm>
              <a:off x="7010400" y="2819400"/>
              <a:ext cx="685800" cy="381000"/>
            </a:xfrm>
            <a:prstGeom prst="line">
              <a:avLst/>
            </a:prstGeom>
            <a:noFill/>
            <a:ln w="12700">
              <a:solidFill>
                <a:srgbClr val="009900"/>
              </a:solidFill>
              <a:round/>
              <a:headEnd/>
              <a:tailEnd/>
            </a:ln>
            <a:effectLst/>
          </p:spPr>
          <p:txBody>
            <a:bodyPr/>
            <a:lstStyle/>
            <a:p>
              <a:endParaRPr lang="en-US" dirty="0"/>
            </a:p>
          </p:txBody>
        </p:sp>
        <p:sp>
          <p:nvSpPr>
            <p:cNvPr id="114263" name="Line 599"/>
            <p:cNvSpPr>
              <a:spLocks noChangeShapeType="1"/>
            </p:cNvSpPr>
            <p:nvPr/>
          </p:nvSpPr>
          <p:spPr bwMode="auto">
            <a:xfrm>
              <a:off x="6086475" y="4191000"/>
              <a:ext cx="0" cy="152400"/>
            </a:xfrm>
            <a:prstGeom prst="line">
              <a:avLst/>
            </a:prstGeom>
            <a:noFill/>
            <a:ln w="19050">
              <a:solidFill>
                <a:srgbClr val="CC3300"/>
              </a:solidFill>
              <a:round/>
              <a:headEnd/>
              <a:tailEnd/>
            </a:ln>
            <a:effectLst/>
          </p:spPr>
          <p:txBody>
            <a:bodyPr/>
            <a:lstStyle/>
            <a:p>
              <a:endParaRPr lang="en-US" dirty="0"/>
            </a:p>
          </p:txBody>
        </p:sp>
        <p:sp>
          <p:nvSpPr>
            <p:cNvPr id="114233" name="Line 569"/>
            <p:cNvSpPr>
              <a:spLocks noChangeShapeType="1"/>
            </p:cNvSpPr>
            <p:nvPr/>
          </p:nvSpPr>
          <p:spPr bwMode="auto">
            <a:xfrm>
              <a:off x="4005263" y="49530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4136" name="Line 472"/>
            <p:cNvSpPr>
              <a:spLocks noChangeShapeType="1"/>
            </p:cNvSpPr>
            <p:nvPr/>
          </p:nvSpPr>
          <p:spPr bwMode="auto">
            <a:xfrm>
              <a:off x="2657475" y="3048000"/>
              <a:ext cx="771525" cy="0"/>
            </a:xfrm>
            <a:prstGeom prst="line">
              <a:avLst/>
            </a:prstGeom>
            <a:noFill/>
            <a:ln w="19050">
              <a:solidFill>
                <a:srgbClr val="CC3300"/>
              </a:solidFill>
              <a:round/>
              <a:headEnd/>
              <a:tailEnd/>
            </a:ln>
            <a:effectLst/>
          </p:spPr>
          <p:txBody>
            <a:bodyPr/>
            <a:lstStyle/>
            <a:p>
              <a:endParaRPr lang="en-US" dirty="0"/>
            </a:p>
          </p:txBody>
        </p:sp>
        <p:sp>
          <p:nvSpPr>
            <p:cNvPr id="114245" name="Line 581"/>
            <p:cNvSpPr>
              <a:spLocks noChangeShapeType="1"/>
            </p:cNvSpPr>
            <p:nvPr/>
          </p:nvSpPr>
          <p:spPr bwMode="auto">
            <a:xfrm flipH="1" flipV="1">
              <a:off x="3886200" y="5410200"/>
              <a:ext cx="0" cy="838200"/>
            </a:xfrm>
            <a:prstGeom prst="line">
              <a:avLst/>
            </a:prstGeom>
            <a:noFill/>
            <a:ln w="19050">
              <a:solidFill>
                <a:srgbClr val="CC3300"/>
              </a:solidFill>
              <a:round/>
              <a:headEnd/>
              <a:tailEnd/>
            </a:ln>
            <a:effectLst/>
          </p:spPr>
          <p:txBody>
            <a:bodyPr/>
            <a:lstStyle/>
            <a:p>
              <a:endParaRPr lang="en-US" dirty="0"/>
            </a:p>
          </p:txBody>
        </p:sp>
        <p:sp>
          <p:nvSpPr>
            <p:cNvPr id="114137" name="Line 473"/>
            <p:cNvSpPr>
              <a:spLocks noChangeShapeType="1"/>
            </p:cNvSpPr>
            <p:nvPr/>
          </p:nvSpPr>
          <p:spPr bwMode="auto">
            <a:xfrm>
              <a:off x="2819400" y="3200400"/>
              <a:ext cx="685800" cy="0"/>
            </a:xfrm>
            <a:prstGeom prst="line">
              <a:avLst/>
            </a:prstGeom>
            <a:noFill/>
            <a:ln w="19050">
              <a:solidFill>
                <a:srgbClr val="CC3300"/>
              </a:solidFill>
              <a:round/>
              <a:headEnd/>
              <a:tailEnd/>
            </a:ln>
            <a:effectLst/>
          </p:spPr>
          <p:txBody>
            <a:bodyPr/>
            <a:lstStyle/>
            <a:p>
              <a:endParaRPr lang="en-US" dirty="0"/>
            </a:p>
          </p:txBody>
        </p:sp>
        <p:sp>
          <p:nvSpPr>
            <p:cNvPr id="114176" name="Line 512"/>
            <p:cNvSpPr>
              <a:spLocks noChangeShapeType="1"/>
            </p:cNvSpPr>
            <p:nvPr/>
          </p:nvSpPr>
          <p:spPr bwMode="auto">
            <a:xfrm>
              <a:off x="914400" y="3444766"/>
              <a:ext cx="5105400" cy="0"/>
            </a:xfrm>
            <a:prstGeom prst="line">
              <a:avLst/>
            </a:prstGeom>
            <a:noFill/>
            <a:ln w="28575">
              <a:solidFill>
                <a:srgbClr val="009900"/>
              </a:solidFill>
              <a:round/>
              <a:headEnd/>
              <a:tailEnd type="triangle" w="med" len="med"/>
            </a:ln>
            <a:effectLst/>
          </p:spPr>
          <p:txBody>
            <a:bodyPr/>
            <a:lstStyle/>
            <a:p>
              <a:endParaRPr lang="en-US" dirty="0"/>
            </a:p>
          </p:txBody>
        </p:sp>
        <p:sp>
          <p:nvSpPr>
            <p:cNvPr id="114198" name="Line 534"/>
            <p:cNvSpPr>
              <a:spLocks noChangeShapeType="1"/>
            </p:cNvSpPr>
            <p:nvPr/>
          </p:nvSpPr>
          <p:spPr bwMode="auto">
            <a:xfrm>
              <a:off x="5538788" y="4419600"/>
              <a:ext cx="471488" cy="0"/>
            </a:xfrm>
            <a:prstGeom prst="line">
              <a:avLst/>
            </a:prstGeom>
            <a:noFill/>
            <a:ln w="28575">
              <a:solidFill>
                <a:srgbClr val="996600"/>
              </a:solidFill>
              <a:round/>
              <a:headEnd/>
              <a:tailEnd type="triangle" w="med" len="med"/>
            </a:ln>
            <a:effectLst/>
          </p:spPr>
          <p:txBody>
            <a:bodyPr/>
            <a:lstStyle/>
            <a:p>
              <a:endParaRPr lang="en-US" dirty="0"/>
            </a:p>
          </p:txBody>
        </p:sp>
        <p:sp>
          <p:nvSpPr>
            <p:cNvPr id="114109" name="Line 445"/>
            <p:cNvSpPr>
              <a:spLocks noChangeShapeType="1"/>
            </p:cNvSpPr>
            <p:nvPr/>
          </p:nvSpPr>
          <p:spPr bwMode="auto">
            <a:xfrm>
              <a:off x="6248400" y="4978401"/>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114236" name="Line 572"/>
            <p:cNvSpPr>
              <a:spLocks noChangeShapeType="1"/>
            </p:cNvSpPr>
            <p:nvPr/>
          </p:nvSpPr>
          <p:spPr bwMode="auto">
            <a:xfrm>
              <a:off x="6257925" y="4964113"/>
              <a:ext cx="0" cy="1066800"/>
            </a:xfrm>
            <a:prstGeom prst="line">
              <a:avLst/>
            </a:prstGeom>
            <a:noFill/>
            <a:ln w="28575">
              <a:solidFill>
                <a:schemeClr val="tx1"/>
              </a:solidFill>
              <a:round/>
              <a:headEnd/>
              <a:tailEnd/>
            </a:ln>
            <a:effectLst/>
          </p:spPr>
          <p:txBody>
            <a:bodyPr/>
            <a:lstStyle/>
            <a:p>
              <a:endParaRPr lang="en-US" dirty="0"/>
            </a:p>
          </p:txBody>
        </p:sp>
        <p:sp>
          <p:nvSpPr>
            <p:cNvPr id="113891" name="Line 227"/>
            <p:cNvSpPr>
              <a:spLocks noChangeShapeType="1"/>
            </p:cNvSpPr>
            <p:nvPr/>
          </p:nvSpPr>
          <p:spPr bwMode="auto">
            <a:xfrm flipV="1">
              <a:off x="6667500" y="4354513"/>
              <a:ext cx="0" cy="228600"/>
            </a:xfrm>
            <a:prstGeom prst="line">
              <a:avLst/>
            </a:prstGeom>
            <a:noFill/>
            <a:ln w="19050">
              <a:solidFill>
                <a:srgbClr val="CC3300"/>
              </a:solidFill>
              <a:round/>
              <a:headEnd/>
              <a:tailEnd/>
            </a:ln>
            <a:effectLst/>
          </p:spPr>
          <p:txBody>
            <a:bodyPr/>
            <a:lstStyle/>
            <a:p>
              <a:endParaRPr lang="en-US" dirty="0"/>
            </a:p>
          </p:txBody>
        </p:sp>
        <p:sp>
          <p:nvSpPr>
            <p:cNvPr id="114213" name="Line 549"/>
            <p:cNvSpPr>
              <a:spLocks noChangeShapeType="1"/>
            </p:cNvSpPr>
            <p:nvPr/>
          </p:nvSpPr>
          <p:spPr bwMode="auto">
            <a:xfrm>
              <a:off x="4876800" y="5573713"/>
              <a:ext cx="261938" cy="0"/>
            </a:xfrm>
            <a:prstGeom prst="line">
              <a:avLst/>
            </a:prstGeom>
            <a:noFill/>
            <a:ln w="28575">
              <a:solidFill>
                <a:schemeClr val="tx1"/>
              </a:solidFill>
              <a:round/>
              <a:headEnd/>
              <a:tailEnd type="triangle" w="med" len="med"/>
            </a:ln>
            <a:effectLst/>
          </p:spPr>
          <p:txBody>
            <a:bodyPr/>
            <a:lstStyle/>
            <a:p>
              <a:endParaRPr lang="en-US" dirty="0"/>
            </a:p>
          </p:txBody>
        </p:sp>
        <p:sp>
          <p:nvSpPr>
            <p:cNvPr id="114199" name="Line 535"/>
            <p:cNvSpPr>
              <a:spLocks noChangeShapeType="1"/>
            </p:cNvSpPr>
            <p:nvPr/>
          </p:nvSpPr>
          <p:spPr bwMode="auto">
            <a:xfrm>
              <a:off x="6138863" y="4735513"/>
              <a:ext cx="152400" cy="0"/>
            </a:xfrm>
            <a:prstGeom prst="line">
              <a:avLst/>
            </a:prstGeom>
            <a:noFill/>
            <a:ln w="28575">
              <a:solidFill>
                <a:schemeClr val="tx1"/>
              </a:solidFill>
              <a:round/>
              <a:headEnd/>
              <a:tailEnd/>
            </a:ln>
            <a:effectLst/>
          </p:spPr>
          <p:txBody>
            <a:bodyPr/>
            <a:lstStyle/>
            <a:p>
              <a:endParaRPr lang="en-US" dirty="0"/>
            </a:p>
          </p:txBody>
        </p:sp>
        <p:sp>
          <p:nvSpPr>
            <p:cNvPr id="114200" name="Line 536"/>
            <p:cNvSpPr>
              <a:spLocks noChangeShapeType="1"/>
            </p:cNvSpPr>
            <p:nvPr/>
          </p:nvSpPr>
          <p:spPr bwMode="auto">
            <a:xfrm>
              <a:off x="6262688" y="4354513"/>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4201" name="Line 537"/>
            <p:cNvSpPr>
              <a:spLocks noChangeShapeType="1"/>
            </p:cNvSpPr>
            <p:nvPr/>
          </p:nvSpPr>
          <p:spPr bwMode="auto">
            <a:xfrm>
              <a:off x="6276976" y="4354513"/>
              <a:ext cx="0" cy="381000"/>
            </a:xfrm>
            <a:prstGeom prst="line">
              <a:avLst/>
            </a:prstGeom>
            <a:noFill/>
            <a:ln w="28575">
              <a:solidFill>
                <a:schemeClr val="tx1"/>
              </a:solidFill>
              <a:round/>
              <a:headEnd/>
              <a:tailEnd/>
            </a:ln>
            <a:effectLst/>
          </p:spPr>
          <p:txBody>
            <a:bodyPr/>
            <a:lstStyle/>
            <a:p>
              <a:endParaRPr lang="en-US" dirty="0"/>
            </a:p>
          </p:txBody>
        </p:sp>
        <p:sp>
          <p:nvSpPr>
            <p:cNvPr id="114192" name="Line 528"/>
            <p:cNvSpPr>
              <a:spLocks noChangeShapeType="1"/>
            </p:cNvSpPr>
            <p:nvPr/>
          </p:nvSpPr>
          <p:spPr bwMode="auto">
            <a:xfrm>
              <a:off x="5534025" y="3962400"/>
              <a:ext cx="257175" cy="0"/>
            </a:xfrm>
            <a:prstGeom prst="line">
              <a:avLst/>
            </a:prstGeom>
            <a:noFill/>
            <a:ln w="28575">
              <a:solidFill>
                <a:srgbClr val="996600"/>
              </a:solidFill>
              <a:round/>
              <a:headEnd/>
              <a:tailEnd/>
            </a:ln>
            <a:effectLst/>
          </p:spPr>
          <p:txBody>
            <a:bodyPr/>
            <a:lstStyle/>
            <a:p>
              <a:endParaRPr lang="en-US" dirty="0"/>
            </a:p>
          </p:txBody>
        </p:sp>
        <p:sp>
          <p:nvSpPr>
            <p:cNvPr id="114190" name="Line 526"/>
            <p:cNvSpPr>
              <a:spLocks noChangeShapeType="1"/>
            </p:cNvSpPr>
            <p:nvPr/>
          </p:nvSpPr>
          <p:spPr bwMode="auto">
            <a:xfrm>
              <a:off x="5786438" y="3744913"/>
              <a:ext cx="4763" cy="228600"/>
            </a:xfrm>
            <a:prstGeom prst="line">
              <a:avLst/>
            </a:prstGeom>
            <a:noFill/>
            <a:ln w="28575">
              <a:solidFill>
                <a:srgbClr val="996600"/>
              </a:solidFill>
              <a:round/>
              <a:headEnd/>
              <a:tailEnd/>
            </a:ln>
            <a:effectLst/>
          </p:spPr>
          <p:txBody>
            <a:bodyPr/>
            <a:lstStyle/>
            <a:p>
              <a:endParaRPr lang="en-US" dirty="0"/>
            </a:p>
          </p:txBody>
        </p:sp>
        <p:sp>
          <p:nvSpPr>
            <p:cNvPr id="113985" name="Line 321"/>
            <p:cNvSpPr>
              <a:spLocks noChangeShapeType="1"/>
            </p:cNvSpPr>
            <p:nvPr/>
          </p:nvSpPr>
          <p:spPr bwMode="auto">
            <a:xfrm>
              <a:off x="3619500" y="3306763"/>
              <a:ext cx="0" cy="2724150"/>
            </a:xfrm>
            <a:prstGeom prst="line">
              <a:avLst/>
            </a:prstGeom>
            <a:noFill/>
            <a:ln w="28575">
              <a:solidFill>
                <a:schemeClr val="tx1"/>
              </a:solidFill>
              <a:round/>
              <a:headEnd type="triangle" w="med" len="med"/>
              <a:tailEnd/>
            </a:ln>
            <a:effectLst/>
          </p:spPr>
          <p:txBody>
            <a:bodyPr/>
            <a:lstStyle/>
            <a:p>
              <a:endParaRPr lang="en-US" dirty="0"/>
            </a:p>
          </p:txBody>
        </p:sp>
        <p:sp>
          <p:nvSpPr>
            <p:cNvPr id="114170" name="Line 506"/>
            <p:cNvSpPr>
              <a:spLocks noChangeShapeType="1"/>
            </p:cNvSpPr>
            <p:nvPr/>
          </p:nvSpPr>
          <p:spPr bwMode="auto">
            <a:xfrm>
              <a:off x="3352800" y="4430713"/>
              <a:ext cx="276225" cy="0"/>
            </a:xfrm>
            <a:prstGeom prst="line">
              <a:avLst/>
            </a:prstGeom>
            <a:noFill/>
            <a:ln w="28575">
              <a:solidFill>
                <a:schemeClr val="tx1"/>
              </a:solidFill>
              <a:round/>
              <a:headEnd/>
              <a:tailEnd/>
            </a:ln>
            <a:effectLst/>
          </p:spPr>
          <p:txBody>
            <a:bodyPr/>
            <a:lstStyle/>
            <a:p>
              <a:endParaRPr lang="en-US" dirty="0"/>
            </a:p>
          </p:txBody>
        </p:sp>
        <p:sp>
          <p:nvSpPr>
            <p:cNvPr id="114153" name="Line 489"/>
            <p:cNvSpPr>
              <a:spLocks noChangeShapeType="1"/>
            </p:cNvSpPr>
            <p:nvPr/>
          </p:nvSpPr>
          <p:spPr bwMode="auto">
            <a:xfrm flipH="1" flipV="1">
              <a:off x="2057400" y="2897188"/>
              <a:ext cx="0" cy="923925"/>
            </a:xfrm>
            <a:prstGeom prst="line">
              <a:avLst/>
            </a:prstGeom>
            <a:noFill/>
            <a:ln w="19050">
              <a:solidFill>
                <a:srgbClr val="CC3300"/>
              </a:solidFill>
              <a:round/>
              <a:headEnd/>
              <a:tailEnd/>
            </a:ln>
            <a:effectLst/>
          </p:spPr>
          <p:txBody>
            <a:bodyPr/>
            <a:lstStyle/>
            <a:p>
              <a:endParaRPr lang="en-US" dirty="0"/>
            </a:p>
          </p:txBody>
        </p:sp>
        <p:sp>
          <p:nvSpPr>
            <p:cNvPr id="114152" name="Line 488"/>
            <p:cNvSpPr>
              <a:spLocks noChangeShapeType="1"/>
            </p:cNvSpPr>
            <p:nvPr/>
          </p:nvSpPr>
          <p:spPr bwMode="auto">
            <a:xfrm flipH="1" flipV="1">
              <a:off x="1676400" y="2744788"/>
              <a:ext cx="0" cy="1071563"/>
            </a:xfrm>
            <a:prstGeom prst="line">
              <a:avLst/>
            </a:prstGeom>
            <a:noFill/>
            <a:ln w="19050">
              <a:solidFill>
                <a:srgbClr val="CC3300"/>
              </a:solidFill>
              <a:round/>
              <a:headEnd/>
              <a:tailEnd/>
            </a:ln>
            <a:effectLst/>
          </p:spPr>
          <p:txBody>
            <a:bodyPr/>
            <a:lstStyle/>
            <a:p>
              <a:endParaRPr lang="en-US" dirty="0"/>
            </a:p>
          </p:txBody>
        </p:sp>
        <p:sp>
          <p:nvSpPr>
            <p:cNvPr id="114147" name="Line 483"/>
            <p:cNvSpPr>
              <a:spLocks noChangeShapeType="1"/>
            </p:cNvSpPr>
            <p:nvPr/>
          </p:nvSpPr>
          <p:spPr bwMode="auto">
            <a:xfrm flipV="1">
              <a:off x="1143000" y="2597150"/>
              <a:ext cx="0" cy="1143000"/>
            </a:xfrm>
            <a:prstGeom prst="line">
              <a:avLst/>
            </a:prstGeom>
            <a:noFill/>
            <a:ln w="19050">
              <a:solidFill>
                <a:srgbClr val="CC3300"/>
              </a:solidFill>
              <a:round/>
              <a:headEnd/>
              <a:tailEnd/>
            </a:ln>
            <a:effectLst/>
          </p:spPr>
          <p:txBody>
            <a:bodyPr/>
            <a:lstStyle/>
            <a:p>
              <a:endParaRPr lang="en-US" dirty="0"/>
            </a:p>
          </p:txBody>
        </p:sp>
        <p:sp>
          <p:nvSpPr>
            <p:cNvPr id="114118" name="Line 454"/>
            <p:cNvSpPr>
              <a:spLocks noChangeShapeType="1"/>
            </p:cNvSpPr>
            <p:nvPr/>
          </p:nvSpPr>
          <p:spPr bwMode="auto">
            <a:xfrm flipV="1">
              <a:off x="742950" y="2368550"/>
              <a:ext cx="0" cy="1143000"/>
            </a:xfrm>
            <a:prstGeom prst="line">
              <a:avLst/>
            </a:prstGeom>
            <a:noFill/>
            <a:ln w="19050">
              <a:solidFill>
                <a:srgbClr val="CC3300"/>
              </a:solidFill>
              <a:round/>
              <a:headEnd/>
              <a:tailEnd/>
            </a:ln>
            <a:effectLst/>
          </p:spPr>
          <p:txBody>
            <a:bodyPr/>
            <a:lstStyle/>
            <a:p>
              <a:endParaRPr lang="en-US" dirty="0"/>
            </a:p>
          </p:txBody>
        </p:sp>
        <p:sp>
          <p:nvSpPr>
            <p:cNvPr id="113895" name="Line 231"/>
            <p:cNvSpPr>
              <a:spLocks noChangeShapeType="1"/>
            </p:cNvSpPr>
            <p:nvPr/>
          </p:nvSpPr>
          <p:spPr bwMode="auto">
            <a:xfrm flipV="1">
              <a:off x="7105650" y="2449513"/>
              <a:ext cx="0" cy="3124200"/>
            </a:xfrm>
            <a:prstGeom prst="line">
              <a:avLst/>
            </a:prstGeom>
            <a:noFill/>
            <a:ln w="19050">
              <a:solidFill>
                <a:srgbClr val="CC3300"/>
              </a:solidFill>
              <a:round/>
              <a:headEnd/>
              <a:tailEnd/>
            </a:ln>
            <a:effectLst/>
          </p:spPr>
          <p:txBody>
            <a:bodyPr/>
            <a:lstStyle/>
            <a:p>
              <a:endParaRPr lang="en-US" dirty="0"/>
            </a:p>
          </p:txBody>
        </p:sp>
        <p:sp>
          <p:nvSpPr>
            <p:cNvPr id="113902" name="Line 238"/>
            <p:cNvSpPr>
              <a:spLocks noChangeShapeType="1"/>
            </p:cNvSpPr>
            <p:nvPr/>
          </p:nvSpPr>
          <p:spPr bwMode="auto">
            <a:xfrm>
              <a:off x="752475" y="2378075"/>
              <a:ext cx="90488" cy="0"/>
            </a:xfrm>
            <a:prstGeom prst="line">
              <a:avLst/>
            </a:prstGeom>
            <a:noFill/>
            <a:ln w="19050">
              <a:solidFill>
                <a:srgbClr val="CC3300"/>
              </a:solidFill>
              <a:round/>
              <a:headEnd/>
              <a:tailEnd/>
            </a:ln>
            <a:effectLst/>
          </p:spPr>
          <p:txBody>
            <a:bodyPr/>
            <a:lstStyle/>
            <a:p>
              <a:endParaRPr lang="en-US" dirty="0"/>
            </a:p>
          </p:txBody>
        </p:sp>
        <p:sp>
          <p:nvSpPr>
            <p:cNvPr id="113903" name="Line 239"/>
            <p:cNvSpPr>
              <a:spLocks noChangeShapeType="1"/>
            </p:cNvSpPr>
            <p:nvPr/>
          </p:nvSpPr>
          <p:spPr bwMode="auto">
            <a:xfrm flipV="1">
              <a:off x="2828925" y="3195638"/>
              <a:ext cx="0" cy="609600"/>
            </a:xfrm>
            <a:prstGeom prst="line">
              <a:avLst/>
            </a:prstGeom>
            <a:noFill/>
            <a:ln w="19050">
              <a:solidFill>
                <a:srgbClr val="CC3300"/>
              </a:solidFill>
              <a:round/>
              <a:headEnd/>
              <a:tailEnd/>
            </a:ln>
            <a:effectLst/>
          </p:spPr>
          <p:txBody>
            <a:bodyPr/>
            <a:lstStyle/>
            <a:p>
              <a:endParaRPr lang="en-US" dirty="0"/>
            </a:p>
          </p:txBody>
        </p:sp>
        <p:sp>
          <p:nvSpPr>
            <p:cNvPr id="113904" name="Line 240"/>
            <p:cNvSpPr>
              <a:spLocks noChangeShapeType="1"/>
            </p:cNvSpPr>
            <p:nvPr/>
          </p:nvSpPr>
          <p:spPr bwMode="auto">
            <a:xfrm>
              <a:off x="3819525" y="2447925"/>
              <a:ext cx="3295650" cy="0"/>
            </a:xfrm>
            <a:prstGeom prst="line">
              <a:avLst/>
            </a:prstGeom>
            <a:noFill/>
            <a:ln w="19050">
              <a:solidFill>
                <a:srgbClr val="CC3300"/>
              </a:solidFill>
              <a:round/>
              <a:headEnd/>
              <a:tailEnd/>
            </a:ln>
            <a:effectLst/>
          </p:spPr>
          <p:txBody>
            <a:bodyPr/>
            <a:lstStyle/>
            <a:p>
              <a:endParaRPr lang="en-US" dirty="0"/>
            </a:p>
          </p:txBody>
        </p:sp>
        <p:sp>
          <p:nvSpPr>
            <p:cNvPr id="113906" name="Text Box 242"/>
            <p:cNvSpPr txBox="1">
              <a:spLocks noChangeArrowheads="1"/>
            </p:cNvSpPr>
            <p:nvPr/>
          </p:nvSpPr>
          <p:spPr bwMode="auto">
            <a:xfrm>
              <a:off x="3800475" y="226853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113908" name="Text Box 244"/>
            <p:cNvSpPr txBox="1">
              <a:spLocks noChangeArrowheads="1"/>
            </p:cNvSpPr>
            <p:nvPr/>
          </p:nvSpPr>
          <p:spPr bwMode="auto">
            <a:xfrm>
              <a:off x="3810000" y="293528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113909" name="Text Box 245"/>
            <p:cNvSpPr txBox="1">
              <a:spLocks noChangeArrowheads="1"/>
            </p:cNvSpPr>
            <p:nvPr/>
          </p:nvSpPr>
          <p:spPr bwMode="auto">
            <a:xfrm>
              <a:off x="3829050" y="2487613"/>
              <a:ext cx="81915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 B</a:t>
              </a:r>
            </a:p>
          </p:txBody>
        </p:sp>
        <p:sp>
          <p:nvSpPr>
            <p:cNvPr id="113933" name="Rectangle 269"/>
            <p:cNvSpPr>
              <a:spLocks noChangeArrowheads="1"/>
            </p:cNvSpPr>
            <p:nvPr/>
          </p:nvSpPr>
          <p:spPr bwMode="auto">
            <a:xfrm>
              <a:off x="609600" y="3516313"/>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113934" name="Line 270"/>
            <p:cNvSpPr>
              <a:spLocks noChangeShapeType="1"/>
            </p:cNvSpPr>
            <p:nvPr/>
          </p:nvSpPr>
          <p:spPr bwMode="auto">
            <a:xfrm>
              <a:off x="852488" y="3821113"/>
              <a:ext cx="214313" cy="0"/>
            </a:xfrm>
            <a:prstGeom prst="line">
              <a:avLst/>
            </a:prstGeom>
            <a:noFill/>
            <a:ln w="28575">
              <a:solidFill>
                <a:srgbClr val="009900"/>
              </a:solidFill>
              <a:round/>
              <a:headEnd/>
              <a:tailEnd type="triangle" w="med" len="med"/>
            </a:ln>
            <a:effectLst/>
          </p:spPr>
          <p:txBody>
            <a:bodyPr/>
            <a:lstStyle/>
            <a:p>
              <a:endParaRPr lang="en-US" dirty="0"/>
            </a:p>
          </p:txBody>
        </p:sp>
        <p:sp>
          <p:nvSpPr>
            <p:cNvPr id="113935" name="Line 271"/>
            <p:cNvSpPr>
              <a:spLocks noChangeShapeType="1"/>
            </p:cNvSpPr>
            <p:nvPr/>
          </p:nvSpPr>
          <p:spPr bwMode="auto">
            <a:xfrm flipH="1" flipV="1">
              <a:off x="920805" y="3440113"/>
              <a:ext cx="0" cy="381000"/>
            </a:xfrm>
            <a:prstGeom prst="line">
              <a:avLst/>
            </a:prstGeom>
            <a:noFill/>
            <a:ln w="28575">
              <a:solidFill>
                <a:srgbClr val="009900"/>
              </a:solidFill>
              <a:round/>
              <a:headEnd/>
              <a:tailEnd/>
            </a:ln>
            <a:effectLst/>
          </p:spPr>
          <p:txBody>
            <a:bodyPr/>
            <a:lstStyle/>
            <a:p>
              <a:endParaRPr lang="en-US" dirty="0"/>
            </a:p>
          </p:txBody>
        </p:sp>
        <p:sp>
          <p:nvSpPr>
            <p:cNvPr id="113948" name="Oval 284"/>
            <p:cNvSpPr>
              <a:spLocks noChangeArrowheads="1"/>
            </p:cNvSpPr>
            <p:nvPr/>
          </p:nvSpPr>
          <p:spPr bwMode="auto">
            <a:xfrm>
              <a:off x="6553200" y="2906713"/>
              <a:ext cx="323850" cy="609600"/>
            </a:xfrm>
            <a:prstGeom prst="ellipse">
              <a:avLst/>
            </a:prstGeom>
            <a:solidFill>
              <a:srgbClr val="CC9900"/>
            </a:solidFill>
            <a:ln w="28575">
              <a:solidFill>
                <a:schemeClr val="tx1"/>
              </a:solidFill>
              <a:round/>
              <a:headEnd/>
              <a:tailEnd/>
            </a:ln>
            <a:effectLst/>
          </p:spPr>
          <p:txBody>
            <a:bodyPr wrap="none" anchor="ctr"/>
            <a:lstStyle/>
            <a:p>
              <a:r>
                <a:rPr lang="en-US" sz="900" b="1" dirty="0"/>
                <a:t>Left</a:t>
              </a:r>
            </a:p>
            <a:p>
              <a:r>
                <a:rPr lang="en-US" sz="900" b="1" dirty="0"/>
                <a:t>shift</a:t>
              </a:r>
            </a:p>
            <a:p>
              <a:r>
                <a:rPr lang="en-US" sz="900" b="1" dirty="0"/>
                <a:t>2</a:t>
              </a:r>
            </a:p>
          </p:txBody>
        </p:sp>
        <p:sp>
          <p:nvSpPr>
            <p:cNvPr id="113951" name="Line 287"/>
            <p:cNvSpPr>
              <a:spLocks noChangeShapeType="1"/>
            </p:cNvSpPr>
            <p:nvPr/>
          </p:nvSpPr>
          <p:spPr bwMode="auto">
            <a:xfrm>
              <a:off x="6877050" y="3211513"/>
              <a:ext cx="1428750" cy="0"/>
            </a:xfrm>
            <a:prstGeom prst="line">
              <a:avLst/>
            </a:prstGeom>
            <a:noFill/>
            <a:ln w="28575">
              <a:solidFill>
                <a:schemeClr val="tx1"/>
              </a:solidFill>
              <a:round/>
              <a:headEnd/>
              <a:tailEnd type="triangle" w="med" len="med"/>
            </a:ln>
            <a:effectLst/>
          </p:spPr>
          <p:txBody>
            <a:bodyPr/>
            <a:lstStyle/>
            <a:p>
              <a:endParaRPr lang="en-US" dirty="0"/>
            </a:p>
          </p:txBody>
        </p:sp>
        <p:sp>
          <p:nvSpPr>
            <p:cNvPr id="113952" name="Line 288"/>
            <p:cNvSpPr>
              <a:spLocks noChangeShapeType="1"/>
            </p:cNvSpPr>
            <p:nvPr/>
          </p:nvSpPr>
          <p:spPr bwMode="auto">
            <a:xfrm flipH="1" flipV="1">
              <a:off x="395288" y="1752600"/>
              <a:ext cx="0" cy="2073275"/>
            </a:xfrm>
            <a:prstGeom prst="line">
              <a:avLst/>
            </a:prstGeom>
            <a:noFill/>
            <a:ln w="28575">
              <a:solidFill>
                <a:srgbClr val="009900"/>
              </a:solidFill>
              <a:round/>
              <a:headEnd/>
              <a:tailEnd/>
            </a:ln>
            <a:effectLst/>
          </p:spPr>
          <p:txBody>
            <a:bodyPr/>
            <a:lstStyle/>
            <a:p>
              <a:endParaRPr lang="en-US" dirty="0"/>
            </a:p>
          </p:txBody>
        </p:sp>
        <p:sp>
          <p:nvSpPr>
            <p:cNvPr id="113953" name="Line 289"/>
            <p:cNvSpPr>
              <a:spLocks noChangeShapeType="1"/>
            </p:cNvSpPr>
            <p:nvPr/>
          </p:nvSpPr>
          <p:spPr bwMode="auto">
            <a:xfrm>
              <a:off x="390525" y="1766888"/>
              <a:ext cx="8229600" cy="0"/>
            </a:xfrm>
            <a:prstGeom prst="line">
              <a:avLst/>
            </a:prstGeom>
            <a:noFill/>
            <a:ln w="28575">
              <a:solidFill>
                <a:srgbClr val="009900"/>
              </a:solidFill>
              <a:round/>
              <a:headEnd/>
              <a:tailEnd/>
            </a:ln>
            <a:effectLst/>
          </p:spPr>
          <p:txBody>
            <a:bodyPr/>
            <a:lstStyle/>
            <a:p>
              <a:endParaRPr lang="en-US" dirty="0"/>
            </a:p>
          </p:txBody>
        </p:sp>
        <p:sp>
          <p:nvSpPr>
            <p:cNvPr id="113981" name="Line 317"/>
            <p:cNvSpPr>
              <a:spLocks noChangeShapeType="1"/>
            </p:cNvSpPr>
            <p:nvPr/>
          </p:nvSpPr>
          <p:spPr bwMode="auto">
            <a:xfrm>
              <a:off x="5776913" y="465931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13998" name="Line 334"/>
            <p:cNvSpPr>
              <a:spLocks noChangeShapeType="1"/>
            </p:cNvSpPr>
            <p:nvPr/>
          </p:nvSpPr>
          <p:spPr bwMode="auto">
            <a:xfrm>
              <a:off x="8605838" y="1763713"/>
              <a:ext cx="0" cy="1660525"/>
            </a:xfrm>
            <a:prstGeom prst="line">
              <a:avLst/>
            </a:prstGeom>
            <a:noFill/>
            <a:ln w="28575">
              <a:solidFill>
                <a:srgbClr val="009900"/>
              </a:solidFill>
              <a:round/>
              <a:headEnd/>
              <a:tailEnd/>
            </a:ln>
            <a:effectLst/>
          </p:spPr>
          <p:txBody>
            <a:bodyPr/>
            <a:lstStyle/>
            <a:p>
              <a:endParaRPr lang="en-US" dirty="0"/>
            </a:p>
          </p:txBody>
        </p:sp>
        <p:sp>
          <p:nvSpPr>
            <p:cNvPr id="113999" name="Line 335"/>
            <p:cNvSpPr>
              <a:spLocks noChangeShapeType="1"/>
            </p:cNvSpPr>
            <p:nvPr/>
          </p:nvSpPr>
          <p:spPr bwMode="auto">
            <a:xfrm flipH="1">
              <a:off x="8467725" y="3429000"/>
              <a:ext cx="152400" cy="0"/>
            </a:xfrm>
            <a:prstGeom prst="line">
              <a:avLst/>
            </a:prstGeom>
            <a:noFill/>
            <a:ln w="28575">
              <a:solidFill>
                <a:srgbClr val="009900"/>
              </a:solidFill>
              <a:round/>
              <a:headEnd/>
              <a:tailEnd/>
            </a:ln>
            <a:effectLst/>
          </p:spPr>
          <p:txBody>
            <a:bodyPr/>
            <a:lstStyle/>
            <a:p>
              <a:endParaRPr lang="en-US" dirty="0"/>
            </a:p>
          </p:txBody>
        </p:sp>
        <p:sp>
          <p:nvSpPr>
            <p:cNvPr id="113947" name="Line 283"/>
            <p:cNvSpPr>
              <a:spLocks noChangeShapeType="1"/>
            </p:cNvSpPr>
            <p:nvPr/>
          </p:nvSpPr>
          <p:spPr bwMode="auto">
            <a:xfrm>
              <a:off x="7010400" y="4049713"/>
              <a:ext cx="457200" cy="0"/>
            </a:xfrm>
            <a:prstGeom prst="line">
              <a:avLst/>
            </a:prstGeom>
            <a:noFill/>
            <a:ln w="28575">
              <a:solidFill>
                <a:schemeClr val="accent2"/>
              </a:solidFill>
              <a:round/>
              <a:headEnd/>
              <a:tailEnd type="triangle" w="med" len="med"/>
            </a:ln>
            <a:effectLst/>
          </p:spPr>
          <p:txBody>
            <a:bodyPr/>
            <a:lstStyle/>
            <a:p>
              <a:endParaRPr lang="en-US" dirty="0"/>
            </a:p>
          </p:txBody>
        </p:sp>
        <p:sp>
          <p:nvSpPr>
            <p:cNvPr id="113984" name="Line 320"/>
            <p:cNvSpPr>
              <a:spLocks noChangeShapeType="1"/>
            </p:cNvSpPr>
            <p:nvPr/>
          </p:nvSpPr>
          <p:spPr bwMode="auto">
            <a:xfrm>
              <a:off x="7010400" y="3897313"/>
              <a:ext cx="152400" cy="0"/>
            </a:xfrm>
            <a:prstGeom prst="line">
              <a:avLst/>
            </a:prstGeom>
            <a:noFill/>
            <a:ln w="19050">
              <a:solidFill>
                <a:schemeClr val="accent2"/>
              </a:solidFill>
              <a:round/>
              <a:headEnd/>
              <a:tailEnd/>
            </a:ln>
            <a:effectLst/>
          </p:spPr>
          <p:txBody>
            <a:bodyPr/>
            <a:lstStyle/>
            <a:p>
              <a:endParaRPr lang="en-US" dirty="0"/>
            </a:p>
          </p:txBody>
        </p:sp>
        <p:sp>
          <p:nvSpPr>
            <p:cNvPr id="114013" name="Oval 349"/>
            <p:cNvSpPr>
              <a:spLocks noChangeArrowheads="1"/>
            </p:cNvSpPr>
            <p:nvPr/>
          </p:nvSpPr>
          <p:spPr bwMode="auto">
            <a:xfrm>
              <a:off x="6400800" y="4583113"/>
              <a:ext cx="533400" cy="762000"/>
            </a:xfrm>
            <a:prstGeom prst="ellipse">
              <a:avLst/>
            </a:prstGeom>
            <a:solidFill>
              <a:srgbClr val="FF9999"/>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114017" name="Oval 353"/>
            <p:cNvSpPr>
              <a:spLocks noChangeArrowheads="1"/>
            </p:cNvSpPr>
            <p:nvPr/>
          </p:nvSpPr>
          <p:spPr bwMode="auto">
            <a:xfrm>
              <a:off x="3352800" y="2144713"/>
              <a:ext cx="533400" cy="1190625"/>
            </a:xfrm>
            <a:prstGeom prst="ellipse">
              <a:avLst/>
            </a:prstGeom>
            <a:solidFill>
              <a:srgbClr val="FF9999"/>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114019" name="Line 355"/>
            <p:cNvSpPr>
              <a:spLocks noChangeShapeType="1"/>
            </p:cNvSpPr>
            <p:nvPr/>
          </p:nvSpPr>
          <p:spPr bwMode="auto">
            <a:xfrm>
              <a:off x="3605213" y="5573713"/>
              <a:ext cx="819150" cy="0"/>
            </a:xfrm>
            <a:prstGeom prst="line">
              <a:avLst/>
            </a:prstGeom>
            <a:noFill/>
            <a:ln w="28575">
              <a:solidFill>
                <a:schemeClr val="tx1"/>
              </a:solidFill>
              <a:round/>
              <a:headEnd/>
              <a:tailEnd type="triangle" w="med" len="med"/>
            </a:ln>
            <a:effectLst/>
          </p:spPr>
          <p:txBody>
            <a:bodyPr/>
            <a:lstStyle/>
            <a:p>
              <a:endParaRPr lang="en-US" dirty="0"/>
            </a:p>
          </p:txBody>
        </p:sp>
        <p:sp>
          <p:nvSpPr>
            <p:cNvPr id="114040" name="Line 376"/>
            <p:cNvSpPr>
              <a:spLocks noChangeShapeType="1"/>
            </p:cNvSpPr>
            <p:nvPr/>
          </p:nvSpPr>
          <p:spPr bwMode="auto">
            <a:xfrm>
              <a:off x="3895725" y="2667000"/>
              <a:ext cx="1990725" cy="0"/>
            </a:xfrm>
            <a:prstGeom prst="line">
              <a:avLst/>
            </a:prstGeom>
            <a:noFill/>
            <a:ln w="19050">
              <a:solidFill>
                <a:srgbClr val="CC3300"/>
              </a:solidFill>
              <a:round/>
              <a:headEnd/>
              <a:tailEnd/>
            </a:ln>
            <a:effectLst/>
          </p:spPr>
          <p:txBody>
            <a:bodyPr/>
            <a:lstStyle/>
            <a:p>
              <a:endParaRPr lang="en-US" dirty="0"/>
            </a:p>
          </p:txBody>
        </p:sp>
        <p:sp>
          <p:nvSpPr>
            <p:cNvPr id="114043" name="Text Box 379"/>
            <p:cNvSpPr txBox="1">
              <a:spLocks noChangeArrowheads="1"/>
            </p:cNvSpPr>
            <p:nvPr/>
          </p:nvSpPr>
          <p:spPr bwMode="auto">
            <a:xfrm>
              <a:off x="3762375" y="310673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114044" name="Line 380"/>
            <p:cNvSpPr>
              <a:spLocks noChangeShapeType="1"/>
            </p:cNvSpPr>
            <p:nvPr/>
          </p:nvSpPr>
          <p:spPr bwMode="auto">
            <a:xfrm>
              <a:off x="3886200" y="2895600"/>
              <a:ext cx="2209800" cy="0"/>
            </a:xfrm>
            <a:prstGeom prst="line">
              <a:avLst/>
            </a:prstGeom>
            <a:noFill/>
            <a:ln w="19050">
              <a:solidFill>
                <a:srgbClr val="CC3300"/>
              </a:solidFill>
              <a:round/>
              <a:headEnd/>
              <a:tailEnd/>
            </a:ln>
            <a:effectLst/>
          </p:spPr>
          <p:txBody>
            <a:bodyPr/>
            <a:lstStyle/>
            <a:p>
              <a:endParaRPr lang="en-US" dirty="0"/>
            </a:p>
          </p:txBody>
        </p:sp>
        <p:sp>
          <p:nvSpPr>
            <p:cNvPr id="114047" name="Text Box 383"/>
            <p:cNvSpPr txBox="1">
              <a:spLocks noChangeArrowheads="1"/>
            </p:cNvSpPr>
            <p:nvPr/>
          </p:nvSpPr>
          <p:spPr bwMode="auto">
            <a:xfrm>
              <a:off x="3695700" y="2039938"/>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PC Source</a:t>
              </a:r>
            </a:p>
          </p:txBody>
        </p:sp>
        <p:sp>
          <p:nvSpPr>
            <p:cNvPr id="114056" name="Line 392"/>
            <p:cNvSpPr>
              <a:spLocks noChangeShapeType="1"/>
            </p:cNvSpPr>
            <p:nvPr/>
          </p:nvSpPr>
          <p:spPr bwMode="auto">
            <a:xfrm flipV="1">
              <a:off x="7162800" y="1916113"/>
              <a:ext cx="0" cy="1990725"/>
            </a:xfrm>
            <a:prstGeom prst="line">
              <a:avLst/>
            </a:prstGeom>
            <a:noFill/>
            <a:ln w="19050">
              <a:solidFill>
                <a:schemeClr val="accent2"/>
              </a:solidFill>
              <a:round/>
              <a:headEnd/>
              <a:tailEnd/>
            </a:ln>
            <a:effectLst/>
          </p:spPr>
          <p:txBody>
            <a:bodyPr/>
            <a:lstStyle/>
            <a:p>
              <a:endParaRPr lang="en-US" dirty="0"/>
            </a:p>
          </p:txBody>
        </p:sp>
        <p:grpSp>
          <p:nvGrpSpPr>
            <p:cNvPr id="114058" name="Group 394"/>
            <p:cNvGrpSpPr>
              <a:grpSpLocks/>
            </p:cNvGrpSpPr>
            <p:nvPr/>
          </p:nvGrpSpPr>
          <p:grpSpPr bwMode="auto">
            <a:xfrm>
              <a:off x="8267689" y="2982913"/>
              <a:ext cx="228600" cy="889000"/>
              <a:chOff x="3912" y="1587"/>
              <a:chExt cx="144" cy="560"/>
            </a:xfrm>
          </p:grpSpPr>
          <p:grpSp>
            <p:nvGrpSpPr>
              <p:cNvPr id="114059" name="Group 395"/>
              <p:cNvGrpSpPr>
                <a:grpSpLocks/>
              </p:cNvGrpSpPr>
              <p:nvPr/>
            </p:nvGrpSpPr>
            <p:grpSpPr bwMode="auto">
              <a:xfrm>
                <a:off x="3930" y="1587"/>
                <a:ext cx="102" cy="560"/>
                <a:chOff x="1248" y="3360"/>
                <a:chExt cx="144" cy="480"/>
              </a:xfrm>
            </p:grpSpPr>
            <p:sp>
              <p:nvSpPr>
                <p:cNvPr id="114060" name="AutoShape 396"/>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4061" name="Line 39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4062" name="Line 39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4063" name="Text Box 399"/>
              <p:cNvSpPr txBox="1">
                <a:spLocks noChangeArrowheads="1"/>
              </p:cNvSpPr>
              <p:nvPr/>
            </p:nvSpPr>
            <p:spPr bwMode="auto">
              <a:xfrm>
                <a:off x="3912"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4075" name="Line 411"/>
            <p:cNvSpPr>
              <a:spLocks noChangeShapeType="1"/>
            </p:cNvSpPr>
            <p:nvPr/>
          </p:nvSpPr>
          <p:spPr bwMode="auto">
            <a:xfrm>
              <a:off x="1905000" y="2220913"/>
              <a:ext cx="1600200" cy="0"/>
            </a:xfrm>
            <a:prstGeom prst="line">
              <a:avLst/>
            </a:prstGeom>
            <a:noFill/>
            <a:ln w="19050">
              <a:solidFill>
                <a:srgbClr val="CC3300"/>
              </a:solidFill>
              <a:round/>
              <a:headEnd/>
              <a:tailEnd/>
            </a:ln>
            <a:effectLst/>
          </p:spPr>
          <p:txBody>
            <a:bodyPr/>
            <a:lstStyle/>
            <a:p>
              <a:endParaRPr lang="en-US" dirty="0"/>
            </a:p>
          </p:txBody>
        </p:sp>
        <p:sp>
          <p:nvSpPr>
            <p:cNvPr id="113995" name="Line 331"/>
            <p:cNvSpPr>
              <a:spLocks noChangeShapeType="1"/>
            </p:cNvSpPr>
            <p:nvPr/>
          </p:nvSpPr>
          <p:spPr bwMode="auto">
            <a:xfrm>
              <a:off x="7985125" y="3668713"/>
              <a:ext cx="304800" cy="0"/>
            </a:xfrm>
            <a:prstGeom prst="line">
              <a:avLst/>
            </a:prstGeom>
            <a:noFill/>
            <a:ln w="28575">
              <a:solidFill>
                <a:schemeClr val="accent2"/>
              </a:solidFill>
              <a:round/>
              <a:headEnd/>
              <a:tailEnd type="triangle" w="med" len="med"/>
            </a:ln>
            <a:effectLst/>
          </p:spPr>
          <p:txBody>
            <a:bodyPr/>
            <a:lstStyle/>
            <a:p>
              <a:endParaRPr lang="en-US" dirty="0"/>
            </a:p>
          </p:txBody>
        </p:sp>
        <p:sp>
          <p:nvSpPr>
            <p:cNvPr id="114083" name="Rectangle 419"/>
            <p:cNvSpPr>
              <a:spLocks noChangeArrowheads="1"/>
            </p:cNvSpPr>
            <p:nvPr/>
          </p:nvSpPr>
          <p:spPr bwMode="auto">
            <a:xfrm>
              <a:off x="7467600" y="3744913"/>
              <a:ext cx="304800" cy="609600"/>
            </a:xfrm>
            <a:prstGeom prst="rect">
              <a:avLst/>
            </a:prstGeom>
            <a:solidFill>
              <a:srgbClr val="CC99FF"/>
            </a:solidFill>
            <a:ln w="28575" algn="ctr">
              <a:solidFill>
                <a:schemeClr val="tx1"/>
              </a:solidFill>
              <a:miter lim="800000"/>
              <a:headEnd/>
              <a:tailEnd/>
            </a:ln>
            <a:effectLst/>
          </p:spPr>
          <p:txBody>
            <a:bodyPr wrap="none" anchor="ctr"/>
            <a:lstStyle/>
            <a:p>
              <a:endParaRPr lang="en-US" dirty="0"/>
            </a:p>
          </p:txBody>
        </p:sp>
        <p:sp>
          <p:nvSpPr>
            <p:cNvPr id="114084" name="Line 420"/>
            <p:cNvSpPr>
              <a:spLocks noChangeShapeType="1"/>
            </p:cNvSpPr>
            <p:nvPr/>
          </p:nvSpPr>
          <p:spPr bwMode="auto">
            <a:xfrm>
              <a:off x="8001000" y="3676650"/>
              <a:ext cx="0" cy="2430463"/>
            </a:xfrm>
            <a:prstGeom prst="line">
              <a:avLst/>
            </a:prstGeom>
            <a:noFill/>
            <a:ln w="28575">
              <a:solidFill>
                <a:schemeClr val="accent2"/>
              </a:solidFill>
              <a:round/>
              <a:headEnd/>
              <a:tailEnd/>
            </a:ln>
            <a:effectLst/>
          </p:spPr>
          <p:txBody>
            <a:bodyPr/>
            <a:lstStyle/>
            <a:p>
              <a:endParaRPr lang="en-US" dirty="0"/>
            </a:p>
          </p:txBody>
        </p:sp>
        <p:sp>
          <p:nvSpPr>
            <p:cNvPr id="114088" name="Text Box 424"/>
            <p:cNvSpPr txBox="1">
              <a:spLocks noChangeArrowheads="1"/>
            </p:cNvSpPr>
            <p:nvPr/>
          </p:nvSpPr>
          <p:spPr bwMode="auto">
            <a:xfrm>
              <a:off x="7391400" y="3821113"/>
              <a:ext cx="452438" cy="396875"/>
            </a:xfrm>
            <a:prstGeom prst="rect">
              <a:avLst/>
            </a:prstGeom>
            <a:noFill/>
            <a:ln w="9525" algn="ctr">
              <a:noFill/>
              <a:miter lim="800000"/>
              <a:headEnd/>
              <a:tailEnd/>
            </a:ln>
            <a:effectLst/>
          </p:spPr>
          <p:txBody>
            <a:bodyPr wrap="none">
              <a:spAutoFit/>
            </a:bodyPr>
            <a:lstStyle/>
            <a:p>
              <a:r>
                <a:rPr lang="en-US" sz="1000" b="1" dirty="0"/>
                <a:t>ALU</a:t>
              </a:r>
            </a:p>
            <a:p>
              <a:r>
                <a:rPr lang="en-US" sz="1000" b="1" dirty="0"/>
                <a:t>Out</a:t>
              </a:r>
            </a:p>
          </p:txBody>
        </p:sp>
        <p:sp>
          <p:nvSpPr>
            <p:cNvPr id="114091" name="Line 427"/>
            <p:cNvSpPr>
              <a:spLocks noChangeShapeType="1"/>
            </p:cNvSpPr>
            <p:nvPr/>
          </p:nvSpPr>
          <p:spPr bwMode="auto">
            <a:xfrm>
              <a:off x="7331075" y="3440113"/>
              <a:ext cx="0" cy="609600"/>
            </a:xfrm>
            <a:prstGeom prst="line">
              <a:avLst/>
            </a:prstGeom>
            <a:noFill/>
            <a:ln w="28575">
              <a:solidFill>
                <a:schemeClr val="accent2"/>
              </a:solidFill>
              <a:round/>
              <a:headEnd/>
              <a:tailEnd/>
            </a:ln>
            <a:effectLst/>
          </p:spPr>
          <p:txBody>
            <a:bodyPr/>
            <a:lstStyle/>
            <a:p>
              <a:endParaRPr lang="en-US" dirty="0"/>
            </a:p>
          </p:txBody>
        </p:sp>
        <p:grpSp>
          <p:nvGrpSpPr>
            <p:cNvPr id="114097" name="Group 433"/>
            <p:cNvGrpSpPr>
              <a:grpSpLocks/>
            </p:cNvGrpSpPr>
            <p:nvPr/>
          </p:nvGrpSpPr>
          <p:grpSpPr bwMode="auto">
            <a:xfrm>
              <a:off x="5983276" y="4327525"/>
              <a:ext cx="228600" cy="889000"/>
              <a:chOff x="3912" y="1587"/>
              <a:chExt cx="144" cy="560"/>
            </a:xfrm>
          </p:grpSpPr>
          <p:grpSp>
            <p:nvGrpSpPr>
              <p:cNvPr id="114098" name="Group 434"/>
              <p:cNvGrpSpPr>
                <a:grpSpLocks/>
              </p:cNvGrpSpPr>
              <p:nvPr/>
            </p:nvGrpSpPr>
            <p:grpSpPr bwMode="auto">
              <a:xfrm>
                <a:off x="3930" y="1587"/>
                <a:ext cx="102" cy="560"/>
                <a:chOff x="1248" y="3360"/>
                <a:chExt cx="144" cy="480"/>
              </a:xfrm>
            </p:grpSpPr>
            <p:sp>
              <p:nvSpPr>
                <p:cNvPr id="114099" name="AutoShape 435"/>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4100" name="Line 43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4101" name="Line 43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4102" name="Text Box 438"/>
              <p:cNvSpPr txBox="1">
                <a:spLocks noChangeArrowheads="1"/>
              </p:cNvSpPr>
              <p:nvPr/>
            </p:nvSpPr>
            <p:spPr bwMode="auto">
              <a:xfrm>
                <a:off x="3912"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4110" name="Line 446"/>
            <p:cNvSpPr>
              <a:spLocks noChangeShapeType="1"/>
            </p:cNvSpPr>
            <p:nvPr/>
          </p:nvSpPr>
          <p:spPr bwMode="auto">
            <a:xfrm>
              <a:off x="6172200" y="366871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114111" name="Line 447"/>
            <p:cNvSpPr>
              <a:spLocks noChangeShapeType="1"/>
            </p:cNvSpPr>
            <p:nvPr/>
          </p:nvSpPr>
          <p:spPr bwMode="auto">
            <a:xfrm>
              <a:off x="381000" y="3821113"/>
              <a:ext cx="228600" cy="0"/>
            </a:xfrm>
            <a:prstGeom prst="line">
              <a:avLst/>
            </a:prstGeom>
            <a:noFill/>
            <a:ln w="28575">
              <a:solidFill>
                <a:srgbClr val="009900"/>
              </a:solidFill>
              <a:round/>
              <a:headEnd/>
              <a:tailEnd type="triangle" w="med" len="med"/>
            </a:ln>
            <a:effectLst/>
          </p:spPr>
          <p:txBody>
            <a:bodyPr/>
            <a:lstStyle/>
            <a:p>
              <a:endParaRPr lang="en-US" dirty="0"/>
            </a:p>
          </p:txBody>
        </p:sp>
        <p:sp>
          <p:nvSpPr>
            <p:cNvPr id="114116" name="Oval 452"/>
            <p:cNvSpPr>
              <a:spLocks noChangeArrowheads="1"/>
            </p:cNvSpPr>
            <p:nvPr/>
          </p:nvSpPr>
          <p:spPr bwMode="auto">
            <a:xfrm>
              <a:off x="1174750" y="2225675"/>
              <a:ext cx="152400" cy="304800"/>
            </a:xfrm>
            <a:prstGeom prst="ellipse">
              <a:avLst/>
            </a:prstGeom>
            <a:solidFill>
              <a:schemeClr val="bg1"/>
            </a:solidFill>
            <a:ln w="57150" algn="ctr">
              <a:noFill/>
              <a:round/>
              <a:headEnd/>
              <a:tailEnd/>
            </a:ln>
            <a:effectLst/>
          </p:spPr>
          <p:txBody>
            <a:bodyPr wrap="none" anchor="ctr"/>
            <a:lstStyle/>
            <a:p>
              <a:endParaRPr lang="en-US" dirty="0"/>
            </a:p>
          </p:txBody>
        </p:sp>
        <p:sp>
          <p:nvSpPr>
            <p:cNvPr id="114119" name="Line 455"/>
            <p:cNvSpPr>
              <a:spLocks noChangeShapeType="1"/>
            </p:cNvSpPr>
            <p:nvPr/>
          </p:nvSpPr>
          <p:spPr bwMode="auto">
            <a:xfrm flipV="1">
              <a:off x="1389063" y="2154238"/>
              <a:ext cx="0" cy="152400"/>
            </a:xfrm>
            <a:prstGeom prst="line">
              <a:avLst/>
            </a:prstGeom>
            <a:noFill/>
            <a:ln w="19050">
              <a:solidFill>
                <a:srgbClr val="CC3300"/>
              </a:solidFill>
              <a:round/>
              <a:headEnd/>
              <a:tailEnd/>
            </a:ln>
            <a:effectLst/>
          </p:spPr>
          <p:txBody>
            <a:bodyPr/>
            <a:lstStyle/>
            <a:p>
              <a:endParaRPr lang="en-US" dirty="0"/>
            </a:p>
          </p:txBody>
        </p:sp>
        <p:sp>
          <p:nvSpPr>
            <p:cNvPr id="114121" name="Line 457"/>
            <p:cNvSpPr>
              <a:spLocks noChangeShapeType="1"/>
            </p:cNvSpPr>
            <p:nvPr/>
          </p:nvSpPr>
          <p:spPr bwMode="auto">
            <a:xfrm>
              <a:off x="1381125" y="2149475"/>
              <a:ext cx="228600" cy="0"/>
            </a:xfrm>
            <a:prstGeom prst="line">
              <a:avLst/>
            </a:prstGeom>
            <a:noFill/>
            <a:ln w="19050">
              <a:solidFill>
                <a:srgbClr val="CC3300"/>
              </a:solidFill>
              <a:round/>
              <a:headEnd/>
              <a:tailEnd/>
            </a:ln>
            <a:effectLst/>
          </p:spPr>
          <p:txBody>
            <a:bodyPr/>
            <a:lstStyle/>
            <a:p>
              <a:endParaRPr lang="en-US" dirty="0"/>
            </a:p>
          </p:txBody>
        </p:sp>
        <p:sp>
          <p:nvSpPr>
            <p:cNvPr id="114050" name="AutoShape 386"/>
            <p:cNvSpPr>
              <a:spLocks noChangeArrowheads="1"/>
            </p:cNvSpPr>
            <p:nvPr/>
          </p:nvSpPr>
          <p:spPr bwMode="auto">
            <a:xfrm rot="10800000">
              <a:off x="1606550" y="1992313"/>
              <a:ext cx="304800" cy="304800"/>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grpSp>
          <p:nvGrpSpPr>
            <p:cNvPr id="114127" name="Group 463"/>
            <p:cNvGrpSpPr>
              <a:grpSpLocks/>
            </p:cNvGrpSpPr>
            <p:nvPr/>
          </p:nvGrpSpPr>
          <p:grpSpPr bwMode="auto">
            <a:xfrm>
              <a:off x="847725" y="2225675"/>
              <a:ext cx="481013" cy="304800"/>
              <a:chOff x="720" y="2016"/>
              <a:chExt cx="303" cy="192"/>
            </a:xfrm>
          </p:grpSpPr>
          <p:sp>
            <p:nvSpPr>
              <p:cNvPr id="114123" name="Arc 459"/>
              <p:cNvSpPr>
                <a:spLocks/>
              </p:cNvSpPr>
              <p:nvPr/>
            </p:nvSpPr>
            <p:spPr bwMode="auto">
              <a:xfrm flipH="1">
                <a:off x="720" y="2016"/>
                <a:ext cx="240"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9999">
                  <a:alpha val="70000"/>
                </a:srgbClr>
              </a:solidFill>
              <a:ln w="9525">
                <a:solidFill>
                  <a:srgbClr val="CC0000"/>
                </a:solidFill>
                <a:round/>
                <a:headEnd/>
                <a:tailEnd/>
              </a:ln>
              <a:effectLst/>
            </p:spPr>
            <p:txBody>
              <a:bodyPr wrap="none" anchor="ctr"/>
              <a:lstStyle/>
              <a:p>
                <a:endParaRPr lang="en-US" dirty="0"/>
              </a:p>
            </p:txBody>
          </p:sp>
          <p:sp>
            <p:nvSpPr>
              <p:cNvPr id="114124" name="Arc 460"/>
              <p:cNvSpPr>
                <a:spLocks/>
              </p:cNvSpPr>
              <p:nvPr/>
            </p:nvSpPr>
            <p:spPr bwMode="auto">
              <a:xfrm flipH="1" flipV="1">
                <a:off x="720" y="2112"/>
                <a:ext cx="240"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9999">
                  <a:alpha val="70000"/>
                </a:srgbClr>
              </a:solidFill>
              <a:ln w="9525">
                <a:solidFill>
                  <a:srgbClr val="CC0000"/>
                </a:solidFill>
                <a:round/>
                <a:headEnd/>
                <a:tailEnd/>
              </a:ln>
              <a:effectLst/>
            </p:spPr>
            <p:txBody>
              <a:bodyPr wrap="none" anchor="ctr"/>
              <a:lstStyle/>
              <a:p>
                <a:endParaRPr lang="en-US" dirty="0"/>
              </a:p>
            </p:txBody>
          </p:sp>
          <p:sp>
            <p:nvSpPr>
              <p:cNvPr id="114125" name="Oval 461"/>
              <p:cNvSpPr>
                <a:spLocks noChangeArrowheads="1"/>
              </p:cNvSpPr>
              <p:nvPr/>
            </p:nvSpPr>
            <p:spPr bwMode="auto">
              <a:xfrm>
                <a:off x="912" y="2016"/>
                <a:ext cx="96" cy="192"/>
              </a:xfrm>
              <a:prstGeom prst="ellipse">
                <a:avLst/>
              </a:prstGeom>
              <a:solidFill>
                <a:schemeClr val="bg1"/>
              </a:solidFill>
              <a:ln w="9525" algn="ctr">
                <a:solidFill>
                  <a:srgbClr val="CC0000"/>
                </a:solidFill>
                <a:round/>
                <a:headEnd/>
                <a:tailEnd/>
              </a:ln>
              <a:effectLst/>
            </p:spPr>
            <p:txBody>
              <a:bodyPr wrap="none" anchor="ctr"/>
              <a:lstStyle/>
              <a:p>
                <a:endParaRPr lang="en-US" dirty="0"/>
              </a:p>
            </p:txBody>
          </p:sp>
          <p:sp>
            <p:nvSpPr>
              <p:cNvPr id="114126" name="Oval 462"/>
              <p:cNvSpPr>
                <a:spLocks noChangeArrowheads="1"/>
              </p:cNvSpPr>
              <p:nvPr/>
            </p:nvSpPr>
            <p:spPr bwMode="auto">
              <a:xfrm>
                <a:off x="927" y="2016"/>
                <a:ext cx="96" cy="192"/>
              </a:xfrm>
              <a:prstGeom prst="ellipse">
                <a:avLst/>
              </a:prstGeom>
              <a:solidFill>
                <a:schemeClr val="bg1"/>
              </a:solidFill>
              <a:ln w="9525" algn="ctr">
                <a:solidFill>
                  <a:schemeClr val="bg1"/>
                </a:solidFill>
                <a:round/>
                <a:headEnd/>
                <a:tailEnd/>
              </a:ln>
              <a:effectLst/>
            </p:spPr>
            <p:txBody>
              <a:bodyPr wrap="none" anchor="ctr"/>
              <a:lstStyle/>
              <a:p>
                <a:endParaRPr lang="en-US" dirty="0"/>
              </a:p>
            </p:txBody>
          </p:sp>
        </p:grpSp>
        <p:sp>
          <p:nvSpPr>
            <p:cNvPr id="114120" name="Line 456"/>
            <p:cNvSpPr>
              <a:spLocks noChangeShapeType="1"/>
            </p:cNvSpPr>
            <p:nvPr/>
          </p:nvSpPr>
          <p:spPr bwMode="auto">
            <a:xfrm>
              <a:off x="1166813" y="2297113"/>
              <a:ext cx="228600" cy="0"/>
            </a:xfrm>
            <a:prstGeom prst="line">
              <a:avLst/>
            </a:prstGeom>
            <a:noFill/>
            <a:ln w="19050">
              <a:solidFill>
                <a:srgbClr val="CC3300"/>
              </a:solidFill>
              <a:round/>
              <a:headEnd/>
              <a:tailEnd/>
            </a:ln>
            <a:effectLst/>
          </p:spPr>
          <p:txBody>
            <a:bodyPr/>
            <a:lstStyle/>
            <a:p>
              <a:endParaRPr lang="en-US" dirty="0"/>
            </a:p>
          </p:txBody>
        </p:sp>
        <p:sp>
          <p:nvSpPr>
            <p:cNvPr id="114122" name="Line 458"/>
            <p:cNvSpPr>
              <a:spLocks noChangeShapeType="1"/>
            </p:cNvSpPr>
            <p:nvPr/>
          </p:nvSpPr>
          <p:spPr bwMode="auto">
            <a:xfrm>
              <a:off x="1158875" y="2449513"/>
              <a:ext cx="2209800" cy="0"/>
            </a:xfrm>
            <a:prstGeom prst="line">
              <a:avLst/>
            </a:prstGeom>
            <a:noFill/>
            <a:ln w="19050">
              <a:solidFill>
                <a:srgbClr val="CC3300"/>
              </a:solidFill>
              <a:round/>
              <a:headEnd/>
              <a:tailEnd/>
            </a:ln>
            <a:effectLst/>
          </p:spPr>
          <p:txBody>
            <a:bodyPr/>
            <a:lstStyle/>
            <a:p>
              <a:endParaRPr lang="en-US" dirty="0"/>
            </a:p>
          </p:txBody>
        </p:sp>
        <p:sp>
          <p:nvSpPr>
            <p:cNvPr id="114128" name="Line 464"/>
            <p:cNvSpPr>
              <a:spLocks noChangeShapeType="1"/>
            </p:cNvSpPr>
            <p:nvPr/>
          </p:nvSpPr>
          <p:spPr bwMode="auto">
            <a:xfrm>
              <a:off x="2133600" y="1924050"/>
              <a:ext cx="5038725" cy="0"/>
            </a:xfrm>
            <a:prstGeom prst="line">
              <a:avLst/>
            </a:prstGeom>
            <a:noFill/>
            <a:ln w="19050">
              <a:solidFill>
                <a:schemeClr val="accent2"/>
              </a:solidFill>
              <a:round/>
              <a:headEnd/>
              <a:tailEnd/>
            </a:ln>
            <a:effectLst/>
          </p:spPr>
          <p:txBody>
            <a:bodyPr/>
            <a:lstStyle/>
            <a:p>
              <a:endParaRPr lang="en-US" dirty="0"/>
            </a:p>
          </p:txBody>
        </p:sp>
        <p:sp>
          <p:nvSpPr>
            <p:cNvPr id="114129" name="Line 465"/>
            <p:cNvSpPr>
              <a:spLocks noChangeShapeType="1"/>
            </p:cNvSpPr>
            <p:nvPr/>
          </p:nvSpPr>
          <p:spPr bwMode="auto">
            <a:xfrm>
              <a:off x="1914525" y="2068513"/>
              <a:ext cx="228600" cy="0"/>
            </a:xfrm>
            <a:prstGeom prst="line">
              <a:avLst/>
            </a:prstGeom>
            <a:noFill/>
            <a:ln w="19050">
              <a:solidFill>
                <a:schemeClr val="accent2"/>
              </a:solidFill>
              <a:round/>
              <a:headEnd/>
              <a:tailEnd/>
            </a:ln>
            <a:effectLst/>
          </p:spPr>
          <p:txBody>
            <a:bodyPr/>
            <a:lstStyle/>
            <a:p>
              <a:endParaRPr lang="en-US" dirty="0"/>
            </a:p>
          </p:txBody>
        </p:sp>
        <p:sp>
          <p:nvSpPr>
            <p:cNvPr id="114130" name="Line 466"/>
            <p:cNvSpPr>
              <a:spLocks noChangeShapeType="1"/>
            </p:cNvSpPr>
            <p:nvPr/>
          </p:nvSpPr>
          <p:spPr bwMode="auto">
            <a:xfrm>
              <a:off x="2133600" y="1916113"/>
              <a:ext cx="0" cy="152400"/>
            </a:xfrm>
            <a:prstGeom prst="line">
              <a:avLst/>
            </a:prstGeom>
            <a:noFill/>
            <a:ln w="19050">
              <a:solidFill>
                <a:schemeClr val="accent2"/>
              </a:solidFill>
              <a:round/>
              <a:headEnd/>
              <a:tailEnd/>
            </a:ln>
            <a:effectLst/>
          </p:spPr>
          <p:txBody>
            <a:bodyPr/>
            <a:lstStyle/>
            <a:p>
              <a:endParaRPr lang="en-US" dirty="0"/>
            </a:p>
          </p:txBody>
        </p:sp>
        <p:sp>
          <p:nvSpPr>
            <p:cNvPr id="114131" name="Text Box 467"/>
            <p:cNvSpPr txBox="1">
              <a:spLocks noChangeArrowheads="1"/>
            </p:cNvSpPr>
            <p:nvPr/>
          </p:nvSpPr>
          <p:spPr bwMode="auto">
            <a:xfrm>
              <a:off x="2590800" y="2044700"/>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PC Write Cond.  </a:t>
              </a:r>
            </a:p>
          </p:txBody>
        </p:sp>
        <p:sp>
          <p:nvSpPr>
            <p:cNvPr id="114132" name="Text Box 468"/>
            <p:cNvSpPr txBox="1">
              <a:spLocks noChangeArrowheads="1"/>
            </p:cNvSpPr>
            <p:nvPr/>
          </p:nvSpPr>
          <p:spPr bwMode="auto">
            <a:xfrm>
              <a:off x="2590800" y="222091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PC Write   </a:t>
              </a:r>
            </a:p>
          </p:txBody>
        </p:sp>
        <p:sp>
          <p:nvSpPr>
            <p:cNvPr id="114133" name="Line 469"/>
            <p:cNvSpPr>
              <a:spLocks noChangeShapeType="1"/>
            </p:cNvSpPr>
            <p:nvPr/>
          </p:nvSpPr>
          <p:spPr bwMode="auto">
            <a:xfrm>
              <a:off x="1133475" y="2601913"/>
              <a:ext cx="2209800" cy="0"/>
            </a:xfrm>
            <a:prstGeom prst="line">
              <a:avLst/>
            </a:prstGeom>
            <a:noFill/>
            <a:ln w="19050">
              <a:solidFill>
                <a:srgbClr val="CC3300"/>
              </a:solidFill>
              <a:round/>
              <a:headEnd/>
              <a:tailEnd/>
            </a:ln>
            <a:effectLst/>
          </p:spPr>
          <p:txBody>
            <a:bodyPr/>
            <a:lstStyle/>
            <a:p>
              <a:endParaRPr lang="en-US" dirty="0"/>
            </a:p>
          </p:txBody>
        </p:sp>
        <p:sp>
          <p:nvSpPr>
            <p:cNvPr id="114134" name="Line 470"/>
            <p:cNvSpPr>
              <a:spLocks noChangeShapeType="1"/>
            </p:cNvSpPr>
            <p:nvPr/>
          </p:nvSpPr>
          <p:spPr bwMode="auto">
            <a:xfrm>
              <a:off x="1676400" y="2754313"/>
              <a:ext cx="1660525" cy="0"/>
            </a:xfrm>
            <a:prstGeom prst="line">
              <a:avLst/>
            </a:prstGeom>
            <a:noFill/>
            <a:ln w="19050">
              <a:solidFill>
                <a:srgbClr val="CC3300"/>
              </a:solidFill>
              <a:round/>
              <a:headEnd/>
              <a:tailEnd/>
            </a:ln>
            <a:effectLst/>
          </p:spPr>
          <p:txBody>
            <a:bodyPr/>
            <a:lstStyle/>
            <a:p>
              <a:endParaRPr lang="en-US" dirty="0"/>
            </a:p>
          </p:txBody>
        </p:sp>
        <p:sp>
          <p:nvSpPr>
            <p:cNvPr id="114135" name="Line 471"/>
            <p:cNvSpPr>
              <a:spLocks noChangeShapeType="1"/>
            </p:cNvSpPr>
            <p:nvPr/>
          </p:nvSpPr>
          <p:spPr bwMode="auto">
            <a:xfrm>
              <a:off x="2057400" y="2906713"/>
              <a:ext cx="1293813" cy="0"/>
            </a:xfrm>
            <a:prstGeom prst="line">
              <a:avLst/>
            </a:prstGeom>
            <a:noFill/>
            <a:ln w="19050">
              <a:solidFill>
                <a:srgbClr val="CC3300"/>
              </a:solidFill>
              <a:round/>
              <a:headEnd/>
              <a:tailEnd/>
            </a:ln>
            <a:effectLst/>
          </p:spPr>
          <p:txBody>
            <a:bodyPr/>
            <a:lstStyle/>
            <a:p>
              <a:endParaRPr lang="en-US" dirty="0"/>
            </a:p>
          </p:txBody>
        </p:sp>
        <p:grpSp>
          <p:nvGrpSpPr>
            <p:cNvPr id="114139" name="Group 475"/>
            <p:cNvGrpSpPr>
              <a:grpSpLocks/>
            </p:cNvGrpSpPr>
            <p:nvPr/>
          </p:nvGrpSpPr>
          <p:grpSpPr bwMode="auto">
            <a:xfrm>
              <a:off x="1030274" y="3700463"/>
              <a:ext cx="228600" cy="549275"/>
              <a:chOff x="4393" y="1632"/>
              <a:chExt cx="144" cy="346"/>
            </a:xfrm>
          </p:grpSpPr>
          <p:grpSp>
            <p:nvGrpSpPr>
              <p:cNvPr id="114140" name="Group 476"/>
              <p:cNvGrpSpPr>
                <a:grpSpLocks/>
              </p:cNvGrpSpPr>
              <p:nvPr/>
            </p:nvGrpSpPr>
            <p:grpSpPr bwMode="auto">
              <a:xfrm>
                <a:off x="4411" y="1634"/>
                <a:ext cx="102" cy="336"/>
                <a:chOff x="1248" y="3360"/>
                <a:chExt cx="144" cy="480"/>
              </a:xfrm>
            </p:grpSpPr>
            <p:sp>
              <p:nvSpPr>
                <p:cNvPr id="114141" name="AutoShape 477"/>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4142" name="Line 47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4143" name="Line 47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4144" name="Text Box 480"/>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4145" name="Line 481"/>
            <p:cNvSpPr>
              <a:spLocks noChangeShapeType="1"/>
            </p:cNvSpPr>
            <p:nvPr/>
          </p:nvSpPr>
          <p:spPr bwMode="auto">
            <a:xfrm>
              <a:off x="1233488" y="3973513"/>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4146" name="Text Box 482"/>
            <p:cNvSpPr txBox="1">
              <a:spLocks noChangeArrowheads="1"/>
            </p:cNvSpPr>
            <p:nvPr/>
          </p:nvSpPr>
          <p:spPr bwMode="auto">
            <a:xfrm>
              <a:off x="2590800" y="243046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Inst. / Data   </a:t>
              </a:r>
            </a:p>
          </p:txBody>
        </p:sp>
        <p:sp>
          <p:nvSpPr>
            <p:cNvPr id="114148" name="Text Box 484"/>
            <p:cNvSpPr txBox="1">
              <a:spLocks noChangeArrowheads="1"/>
            </p:cNvSpPr>
            <p:nvPr/>
          </p:nvSpPr>
          <p:spPr bwMode="auto">
            <a:xfrm>
              <a:off x="2590800" y="2740025"/>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Write   </a:t>
              </a:r>
            </a:p>
          </p:txBody>
        </p:sp>
        <p:sp>
          <p:nvSpPr>
            <p:cNvPr id="114149" name="Text Box 485"/>
            <p:cNvSpPr txBox="1">
              <a:spLocks noChangeArrowheads="1"/>
            </p:cNvSpPr>
            <p:nvPr/>
          </p:nvSpPr>
          <p:spPr bwMode="auto">
            <a:xfrm>
              <a:off x="2600325" y="286861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To. Reg.</a:t>
              </a:r>
            </a:p>
          </p:txBody>
        </p:sp>
        <p:sp>
          <p:nvSpPr>
            <p:cNvPr id="114150" name="Text Box 486"/>
            <p:cNvSpPr txBox="1">
              <a:spLocks noChangeArrowheads="1"/>
            </p:cNvSpPr>
            <p:nvPr/>
          </p:nvSpPr>
          <p:spPr bwMode="auto">
            <a:xfrm>
              <a:off x="2614613" y="3030538"/>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Inst. Reg. Write</a:t>
              </a:r>
            </a:p>
          </p:txBody>
        </p:sp>
        <p:sp>
          <p:nvSpPr>
            <p:cNvPr id="114151" name="Text Box 487"/>
            <p:cNvSpPr txBox="1">
              <a:spLocks noChangeArrowheads="1"/>
            </p:cNvSpPr>
            <p:nvPr/>
          </p:nvSpPr>
          <p:spPr bwMode="auto">
            <a:xfrm>
              <a:off x="2590800" y="258286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Read   </a:t>
              </a:r>
            </a:p>
          </p:txBody>
        </p:sp>
        <p:sp>
          <p:nvSpPr>
            <p:cNvPr id="114156" name="Line 492"/>
            <p:cNvSpPr>
              <a:spLocks noChangeShapeType="1"/>
            </p:cNvSpPr>
            <p:nvPr/>
          </p:nvSpPr>
          <p:spPr bwMode="auto">
            <a:xfrm>
              <a:off x="3810000" y="3124200"/>
              <a:ext cx="762000" cy="0"/>
            </a:xfrm>
            <a:prstGeom prst="line">
              <a:avLst/>
            </a:prstGeom>
            <a:noFill/>
            <a:ln w="19050">
              <a:solidFill>
                <a:srgbClr val="CC3300"/>
              </a:solidFill>
              <a:round/>
              <a:headEnd/>
              <a:tailEnd/>
            </a:ln>
            <a:effectLst/>
          </p:spPr>
          <p:txBody>
            <a:bodyPr/>
            <a:lstStyle/>
            <a:p>
              <a:endParaRPr lang="en-US" dirty="0"/>
            </a:p>
          </p:txBody>
        </p:sp>
        <p:sp>
          <p:nvSpPr>
            <p:cNvPr id="114157" name="Line 493"/>
            <p:cNvSpPr>
              <a:spLocks noChangeShapeType="1"/>
            </p:cNvSpPr>
            <p:nvPr/>
          </p:nvSpPr>
          <p:spPr bwMode="auto">
            <a:xfrm>
              <a:off x="3733800" y="3276600"/>
              <a:ext cx="152400" cy="0"/>
            </a:xfrm>
            <a:prstGeom prst="line">
              <a:avLst/>
            </a:prstGeom>
            <a:noFill/>
            <a:ln w="19050">
              <a:solidFill>
                <a:srgbClr val="CC3300"/>
              </a:solidFill>
              <a:round/>
              <a:headEnd/>
              <a:tailEnd/>
            </a:ln>
            <a:effectLst/>
          </p:spPr>
          <p:txBody>
            <a:bodyPr/>
            <a:lstStyle/>
            <a:p>
              <a:endParaRPr lang="en-US" dirty="0"/>
            </a:p>
          </p:txBody>
        </p:sp>
        <p:sp>
          <p:nvSpPr>
            <p:cNvPr id="114158" name="Text Box 494"/>
            <p:cNvSpPr txBox="1">
              <a:spLocks noChangeArrowheads="1"/>
            </p:cNvSpPr>
            <p:nvPr/>
          </p:nvSpPr>
          <p:spPr bwMode="auto">
            <a:xfrm>
              <a:off x="3829050" y="2725738"/>
              <a:ext cx="81915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 A</a:t>
              </a:r>
            </a:p>
          </p:txBody>
        </p:sp>
        <p:sp>
          <p:nvSpPr>
            <p:cNvPr id="114022" name="Line 358"/>
            <p:cNvSpPr>
              <a:spLocks noChangeShapeType="1"/>
            </p:cNvSpPr>
            <p:nvPr/>
          </p:nvSpPr>
          <p:spPr bwMode="auto">
            <a:xfrm>
              <a:off x="2590800" y="4354513"/>
              <a:ext cx="0" cy="1219200"/>
            </a:xfrm>
            <a:prstGeom prst="line">
              <a:avLst/>
            </a:prstGeom>
            <a:noFill/>
            <a:ln w="28575">
              <a:solidFill>
                <a:schemeClr val="tx1"/>
              </a:solidFill>
              <a:round/>
              <a:headEnd/>
              <a:tailEnd/>
            </a:ln>
            <a:effectLst/>
          </p:spPr>
          <p:txBody>
            <a:bodyPr/>
            <a:lstStyle/>
            <a:p>
              <a:endParaRPr lang="en-US" dirty="0"/>
            </a:p>
          </p:txBody>
        </p:sp>
        <p:grpSp>
          <p:nvGrpSpPr>
            <p:cNvPr id="114155" name="Group 491"/>
            <p:cNvGrpSpPr>
              <a:grpSpLocks/>
            </p:cNvGrpSpPr>
            <p:nvPr/>
          </p:nvGrpSpPr>
          <p:grpSpPr bwMode="auto">
            <a:xfrm>
              <a:off x="1314450" y="3763963"/>
              <a:ext cx="1200150" cy="1368425"/>
              <a:chOff x="828" y="2508"/>
              <a:chExt cx="756" cy="862"/>
            </a:xfrm>
          </p:grpSpPr>
          <p:sp>
            <p:nvSpPr>
              <p:cNvPr id="113912" name="Rectangle 248"/>
              <p:cNvSpPr>
                <a:spLocks noChangeArrowheads="1"/>
              </p:cNvSpPr>
              <p:nvPr/>
            </p:nvSpPr>
            <p:spPr bwMode="auto">
              <a:xfrm>
                <a:off x="864" y="2544"/>
                <a:ext cx="672" cy="816"/>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13939" name="Text Box 275"/>
              <p:cNvSpPr txBox="1">
                <a:spLocks noChangeArrowheads="1"/>
              </p:cNvSpPr>
              <p:nvPr/>
            </p:nvSpPr>
            <p:spPr bwMode="auto">
              <a:xfrm>
                <a:off x="828" y="2508"/>
                <a:ext cx="411" cy="250"/>
              </a:xfrm>
              <a:prstGeom prst="rect">
                <a:avLst/>
              </a:prstGeom>
              <a:noFill/>
              <a:ln w="9525">
                <a:noFill/>
                <a:miter lim="800000"/>
                <a:headEnd/>
                <a:tailEnd/>
              </a:ln>
              <a:effectLst/>
            </p:spPr>
            <p:txBody>
              <a:bodyPr wrap="none">
                <a:spAutoFit/>
              </a:bodyPr>
              <a:lstStyle/>
              <a:p>
                <a:r>
                  <a:rPr lang="en-US" sz="1000" b="1" dirty="0"/>
                  <a:t>Memory</a:t>
                </a:r>
              </a:p>
              <a:p>
                <a:r>
                  <a:rPr lang="en-US" sz="1000" b="1" dirty="0"/>
                  <a:t>Address</a:t>
                </a:r>
              </a:p>
            </p:txBody>
          </p:sp>
          <p:sp>
            <p:nvSpPr>
              <p:cNvPr id="113956" name="Text Box 292"/>
              <p:cNvSpPr txBox="1">
                <a:spLocks noChangeArrowheads="1"/>
              </p:cNvSpPr>
              <p:nvPr/>
            </p:nvSpPr>
            <p:spPr bwMode="auto">
              <a:xfrm>
                <a:off x="1104" y="2736"/>
                <a:ext cx="480" cy="250"/>
              </a:xfrm>
              <a:prstGeom prst="rect">
                <a:avLst/>
              </a:prstGeom>
              <a:noFill/>
              <a:ln w="9525">
                <a:noFill/>
                <a:miter lim="800000"/>
                <a:headEnd/>
                <a:tailEnd/>
              </a:ln>
              <a:effectLst/>
            </p:spPr>
            <p:txBody>
              <a:bodyPr>
                <a:spAutoFit/>
              </a:bodyPr>
              <a:lstStyle/>
              <a:p>
                <a:r>
                  <a:rPr lang="en-US" sz="1000" b="1" dirty="0"/>
                  <a:t>Memory </a:t>
                </a:r>
              </a:p>
              <a:p>
                <a:r>
                  <a:rPr lang="en-US" sz="1000" b="1" dirty="0"/>
                  <a:t>Out</a:t>
                </a:r>
              </a:p>
            </p:txBody>
          </p:sp>
          <p:sp>
            <p:nvSpPr>
              <p:cNvPr id="114020" name="Text Box 356"/>
              <p:cNvSpPr txBox="1">
                <a:spLocks noChangeArrowheads="1"/>
              </p:cNvSpPr>
              <p:nvPr/>
            </p:nvSpPr>
            <p:spPr bwMode="auto">
              <a:xfrm>
                <a:off x="1008" y="3216"/>
                <a:ext cx="411" cy="154"/>
              </a:xfrm>
              <a:prstGeom prst="rect">
                <a:avLst/>
              </a:prstGeom>
              <a:noFill/>
              <a:ln w="9525">
                <a:noFill/>
                <a:miter lim="800000"/>
                <a:headEnd/>
                <a:tailEnd/>
              </a:ln>
              <a:effectLst/>
            </p:spPr>
            <p:txBody>
              <a:bodyPr wrap="none">
                <a:spAutoFit/>
              </a:bodyPr>
              <a:lstStyle/>
              <a:p>
                <a:r>
                  <a:rPr lang="en-US" sz="1000" b="1" dirty="0">
                    <a:solidFill>
                      <a:schemeClr val="accent2"/>
                    </a:solidFill>
                  </a:rPr>
                  <a:t>Memory</a:t>
                </a:r>
              </a:p>
            </p:txBody>
          </p:sp>
          <p:sp>
            <p:nvSpPr>
              <p:cNvPr id="114154" name="Text Box 490"/>
              <p:cNvSpPr txBox="1">
                <a:spLocks noChangeArrowheads="1"/>
              </p:cNvSpPr>
              <p:nvPr/>
            </p:nvSpPr>
            <p:spPr bwMode="auto">
              <a:xfrm>
                <a:off x="834" y="3014"/>
                <a:ext cx="337" cy="250"/>
              </a:xfrm>
              <a:prstGeom prst="rect">
                <a:avLst/>
              </a:prstGeom>
              <a:noFill/>
              <a:ln w="9525">
                <a:noFill/>
                <a:miter lim="800000"/>
                <a:headEnd/>
                <a:tailEnd/>
              </a:ln>
              <a:effectLst/>
            </p:spPr>
            <p:txBody>
              <a:bodyPr wrap="none">
                <a:spAutoFit/>
              </a:bodyPr>
              <a:lstStyle/>
              <a:p>
                <a:r>
                  <a:rPr lang="en-US" sz="1000" b="1" dirty="0"/>
                  <a:t>Write </a:t>
                </a:r>
              </a:p>
              <a:p>
                <a:r>
                  <a:rPr lang="en-US" sz="1000" b="1" dirty="0"/>
                  <a:t>Data</a:t>
                </a:r>
              </a:p>
            </p:txBody>
          </p:sp>
        </p:grpSp>
        <p:sp>
          <p:nvSpPr>
            <p:cNvPr id="114159" name="Rectangle 495"/>
            <p:cNvSpPr>
              <a:spLocks noChangeArrowheads="1"/>
            </p:cNvSpPr>
            <p:nvPr/>
          </p:nvSpPr>
          <p:spPr bwMode="auto">
            <a:xfrm>
              <a:off x="2795588" y="3697288"/>
              <a:ext cx="609600" cy="1447800"/>
            </a:xfrm>
            <a:prstGeom prst="rect">
              <a:avLst/>
            </a:prstGeom>
            <a:solidFill>
              <a:srgbClr val="CC99FF"/>
            </a:solidFill>
            <a:ln w="28575">
              <a:solidFill>
                <a:schemeClr val="tx1"/>
              </a:solidFill>
              <a:miter lim="800000"/>
              <a:headEnd/>
              <a:tailEnd/>
            </a:ln>
            <a:effectLst/>
          </p:spPr>
          <p:txBody>
            <a:bodyPr wrap="none" anchor="ctr"/>
            <a:lstStyle/>
            <a:p>
              <a:endParaRPr lang="en-US" dirty="0"/>
            </a:p>
          </p:txBody>
        </p:sp>
        <p:sp>
          <p:nvSpPr>
            <p:cNvPr id="113907" name="Text Box 243"/>
            <p:cNvSpPr txBox="1">
              <a:spLocks noChangeArrowheads="1"/>
            </p:cNvSpPr>
            <p:nvPr/>
          </p:nvSpPr>
          <p:spPr bwMode="auto">
            <a:xfrm rot="16200000">
              <a:off x="2295525" y="4257675"/>
              <a:ext cx="1595438" cy="274638"/>
            </a:xfrm>
            <a:prstGeom prst="rect">
              <a:avLst/>
            </a:prstGeom>
            <a:noFill/>
            <a:ln w="9525">
              <a:noFill/>
              <a:miter lim="800000"/>
              <a:headEnd/>
              <a:tailEnd/>
            </a:ln>
            <a:effectLst/>
          </p:spPr>
          <p:txBody>
            <a:bodyPr>
              <a:spAutoFit/>
            </a:bodyPr>
            <a:lstStyle/>
            <a:p>
              <a:pPr algn="l"/>
              <a:r>
                <a:rPr lang="en-US" sz="1200" b="1" dirty="0"/>
                <a:t>Instruction  Register</a:t>
              </a:r>
            </a:p>
          </p:txBody>
        </p:sp>
        <p:sp>
          <p:nvSpPr>
            <p:cNvPr id="114160" name="Text Box 496"/>
            <p:cNvSpPr txBox="1">
              <a:spLocks noChangeArrowheads="1"/>
            </p:cNvSpPr>
            <p:nvPr/>
          </p:nvSpPr>
          <p:spPr bwMode="auto">
            <a:xfrm>
              <a:off x="2819400" y="3200400"/>
              <a:ext cx="952500" cy="214313"/>
            </a:xfrm>
            <a:prstGeom prst="rect">
              <a:avLst/>
            </a:prstGeom>
            <a:noFill/>
            <a:ln w="9525">
              <a:noFill/>
              <a:miter lim="800000"/>
              <a:headEnd/>
              <a:tailEnd/>
            </a:ln>
            <a:effectLst/>
          </p:spPr>
          <p:txBody>
            <a:bodyPr>
              <a:spAutoFit/>
            </a:bodyPr>
            <a:lstStyle/>
            <a:p>
              <a:pPr algn="l"/>
              <a:r>
                <a:rPr lang="en-US" sz="800" b="1" dirty="0"/>
                <a:t>Instr. 26-31</a:t>
              </a:r>
            </a:p>
          </p:txBody>
        </p:sp>
        <p:sp>
          <p:nvSpPr>
            <p:cNvPr id="114163" name="Text Box 499"/>
            <p:cNvSpPr txBox="1">
              <a:spLocks noChangeArrowheads="1"/>
            </p:cNvSpPr>
            <p:nvPr/>
          </p:nvSpPr>
          <p:spPr bwMode="auto">
            <a:xfrm>
              <a:off x="3848100" y="5568950"/>
              <a:ext cx="685800" cy="214313"/>
            </a:xfrm>
            <a:prstGeom prst="rect">
              <a:avLst/>
            </a:prstGeom>
            <a:noFill/>
            <a:ln w="9525">
              <a:noFill/>
              <a:miter lim="800000"/>
              <a:headEnd/>
              <a:tailEnd/>
            </a:ln>
            <a:effectLst/>
          </p:spPr>
          <p:txBody>
            <a:bodyPr>
              <a:spAutoFit/>
            </a:bodyPr>
            <a:lstStyle/>
            <a:p>
              <a:pPr algn="l"/>
              <a:r>
                <a:rPr lang="en-US" sz="800" b="1" dirty="0"/>
                <a:t>Instr. 0-15</a:t>
              </a:r>
            </a:p>
          </p:txBody>
        </p:sp>
        <p:sp>
          <p:nvSpPr>
            <p:cNvPr id="114167" name="Rectangle 503"/>
            <p:cNvSpPr>
              <a:spLocks noChangeArrowheads="1"/>
            </p:cNvSpPr>
            <p:nvPr/>
          </p:nvSpPr>
          <p:spPr bwMode="auto">
            <a:xfrm>
              <a:off x="2781300" y="5307013"/>
              <a:ext cx="609600" cy="457200"/>
            </a:xfrm>
            <a:prstGeom prst="rect">
              <a:avLst/>
            </a:prstGeom>
            <a:solidFill>
              <a:srgbClr val="CC99FF"/>
            </a:solidFill>
            <a:ln w="28575" algn="ctr">
              <a:solidFill>
                <a:schemeClr val="tx1"/>
              </a:solidFill>
              <a:miter lim="800000"/>
              <a:headEnd/>
              <a:tailEnd/>
            </a:ln>
            <a:effectLst/>
          </p:spPr>
          <p:txBody>
            <a:bodyPr wrap="none" anchor="ctr"/>
            <a:lstStyle/>
            <a:p>
              <a:r>
                <a:rPr lang="en-US" sz="1000" b="1" dirty="0"/>
                <a:t>Memory</a:t>
              </a:r>
            </a:p>
            <a:p>
              <a:r>
                <a:rPr lang="en-US" sz="1000" b="1" dirty="0"/>
                <a:t>Data</a:t>
              </a:r>
            </a:p>
            <a:p>
              <a:r>
                <a:rPr lang="en-US" sz="1000" b="1" dirty="0"/>
                <a:t>Register</a:t>
              </a:r>
            </a:p>
          </p:txBody>
        </p:sp>
        <p:sp>
          <p:nvSpPr>
            <p:cNvPr id="114175" name="Line 511"/>
            <p:cNvSpPr>
              <a:spLocks noChangeShapeType="1"/>
            </p:cNvSpPr>
            <p:nvPr/>
          </p:nvSpPr>
          <p:spPr bwMode="auto">
            <a:xfrm>
              <a:off x="3676650" y="5040313"/>
              <a:ext cx="138113" cy="0"/>
            </a:xfrm>
            <a:prstGeom prst="line">
              <a:avLst/>
            </a:prstGeom>
            <a:noFill/>
            <a:ln w="28575">
              <a:solidFill>
                <a:schemeClr val="accent2"/>
              </a:solidFill>
              <a:round/>
              <a:headEnd/>
              <a:tailEnd type="triangle" w="med" len="med"/>
            </a:ln>
            <a:effectLst/>
          </p:spPr>
          <p:txBody>
            <a:bodyPr/>
            <a:lstStyle/>
            <a:p>
              <a:endParaRPr lang="en-US" dirty="0"/>
            </a:p>
          </p:txBody>
        </p:sp>
        <p:sp>
          <p:nvSpPr>
            <p:cNvPr id="114178" name="Line 514"/>
            <p:cNvSpPr>
              <a:spLocks noChangeShapeType="1"/>
            </p:cNvSpPr>
            <p:nvPr/>
          </p:nvSpPr>
          <p:spPr bwMode="auto">
            <a:xfrm>
              <a:off x="3676650" y="44196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4179" name="Line 515"/>
            <p:cNvSpPr>
              <a:spLocks noChangeShapeType="1"/>
            </p:cNvSpPr>
            <p:nvPr/>
          </p:nvSpPr>
          <p:spPr bwMode="auto">
            <a:xfrm>
              <a:off x="3683055" y="4038600"/>
              <a:ext cx="0" cy="379413"/>
            </a:xfrm>
            <a:prstGeom prst="line">
              <a:avLst/>
            </a:prstGeom>
            <a:noFill/>
            <a:ln w="28575">
              <a:solidFill>
                <a:schemeClr val="tx1"/>
              </a:solidFill>
              <a:round/>
              <a:headEnd/>
              <a:tailEnd/>
            </a:ln>
            <a:effectLst/>
          </p:spPr>
          <p:txBody>
            <a:bodyPr/>
            <a:lstStyle/>
            <a:p>
              <a:endParaRPr lang="en-US" dirty="0"/>
            </a:p>
          </p:txBody>
        </p:sp>
        <p:sp>
          <p:nvSpPr>
            <p:cNvPr id="114180" name="Text Box 516"/>
            <p:cNvSpPr txBox="1">
              <a:spLocks noChangeArrowheads="1"/>
            </p:cNvSpPr>
            <p:nvPr/>
          </p:nvSpPr>
          <p:spPr bwMode="auto">
            <a:xfrm rot="16200000">
              <a:off x="3014663" y="3783013"/>
              <a:ext cx="1066800" cy="228600"/>
            </a:xfrm>
            <a:prstGeom prst="rect">
              <a:avLst/>
            </a:prstGeom>
            <a:noFill/>
            <a:ln w="9525">
              <a:noFill/>
              <a:miter lim="800000"/>
              <a:headEnd/>
              <a:tailEnd/>
            </a:ln>
            <a:effectLst/>
          </p:spPr>
          <p:txBody>
            <a:bodyPr>
              <a:spAutoFit/>
            </a:bodyPr>
            <a:lstStyle/>
            <a:p>
              <a:pPr algn="l"/>
              <a:r>
                <a:rPr lang="en-US" sz="900" b="1" dirty="0"/>
                <a:t>Instruction  0-31</a:t>
              </a:r>
            </a:p>
          </p:txBody>
        </p:sp>
        <p:grpSp>
          <p:nvGrpSpPr>
            <p:cNvPr id="114250" name="Group 586"/>
            <p:cNvGrpSpPr>
              <a:grpSpLocks/>
            </p:cNvGrpSpPr>
            <p:nvPr/>
          </p:nvGrpSpPr>
          <p:grpSpPr bwMode="auto">
            <a:xfrm>
              <a:off x="4062413" y="3597275"/>
              <a:ext cx="1119188" cy="1660525"/>
              <a:chOff x="2559" y="2263"/>
              <a:chExt cx="705" cy="1046"/>
            </a:xfrm>
          </p:grpSpPr>
          <p:sp>
            <p:nvSpPr>
              <p:cNvPr id="113911" name="Rectangle 247"/>
              <p:cNvSpPr>
                <a:spLocks noChangeArrowheads="1"/>
              </p:cNvSpPr>
              <p:nvPr/>
            </p:nvSpPr>
            <p:spPr bwMode="auto">
              <a:xfrm>
                <a:off x="2592" y="2263"/>
                <a:ext cx="531" cy="912"/>
              </a:xfrm>
              <a:prstGeom prst="rect">
                <a:avLst/>
              </a:prstGeom>
              <a:solidFill>
                <a:srgbClr val="FF9933"/>
              </a:solidFill>
              <a:ln w="28575">
                <a:solidFill>
                  <a:schemeClr val="tx1"/>
                </a:solidFill>
                <a:miter lim="800000"/>
                <a:headEnd/>
                <a:tailEnd/>
              </a:ln>
              <a:effectLst/>
            </p:spPr>
            <p:txBody>
              <a:bodyPr wrap="none" anchor="ctr"/>
              <a:lstStyle/>
              <a:p>
                <a:endParaRPr lang="en-US" dirty="0"/>
              </a:p>
            </p:txBody>
          </p:sp>
          <p:sp>
            <p:nvSpPr>
              <p:cNvPr id="113975" name="Text Box 311"/>
              <p:cNvSpPr txBox="1">
                <a:spLocks noChangeArrowheads="1"/>
              </p:cNvSpPr>
              <p:nvPr/>
            </p:nvSpPr>
            <p:spPr bwMode="auto">
              <a:xfrm>
                <a:off x="2573" y="3136"/>
                <a:ext cx="559" cy="173"/>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113976" name="Text Box 312"/>
              <p:cNvSpPr txBox="1">
                <a:spLocks noChangeArrowheads="1"/>
              </p:cNvSpPr>
              <p:nvPr/>
            </p:nvSpPr>
            <p:spPr bwMode="auto">
              <a:xfrm>
                <a:off x="2559" y="3040"/>
                <a:ext cx="705" cy="154"/>
              </a:xfrm>
              <a:prstGeom prst="rect">
                <a:avLst/>
              </a:prstGeom>
              <a:noFill/>
              <a:ln w="9525">
                <a:noFill/>
                <a:miter lim="800000"/>
                <a:headEnd/>
                <a:tailEnd/>
              </a:ln>
              <a:effectLst/>
            </p:spPr>
            <p:txBody>
              <a:bodyPr>
                <a:spAutoFit/>
              </a:bodyPr>
              <a:lstStyle/>
              <a:p>
                <a:pPr algn="l"/>
                <a:r>
                  <a:rPr lang="en-US" sz="1000" b="1" dirty="0"/>
                  <a:t>Write Data</a:t>
                </a:r>
              </a:p>
            </p:txBody>
          </p:sp>
          <p:sp>
            <p:nvSpPr>
              <p:cNvPr id="113977" name="Text Box 313"/>
              <p:cNvSpPr txBox="1">
                <a:spLocks noChangeArrowheads="1"/>
              </p:cNvSpPr>
              <p:nvPr/>
            </p:nvSpPr>
            <p:spPr bwMode="auto">
              <a:xfrm>
                <a:off x="2832" y="2407"/>
                <a:ext cx="344" cy="250"/>
              </a:xfrm>
              <a:prstGeom prst="rect">
                <a:avLst/>
              </a:prstGeom>
              <a:noFill/>
              <a:ln w="9525">
                <a:noFill/>
                <a:miter lim="800000"/>
                <a:headEnd/>
                <a:tailEnd/>
              </a:ln>
              <a:effectLst/>
            </p:spPr>
            <p:txBody>
              <a:bodyPr>
                <a:spAutoFit/>
              </a:bodyPr>
              <a:lstStyle/>
              <a:p>
                <a:r>
                  <a:rPr lang="en-US" sz="1000" b="1" dirty="0"/>
                  <a:t>Read </a:t>
                </a:r>
              </a:p>
              <a:p>
                <a:r>
                  <a:rPr lang="en-US" sz="1000" b="1" dirty="0"/>
                  <a:t>Data 1</a:t>
                </a:r>
              </a:p>
            </p:txBody>
          </p:sp>
          <p:sp>
            <p:nvSpPr>
              <p:cNvPr id="114164" name="Text Box 500"/>
              <p:cNvSpPr txBox="1">
                <a:spLocks noChangeArrowheads="1"/>
              </p:cNvSpPr>
              <p:nvPr/>
            </p:nvSpPr>
            <p:spPr bwMode="auto">
              <a:xfrm>
                <a:off x="2826" y="2695"/>
                <a:ext cx="344" cy="250"/>
              </a:xfrm>
              <a:prstGeom prst="rect">
                <a:avLst/>
              </a:prstGeom>
              <a:noFill/>
              <a:ln w="9525">
                <a:noFill/>
                <a:miter lim="800000"/>
                <a:headEnd/>
                <a:tailEnd/>
              </a:ln>
              <a:effectLst/>
            </p:spPr>
            <p:txBody>
              <a:bodyPr>
                <a:spAutoFit/>
              </a:bodyPr>
              <a:lstStyle/>
              <a:p>
                <a:r>
                  <a:rPr lang="en-US" sz="1000" b="1" dirty="0"/>
                  <a:t>Read </a:t>
                </a:r>
              </a:p>
              <a:p>
                <a:pPr algn="l"/>
                <a:r>
                  <a:rPr lang="en-US" sz="1000" b="1" dirty="0"/>
                  <a:t>Data 2</a:t>
                </a:r>
              </a:p>
            </p:txBody>
          </p:sp>
          <p:sp>
            <p:nvSpPr>
              <p:cNvPr id="114181" name="Text Box 517"/>
              <p:cNvSpPr txBox="1">
                <a:spLocks noChangeArrowheads="1"/>
              </p:cNvSpPr>
              <p:nvPr/>
            </p:nvSpPr>
            <p:spPr bwMode="auto">
              <a:xfrm>
                <a:off x="2559" y="2307"/>
                <a:ext cx="240" cy="154"/>
              </a:xfrm>
              <a:prstGeom prst="rect">
                <a:avLst/>
              </a:prstGeom>
              <a:noFill/>
              <a:ln w="9525">
                <a:noFill/>
                <a:miter lim="800000"/>
                <a:headEnd/>
                <a:tailEnd/>
              </a:ln>
              <a:effectLst/>
            </p:spPr>
            <p:txBody>
              <a:bodyPr>
                <a:spAutoFit/>
              </a:bodyPr>
              <a:lstStyle/>
              <a:p>
                <a:pPr algn="l"/>
                <a:r>
                  <a:rPr lang="en-US" sz="1000" b="1" dirty="0"/>
                  <a:t>Rs</a:t>
                </a:r>
              </a:p>
            </p:txBody>
          </p:sp>
          <p:sp>
            <p:nvSpPr>
              <p:cNvPr id="114182" name="Text Box 518"/>
              <p:cNvSpPr txBox="1">
                <a:spLocks noChangeArrowheads="1"/>
              </p:cNvSpPr>
              <p:nvPr/>
            </p:nvSpPr>
            <p:spPr bwMode="auto">
              <a:xfrm>
                <a:off x="2559" y="2460"/>
                <a:ext cx="240" cy="154"/>
              </a:xfrm>
              <a:prstGeom prst="rect">
                <a:avLst/>
              </a:prstGeom>
              <a:noFill/>
              <a:ln w="9525">
                <a:noFill/>
                <a:miter lim="800000"/>
                <a:headEnd/>
                <a:tailEnd/>
              </a:ln>
              <a:effectLst/>
            </p:spPr>
            <p:txBody>
              <a:bodyPr>
                <a:spAutoFit/>
              </a:bodyPr>
              <a:lstStyle/>
              <a:p>
                <a:pPr algn="l"/>
                <a:r>
                  <a:rPr lang="en-US" sz="1000" b="1" dirty="0"/>
                  <a:t>Rt</a:t>
                </a:r>
              </a:p>
            </p:txBody>
          </p:sp>
          <p:sp>
            <p:nvSpPr>
              <p:cNvPr id="114183" name="Text Box 519"/>
              <p:cNvSpPr txBox="1">
                <a:spLocks noChangeArrowheads="1"/>
              </p:cNvSpPr>
              <p:nvPr/>
            </p:nvSpPr>
            <p:spPr bwMode="auto">
              <a:xfrm>
                <a:off x="2559" y="2835"/>
                <a:ext cx="240" cy="154"/>
              </a:xfrm>
              <a:prstGeom prst="rect">
                <a:avLst/>
              </a:prstGeom>
              <a:noFill/>
              <a:ln w="9525">
                <a:noFill/>
                <a:miter lim="800000"/>
                <a:headEnd/>
                <a:tailEnd/>
              </a:ln>
              <a:effectLst/>
            </p:spPr>
            <p:txBody>
              <a:bodyPr>
                <a:spAutoFit/>
              </a:bodyPr>
              <a:lstStyle/>
              <a:p>
                <a:pPr algn="l"/>
                <a:r>
                  <a:rPr lang="en-US" sz="1000" b="1" dirty="0"/>
                  <a:t>Rd</a:t>
                </a:r>
              </a:p>
            </p:txBody>
          </p:sp>
        </p:grpSp>
        <p:sp>
          <p:nvSpPr>
            <p:cNvPr id="114185" name="Rectangle 521"/>
            <p:cNvSpPr>
              <a:spLocks noChangeArrowheads="1"/>
            </p:cNvSpPr>
            <p:nvPr/>
          </p:nvSpPr>
          <p:spPr bwMode="auto">
            <a:xfrm>
              <a:off x="5257800" y="3810000"/>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A</a:t>
              </a:r>
            </a:p>
          </p:txBody>
        </p:sp>
        <p:sp>
          <p:nvSpPr>
            <p:cNvPr id="114186" name="Rectangle 522"/>
            <p:cNvSpPr>
              <a:spLocks noChangeArrowheads="1"/>
            </p:cNvSpPr>
            <p:nvPr/>
          </p:nvSpPr>
          <p:spPr bwMode="auto">
            <a:xfrm>
              <a:off x="5257800" y="4267200"/>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B</a:t>
              </a:r>
            </a:p>
          </p:txBody>
        </p:sp>
        <p:sp>
          <p:nvSpPr>
            <p:cNvPr id="114187" name="Line 523"/>
            <p:cNvSpPr>
              <a:spLocks noChangeShapeType="1"/>
            </p:cNvSpPr>
            <p:nvPr/>
          </p:nvSpPr>
          <p:spPr bwMode="auto">
            <a:xfrm>
              <a:off x="4967288" y="3962400"/>
              <a:ext cx="290513" cy="0"/>
            </a:xfrm>
            <a:prstGeom prst="line">
              <a:avLst/>
            </a:prstGeom>
            <a:noFill/>
            <a:ln w="28575">
              <a:solidFill>
                <a:srgbClr val="996600"/>
              </a:solidFill>
              <a:round/>
              <a:headEnd/>
              <a:tailEnd type="triangle" w="med" len="med"/>
            </a:ln>
            <a:effectLst/>
          </p:spPr>
          <p:txBody>
            <a:bodyPr/>
            <a:lstStyle/>
            <a:p>
              <a:endParaRPr lang="en-US" dirty="0"/>
            </a:p>
          </p:txBody>
        </p:sp>
        <p:sp>
          <p:nvSpPr>
            <p:cNvPr id="114203" name="Line 539"/>
            <p:cNvSpPr>
              <a:spLocks noChangeShapeType="1"/>
            </p:cNvSpPr>
            <p:nvPr/>
          </p:nvSpPr>
          <p:spPr bwMode="auto">
            <a:xfrm>
              <a:off x="3614738" y="4800600"/>
              <a:ext cx="190500" cy="0"/>
            </a:xfrm>
            <a:prstGeom prst="line">
              <a:avLst/>
            </a:prstGeom>
            <a:noFill/>
            <a:ln w="28575">
              <a:solidFill>
                <a:schemeClr val="tx1"/>
              </a:solidFill>
              <a:round/>
              <a:headEnd/>
              <a:tailEnd type="triangle" w="med" len="med"/>
            </a:ln>
            <a:effectLst/>
          </p:spPr>
          <p:txBody>
            <a:bodyPr/>
            <a:lstStyle/>
            <a:p>
              <a:endParaRPr lang="en-US" dirty="0"/>
            </a:p>
          </p:txBody>
        </p:sp>
        <p:sp>
          <p:nvSpPr>
            <p:cNvPr id="114204" name="Text Box 540"/>
            <p:cNvSpPr txBox="1">
              <a:spLocks noChangeArrowheads="1"/>
            </p:cNvSpPr>
            <p:nvPr/>
          </p:nvSpPr>
          <p:spPr bwMode="auto">
            <a:xfrm>
              <a:off x="3543300" y="4365625"/>
              <a:ext cx="409575" cy="458788"/>
            </a:xfrm>
            <a:prstGeom prst="rect">
              <a:avLst/>
            </a:prstGeom>
            <a:noFill/>
            <a:ln w="9525">
              <a:noFill/>
              <a:miter lim="800000"/>
              <a:headEnd/>
              <a:tailEnd/>
            </a:ln>
            <a:effectLst/>
          </p:spPr>
          <p:txBody>
            <a:bodyPr>
              <a:spAutoFit/>
            </a:bodyPr>
            <a:lstStyle/>
            <a:p>
              <a:pPr algn="l"/>
              <a:r>
                <a:rPr lang="en-US" sz="800" b="1" dirty="0"/>
                <a:t>Ins. </a:t>
              </a:r>
            </a:p>
            <a:p>
              <a:pPr algn="l"/>
              <a:r>
                <a:rPr lang="en-US" sz="800" b="1" dirty="0"/>
                <a:t>11-</a:t>
              </a:r>
            </a:p>
            <a:p>
              <a:pPr algn="l"/>
              <a:r>
                <a:rPr lang="en-US" sz="800" b="1" dirty="0"/>
                <a:t>15</a:t>
              </a:r>
            </a:p>
          </p:txBody>
        </p:sp>
        <p:sp>
          <p:nvSpPr>
            <p:cNvPr id="114208" name="Text Box 544"/>
            <p:cNvSpPr txBox="1">
              <a:spLocks noChangeArrowheads="1"/>
            </p:cNvSpPr>
            <p:nvPr/>
          </p:nvSpPr>
          <p:spPr bwMode="auto">
            <a:xfrm>
              <a:off x="5715000" y="4473575"/>
              <a:ext cx="234950" cy="214313"/>
            </a:xfrm>
            <a:prstGeom prst="rect">
              <a:avLst/>
            </a:prstGeom>
            <a:noFill/>
            <a:ln w="57150" algn="ctr">
              <a:noFill/>
              <a:miter lim="800000"/>
              <a:headEnd/>
              <a:tailEnd/>
            </a:ln>
            <a:effectLst/>
          </p:spPr>
          <p:txBody>
            <a:bodyPr wrap="none">
              <a:spAutoFit/>
            </a:bodyPr>
            <a:lstStyle/>
            <a:p>
              <a:r>
                <a:rPr lang="en-US" sz="800" b="1" dirty="0"/>
                <a:t>4</a:t>
              </a:r>
            </a:p>
          </p:txBody>
        </p:sp>
        <p:sp>
          <p:nvSpPr>
            <p:cNvPr id="113978" name="Oval 314"/>
            <p:cNvSpPr>
              <a:spLocks noChangeArrowheads="1"/>
            </p:cNvSpPr>
            <p:nvPr/>
          </p:nvSpPr>
          <p:spPr bwMode="auto">
            <a:xfrm>
              <a:off x="4419600" y="5192713"/>
              <a:ext cx="457200" cy="762000"/>
            </a:xfrm>
            <a:prstGeom prst="ellipse">
              <a:avLst/>
            </a:prstGeom>
            <a:solidFill>
              <a:srgbClr val="FFFF00"/>
            </a:solidFill>
            <a:ln w="28575">
              <a:solidFill>
                <a:schemeClr val="tx1"/>
              </a:solidFill>
              <a:round/>
              <a:headEnd/>
              <a:tailEnd/>
            </a:ln>
            <a:effectLst/>
          </p:spPr>
          <p:txBody>
            <a:bodyPr wrap="none" anchor="ctr"/>
            <a:lstStyle/>
            <a:p>
              <a:r>
                <a:rPr lang="en-US" sz="1000" b="1" dirty="0"/>
                <a:t>Sign</a:t>
              </a:r>
            </a:p>
            <a:p>
              <a:r>
                <a:rPr lang="en-US" sz="1000" b="1" dirty="0"/>
                <a:t>Extend</a:t>
              </a:r>
            </a:p>
          </p:txBody>
        </p:sp>
        <p:sp>
          <p:nvSpPr>
            <p:cNvPr id="114206" name="Line 542"/>
            <p:cNvSpPr>
              <a:spLocks noChangeShapeType="1"/>
            </p:cNvSpPr>
            <p:nvPr/>
          </p:nvSpPr>
          <p:spPr bwMode="auto">
            <a:xfrm>
              <a:off x="5486400" y="51054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114205" name="Line 541"/>
            <p:cNvSpPr>
              <a:spLocks noChangeShapeType="1"/>
            </p:cNvSpPr>
            <p:nvPr/>
          </p:nvSpPr>
          <p:spPr bwMode="auto">
            <a:xfrm>
              <a:off x="5010150" y="4876800"/>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114209" name="Line 545"/>
            <p:cNvSpPr>
              <a:spLocks noChangeShapeType="1"/>
            </p:cNvSpPr>
            <p:nvPr/>
          </p:nvSpPr>
          <p:spPr bwMode="auto">
            <a:xfrm>
              <a:off x="5024438" y="4873625"/>
              <a:ext cx="0" cy="685800"/>
            </a:xfrm>
            <a:prstGeom prst="line">
              <a:avLst/>
            </a:prstGeom>
            <a:noFill/>
            <a:ln w="28575">
              <a:solidFill>
                <a:schemeClr val="tx1"/>
              </a:solidFill>
              <a:round/>
              <a:headEnd/>
              <a:tailEnd/>
            </a:ln>
            <a:effectLst/>
          </p:spPr>
          <p:txBody>
            <a:bodyPr/>
            <a:lstStyle/>
            <a:p>
              <a:endParaRPr lang="en-US" dirty="0"/>
            </a:p>
          </p:txBody>
        </p:sp>
        <p:sp>
          <p:nvSpPr>
            <p:cNvPr id="114215" name="Line 551"/>
            <p:cNvSpPr>
              <a:spLocks noChangeShapeType="1"/>
            </p:cNvSpPr>
            <p:nvPr/>
          </p:nvSpPr>
          <p:spPr bwMode="auto">
            <a:xfrm>
              <a:off x="5500688" y="5116513"/>
              <a:ext cx="0" cy="457200"/>
            </a:xfrm>
            <a:prstGeom prst="line">
              <a:avLst/>
            </a:prstGeom>
            <a:noFill/>
            <a:ln w="28575">
              <a:solidFill>
                <a:schemeClr val="tx1"/>
              </a:solidFill>
              <a:round/>
              <a:headEnd/>
              <a:tailEnd/>
            </a:ln>
            <a:effectLst/>
          </p:spPr>
          <p:txBody>
            <a:bodyPr/>
            <a:lstStyle/>
            <a:p>
              <a:endParaRPr lang="en-US" dirty="0"/>
            </a:p>
          </p:txBody>
        </p:sp>
        <p:sp>
          <p:nvSpPr>
            <p:cNvPr id="114216" name="Line 552"/>
            <p:cNvSpPr>
              <a:spLocks noChangeShapeType="1"/>
            </p:cNvSpPr>
            <p:nvPr/>
          </p:nvSpPr>
          <p:spPr bwMode="auto">
            <a:xfrm>
              <a:off x="5438775" y="5573713"/>
              <a:ext cx="76200" cy="0"/>
            </a:xfrm>
            <a:prstGeom prst="line">
              <a:avLst/>
            </a:prstGeom>
            <a:noFill/>
            <a:ln w="28575">
              <a:solidFill>
                <a:schemeClr val="tx1"/>
              </a:solidFill>
              <a:round/>
              <a:headEnd/>
              <a:tailEnd/>
            </a:ln>
            <a:effectLst/>
          </p:spPr>
          <p:txBody>
            <a:bodyPr/>
            <a:lstStyle/>
            <a:p>
              <a:endParaRPr lang="en-US" dirty="0"/>
            </a:p>
          </p:txBody>
        </p:sp>
        <p:sp>
          <p:nvSpPr>
            <p:cNvPr id="114212" name="Oval 548"/>
            <p:cNvSpPr>
              <a:spLocks noChangeArrowheads="1"/>
            </p:cNvSpPr>
            <p:nvPr/>
          </p:nvSpPr>
          <p:spPr bwMode="auto">
            <a:xfrm>
              <a:off x="5138738" y="5268913"/>
              <a:ext cx="304800" cy="609600"/>
            </a:xfrm>
            <a:prstGeom prst="ellipse">
              <a:avLst/>
            </a:prstGeom>
            <a:solidFill>
              <a:srgbClr val="CC9900"/>
            </a:solidFill>
            <a:ln w="28575">
              <a:solidFill>
                <a:schemeClr val="tx1"/>
              </a:solidFill>
              <a:round/>
              <a:headEnd/>
              <a:tailEnd/>
            </a:ln>
            <a:effectLst/>
          </p:spPr>
          <p:txBody>
            <a:bodyPr wrap="none" anchor="ctr"/>
            <a:lstStyle/>
            <a:p>
              <a:r>
                <a:rPr lang="en-US" sz="900" b="1" dirty="0"/>
                <a:t>Left</a:t>
              </a:r>
            </a:p>
            <a:p>
              <a:r>
                <a:rPr lang="en-US" sz="900" b="1" dirty="0"/>
                <a:t>shift</a:t>
              </a:r>
            </a:p>
            <a:p>
              <a:r>
                <a:rPr lang="en-US" sz="900" b="1" dirty="0"/>
                <a:t>2</a:t>
              </a:r>
            </a:p>
          </p:txBody>
        </p:sp>
        <p:sp>
          <p:nvSpPr>
            <p:cNvPr id="114218" name="Line 554"/>
            <p:cNvSpPr>
              <a:spLocks noChangeShapeType="1"/>
            </p:cNvSpPr>
            <p:nvPr/>
          </p:nvSpPr>
          <p:spPr bwMode="auto">
            <a:xfrm flipV="1">
              <a:off x="6667500" y="5345113"/>
              <a:ext cx="0" cy="228600"/>
            </a:xfrm>
            <a:prstGeom prst="line">
              <a:avLst/>
            </a:prstGeom>
            <a:noFill/>
            <a:ln w="19050">
              <a:solidFill>
                <a:srgbClr val="CC3300"/>
              </a:solidFill>
              <a:round/>
              <a:headEnd/>
              <a:tailEnd/>
            </a:ln>
            <a:effectLst/>
          </p:spPr>
          <p:txBody>
            <a:bodyPr/>
            <a:lstStyle/>
            <a:p>
              <a:endParaRPr lang="en-US" dirty="0"/>
            </a:p>
          </p:txBody>
        </p:sp>
        <p:sp>
          <p:nvSpPr>
            <p:cNvPr id="114219" name="Line 555"/>
            <p:cNvSpPr>
              <a:spLocks noChangeShapeType="1"/>
            </p:cNvSpPr>
            <p:nvPr/>
          </p:nvSpPr>
          <p:spPr bwMode="auto">
            <a:xfrm>
              <a:off x="6657975" y="5567363"/>
              <a:ext cx="457200" cy="0"/>
            </a:xfrm>
            <a:prstGeom prst="line">
              <a:avLst/>
            </a:prstGeom>
            <a:noFill/>
            <a:ln w="19050">
              <a:solidFill>
                <a:srgbClr val="CC0000"/>
              </a:solidFill>
              <a:round/>
              <a:headEnd/>
              <a:tailEnd/>
            </a:ln>
            <a:effectLst/>
          </p:spPr>
          <p:txBody>
            <a:bodyPr/>
            <a:lstStyle/>
            <a:p>
              <a:endParaRPr lang="en-US" dirty="0"/>
            </a:p>
          </p:txBody>
        </p:sp>
        <p:sp>
          <p:nvSpPr>
            <p:cNvPr id="114221" name="Line 557"/>
            <p:cNvSpPr>
              <a:spLocks noChangeShapeType="1"/>
            </p:cNvSpPr>
            <p:nvPr/>
          </p:nvSpPr>
          <p:spPr bwMode="auto">
            <a:xfrm>
              <a:off x="3429000" y="3363913"/>
              <a:ext cx="152400" cy="0"/>
            </a:xfrm>
            <a:prstGeom prst="line">
              <a:avLst/>
            </a:prstGeom>
            <a:noFill/>
            <a:ln w="9525">
              <a:solidFill>
                <a:schemeClr val="tx1"/>
              </a:solidFill>
              <a:round/>
              <a:headEnd/>
              <a:tailEnd type="triangle" w="med" len="med"/>
            </a:ln>
            <a:effectLst/>
          </p:spPr>
          <p:txBody>
            <a:bodyPr/>
            <a:lstStyle/>
            <a:p>
              <a:endParaRPr lang="en-US" dirty="0"/>
            </a:p>
          </p:txBody>
        </p:sp>
        <p:grpSp>
          <p:nvGrpSpPr>
            <p:cNvPr id="114222" name="Group 558"/>
            <p:cNvGrpSpPr>
              <a:grpSpLocks/>
            </p:cNvGrpSpPr>
            <p:nvPr/>
          </p:nvGrpSpPr>
          <p:grpSpPr bwMode="auto">
            <a:xfrm>
              <a:off x="3773474" y="4953000"/>
              <a:ext cx="228600" cy="549275"/>
              <a:chOff x="4393" y="1632"/>
              <a:chExt cx="144" cy="346"/>
            </a:xfrm>
          </p:grpSpPr>
          <p:grpSp>
            <p:nvGrpSpPr>
              <p:cNvPr id="114223" name="Group 559"/>
              <p:cNvGrpSpPr>
                <a:grpSpLocks/>
              </p:cNvGrpSpPr>
              <p:nvPr/>
            </p:nvGrpSpPr>
            <p:grpSpPr bwMode="auto">
              <a:xfrm>
                <a:off x="4411" y="1634"/>
                <a:ext cx="102" cy="336"/>
                <a:chOff x="1248" y="3360"/>
                <a:chExt cx="144" cy="480"/>
              </a:xfrm>
            </p:grpSpPr>
            <p:sp>
              <p:nvSpPr>
                <p:cNvPr id="114224" name="AutoShape 560"/>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4225" name="Line 56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4226" name="Line 56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4227" name="Text Box 563"/>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4229" name="Line 565"/>
            <p:cNvSpPr>
              <a:spLocks noChangeShapeType="1"/>
            </p:cNvSpPr>
            <p:nvPr/>
          </p:nvSpPr>
          <p:spPr bwMode="auto">
            <a:xfrm>
              <a:off x="3683055" y="5032430"/>
              <a:ext cx="0" cy="1066800"/>
            </a:xfrm>
            <a:prstGeom prst="line">
              <a:avLst/>
            </a:prstGeom>
            <a:noFill/>
            <a:ln w="28575">
              <a:solidFill>
                <a:schemeClr val="accent2"/>
              </a:solidFill>
              <a:round/>
              <a:headEnd/>
              <a:tailEnd/>
            </a:ln>
            <a:effectLst/>
          </p:spPr>
          <p:txBody>
            <a:bodyPr/>
            <a:lstStyle/>
            <a:p>
              <a:endParaRPr lang="en-US" dirty="0"/>
            </a:p>
          </p:txBody>
        </p:sp>
        <p:sp>
          <p:nvSpPr>
            <p:cNvPr id="114230" name="Line 566"/>
            <p:cNvSpPr>
              <a:spLocks noChangeShapeType="1"/>
            </p:cNvSpPr>
            <p:nvPr/>
          </p:nvSpPr>
          <p:spPr bwMode="auto">
            <a:xfrm>
              <a:off x="928688" y="4122738"/>
              <a:ext cx="0" cy="1981200"/>
            </a:xfrm>
            <a:prstGeom prst="line">
              <a:avLst/>
            </a:prstGeom>
            <a:noFill/>
            <a:ln w="28575">
              <a:solidFill>
                <a:schemeClr val="accent2"/>
              </a:solidFill>
              <a:round/>
              <a:headEnd/>
              <a:tailEnd/>
            </a:ln>
            <a:effectLst/>
          </p:spPr>
          <p:txBody>
            <a:bodyPr/>
            <a:lstStyle/>
            <a:p>
              <a:endParaRPr lang="en-US" dirty="0"/>
            </a:p>
          </p:txBody>
        </p:sp>
        <p:sp>
          <p:nvSpPr>
            <p:cNvPr id="114232" name="Line 568"/>
            <p:cNvSpPr>
              <a:spLocks noChangeShapeType="1"/>
            </p:cNvSpPr>
            <p:nvPr/>
          </p:nvSpPr>
          <p:spPr bwMode="auto">
            <a:xfrm>
              <a:off x="3976688" y="45720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4234" name="Line 570"/>
            <p:cNvSpPr>
              <a:spLocks noChangeShapeType="1"/>
            </p:cNvSpPr>
            <p:nvPr/>
          </p:nvSpPr>
          <p:spPr bwMode="auto">
            <a:xfrm>
              <a:off x="4019550" y="4953000"/>
              <a:ext cx="0" cy="304800"/>
            </a:xfrm>
            <a:prstGeom prst="line">
              <a:avLst/>
            </a:prstGeom>
            <a:noFill/>
            <a:ln w="28575">
              <a:solidFill>
                <a:schemeClr val="tx1"/>
              </a:solidFill>
              <a:round/>
              <a:headEnd/>
              <a:tailEnd/>
            </a:ln>
            <a:effectLst/>
          </p:spPr>
          <p:txBody>
            <a:bodyPr/>
            <a:lstStyle/>
            <a:p>
              <a:endParaRPr lang="en-US" dirty="0"/>
            </a:p>
          </p:txBody>
        </p:sp>
        <p:sp>
          <p:nvSpPr>
            <p:cNvPr id="114235" name="Line 571"/>
            <p:cNvSpPr>
              <a:spLocks noChangeShapeType="1"/>
            </p:cNvSpPr>
            <p:nvPr/>
          </p:nvSpPr>
          <p:spPr bwMode="auto">
            <a:xfrm>
              <a:off x="3957638" y="5257800"/>
              <a:ext cx="76200" cy="0"/>
            </a:xfrm>
            <a:prstGeom prst="line">
              <a:avLst/>
            </a:prstGeom>
            <a:noFill/>
            <a:ln w="28575">
              <a:solidFill>
                <a:schemeClr val="tx1"/>
              </a:solidFill>
              <a:round/>
              <a:headEnd/>
              <a:tailEnd/>
            </a:ln>
            <a:effectLst/>
          </p:spPr>
          <p:txBody>
            <a:bodyPr/>
            <a:lstStyle/>
            <a:p>
              <a:endParaRPr lang="en-US" dirty="0"/>
            </a:p>
          </p:txBody>
        </p:sp>
        <p:sp>
          <p:nvSpPr>
            <p:cNvPr id="114237" name="Line 573"/>
            <p:cNvSpPr>
              <a:spLocks noChangeShapeType="1"/>
            </p:cNvSpPr>
            <p:nvPr/>
          </p:nvSpPr>
          <p:spPr bwMode="auto">
            <a:xfrm>
              <a:off x="3619500" y="6016625"/>
              <a:ext cx="2628900" cy="0"/>
            </a:xfrm>
            <a:prstGeom prst="line">
              <a:avLst/>
            </a:prstGeom>
            <a:noFill/>
            <a:ln w="28575">
              <a:solidFill>
                <a:schemeClr val="tx1"/>
              </a:solidFill>
              <a:round/>
              <a:headEnd/>
              <a:tailEnd/>
            </a:ln>
            <a:effectLst/>
          </p:spPr>
          <p:txBody>
            <a:bodyPr/>
            <a:lstStyle/>
            <a:p>
              <a:endParaRPr lang="en-US" dirty="0"/>
            </a:p>
          </p:txBody>
        </p:sp>
        <p:sp>
          <p:nvSpPr>
            <p:cNvPr id="114239" name="Line 575"/>
            <p:cNvSpPr>
              <a:spLocks noChangeShapeType="1"/>
            </p:cNvSpPr>
            <p:nvPr/>
          </p:nvSpPr>
          <p:spPr bwMode="auto">
            <a:xfrm>
              <a:off x="5711825" y="4419600"/>
              <a:ext cx="0" cy="1752600"/>
            </a:xfrm>
            <a:prstGeom prst="line">
              <a:avLst/>
            </a:prstGeom>
            <a:noFill/>
            <a:ln w="28575">
              <a:solidFill>
                <a:srgbClr val="996600"/>
              </a:solidFill>
              <a:round/>
              <a:headEnd/>
              <a:tailEnd/>
            </a:ln>
            <a:effectLst/>
          </p:spPr>
          <p:txBody>
            <a:bodyPr/>
            <a:lstStyle/>
            <a:p>
              <a:endParaRPr lang="en-US" dirty="0"/>
            </a:p>
          </p:txBody>
        </p:sp>
        <p:sp>
          <p:nvSpPr>
            <p:cNvPr id="114241" name="Line 577"/>
            <p:cNvSpPr>
              <a:spLocks noChangeShapeType="1"/>
            </p:cNvSpPr>
            <p:nvPr/>
          </p:nvSpPr>
          <p:spPr bwMode="auto">
            <a:xfrm>
              <a:off x="1143000" y="4800600"/>
              <a:ext cx="214313" cy="0"/>
            </a:xfrm>
            <a:prstGeom prst="line">
              <a:avLst/>
            </a:prstGeom>
            <a:noFill/>
            <a:ln w="28575">
              <a:solidFill>
                <a:srgbClr val="996600"/>
              </a:solidFill>
              <a:round/>
              <a:headEnd/>
              <a:tailEnd type="triangle" w="med" len="med"/>
            </a:ln>
            <a:effectLst/>
          </p:spPr>
          <p:txBody>
            <a:bodyPr/>
            <a:lstStyle/>
            <a:p>
              <a:endParaRPr lang="en-US" dirty="0"/>
            </a:p>
          </p:txBody>
        </p:sp>
        <p:sp>
          <p:nvSpPr>
            <p:cNvPr id="114242" name="Line 578"/>
            <p:cNvSpPr>
              <a:spLocks noChangeShapeType="1"/>
            </p:cNvSpPr>
            <p:nvPr/>
          </p:nvSpPr>
          <p:spPr bwMode="auto">
            <a:xfrm>
              <a:off x="1157288" y="4800600"/>
              <a:ext cx="0" cy="1371600"/>
            </a:xfrm>
            <a:prstGeom prst="line">
              <a:avLst/>
            </a:prstGeom>
            <a:noFill/>
            <a:ln w="28575">
              <a:solidFill>
                <a:srgbClr val="996600"/>
              </a:solidFill>
              <a:round/>
              <a:headEnd/>
              <a:tailEnd/>
            </a:ln>
            <a:effectLst/>
          </p:spPr>
          <p:txBody>
            <a:bodyPr/>
            <a:lstStyle/>
            <a:p>
              <a:endParaRPr lang="en-US" dirty="0"/>
            </a:p>
          </p:txBody>
        </p:sp>
        <p:sp>
          <p:nvSpPr>
            <p:cNvPr id="114243" name="Text Box 579"/>
            <p:cNvSpPr txBox="1">
              <a:spLocks noChangeArrowheads="1"/>
            </p:cNvSpPr>
            <p:nvPr/>
          </p:nvSpPr>
          <p:spPr bwMode="auto">
            <a:xfrm>
              <a:off x="3867150" y="5824538"/>
              <a:ext cx="685800" cy="214313"/>
            </a:xfrm>
            <a:prstGeom prst="rect">
              <a:avLst/>
            </a:prstGeom>
            <a:noFill/>
            <a:ln w="9525">
              <a:noFill/>
              <a:miter lim="800000"/>
              <a:headEnd/>
              <a:tailEnd/>
            </a:ln>
            <a:effectLst/>
          </p:spPr>
          <p:txBody>
            <a:bodyPr>
              <a:spAutoFit/>
            </a:bodyPr>
            <a:lstStyle/>
            <a:p>
              <a:pPr algn="l"/>
              <a:r>
                <a:rPr lang="en-US" sz="800" b="1" dirty="0"/>
                <a:t>Instr. 0-5</a:t>
              </a:r>
            </a:p>
          </p:txBody>
        </p:sp>
        <p:sp>
          <p:nvSpPr>
            <p:cNvPr id="114244" name="Line 580"/>
            <p:cNvSpPr>
              <a:spLocks noChangeShapeType="1"/>
            </p:cNvSpPr>
            <p:nvPr/>
          </p:nvSpPr>
          <p:spPr bwMode="auto">
            <a:xfrm flipH="1" flipV="1">
              <a:off x="2667000" y="3049588"/>
              <a:ext cx="0" cy="3198813"/>
            </a:xfrm>
            <a:prstGeom prst="line">
              <a:avLst/>
            </a:prstGeom>
            <a:noFill/>
            <a:ln w="19050">
              <a:solidFill>
                <a:srgbClr val="CC3300"/>
              </a:solidFill>
              <a:round/>
              <a:headEnd/>
              <a:tailEnd/>
            </a:ln>
            <a:effectLst/>
          </p:spPr>
          <p:txBody>
            <a:bodyPr/>
            <a:lstStyle/>
            <a:p>
              <a:endParaRPr lang="en-US" dirty="0"/>
            </a:p>
          </p:txBody>
        </p:sp>
        <p:sp>
          <p:nvSpPr>
            <p:cNvPr id="114166" name="Line 502"/>
            <p:cNvSpPr>
              <a:spLocks noChangeShapeType="1"/>
            </p:cNvSpPr>
            <p:nvPr/>
          </p:nvSpPr>
          <p:spPr bwMode="auto">
            <a:xfrm>
              <a:off x="2428875" y="4354513"/>
              <a:ext cx="366713" cy="0"/>
            </a:xfrm>
            <a:prstGeom prst="line">
              <a:avLst/>
            </a:prstGeom>
            <a:noFill/>
            <a:ln w="28575">
              <a:solidFill>
                <a:schemeClr val="tx1"/>
              </a:solidFill>
              <a:round/>
              <a:headEnd/>
              <a:tailEnd type="triangle" w="med" len="med"/>
            </a:ln>
            <a:effectLst/>
          </p:spPr>
          <p:txBody>
            <a:bodyPr/>
            <a:lstStyle/>
            <a:p>
              <a:endParaRPr lang="en-US" dirty="0"/>
            </a:p>
          </p:txBody>
        </p:sp>
        <p:sp>
          <p:nvSpPr>
            <p:cNvPr id="114168" name="Line 504"/>
            <p:cNvSpPr>
              <a:spLocks noChangeShapeType="1"/>
            </p:cNvSpPr>
            <p:nvPr/>
          </p:nvSpPr>
          <p:spPr bwMode="auto">
            <a:xfrm>
              <a:off x="2576513" y="5573713"/>
              <a:ext cx="214313" cy="0"/>
            </a:xfrm>
            <a:prstGeom prst="line">
              <a:avLst/>
            </a:prstGeom>
            <a:noFill/>
            <a:ln w="28575">
              <a:solidFill>
                <a:schemeClr val="tx1"/>
              </a:solidFill>
              <a:round/>
              <a:headEnd/>
              <a:tailEnd type="triangle" w="med" len="med"/>
            </a:ln>
            <a:effectLst/>
          </p:spPr>
          <p:txBody>
            <a:bodyPr/>
            <a:lstStyle/>
            <a:p>
              <a:endParaRPr lang="en-US" dirty="0"/>
            </a:p>
          </p:txBody>
        </p:sp>
        <p:sp>
          <p:nvSpPr>
            <p:cNvPr id="113964" name="Line 300"/>
            <p:cNvSpPr>
              <a:spLocks noChangeShapeType="1"/>
            </p:cNvSpPr>
            <p:nvPr/>
          </p:nvSpPr>
          <p:spPr bwMode="auto">
            <a:xfrm>
              <a:off x="914400" y="6092825"/>
              <a:ext cx="7086600" cy="0"/>
            </a:xfrm>
            <a:prstGeom prst="line">
              <a:avLst/>
            </a:prstGeom>
            <a:noFill/>
            <a:ln w="28575">
              <a:solidFill>
                <a:schemeClr val="accent2"/>
              </a:solidFill>
              <a:round/>
              <a:headEnd/>
              <a:tailEnd/>
            </a:ln>
            <a:effectLst/>
          </p:spPr>
          <p:txBody>
            <a:bodyPr/>
            <a:lstStyle/>
            <a:p>
              <a:endParaRPr lang="en-US" dirty="0"/>
            </a:p>
          </p:txBody>
        </p:sp>
        <p:sp>
          <p:nvSpPr>
            <p:cNvPr id="114240" name="Line 576"/>
            <p:cNvSpPr>
              <a:spLocks noChangeShapeType="1"/>
            </p:cNvSpPr>
            <p:nvPr/>
          </p:nvSpPr>
          <p:spPr bwMode="auto">
            <a:xfrm>
              <a:off x="1143000" y="6172200"/>
              <a:ext cx="4581525" cy="0"/>
            </a:xfrm>
            <a:prstGeom prst="line">
              <a:avLst/>
            </a:prstGeom>
            <a:noFill/>
            <a:ln w="28575">
              <a:solidFill>
                <a:srgbClr val="996600"/>
              </a:solidFill>
              <a:round/>
              <a:headEnd/>
              <a:tailEnd/>
            </a:ln>
            <a:effectLst/>
          </p:spPr>
          <p:txBody>
            <a:bodyPr/>
            <a:lstStyle/>
            <a:p>
              <a:endParaRPr lang="en-US" dirty="0"/>
            </a:p>
          </p:txBody>
        </p:sp>
        <p:sp>
          <p:nvSpPr>
            <p:cNvPr id="114246" name="Line 582"/>
            <p:cNvSpPr>
              <a:spLocks noChangeShapeType="1"/>
            </p:cNvSpPr>
            <p:nvPr/>
          </p:nvSpPr>
          <p:spPr bwMode="auto">
            <a:xfrm>
              <a:off x="2667000" y="6238875"/>
              <a:ext cx="1219200" cy="0"/>
            </a:xfrm>
            <a:prstGeom prst="line">
              <a:avLst/>
            </a:prstGeom>
            <a:noFill/>
            <a:ln w="19050">
              <a:solidFill>
                <a:srgbClr val="CC3300"/>
              </a:solidFill>
              <a:round/>
              <a:headEnd/>
              <a:tailEnd/>
            </a:ln>
            <a:effectLst/>
          </p:spPr>
          <p:txBody>
            <a:bodyPr/>
            <a:lstStyle/>
            <a:p>
              <a:endParaRPr lang="en-US" dirty="0"/>
            </a:p>
          </p:txBody>
        </p:sp>
        <p:sp>
          <p:nvSpPr>
            <p:cNvPr id="114247" name="Line 583"/>
            <p:cNvSpPr>
              <a:spLocks noChangeShapeType="1"/>
            </p:cNvSpPr>
            <p:nvPr/>
          </p:nvSpPr>
          <p:spPr bwMode="auto">
            <a:xfrm flipH="1" flipV="1">
              <a:off x="3886200" y="3267075"/>
              <a:ext cx="0" cy="1076325"/>
            </a:xfrm>
            <a:prstGeom prst="line">
              <a:avLst/>
            </a:prstGeom>
            <a:noFill/>
            <a:ln w="19050">
              <a:solidFill>
                <a:srgbClr val="CC3300"/>
              </a:solidFill>
              <a:round/>
              <a:headEnd/>
              <a:tailEnd/>
            </a:ln>
            <a:effectLst/>
          </p:spPr>
          <p:txBody>
            <a:bodyPr/>
            <a:lstStyle/>
            <a:p>
              <a:endParaRPr lang="en-US" dirty="0"/>
            </a:p>
          </p:txBody>
        </p:sp>
        <p:sp>
          <p:nvSpPr>
            <p:cNvPr id="114161" name="Text Box 497"/>
            <p:cNvSpPr txBox="1">
              <a:spLocks noChangeArrowheads="1"/>
            </p:cNvSpPr>
            <p:nvPr/>
          </p:nvSpPr>
          <p:spPr bwMode="auto">
            <a:xfrm>
              <a:off x="3667125" y="3516313"/>
              <a:ext cx="533400"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21-25</a:t>
              </a:r>
            </a:p>
          </p:txBody>
        </p:sp>
        <p:sp>
          <p:nvSpPr>
            <p:cNvPr id="114162" name="Text Box 498"/>
            <p:cNvSpPr txBox="1">
              <a:spLocks noChangeArrowheads="1"/>
            </p:cNvSpPr>
            <p:nvPr/>
          </p:nvSpPr>
          <p:spPr bwMode="auto">
            <a:xfrm>
              <a:off x="3657600" y="3749675"/>
              <a:ext cx="447675"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16-20</a:t>
              </a:r>
            </a:p>
          </p:txBody>
        </p:sp>
        <p:sp>
          <p:nvSpPr>
            <p:cNvPr id="114171" name="Line 507"/>
            <p:cNvSpPr>
              <a:spLocks noChangeShapeType="1"/>
            </p:cNvSpPr>
            <p:nvPr/>
          </p:nvSpPr>
          <p:spPr bwMode="auto">
            <a:xfrm>
              <a:off x="3609975" y="3810000"/>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14177" name="Line 513"/>
            <p:cNvSpPr>
              <a:spLocks noChangeShapeType="1"/>
            </p:cNvSpPr>
            <p:nvPr/>
          </p:nvSpPr>
          <p:spPr bwMode="auto">
            <a:xfrm>
              <a:off x="3605213" y="4038600"/>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14248" name="Line 584"/>
            <p:cNvSpPr>
              <a:spLocks noChangeShapeType="1"/>
            </p:cNvSpPr>
            <p:nvPr/>
          </p:nvSpPr>
          <p:spPr bwMode="auto">
            <a:xfrm flipV="1">
              <a:off x="4562475" y="3119438"/>
              <a:ext cx="0" cy="461963"/>
            </a:xfrm>
            <a:prstGeom prst="line">
              <a:avLst/>
            </a:prstGeom>
            <a:noFill/>
            <a:ln w="19050">
              <a:solidFill>
                <a:srgbClr val="CC3300"/>
              </a:solidFill>
              <a:round/>
              <a:headEnd/>
              <a:tailEnd/>
            </a:ln>
            <a:effectLst/>
          </p:spPr>
          <p:txBody>
            <a:bodyPr/>
            <a:lstStyle/>
            <a:p>
              <a:endParaRPr lang="en-US" dirty="0"/>
            </a:p>
          </p:txBody>
        </p:sp>
        <p:sp>
          <p:nvSpPr>
            <p:cNvPr id="114249" name="Text Box 585"/>
            <p:cNvSpPr txBox="1">
              <a:spLocks noChangeArrowheads="1"/>
            </p:cNvSpPr>
            <p:nvPr/>
          </p:nvSpPr>
          <p:spPr bwMode="auto">
            <a:xfrm>
              <a:off x="4610100" y="3252788"/>
              <a:ext cx="571500" cy="214313"/>
            </a:xfrm>
            <a:prstGeom prst="rect">
              <a:avLst/>
            </a:prstGeom>
            <a:noFill/>
            <a:ln w="9525">
              <a:noFill/>
              <a:miter lim="800000"/>
              <a:headEnd/>
              <a:tailEnd/>
            </a:ln>
            <a:effectLst/>
          </p:spPr>
          <p:txBody>
            <a:bodyPr>
              <a:spAutoFit/>
            </a:bodyPr>
            <a:lstStyle/>
            <a:p>
              <a:pPr algn="l"/>
              <a:r>
                <a:rPr lang="en-US" sz="800" b="1" dirty="0">
                  <a:solidFill>
                    <a:srgbClr val="009900"/>
                  </a:solidFill>
                </a:rPr>
                <a:t>PC 0-31</a:t>
              </a:r>
            </a:p>
          </p:txBody>
        </p:sp>
        <p:grpSp>
          <p:nvGrpSpPr>
            <p:cNvPr id="113941" name="Group 277"/>
            <p:cNvGrpSpPr>
              <a:grpSpLocks/>
            </p:cNvGrpSpPr>
            <p:nvPr/>
          </p:nvGrpSpPr>
          <p:grpSpPr bwMode="auto">
            <a:xfrm>
              <a:off x="3773474" y="4327525"/>
              <a:ext cx="228600" cy="549275"/>
              <a:chOff x="4393" y="1632"/>
              <a:chExt cx="144" cy="346"/>
            </a:xfrm>
          </p:grpSpPr>
          <p:grpSp>
            <p:nvGrpSpPr>
              <p:cNvPr id="113942" name="Group 278"/>
              <p:cNvGrpSpPr>
                <a:grpSpLocks/>
              </p:cNvGrpSpPr>
              <p:nvPr/>
            </p:nvGrpSpPr>
            <p:grpSpPr bwMode="auto">
              <a:xfrm>
                <a:off x="4411" y="1634"/>
                <a:ext cx="102" cy="336"/>
                <a:chOff x="1248" y="3360"/>
                <a:chExt cx="144" cy="480"/>
              </a:xfrm>
            </p:grpSpPr>
            <p:sp>
              <p:nvSpPr>
                <p:cNvPr id="113943" name="AutoShape 279"/>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3944" name="Line 28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3945" name="Line 28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3946" name="Text Box 282"/>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4251" name="Line 587"/>
            <p:cNvSpPr>
              <a:spLocks noChangeShapeType="1"/>
            </p:cNvSpPr>
            <p:nvPr/>
          </p:nvSpPr>
          <p:spPr bwMode="auto">
            <a:xfrm>
              <a:off x="3624263" y="3505200"/>
              <a:ext cx="2090738" cy="0"/>
            </a:xfrm>
            <a:prstGeom prst="line">
              <a:avLst/>
            </a:prstGeom>
            <a:noFill/>
            <a:ln w="28575">
              <a:solidFill>
                <a:schemeClr val="tx1"/>
              </a:solidFill>
              <a:round/>
              <a:headEnd/>
              <a:tailEnd/>
            </a:ln>
            <a:effectLst/>
          </p:spPr>
          <p:txBody>
            <a:bodyPr/>
            <a:lstStyle/>
            <a:p>
              <a:endParaRPr lang="en-US" dirty="0"/>
            </a:p>
          </p:txBody>
        </p:sp>
        <p:grpSp>
          <p:nvGrpSpPr>
            <p:cNvPr id="114103" name="Group 439"/>
            <p:cNvGrpSpPr>
              <a:grpSpLocks/>
            </p:cNvGrpSpPr>
            <p:nvPr/>
          </p:nvGrpSpPr>
          <p:grpSpPr bwMode="auto">
            <a:xfrm>
              <a:off x="5972162" y="3287713"/>
              <a:ext cx="228600" cy="549275"/>
              <a:chOff x="4393" y="1632"/>
              <a:chExt cx="144" cy="346"/>
            </a:xfrm>
          </p:grpSpPr>
          <p:grpSp>
            <p:nvGrpSpPr>
              <p:cNvPr id="114104" name="Group 440"/>
              <p:cNvGrpSpPr>
                <a:grpSpLocks/>
              </p:cNvGrpSpPr>
              <p:nvPr/>
            </p:nvGrpSpPr>
            <p:grpSpPr bwMode="auto">
              <a:xfrm>
                <a:off x="4411" y="1634"/>
                <a:ext cx="102" cy="336"/>
                <a:chOff x="1248" y="3360"/>
                <a:chExt cx="144" cy="480"/>
              </a:xfrm>
            </p:grpSpPr>
            <p:sp>
              <p:nvSpPr>
                <p:cNvPr id="114105" name="AutoShape 441"/>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14106" name="Line 44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14107" name="Line 44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14108" name="Text Box 444"/>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14252" name="Line 588"/>
            <p:cNvSpPr>
              <a:spLocks noChangeShapeType="1"/>
            </p:cNvSpPr>
            <p:nvPr/>
          </p:nvSpPr>
          <p:spPr bwMode="auto">
            <a:xfrm>
              <a:off x="5695950" y="3200400"/>
              <a:ext cx="4763" cy="304800"/>
            </a:xfrm>
            <a:prstGeom prst="line">
              <a:avLst/>
            </a:prstGeom>
            <a:noFill/>
            <a:ln w="28575">
              <a:solidFill>
                <a:schemeClr val="tx1"/>
              </a:solidFill>
              <a:round/>
              <a:headEnd/>
              <a:tailEnd/>
            </a:ln>
            <a:effectLst/>
          </p:spPr>
          <p:txBody>
            <a:bodyPr/>
            <a:lstStyle/>
            <a:p>
              <a:endParaRPr lang="en-US" dirty="0"/>
            </a:p>
          </p:txBody>
        </p:sp>
        <p:sp>
          <p:nvSpPr>
            <p:cNvPr id="114258" name="Text Box 594"/>
            <p:cNvSpPr txBox="1">
              <a:spLocks noChangeArrowheads="1"/>
            </p:cNvSpPr>
            <p:nvPr/>
          </p:nvSpPr>
          <p:spPr bwMode="auto">
            <a:xfrm>
              <a:off x="6248400" y="2647950"/>
              <a:ext cx="609600" cy="214313"/>
            </a:xfrm>
            <a:prstGeom prst="rect">
              <a:avLst/>
            </a:prstGeom>
            <a:noFill/>
            <a:ln w="9525">
              <a:noFill/>
              <a:miter lim="800000"/>
              <a:headEnd/>
              <a:tailEnd/>
            </a:ln>
            <a:effectLst/>
          </p:spPr>
          <p:txBody>
            <a:bodyPr>
              <a:spAutoFit/>
            </a:bodyPr>
            <a:lstStyle/>
            <a:p>
              <a:pPr algn="l"/>
              <a:r>
                <a:rPr lang="en-US" sz="800" b="1" dirty="0">
                  <a:solidFill>
                    <a:srgbClr val="009900"/>
                  </a:solidFill>
                </a:rPr>
                <a:t>PC 28-31</a:t>
              </a:r>
            </a:p>
          </p:txBody>
        </p:sp>
        <p:sp>
          <p:nvSpPr>
            <p:cNvPr id="114259" name="Line 595"/>
            <p:cNvSpPr>
              <a:spLocks noChangeShapeType="1"/>
            </p:cNvSpPr>
            <p:nvPr/>
          </p:nvSpPr>
          <p:spPr bwMode="auto">
            <a:xfrm flipH="1" flipV="1">
              <a:off x="8372475" y="2209800"/>
              <a:ext cx="0" cy="762000"/>
            </a:xfrm>
            <a:prstGeom prst="line">
              <a:avLst/>
            </a:prstGeom>
            <a:noFill/>
            <a:ln w="19050">
              <a:solidFill>
                <a:srgbClr val="CC3300"/>
              </a:solidFill>
              <a:round/>
              <a:headEnd/>
              <a:tailEnd/>
            </a:ln>
            <a:effectLst/>
          </p:spPr>
          <p:txBody>
            <a:bodyPr/>
            <a:lstStyle/>
            <a:p>
              <a:endParaRPr lang="en-US" dirty="0"/>
            </a:p>
          </p:txBody>
        </p:sp>
        <p:sp>
          <p:nvSpPr>
            <p:cNvPr id="114260" name="Line 596"/>
            <p:cNvSpPr>
              <a:spLocks noChangeShapeType="1"/>
            </p:cNvSpPr>
            <p:nvPr/>
          </p:nvSpPr>
          <p:spPr bwMode="auto">
            <a:xfrm flipV="1">
              <a:off x="6086475" y="2895600"/>
              <a:ext cx="0" cy="381000"/>
            </a:xfrm>
            <a:prstGeom prst="line">
              <a:avLst/>
            </a:prstGeom>
            <a:noFill/>
            <a:ln w="19050">
              <a:solidFill>
                <a:srgbClr val="CC3300"/>
              </a:solidFill>
              <a:round/>
              <a:headEnd/>
              <a:tailEnd/>
            </a:ln>
            <a:effectLst/>
          </p:spPr>
          <p:txBody>
            <a:bodyPr/>
            <a:lstStyle/>
            <a:p>
              <a:endParaRPr lang="en-US" dirty="0"/>
            </a:p>
          </p:txBody>
        </p:sp>
        <p:sp>
          <p:nvSpPr>
            <p:cNvPr id="114261" name="Line 597"/>
            <p:cNvSpPr>
              <a:spLocks noChangeShapeType="1"/>
            </p:cNvSpPr>
            <p:nvPr/>
          </p:nvSpPr>
          <p:spPr bwMode="auto">
            <a:xfrm flipV="1">
              <a:off x="5876925" y="2667000"/>
              <a:ext cx="0" cy="1524000"/>
            </a:xfrm>
            <a:prstGeom prst="line">
              <a:avLst/>
            </a:prstGeom>
            <a:noFill/>
            <a:ln w="19050">
              <a:solidFill>
                <a:srgbClr val="CC3300"/>
              </a:solidFill>
              <a:round/>
              <a:headEnd/>
              <a:tailEnd/>
            </a:ln>
            <a:effectLst/>
          </p:spPr>
          <p:txBody>
            <a:bodyPr/>
            <a:lstStyle/>
            <a:p>
              <a:endParaRPr lang="en-US" dirty="0"/>
            </a:p>
          </p:txBody>
        </p:sp>
        <p:sp>
          <p:nvSpPr>
            <p:cNvPr id="114262" name="Line 598"/>
            <p:cNvSpPr>
              <a:spLocks noChangeShapeType="1"/>
            </p:cNvSpPr>
            <p:nvPr/>
          </p:nvSpPr>
          <p:spPr bwMode="auto">
            <a:xfrm>
              <a:off x="5867400" y="4191000"/>
              <a:ext cx="228600" cy="0"/>
            </a:xfrm>
            <a:prstGeom prst="line">
              <a:avLst/>
            </a:prstGeom>
            <a:noFill/>
            <a:ln w="19050">
              <a:solidFill>
                <a:srgbClr val="CC3300"/>
              </a:solidFill>
              <a:round/>
              <a:headEnd/>
              <a:tailEnd/>
            </a:ln>
            <a:effectLst/>
          </p:spPr>
          <p:txBody>
            <a:bodyPr/>
            <a:lstStyle/>
            <a:p>
              <a:endParaRPr lang="en-US" dirty="0"/>
            </a:p>
          </p:txBody>
        </p:sp>
        <p:sp>
          <p:nvSpPr>
            <p:cNvPr id="114264" name="Line 600"/>
            <p:cNvSpPr>
              <a:spLocks noChangeShapeType="1"/>
            </p:cNvSpPr>
            <p:nvPr/>
          </p:nvSpPr>
          <p:spPr bwMode="auto">
            <a:xfrm>
              <a:off x="3733800" y="2209800"/>
              <a:ext cx="4648200" cy="0"/>
            </a:xfrm>
            <a:prstGeom prst="line">
              <a:avLst/>
            </a:prstGeom>
            <a:noFill/>
            <a:ln w="19050">
              <a:solidFill>
                <a:srgbClr val="CC3300"/>
              </a:solidFill>
              <a:round/>
              <a:headEnd/>
              <a:tailEnd/>
            </a:ln>
            <a:effectLst/>
          </p:spPr>
          <p:txBody>
            <a:bodyPr/>
            <a:lstStyle/>
            <a:p>
              <a:endParaRPr lang="en-US" dirty="0"/>
            </a:p>
          </p:txBody>
        </p:sp>
        <p:sp>
          <p:nvSpPr>
            <p:cNvPr id="114253" name="Line 589"/>
            <p:cNvSpPr>
              <a:spLocks noChangeShapeType="1"/>
            </p:cNvSpPr>
            <p:nvPr/>
          </p:nvSpPr>
          <p:spPr bwMode="auto">
            <a:xfrm>
              <a:off x="5710238" y="3214688"/>
              <a:ext cx="838200" cy="0"/>
            </a:xfrm>
            <a:prstGeom prst="line">
              <a:avLst/>
            </a:prstGeom>
            <a:noFill/>
            <a:ln w="28575">
              <a:solidFill>
                <a:schemeClr val="tx1"/>
              </a:solidFill>
              <a:round/>
              <a:headEnd/>
              <a:tailEnd type="triangle" w="med" len="med"/>
            </a:ln>
            <a:effectLst/>
          </p:spPr>
          <p:txBody>
            <a:bodyPr/>
            <a:lstStyle/>
            <a:p>
              <a:endParaRPr lang="en-US" dirty="0"/>
            </a:p>
          </p:txBody>
        </p:sp>
        <p:sp>
          <p:nvSpPr>
            <p:cNvPr id="114254" name="Text Box 590"/>
            <p:cNvSpPr txBox="1">
              <a:spLocks noChangeArrowheads="1"/>
            </p:cNvSpPr>
            <p:nvPr/>
          </p:nvSpPr>
          <p:spPr bwMode="auto">
            <a:xfrm>
              <a:off x="5791200" y="3038475"/>
              <a:ext cx="685800" cy="214313"/>
            </a:xfrm>
            <a:prstGeom prst="rect">
              <a:avLst/>
            </a:prstGeom>
            <a:noFill/>
            <a:ln w="9525">
              <a:noFill/>
              <a:miter lim="800000"/>
              <a:headEnd/>
              <a:tailEnd/>
            </a:ln>
            <a:effectLst/>
          </p:spPr>
          <p:txBody>
            <a:bodyPr>
              <a:spAutoFit/>
            </a:bodyPr>
            <a:lstStyle/>
            <a:p>
              <a:pPr algn="l"/>
              <a:r>
                <a:rPr lang="en-US" sz="800" b="1" dirty="0"/>
                <a:t>Instr. 0-25</a:t>
              </a:r>
            </a:p>
          </p:txBody>
        </p:sp>
        <p:sp>
          <p:nvSpPr>
            <p:cNvPr id="114189" name="Line 525"/>
            <p:cNvSpPr>
              <a:spLocks noChangeShapeType="1"/>
            </p:cNvSpPr>
            <p:nvPr/>
          </p:nvSpPr>
          <p:spPr bwMode="auto">
            <a:xfrm>
              <a:off x="5772150" y="3733800"/>
              <a:ext cx="228600" cy="0"/>
            </a:xfrm>
            <a:prstGeom prst="line">
              <a:avLst/>
            </a:prstGeom>
            <a:noFill/>
            <a:ln w="28575">
              <a:solidFill>
                <a:srgbClr val="996600"/>
              </a:solidFill>
              <a:round/>
              <a:headEnd/>
              <a:tailEnd type="triangle" w="med" len="med"/>
            </a:ln>
            <a:effectLst/>
          </p:spPr>
          <p:txBody>
            <a:bodyPr/>
            <a:lstStyle/>
            <a:p>
              <a:endParaRPr lang="en-US" dirty="0"/>
            </a:p>
          </p:txBody>
        </p:sp>
      </p:grpSp>
      <p:sp>
        <p:nvSpPr>
          <p:cNvPr id="114266" name="Text Box 602"/>
          <p:cNvSpPr txBox="1">
            <a:spLocks noChangeArrowheads="1"/>
          </p:cNvSpPr>
          <p:nvPr/>
        </p:nvSpPr>
        <p:spPr bwMode="auto">
          <a:xfrm>
            <a:off x="3810000" y="6156325"/>
            <a:ext cx="5562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pic>
        <p:nvPicPr>
          <p:cNvPr id="2" name="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4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96258" name="Rectangle 2"/>
          <p:cNvSpPr>
            <a:spLocks noGrp="1" noChangeArrowheads="1"/>
          </p:cNvSpPr>
          <p:nvPr>
            <p:ph type="title"/>
          </p:nvPr>
        </p:nvSpPr>
        <p:spPr>
          <a:xfrm>
            <a:off x="1905000" y="1371600"/>
            <a:ext cx="5410200" cy="533400"/>
          </a:xfrm>
          <a:ln/>
        </p:spPr>
        <p:txBody>
          <a:bodyPr/>
          <a:lstStyle/>
          <a:p>
            <a:r>
              <a:rPr lang="en-US" sz="3200" dirty="0"/>
              <a:t>Multicycle Summary</a:t>
            </a:r>
          </a:p>
        </p:txBody>
      </p:sp>
      <p:sp>
        <p:nvSpPr>
          <p:cNvPr id="96259" name="Rectangle 3"/>
          <p:cNvSpPr>
            <a:spLocks noGrp="1" noChangeArrowheads="1"/>
          </p:cNvSpPr>
          <p:nvPr>
            <p:ph type="body" idx="1"/>
          </p:nvPr>
        </p:nvSpPr>
        <p:spPr>
          <a:xfrm>
            <a:off x="685800" y="4038600"/>
            <a:ext cx="7772400" cy="2057400"/>
          </a:xfrm>
        </p:spPr>
        <p:txBody>
          <a:bodyPr/>
          <a:lstStyle/>
          <a:p>
            <a:r>
              <a:rPr lang="en-US" dirty="0"/>
              <a:t>We have redesigned the MIPS CPU to accommodate a 5-segment instruction partition with each segment taking one clock cycle. </a:t>
            </a:r>
          </a:p>
          <a:p>
            <a:r>
              <a:rPr lang="en-US" dirty="0">
                <a:solidFill>
                  <a:srgbClr val="CC3300"/>
                </a:solidFill>
              </a:rPr>
              <a:t>In doing so, instruction execution time was decreased ~ 30-40% and greater efficiency was obtained by reducing the circuitry.</a:t>
            </a:r>
            <a:r>
              <a:rPr lang="en-US" dirty="0"/>
              <a:t>  </a:t>
            </a:r>
          </a:p>
          <a:p>
            <a:r>
              <a:rPr lang="en-US" dirty="0">
                <a:solidFill>
                  <a:schemeClr val="accent2"/>
                </a:solidFill>
              </a:rPr>
              <a:t>In the next lecture, we will take the final step in the MIPS design and complete the R2000 architecture.   </a:t>
            </a:r>
          </a:p>
        </p:txBody>
      </p:sp>
      <p:grpSp>
        <p:nvGrpSpPr>
          <p:cNvPr id="96482" name="Group 226"/>
          <p:cNvGrpSpPr>
            <a:grpSpLocks/>
          </p:cNvGrpSpPr>
          <p:nvPr/>
        </p:nvGrpSpPr>
        <p:grpSpPr bwMode="auto">
          <a:xfrm>
            <a:off x="2438400" y="2057400"/>
            <a:ext cx="4572000" cy="1981200"/>
            <a:chOff x="864" y="1248"/>
            <a:chExt cx="4080" cy="1248"/>
          </a:xfrm>
        </p:grpSpPr>
        <p:sp>
          <p:nvSpPr>
            <p:cNvPr id="96284" name="Line 28"/>
            <p:cNvSpPr>
              <a:spLocks noChangeShapeType="1"/>
            </p:cNvSpPr>
            <p:nvPr/>
          </p:nvSpPr>
          <p:spPr bwMode="auto">
            <a:xfrm>
              <a:off x="4298" y="1716"/>
              <a:ext cx="490" cy="0"/>
            </a:xfrm>
            <a:prstGeom prst="line">
              <a:avLst/>
            </a:prstGeom>
            <a:noFill/>
            <a:ln w="28575">
              <a:solidFill>
                <a:schemeClr val="accent2"/>
              </a:solidFill>
              <a:round/>
              <a:headEnd/>
              <a:tailEnd type="triangle" w="med" len="med"/>
            </a:ln>
            <a:effectLst/>
          </p:spPr>
          <p:txBody>
            <a:bodyPr/>
            <a:lstStyle/>
            <a:p>
              <a:endParaRPr lang="en-US" dirty="0"/>
            </a:p>
          </p:txBody>
        </p:sp>
        <p:sp>
          <p:nvSpPr>
            <p:cNvPr id="96285" name="Line 29"/>
            <p:cNvSpPr>
              <a:spLocks noChangeShapeType="1"/>
            </p:cNvSpPr>
            <p:nvPr/>
          </p:nvSpPr>
          <p:spPr bwMode="auto">
            <a:xfrm flipH="1">
              <a:off x="4524" y="1886"/>
              <a:ext cx="113" cy="0"/>
            </a:xfrm>
            <a:prstGeom prst="line">
              <a:avLst/>
            </a:prstGeom>
            <a:noFill/>
            <a:ln w="28575">
              <a:solidFill>
                <a:schemeClr val="accent2"/>
              </a:solidFill>
              <a:round/>
              <a:headEnd/>
              <a:tailEnd/>
            </a:ln>
            <a:effectLst/>
          </p:spPr>
          <p:txBody>
            <a:bodyPr/>
            <a:lstStyle/>
            <a:p>
              <a:endParaRPr lang="en-US" dirty="0"/>
            </a:p>
          </p:txBody>
        </p:sp>
        <p:sp>
          <p:nvSpPr>
            <p:cNvPr id="96286" name="Line 30"/>
            <p:cNvSpPr>
              <a:spLocks noChangeShapeType="1"/>
            </p:cNvSpPr>
            <p:nvPr/>
          </p:nvSpPr>
          <p:spPr bwMode="auto">
            <a:xfrm>
              <a:off x="1135" y="1910"/>
              <a:ext cx="69" cy="0"/>
            </a:xfrm>
            <a:prstGeom prst="line">
              <a:avLst/>
            </a:prstGeom>
            <a:noFill/>
            <a:ln w="28575">
              <a:solidFill>
                <a:schemeClr val="accent2"/>
              </a:solidFill>
              <a:round/>
              <a:headEnd/>
              <a:tailEnd type="triangle" w="med" len="med"/>
            </a:ln>
            <a:effectLst/>
          </p:spPr>
          <p:txBody>
            <a:bodyPr/>
            <a:lstStyle/>
            <a:p>
              <a:endParaRPr lang="en-US" dirty="0"/>
            </a:p>
          </p:txBody>
        </p:sp>
        <p:sp>
          <p:nvSpPr>
            <p:cNvPr id="96287" name="Line 31"/>
            <p:cNvSpPr>
              <a:spLocks noChangeShapeType="1"/>
            </p:cNvSpPr>
            <p:nvPr/>
          </p:nvSpPr>
          <p:spPr bwMode="auto">
            <a:xfrm>
              <a:off x="2352" y="2266"/>
              <a:ext cx="219" cy="0"/>
            </a:xfrm>
            <a:prstGeom prst="line">
              <a:avLst/>
            </a:prstGeom>
            <a:noFill/>
            <a:ln w="28575">
              <a:solidFill>
                <a:schemeClr val="tx1"/>
              </a:solidFill>
              <a:round/>
              <a:headEnd/>
              <a:tailEnd type="triangle" w="med" len="med"/>
            </a:ln>
            <a:effectLst/>
          </p:spPr>
          <p:txBody>
            <a:bodyPr/>
            <a:lstStyle/>
            <a:p>
              <a:endParaRPr lang="en-US" dirty="0"/>
            </a:p>
          </p:txBody>
        </p:sp>
        <p:sp>
          <p:nvSpPr>
            <p:cNvPr id="96288" name="Line 32"/>
            <p:cNvSpPr>
              <a:spLocks noChangeShapeType="1"/>
            </p:cNvSpPr>
            <p:nvPr/>
          </p:nvSpPr>
          <p:spPr bwMode="auto">
            <a:xfrm>
              <a:off x="3130" y="1988"/>
              <a:ext cx="149" cy="0"/>
            </a:xfrm>
            <a:prstGeom prst="line">
              <a:avLst/>
            </a:prstGeom>
            <a:noFill/>
            <a:ln w="28575">
              <a:solidFill>
                <a:srgbClr val="996600"/>
              </a:solidFill>
              <a:round/>
              <a:headEnd/>
              <a:tailEnd type="triangle" w="med" len="med"/>
            </a:ln>
            <a:effectLst/>
          </p:spPr>
          <p:txBody>
            <a:bodyPr/>
            <a:lstStyle/>
            <a:p>
              <a:endParaRPr lang="en-US" dirty="0"/>
            </a:p>
          </p:txBody>
        </p:sp>
        <p:sp>
          <p:nvSpPr>
            <p:cNvPr id="96289" name="Line 33"/>
            <p:cNvSpPr>
              <a:spLocks noChangeShapeType="1"/>
            </p:cNvSpPr>
            <p:nvPr/>
          </p:nvSpPr>
          <p:spPr bwMode="auto">
            <a:xfrm flipV="1">
              <a:off x="3241" y="1544"/>
              <a:ext cx="491" cy="169"/>
            </a:xfrm>
            <a:prstGeom prst="line">
              <a:avLst/>
            </a:prstGeom>
            <a:noFill/>
            <a:ln w="12700">
              <a:solidFill>
                <a:srgbClr val="009900"/>
              </a:solidFill>
              <a:round/>
              <a:headEnd/>
              <a:tailEnd/>
            </a:ln>
            <a:effectLst/>
          </p:spPr>
          <p:txBody>
            <a:bodyPr/>
            <a:lstStyle/>
            <a:p>
              <a:endParaRPr lang="en-US" dirty="0"/>
            </a:p>
          </p:txBody>
        </p:sp>
        <p:sp>
          <p:nvSpPr>
            <p:cNvPr id="96290" name="Line 34"/>
            <p:cNvSpPr>
              <a:spLocks noChangeShapeType="1"/>
            </p:cNvSpPr>
            <p:nvPr/>
          </p:nvSpPr>
          <p:spPr bwMode="auto">
            <a:xfrm>
              <a:off x="3732" y="1544"/>
              <a:ext cx="415" cy="0"/>
            </a:xfrm>
            <a:prstGeom prst="line">
              <a:avLst/>
            </a:prstGeom>
            <a:noFill/>
            <a:ln w="12700">
              <a:solidFill>
                <a:srgbClr val="009900"/>
              </a:solidFill>
              <a:round/>
              <a:headEnd/>
              <a:tailEnd/>
            </a:ln>
            <a:effectLst/>
          </p:spPr>
          <p:txBody>
            <a:bodyPr/>
            <a:lstStyle/>
            <a:p>
              <a:endParaRPr lang="en-US" dirty="0"/>
            </a:p>
          </p:txBody>
        </p:sp>
        <p:sp>
          <p:nvSpPr>
            <p:cNvPr id="96291" name="Line 35"/>
            <p:cNvSpPr>
              <a:spLocks noChangeShapeType="1"/>
            </p:cNvSpPr>
            <p:nvPr/>
          </p:nvSpPr>
          <p:spPr bwMode="auto">
            <a:xfrm>
              <a:off x="4147" y="1544"/>
              <a:ext cx="339" cy="106"/>
            </a:xfrm>
            <a:prstGeom prst="line">
              <a:avLst/>
            </a:prstGeom>
            <a:noFill/>
            <a:ln w="12700">
              <a:solidFill>
                <a:srgbClr val="009900"/>
              </a:solidFill>
              <a:round/>
              <a:headEnd/>
              <a:tailEnd/>
            </a:ln>
            <a:effectLst/>
          </p:spPr>
          <p:txBody>
            <a:bodyPr/>
            <a:lstStyle/>
            <a:p>
              <a:endParaRPr lang="en-US" dirty="0"/>
            </a:p>
          </p:txBody>
        </p:sp>
        <p:sp>
          <p:nvSpPr>
            <p:cNvPr id="96292" name="Line 36"/>
            <p:cNvSpPr>
              <a:spLocks noChangeShapeType="1"/>
            </p:cNvSpPr>
            <p:nvPr/>
          </p:nvSpPr>
          <p:spPr bwMode="auto">
            <a:xfrm>
              <a:off x="3689" y="1925"/>
              <a:ext cx="0" cy="42"/>
            </a:xfrm>
            <a:prstGeom prst="line">
              <a:avLst/>
            </a:prstGeom>
            <a:noFill/>
            <a:ln w="19050">
              <a:solidFill>
                <a:srgbClr val="CC3300"/>
              </a:solidFill>
              <a:round/>
              <a:headEnd/>
              <a:tailEnd/>
            </a:ln>
            <a:effectLst/>
          </p:spPr>
          <p:txBody>
            <a:bodyPr/>
            <a:lstStyle/>
            <a:p>
              <a:endParaRPr lang="en-US" dirty="0"/>
            </a:p>
          </p:txBody>
        </p:sp>
        <p:sp>
          <p:nvSpPr>
            <p:cNvPr id="96293" name="Line 37"/>
            <p:cNvSpPr>
              <a:spLocks noChangeShapeType="1"/>
            </p:cNvSpPr>
            <p:nvPr/>
          </p:nvSpPr>
          <p:spPr bwMode="auto">
            <a:xfrm>
              <a:off x="2659" y="2136"/>
              <a:ext cx="68" cy="0"/>
            </a:xfrm>
            <a:prstGeom prst="line">
              <a:avLst/>
            </a:prstGeom>
            <a:noFill/>
            <a:ln w="28575">
              <a:solidFill>
                <a:schemeClr val="tx1"/>
              </a:solidFill>
              <a:round/>
              <a:headEnd/>
              <a:tailEnd type="triangle" w="med" len="med"/>
            </a:ln>
            <a:effectLst/>
          </p:spPr>
          <p:txBody>
            <a:bodyPr/>
            <a:lstStyle/>
            <a:p>
              <a:endParaRPr lang="en-US" dirty="0"/>
            </a:p>
          </p:txBody>
        </p:sp>
        <p:sp>
          <p:nvSpPr>
            <p:cNvPr id="96294" name="Line 38"/>
            <p:cNvSpPr>
              <a:spLocks noChangeShapeType="1"/>
            </p:cNvSpPr>
            <p:nvPr/>
          </p:nvSpPr>
          <p:spPr bwMode="auto">
            <a:xfrm>
              <a:off x="1991" y="1608"/>
              <a:ext cx="382" cy="0"/>
            </a:xfrm>
            <a:prstGeom prst="line">
              <a:avLst/>
            </a:prstGeom>
            <a:noFill/>
            <a:ln w="19050">
              <a:solidFill>
                <a:srgbClr val="CC3300"/>
              </a:solidFill>
              <a:round/>
              <a:headEnd/>
              <a:tailEnd/>
            </a:ln>
            <a:effectLst/>
          </p:spPr>
          <p:txBody>
            <a:bodyPr/>
            <a:lstStyle/>
            <a:p>
              <a:endParaRPr lang="en-US" dirty="0"/>
            </a:p>
          </p:txBody>
        </p:sp>
        <p:sp>
          <p:nvSpPr>
            <p:cNvPr id="96295" name="Line 39"/>
            <p:cNvSpPr>
              <a:spLocks noChangeShapeType="1"/>
            </p:cNvSpPr>
            <p:nvPr/>
          </p:nvSpPr>
          <p:spPr bwMode="auto">
            <a:xfrm flipH="1" flipV="1">
              <a:off x="2600" y="2263"/>
              <a:ext cx="0" cy="233"/>
            </a:xfrm>
            <a:prstGeom prst="line">
              <a:avLst/>
            </a:prstGeom>
            <a:noFill/>
            <a:ln w="19050">
              <a:solidFill>
                <a:srgbClr val="CC3300"/>
              </a:solidFill>
              <a:round/>
              <a:headEnd/>
              <a:tailEnd/>
            </a:ln>
            <a:effectLst/>
          </p:spPr>
          <p:txBody>
            <a:bodyPr/>
            <a:lstStyle/>
            <a:p>
              <a:endParaRPr lang="en-US" dirty="0"/>
            </a:p>
          </p:txBody>
        </p:sp>
        <p:sp>
          <p:nvSpPr>
            <p:cNvPr id="96296" name="Line 40"/>
            <p:cNvSpPr>
              <a:spLocks noChangeShapeType="1"/>
            </p:cNvSpPr>
            <p:nvPr/>
          </p:nvSpPr>
          <p:spPr bwMode="auto">
            <a:xfrm>
              <a:off x="2071" y="1650"/>
              <a:ext cx="340" cy="0"/>
            </a:xfrm>
            <a:prstGeom prst="line">
              <a:avLst/>
            </a:prstGeom>
            <a:noFill/>
            <a:ln w="19050">
              <a:solidFill>
                <a:srgbClr val="CC3300"/>
              </a:solidFill>
              <a:round/>
              <a:headEnd/>
              <a:tailEnd/>
            </a:ln>
            <a:effectLst/>
          </p:spPr>
          <p:txBody>
            <a:bodyPr/>
            <a:lstStyle/>
            <a:p>
              <a:endParaRPr lang="en-US" dirty="0"/>
            </a:p>
          </p:txBody>
        </p:sp>
        <p:sp>
          <p:nvSpPr>
            <p:cNvPr id="96297" name="Line 41"/>
            <p:cNvSpPr>
              <a:spLocks noChangeShapeType="1"/>
            </p:cNvSpPr>
            <p:nvPr/>
          </p:nvSpPr>
          <p:spPr bwMode="auto">
            <a:xfrm>
              <a:off x="1128" y="1713"/>
              <a:ext cx="2528" cy="0"/>
            </a:xfrm>
            <a:prstGeom prst="line">
              <a:avLst/>
            </a:prstGeom>
            <a:noFill/>
            <a:ln w="28575">
              <a:solidFill>
                <a:srgbClr val="009900"/>
              </a:solidFill>
              <a:round/>
              <a:headEnd/>
              <a:tailEnd type="triangle" w="med" len="med"/>
            </a:ln>
            <a:effectLst/>
          </p:spPr>
          <p:txBody>
            <a:bodyPr/>
            <a:lstStyle/>
            <a:p>
              <a:endParaRPr lang="en-US" dirty="0"/>
            </a:p>
          </p:txBody>
        </p:sp>
        <p:sp>
          <p:nvSpPr>
            <p:cNvPr id="96298" name="Line 42"/>
            <p:cNvSpPr>
              <a:spLocks noChangeShapeType="1"/>
            </p:cNvSpPr>
            <p:nvPr/>
          </p:nvSpPr>
          <p:spPr bwMode="auto">
            <a:xfrm>
              <a:off x="3418" y="1988"/>
              <a:ext cx="234" cy="0"/>
            </a:xfrm>
            <a:prstGeom prst="line">
              <a:avLst/>
            </a:prstGeom>
            <a:noFill/>
            <a:ln w="28575">
              <a:solidFill>
                <a:srgbClr val="996600"/>
              </a:solidFill>
              <a:round/>
              <a:headEnd/>
              <a:tailEnd type="triangle" w="med" len="med"/>
            </a:ln>
            <a:effectLst/>
          </p:spPr>
          <p:txBody>
            <a:bodyPr/>
            <a:lstStyle/>
            <a:p>
              <a:endParaRPr lang="en-US" dirty="0"/>
            </a:p>
          </p:txBody>
        </p:sp>
        <p:grpSp>
          <p:nvGrpSpPr>
            <p:cNvPr id="96299" name="Group 43"/>
            <p:cNvGrpSpPr>
              <a:grpSpLocks/>
            </p:cNvGrpSpPr>
            <p:nvPr/>
          </p:nvGrpSpPr>
          <p:grpSpPr bwMode="auto">
            <a:xfrm>
              <a:off x="3770" y="2139"/>
              <a:ext cx="75" cy="297"/>
              <a:chOff x="3720" y="3175"/>
              <a:chExt cx="96" cy="672"/>
            </a:xfrm>
          </p:grpSpPr>
          <p:sp>
            <p:nvSpPr>
              <p:cNvPr id="96300" name="Line 44"/>
              <p:cNvSpPr>
                <a:spLocks noChangeShapeType="1"/>
              </p:cNvSpPr>
              <p:nvPr/>
            </p:nvSpPr>
            <p:spPr bwMode="auto">
              <a:xfrm>
                <a:off x="3720" y="3184"/>
                <a:ext cx="96" cy="0"/>
              </a:xfrm>
              <a:prstGeom prst="line">
                <a:avLst/>
              </a:prstGeom>
              <a:noFill/>
              <a:ln w="28575">
                <a:solidFill>
                  <a:schemeClr val="tx1"/>
                </a:solidFill>
                <a:round/>
                <a:headEnd/>
                <a:tailEnd type="triangle" w="med" len="med"/>
              </a:ln>
              <a:effectLst/>
            </p:spPr>
            <p:txBody>
              <a:bodyPr/>
              <a:lstStyle/>
              <a:p>
                <a:endParaRPr lang="en-US" dirty="0"/>
              </a:p>
            </p:txBody>
          </p:sp>
          <p:sp>
            <p:nvSpPr>
              <p:cNvPr id="96301" name="Line 45"/>
              <p:cNvSpPr>
                <a:spLocks noChangeShapeType="1"/>
              </p:cNvSpPr>
              <p:nvPr/>
            </p:nvSpPr>
            <p:spPr bwMode="auto">
              <a:xfrm>
                <a:off x="3726" y="3175"/>
                <a:ext cx="0" cy="672"/>
              </a:xfrm>
              <a:prstGeom prst="line">
                <a:avLst/>
              </a:prstGeom>
              <a:noFill/>
              <a:ln w="28575">
                <a:solidFill>
                  <a:schemeClr val="tx1"/>
                </a:solidFill>
                <a:round/>
                <a:headEnd/>
                <a:tailEnd/>
              </a:ln>
              <a:effectLst/>
            </p:spPr>
            <p:txBody>
              <a:bodyPr/>
              <a:lstStyle/>
              <a:p>
                <a:endParaRPr lang="en-US" dirty="0"/>
              </a:p>
            </p:txBody>
          </p:sp>
        </p:grpSp>
        <p:sp>
          <p:nvSpPr>
            <p:cNvPr id="96302" name="Line 46"/>
            <p:cNvSpPr>
              <a:spLocks noChangeShapeType="1"/>
            </p:cNvSpPr>
            <p:nvPr/>
          </p:nvSpPr>
          <p:spPr bwMode="auto">
            <a:xfrm flipV="1">
              <a:off x="3977" y="1970"/>
              <a:ext cx="0" cy="64"/>
            </a:xfrm>
            <a:prstGeom prst="line">
              <a:avLst/>
            </a:prstGeom>
            <a:noFill/>
            <a:ln w="19050">
              <a:solidFill>
                <a:srgbClr val="CC3300"/>
              </a:solidFill>
              <a:round/>
              <a:headEnd/>
              <a:tailEnd/>
            </a:ln>
            <a:effectLst/>
          </p:spPr>
          <p:txBody>
            <a:bodyPr/>
            <a:lstStyle/>
            <a:p>
              <a:endParaRPr lang="en-US" dirty="0"/>
            </a:p>
          </p:txBody>
        </p:sp>
        <p:sp>
          <p:nvSpPr>
            <p:cNvPr id="96303" name="Line 47"/>
            <p:cNvSpPr>
              <a:spLocks noChangeShapeType="1"/>
            </p:cNvSpPr>
            <p:nvPr/>
          </p:nvSpPr>
          <p:spPr bwMode="auto">
            <a:xfrm>
              <a:off x="3090" y="2309"/>
              <a:ext cx="130" cy="0"/>
            </a:xfrm>
            <a:prstGeom prst="line">
              <a:avLst/>
            </a:prstGeom>
            <a:noFill/>
            <a:ln w="28575">
              <a:solidFill>
                <a:schemeClr val="tx1"/>
              </a:solidFill>
              <a:round/>
              <a:headEnd/>
              <a:tailEnd type="triangle" w="med" len="med"/>
            </a:ln>
            <a:effectLst/>
          </p:spPr>
          <p:txBody>
            <a:bodyPr/>
            <a:lstStyle/>
            <a:p>
              <a:endParaRPr lang="en-US" dirty="0"/>
            </a:p>
          </p:txBody>
        </p:sp>
        <p:grpSp>
          <p:nvGrpSpPr>
            <p:cNvPr id="96304" name="Group 48"/>
            <p:cNvGrpSpPr>
              <a:grpSpLocks/>
            </p:cNvGrpSpPr>
            <p:nvPr/>
          </p:nvGrpSpPr>
          <p:grpSpPr bwMode="auto">
            <a:xfrm>
              <a:off x="3715" y="1970"/>
              <a:ext cx="130" cy="106"/>
              <a:chOff x="3627" y="2880"/>
              <a:chExt cx="165" cy="240"/>
            </a:xfrm>
          </p:grpSpPr>
          <p:sp>
            <p:nvSpPr>
              <p:cNvPr id="96305" name="Line 49"/>
              <p:cNvSpPr>
                <a:spLocks noChangeShapeType="1"/>
              </p:cNvSpPr>
              <p:nvPr/>
            </p:nvSpPr>
            <p:spPr bwMode="auto">
              <a:xfrm>
                <a:off x="3627" y="3120"/>
                <a:ext cx="96" cy="0"/>
              </a:xfrm>
              <a:prstGeom prst="line">
                <a:avLst/>
              </a:prstGeom>
              <a:noFill/>
              <a:ln w="28575">
                <a:solidFill>
                  <a:schemeClr val="tx1"/>
                </a:solidFill>
                <a:round/>
                <a:headEnd/>
                <a:tailEnd/>
              </a:ln>
              <a:effectLst/>
            </p:spPr>
            <p:txBody>
              <a:bodyPr/>
              <a:lstStyle/>
              <a:p>
                <a:endParaRPr lang="en-US" dirty="0"/>
              </a:p>
            </p:txBody>
          </p:sp>
          <p:sp>
            <p:nvSpPr>
              <p:cNvPr id="96306" name="Line 50"/>
              <p:cNvSpPr>
                <a:spLocks noChangeShapeType="1"/>
              </p:cNvSpPr>
              <p:nvPr/>
            </p:nvSpPr>
            <p:spPr bwMode="auto">
              <a:xfrm>
                <a:off x="3705" y="2880"/>
                <a:ext cx="87" cy="0"/>
              </a:xfrm>
              <a:prstGeom prst="line">
                <a:avLst/>
              </a:prstGeom>
              <a:noFill/>
              <a:ln w="28575">
                <a:solidFill>
                  <a:schemeClr val="tx1"/>
                </a:solidFill>
                <a:round/>
                <a:headEnd/>
                <a:tailEnd type="triangle" w="med" len="med"/>
              </a:ln>
              <a:effectLst/>
            </p:spPr>
            <p:txBody>
              <a:bodyPr/>
              <a:lstStyle/>
              <a:p>
                <a:endParaRPr lang="en-US" dirty="0"/>
              </a:p>
            </p:txBody>
          </p:sp>
          <p:sp>
            <p:nvSpPr>
              <p:cNvPr id="96307" name="Line 51"/>
              <p:cNvSpPr>
                <a:spLocks noChangeShapeType="1"/>
              </p:cNvSpPr>
              <p:nvPr/>
            </p:nvSpPr>
            <p:spPr bwMode="auto">
              <a:xfrm>
                <a:off x="3714" y="2880"/>
                <a:ext cx="0" cy="240"/>
              </a:xfrm>
              <a:prstGeom prst="line">
                <a:avLst/>
              </a:prstGeom>
              <a:noFill/>
              <a:ln w="28575">
                <a:solidFill>
                  <a:schemeClr val="tx1"/>
                </a:solidFill>
                <a:round/>
                <a:headEnd/>
                <a:tailEnd/>
              </a:ln>
              <a:effectLst/>
            </p:spPr>
            <p:txBody>
              <a:bodyPr/>
              <a:lstStyle/>
              <a:p>
                <a:endParaRPr lang="en-US" dirty="0"/>
              </a:p>
            </p:txBody>
          </p:sp>
        </p:grpSp>
        <p:sp>
          <p:nvSpPr>
            <p:cNvPr id="96308" name="Line 52"/>
            <p:cNvSpPr>
              <a:spLocks noChangeShapeType="1"/>
            </p:cNvSpPr>
            <p:nvPr/>
          </p:nvSpPr>
          <p:spPr bwMode="auto">
            <a:xfrm>
              <a:off x="3416" y="1861"/>
              <a:ext cx="127" cy="0"/>
            </a:xfrm>
            <a:prstGeom prst="line">
              <a:avLst/>
            </a:prstGeom>
            <a:noFill/>
            <a:ln w="28575">
              <a:solidFill>
                <a:srgbClr val="996600"/>
              </a:solidFill>
              <a:round/>
              <a:headEnd/>
              <a:tailEnd/>
            </a:ln>
            <a:effectLst/>
          </p:spPr>
          <p:txBody>
            <a:bodyPr/>
            <a:lstStyle/>
            <a:p>
              <a:endParaRPr lang="en-US" dirty="0"/>
            </a:p>
          </p:txBody>
        </p:sp>
        <p:sp>
          <p:nvSpPr>
            <p:cNvPr id="96309" name="Line 53"/>
            <p:cNvSpPr>
              <a:spLocks noChangeShapeType="1"/>
            </p:cNvSpPr>
            <p:nvPr/>
          </p:nvSpPr>
          <p:spPr bwMode="auto">
            <a:xfrm>
              <a:off x="3541" y="1801"/>
              <a:ext cx="2" cy="64"/>
            </a:xfrm>
            <a:prstGeom prst="line">
              <a:avLst/>
            </a:prstGeom>
            <a:noFill/>
            <a:ln w="28575">
              <a:solidFill>
                <a:srgbClr val="996600"/>
              </a:solidFill>
              <a:round/>
              <a:headEnd/>
              <a:tailEnd/>
            </a:ln>
            <a:effectLst/>
          </p:spPr>
          <p:txBody>
            <a:bodyPr/>
            <a:lstStyle/>
            <a:p>
              <a:endParaRPr lang="en-US" dirty="0"/>
            </a:p>
          </p:txBody>
        </p:sp>
        <p:sp>
          <p:nvSpPr>
            <p:cNvPr id="96310" name="Line 54"/>
            <p:cNvSpPr>
              <a:spLocks noChangeShapeType="1"/>
            </p:cNvSpPr>
            <p:nvPr/>
          </p:nvSpPr>
          <p:spPr bwMode="auto">
            <a:xfrm>
              <a:off x="2468" y="1679"/>
              <a:ext cx="0" cy="757"/>
            </a:xfrm>
            <a:prstGeom prst="line">
              <a:avLst/>
            </a:prstGeom>
            <a:noFill/>
            <a:ln w="28575">
              <a:solidFill>
                <a:schemeClr val="tx1"/>
              </a:solidFill>
              <a:round/>
              <a:headEnd type="triangle" w="med" len="med"/>
              <a:tailEnd/>
            </a:ln>
            <a:effectLst/>
          </p:spPr>
          <p:txBody>
            <a:bodyPr/>
            <a:lstStyle/>
            <a:p>
              <a:endParaRPr lang="en-US" dirty="0"/>
            </a:p>
          </p:txBody>
        </p:sp>
        <p:sp>
          <p:nvSpPr>
            <p:cNvPr id="96311" name="Line 55"/>
            <p:cNvSpPr>
              <a:spLocks noChangeShapeType="1"/>
            </p:cNvSpPr>
            <p:nvPr/>
          </p:nvSpPr>
          <p:spPr bwMode="auto">
            <a:xfrm>
              <a:off x="2336" y="1991"/>
              <a:ext cx="136" cy="0"/>
            </a:xfrm>
            <a:prstGeom prst="line">
              <a:avLst/>
            </a:prstGeom>
            <a:noFill/>
            <a:ln w="28575">
              <a:solidFill>
                <a:schemeClr val="tx1"/>
              </a:solidFill>
              <a:round/>
              <a:headEnd/>
              <a:tailEnd/>
            </a:ln>
            <a:effectLst/>
          </p:spPr>
          <p:txBody>
            <a:bodyPr/>
            <a:lstStyle/>
            <a:p>
              <a:endParaRPr lang="en-US" dirty="0"/>
            </a:p>
          </p:txBody>
        </p:sp>
        <p:sp>
          <p:nvSpPr>
            <p:cNvPr id="96312" name="Line 56"/>
            <p:cNvSpPr>
              <a:spLocks noChangeShapeType="1"/>
            </p:cNvSpPr>
            <p:nvPr/>
          </p:nvSpPr>
          <p:spPr bwMode="auto">
            <a:xfrm flipH="1" flipV="1">
              <a:off x="1694" y="1566"/>
              <a:ext cx="0" cy="256"/>
            </a:xfrm>
            <a:prstGeom prst="line">
              <a:avLst/>
            </a:prstGeom>
            <a:noFill/>
            <a:ln w="19050">
              <a:solidFill>
                <a:srgbClr val="CC3300"/>
              </a:solidFill>
              <a:round/>
              <a:headEnd/>
              <a:tailEnd/>
            </a:ln>
            <a:effectLst/>
          </p:spPr>
          <p:txBody>
            <a:bodyPr/>
            <a:lstStyle/>
            <a:p>
              <a:endParaRPr lang="en-US" dirty="0"/>
            </a:p>
          </p:txBody>
        </p:sp>
        <p:sp>
          <p:nvSpPr>
            <p:cNvPr id="96313" name="Line 57"/>
            <p:cNvSpPr>
              <a:spLocks noChangeShapeType="1"/>
            </p:cNvSpPr>
            <p:nvPr/>
          </p:nvSpPr>
          <p:spPr bwMode="auto">
            <a:xfrm flipH="1" flipV="1">
              <a:off x="1505" y="1523"/>
              <a:ext cx="0" cy="298"/>
            </a:xfrm>
            <a:prstGeom prst="line">
              <a:avLst/>
            </a:prstGeom>
            <a:noFill/>
            <a:ln w="19050">
              <a:solidFill>
                <a:srgbClr val="CC3300"/>
              </a:solidFill>
              <a:round/>
              <a:headEnd/>
              <a:tailEnd/>
            </a:ln>
            <a:effectLst/>
          </p:spPr>
          <p:txBody>
            <a:bodyPr/>
            <a:lstStyle/>
            <a:p>
              <a:endParaRPr lang="en-US" dirty="0"/>
            </a:p>
          </p:txBody>
        </p:sp>
        <p:sp>
          <p:nvSpPr>
            <p:cNvPr id="96314" name="Line 58"/>
            <p:cNvSpPr>
              <a:spLocks noChangeShapeType="1"/>
            </p:cNvSpPr>
            <p:nvPr/>
          </p:nvSpPr>
          <p:spPr bwMode="auto">
            <a:xfrm flipV="1">
              <a:off x="1241" y="1482"/>
              <a:ext cx="0" cy="318"/>
            </a:xfrm>
            <a:prstGeom prst="line">
              <a:avLst/>
            </a:prstGeom>
            <a:noFill/>
            <a:ln w="19050">
              <a:solidFill>
                <a:srgbClr val="CC3300"/>
              </a:solidFill>
              <a:round/>
              <a:headEnd/>
              <a:tailEnd/>
            </a:ln>
            <a:effectLst/>
          </p:spPr>
          <p:txBody>
            <a:bodyPr/>
            <a:lstStyle/>
            <a:p>
              <a:endParaRPr lang="en-US" dirty="0"/>
            </a:p>
          </p:txBody>
        </p:sp>
        <p:sp>
          <p:nvSpPr>
            <p:cNvPr id="96315" name="Line 59"/>
            <p:cNvSpPr>
              <a:spLocks noChangeShapeType="1"/>
            </p:cNvSpPr>
            <p:nvPr/>
          </p:nvSpPr>
          <p:spPr bwMode="auto">
            <a:xfrm flipV="1">
              <a:off x="1043" y="1419"/>
              <a:ext cx="0" cy="317"/>
            </a:xfrm>
            <a:prstGeom prst="line">
              <a:avLst/>
            </a:prstGeom>
            <a:noFill/>
            <a:ln w="19050">
              <a:solidFill>
                <a:srgbClr val="CC3300"/>
              </a:solidFill>
              <a:round/>
              <a:headEnd/>
              <a:tailEnd/>
            </a:ln>
            <a:effectLst/>
          </p:spPr>
          <p:txBody>
            <a:bodyPr/>
            <a:lstStyle/>
            <a:p>
              <a:endParaRPr lang="en-US" dirty="0"/>
            </a:p>
          </p:txBody>
        </p:sp>
        <p:sp>
          <p:nvSpPr>
            <p:cNvPr id="96316" name="Line 60"/>
            <p:cNvSpPr>
              <a:spLocks noChangeShapeType="1"/>
            </p:cNvSpPr>
            <p:nvPr/>
          </p:nvSpPr>
          <p:spPr bwMode="auto">
            <a:xfrm flipV="1">
              <a:off x="4194" y="1441"/>
              <a:ext cx="0" cy="868"/>
            </a:xfrm>
            <a:prstGeom prst="line">
              <a:avLst/>
            </a:prstGeom>
            <a:noFill/>
            <a:ln w="19050">
              <a:solidFill>
                <a:srgbClr val="CC3300"/>
              </a:solidFill>
              <a:round/>
              <a:headEnd/>
              <a:tailEnd/>
            </a:ln>
            <a:effectLst/>
          </p:spPr>
          <p:txBody>
            <a:bodyPr/>
            <a:lstStyle/>
            <a:p>
              <a:endParaRPr lang="en-US" dirty="0"/>
            </a:p>
          </p:txBody>
        </p:sp>
        <p:sp>
          <p:nvSpPr>
            <p:cNvPr id="96317" name="Line 61"/>
            <p:cNvSpPr>
              <a:spLocks noChangeShapeType="1"/>
            </p:cNvSpPr>
            <p:nvPr/>
          </p:nvSpPr>
          <p:spPr bwMode="auto">
            <a:xfrm>
              <a:off x="1048" y="1422"/>
              <a:ext cx="45" cy="0"/>
            </a:xfrm>
            <a:prstGeom prst="line">
              <a:avLst/>
            </a:prstGeom>
            <a:noFill/>
            <a:ln w="19050">
              <a:solidFill>
                <a:srgbClr val="CC3300"/>
              </a:solidFill>
              <a:round/>
              <a:headEnd/>
              <a:tailEnd/>
            </a:ln>
            <a:effectLst/>
          </p:spPr>
          <p:txBody>
            <a:bodyPr/>
            <a:lstStyle/>
            <a:p>
              <a:endParaRPr lang="en-US" dirty="0"/>
            </a:p>
          </p:txBody>
        </p:sp>
        <p:sp>
          <p:nvSpPr>
            <p:cNvPr id="96318" name="Line 62"/>
            <p:cNvSpPr>
              <a:spLocks noChangeShapeType="1"/>
            </p:cNvSpPr>
            <p:nvPr/>
          </p:nvSpPr>
          <p:spPr bwMode="auto">
            <a:xfrm flipV="1">
              <a:off x="2076" y="1649"/>
              <a:ext cx="0" cy="169"/>
            </a:xfrm>
            <a:prstGeom prst="line">
              <a:avLst/>
            </a:prstGeom>
            <a:noFill/>
            <a:ln w="19050">
              <a:solidFill>
                <a:srgbClr val="CC3300"/>
              </a:solidFill>
              <a:round/>
              <a:headEnd/>
              <a:tailEnd/>
            </a:ln>
            <a:effectLst/>
          </p:spPr>
          <p:txBody>
            <a:bodyPr/>
            <a:lstStyle/>
            <a:p>
              <a:endParaRPr lang="en-US" dirty="0"/>
            </a:p>
          </p:txBody>
        </p:sp>
        <p:sp>
          <p:nvSpPr>
            <p:cNvPr id="96319" name="Line 63"/>
            <p:cNvSpPr>
              <a:spLocks noChangeShapeType="1"/>
            </p:cNvSpPr>
            <p:nvPr/>
          </p:nvSpPr>
          <p:spPr bwMode="auto">
            <a:xfrm>
              <a:off x="2567" y="1441"/>
              <a:ext cx="1632" cy="0"/>
            </a:xfrm>
            <a:prstGeom prst="line">
              <a:avLst/>
            </a:prstGeom>
            <a:noFill/>
            <a:ln w="19050">
              <a:solidFill>
                <a:srgbClr val="CC3300"/>
              </a:solidFill>
              <a:round/>
              <a:headEnd/>
              <a:tailEnd/>
            </a:ln>
            <a:effectLst/>
          </p:spPr>
          <p:txBody>
            <a:bodyPr/>
            <a:lstStyle/>
            <a:p>
              <a:endParaRPr lang="en-US" dirty="0"/>
            </a:p>
          </p:txBody>
        </p:sp>
        <p:sp>
          <p:nvSpPr>
            <p:cNvPr id="96320" name="Rectangle 64"/>
            <p:cNvSpPr>
              <a:spLocks noChangeArrowheads="1"/>
            </p:cNvSpPr>
            <p:nvPr/>
          </p:nvSpPr>
          <p:spPr bwMode="auto">
            <a:xfrm>
              <a:off x="977" y="1738"/>
              <a:ext cx="113" cy="169"/>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800" b="1" dirty="0"/>
                <a:t>P</a:t>
              </a:r>
            </a:p>
            <a:p>
              <a:r>
                <a:rPr lang="en-US" sz="800" b="1" dirty="0"/>
                <a:t>C</a:t>
              </a:r>
            </a:p>
          </p:txBody>
        </p:sp>
        <p:sp>
          <p:nvSpPr>
            <p:cNvPr id="96321" name="Line 65"/>
            <p:cNvSpPr>
              <a:spLocks noChangeShapeType="1"/>
            </p:cNvSpPr>
            <p:nvPr/>
          </p:nvSpPr>
          <p:spPr bwMode="auto">
            <a:xfrm>
              <a:off x="1097" y="1822"/>
              <a:ext cx="107" cy="0"/>
            </a:xfrm>
            <a:prstGeom prst="line">
              <a:avLst/>
            </a:prstGeom>
            <a:noFill/>
            <a:ln w="28575">
              <a:solidFill>
                <a:srgbClr val="009900"/>
              </a:solidFill>
              <a:round/>
              <a:headEnd/>
              <a:tailEnd type="triangle" w="med" len="med"/>
            </a:ln>
            <a:effectLst/>
          </p:spPr>
          <p:txBody>
            <a:bodyPr/>
            <a:lstStyle/>
            <a:p>
              <a:endParaRPr lang="en-US" dirty="0"/>
            </a:p>
          </p:txBody>
        </p:sp>
        <p:sp>
          <p:nvSpPr>
            <p:cNvPr id="96322" name="Line 66"/>
            <p:cNvSpPr>
              <a:spLocks noChangeShapeType="1"/>
            </p:cNvSpPr>
            <p:nvPr/>
          </p:nvSpPr>
          <p:spPr bwMode="auto">
            <a:xfrm flipH="1" flipV="1">
              <a:off x="1135" y="1716"/>
              <a:ext cx="0" cy="106"/>
            </a:xfrm>
            <a:prstGeom prst="line">
              <a:avLst/>
            </a:prstGeom>
            <a:noFill/>
            <a:ln w="28575">
              <a:solidFill>
                <a:srgbClr val="009900"/>
              </a:solidFill>
              <a:round/>
              <a:headEnd/>
              <a:tailEnd/>
            </a:ln>
            <a:effectLst/>
          </p:spPr>
          <p:txBody>
            <a:bodyPr/>
            <a:lstStyle/>
            <a:p>
              <a:endParaRPr lang="en-US" dirty="0"/>
            </a:p>
          </p:txBody>
        </p:sp>
        <p:sp>
          <p:nvSpPr>
            <p:cNvPr id="96323" name="Oval 67"/>
            <p:cNvSpPr>
              <a:spLocks noChangeArrowheads="1"/>
            </p:cNvSpPr>
            <p:nvPr/>
          </p:nvSpPr>
          <p:spPr bwMode="auto">
            <a:xfrm>
              <a:off x="3920" y="1568"/>
              <a:ext cx="161" cy="170"/>
            </a:xfrm>
            <a:prstGeom prst="ellipse">
              <a:avLst/>
            </a:prstGeom>
            <a:solidFill>
              <a:srgbClr val="CC9900"/>
            </a:solidFill>
            <a:ln w="28575">
              <a:solidFill>
                <a:schemeClr val="tx1"/>
              </a:solidFill>
              <a:round/>
              <a:headEnd/>
              <a:tailEnd/>
            </a:ln>
            <a:effectLst/>
          </p:spPr>
          <p:txBody>
            <a:bodyPr wrap="none" anchor="ctr"/>
            <a:lstStyle/>
            <a:p>
              <a:endParaRPr lang="en-US" sz="900" b="1" dirty="0"/>
            </a:p>
          </p:txBody>
        </p:sp>
        <p:sp>
          <p:nvSpPr>
            <p:cNvPr id="96324" name="Line 68"/>
            <p:cNvSpPr>
              <a:spLocks noChangeShapeType="1"/>
            </p:cNvSpPr>
            <p:nvPr/>
          </p:nvSpPr>
          <p:spPr bwMode="auto">
            <a:xfrm>
              <a:off x="4081" y="1653"/>
              <a:ext cx="707" cy="0"/>
            </a:xfrm>
            <a:prstGeom prst="line">
              <a:avLst/>
            </a:prstGeom>
            <a:noFill/>
            <a:ln w="28575">
              <a:solidFill>
                <a:schemeClr val="tx1"/>
              </a:solidFill>
              <a:round/>
              <a:headEnd/>
              <a:tailEnd type="triangle" w="med" len="med"/>
            </a:ln>
            <a:effectLst/>
          </p:spPr>
          <p:txBody>
            <a:bodyPr/>
            <a:lstStyle/>
            <a:p>
              <a:endParaRPr lang="en-US" dirty="0"/>
            </a:p>
          </p:txBody>
        </p:sp>
        <p:sp>
          <p:nvSpPr>
            <p:cNvPr id="96325" name="Line 69"/>
            <p:cNvSpPr>
              <a:spLocks noChangeShapeType="1"/>
            </p:cNvSpPr>
            <p:nvPr/>
          </p:nvSpPr>
          <p:spPr bwMode="auto">
            <a:xfrm flipH="1" flipV="1">
              <a:off x="871" y="1248"/>
              <a:ext cx="0" cy="576"/>
            </a:xfrm>
            <a:prstGeom prst="line">
              <a:avLst/>
            </a:prstGeom>
            <a:noFill/>
            <a:ln w="28575">
              <a:solidFill>
                <a:srgbClr val="009900"/>
              </a:solidFill>
              <a:round/>
              <a:headEnd/>
              <a:tailEnd/>
            </a:ln>
            <a:effectLst/>
          </p:spPr>
          <p:txBody>
            <a:bodyPr/>
            <a:lstStyle/>
            <a:p>
              <a:endParaRPr lang="en-US" dirty="0"/>
            </a:p>
          </p:txBody>
        </p:sp>
        <p:sp>
          <p:nvSpPr>
            <p:cNvPr id="96326" name="Line 70"/>
            <p:cNvSpPr>
              <a:spLocks noChangeShapeType="1"/>
            </p:cNvSpPr>
            <p:nvPr/>
          </p:nvSpPr>
          <p:spPr bwMode="auto">
            <a:xfrm>
              <a:off x="869" y="1252"/>
              <a:ext cx="4075" cy="0"/>
            </a:xfrm>
            <a:prstGeom prst="line">
              <a:avLst/>
            </a:prstGeom>
            <a:noFill/>
            <a:ln w="28575">
              <a:solidFill>
                <a:srgbClr val="009900"/>
              </a:solidFill>
              <a:round/>
              <a:headEnd/>
              <a:tailEnd/>
            </a:ln>
            <a:effectLst/>
          </p:spPr>
          <p:txBody>
            <a:bodyPr/>
            <a:lstStyle/>
            <a:p>
              <a:endParaRPr lang="en-US" dirty="0"/>
            </a:p>
          </p:txBody>
        </p:sp>
        <p:sp>
          <p:nvSpPr>
            <p:cNvPr id="96327" name="Line 71"/>
            <p:cNvSpPr>
              <a:spLocks noChangeShapeType="1"/>
            </p:cNvSpPr>
            <p:nvPr/>
          </p:nvSpPr>
          <p:spPr bwMode="auto">
            <a:xfrm>
              <a:off x="3536" y="2055"/>
              <a:ext cx="113" cy="0"/>
            </a:xfrm>
            <a:prstGeom prst="line">
              <a:avLst/>
            </a:prstGeom>
            <a:noFill/>
            <a:ln w="28575">
              <a:solidFill>
                <a:schemeClr val="tx1"/>
              </a:solidFill>
              <a:round/>
              <a:headEnd/>
              <a:tailEnd type="triangle" w="med" len="med"/>
            </a:ln>
            <a:effectLst/>
          </p:spPr>
          <p:txBody>
            <a:bodyPr/>
            <a:lstStyle/>
            <a:p>
              <a:endParaRPr lang="en-US" dirty="0"/>
            </a:p>
          </p:txBody>
        </p:sp>
        <p:sp>
          <p:nvSpPr>
            <p:cNvPr id="96328" name="Line 72"/>
            <p:cNvSpPr>
              <a:spLocks noChangeShapeType="1"/>
            </p:cNvSpPr>
            <p:nvPr/>
          </p:nvSpPr>
          <p:spPr bwMode="auto">
            <a:xfrm>
              <a:off x="4937" y="1251"/>
              <a:ext cx="0" cy="461"/>
            </a:xfrm>
            <a:prstGeom prst="line">
              <a:avLst/>
            </a:prstGeom>
            <a:noFill/>
            <a:ln w="28575">
              <a:solidFill>
                <a:srgbClr val="009900"/>
              </a:solidFill>
              <a:round/>
              <a:headEnd/>
              <a:tailEnd/>
            </a:ln>
            <a:effectLst/>
          </p:spPr>
          <p:txBody>
            <a:bodyPr/>
            <a:lstStyle/>
            <a:p>
              <a:endParaRPr lang="en-US" dirty="0"/>
            </a:p>
          </p:txBody>
        </p:sp>
        <p:sp>
          <p:nvSpPr>
            <p:cNvPr id="96329" name="Line 73"/>
            <p:cNvSpPr>
              <a:spLocks noChangeShapeType="1"/>
            </p:cNvSpPr>
            <p:nvPr/>
          </p:nvSpPr>
          <p:spPr bwMode="auto">
            <a:xfrm flipH="1">
              <a:off x="4869" y="1713"/>
              <a:ext cx="75" cy="0"/>
            </a:xfrm>
            <a:prstGeom prst="line">
              <a:avLst/>
            </a:prstGeom>
            <a:noFill/>
            <a:ln w="28575">
              <a:solidFill>
                <a:srgbClr val="009900"/>
              </a:solidFill>
              <a:round/>
              <a:headEnd/>
              <a:tailEnd/>
            </a:ln>
            <a:effectLst/>
          </p:spPr>
          <p:txBody>
            <a:bodyPr/>
            <a:lstStyle/>
            <a:p>
              <a:endParaRPr lang="en-US" dirty="0"/>
            </a:p>
          </p:txBody>
        </p:sp>
        <p:sp>
          <p:nvSpPr>
            <p:cNvPr id="96331" name="Line 75"/>
            <p:cNvSpPr>
              <a:spLocks noChangeShapeType="1"/>
            </p:cNvSpPr>
            <p:nvPr/>
          </p:nvSpPr>
          <p:spPr bwMode="auto">
            <a:xfrm flipV="1">
              <a:off x="3847" y="1874"/>
              <a:ext cx="34" cy="27"/>
            </a:xfrm>
            <a:prstGeom prst="line">
              <a:avLst/>
            </a:prstGeom>
            <a:noFill/>
            <a:ln w="28575">
              <a:solidFill>
                <a:schemeClr val="tx1"/>
              </a:solidFill>
              <a:round/>
              <a:headEnd/>
              <a:tailEnd/>
            </a:ln>
            <a:effectLst/>
          </p:spPr>
          <p:txBody>
            <a:bodyPr/>
            <a:lstStyle/>
            <a:p>
              <a:endParaRPr lang="en-US" dirty="0"/>
            </a:p>
          </p:txBody>
        </p:sp>
        <p:sp>
          <p:nvSpPr>
            <p:cNvPr id="96332" name="Line 76"/>
            <p:cNvSpPr>
              <a:spLocks noChangeShapeType="1"/>
            </p:cNvSpPr>
            <p:nvPr/>
          </p:nvSpPr>
          <p:spPr bwMode="auto">
            <a:xfrm>
              <a:off x="3850" y="1849"/>
              <a:ext cx="34" cy="27"/>
            </a:xfrm>
            <a:prstGeom prst="line">
              <a:avLst/>
            </a:prstGeom>
            <a:noFill/>
            <a:ln w="28575">
              <a:solidFill>
                <a:schemeClr val="tx1"/>
              </a:solidFill>
              <a:round/>
              <a:headEnd/>
              <a:tailEnd/>
            </a:ln>
            <a:effectLst/>
          </p:spPr>
          <p:txBody>
            <a:bodyPr/>
            <a:lstStyle/>
            <a:p>
              <a:endParaRPr lang="en-US" dirty="0"/>
            </a:p>
          </p:txBody>
        </p:sp>
        <p:sp>
          <p:nvSpPr>
            <p:cNvPr id="96333" name="Line 77"/>
            <p:cNvSpPr>
              <a:spLocks noChangeShapeType="1"/>
            </p:cNvSpPr>
            <p:nvPr/>
          </p:nvSpPr>
          <p:spPr bwMode="auto">
            <a:xfrm flipV="1">
              <a:off x="3850" y="1740"/>
              <a:ext cx="0" cy="110"/>
            </a:xfrm>
            <a:prstGeom prst="line">
              <a:avLst/>
            </a:prstGeom>
            <a:noFill/>
            <a:ln w="28575">
              <a:solidFill>
                <a:schemeClr val="tx1"/>
              </a:solidFill>
              <a:round/>
              <a:headEnd/>
              <a:tailEnd/>
            </a:ln>
            <a:effectLst/>
          </p:spPr>
          <p:txBody>
            <a:bodyPr/>
            <a:lstStyle/>
            <a:p>
              <a:endParaRPr lang="en-US" dirty="0"/>
            </a:p>
          </p:txBody>
        </p:sp>
        <p:sp>
          <p:nvSpPr>
            <p:cNvPr id="96334" name="Line 78"/>
            <p:cNvSpPr>
              <a:spLocks noChangeShapeType="1"/>
            </p:cNvSpPr>
            <p:nvPr/>
          </p:nvSpPr>
          <p:spPr bwMode="auto">
            <a:xfrm flipV="1">
              <a:off x="3850" y="1900"/>
              <a:ext cx="0" cy="106"/>
            </a:xfrm>
            <a:prstGeom prst="line">
              <a:avLst/>
            </a:prstGeom>
            <a:noFill/>
            <a:ln w="28575">
              <a:solidFill>
                <a:schemeClr val="tx1"/>
              </a:solidFill>
              <a:round/>
              <a:headEnd/>
              <a:tailEnd/>
            </a:ln>
            <a:effectLst/>
          </p:spPr>
          <p:txBody>
            <a:bodyPr/>
            <a:lstStyle/>
            <a:p>
              <a:endParaRPr lang="en-US" dirty="0"/>
            </a:p>
          </p:txBody>
        </p:sp>
        <p:sp>
          <p:nvSpPr>
            <p:cNvPr id="96335" name="Line 79"/>
            <p:cNvSpPr>
              <a:spLocks noChangeShapeType="1"/>
            </p:cNvSpPr>
            <p:nvPr/>
          </p:nvSpPr>
          <p:spPr bwMode="auto">
            <a:xfrm>
              <a:off x="3845" y="1741"/>
              <a:ext cx="302" cy="83"/>
            </a:xfrm>
            <a:prstGeom prst="line">
              <a:avLst/>
            </a:prstGeom>
            <a:noFill/>
            <a:ln w="28575">
              <a:solidFill>
                <a:schemeClr val="tx1"/>
              </a:solidFill>
              <a:round/>
              <a:headEnd/>
              <a:tailEnd/>
            </a:ln>
            <a:effectLst/>
          </p:spPr>
          <p:txBody>
            <a:bodyPr/>
            <a:lstStyle/>
            <a:p>
              <a:endParaRPr lang="en-US" dirty="0"/>
            </a:p>
          </p:txBody>
        </p:sp>
        <p:sp>
          <p:nvSpPr>
            <p:cNvPr id="96336" name="Line 80"/>
            <p:cNvSpPr>
              <a:spLocks noChangeShapeType="1"/>
            </p:cNvSpPr>
            <p:nvPr/>
          </p:nvSpPr>
          <p:spPr bwMode="auto">
            <a:xfrm flipV="1">
              <a:off x="3845" y="1926"/>
              <a:ext cx="302" cy="83"/>
            </a:xfrm>
            <a:prstGeom prst="line">
              <a:avLst/>
            </a:prstGeom>
            <a:noFill/>
            <a:ln w="28575">
              <a:solidFill>
                <a:schemeClr val="tx1"/>
              </a:solidFill>
              <a:round/>
              <a:headEnd/>
              <a:tailEnd/>
            </a:ln>
            <a:effectLst/>
          </p:spPr>
          <p:txBody>
            <a:bodyPr/>
            <a:lstStyle/>
            <a:p>
              <a:endParaRPr lang="en-US" dirty="0"/>
            </a:p>
          </p:txBody>
        </p:sp>
        <p:sp>
          <p:nvSpPr>
            <p:cNvPr id="96337" name="Line 81"/>
            <p:cNvSpPr>
              <a:spLocks noChangeShapeType="1"/>
            </p:cNvSpPr>
            <p:nvPr/>
          </p:nvSpPr>
          <p:spPr bwMode="auto">
            <a:xfrm>
              <a:off x="4142" y="1820"/>
              <a:ext cx="0" cy="110"/>
            </a:xfrm>
            <a:prstGeom prst="line">
              <a:avLst/>
            </a:prstGeom>
            <a:noFill/>
            <a:ln w="28575">
              <a:solidFill>
                <a:schemeClr val="tx1"/>
              </a:solidFill>
              <a:round/>
              <a:headEnd/>
              <a:tailEnd/>
            </a:ln>
            <a:effectLst/>
          </p:spPr>
          <p:txBody>
            <a:bodyPr/>
            <a:lstStyle/>
            <a:p>
              <a:endParaRPr lang="en-US" dirty="0"/>
            </a:p>
          </p:txBody>
        </p:sp>
        <p:sp>
          <p:nvSpPr>
            <p:cNvPr id="96338" name="Text Box 82"/>
            <p:cNvSpPr txBox="1">
              <a:spLocks noChangeArrowheads="1"/>
            </p:cNvSpPr>
            <p:nvPr/>
          </p:nvSpPr>
          <p:spPr bwMode="auto">
            <a:xfrm>
              <a:off x="3853" y="1812"/>
              <a:ext cx="356" cy="135"/>
            </a:xfrm>
            <a:prstGeom prst="rect">
              <a:avLst/>
            </a:prstGeom>
            <a:noFill/>
            <a:ln w="9525">
              <a:noFill/>
              <a:miter lim="800000"/>
              <a:headEnd/>
              <a:tailEnd/>
            </a:ln>
            <a:effectLst/>
          </p:spPr>
          <p:txBody>
            <a:bodyPr wrap="none">
              <a:spAutoFit/>
            </a:bodyPr>
            <a:lstStyle/>
            <a:p>
              <a:pPr algn="l"/>
              <a:r>
                <a:rPr lang="en-US" sz="800" b="1" dirty="0"/>
                <a:t>ALU</a:t>
              </a:r>
            </a:p>
          </p:txBody>
        </p:sp>
        <p:sp>
          <p:nvSpPr>
            <p:cNvPr id="96339" name="Line 83"/>
            <p:cNvSpPr>
              <a:spLocks noChangeShapeType="1"/>
            </p:cNvSpPr>
            <p:nvPr/>
          </p:nvSpPr>
          <p:spPr bwMode="auto">
            <a:xfrm>
              <a:off x="4147" y="1886"/>
              <a:ext cx="226" cy="0"/>
            </a:xfrm>
            <a:prstGeom prst="line">
              <a:avLst/>
            </a:prstGeom>
            <a:noFill/>
            <a:ln w="28575">
              <a:solidFill>
                <a:schemeClr val="accent2"/>
              </a:solidFill>
              <a:round/>
              <a:headEnd/>
              <a:tailEnd type="triangle" w="med" len="med"/>
            </a:ln>
            <a:effectLst/>
          </p:spPr>
          <p:txBody>
            <a:bodyPr/>
            <a:lstStyle/>
            <a:p>
              <a:endParaRPr lang="en-US" dirty="0"/>
            </a:p>
          </p:txBody>
        </p:sp>
        <p:sp>
          <p:nvSpPr>
            <p:cNvPr id="96340" name="Line 84"/>
            <p:cNvSpPr>
              <a:spLocks noChangeShapeType="1"/>
            </p:cNvSpPr>
            <p:nvPr/>
          </p:nvSpPr>
          <p:spPr bwMode="auto">
            <a:xfrm>
              <a:off x="4147" y="1843"/>
              <a:ext cx="75" cy="0"/>
            </a:xfrm>
            <a:prstGeom prst="line">
              <a:avLst/>
            </a:prstGeom>
            <a:noFill/>
            <a:ln w="19050">
              <a:solidFill>
                <a:schemeClr val="accent2"/>
              </a:solidFill>
              <a:round/>
              <a:headEnd/>
              <a:tailEnd/>
            </a:ln>
            <a:effectLst/>
          </p:spPr>
          <p:txBody>
            <a:bodyPr/>
            <a:lstStyle/>
            <a:p>
              <a:endParaRPr lang="en-US" dirty="0"/>
            </a:p>
          </p:txBody>
        </p:sp>
        <p:sp>
          <p:nvSpPr>
            <p:cNvPr id="96341" name="Oval 85"/>
            <p:cNvSpPr>
              <a:spLocks noChangeArrowheads="1"/>
            </p:cNvSpPr>
            <p:nvPr/>
          </p:nvSpPr>
          <p:spPr bwMode="auto">
            <a:xfrm>
              <a:off x="3845" y="2034"/>
              <a:ext cx="264" cy="211"/>
            </a:xfrm>
            <a:prstGeom prst="ellipse">
              <a:avLst/>
            </a:prstGeom>
            <a:solidFill>
              <a:srgbClr val="FF9999"/>
            </a:solidFill>
            <a:ln w="28575">
              <a:solidFill>
                <a:srgbClr val="FF0000"/>
              </a:solidFill>
              <a:round/>
              <a:headEnd/>
              <a:tailEnd/>
            </a:ln>
            <a:effectLst/>
          </p:spPr>
          <p:txBody>
            <a:bodyPr wrap="none" anchor="ctr"/>
            <a:lstStyle/>
            <a:p>
              <a:endParaRPr lang="en-US" sz="1200" b="1" dirty="0">
                <a:solidFill>
                  <a:srgbClr val="CC3300"/>
                </a:solidFill>
              </a:endParaRPr>
            </a:p>
          </p:txBody>
        </p:sp>
        <p:sp>
          <p:nvSpPr>
            <p:cNvPr id="96342" name="Oval 86"/>
            <p:cNvSpPr>
              <a:spLocks noChangeArrowheads="1"/>
            </p:cNvSpPr>
            <p:nvPr/>
          </p:nvSpPr>
          <p:spPr bwMode="auto">
            <a:xfrm>
              <a:off x="2336" y="1357"/>
              <a:ext cx="264" cy="330"/>
            </a:xfrm>
            <a:prstGeom prst="ellipse">
              <a:avLst/>
            </a:prstGeom>
            <a:solidFill>
              <a:srgbClr val="FF9999"/>
            </a:solidFill>
            <a:ln w="28575">
              <a:solidFill>
                <a:srgbClr val="FF0000"/>
              </a:solidFill>
              <a:round/>
              <a:headEnd/>
              <a:tailEnd/>
            </a:ln>
            <a:effectLst/>
          </p:spPr>
          <p:txBody>
            <a:bodyPr wrap="none" anchor="ctr"/>
            <a:lstStyle/>
            <a:p>
              <a:endParaRPr lang="en-US" sz="1200" b="1" dirty="0">
                <a:solidFill>
                  <a:srgbClr val="CC3300"/>
                </a:solidFill>
              </a:endParaRPr>
            </a:p>
          </p:txBody>
        </p:sp>
        <p:sp>
          <p:nvSpPr>
            <p:cNvPr id="96343" name="Line 87"/>
            <p:cNvSpPr>
              <a:spLocks noChangeShapeType="1"/>
            </p:cNvSpPr>
            <p:nvPr/>
          </p:nvSpPr>
          <p:spPr bwMode="auto">
            <a:xfrm>
              <a:off x="2461" y="2309"/>
              <a:ext cx="405" cy="0"/>
            </a:xfrm>
            <a:prstGeom prst="line">
              <a:avLst/>
            </a:prstGeom>
            <a:noFill/>
            <a:ln w="28575">
              <a:solidFill>
                <a:schemeClr val="tx1"/>
              </a:solidFill>
              <a:round/>
              <a:headEnd/>
              <a:tailEnd type="triangle" w="med" len="med"/>
            </a:ln>
            <a:effectLst/>
          </p:spPr>
          <p:txBody>
            <a:bodyPr/>
            <a:lstStyle/>
            <a:p>
              <a:endParaRPr lang="en-US" dirty="0"/>
            </a:p>
          </p:txBody>
        </p:sp>
        <p:sp>
          <p:nvSpPr>
            <p:cNvPr id="96344" name="Line 88"/>
            <p:cNvSpPr>
              <a:spLocks noChangeShapeType="1"/>
            </p:cNvSpPr>
            <p:nvPr/>
          </p:nvSpPr>
          <p:spPr bwMode="auto">
            <a:xfrm>
              <a:off x="2604" y="1502"/>
              <a:ext cx="986" cy="0"/>
            </a:xfrm>
            <a:prstGeom prst="line">
              <a:avLst/>
            </a:prstGeom>
            <a:noFill/>
            <a:ln w="19050">
              <a:solidFill>
                <a:srgbClr val="CC3300"/>
              </a:solidFill>
              <a:round/>
              <a:headEnd/>
              <a:tailEnd/>
            </a:ln>
            <a:effectLst/>
          </p:spPr>
          <p:txBody>
            <a:bodyPr/>
            <a:lstStyle/>
            <a:p>
              <a:endParaRPr lang="en-US" dirty="0"/>
            </a:p>
          </p:txBody>
        </p:sp>
        <p:sp>
          <p:nvSpPr>
            <p:cNvPr id="96345" name="Line 89"/>
            <p:cNvSpPr>
              <a:spLocks noChangeShapeType="1"/>
            </p:cNvSpPr>
            <p:nvPr/>
          </p:nvSpPr>
          <p:spPr bwMode="auto">
            <a:xfrm>
              <a:off x="2600" y="1565"/>
              <a:ext cx="1094" cy="0"/>
            </a:xfrm>
            <a:prstGeom prst="line">
              <a:avLst/>
            </a:prstGeom>
            <a:noFill/>
            <a:ln w="19050">
              <a:solidFill>
                <a:srgbClr val="CC3300"/>
              </a:solidFill>
              <a:round/>
              <a:headEnd/>
              <a:tailEnd/>
            </a:ln>
            <a:effectLst/>
          </p:spPr>
          <p:txBody>
            <a:bodyPr/>
            <a:lstStyle/>
            <a:p>
              <a:endParaRPr lang="en-US" dirty="0"/>
            </a:p>
          </p:txBody>
        </p:sp>
        <p:sp>
          <p:nvSpPr>
            <p:cNvPr id="96346" name="Line 90"/>
            <p:cNvSpPr>
              <a:spLocks noChangeShapeType="1"/>
            </p:cNvSpPr>
            <p:nvPr/>
          </p:nvSpPr>
          <p:spPr bwMode="auto">
            <a:xfrm flipV="1">
              <a:off x="4222" y="1293"/>
              <a:ext cx="0" cy="553"/>
            </a:xfrm>
            <a:prstGeom prst="line">
              <a:avLst/>
            </a:prstGeom>
            <a:noFill/>
            <a:ln w="19050">
              <a:solidFill>
                <a:schemeClr val="accent2"/>
              </a:solidFill>
              <a:round/>
              <a:headEnd/>
              <a:tailEnd/>
            </a:ln>
            <a:effectLst/>
          </p:spPr>
          <p:txBody>
            <a:bodyPr/>
            <a:lstStyle/>
            <a:p>
              <a:endParaRPr lang="en-US" dirty="0"/>
            </a:p>
          </p:txBody>
        </p:sp>
        <p:grpSp>
          <p:nvGrpSpPr>
            <p:cNvPr id="96347" name="Group 91"/>
            <p:cNvGrpSpPr>
              <a:grpSpLocks/>
            </p:cNvGrpSpPr>
            <p:nvPr/>
          </p:nvGrpSpPr>
          <p:grpSpPr bwMode="auto">
            <a:xfrm>
              <a:off x="4727" y="1590"/>
              <a:ext cx="157" cy="246"/>
              <a:chOff x="3858" y="1587"/>
              <a:chExt cx="200" cy="560"/>
            </a:xfrm>
          </p:grpSpPr>
          <p:grpSp>
            <p:nvGrpSpPr>
              <p:cNvPr id="96348" name="Group 92"/>
              <p:cNvGrpSpPr>
                <a:grpSpLocks/>
              </p:cNvGrpSpPr>
              <p:nvPr/>
            </p:nvGrpSpPr>
            <p:grpSpPr bwMode="auto">
              <a:xfrm>
                <a:off x="3930" y="1587"/>
                <a:ext cx="102" cy="560"/>
                <a:chOff x="1248" y="3360"/>
                <a:chExt cx="144" cy="480"/>
              </a:xfrm>
            </p:grpSpPr>
            <p:sp>
              <p:nvSpPr>
                <p:cNvPr id="96349" name="AutoShape 93"/>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96350" name="Line 94"/>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6351" name="Line 95"/>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6352" name="Text Box 96"/>
              <p:cNvSpPr txBox="1">
                <a:spLocks noChangeArrowheads="1"/>
              </p:cNvSpPr>
              <p:nvPr/>
            </p:nvSpPr>
            <p:spPr bwMode="auto">
              <a:xfrm>
                <a:off x="3858" y="1680"/>
                <a:ext cx="200" cy="306"/>
              </a:xfrm>
              <a:prstGeom prst="rect">
                <a:avLst/>
              </a:prstGeom>
              <a:noFill/>
              <a:ln w="9525">
                <a:noFill/>
                <a:miter lim="800000"/>
                <a:headEnd/>
                <a:tailEnd/>
              </a:ln>
              <a:effectLst/>
            </p:spPr>
            <p:txBody>
              <a:bodyPr>
                <a:spAutoFit/>
              </a:bodyPr>
              <a:lstStyle/>
              <a:p>
                <a:endParaRPr lang="en-US" sz="800" b="1" dirty="0"/>
              </a:p>
            </p:txBody>
          </p:sp>
        </p:grpSp>
        <p:sp>
          <p:nvSpPr>
            <p:cNvPr id="96353" name="Line 97"/>
            <p:cNvSpPr>
              <a:spLocks noChangeShapeType="1"/>
            </p:cNvSpPr>
            <p:nvPr/>
          </p:nvSpPr>
          <p:spPr bwMode="auto">
            <a:xfrm>
              <a:off x="1619" y="1378"/>
              <a:ext cx="792" cy="0"/>
            </a:xfrm>
            <a:prstGeom prst="line">
              <a:avLst/>
            </a:prstGeom>
            <a:noFill/>
            <a:ln w="19050">
              <a:solidFill>
                <a:srgbClr val="CC3300"/>
              </a:solidFill>
              <a:round/>
              <a:headEnd/>
              <a:tailEnd/>
            </a:ln>
            <a:effectLst/>
          </p:spPr>
          <p:txBody>
            <a:bodyPr/>
            <a:lstStyle/>
            <a:p>
              <a:endParaRPr lang="en-US" dirty="0"/>
            </a:p>
          </p:txBody>
        </p:sp>
        <p:sp>
          <p:nvSpPr>
            <p:cNvPr id="96354" name="Line 98"/>
            <p:cNvSpPr>
              <a:spLocks noChangeShapeType="1"/>
            </p:cNvSpPr>
            <p:nvPr/>
          </p:nvSpPr>
          <p:spPr bwMode="auto">
            <a:xfrm>
              <a:off x="4630" y="1780"/>
              <a:ext cx="150" cy="0"/>
            </a:xfrm>
            <a:prstGeom prst="line">
              <a:avLst/>
            </a:prstGeom>
            <a:noFill/>
            <a:ln w="28575">
              <a:solidFill>
                <a:schemeClr val="accent2"/>
              </a:solidFill>
              <a:round/>
              <a:headEnd/>
              <a:tailEnd type="triangle" w="med" len="med"/>
            </a:ln>
            <a:effectLst/>
          </p:spPr>
          <p:txBody>
            <a:bodyPr/>
            <a:lstStyle/>
            <a:p>
              <a:endParaRPr lang="en-US" dirty="0"/>
            </a:p>
          </p:txBody>
        </p:sp>
        <p:sp>
          <p:nvSpPr>
            <p:cNvPr id="96355" name="Rectangle 99"/>
            <p:cNvSpPr>
              <a:spLocks noChangeArrowheads="1"/>
            </p:cNvSpPr>
            <p:nvPr/>
          </p:nvSpPr>
          <p:spPr bwMode="auto">
            <a:xfrm>
              <a:off x="4373" y="1801"/>
              <a:ext cx="151" cy="169"/>
            </a:xfrm>
            <a:prstGeom prst="rect">
              <a:avLst/>
            </a:prstGeom>
            <a:solidFill>
              <a:srgbClr val="CC99FF"/>
            </a:solidFill>
            <a:ln w="28575" algn="ctr">
              <a:solidFill>
                <a:schemeClr val="tx1"/>
              </a:solidFill>
              <a:miter lim="800000"/>
              <a:headEnd/>
              <a:tailEnd/>
            </a:ln>
            <a:effectLst/>
          </p:spPr>
          <p:txBody>
            <a:bodyPr wrap="none" anchor="ctr"/>
            <a:lstStyle/>
            <a:p>
              <a:endParaRPr lang="en-US" dirty="0"/>
            </a:p>
          </p:txBody>
        </p:sp>
        <p:sp>
          <p:nvSpPr>
            <p:cNvPr id="96356" name="Line 100"/>
            <p:cNvSpPr>
              <a:spLocks noChangeShapeType="1"/>
            </p:cNvSpPr>
            <p:nvPr/>
          </p:nvSpPr>
          <p:spPr bwMode="auto">
            <a:xfrm>
              <a:off x="4637" y="1782"/>
              <a:ext cx="0" cy="675"/>
            </a:xfrm>
            <a:prstGeom prst="line">
              <a:avLst/>
            </a:prstGeom>
            <a:noFill/>
            <a:ln w="28575">
              <a:solidFill>
                <a:schemeClr val="accent2"/>
              </a:solidFill>
              <a:round/>
              <a:headEnd/>
              <a:tailEnd/>
            </a:ln>
            <a:effectLst/>
          </p:spPr>
          <p:txBody>
            <a:bodyPr/>
            <a:lstStyle/>
            <a:p>
              <a:endParaRPr lang="en-US" dirty="0"/>
            </a:p>
          </p:txBody>
        </p:sp>
        <p:sp>
          <p:nvSpPr>
            <p:cNvPr id="96357" name="Line 101"/>
            <p:cNvSpPr>
              <a:spLocks noChangeShapeType="1"/>
            </p:cNvSpPr>
            <p:nvPr/>
          </p:nvSpPr>
          <p:spPr bwMode="auto">
            <a:xfrm>
              <a:off x="4306" y="1716"/>
              <a:ext cx="0" cy="170"/>
            </a:xfrm>
            <a:prstGeom prst="line">
              <a:avLst/>
            </a:prstGeom>
            <a:noFill/>
            <a:ln w="28575">
              <a:solidFill>
                <a:schemeClr val="accent2"/>
              </a:solidFill>
              <a:round/>
              <a:headEnd/>
              <a:tailEnd/>
            </a:ln>
            <a:effectLst/>
          </p:spPr>
          <p:txBody>
            <a:bodyPr/>
            <a:lstStyle/>
            <a:p>
              <a:endParaRPr lang="en-US" dirty="0"/>
            </a:p>
          </p:txBody>
        </p:sp>
        <p:grpSp>
          <p:nvGrpSpPr>
            <p:cNvPr id="96358" name="Group 102"/>
            <p:cNvGrpSpPr>
              <a:grpSpLocks/>
            </p:cNvGrpSpPr>
            <p:nvPr/>
          </p:nvGrpSpPr>
          <p:grpSpPr bwMode="auto">
            <a:xfrm>
              <a:off x="3595" y="1963"/>
              <a:ext cx="160" cy="247"/>
              <a:chOff x="3857" y="1587"/>
              <a:chExt cx="203" cy="560"/>
            </a:xfrm>
          </p:grpSpPr>
          <p:grpSp>
            <p:nvGrpSpPr>
              <p:cNvPr id="96359" name="Group 103"/>
              <p:cNvGrpSpPr>
                <a:grpSpLocks/>
              </p:cNvGrpSpPr>
              <p:nvPr/>
            </p:nvGrpSpPr>
            <p:grpSpPr bwMode="auto">
              <a:xfrm>
                <a:off x="3930" y="1587"/>
                <a:ext cx="102" cy="560"/>
                <a:chOff x="1248" y="3360"/>
                <a:chExt cx="144" cy="480"/>
              </a:xfrm>
            </p:grpSpPr>
            <p:sp>
              <p:nvSpPr>
                <p:cNvPr id="96360" name="AutoShape 104"/>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96361" name="Line 10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6362" name="Line 10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6363" name="Text Box 107"/>
              <p:cNvSpPr txBox="1">
                <a:spLocks noChangeArrowheads="1"/>
              </p:cNvSpPr>
              <p:nvPr/>
            </p:nvSpPr>
            <p:spPr bwMode="auto">
              <a:xfrm>
                <a:off x="3857" y="1680"/>
                <a:ext cx="203" cy="306"/>
              </a:xfrm>
              <a:prstGeom prst="rect">
                <a:avLst/>
              </a:prstGeom>
              <a:noFill/>
              <a:ln w="9525">
                <a:noFill/>
                <a:miter lim="800000"/>
                <a:headEnd/>
                <a:tailEnd/>
              </a:ln>
              <a:effectLst/>
            </p:spPr>
            <p:txBody>
              <a:bodyPr>
                <a:spAutoFit/>
              </a:bodyPr>
              <a:lstStyle/>
              <a:p>
                <a:endParaRPr lang="en-US" sz="800" b="1" dirty="0"/>
              </a:p>
            </p:txBody>
          </p:sp>
        </p:grpSp>
        <p:sp>
          <p:nvSpPr>
            <p:cNvPr id="96364" name="Line 108"/>
            <p:cNvSpPr>
              <a:spLocks noChangeShapeType="1"/>
            </p:cNvSpPr>
            <p:nvPr/>
          </p:nvSpPr>
          <p:spPr bwMode="auto">
            <a:xfrm>
              <a:off x="3732" y="1780"/>
              <a:ext cx="113" cy="0"/>
            </a:xfrm>
            <a:prstGeom prst="line">
              <a:avLst/>
            </a:prstGeom>
            <a:noFill/>
            <a:ln w="28575">
              <a:solidFill>
                <a:schemeClr val="tx1"/>
              </a:solidFill>
              <a:round/>
              <a:headEnd/>
              <a:tailEnd type="triangle" w="med" len="med"/>
            </a:ln>
            <a:effectLst/>
          </p:spPr>
          <p:txBody>
            <a:bodyPr/>
            <a:lstStyle/>
            <a:p>
              <a:endParaRPr lang="en-US" dirty="0"/>
            </a:p>
          </p:txBody>
        </p:sp>
        <p:sp>
          <p:nvSpPr>
            <p:cNvPr id="96365" name="Line 109"/>
            <p:cNvSpPr>
              <a:spLocks noChangeShapeType="1"/>
            </p:cNvSpPr>
            <p:nvPr/>
          </p:nvSpPr>
          <p:spPr bwMode="auto">
            <a:xfrm>
              <a:off x="864" y="1822"/>
              <a:ext cx="113" cy="0"/>
            </a:xfrm>
            <a:prstGeom prst="line">
              <a:avLst/>
            </a:prstGeom>
            <a:noFill/>
            <a:ln w="28575">
              <a:solidFill>
                <a:srgbClr val="009900"/>
              </a:solidFill>
              <a:round/>
              <a:headEnd/>
              <a:tailEnd type="triangle" w="med" len="med"/>
            </a:ln>
            <a:effectLst/>
          </p:spPr>
          <p:txBody>
            <a:bodyPr/>
            <a:lstStyle/>
            <a:p>
              <a:endParaRPr lang="en-US" dirty="0"/>
            </a:p>
          </p:txBody>
        </p:sp>
        <p:sp>
          <p:nvSpPr>
            <p:cNvPr id="96366" name="Oval 110"/>
            <p:cNvSpPr>
              <a:spLocks noChangeArrowheads="1"/>
            </p:cNvSpPr>
            <p:nvPr/>
          </p:nvSpPr>
          <p:spPr bwMode="auto">
            <a:xfrm>
              <a:off x="1257" y="1379"/>
              <a:ext cx="76" cy="85"/>
            </a:xfrm>
            <a:prstGeom prst="ellipse">
              <a:avLst/>
            </a:prstGeom>
            <a:solidFill>
              <a:schemeClr val="bg1"/>
            </a:solidFill>
            <a:ln w="57150" algn="ctr">
              <a:noFill/>
              <a:round/>
              <a:headEnd/>
              <a:tailEnd/>
            </a:ln>
            <a:effectLst/>
          </p:spPr>
          <p:txBody>
            <a:bodyPr wrap="none" anchor="ctr"/>
            <a:lstStyle/>
            <a:p>
              <a:endParaRPr lang="en-US" dirty="0"/>
            </a:p>
          </p:txBody>
        </p:sp>
        <p:sp>
          <p:nvSpPr>
            <p:cNvPr id="96367" name="Line 111"/>
            <p:cNvSpPr>
              <a:spLocks noChangeShapeType="1"/>
            </p:cNvSpPr>
            <p:nvPr/>
          </p:nvSpPr>
          <p:spPr bwMode="auto">
            <a:xfrm flipV="1">
              <a:off x="1363" y="1359"/>
              <a:ext cx="0" cy="43"/>
            </a:xfrm>
            <a:prstGeom prst="line">
              <a:avLst/>
            </a:prstGeom>
            <a:noFill/>
            <a:ln w="19050">
              <a:solidFill>
                <a:srgbClr val="CC3300"/>
              </a:solidFill>
              <a:round/>
              <a:headEnd/>
              <a:tailEnd/>
            </a:ln>
            <a:effectLst/>
          </p:spPr>
          <p:txBody>
            <a:bodyPr/>
            <a:lstStyle/>
            <a:p>
              <a:endParaRPr lang="en-US" dirty="0"/>
            </a:p>
          </p:txBody>
        </p:sp>
        <p:sp>
          <p:nvSpPr>
            <p:cNvPr id="96368" name="Line 112"/>
            <p:cNvSpPr>
              <a:spLocks noChangeShapeType="1"/>
            </p:cNvSpPr>
            <p:nvPr/>
          </p:nvSpPr>
          <p:spPr bwMode="auto">
            <a:xfrm>
              <a:off x="1359" y="1358"/>
              <a:ext cx="113" cy="0"/>
            </a:xfrm>
            <a:prstGeom prst="line">
              <a:avLst/>
            </a:prstGeom>
            <a:noFill/>
            <a:ln w="19050">
              <a:solidFill>
                <a:srgbClr val="CC3300"/>
              </a:solidFill>
              <a:round/>
              <a:headEnd/>
              <a:tailEnd/>
            </a:ln>
            <a:effectLst/>
          </p:spPr>
          <p:txBody>
            <a:bodyPr/>
            <a:lstStyle/>
            <a:p>
              <a:endParaRPr lang="en-US" dirty="0"/>
            </a:p>
          </p:txBody>
        </p:sp>
        <p:sp>
          <p:nvSpPr>
            <p:cNvPr id="96369" name="AutoShape 113"/>
            <p:cNvSpPr>
              <a:spLocks noChangeArrowheads="1"/>
            </p:cNvSpPr>
            <p:nvPr/>
          </p:nvSpPr>
          <p:spPr bwMode="auto">
            <a:xfrm rot="10800000">
              <a:off x="1471" y="1315"/>
              <a:ext cx="151" cy="84"/>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grpSp>
          <p:nvGrpSpPr>
            <p:cNvPr id="96370" name="Group 114"/>
            <p:cNvGrpSpPr>
              <a:grpSpLocks/>
            </p:cNvGrpSpPr>
            <p:nvPr/>
          </p:nvGrpSpPr>
          <p:grpSpPr bwMode="auto">
            <a:xfrm>
              <a:off x="1095" y="1379"/>
              <a:ext cx="238" cy="85"/>
              <a:chOff x="720" y="2016"/>
              <a:chExt cx="303" cy="192"/>
            </a:xfrm>
          </p:grpSpPr>
          <p:sp>
            <p:nvSpPr>
              <p:cNvPr id="96371" name="Arc 115"/>
              <p:cNvSpPr>
                <a:spLocks/>
              </p:cNvSpPr>
              <p:nvPr/>
            </p:nvSpPr>
            <p:spPr bwMode="auto">
              <a:xfrm flipH="1">
                <a:off x="720" y="2016"/>
                <a:ext cx="240"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9999">
                  <a:alpha val="70000"/>
                </a:srgbClr>
              </a:solidFill>
              <a:ln w="9525">
                <a:solidFill>
                  <a:srgbClr val="CC0000"/>
                </a:solidFill>
                <a:round/>
                <a:headEnd/>
                <a:tailEnd/>
              </a:ln>
              <a:effectLst/>
            </p:spPr>
            <p:txBody>
              <a:bodyPr wrap="none" anchor="ctr"/>
              <a:lstStyle/>
              <a:p>
                <a:endParaRPr lang="en-US" dirty="0"/>
              </a:p>
            </p:txBody>
          </p:sp>
          <p:sp>
            <p:nvSpPr>
              <p:cNvPr id="96372" name="Arc 116"/>
              <p:cNvSpPr>
                <a:spLocks/>
              </p:cNvSpPr>
              <p:nvPr/>
            </p:nvSpPr>
            <p:spPr bwMode="auto">
              <a:xfrm flipH="1" flipV="1">
                <a:off x="720" y="2112"/>
                <a:ext cx="240"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9999">
                  <a:alpha val="70000"/>
                </a:srgbClr>
              </a:solidFill>
              <a:ln w="9525">
                <a:solidFill>
                  <a:srgbClr val="CC0000"/>
                </a:solidFill>
                <a:round/>
                <a:headEnd/>
                <a:tailEnd/>
              </a:ln>
              <a:effectLst/>
            </p:spPr>
            <p:txBody>
              <a:bodyPr wrap="none" anchor="ctr"/>
              <a:lstStyle/>
              <a:p>
                <a:endParaRPr lang="en-US" dirty="0"/>
              </a:p>
            </p:txBody>
          </p:sp>
          <p:sp>
            <p:nvSpPr>
              <p:cNvPr id="96373" name="Oval 117"/>
              <p:cNvSpPr>
                <a:spLocks noChangeArrowheads="1"/>
              </p:cNvSpPr>
              <p:nvPr/>
            </p:nvSpPr>
            <p:spPr bwMode="auto">
              <a:xfrm>
                <a:off x="912" y="2016"/>
                <a:ext cx="96" cy="192"/>
              </a:xfrm>
              <a:prstGeom prst="ellipse">
                <a:avLst/>
              </a:prstGeom>
              <a:solidFill>
                <a:schemeClr val="bg1"/>
              </a:solidFill>
              <a:ln w="9525" algn="ctr">
                <a:solidFill>
                  <a:srgbClr val="CC0000"/>
                </a:solidFill>
                <a:round/>
                <a:headEnd/>
                <a:tailEnd/>
              </a:ln>
              <a:effectLst/>
            </p:spPr>
            <p:txBody>
              <a:bodyPr wrap="none" anchor="ctr"/>
              <a:lstStyle/>
              <a:p>
                <a:endParaRPr lang="en-US" dirty="0"/>
              </a:p>
            </p:txBody>
          </p:sp>
          <p:sp>
            <p:nvSpPr>
              <p:cNvPr id="96374" name="Oval 118"/>
              <p:cNvSpPr>
                <a:spLocks noChangeArrowheads="1"/>
              </p:cNvSpPr>
              <p:nvPr/>
            </p:nvSpPr>
            <p:spPr bwMode="auto">
              <a:xfrm>
                <a:off x="927" y="2016"/>
                <a:ext cx="96" cy="192"/>
              </a:xfrm>
              <a:prstGeom prst="ellipse">
                <a:avLst/>
              </a:prstGeom>
              <a:solidFill>
                <a:schemeClr val="bg1"/>
              </a:solidFill>
              <a:ln w="9525" algn="ctr">
                <a:solidFill>
                  <a:schemeClr val="bg1"/>
                </a:solidFill>
                <a:round/>
                <a:headEnd/>
                <a:tailEnd/>
              </a:ln>
              <a:effectLst/>
            </p:spPr>
            <p:txBody>
              <a:bodyPr wrap="none" anchor="ctr"/>
              <a:lstStyle/>
              <a:p>
                <a:endParaRPr lang="en-US" dirty="0"/>
              </a:p>
            </p:txBody>
          </p:sp>
        </p:grpSp>
        <p:sp>
          <p:nvSpPr>
            <p:cNvPr id="96375" name="Line 119"/>
            <p:cNvSpPr>
              <a:spLocks noChangeShapeType="1"/>
            </p:cNvSpPr>
            <p:nvPr/>
          </p:nvSpPr>
          <p:spPr bwMode="auto">
            <a:xfrm>
              <a:off x="1253" y="1399"/>
              <a:ext cx="113" cy="0"/>
            </a:xfrm>
            <a:prstGeom prst="line">
              <a:avLst/>
            </a:prstGeom>
            <a:noFill/>
            <a:ln w="19050">
              <a:solidFill>
                <a:srgbClr val="CC3300"/>
              </a:solidFill>
              <a:round/>
              <a:headEnd/>
              <a:tailEnd/>
            </a:ln>
            <a:effectLst/>
          </p:spPr>
          <p:txBody>
            <a:bodyPr/>
            <a:lstStyle/>
            <a:p>
              <a:endParaRPr lang="en-US" dirty="0"/>
            </a:p>
          </p:txBody>
        </p:sp>
        <p:sp>
          <p:nvSpPr>
            <p:cNvPr id="96376" name="Line 120"/>
            <p:cNvSpPr>
              <a:spLocks noChangeShapeType="1"/>
            </p:cNvSpPr>
            <p:nvPr/>
          </p:nvSpPr>
          <p:spPr bwMode="auto">
            <a:xfrm>
              <a:off x="1249" y="1441"/>
              <a:ext cx="1094" cy="0"/>
            </a:xfrm>
            <a:prstGeom prst="line">
              <a:avLst/>
            </a:prstGeom>
            <a:noFill/>
            <a:ln w="19050">
              <a:solidFill>
                <a:srgbClr val="CC3300"/>
              </a:solidFill>
              <a:round/>
              <a:headEnd/>
              <a:tailEnd/>
            </a:ln>
            <a:effectLst/>
          </p:spPr>
          <p:txBody>
            <a:bodyPr/>
            <a:lstStyle/>
            <a:p>
              <a:endParaRPr lang="en-US" dirty="0"/>
            </a:p>
          </p:txBody>
        </p:sp>
        <p:sp>
          <p:nvSpPr>
            <p:cNvPr id="96377" name="Line 121"/>
            <p:cNvSpPr>
              <a:spLocks noChangeShapeType="1"/>
            </p:cNvSpPr>
            <p:nvPr/>
          </p:nvSpPr>
          <p:spPr bwMode="auto">
            <a:xfrm>
              <a:off x="1732" y="1296"/>
              <a:ext cx="2495" cy="0"/>
            </a:xfrm>
            <a:prstGeom prst="line">
              <a:avLst/>
            </a:prstGeom>
            <a:noFill/>
            <a:ln w="19050">
              <a:solidFill>
                <a:schemeClr val="accent2"/>
              </a:solidFill>
              <a:round/>
              <a:headEnd/>
              <a:tailEnd/>
            </a:ln>
            <a:effectLst/>
          </p:spPr>
          <p:txBody>
            <a:bodyPr/>
            <a:lstStyle/>
            <a:p>
              <a:endParaRPr lang="en-US" dirty="0"/>
            </a:p>
          </p:txBody>
        </p:sp>
        <p:sp>
          <p:nvSpPr>
            <p:cNvPr id="96378" name="Line 122"/>
            <p:cNvSpPr>
              <a:spLocks noChangeShapeType="1"/>
            </p:cNvSpPr>
            <p:nvPr/>
          </p:nvSpPr>
          <p:spPr bwMode="auto">
            <a:xfrm>
              <a:off x="1623" y="1336"/>
              <a:ext cx="114" cy="0"/>
            </a:xfrm>
            <a:prstGeom prst="line">
              <a:avLst/>
            </a:prstGeom>
            <a:noFill/>
            <a:ln w="19050">
              <a:solidFill>
                <a:schemeClr val="accent2"/>
              </a:solidFill>
              <a:round/>
              <a:headEnd/>
              <a:tailEnd/>
            </a:ln>
            <a:effectLst/>
          </p:spPr>
          <p:txBody>
            <a:bodyPr/>
            <a:lstStyle/>
            <a:p>
              <a:endParaRPr lang="en-US" dirty="0"/>
            </a:p>
          </p:txBody>
        </p:sp>
        <p:sp>
          <p:nvSpPr>
            <p:cNvPr id="96379" name="Line 123"/>
            <p:cNvSpPr>
              <a:spLocks noChangeShapeType="1"/>
            </p:cNvSpPr>
            <p:nvPr/>
          </p:nvSpPr>
          <p:spPr bwMode="auto">
            <a:xfrm>
              <a:off x="1732" y="1293"/>
              <a:ext cx="0" cy="43"/>
            </a:xfrm>
            <a:prstGeom prst="line">
              <a:avLst/>
            </a:prstGeom>
            <a:noFill/>
            <a:ln w="19050">
              <a:solidFill>
                <a:schemeClr val="accent2"/>
              </a:solidFill>
              <a:round/>
              <a:headEnd/>
              <a:tailEnd/>
            </a:ln>
            <a:effectLst/>
          </p:spPr>
          <p:txBody>
            <a:bodyPr/>
            <a:lstStyle/>
            <a:p>
              <a:endParaRPr lang="en-US" dirty="0"/>
            </a:p>
          </p:txBody>
        </p:sp>
        <p:sp>
          <p:nvSpPr>
            <p:cNvPr id="96380" name="Text Box 124"/>
            <p:cNvSpPr txBox="1">
              <a:spLocks noChangeArrowheads="1"/>
            </p:cNvSpPr>
            <p:nvPr/>
          </p:nvSpPr>
          <p:spPr bwMode="auto">
            <a:xfrm>
              <a:off x="1958" y="1330"/>
              <a:ext cx="452" cy="135"/>
            </a:xfrm>
            <a:prstGeom prst="rect">
              <a:avLst/>
            </a:prstGeom>
            <a:noFill/>
            <a:ln w="9525">
              <a:noFill/>
              <a:miter lim="800000"/>
              <a:headEnd/>
              <a:tailEnd/>
            </a:ln>
            <a:effectLst/>
          </p:spPr>
          <p:txBody>
            <a:bodyPr>
              <a:spAutoFit/>
            </a:bodyPr>
            <a:lstStyle/>
            <a:p>
              <a:pPr algn="l"/>
              <a:endParaRPr lang="en-US" sz="800" b="1" dirty="0">
                <a:solidFill>
                  <a:srgbClr val="CC3300"/>
                </a:solidFill>
              </a:endParaRPr>
            </a:p>
          </p:txBody>
        </p:sp>
        <p:sp>
          <p:nvSpPr>
            <p:cNvPr id="96381" name="Text Box 125"/>
            <p:cNvSpPr txBox="1">
              <a:spLocks noChangeArrowheads="1"/>
            </p:cNvSpPr>
            <p:nvPr/>
          </p:nvSpPr>
          <p:spPr bwMode="auto">
            <a:xfrm>
              <a:off x="1958" y="1378"/>
              <a:ext cx="452" cy="135"/>
            </a:xfrm>
            <a:prstGeom prst="rect">
              <a:avLst/>
            </a:prstGeom>
            <a:noFill/>
            <a:ln w="9525">
              <a:noFill/>
              <a:miter lim="800000"/>
              <a:headEnd/>
              <a:tailEnd/>
            </a:ln>
            <a:effectLst/>
          </p:spPr>
          <p:txBody>
            <a:bodyPr>
              <a:spAutoFit/>
            </a:bodyPr>
            <a:lstStyle/>
            <a:p>
              <a:pPr algn="l"/>
              <a:endParaRPr lang="en-US" sz="800" b="1" dirty="0">
                <a:solidFill>
                  <a:srgbClr val="CC3300"/>
                </a:solidFill>
              </a:endParaRPr>
            </a:p>
          </p:txBody>
        </p:sp>
        <p:sp>
          <p:nvSpPr>
            <p:cNvPr id="96382" name="Line 126"/>
            <p:cNvSpPr>
              <a:spLocks noChangeShapeType="1"/>
            </p:cNvSpPr>
            <p:nvPr/>
          </p:nvSpPr>
          <p:spPr bwMode="auto">
            <a:xfrm>
              <a:off x="1237" y="1484"/>
              <a:ext cx="1094" cy="0"/>
            </a:xfrm>
            <a:prstGeom prst="line">
              <a:avLst/>
            </a:prstGeom>
            <a:noFill/>
            <a:ln w="19050">
              <a:solidFill>
                <a:srgbClr val="CC3300"/>
              </a:solidFill>
              <a:round/>
              <a:headEnd/>
              <a:tailEnd/>
            </a:ln>
            <a:effectLst/>
          </p:spPr>
          <p:txBody>
            <a:bodyPr/>
            <a:lstStyle/>
            <a:p>
              <a:endParaRPr lang="en-US" dirty="0"/>
            </a:p>
          </p:txBody>
        </p:sp>
        <p:sp>
          <p:nvSpPr>
            <p:cNvPr id="96383" name="Line 127"/>
            <p:cNvSpPr>
              <a:spLocks noChangeShapeType="1"/>
            </p:cNvSpPr>
            <p:nvPr/>
          </p:nvSpPr>
          <p:spPr bwMode="auto">
            <a:xfrm>
              <a:off x="1505" y="1526"/>
              <a:ext cx="823" cy="0"/>
            </a:xfrm>
            <a:prstGeom prst="line">
              <a:avLst/>
            </a:prstGeom>
            <a:noFill/>
            <a:ln w="19050">
              <a:solidFill>
                <a:srgbClr val="CC3300"/>
              </a:solidFill>
              <a:round/>
              <a:headEnd/>
              <a:tailEnd/>
            </a:ln>
            <a:effectLst/>
          </p:spPr>
          <p:txBody>
            <a:bodyPr/>
            <a:lstStyle/>
            <a:p>
              <a:endParaRPr lang="en-US" dirty="0"/>
            </a:p>
          </p:txBody>
        </p:sp>
        <p:sp>
          <p:nvSpPr>
            <p:cNvPr id="96384" name="Line 128"/>
            <p:cNvSpPr>
              <a:spLocks noChangeShapeType="1"/>
            </p:cNvSpPr>
            <p:nvPr/>
          </p:nvSpPr>
          <p:spPr bwMode="auto">
            <a:xfrm>
              <a:off x="1694" y="1568"/>
              <a:ext cx="641" cy="0"/>
            </a:xfrm>
            <a:prstGeom prst="line">
              <a:avLst/>
            </a:prstGeom>
            <a:noFill/>
            <a:ln w="19050">
              <a:solidFill>
                <a:srgbClr val="CC3300"/>
              </a:solidFill>
              <a:round/>
              <a:headEnd/>
              <a:tailEnd/>
            </a:ln>
            <a:effectLst/>
          </p:spPr>
          <p:txBody>
            <a:bodyPr/>
            <a:lstStyle/>
            <a:p>
              <a:endParaRPr lang="en-US" dirty="0"/>
            </a:p>
          </p:txBody>
        </p:sp>
        <p:grpSp>
          <p:nvGrpSpPr>
            <p:cNvPr id="96385" name="Group 129"/>
            <p:cNvGrpSpPr>
              <a:grpSpLocks/>
            </p:cNvGrpSpPr>
            <p:nvPr/>
          </p:nvGrpSpPr>
          <p:grpSpPr bwMode="auto">
            <a:xfrm>
              <a:off x="1142" y="1789"/>
              <a:ext cx="160" cy="149"/>
              <a:chOff x="4338" y="1632"/>
              <a:chExt cx="203" cy="338"/>
            </a:xfrm>
          </p:grpSpPr>
          <p:grpSp>
            <p:nvGrpSpPr>
              <p:cNvPr id="96386" name="Group 130"/>
              <p:cNvGrpSpPr>
                <a:grpSpLocks/>
              </p:cNvGrpSpPr>
              <p:nvPr/>
            </p:nvGrpSpPr>
            <p:grpSpPr bwMode="auto">
              <a:xfrm>
                <a:off x="4411" y="1634"/>
                <a:ext cx="102" cy="336"/>
                <a:chOff x="1248" y="3360"/>
                <a:chExt cx="144" cy="480"/>
              </a:xfrm>
            </p:grpSpPr>
            <p:sp>
              <p:nvSpPr>
                <p:cNvPr id="96387" name="AutoShape 131"/>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96388" name="Line 13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6389" name="Line 13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6390" name="Text Box 134"/>
              <p:cNvSpPr txBox="1">
                <a:spLocks noChangeArrowheads="1"/>
              </p:cNvSpPr>
              <p:nvPr/>
            </p:nvSpPr>
            <p:spPr bwMode="auto">
              <a:xfrm>
                <a:off x="4338" y="1632"/>
                <a:ext cx="203" cy="306"/>
              </a:xfrm>
              <a:prstGeom prst="rect">
                <a:avLst/>
              </a:prstGeom>
              <a:noFill/>
              <a:ln w="9525">
                <a:noFill/>
                <a:miter lim="800000"/>
                <a:headEnd/>
                <a:tailEnd/>
              </a:ln>
              <a:effectLst/>
            </p:spPr>
            <p:txBody>
              <a:bodyPr>
                <a:spAutoFit/>
              </a:bodyPr>
              <a:lstStyle/>
              <a:p>
                <a:endParaRPr lang="en-US" sz="800" b="1" dirty="0"/>
              </a:p>
            </p:txBody>
          </p:sp>
        </p:grpSp>
        <p:sp>
          <p:nvSpPr>
            <p:cNvPr id="96391" name="Line 135"/>
            <p:cNvSpPr>
              <a:spLocks noChangeShapeType="1"/>
            </p:cNvSpPr>
            <p:nvPr/>
          </p:nvSpPr>
          <p:spPr bwMode="auto">
            <a:xfrm>
              <a:off x="1286" y="1865"/>
              <a:ext cx="69" cy="0"/>
            </a:xfrm>
            <a:prstGeom prst="line">
              <a:avLst/>
            </a:prstGeom>
            <a:noFill/>
            <a:ln w="28575">
              <a:solidFill>
                <a:schemeClr val="tx1"/>
              </a:solidFill>
              <a:round/>
              <a:headEnd/>
              <a:tailEnd type="triangle" w="med" len="med"/>
            </a:ln>
            <a:effectLst/>
          </p:spPr>
          <p:txBody>
            <a:bodyPr/>
            <a:lstStyle/>
            <a:p>
              <a:endParaRPr lang="en-US" dirty="0"/>
            </a:p>
          </p:txBody>
        </p:sp>
        <p:sp>
          <p:nvSpPr>
            <p:cNvPr id="96392" name="Text Box 136"/>
            <p:cNvSpPr txBox="1">
              <a:spLocks noChangeArrowheads="1"/>
            </p:cNvSpPr>
            <p:nvPr/>
          </p:nvSpPr>
          <p:spPr bwMode="auto">
            <a:xfrm>
              <a:off x="1958" y="1435"/>
              <a:ext cx="452" cy="135"/>
            </a:xfrm>
            <a:prstGeom prst="rect">
              <a:avLst/>
            </a:prstGeom>
            <a:noFill/>
            <a:ln w="9525">
              <a:noFill/>
              <a:miter lim="800000"/>
              <a:headEnd/>
              <a:tailEnd/>
            </a:ln>
            <a:effectLst/>
          </p:spPr>
          <p:txBody>
            <a:bodyPr>
              <a:spAutoFit/>
            </a:bodyPr>
            <a:lstStyle/>
            <a:p>
              <a:pPr algn="l"/>
              <a:endParaRPr lang="en-US" sz="800" b="1" dirty="0">
                <a:solidFill>
                  <a:srgbClr val="CC3300"/>
                </a:solidFill>
              </a:endParaRPr>
            </a:p>
          </p:txBody>
        </p:sp>
        <p:sp>
          <p:nvSpPr>
            <p:cNvPr id="96393" name="Text Box 137"/>
            <p:cNvSpPr txBox="1">
              <a:spLocks noChangeArrowheads="1"/>
            </p:cNvSpPr>
            <p:nvPr/>
          </p:nvSpPr>
          <p:spPr bwMode="auto">
            <a:xfrm>
              <a:off x="1958" y="1522"/>
              <a:ext cx="452" cy="135"/>
            </a:xfrm>
            <a:prstGeom prst="rect">
              <a:avLst/>
            </a:prstGeom>
            <a:noFill/>
            <a:ln w="9525">
              <a:noFill/>
              <a:miter lim="800000"/>
              <a:headEnd/>
              <a:tailEnd/>
            </a:ln>
            <a:effectLst/>
          </p:spPr>
          <p:txBody>
            <a:bodyPr>
              <a:spAutoFit/>
            </a:bodyPr>
            <a:lstStyle/>
            <a:p>
              <a:pPr algn="l"/>
              <a:endParaRPr lang="en-US" sz="800" b="1" dirty="0">
                <a:solidFill>
                  <a:srgbClr val="CC3300"/>
                </a:solidFill>
              </a:endParaRPr>
            </a:p>
          </p:txBody>
        </p:sp>
        <p:sp>
          <p:nvSpPr>
            <p:cNvPr id="96394" name="Text Box 138"/>
            <p:cNvSpPr txBox="1">
              <a:spLocks noChangeArrowheads="1"/>
            </p:cNvSpPr>
            <p:nvPr/>
          </p:nvSpPr>
          <p:spPr bwMode="auto">
            <a:xfrm>
              <a:off x="1964" y="1558"/>
              <a:ext cx="452" cy="135"/>
            </a:xfrm>
            <a:prstGeom prst="rect">
              <a:avLst/>
            </a:prstGeom>
            <a:noFill/>
            <a:ln w="9525">
              <a:noFill/>
              <a:miter lim="800000"/>
              <a:headEnd/>
              <a:tailEnd/>
            </a:ln>
            <a:effectLst/>
          </p:spPr>
          <p:txBody>
            <a:bodyPr>
              <a:spAutoFit/>
            </a:bodyPr>
            <a:lstStyle/>
            <a:p>
              <a:pPr algn="l"/>
              <a:endParaRPr lang="en-US" sz="800" b="1" dirty="0">
                <a:solidFill>
                  <a:srgbClr val="CC3300"/>
                </a:solidFill>
              </a:endParaRPr>
            </a:p>
          </p:txBody>
        </p:sp>
        <p:sp>
          <p:nvSpPr>
            <p:cNvPr id="96395" name="Text Box 139"/>
            <p:cNvSpPr txBox="1">
              <a:spLocks noChangeArrowheads="1"/>
            </p:cNvSpPr>
            <p:nvPr/>
          </p:nvSpPr>
          <p:spPr bwMode="auto">
            <a:xfrm>
              <a:off x="1970" y="1603"/>
              <a:ext cx="453" cy="135"/>
            </a:xfrm>
            <a:prstGeom prst="rect">
              <a:avLst/>
            </a:prstGeom>
            <a:noFill/>
            <a:ln w="9525">
              <a:noFill/>
              <a:miter lim="800000"/>
              <a:headEnd/>
              <a:tailEnd/>
            </a:ln>
            <a:effectLst/>
          </p:spPr>
          <p:txBody>
            <a:bodyPr>
              <a:spAutoFit/>
            </a:bodyPr>
            <a:lstStyle/>
            <a:p>
              <a:pPr algn="l"/>
              <a:endParaRPr lang="en-US" sz="800" b="1" dirty="0">
                <a:solidFill>
                  <a:srgbClr val="CC3300"/>
                </a:solidFill>
              </a:endParaRPr>
            </a:p>
          </p:txBody>
        </p:sp>
        <p:sp>
          <p:nvSpPr>
            <p:cNvPr id="96396" name="Text Box 140"/>
            <p:cNvSpPr txBox="1">
              <a:spLocks noChangeArrowheads="1"/>
            </p:cNvSpPr>
            <p:nvPr/>
          </p:nvSpPr>
          <p:spPr bwMode="auto">
            <a:xfrm>
              <a:off x="1958" y="1478"/>
              <a:ext cx="452" cy="135"/>
            </a:xfrm>
            <a:prstGeom prst="rect">
              <a:avLst/>
            </a:prstGeom>
            <a:noFill/>
            <a:ln w="9525">
              <a:noFill/>
              <a:miter lim="800000"/>
              <a:headEnd/>
              <a:tailEnd/>
            </a:ln>
            <a:effectLst/>
          </p:spPr>
          <p:txBody>
            <a:bodyPr>
              <a:spAutoFit/>
            </a:bodyPr>
            <a:lstStyle/>
            <a:p>
              <a:pPr algn="l"/>
              <a:endParaRPr lang="en-US" sz="800" b="1" dirty="0">
                <a:solidFill>
                  <a:srgbClr val="CC3300"/>
                </a:solidFill>
              </a:endParaRPr>
            </a:p>
          </p:txBody>
        </p:sp>
        <p:sp>
          <p:nvSpPr>
            <p:cNvPr id="96397" name="Line 141"/>
            <p:cNvSpPr>
              <a:spLocks noChangeShapeType="1"/>
            </p:cNvSpPr>
            <p:nvPr/>
          </p:nvSpPr>
          <p:spPr bwMode="auto">
            <a:xfrm>
              <a:off x="2562" y="1629"/>
              <a:ext cx="377" cy="0"/>
            </a:xfrm>
            <a:prstGeom prst="line">
              <a:avLst/>
            </a:prstGeom>
            <a:noFill/>
            <a:ln w="19050">
              <a:solidFill>
                <a:srgbClr val="CC3300"/>
              </a:solidFill>
              <a:round/>
              <a:headEnd/>
              <a:tailEnd/>
            </a:ln>
            <a:effectLst/>
          </p:spPr>
          <p:txBody>
            <a:bodyPr/>
            <a:lstStyle/>
            <a:p>
              <a:endParaRPr lang="en-US" dirty="0"/>
            </a:p>
          </p:txBody>
        </p:sp>
        <p:sp>
          <p:nvSpPr>
            <p:cNvPr id="96398" name="Line 142"/>
            <p:cNvSpPr>
              <a:spLocks noChangeShapeType="1"/>
            </p:cNvSpPr>
            <p:nvPr/>
          </p:nvSpPr>
          <p:spPr bwMode="auto">
            <a:xfrm>
              <a:off x="2524" y="1671"/>
              <a:ext cx="76" cy="0"/>
            </a:xfrm>
            <a:prstGeom prst="line">
              <a:avLst/>
            </a:prstGeom>
            <a:noFill/>
            <a:ln w="19050">
              <a:solidFill>
                <a:srgbClr val="CC3300"/>
              </a:solidFill>
              <a:round/>
              <a:headEnd/>
              <a:tailEnd/>
            </a:ln>
            <a:effectLst/>
          </p:spPr>
          <p:txBody>
            <a:bodyPr/>
            <a:lstStyle/>
            <a:p>
              <a:endParaRPr lang="en-US" dirty="0"/>
            </a:p>
          </p:txBody>
        </p:sp>
        <p:sp>
          <p:nvSpPr>
            <p:cNvPr id="96399" name="Line 143"/>
            <p:cNvSpPr>
              <a:spLocks noChangeShapeType="1"/>
            </p:cNvSpPr>
            <p:nvPr/>
          </p:nvSpPr>
          <p:spPr bwMode="auto">
            <a:xfrm>
              <a:off x="1958" y="1970"/>
              <a:ext cx="0" cy="339"/>
            </a:xfrm>
            <a:prstGeom prst="line">
              <a:avLst/>
            </a:prstGeom>
            <a:noFill/>
            <a:ln w="28575">
              <a:solidFill>
                <a:schemeClr val="tx1"/>
              </a:solidFill>
              <a:round/>
              <a:headEnd/>
              <a:tailEnd/>
            </a:ln>
            <a:effectLst/>
          </p:spPr>
          <p:txBody>
            <a:bodyPr/>
            <a:lstStyle/>
            <a:p>
              <a:endParaRPr lang="en-US" dirty="0"/>
            </a:p>
          </p:txBody>
        </p:sp>
        <p:sp>
          <p:nvSpPr>
            <p:cNvPr id="96400" name="Rectangle 144"/>
            <p:cNvSpPr>
              <a:spLocks noChangeArrowheads="1"/>
            </p:cNvSpPr>
            <p:nvPr/>
          </p:nvSpPr>
          <p:spPr bwMode="auto">
            <a:xfrm>
              <a:off x="1355" y="1822"/>
              <a:ext cx="528" cy="36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96401" name="Text Box 145"/>
            <p:cNvSpPr txBox="1">
              <a:spLocks noChangeArrowheads="1"/>
            </p:cNvSpPr>
            <p:nvPr/>
          </p:nvSpPr>
          <p:spPr bwMode="auto">
            <a:xfrm>
              <a:off x="1427" y="1808"/>
              <a:ext cx="116" cy="154"/>
            </a:xfrm>
            <a:prstGeom prst="rect">
              <a:avLst/>
            </a:prstGeom>
            <a:noFill/>
            <a:ln w="9525">
              <a:noFill/>
              <a:miter lim="800000"/>
              <a:headEnd/>
              <a:tailEnd/>
            </a:ln>
            <a:effectLst/>
          </p:spPr>
          <p:txBody>
            <a:bodyPr wrap="none">
              <a:spAutoFit/>
            </a:bodyPr>
            <a:lstStyle/>
            <a:p>
              <a:endParaRPr lang="en-US" sz="1000" b="1" dirty="0"/>
            </a:p>
          </p:txBody>
        </p:sp>
        <p:sp>
          <p:nvSpPr>
            <p:cNvPr id="96402" name="Text Box 146"/>
            <p:cNvSpPr txBox="1">
              <a:spLocks noChangeArrowheads="1"/>
            </p:cNvSpPr>
            <p:nvPr/>
          </p:nvSpPr>
          <p:spPr bwMode="auto">
            <a:xfrm>
              <a:off x="1542" y="1907"/>
              <a:ext cx="379" cy="154"/>
            </a:xfrm>
            <a:prstGeom prst="rect">
              <a:avLst/>
            </a:prstGeom>
            <a:noFill/>
            <a:ln w="9525">
              <a:noFill/>
              <a:miter lim="800000"/>
              <a:headEnd/>
              <a:tailEnd/>
            </a:ln>
            <a:effectLst/>
          </p:spPr>
          <p:txBody>
            <a:bodyPr>
              <a:spAutoFit/>
            </a:bodyPr>
            <a:lstStyle/>
            <a:p>
              <a:endParaRPr lang="en-US" sz="1000" b="1" dirty="0"/>
            </a:p>
          </p:txBody>
        </p:sp>
        <p:sp>
          <p:nvSpPr>
            <p:cNvPr id="96403" name="Text Box 147"/>
            <p:cNvSpPr txBox="1">
              <a:spLocks noChangeArrowheads="1"/>
            </p:cNvSpPr>
            <p:nvPr/>
          </p:nvSpPr>
          <p:spPr bwMode="auto">
            <a:xfrm>
              <a:off x="1339" y="1967"/>
              <a:ext cx="582" cy="154"/>
            </a:xfrm>
            <a:prstGeom prst="rect">
              <a:avLst/>
            </a:prstGeom>
            <a:noFill/>
            <a:ln w="9525">
              <a:noFill/>
              <a:miter lim="800000"/>
              <a:headEnd/>
              <a:tailEnd/>
            </a:ln>
            <a:effectLst/>
          </p:spPr>
          <p:txBody>
            <a:bodyPr wrap="none">
              <a:spAutoFit/>
            </a:bodyPr>
            <a:lstStyle/>
            <a:p>
              <a:r>
                <a:rPr lang="en-US" sz="1000" b="1" dirty="0">
                  <a:solidFill>
                    <a:schemeClr val="accent2"/>
                  </a:solidFill>
                </a:rPr>
                <a:t>Memory</a:t>
              </a:r>
            </a:p>
          </p:txBody>
        </p:sp>
        <p:sp>
          <p:nvSpPr>
            <p:cNvPr id="96404" name="Text Box 148"/>
            <p:cNvSpPr txBox="1">
              <a:spLocks noChangeArrowheads="1"/>
            </p:cNvSpPr>
            <p:nvPr/>
          </p:nvSpPr>
          <p:spPr bwMode="auto">
            <a:xfrm>
              <a:off x="1404" y="2029"/>
              <a:ext cx="116" cy="154"/>
            </a:xfrm>
            <a:prstGeom prst="rect">
              <a:avLst/>
            </a:prstGeom>
            <a:noFill/>
            <a:ln w="9525">
              <a:noFill/>
              <a:miter lim="800000"/>
              <a:headEnd/>
              <a:tailEnd/>
            </a:ln>
            <a:effectLst/>
          </p:spPr>
          <p:txBody>
            <a:bodyPr wrap="none">
              <a:spAutoFit/>
            </a:bodyPr>
            <a:lstStyle/>
            <a:p>
              <a:endParaRPr lang="en-US" sz="1000" b="1" dirty="0"/>
            </a:p>
          </p:txBody>
        </p:sp>
        <p:sp>
          <p:nvSpPr>
            <p:cNvPr id="96405" name="Rectangle 149"/>
            <p:cNvSpPr>
              <a:spLocks noChangeArrowheads="1"/>
            </p:cNvSpPr>
            <p:nvPr/>
          </p:nvSpPr>
          <p:spPr bwMode="auto">
            <a:xfrm>
              <a:off x="2060" y="1788"/>
              <a:ext cx="302" cy="402"/>
            </a:xfrm>
            <a:prstGeom prst="rect">
              <a:avLst/>
            </a:prstGeom>
            <a:solidFill>
              <a:srgbClr val="CC99FF"/>
            </a:solidFill>
            <a:ln w="28575">
              <a:solidFill>
                <a:schemeClr val="tx1"/>
              </a:solidFill>
              <a:miter lim="800000"/>
              <a:headEnd/>
              <a:tailEnd/>
            </a:ln>
            <a:effectLst/>
          </p:spPr>
          <p:txBody>
            <a:bodyPr wrap="none" anchor="ctr"/>
            <a:lstStyle/>
            <a:p>
              <a:endParaRPr lang="en-US" dirty="0"/>
            </a:p>
          </p:txBody>
        </p:sp>
        <p:sp>
          <p:nvSpPr>
            <p:cNvPr id="96406" name="Text Box 150"/>
            <p:cNvSpPr txBox="1">
              <a:spLocks noChangeArrowheads="1"/>
            </p:cNvSpPr>
            <p:nvPr/>
          </p:nvSpPr>
          <p:spPr bwMode="auto">
            <a:xfrm>
              <a:off x="2071" y="1650"/>
              <a:ext cx="472" cy="135"/>
            </a:xfrm>
            <a:prstGeom prst="rect">
              <a:avLst/>
            </a:prstGeom>
            <a:noFill/>
            <a:ln w="9525">
              <a:noFill/>
              <a:miter lim="800000"/>
              <a:headEnd/>
              <a:tailEnd/>
            </a:ln>
            <a:effectLst/>
          </p:spPr>
          <p:txBody>
            <a:bodyPr>
              <a:spAutoFit/>
            </a:bodyPr>
            <a:lstStyle/>
            <a:p>
              <a:pPr algn="l"/>
              <a:endParaRPr lang="en-US" sz="800" b="1" dirty="0"/>
            </a:p>
          </p:txBody>
        </p:sp>
        <p:sp>
          <p:nvSpPr>
            <p:cNvPr id="96407" name="Rectangle 151"/>
            <p:cNvSpPr>
              <a:spLocks noChangeArrowheads="1"/>
            </p:cNvSpPr>
            <p:nvPr/>
          </p:nvSpPr>
          <p:spPr bwMode="auto">
            <a:xfrm>
              <a:off x="2053" y="2235"/>
              <a:ext cx="301" cy="127"/>
            </a:xfrm>
            <a:prstGeom prst="rect">
              <a:avLst/>
            </a:prstGeom>
            <a:solidFill>
              <a:srgbClr val="CC99FF"/>
            </a:solidFill>
            <a:ln w="28575" algn="ctr">
              <a:solidFill>
                <a:schemeClr val="tx1"/>
              </a:solidFill>
              <a:miter lim="800000"/>
              <a:headEnd/>
              <a:tailEnd/>
            </a:ln>
            <a:effectLst/>
          </p:spPr>
          <p:txBody>
            <a:bodyPr wrap="none" anchor="ctr"/>
            <a:lstStyle/>
            <a:p>
              <a:endParaRPr lang="en-US" sz="1000" b="1" dirty="0"/>
            </a:p>
          </p:txBody>
        </p:sp>
        <p:sp>
          <p:nvSpPr>
            <p:cNvPr id="96408" name="Line 152"/>
            <p:cNvSpPr>
              <a:spLocks noChangeShapeType="1"/>
            </p:cNvSpPr>
            <p:nvPr/>
          </p:nvSpPr>
          <p:spPr bwMode="auto">
            <a:xfrm>
              <a:off x="2496" y="2161"/>
              <a:ext cx="68" cy="0"/>
            </a:xfrm>
            <a:prstGeom prst="line">
              <a:avLst/>
            </a:prstGeom>
            <a:noFill/>
            <a:ln w="28575">
              <a:solidFill>
                <a:schemeClr val="accent2"/>
              </a:solidFill>
              <a:round/>
              <a:headEnd/>
              <a:tailEnd type="triangle" w="med" len="med"/>
            </a:ln>
            <a:effectLst/>
          </p:spPr>
          <p:txBody>
            <a:bodyPr/>
            <a:lstStyle/>
            <a:p>
              <a:endParaRPr lang="en-US" dirty="0"/>
            </a:p>
          </p:txBody>
        </p:sp>
        <p:sp>
          <p:nvSpPr>
            <p:cNvPr id="96409" name="Line 153"/>
            <p:cNvSpPr>
              <a:spLocks noChangeShapeType="1"/>
            </p:cNvSpPr>
            <p:nvPr/>
          </p:nvSpPr>
          <p:spPr bwMode="auto">
            <a:xfrm>
              <a:off x="2496" y="1988"/>
              <a:ext cx="68" cy="0"/>
            </a:xfrm>
            <a:prstGeom prst="line">
              <a:avLst/>
            </a:prstGeom>
            <a:noFill/>
            <a:ln w="28575">
              <a:solidFill>
                <a:schemeClr val="tx1"/>
              </a:solidFill>
              <a:round/>
              <a:headEnd/>
              <a:tailEnd type="triangle" w="med" len="med"/>
            </a:ln>
            <a:effectLst/>
          </p:spPr>
          <p:txBody>
            <a:bodyPr/>
            <a:lstStyle/>
            <a:p>
              <a:endParaRPr lang="en-US" dirty="0"/>
            </a:p>
          </p:txBody>
        </p:sp>
        <p:sp>
          <p:nvSpPr>
            <p:cNvPr id="96410" name="Line 154"/>
            <p:cNvSpPr>
              <a:spLocks noChangeShapeType="1"/>
            </p:cNvSpPr>
            <p:nvPr/>
          </p:nvSpPr>
          <p:spPr bwMode="auto">
            <a:xfrm>
              <a:off x="2503" y="1883"/>
              <a:ext cx="0" cy="105"/>
            </a:xfrm>
            <a:prstGeom prst="line">
              <a:avLst/>
            </a:prstGeom>
            <a:noFill/>
            <a:ln w="28575">
              <a:solidFill>
                <a:schemeClr val="tx1"/>
              </a:solidFill>
              <a:round/>
              <a:headEnd/>
              <a:tailEnd/>
            </a:ln>
            <a:effectLst/>
          </p:spPr>
          <p:txBody>
            <a:bodyPr/>
            <a:lstStyle/>
            <a:p>
              <a:endParaRPr lang="en-US" dirty="0"/>
            </a:p>
          </p:txBody>
        </p:sp>
        <p:grpSp>
          <p:nvGrpSpPr>
            <p:cNvPr id="96411" name="Group 155"/>
            <p:cNvGrpSpPr>
              <a:grpSpLocks/>
            </p:cNvGrpSpPr>
            <p:nvPr/>
          </p:nvGrpSpPr>
          <p:grpSpPr bwMode="auto">
            <a:xfrm>
              <a:off x="2663" y="1760"/>
              <a:ext cx="578" cy="559"/>
              <a:chOff x="2529" y="2263"/>
              <a:chExt cx="735" cy="1268"/>
            </a:xfrm>
          </p:grpSpPr>
          <p:sp>
            <p:nvSpPr>
              <p:cNvPr id="96412" name="Rectangle 156"/>
              <p:cNvSpPr>
                <a:spLocks noChangeArrowheads="1"/>
              </p:cNvSpPr>
              <p:nvPr/>
            </p:nvSpPr>
            <p:spPr bwMode="auto">
              <a:xfrm>
                <a:off x="2592" y="2263"/>
                <a:ext cx="531" cy="912"/>
              </a:xfrm>
              <a:prstGeom prst="rect">
                <a:avLst/>
              </a:prstGeom>
              <a:solidFill>
                <a:srgbClr val="FF9933"/>
              </a:solidFill>
              <a:ln w="28575">
                <a:solidFill>
                  <a:schemeClr val="tx1"/>
                </a:solidFill>
                <a:miter lim="800000"/>
                <a:headEnd/>
                <a:tailEnd/>
              </a:ln>
              <a:effectLst/>
            </p:spPr>
            <p:txBody>
              <a:bodyPr wrap="none" anchor="ctr"/>
              <a:lstStyle/>
              <a:p>
                <a:r>
                  <a:rPr lang="en-US" sz="1000" b="1" dirty="0"/>
                  <a:t>Reg.</a:t>
                </a:r>
              </a:p>
            </p:txBody>
          </p:sp>
          <p:sp>
            <p:nvSpPr>
              <p:cNvPr id="96413" name="Text Box 157"/>
              <p:cNvSpPr txBox="1">
                <a:spLocks noChangeArrowheads="1"/>
              </p:cNvSpPr>
              <p:nvPr/>
            </p:nvSpPr>
            <p:spPr bwMode="auto">
              <a:xfrm>
                <a:off x="2529" y="3138"/>
                <a:ext cx="148" cy="393"/>
              </a:xfrm>
              <a:prstGeom prst="rect">
                <a:avLst/>
              </a:prstGeom>
              <a:noFill/>
              <a:ln w="9525">
                <a:noFill/>
                <a:miter lim="800000"/>
                <a:headEnd/>
                <a:tailEnd/>
              </a:ln>
              <a:effectLst/>
            </p:spPr>
            <p:txBody>
              <a:bodyPr wrap="none">
                <a:spAutoFit/>
              </a:bodyPr>
              <a:lstStyle/>
              <a:p>
                <a:pPr algn="l"/>
                <a:endParaRPr lang="en-US" sz="1200" b="1" dirty="0"/>
              </a:p>
            </p:txBody>
          </p:sp>
          <p:sp>
            <p:nvSpPr>
              <p:cNvPr id="96414" name="Text Box 158"/>
              <p:cNvSpPr txBox="1">
                <a:spLocks noChangeArrowheads="1"/>
              </p:cNvSpPr>
              <p:nvPr/>
            </p:nvSpPr>
            <p:spPr bwMode="auto">
              <a:xfrm>
                <a:off x="2558" y="3039"/>
                <a:ext cx="706" cy="349"/>
              </a:xfrm>
              <a:prstGeom prst="rect">
                <a:avLst/>
              </a:prstGeom>
              <a:noFill/>
              <a:ln w="9525">
                <a:noFill/>
                <a:miter lim="800000"/>
                <a:headEnd/>
                <a:tailEnd/>
              </a:ln>
              <a:effectLst/>
            </p:spPr>
            <p:txBody>
              <a:bodyPr>
                <a:spAutoFit/>
              </a:bodyPr>
              <a:lstStyle/>
              <a:p>
                <a:pPr algn="l"/>
                <a:endParaRPr lang="en-US" sz="1000" b="1" dirty="0"/>
              </a:p>
            </p:txBody>
          </p:sp>
          <p:sp>
            <p:nvSpPr>
              <p:cNvPr id="96415" name="Text Box 159"/>
              <p:cNvSpPr txBox="1">
                <a:spLocks noChangeArrowheads="1"/>
              </p:cNvSpPr>
              <p:nvPr/>
            </p:nvSpPr>
            <p:spPr bwMode="auto">
              <a:xfrm>
                <a:off x="2832" y="2406"/>
                <a:ext cx="346" cy="349"/>
              </a:xfrm>
              <a:prstGeom prst="rect">
                <a:avLst/>
              </a:prstGeom>
              <a:noFill/>
              <a:ln w="9525">
                <a:noFill/>
                <a:miter lim="800000"/>
                <a:headEnd/>
                <a:tailEnd/>
              </a:ln>
              <a:effectLst/>
            </p:spPr>
            <p:txBody>
              <a:bodyPr>
                <a:spAutoFit/>
              </a:bodyPr>
              <a:lstStyle/>
              <a:p>
                <a:endParaRPr lang="en-US" sz="1000" b="1" dirty="0"/>
              </a:p>
            </p:txBody>
          </p:sp>
          <p:sp>
            <p:nvSpPr>
              <p:cNvPr id="96416" name="Text Box 160"/>
              <p:cNvSpPr txBox="1">
                <a:spLocks noChangeArrowheads="1"/>
              </p:cNvSpPr>
              <p:nvPr/>
            </p:nvSpPr>
            <p:spPr bwMode="auto">
              <a:xfrm>
                <a:off x="2825" y="2696"/>
                <a:ext cx="345" cy="349"/>
              </a:xfrm>
              <a:prstGeom prst="rect">
                <a:avLst/>
              </a:prstGeom>
              <a:noFill/>
              <a:ln w="9525">
                <a:noFill/>
                <a:miter lim="800000"/>
                <a:headEnd/>
                <a:tailEnd/>
              </a:ln>
              <a:effectLst/>
            </p:spPr>
            <p:txBody>
              <a:bodyPr>
                <a:spAutoFit/>
              </a:bodyPr>
              <a:lstStyle/>
              <a:p>
                <a:endParaRPr lang="en-US" sz="1000" b="1" dirty="0"/>
              </a:p>
            </p:txBody>
          </p:sp>
          <p:sp>
            <p:nvSpPr>
              <p:cNvPr id="96417" name="Text Box 161"/>
              <p:cNvSpPr txBox="1">
                <a:spLocks noChangeArrowheads="1"/>
              </p:cNvSpPr>
              <p:nvPr/>
            </p:nvSpPr>
            <p:spPr bwMode="auto">
              <a:xfrm>
                <a:off x="2558" y="2306"/>
                <a:ext cx="243" cy="349"/>
              </a:xfrm>
              <a:prstGeom prst="rect">
                <a:avLst/>
              </a:prstGeom>
              <a:noFill/>
              <a:ln w="9525">
                <a:noFill/>
                <a:miter lim="800000"/>
                <a:headEnd/>
                <a:tailEnd/>
              </a:ln>
              <a:effectLst/>
            </p:spPr>
            <p:txBody>
              <a:bodyPr>
                <a:spAutoFit/>
              </a:bodyPr>
              <a:lstStyle/>
              <a:p>
                <a:pPr algn="l"/>
                <a:endParaRPr lang="en-US" sz="1000" b="1" dirty="0"/>
              </a:p>
            </p:txBody>
          </p:sp>
          <p:sp>
            <p:nvSpPr>
              <p:cNvPr id="96418" name="Text Box 162"/>
              <p:cNvSpPr txBox="1">
                <a:spLocks noChangeArrowheads="1"/>
              </p:cNvSpPr>
              <p:nvPr/>
            </p:nvSpPr>
            <p:spPr bwMode="auto">
              <a:xfrm>
                <a:off x="2558" y="2458"/>
                <a:ext cx="243" cy="349"/>
              </a:xfrm>
              <a:prstGeom prst="rect">
                <a:avLst/>
              </a:prstGeom>
              <a:noFill/>
              <a:ln w="9525">
                <a:noFill/>
                <a:miter lim="800000"/>
                <a:headEnd/>
                <a:tailEnd/>
              </a:ln>
              <a:effectLst/>
            </p:spPr>
            <p:txBody>
              <a:bodyPr>
                <a:spAutoFit/>
              </a:bodyPr>
              <a:lstStyle/>
              <a:p>
                <a:pPr algn="l"/>
                <a:endParaRPr lang="en-US" sz="1000" b="1" dirty="0"/>
              </a:p>
            </p:txBody>
          </p:sp>
          <p:sp>
            <p:nvSpPr>
              <p:cNvPr id="96419" name="Text Box 163"/>
              <p:cNvSpPr txBox="1">
                <a:spLocks noChangeArrowheads="1"/>
              </p:cNvSpPr>
              <p:nvPr/>
            </p:nvSpPr>
            <p:spPr bwMode="auto">
              <a:xfrm>
                <a:off x="2558" y="2835"/>
                <a:ext cx="243" cy="349"/>
              </a:xfrm>
              <a:prstGeom prst="rect">
                <a:avLst/>
              </a:prstGeom>
              <a:noFill/>
              <a:ln w="9525">
                <a:noFill/>
                <a:miter lim="800000"/>
                <a:headEnd/>
                <a:tailEnd/>
              </a:ln>
              <a:effectLst/>
            </p:spPr>
            <p:txBody>
              <a:bodyPr>
                <a:spAutoFit/>
              </a:bodyPr>
              <a:lstStyle/>
              <a:p>
                <a:pPr algn="l"/>
                <a:endParaRPr lang="en-US" sz="1000" b="1" dirty="0"/>
              </a:p>
            </p:txBody>
          </p:sp>
        </p:grpSp>
        <p:sp>
          <p:nvSpPr>
            <p:cNvPr id="96420" name="Rectangle 164"/>
            <p:cNvSpPr>
              <a:spLocks noChangeArrowheads="1"/>
            </p:cNvSpPr>
            <p:nvPr/>
          </p:nvSpPr>
          <p:spPr bwMode="auto">
            <a:xfrm>
              <a:off x="3279" y="1819"/>
              <a:ext cx="151" cy="85"/>
            </a:xfrm>
            <a:prstGeom prst="rect">
              <a:avLst/>
            </a:prstGeom>
            <a:solidFill>
              <a:srgbClr val="CC99FF"/>
            </a:solidFill>
            <a:ln w="28575" algn="ctr">
              <a:solidFill>
                <a:schemeClr val="tx1"/>
              </a:solidFill>
              <a:miter lim="800000"/>
              <a:headEnd/>
              <a:tailEnd/>
            </a:ln>
            <a:effectLst/>
          </p:spPr>
          <p:txBody>
            <a:bodyPr wrap="none" anchor="ctr"/>
            <a:lstStyle/>
            <a:p>
              <a:r>
                <a:rPr lang="en-US" sz="800" b="1" dirty="0"/>
                <a:t>A</a:t>
              </a:r>
            </a:p>
          </p:txBody>
        </p:sp>
        <p:sp>
          <p:nvSpPr>
            <p:cNvPr id="96421" name="Rectangle 165"/>
            <p:cNvSpPr>
              <a:spLocks noChangeArrowheads="1"/>
            </p:cNvSpPr>
            <p:nvPr/>
          </p:nvSpPr>
          <p:spPr bwMode="auto">
            <a:xfrm>
              <a:off x="3279" y="1946"/>
              <a:ext cx="151" cy="85"/>
            </a:xfrm>
            <a:prstGeom prst="rect">
              <a:avLst/>
            </a:prstGeom>
            <a:solidFill>
              <a:srgbClr val="CC99FF"/>
            </a:solidFill>
            <a:ln w="28575" algn="ctr">
              <a:solidFill>
                <a:schemeClr val="tx1"/>
              </a:solidFill>
              <a:miter lim="800000"/>
              <a:headEnd/>
              <a:tailEnd/>
            </a:ln>
            <a:effectLst/>
          </p:spPr>
          <p:txBody>
            <a:bodyPr wrap="none" anchor="ctr"/>
            <a:lstStyle/>
            <a:p>
              <a:r>
                <a:rPr lang="en-US" sz="800" b="1" dirty="0"/>
                <a:t>B</a:t>
              </a:r>
            </a:p>
          </p:txBody>
        </p:sp>
        <p:sp>
          <p:nvSpPr>
            <p:cNvPr id="96422" name="Line 166"/>
            <p:cNvSpPr>
              <a:spLocks noChangeShapeType="1"/>
            </p:cNvSpPr>
            <p:nvPr/>
          </p:nvSpPr>
          <p:spPr bwMode="auto">
            <a:xfrm>
              <a:off x="3135" y="1861"/>
              <a:ext cx="144" cy="0"/>
            </a:xfrm>
            <a:prstGeom prst="line">
              <a:avLst/>
            </a:prstGeom>
            <a:noFill/>
            <a:ln w="28575">
              <a:solidFill>
                <a:srgbClr val="996600"/>
              </a:solidFill>
              <a:round/>
              <a:headEnd/>
              <a:tailEnd type="triangle" w="med" len="med"/>
            </a:ln>
            <a:effectLst/>
          </p:spPr>
          <p:txBody>
            <a:bodyPr/>
            <a:lstStyle/>
            <a:p>
              <a:endParaRPr lang="en-US" dirty="0"/>
            </a:p>
          </p:txBody>
        </p:sp>
        <p:sp>
          <p:nvSpPr>
            <p:cNvPr id="96423" name="Line 167"/>
            <p:cNvSpPr>
              <a:spLocks noChangeShapeType="1"/>
            </p:cNvSpPr>
            <p:nvPr/>
          </p:nvSpPr>
          <p:spPr bwMode="auto">
            <a:xfrm>
              <a:off x="2465" y="2094"/>
              <a:ext cx="95" cy="0"/>
            </a:xfrm>
            <a:prstGeom prst="line">
              <a:avLst/>
            </a:prstGeom>
            <a:noFill/>
            <a:ln w="28575">
              <a:solidFill>
                <a:schemeClr val="tx1"/>
              </a:solidFill>
              <a:round/>
              <a:headEnd/>
              <a:tailEnd type="triangle" w="med" len="med"/>
            </a:ln>
            <a:effectLst/>
          </p:spPr>
          <p:txBody>
            <a:bodyPr/>
            <a:lstStyle/>
            <a:p>
              <a:endParaRPr lang="en-US" dirty="0"/>
            </a:p>
          </p:txBody>
        </p:sp>
        <p:sp>
          <p:nvSpPr>
            <p:cNvPr id="96424" name="Text Box 168"/>
            <p:cNvSpPr txBox="1">
              <a:spLocks noChangeArrowheads="1"/>
            </p:cNvSpPr>
            <p:nvPr/>
          </p:nvSpPr>
          <p:spPr bwMode="auto">
            <a:xfrm>
              <a:off x="3505" y="2003"/>
              <a:ext cx="116" cy="135"/>
            </a:xfrm>
            <a:prstGeom prst="rect">
              <a:avLst/>
            </a:prstGeom>
            <a:noFill/>
            <a:ln w="57150" algn="ctr">
              <a:noFill/>
              <a:miter lim="800000"/>
              <a:headEnd/>
              <a:tailEnd/>
            </a:ln>
            <a:effectLst/>
          </p:spPr>
          <p:txBody>
            <a:bodyPr wrap="none">
              <a:spAutoFit/>
            </a:bodyPr>
            <a:lstStyle/>
            <a:p>
              <a:endParaRPr lang="en-US" sz="800" b="1" dirty="0"/>
            </a:p>
          </p:txBody>
        </p:sp>
        <p:sp>
          <p:nvSpPr>
            <p:cNvPr id="96425" name="Oval 169"/>
            <p:cNvSpPr>
              <a:spLocks noChangeArrowheads="1"/>
            </p:cNvSpPr>
            <p:nvPr/>
          </p:nvSpPr>
          <p:spPr bwMode="auto">
            <a:xfrm>
              <a:off x="2864" y="2203"/>
              <a:ext cx="226" cy="211"/>
            </a:xfrm>
            <a:prstGeom prst="ellipse">
              <a:avLst/>
            </a:prstGeom>
            <a:solidFill>
              <a:srgbClr val="FFFF00"/>
            </a:solidFill>
            <a:ln w="28575">
              <a:solidFill>
                <a:schemeClr val="tx1"/>
              </a:solidFill>
              <a:round/>
              <a:headEnd/>
              <a:tailEnd/>
            </a:ln>
            <a:effectLst/>
          </p:spPr>
          <p:txBody>
            <a:bodyPr wrap="none" anchor="ctr"/>
            <a:lstStyle/>
            <a:p>
              <a:endParaRPr lang="en-US" sz="1000" b="1" dirty="0"/>
            </a:p>
          </p:txBody>
        </p:sp>
        <p:sp>
          <p:nvSpPr>
            <p:cNvPr id="96426" name="Line 170"/>
            <p:cNvSpPr>
              <a:spLocks noChangeShapeType="1"/>
            </p:cNvSpPr>
            <p:nvPr/>
          </p:nvSpPr>
          <p:spPr bwMode="auto">
            <a:xfrm>
              <a:off x="3392" y="2179"/>
              <a:ext cx="264" cy="0"/>
            </a:xfrm>
            <a:prstGeom prst="line">
              <a:avLst/>
            </a:prstGeom>
            <a:noFill/>
            <a:ln w="28575">
              <a:solidFill>
                <a:schemeClr val="tx1"/>
              </a:solidFill>
              <a:round/>
              <a:headEnd/>
              <a:tailEnd type="triangle" w="med" len="med"/>
            </a:ln>
            <a:effectLst/>
          </p:spPr>
          <p:txBody>
            <a:bodyPr/>
            <a:lstStyle/>
            <a:p>
              <a:endParaRPr lang="en-US" dirty="0"/>
            </a:p>
          </p:txBody>
        </p:sp>
        <p:sp>
          <p:nvSpPr>
            <p:cNvPr id="96427" name="Line 171"/>
            <p:cNvSpPr>
              <a:spLocks noChangeShapeType="1"/>
            </p:cNvSpPr>
            <p:nvPr/>
          </p:nvSpPr>
          <p:spPr bwMode="auto">
            <a:xfrm>
              <a:off x="3156" y="2115"/>
              <a:ext cx="491" cy="0"/>
            </a:xfrm>
            <a:prstGeom prst="line">
              <a:avLst/>
            </a:prstGeom>
            <a:noFill/>
            <a:ln w="28575">
              <a:solidFill>
                <a:schemeClr val="tx1"/>
              </a:solidFill>
              <a:round/>
              <a:headEnd/>
              <a:tailEnd type="triangle" w="med" len="med"/>
            </a:ln>
            <a:effectLst/>
          </p:spPr>
          <p:txBody>
            <a:bodyPr/>
            <a:lstStyle/>
            <a:p>
              <a:endParaRPr lang="en-US" dirty="0"/>
            </a:p>
          </p:txBody>
        </p:sp>
        <p:sp>
          <p:nvSpPr>
            <p:cNvPr id="96428" name="Line 172"/>
            <p:cNvSpPr>
              <a:spLocks noChangeShapeType="1"/>
            </p:cNvSpPr>
            <p:nvPr/>
          </p:nvSpPr>
          <p:spPr bwMode="auto">
            <a:xfrm>
              <a:off x="3163" y="2114"/>
              <a:ext cx="0" cy="191"/>
            </a:xfrm>
            <a:prstGeom prst="line">
              <a:avLst/>
            </a:prstGeom>
            <a:noFill/>
            <a:ln w="28575">
              <a:solidFill>
                <a:schemeClr val="tx1"/>
              </a:solidFill>
              <a:round/>
              <a:headEnd/>
              <a:tailEnd/>
            </a:ln>
            <a:effectLst/>
          </p:spPr>
          <p:txBody>
            <a:bodyPr/>
            <a:lstStyle/>
            <a:p>
              <a:endParaRPr lang="en-US" dirty="0"/>
            </a:p>
          </p:txBody>
        </p:sp>
        <p:sp>
          <p:nvSpPr>
            <p:cNvPr id="96429" name="Line 173"/>
            <p:cNvSpPr>
              <a:spLocks noChangeShapeType="1"/>
            </p:cNvSpPr>
            <p:nvPr/>
          </p:nvSpPr>
          <p:spPr bwMode="auto">
            <a:xfrm>
              <a:off x="3399" y="2182"/>
              <a:ext cx="0" cy="127"/>
            </a:xfrm>
            <a:prstGeom prst="line">
              <a:avLst/>
            </a:prstGeom>
            <a:noFill/>
            <a:ln w="28575">
              <a:solidFill>
                <a:schemeClr val="tx1"/>
              </a:solidFill>
              <a:round/>
              <a:headEnd/>
              <a:tailEnd/>
            </a:ln>
            <a:effectLst/>
          </p:spPr>
          <p:txBody>
            <a:bodyPr/>
            <a:lstStyle/>
            <a:p>
              <a:endParaRPr lang="en-US" dirty="0"/>
            </a:p>
          </p:txBody>
        </p:sp>
        <p:sp>
          <p:nvSpPr>
            <p:cNvPr id="96430" name="Line 174"/>
            <p:cNvSpPr>
              <a:spLocks noChangeShapeType="1"/>
            </p:cNvSpPr>
            <p:nvPr/>
          </p:nvSpPr>
          <p:spPr bwMode="auto">
            <a:xfrm>
              <a:off x="3369" y="2309"/>
              <a:ext cx="37" cy="0"/>
            </a:xfrm>
            <a:prstGeom prst="line">
              <a:avLst/>
            </a:prstGeom>
            <a:noFill/>
            <a:ln w="28575">
              <a:solidFill>
                <a:schemeClr val="tx1"/>
              </a:solidFill>
              <a:round/>
              <a:headEnd/>
              <a:tailEnd/>
            </a:ln>
            <a:effectLst/>
          </p:spPr>
          <p:txBody>
            <a:bodyPr/>
            <a:lstStyle/>
            <a:p>
              <a:endParaRPr lang="en-US" dirty="0"/>
            </a:p>
          </p:txBody>
        </p:sp>
        <p:sp>
          <p:nvSpPr>
            <p:cNvPr id="96431" name="Oval 175"/>
            <p:cNvSpPr>
              <a:spLocks noChangeArrowheads="1"/>
            </p:cNvSpPr>
            <p:nvPr/>
          </p:nvSpPr>
          <p:spPr bwMode="auto">
            <a:xfrm>
              <a:off x="3220" y="2224"/>
              <a:ext cx="151" cy="169"/>
            </a:xfrm>
            <a:prstGeom prst="ellipse">
              <a:avLst/>
            </a:prstGeom>
            <a:solidFill>
              <a:srgbClr val="CC9900"/>
            </a:solidFill>
            <a:ln w="28575">
              <a:solidFill>
                <a:schemeClr val="tx1"/>
              </a:solidFill>
              <a:round/>
              <a:headEnd/>
              <a:tailEnd/>
            </a:ln>
            <a:effectLst/>
          </p:spPr>
          <p:txBody>
            <a:bodyPr wrap="none" anchor="ctr"/>
            <a:lstStyle/>
            <a:p>
              <a:endParaRPr lang="en-US" sz="900" b="1" dirty="0"/>
            </a:p>
          </p:txBody>
        </p:sp>
        <p:sp>
          <p:nvSpPr>
            <p:cNvPr id="96432" name="Line 176"/>
            <p:cNvSpPr>
              <a:spLocks noChangeShapeType="1"/>
            </p:cNvSpPr>
            <p:nvPr/>
          </p:nvSpPr>
          <p:spPr bwMode="auto">
            <a:xfrm flipV="1">
              <a:off x="3977" y="2245"/>
              <a:ext cx="0" cy="64"/>
            </a:xfrm>
            <a:prstGeom prst="line">
              <a:avLst/>
            </a:prstGeom>
            <a:noFill/>
            <a:ln w="19050">
              <a:solidFill>
                <a:srgbClr val="CC3300"/>
              </a:solidFill>
              <a:round/>
              <a:headEnd/>
              <a:tailEnd/>
            </a:ln>
            <a:effectLst/>
          </p:spPr>
          <p:txBody>
            <a:bodyPr/>
            <a:lstStyle/>
            <a:p>
              <a:endParaRPr lang="en-US" dirty="0"/>
            </a:p>
          </p:txBody>
        </p:sp>
        <p:sp>
          <p:nvSpPr>
            <p:cNvPr id="96433" name="Line 177"/>
            <p:cNvSpPr>
              <a:spLocks noChangeShapeType="1"/>
            </p:cNvSpPr>
            <p:nvPr/>
          </p:nvSpPr>
          <p:spPr bwMode="auto">
            <a:xfrm>
              <a:off x="3972" y="2307"/>
              <a:ext cx="227" cy="0"/>
            </a:xfrm>
            <a:prstGeom prst="line">
              <a:avLst/>
            </a:prstGeom>
            <a:noFill/>
            <a:ln w="19050">
              <a:solidFill>
                <a:srgbClr val="CC0000"/>
              </a:solidFill>
              <a:round/>
              <a:headEnd/>
              <a:tailEnd/>
            </a:ln>
            <a:effectLst/>
          </p:spPr>
          <p:txBody>
            <a:bodyPr/>
            <a:lstStyle/>
            <a:p>
              <a:endParaRPr lang="en-US" dirty="0"/>
            </a:p>
          </p:txBody>
        </p:sp>
        <p:grpSp>
          <p:nvGrpSpPr>
            <p:cNvPr id="96434" name="Group 178"/>
            <p:cNvGrpSpPr>
              <a:grpSpLocks/>
            </p:cNvGrpSpPr>
            <p:nvPr/>
          </p:nvGrpSpPr>
          <p:grpSpPr bwMode="auto">
            <a:xfrm>
              <a:off x="2501" y="2136"/>
              <a:ext cx="159" cy="149"/>
              <a:chOff x="4338" y="1632"/>
              <a:chExt cx="203" cy="338"/>
            </a:xfrm>
          </p:grpSpPr>
          <p:grpSp>
            <p:nvGrpSpPr>
              <p:cNvPr id="96435" name="Group 179"/>
              <p:cNvGrpSpPr>
                <a:grpSpLocks/>
              </p:cNvGrpSpPr>
              <p:nvPr/>
            </p:nvGrpSpPr>
            <p:grpSpPr bwMode="auto">
              <a:xfrm>
                <a:off x="4411" y="1634"/>
                <a:ext cx="102" cy="336"/>
                <a:chOff x="1248" y="3360"/>
                <a:chExt cx="144" cy="480"/>
              </a:xfrm>
            </p:grpSpPr>
            <p:sp>
              <p:nvSpPr>
                <p:cNvPr id="96436" name="AutoShape 180"/>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96437" name="Line 18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6438" name="Line 18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6439" name="Text Box 183"/>
              <p:cNvSpPr txBox="1">
                <a:spLocks noChangeArrowheads="1"/>
              </p:cNvSpPr>
              <p:nvPr/>
            </p:nvSpPr>
            <p:spPr bwMode="auto">
              <a:xfrm>
                <a:off x="4338" y="1632"/>
                <a:ext cx="203" cy="306"/>
              </a:xfrm>
              <a:prstGeom prst="rect">
                <a:avLst/>
              </a:prstGeom>
              <a:noFill/>
              <a:ln w="9525">
                <a:noFill/>
                <a:miter lim="800000"/>
                <a:headEnd/>
                <a:tailEnd/>
              </a:ln>
              <a:effectLst/>
            </p:spPr>
            <p:txBody>
              <a:bodyPr>
                <a:spAutoFit/>
              </a:bodyPr>
              <a:lstStyle/>
              <a:p>
                <a:endParaRPr lang="en-US" sz="800" b="1" dirty="0"/>
              </a:p>
            </p:txBody>
          </p:sp>
        </p:grpSp>
        <p:sp>
          <p:nvSpPr>
            <p:cNvPr id="96440" name="Line 184"/>
            <p:cNvSpPr>
              <a:spLocks noChangeShapeType="1"/>
            </p:cNvSpPr>
            <p:nvPr/>
          </p:nvSpPr>
          <p:spPr bwMode="auto">
            <a:xfrm>
              <a:off x="2503" y="2161"/>
              <a:ext cx="0" cy="296"/>
            </a:xfrm>
            <a:prstGeom prst="line">
              <a:avLst/>
            </a:prstGeom>
            <a:noFill/>
            <a:ln w="28575">
              <a:solidFill>
                <a:schemeClr val="accent2"/>
              </a:solidFill>
              <a:round/>
              <a:headEnd/>
              <a:tailEnd/>
            </a:ln>
            <a:effectLst/>
          </p:spPr>
          <p:txBody>
            <a:bodyPr/>
            <a:lstStyle/>
            <a:p>
              <a:endParaRPr lang="en-US" dirty="0"/>
            </a:p>
          </p:txBody>
        </p:sp>
        <p:sp>
          <p:nvSpPr>
            <p:cNvPr id="96441" name="Line 185"/>
            <p:cNvSpPr>
              <a:spLocks noChangeShapeType="1"/>
            </p:cNvSpPr>
            <p:nvPr/>
          </p:nvSpPr>
          <p:spPr bwMode="auto">
            <a:xfrm>
              <a:off x="1135" y="1906"/>
              <a:ext cx="0" cy="550"/>
            </a:xfrm>
            <a:prstGeom prst="line">
              <a:avLst/>
            </a:prstGeom>
            <a:noFill/>
            <a:ln w="28575">
              <a:solidFill>
                <a:schemeClr val="accent2"/>
              </a:solidFill>
              <a:round/>
              <a:headEnd/>
              <a:tailEnd/>
            </a:ln>
            <a:effectLst/>
          </p:spPr>
          <p:txBody>
            <a:bodyPr/>
            <a:lstStyle/>
            <a:p>
              <a:endParaRPr lang="en-US" dirty="0"/>
            </a:p>
          </p:txBody>
        </p:sp>
        <p:sp>
          <p:nvSpPr>
            <p:cNvPr id="96442" name="Line 186"/>
            <p:cNvSpPr>
              <a:spLocks noChangeShapeType="1"/>
            </p:cNvSpPr>
            <p:nvPr/>
          </p:nvSpPr>
          <p:spPr bwMode="auto">
            <a:xfrm>
              <a:off x="2645" y="2031"/>
              <a:ext cx="68" cy="0"/>
            </a:xfrm>
            <a:prstGeom prst="line">
              <a:avLst/>
            </a:prstGeom>
            <a:noFill/>
            <a:ln w="28575">
              <a:solidFill>
                <a:schemeClr val="tx1"/>
              </a:solidFill>
              <a:round/>
              <a:headEnd/>
              <a:tailEnd type="triangle" w="med" len="med"/>
            </a:ln>
            <a:effectLst/>
          </p:spPr>
          <p:txBody>
            <a:bodyPr/>
            <a:lstStyle/>
            <a:p>
              <a:endParaRPr lang="en-US" dirty="0"/>
            </a:p>
          </p:txBody>
        </p:sp>
        <p:sp>
          <p:nvSpPr>
            <p:cNvPr id="96443" name="Line 187"/>
            <p:cNvSpPr>
              <a:spLocks noChangeShapeType="1"/>
            </p:cNvSpPr>
            <p:nvPr/>
          </p:nvSpPr>
          <p:spPr bwMode="auto">
            <a:xfrm>
              <a:off x="2666" y="2136"/>
              <a:ext cx="0" cy="85"/>
            </a:xfrm>
            <a:prstGeom prst="line">
              <a:avLst/>
            </a:prstGeom>
            <a:noFill/>
            <a:ln w="28575">
              <a:solidFill>
                <a:schemeClr val="tx1"/>
              </a:solidFill>
              <a:round/>
              <a:headEnd/>
              <a:tailEnd/>
            </a:ln>
            <a:effectLst/>
          </p:spPr>
          <p:txBody>
            <a:bodyPr/>
            <a:lstStyle/>
            <a:p>
              <a:endParaRPr lang="en-US" dirty="0"/>
            </a:p>
          </p:txBody>
        </p:sp>
        <p:sp>
          <p:nvSpPr>
            <p:cNvPr id="96444" name="Line 188"/>
            <p:cNvSpPr>
              <a:spLocks noChangeShapeType="1"/>
            </p:cNvSpPr>
            <p:nvPr/>
          </p:nvSpPr>
          <p:spPr bwMode="auto">
            <a:xfrm>
              <a:off x="2635" y="2221"/>
              <a:ext cx="38" cy="0"/>
            </a:xfrm>
            <a:prstGeom prst="line">
              <a:avLst/>
            </a:prstGeom>
            <a:noFill/>
            <a:ln w="28575">
              <a:solidFill>
                <a:schemeClr val="tx1"/>
              </a:solidFill>
              <a:round/>
              <a:headEnd/>
              <a:tailEnd/>
            </a:ln>
            <a:effectLst/>
          </p:spPr>
          <p:txBody>
            <a:bodyPr/>
            <a:lstStyle/>
            <a:p>
              <a:endParaRPr lang="en-US" dirty="0"/>
            </a:p>
          </p:txBody>
        </p:sp>
        <p:sp>
          <p:nvSpPr>
            <p:cNvPr id="96445" name="Line 189"/>
            <p:cNvSpPr>
              <a:spLocks noChangeShapeType="1"/>
            </p:cNvSpPr>
            <p:nvPr/>
          </p:nvSpPr>
          <p:spPr bwMode="auto">
            <a:xfrm>
              <a:off x="2468" y="2432"/>
              <a:ext cx="1302" cy="0"/>
            </a:xfrm>
            <a:prstGeom prst="line">
              <a:avLst/>
            </a:prstGeom>
            <a:noFill/>
            <a:ln w="28575">
              <a:solidFill>
                <a:schemeClr val="tx1"/>
              </a:solidFill>
              <a:round/>
              <a:headEnd/>
              <a:tailEnd/>
            </a:ln>
            <a:effectLst/>
          </p:spPr>
          <p:txBody>
            <a:bodyPr/>
            <a:lstStyle/>
            <a:p>
              <a:endParaRPr lang="en-US" dirty="0"/>
            </a:p>
          </p:txBody>
        </p:sp>
        <p:sp>
          <p:nvSpPr>
            <p:cNvPr id="96446" name="Line 190"/>
            <p:cNvSpPr>
              <a:spLocks noChangeShapeType="1"/>
            </p:cNvSpPr>
            <p:nvPr/>
          </p:nvSpPr>
          <p:spPr bwMode="auto">
            <a:xfrm>
              <a:off x="3504" y="1988"/>
              <a:ext cx="0" cy="487"/>
            </a:xfrm>
            <a:prstGeom prst="line">
              <a:avLst/>
            </a:prstGeom>
            <a:noFill/>
            <a:ln w="28575">
              <a:solidFill>
                <a:srgbClr val="996600"/>
              </a:solidFill>
              <a:round/>
              <a:headEnd/>
              <a:tailEnd/>
            </a:ln>
            <a:effectLst/>
          </p:spPr>
          <p:txBody>
            <a:bodyPr/>
            <a:lstStyle/>
            <a:p>
              <a:endParaRPr lang="en-US" dirty="0"/>
            </a:p>
          </p:txBody>
        </p:sp>
        <p:sp>
          <p:nvSpPr>
            <p:cNvPr id="96447" name="Line 191"/>
            <p:cNvSpPr>
              <a:spLocks noChangeShapeType="1"/>
            </p:cNvSpPr>
            <p:nvPr/>
          </p:nvSpPr>
          <p:spPr bwMode="auto">
            <a:xfrm>
              <a:off x="1241" y="2094"/>
              <a:ext cx="106" cy="0"/>
            </a:xfrm>
            <a:prstGeom prst="line">
              <a:avLst/>
            </a:prstGeom>
            <a:noFill/>
            <a:ln w="28575">
              <a:solidFill>
                <a:srgbClr val="996600"/>
              </a:solidFill>
              <a:round/>
              <a:headEnd/>
              <a:tailEnd type="triangle" w="med" len="med"/>
            </a:ln>
            <a:effectLst/>
          </p:spPr>
          <p:txBody>
            <a:bodyPr/>
            <a:lstStyle/>
            <a:p>
              <a:endParaRPr lang="en-US" dirty="0"/>
            </a:p>
          </p:txBody>
        </p:sp>
        <p:sp>
          <p:nvSpPr>
            <p:cNvPr id="96448" name="Line 192"/>
            <p:cNvSpPr>
              <a:spLocks noChangeShapeType="1"/>
            </p:cNvSpPr>
            <p:nvPr/>
          </p:nvSpPr>
          <p:spPr bwMode="auto">
            <a:xfrm>
              <a:off x="1248" y="2094"/>
              <a:ext cx="0" cy="381"/>
            </a:xfrm>
            <a:prstGeom prst="line">
              <a:avLst/>
            </a:prstGeom>
            <a:noFill/>
            <a:ln w="28575">
              <a:solidFill>
                <a:srgbClr val="996600"/>
              </a:solidFill>
              <a:round/>
              <a:headEnd/>
              <a:tailEnd/>
            </a:ln>
            <a:effectLst/>
          </p:spPr>
          <p:txBody>
            <a:bodyPr/>
            <a:lstStyle/>
            <a:p>
              <a:endParaRPr lang="en-US" dirty="0"/>
            </a:p>
          </p:txBody>
        </p:sp>
        <p:sp>
          <p:nvSpPr>
            <p:cNvPr id="96449" name="Line 193"/>
            <p:cNvSpPr>
              <a:spLocks noChangeShapeType="1"/>
            </p:cNvSpPr>
            <p:nvPr/>
          </p:nvSpPr>
          <p:spPr bwMode="auto">
            <a:xfrm flipH="1" flipV="1">
              <a:off x="1996" y="1608"/>
              <a:ext cx="0" cy="888"/>
            </a:xfrm>
            <a:prstGeom prst="line">
              <a:avLst/>
            </a:prstGeom>
            <a:noFill/>
            <a:ln w="19050">
              <a:solidFill>
                <a:srgbClr val="CC3300"/>
              </a:solidFill>
              <a:round/>
              <a:headEnd/>
              <a:tailEnd/>
            </a:ln>
            <a:effectLst/>
          </p:spPr>
          <p:txBody>
            <a:bodyPr/>
            <a:lstStyle/>
            <a:p>
              <a:endParaRPr lang="en-US" dirty="0"/>
            </a:p>
          </p:txBody>
        </p:sp>
        <p:sp>
          <p:nvSpPr>
            <p:cNvPr id="96450" name="Line 194"/>
            <p:cNvSpPr>
              <a:spLocks noChangeShapeType="1"/>
            </p:cNvSpPr>
            <p:nvPr/>
          </p:nvSpPr>
          <p:spPr bwMode="auto">
            <a:xfrm>
              <a:off x="1878" y="1970"/>
              <a:ext cx="182" cy="0"/>
            </a:xfrm>
            <a:prstGeom prst="line">
              <a:avLst/>
            </a:prstGeom>
            <a:noFill/>
            <a:ln w="28575">
              <a:solidFill>
                <a:schemeClr val="tx1"/>
              </a:solidFill>
              <a:round/>
              <a:headEnd/>
              <a:tailEnd type="triangle" w="med" len="med"/>
            </a:ln>
            <a:effectLst/>
          </p:spPr>
          <p:txBody>
            <a:bodyPr/>
            <a:lstStyle/>
            <a:p>
              <a:endParaRPr lang="en-US" dirty="0"/>
            </a:p>
          </p:txBody>
        </p:sp>
        <p:sp>
          <p:nvSpPr>
            <p:cNvPr id="96451" name="Line 195"/>
            <p:cNvSpPr>
              <a:spLocks noChangeShapeType="1"/>
            </p:cNvSpPr>
            <p:nvPr/>
          </p:nvSpPr>
          <p:spPr bwMode="auto">
            <a:xfrm>
              <a:off x="1951" y="2309"/>
              <a:ext cx="106" cy="0"/>
            </a:xfrm>
            <a:prstGeom prst="line">
              <a:avLst/>
            </a:prstGeom>
            <a:noFill/>
            <a:ln w="28575">
              <a:solidFill>
                <a:schemeClr val="tx1"/>
              </a:solidFill>
              <a:round/>
              <a:headEnd/>
              <a:tailEnd type="triangle" w="med" len="med"/>
            </a:ln>
            <a:effectLst/>
          </p:spPr>
          <p:txBody>
            <a:bodyPr/>
            <a:lstStyle/>
            <a:p>
              <a:endParaRPr lang="en-US" dirty="0"/>
            </a:p>
          </p:txBody>
        </p:sp>
        <p:sp>
          <p:nvSpPr>
            <p:cNvPr id="96452" name="Line 196"/>
            <p:cNvSpPr>
              <a:spLocks noChangeShapeType="1"/>
            </p:cNvSpPr>
            <p:nvPr/>
          </p:nvSpPr>
          <p:spPr bwMode="auto">
            <a:xfrm>
              <a:off x="1128" y="2453"/>
              <a:ext cx="3509" cy="0"/>
            </a:xfrm>
            <a:prstGeom prst="line">
              <a:avLst/>
            </a:prstGeom>
            <a:noFill/>
            <a:ln w="28575">
              <a:solidFill>
                <a:schemeClr val="accent2"/>
              </a:solidFill>
              <a:round/>
              <a:headEnd/>
              <a:tailEnd/>
            </a:ln>
            <a:effectLst/>
          </p:spPr>
          <p:txBody>
            <a:bodyPr/>
            <a:lstStyle/>
            <a:p>
              <a:endParaRPr lang="en-US" dirty="0"/>
            </a:p>
          </p:txBody>
        </p:sp>
        <p:sp>
          <p:nvSpPr>
            <p:cNvPr id="96453" name="Line 197"/>
            <p:cNvSpPr>
              <a:spLocks noChangeShapeType="1"/>
            </p:cNvSpPr>
            <p:nvPr/>
          </p:nvSpPr>
          <p:spPr bwMode="auto">
            <a:xfrm>
              <a:off x="1241" y="2475"/>
              <a:ext cx="2269" cy="0"/>
            </a:xfrm>
            <a:prstGeom prst="line">
              <a:avLst/>
            </a:prstGeom>
            <a:noFill/>
            <a:ln w="28575">
              <a:solidFill>
                <a:srgbClr val="996600"/>
              </a:solidFill>
              <a:round/>
              <a:headEnd/>
              <a:tailEnd/>
            </a:ln>
            <a:effectLst/>
          </p:spPr>
          <p:txBody>
            <a:bodyPr/>
            <a:lstStyle/>
            <a:p>
              <a:endParaRPr lang="en-US" dirty="0"/>
            </a:p>
          </p:txBody>
        </p:sp>
        <p:sp>
          <p:nvSpPr>
            <p:cNvPr id="96454" name="Line 198"/>
            <p:cNvSpPr>
              <a:spLocks noChangeShapeType="1"/>
            </p:cNvSpPr>
            <p:nvPr/>
          </p:nvSpPr>
          <p:spPr bwMode="auto">
            <a:xfrm>
              <a:off x="1996" y="2493"/>
              <a:ext cx="604" cy="0"/>
            </a:xfrm>
            <a:prstGeom prst="line">
              <a:avLst/>
            </a:prstGeom>
            <a:noFill/>
            <a:ln w="19050">
              <a:solidFill>
                <a:srgbClr val="CC3300"/>
              </a:solidFill>
              <a:round/>
              <a:headEnd/>
              <a:tailEnd/>
            </a:ln>
            <a:effectLst/>
          </p:spPr>
          <p:txBody>
            <a:bodyPr/>
            <a:lstStyle/>
            <a:p>
              <a:endParaRPr lang="en-US" dirty="0"/>
            </a:p>
          </p:txBody>
        </p:sp>
        <p:sp>
          <p:nvSpPr>
            <p:cNvPr id="96455" name="Line 199"/>
            <p:cNvSpPr>
              <a:spLocks noChangeShapeType="1"/>
            </p:cNvSpPr>
            <p:nvPr/>
          </p:nvSpPr>
          <p:spPr bwMode="auto">
            <a:xfrm flipH="1" flipV="1">
              <a:off x="2600" y="1668"/>
              <a:ext cx="0" cy="299"/>
            </a:xfrm>
            <a:prstGeom prst="line">
              <a:avLst/>
            </a:prstGeom>
            <a:noFill/>
            <a:ln w="19050">
              <a:solidFill>
                <a:srgbClr val="CC3300"/>
              </a:solidFill>
              <a:round/>
              <a:headEnd/>
              <a:tailEnd/>
            </a:ln>
            <a:effectLst/>
          </p:spPr>
          <p:txBody>
            <a:bodyPr/>
            <a:lstStyle/>
            <a:p>
              <a:endParaRPr lang="en-US" dirty="0"/>
            </a:p>
          </p:txBody>
        </p:sp>
        <p:sp>
          <p:nvSpPr>
            <p:cNvPr id="96456" name="Line 200"/>
            <p:cNvSpPr>
              <a:spLocks noChangeShapeType="1"/>
            </p:cNvSpPr>
            <p:nvPr/>
          </p:nvSpPr>
          <p:spPr bwMode="auto">
            <a:xfrm>
              <a:off x="2463" y="1819"/>
              <a:ext cx="257" cy="0"/>
            </a:xfrm>
            <a:prstGeom prst="line">
              <a:avLst/>
            </a:prstGeom>
            <a:noFill/>
            <a:ln w="28575">
              <a:solidFill>
                <a:schemeClr val="tx1"/>
              </a:solidFill>
              <a:round/>
              <a:headEnd/>
              <a:tailEnd type="triangle" w="med" len="med"/>
            </a:ln>
            <a:effectLst/>
          </p:spPr>
          <p:txBody>
            <a:bodyPr/>
            <a:lstStyle/>
            <a:p>
              <a:endParaRPr lang="en-US" dirty="0"/>
            </a:p>
          </p:txBody>
        </p:sp>
        <p:sp>
          <p:nvSpPr>
            <p:cNvPr id="96457" name="Line 201"/>
            <p:cNvSpPr>
              <a:spLocks noChangeShapeType="1"/>
            </p:cNvSpPr>
            <p:nvPr/>
          </p:nvSpPr>
          <p:spPr bwMode="auto">
            <a:xfrm>
              <a:off x="2461" y="1883"/>
              <a:ext cx="257" cy="0"/>
            </a:xfrm>
            <a:prstGeom prst="line">
              <a:avLst/>
            </a:prstGeom>
            <a:noFill/>
            <a:ln w="28575">
              <a:solidFill>
                <a:schemeClr val="tx1"/>
              </a:solidFill>
              <a:round/>
              <a:headEnd/>
              <a:tailEnd type="triangle" w="med" len="med"/>
            </a:ln>
            <a:effectLst/>
          </p:spPr>
          <p:txBody>
            <a:bodyPr/>
            <a:lstStyle/>
            <a:p>
              <a:endParaRPr lang="en-US" dirty="0"/>
            </a:p>
          </p:txBody>
        </p:sp>
        <p:sp>
          <p:nvSpPr>
            <p:cNvPr id="96458" name="Line 202"/>
            <p:cNvSpPr>
              <a:spLocks noChangeShapeType="1"/>
            </p:cNvSpPr>
            <p:nvPr/>
          </p:nvSpPr>
          <p:spPr bwMode="auto">
            <a:xfrm flipV="1">
              <a:off x="2935" y="1627"/>
              <a:ext cx="0" cy="129"/>
            </a:xfrm>
            <a:prstGeom prst="line">
              <a:avLst/>
            </a:prstGeom>
            <a:noFill/>
            <a:ln w="19050">
              <a:solidFill>
                <a:srgbClr val="CC3300"/>
              </a:solidFill>
              <a:round/>
              <a:headEnd/>
              <a:tailEnd/>
            </a:ln>
            <a:effectLst/>
          </p:spPr>
          <p:txBody>
            <a:bodyPr/>
            <a:lstStyle/>
            <a:p>
              <a:endParaRPr lang="en-US" dirty="0"/>
            </a:p>
          </p:txBody>
        </p:sp>
        <p:grpSp>
          <p:nvGrpSpPr>
            <p:cNvPr id="96459" name="Group 203"/>
            <p:cNvGrpSpPr>
              <a:grpSpLocks/>
            </p:cNvGrpSpPr>
            <p:nvPr/>
          </p:nvGrpSpPr>
          <p:grpSpPr bwMode="auto">
            <a:xfrm>
              <a:off x="2501" y="1963"/>
              <a:ext cx="159" cy="149"/>
              <a:chOff x="4338" y="1632"/>
              <a:chExt cx="203" cy="338"/>
            </a:xfrm>
          </p:grpSpPr>
          <p:grpSp>
            <p:nvGrpSpPr>
              <p:cNvPr id="96460" name="Group 204"/>
              <p:cNvGrpSpPr>
                <a:grpSpLocks/>
              </p:cNvGrpSpPr>
              <p:nvPr/>
            </p:nvGrpSpPr>
            <p:grpSpPr bwMode="auto">
              <a:xfrm>
                <a:off x="4411" y="1634"/>
                <a:ext cx="102" cy="336"/>
                <a:chOff x="1248" y="3360"/>
                <a:chExt cx="144" cy="480"/>
              </a:xfrm>
            </p:grpSpPr>
            <p:sp>
              <p:nvSpPr>
                <p:cNvPr id="96461" name="AutoShape 205"/>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96462" name="Line 20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6463" name="Line 20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6464" name="Text Box 208"/>
              <p:cNvSpPr txBox="1">
                <a:spLocks noChangeArrowheads="1"/>
              </p:cNvSpPr>
              <p:nvPr/>
            </p:nvSpPr>
            <p:spPr bwMode="auto">
              <a:xfrm>
                <a:off x="4338" y="1632"/>
                <a:ext cx="203" cy="306"/>
              </a:xfrm>
              <a:prstGeom prst="rect">
                <a:avLst/>
              </a:prstGeom>
              <a:noFill/>
              <a:ln w="9525">
                <a:noFill/>
                <a:miter lim="800000"/>
                <a:headEnd/>
                <a:tailEnd/>
              </a:ln>
              <a:effectLst/>
            </p:spPr>
            <p:txBody>
              <a:bodyPr>
                <a:spAutoFit/>
              </a:bodyPr>
              <a:lstStyle/>
              <a:p>
                <a:endParaRPr lang="en-US" sz="800" b="1" dirty="0"/>
              </a:p>
            </p:txBody>
          </p:sp>
        </p:grpSp>
        <p:sp>
          <p:nvSpPr>
            <p:cNvPr id="96465" name="Line 209"/>
            <p:cNvSpPr>
              <a:spLocks noChangeShapeType="1"/>
            </p:cNvSpPr>
            <p:nvPr/>
          </p:nvSpPr>
          <p:spPr bwMode="auto">
            <a:xfrm>
              <a:off x="2470" y="1735"/>
              <a:ext cx="1035" cy="0"/>
            </a:xfrm>
            <a:prstGeom prst="line">
              <a:avLst/>
            </a:prstGeom>
            <a:noFill/>
            <a:ln w="28575">
              <a:solidFill>
                <a:schemeClr val="tx1"/>
              </a:solidFill>
              <a:round/>
              <a:headEnd/>
              <a:tailEnd/>
            </a:ln>
            <a:effectLst/>
          </p:spPr>
          <p:txBody>
            <a:bodyPr/>
            <a:lstStyle/>
            <a:p>
              <a:endParaRPr lang="en-US" dirty="0"/>
            </a:p>
          </p:txBody>
        </p:sp>
        <p:grpSp>
          <p:nvGrpSpPr>
            <p:cNvPr id="96466" name="Group 210"/>
            <p:cNvGrpSpPr>
              <a:grpSpLocks/>
            </p:cNvGrpSpPr>
            <p:nvPr/>
          </p:nvGrpSpPr>
          <p:grpSpPr bwMode="auto">
            <a:xfrm>
              <a:off x="3590" y="1674"/>
              <a:ext cx="159" cy="149"/>
              <a:chOff x="4338" y="1632"/>
              <a:chExt cx="203" cy="338"/>
            </a:xfrm>
          </p:grpSpPr>
          <p:grpSp>
            <p:nvGrpSpPr>
              <p:cNvPr id="96467" name="Group 211"/>
              <p:cNvGrpSpPr>
                <a:grpSpLocks/>
              </p:cNvGrpSpPr>
              <p:nvPr/>
            </p:nvGrpSpPr>
            <p:grpSpPr bwMode="auto">
              <a:xfrm>
                <a:off x="4411" y="1634"/>
                <a:ext cx="102" cy="336"/>
                <a:chOff x="1248" y="3360"/>
                <a:chExt cx="144" cy="480"/>
              </a:xfrm>
            </p:grpSpPr>
            <p:sp>
              <p:nvSpPr>
                <p:cNvPr id="96468" name="AutoShape 212"/>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96469" name="Line 213"/>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6470" name="Line 214"/>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6471" name="Text Box 215"/>
              <p:cNvSpPr txBox="1">
                <a:spLocks noChangeArrowheads="1"/>
              </p:cNvSpPr>
              <p:nvPr/>
            </p:nvSpPr>
            <p:spPr bwMode="auto">
              <a:xfrm>
                <a:off x="4338" y="1632"/>
                <a:ext cx="203" cy="306"/>
              </a:xfrm>
              <a:prstGeom prst="rect">
                <a:avLst/>
              </a:prstGeom>
              <a:noFill/>
              <a:ln w="9525">
                <a:noFill/>
                <a:miter lim="800000"/>
                <a:headEnd/>
                <a:tailEnd/>
              </a:ln>
              <a:effectLst/>
            </p:spPr>
            <p:txBody>
              <a:bodyPr>
                <a:spAutoFit/>
              </a:bodyPr>
              <a:lstStyle/>
              <a:p>
                <a:endParaRPr lang="en-US" sz="800" b="1" dirty="0"/>
              </a:p>
            </p:txBody>
          </p:sp>
        </p:grpSp>
        <p:sp>
          <p:nvSpPr>
            <p:cNvPr id="96472" name="Line 216"/>
            <p:cNvSpPr>
              <a:spLocks noChangeShapeType="1"/>
            </p:cNvSpPr>
            <p:nvPr/>
          </p:nvSpPr>
          <p:spPr bwMode="auto">
            <a:xfrm>
              <a:off x="3496" y="1650"/>
              <a:ext cx="2" cy="85"/>
            </a:xfrm>
            <a:prstGeom prst="line">
              <a:avLst/>
            </a:prstGeom>
            <a:noFill/>
            <a:ln w="28575">
              <a:solidFill>
                <a:schemeClr val="tx1"/>
              </a:solidFill>
              <a:round/>
              <a:headEnd/>
              <a:tailEnd/>
            </a:ln>
            <a:effectLst/>
          </p:spPr>
          <p:txBody>
            <a:bodyPr/>
            <a:lstStyle/>
            <a:p>
              <a:endParaRPr lang="en-US" dirty="0"/>
            </a:p>
          </p:txBody>
        </p:sp>
        <p:sp>
          <p:nvSpPr>
            <p:cNvPr id="96473" name="Line 217"/>
            <p:cNvSpPr>
              <a:spLocks noChangeShapeType="1"/>
            </p:cNvSpPr>
            <p:nvPr/>
          </p:nvSpPr>
          <p:spPr bwMode="auto">
            <a:xfrm flipH="1" flipV="1">
              <a:off x="4821" y="1375"/>
              <a:ext cx="0" cy="211"/>
            </a:xfrm>
            <a:prstGeom prst="line">
              <a:avLst/>
            </a:prstGeom>
            <a:noFill/>
            <a:ln w="19050">
              <a:solidFill>
                <a:srgbClr val="CC3300"/>
              </a:solidFill>
              <a:round/>
              <a:headEnd/>
              <a:tailEnd/>
            </a:ln>
            <a:effectLst/>
          </p:spPr>
          <p:txBody>
            <a:bodyPr/>
            <a:lstStyle/>
            <a:p>
              <a:endParaRPr lang="en-US" dirty="0"/>
            </a:p>
          </p:txBody>
        </p:sp>
        <p:sp>
          <p:nvSpPr>
            <p:cNvPr id="96474" name="Line 218"/>
            <p:cNvSpPr>
              <a:spLocks noChangeShapeType="1"/>
            </p:cNvSpPr>
            <p:nvPr/>
          </p:nvSpPr>
          <p:spPr bwMode="auto">
            <a:xfrm flipV="1">
              <a:off x="3689" y="1565"/>
              <a:ext cx="0" cy="106"/>
            </a:xfrm>
            <a:prstGeom prst="line">
              <a:avLst/>
            </a:prstGeom>
            <a:noFill/>
            <a:ln w="19050">
              <a:solidFill>
                <a:srgbClr val="CC3300"/>
              </a:solidFill>
              <a:round/>
              <a:headEnd/>
              <a:tailEnd/>
            </a:ln>
            <a:effectLst/>
          </p:spPr>
          <p:txBody>
            <a:bodyPr/>
            <a:lstStyle/>
            <a:p>
              <a:endParaRPr lang="en-US" dirty="0"/>
            </a:p>
          </p:txBody>
        </p:sp>
        <p:sp>
          <p:nvSpPr>
            <p:cNvPr id="96475" name="Line 219"/>
            <p:cNvSpPr>
              <a:spLocks noChangeShapeType="1"/>
            </p:cNvSpPr>
            <p:nvPr/>
          </p:nvSpPr>
          <p:spPr bwMode="auto">
            <a:xfrm flipV="1">
              <a:off x="3586" y="1502"/>
              <a:ext cx="0" cy="423"/>
            </a:xfrm>
            <a:prstGeom prst="line">
              <a:avLst/>
            </a:prstGeom>
            <a:noFill/>
            <a:ln w="19050">
              <a:solidFill>
                <a:srgbClr val="CC3300"/>
              </a:solidFill>
              <a:round/>
              <a:headEnd/>
              <a:tailEnd/>
            </a:ln>
            <a:effectLst/>
          </p:spPr>
          <p:txBody>
            <a:bodyPr/>
            <a:lstStyle/>
            <a:p>
              <a:endParaRPr lang="en-US" dirty="0"/>
            </a:p>
          </p:txBody>
        </p:sp>
        <p:sp>
          <p:nvSpPr>
            <p:cNvPr id="96476" name="Line 220"/>
            <p:cNvSpPr>
              <a:spLocks noChangeShapeType="1"/>
            </p:cNvSpPr>
            <p:nvPr/>
          </p:nvSpPr>
          <p:spPr bwMode="auto">
            <a:xfrm>
              <a:off x="3581" y="1925"/>
              <a:ext cx="113" cy="0"/>
            </a:xfrm>
            <a:prstGeom prst="line">
              <a:avLst/>
            </a:prstGeom>
            <a:noFill/>
            <a:ln w="19050">
              <a:solidFill>
                <a:srgbClr val="CC3300"/>
              </a:solidFill>
              <a:round/>
              <a:headEnd/>
              <a:tailEnd/>
            </a:ln>
            <a:effectLst/>
          </p:spPr>
          <p:txBody>
            <a:bodyPr/>
            <a:lstStyle/>
            <a:p>
              <a:endParaRPr lang="en-US" dirty="0"/>
            </a:p>
          </p:txBody>
        </p:sp>
        <p:sp>
          <p:nvSpPr>
            <p:cNvPr id="96477" name="Line 221"/>
            <p:cNvSpPr>
              <a:spLocks noChangeShapeType="1"/>
            </p:cNvSpPr>
            <p:nvPr/>
          </p:nvSpPr>
          <p:spPr bwMode="auto">
            <a:xfrm>
              <a:off x="2524" y="1375"/>
              <a:ext cx="2302" cy="0"/>
            </a:xfrm>
            <a:prstGeom prst="line">
              <a:avLst/>
            </a:prstGeom>
            <a:noFill/>
            <a:ln w="19050">
              <a:solidFill>
                <a:srgbClr val="CC3300"/>
              </a:solidFill>
              <a:round/>
              <a:headEnd/>
              <a:tailEnd/>
            </a:ln>
            <a:effectLst/>
          </p:spPr>
          <p:txBody>
            <a:bodyPr/>
            <a:lstStyle/>
            <a:p>
              <a:endParaRPr lang="en-US" dirty="0"/>
            </a:p>
          </p:txBody>
        </p:sp>
        <p:sp>
          <p:nvSpPr>
            <p:cNvPr id="96478" name="Line 222"/>
            <p:cNvSpPr>
              <a:spLocks noChangeShapeType="1"/>
            </p:cNvSpPr>
            <p:nvPr/>
          </p:nvSpPr>
          <p:spPr bwMode="auto">
            <a:xfrm>
              <a:off x="3503" y="1654"/>
              <a:ext cx="415" cy="0"/>
            </a:xfrm>
            <a:prstGeom prst="line">
              <a:avLst/>
            </a:prstGeom>
            <a:noFill/>
            <a:ln w="28575">
              <a:solidFill>
                <a:schemeClr val="tx1"/>
              </a:solidFill>
              <a:round/>
              <a:headEnd/>
              <a:tailEnd type="triangle" w="med" len="med"/>
            </a:ln>
            <a:effectLst/>
          </p:spPr>
          <p:txBody>
            <a:bodyPr/>
            <a:lstStyle/>
            <a:p>
              <a:endParaRPr lang="en-US" dirty="0"/>
            </a:p>
          </p:txBody>
        </p:sp>
        <p:sp>
          <p:nvSpPr>
            <p:cNvPr id="96479" name="Line 223"/>
            <p:cNvSpPr>
              <a:spLocks noChangeShapeType="1"/>
            </p:cNvSpPr>
            <p:nvPr/>
          </p:nvSpPr>
          <p:spPr bwMode="auto">
            <a:xfrm>
              <a:off x="3534" y="1798"/>
              <a:ext cx="113" cy="0"/>
            </a:xfrm>
            <a:prstGeom prst="line">
              <a:avLst/>
            </a:prstGeom>
            <a:noFill/>
            <a:ln w="28575">
              <a:solidFill>
                <a:srgbClr val="996600"/>
              </a:solidFill>
              <a:round/>
              <a:headEnd/>
              <a:tailEnd type="triangle" w="med" len="med"/>
            </a:ln>
            <a:effectLst/>
          </p:spPr>
          <p:txBody>
            <a:bodyPr/>
            <a:lstStyle/>
            <a:p>
              <a:endParaRPr lang="en-US" dirty="0"/>
            </a:p>
          </p:txBody>
        </p:sp>
        <p:sp>
          <p:nvSpPr>
            <p:cNvPr id="96480" name="Text Box 224"/>
            <p:cNvSpPr txBox="1">
              <a:spLocks noChangeArrowheads="1"/>
            </p:cNvSpPr>
            <p:nvPr/>
          </p:nvSpPr>
          <p:spPr bwMode="auto">
            <a:xfrm>
              <a:off x="3797" y="2034"/>
              <a:ext cx="355" cy="212"/>
            </a:xfrm>
            <a:prstGeom prst="rect">
              <a:avLst/>
            </a:prstGeom>
            <a:noFill/>
            <a:ln w="19050" algn="ctr">
              <a:noFill/>
              <a:miter lim="800000"/>
              <a:headEnd/>
              <a:tailEnd/>
            </a:ln>
            <a:effectLst/>
          </p:spPr>
          <p:txBody>
            <a:bodyPr wrap="none">
              <a:spAutoFit/>
            </a:bodyPr>
            <a:lstStyle/>
            <a:p>
              <a:r>
                <a:rPr lang="en-US" sz="800" b="1" dirty="0"/>
                <a:t>ALU</a:t>
              </a:r>
            </a:p>
            <a:p>
              <a:r>
                <a:rPr lang="en-US" sz="800" b="1" dirty="0"/>
                <a:t>Op.</a:t>
              </a:r>
            </a:p>
          </p:txBody>
        </p:sp>
        <p:sp>
          <p:nvSpPr>
            <p:cNvPr id="96481" name="Text Box 225"/>
            <p:cNvSpPr txBox="1">
              <a:spLocks noChangeArrowheads="1"/>
            </p:cNvSpPr>
            <p:nvPr/>
          </p:nvSpPr>
          <p:spPr bwMode="auto">
            <a:xfrm>
              <a:off x="2282" y="1481"/>
              <a:ext cx="378" cy="135"/>
            </a:xfrm>
            <a:prstGeom prst="rect">
              <a:avLst/>
            </a:prstGeom>
            <a:noFill/>
            <a:ln w="19050" algn="ctr">
              <a:noFill/>
              <a:miter lim="800000"/>
              <a:headEnd/>
              <a:tailEnd/>
            </a:ln>
            <a:effectLst/>
          </p:spPr>
          <p:txBody>
            <a:bodyPr wrap="none">
              <a:spAutoFit/>
            </a:bodyPr>
            <a:lstStyle/>
            <a:p>
              <a:r>
                <a:rPr lang="en-US" sz="800" b="1" dirty="0"/>
                <a:t>Cont.</a:t>
              </a:r>
            </a:p>
          </p:txBody>
        </p:sp>
      </p:grpSp>
      <p:pic>
        <p:nvPicPr>
          <p:cNvPr id="2" name="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23906" name="Rectangle 2"/>
          <p:cNvSpPr>
            <a:spLocks noGrp="1" noChangeArrowheads="1"/>
          </p:cNvSpPr>
          <p:nvPr>
            <p:ph type="title"/>
          </p:nvPr>
        </p:nvSpPr>
        <p:spPr>
          <a:ln>
            <a:solidFill>
              <a:srgbClr val="CC0000"/>
            </a:solidFill>
          </a:ln>
        </p:spPr>
        <p:txBody>
          <a:bodyPr/>
          <a:lstStyle/>
          <a:p>
            <a:r>
              <a:rPr lang="en-US" sz="3600" dirty="0">
                <a:solidFill>
                  <a:srgbClr val="CC0000"/>
                </a:solidFill>
              </a:rPr>
              <a:t>Exercise 2</a:t>
            </a:r>
          </a:p>
        </p:txBody>
      </p:sp>
      <p:sp>
        <p:nvSpPr>
          <p:cNvPr id="123907" name="Rectangle 3"/>
          <p:cNvSpPr>
            <a:spLocks noGrp="1" noChangeArrowheads="1"/>
          </p:cNvSpPr>
          <p:nvPr>
            <p:ph type="body" idx="1"/>
          </p:nvPr>
        </p:nvSpPr>
        <p:spPr>
          <a:xfrm>
            <a:off x="685800" y="2209800"/>
            <a:ext cx="7772400" cy="4038600"/>
          </a:xfrm>
        </p:spPr>
        <p:txBody>
          <a:bodyPr/>
          <a:lstStyle/>
          <a:p>
            <a:pPr marL="381000" indent="-381000"/>
            <a:r>
              <a:rPr lang="en-US" sz="2800" dirty="0"/>
              <a:t>On the Complete Multicycle Design Diagram on the next page, do the following:</a:t>
            </a:r>
          </a:p>
          <a:p>
            <a:pPr marL="800100" lvl="1" indent="-342900">
              <a:buFontTx/>
              <a:buAutoNum type="arabicPeriod"/>
            </a:pPr>
            <a:r>
              <a:rPr lang="en-US" sz="2400" dirty="0"/>
              <a:t>Summarize the inputs into the lower MUX to the ALU.  </a:t>
            </a:r>
          </a:p>
          <a:p>
            <a:pPr marL="800100" lvl="1" indent="-342900">
              <a:buFontTx/>
              <a:buAutoNum type="arabicPeriod"/>
            </a:pPr>
            <a:r>
              <a:rPr lang="en-US" sz="2400" dirty="0"/>
              <a:t>Why is the 16-bit sign-extender input directly to the ALU in one case and left-shifted two places in the other?  </a:t>
            </a:r>
          </a:p>
          <a:p>
            <a:pPr marL="800100" lvl="1" indent="-342900">
              <a:buFontTx/>
              <a:buAutoNum type="arabicPeriod"/>
            </a:pPr>
            <a:r>
              <a:rPr lang="en-US" sz="2400" dirty="0"/>
              <a:t>Why is the output of the ALU sent directly to the MUX that inputs an instruction address into the PC? </a:t>
            </a:r>
          </a:p>
        </p:txBody>
      </p:sp>
      <p:pic>
        <p:nvPicPr>
          <p:cNvPr id="2" name="3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55298" name="Rectangle 2"/>
          <p:cNvSpPr>
            <a:spLocks noGrp="1" noChangeArrowheads="1"/>
          </p:cNvSpPr>
          <p:nvPr>
            <p:ph type="title"/>
          </p:nvPr>
        </p:nvSpPr>
        <p:spPr>
          <a:xfrm>
            <a:off x="914400" y="1371600"/>
            <a:ext cx="7391400" cy="533400"/>
          </a:xfrm>
          <a:ln/>
        </p:spPr>
        <p:txBody>
          <a:bodyPr/>
          <a:lstStyle/>
          <a:p>
            <a:r>
              <a:rPr lang="en-US" sz="3200" dirty="0"/>
              <a:t>Functionality of Control Unit (2)</a:t>
            </a:r>
          </a:p>
        </p:txBody>
      </p:sp>
      <p:sp>
        <p:nvSpPr>
          <p:cNvPr id="55299" name="Rectangle 3"/>
          <p:cNvSpPr>
            <a:spLocks noGrp="1" noChangeArrowheads="1"/>
          </p:cNvSpPr>
          <p:nvPr>
            <p:ph type="body" idx="1"/>
          </p:nvPr>
        </p:nvSpPr>
        <p:spPr>
          <a:xfrm>
            <a:off x="685800" y="2286000"/>
            <a:ext cx="3429000" cy="3886200"/>
          </a:xfrm>
        </p:spPr>
        <p:txBody>
          <a:bodyPr/>
          <a:lstStyle/>
          <a:p>
            <a:r>
              <a:rPr lang="en-US" sz="2400" dirty="0">
                <a:solidFill>
                  <a:srgbClr val="008000"/>
                </a:solidFill>
              </a:rPr>
              <a:t>As mentioned before, the control unit is a collection of</a:t>
            </a:r>
            <a:r>
              <a:rPr lang="en-US" sz="2400" dirty="0"/>
              <a:t> </a:t>
            </a:r>
            <a:r>
              <a:rPr lang="en-US" sz="2400" u="sng" dirty="0">
                <a:solidFill>
                  <a:srgbClr val="CC0000"/>
                </a:solidFill>
              </a:rPr>
              <a:t>decoders</a:t>
            </a:r>
            <a:r>
              <a:rPr lang="en-US" sz="2400" dirty="0"/>
              <a:t> </a:t>
            </a:r>
            <a:r>
              <a:rPr lang="en-US" sz="2400" dirty="0">
                <a:solidFill>
                  <a:srgbClr val="008000"/>
                </a:solidFill>
              </a:rPr>
              <a:t>and</a:t>
            </a:r>
            <a:r>
              <a:rPr lang="en-US" sz="2400" dirty="0"/>
              <a:t> </a:t>
            </a:r>
            <a:r>
              <a:rPr lang="en-US" sz="2400" u="sng" dirty="0">
                <a:solidFill>
                  <a:srgbClr val="CC0000"/>
                </a:solidFill>
              </a:rPr>
              <a:t>multiplexers</a:t>
            </a:r>
            <a:r>
              <a:rPr lang="en-US" sz="2400" dirty="0"/>
              <a:t>.  </a:t>
            </a:r>
          </a:p>
          <a:p>
            <a:r>
              <a:rPr lang="en-US" sz="2400" dirty="0">
                <a:solidFill>
                  <a:srgbClr val="008000"/>
                </a:solidFill>
              </a:rPr>
              <a:t>The decoded instruction </a:t>
            </a:r>
            <a:r>
              <a:rPr lang="en-US" sz="2400" u="sng" dirty="0">
                <a:solidFill>
                  <a:srgbClr val="CC0000"/>
                </a:solidFill>
              </a:rPr>
              <a:t>fields</a:t>
            </a:r>
            <a:r>
              <a:rPr lang="en-US" sz="2400" dirty="0"/>
              <a:t> </a:t>
            </a:r>
            <a:r>
              <a:rPr lang="en-US" sz="2400" dirty="0">
                <a:solidFill>
                  <a:srgbClr val="008000"/>
                </a:solidFill>
              </a:rPr>
              <a:t>tell</a:t>
            </a:r>
            <a:r>
              <a:rPr lang="en-US" sz="2400" dirty="0"/>
              <a:t> </a:t>
            </a:r>
            <a:r>
              <a:rPr lang="en-US" sz="2400" dirty="0">
                <a:solidFill>
                  <a:srgbClr val="CC9900"/>
                </a:solidFill>
              </a:rPr>
              <a:t>(1) the ALU what function to perform,</a:t>
            </a:r>
            <a:r>
              <a:rPr lang="en-US" sz="2400" dirty="0"/>
              <a:t> </a:t>
            </a:r>
            <a:r>
              <a:rPr lang="en-US" sz="2400" dirty="0">
                <a:solidFill>
                  <a:schemeClr val="accent2"/>
                </a:solidFill>
              </a:rPr>
              <a:t>(2) what operands to use.  </a:t>
            </a:r>
          </a:p>
        </p:txBody>
      </p:sp>
      <p:grpSp>
        <p:nvGrpSpPr>
          <p:cNvPr id="55338" name="Group 42"/>
          <p:cNvGrpSpPr>
            <a:grpSpLocks/>
          </p:cNvGrpSpPr>
          <p:nvPr/>
        </p:nvGrpSpPr>
        <p:grpSpPr bwMode="auto">
          <a:xfrm>
            <a:off x="4114800" y="2349500"/>
            <a:ext cx="4724400" cy="3517900"/>
            <a:chOff x="2592" y="1480"/>
            <a:chExt cx="2976" cy="2216"/>
          </a:xfrm>
        </p:grpSpPr>
        <p:grpSp>
          <p:nvGrpSpPr>
            <p:cNvPr id="55326" name="Group 30"/>
            <p:cNvGrpSpPr>
              <a:grpSpLocks/>
            </p:cNvGrpSpPr>
            <p:nvPr/>
          </p:nvGrpSpPr>
          <p:grpSpPr bwMode="auto">
            <a:xfrm rot="16200000">
              <a:off x="2162" y="2426"/>
              <a:ext cx="2156" cy="336"/>
              <a:chOff x="1872" y="2358"/>
              <a:chExt cx="2156" cy="336"/>
            </a:xfrm>
          </p:grpSpPr>
          <p:grpSp>
            <p:nvGrpSpPr>
              <p:cNvPr id="55325" name="Group 29"/>
              <p:cNvGrpSpPr>
                <a:grpSpLocks/>
              </p:cNvGrpSpPr>
              <p:nvPr/>
            </p:nvGrpSpPr>
            <p:grpSpPr bwMode="auto">
              <a:xfrm>
                <a:off x="1890" y="2358"/>
                <a:ext cx="2136" cy="336"/>
                <a:chOff x="1890" y="2358"/>
                <a:chExt cx="2136" cy="336"/>
              </a:xfrm>
            </p:grpSpPr>
            <p:sp>
              <p:nvSpPr>
                <p:cNvPr id="55301" name="Rectangle 5"/>
                <p:cNvSpPr>
                  <a:spLocks noChangeArrowheads="1"/>
                </p:cNvSpPr>
                <p:nvPr/>
              </p:nvSpPr>
              <p:spPr bwMode="auto">
                <a:xfrm>
                  <a:off x="1890" y="2358"/>
                  <a:ext cx="371" cy="336"/>
                </a:xfrm>
                <a:prstGeom prst="rect">
                  <a:avLst/>
                </a:prstGeom>
                <a:noFill/>
                <a:ln w="28575">
                  <a:solidFill>
                    <a:srgbClr val="CC3300"/>
                  </a:solidFill>
                  <a:miter lim="800000"/>
                  <a:headEnd/>
                  <a:tailEnd/>
                </a:ln>
                <a:effectLst/>
              </p:spPr>
              <p:txBody>
                <a:bodyPr wrap="none" anchor="ctr"/>
                <a:lstStyle/>
                <a:p>
                  <a:endParaRPr lang="en-US" dirty="0"/>
                </a:p>
              </p:txBody>
            </p:sp>
            <p:sp>
              <p:nvSpPr>
                <p:cNvPr id="55302" name="Rectangle 6"/>
                <p:cNvSpPr>
                  <a:spLocks noChangeArrowheads="1"/>
                </p:cNvSpPr>
                <p:nvPr/>
              </p:nvSpPr>
              <p:spPr bwMode="auto">
                <a:xfrm>
                  <a:off x="3655" y="2358"/>
                  <a:ext cx="371" cy="336"/>
                </a:xfrm>
                <a:prstGeom prst="rect">
                  <a:avLst/>
                </a:prstGeom>
                <a:noFill/>
                <a:ln w="28575">
                  <a:solidFill>
                    <a:srgbClr val="CC3300"/>
                  </a:solidFill>
                  <a:miter lim="800000"/>
                  <a:headEnd/>
                  <a:tailEnd/>
                </a:ln>
                <a:effectLst/>
              </p:spPr>
              <p:txBody>
                <a:bodyPr wrap="none" anchor="ctr"/>
                <a:lstStyle/>
                <a:p>
                  <a:endParaRPr lang="en-US" dirty="0"/>
                </a:p>
              </p:txBody>
            </p:sp>
            <p:sp>
              <p:nvSpPr>
                <p:cNvPr id="55303" name="Rectangle 7"/>
                <p:cNvSpPr>
                  <a:spLocks noChangeArrowheads="1"/>
                </p:cNvSpPr>
                <p:nvPr/>
              </p:nvSpPr>
              <p:spPr bwMode="auto">
                <a:xfrm>
                  <a:off x="2261" y="2358"/>
                  <a:ext cx="349" cy="336"/>
                </a:xfrm>
                <a:prstGeom prst="rect">
                  <a:avLst/>
                </a:prstGeom>
                <a:noFill/>
                <a:ln w="28575">
                  <a:solidFill>
                    <a:srgbClr val="CC3300"/>
                  </a:solidFill>
                  <a:miter lim="800000"/>
                  <a:headEnd/>
                  <a:tailEnd/>
                </a:ln>
                <a:effectLst/>
              </p:spPr>
              <p:txBody>
                <a:bodyPr wrap="none" anchor="ctr"/>
                <a:lstStyle/>
                <a:p>
                  <a:endParaRPr lang="en-US" dirty="0"/>
                </a:p>
              </p:txBody>
            </p:sp>
            <p:sp>
              <p:nvSpPr>
                <p:cNvPr id="55304" name="Rectangle 8"/>
                <p:cNvSpPr>
                  <a:spLocks noChangeArrowheads="1"/>
                </p:cNvSpPr>
                <p:nvPr/>
              </p:nvSpPr>
              <p:spPr bwMode="auto">
                <a:xfrm>
                  <a:off x="2610" y="2358"/>
                  <a:ext cx="348" cy="336"/>
                </a:xfrm>
                <a:prstGeom prst="rect">
                  <a:avLst/>
                </a:prstGeom>
                <a:noFill/>
                <a:ln w="28575">
                  <a:solidFill>
                    <a:srgbClr val="CC3300"/>
                  </a:solidFill>
                  <a:miter lim="800000"/>
                  <a:headEnd/>
                  <a:tailEnd/>
                </a:ln>
                <a:effectLst/>
              </p:spPr>
              <p:txBody>
                <a:bodyPr wrap="none" anchor="ctr"/>
                <a:lstStyle/>
                <a:p>
                  <a:endParaRPr lang="en-US" dirty="0"/>
                </a:p>
              </p:txBody>
            </p:sp>
            <p:sp>
              <p:nvSpPr>
                <p:cNvPr id="55305" name="Rectangle 9"/>
                <p:cNvSpPr>
                  <a:spLocks noChangeArrowheads="1"/>
                </p:cNvSpPr>
                <p:nvPr/>
              </p:nvSpPr>
              <p:spPr bwMode="auto">
                <a:xfrm>
                  <a:off x="2958" y="2358"/>
                  <a:ext cx="348" cy="336"/>
                </a:xfrm>
                <a:prstGeom prst="rect">
                  <a:avLst/>
                </a:prstGeom>
                <a:noFill/>
                <a:ln w="28575">
                  <a:solidFill>
                    <a:srgbClr val="CC3300"/>
                  </a:solidFill>
                  <a:miter lim="800000"/>
                  <a:headEnd/>
                  <a:tailEnd/>
                </a:ln>
                <a:effectLst/>
              </p:spPr>
              <p:txBody>
                <a:bodyPr wrap="none" anchor="ctr"/>
                <a:lstStyle/>
                <a:p>
                  <a:endParaRPr lang="en-US" dirty="0"/>
                </a:p>
              </p:txBody>
            </p:sp>
            <p:sp>
              <p:nvSpPr>
                <p:cNvPr id="55306" name="Rectangle 10"/>
                <p:cNvSpPr>
                  <a:spLocks noChangeArrowheads="1"/>
                </p:cNvSpPr>
                <p:nvPr/>
              </p:nvSpPr>
              <p:spPr bwMode="auto">
                <a:xfrm>
                  <a:off x="3306" y="2358"/>
                  <a:ext cx="349" cy="336"/>
                </a:xfrm>
                <a:prstGeom prst="rect">
                  <a:avLst/>
                </a:prstGeom>
                <a:noFill/>
                <a:ln w="28575">
                  <a:solidFill>
                    <a:srgbClr val="CC3300"/>
                  </a:solidFill>
                  <a:miter lim="800000"/>
                  <a:headEnd/>
                  <a:tailEnd/>
                </a:ln>
                <a:effectLst/>
              </p:spPr>
              <p:txBody>
                <a:bodyPr wrap="none" anchor="ctr"/>
                <a:lstStyle/>
                <a:p>
                  <a:endParaRPr lang="en-US" dirty="0"/>
                </a:p>
              </p:txBody>
            </p:sp>
          </p:grpSp>
          <p:sp>
            <p:nvSpPr>
              <p:cNvPr id="55307" name="Text Box 11"/>
              <p:cNvSpPr txBox="1">
                <a:spLocks noChangeArrowheads="1"/>
              </p:cNvSpPr>
              <p:nvPr/>
            </p:nvSpPr>
            <p:spPr bwMode="auto">
              <a:xfrm>
                <a:off x="1872" y="2448"/>
                <a:ext cx="2156" cy="154"/>
              </a:xfrm>
              <a:prstGeom prst="rect">
                <a:avLst/>
              </a:prstGeom>
              <a:noFill/>
              <a:ln w="9525">
                <a:noFill/>
                <a:miter lim="800000"/>
                <a:headEnd/>
                <a:tailEnd/>
              </a:ln>
              <a:effectLst/>
            </p:spPr>
            <p:txBody>
              <a:bodyPr wrap="none">
                <a:spAutoFit/>
              </a:bodyPr>
              <a:lstStyle/>
              <a:p>
                <a:pPr algn="l"/>
                <a:r>
                  <a:rPr lang="en-US" sz="1000" b="1" dirty="0"/>
                  <a:t>00 0000       0 1000      0 1001       01010       0 0000      10 0000</a:t>
                </a:r>
              </a:p>
            </p:txBody>
          </p:sp>
        </p:grpSp>
        <p:sp>
          <p:nvSpPr>
            <p:cNvPr id="55314" name="Text Box 18"/>
            <p:cNvSpPr txBox="1">
              <a:spLocks noChangeArrowheads="1"/>
            </p:cNvSpPr>
            <p:nvPr/>
          </p:nvSpPr>
          <p:spPr bwMode="auto">
            <a:xfrm>
              <a:off x="3744" y="1948"/>
              <a:ext cx="1824" cy="231"/>
            </a:xfrm>
            <a:prstGeom prst="rect">
              <a:avLst/>
            </a:prstGeom>
            <a:noFill/>
            <a:ln w="9525">
              <a:noFill/>
              <a:miter lim="800000"/>
              <a:headEnd/>
              <a:tailEnd/>
            </a:ln>
            <a:effectLst/>
          </p:spPr>
          <p:txBody>
            <a:bodyPr>
              <a:spAutoFit/>
            </a:bodyPr>
            <a:lstStyle/>
            <a:p>
              <a:pPr algn="l"/>
              <a:r>
                <a:rPr lang="en-US" sz="1800" b="1" dirty="0">
                  <a:solidFill>
                    <a:srgbClr val="008000"/>
                  </a:solidFill>
                </a:rPr>
                <a:t>To shift amount decoder</a:t>
              </a:r>
            </a:p>
          </p:txBody>
        </p:sp>
        <p:sp>
          <p:nvSpPr>
            <p:cNvPr id="55317" name="Text Box 21"/>
            <p:cNvSpPr txBox="1">
              <a:spLocks noChangeArrowheads="1"/>
            </p:cNvSpPr>
            <p:nvPr/>
          </p:nvSpPr>
          <p:spPr bwMode="auto">
            <a:xfrm>
              <a:off x="3744" y="2284"/>
              <a:ext cx="1728" cy="231"/>
            </a:xfrm>
            <a:prstGeom prst="rect">
              <a:avLst/>
            </a:prstGeom>
            <a:noFill/>
            <a:ln w="9525">
              <a:noFill/>
              <a:miter lim="800000"/>
              <a:headEnd/>
              <a:tailEnd/>
            </a:ln>
            <a:effectLst/>
          </p:spPr>
          <p:txBody>
            <a:bodyPr>
              <a:spAutoFit/>
            </a:bodyPr>
            <a:lstStyle/>
            <a:p>
              <a:pPr algn="l"/>
              <a:r>
                <a:rPr lang="en-US" sz="1800" b="1" dirty="0">
                  <a:solidFill>
                    <a:schemeClr val="accent2"/>
                  </a:solidFill>
                </a:rPr>
                <a:t>To dest. reg. decoder</a:t>
              </a:r>
              <a:endParaRPr lang="en-US" sz="1800" b="1" dirty="0">
                <a:solidFill>
                  <a:srgbClr val="008000"/>
                </a:solidFill>
              </a:endParaRPr>
            </a:p>
          </p:txBody>
        </p:sp>
        <p:sp>
          <p:nvSpPr>
            <p:cNvPr id="55318" name="Text Box 22"/>
            <p:cNvSpPr txBox="1">
              <a:spLocks noChangeArrowheads="1"/>
            </p:cNvSpPr>
            <p:nvPr/>
          </p:nvSpPr>
          <p:spPr bwMode="auto">
            <a:xfrm>
              <a:off x="2592" y="3417"/>
              <a:ext cx="480" cy="231"/>
            </a:xfrm>
            <a:prstGeom prst="rect">
              <a:avLst/>
            </a:prstGeom>
            <a:noFill/>
            <a:ln w="9525">
              <a:noFill/>
              <a:miter lim="800000"/>
              <a:headEnd/>
              <a:tailEnd/>
            </a:ln>
            <a:effectLst/>
          </p:spPr>
          <p:txBody>
            <a:bodyPr wrap="none">
              <a:spAutoFit/>
            </a:bodyPr>
            <a:lstStyle/>
            <a:p>
              <a:pPr algn="l"/>
              <a:r>
                <a:rPr lang="en-US" sz="1800" b="1" dirty="0">
                  <a:solidFill>
                    <a:srgbClr val="CC3300"/>
                  </a:solidFill>
                </a:rPr>
                <a:t>Bit 31</a:t>
              </a:r>
            </a:p>
          </p:txBody>
        </p:sp>
        <p:sp>
          <p:nvSpPr>
            <p:cNvPr id="55319" name="Text Box 23"/>
            <p:cNvSpPr txBox="1">
              <a:spLocks noChangeArrowheads="1"/>
            </p:cNvSpPr>
            <p:nvPr/>
          </p:nvSpPr>
          <p:spPr bwMode="auto">
            <a:xfrm>
              <a:off x="2592" y="1536"/>
              <a:ext cx="408" cy="231"/>
            </a:xfrm>
            <a:prstGeom prst="rect">
              <a:avLst/>
            </a:prstGeom>
            <a:noFill/>
            <a:ln w="9525">
              <a:noFill/>
              <a:miter lim="800000"/>
              <a:headEnd/>
              <a:tailEnd/>
            </a:ln>
            <a:effectLst/>
          </p:spPr>
          <p:txBody>
            <a:bodyPr wrap="none">
              <a:spAutoFit/>
            </a:bodyPr>
            <a:lstStyle/>
            <a:p>
              <a:pPr algn="l"/>
              <a:r>
                <a:rPr lang="en-US" sz="1800" b="1" dirty="0">
                  <a:solidFill>
                    <a:srgbClr val="CC3300"/>
                  </a:solidFill>
                </a:rPr>
                <a:t>Bit 0</a:t>
              </a:r>
            </a:p>
          </p:txBody>
        </p:sp>
        <p:sp>
          <p:nvSpPr>
            <p:cNvPr id="55320" name="Line 24"/>
            <p:cNvSpPr>
              <a:spLocks noChangeShapeType="1"/>
            </p:cNvSpPr>
            <p:nvPr/>
          </p:nvSpPr>
          <p:spPr bwMode="auto">
            <a:xfrm flipH="1">
              <a:off x="2688" y="1564"/>
              <a:ext cx="288" cy="0"/>
            </a:xfrm>
            <a:prstGeom prst="line">
              <a:avLst/>
            </a:prstGeom>
            <a:noFill/>
            <a:ln w="12700">
              <a:solidFill>
                <a:srgbClr val="CC3300"/>
              </a:solidFill>
              <a:round/>
              <a:headEnd type="triangle" w="med" len="med"/>
              <a:tailEnd/>
            </a:ln>
            <a:effectLst/>
          </p:spPr>
          <p:txBody>
            <a:bodyPr/>
            <a:lstStyle/>
            <a:p>
              <a:endParaRPr lang="en-US" dirty="0"/>
            </a:p>
          </p:txBody>
        </p:sp>
        <p:sp>
          <p:nvSpPr>
            <p:cNvPr id="55321" name="Line 25"/>
            <p:cNvSpPr>
              <a:spLocks noChangeShapeType="1"/>
            </p:cNvSpPr>
            <p:nvPr/>
          </p:nvSpPr>
          <p:spPr bwMode="auto">
            <a:xfrm flipH="1">
              <a:off x="2688" y="3628"/>
              <a:ext cx="288" cy="0"/>
            </a:xfrm>
            <a:prstGeom prst="line">
              <a:avLst/>
            </a:prstGeom>
            <a:noFill/>
            <a:ln w="12700">
              <a:solidFill>
                <a:srgbClr val="CC3300"/>
              </a:solidFill>
              <a:round/>
              <a:headEnd type="triangle" w="med" len="med"/>
              <a:tailEnd/>
            </a:ln>
            <a:effectLst/>
          </p:spPr>
          <p:txBody>
            <a:bodyPr/>
            <a:lstStyle/>
            <a:p>
              <a:endParaRPr lang="en-US" dirty="0"/>
            </a:p>
          </p:txBody>
        </p:sp>
        <p:sp>
          <p:nvSpPr>
            <p:cNvPr id="55322" name="Text Box 26"/>
            <p:cNvSpPr txBox="1">
              <a:spLocks noChangeArrowheads="1"/>
            </p:cNvSpPr>
            <p:nvPr/>
          </p:nvSpPr>
          <p:spPr bwMode="auto">
            <a:xfrm>
              <a:off x="3744" y="1480"/>
              <a:ext cx="1152" cy="404"/>
            </a:xfrm>
            <a:prstGeom prst="rect">
              <a:avLst/>
            </a:prstGeom>
            <a:noFill/>
            <a:ln w="9525">
              <a:noFill/>
              <a:miter lim="800000"/>
              <a:headEnd/>
              <a:tailEnd/>
            </a:ln>
            <a:effectLst/>
          </p:spPr>
          <p:txBody>
            <a:bodyPr>
              <a:spAutoFit/>
            </a:bodyPr>
            <a:lstStyle/>
            <a:p>
              <a:pPr algn="l"/>
              <a:r>
                <a:rPr lang="en-US" sz="1800" b="1" dirty="0">
                  <a:solidFill>
                    <a:schemeClr val="bg2"/>
                  </a:solidFill>
                </a:rPr>
                <a:t>To function code </a:t>
              </a:r>
            </a:p>
            <a:p>
              <a:pPr algn="l"/>
              <a:r>
                <a:rPr lang="en-US" sz="1800" b="1" dirty="0">
                  <a:solidFill>
                    <a:schemeClr val="bg2"/>
                  </a:solidFill>
                </a:rPr>
                <a:t>decoder</a:t>
              </a:r>
            </a:p>
          </p:txBody>
        </p:sp>
        <p:sp>
          <p:nvSpPr>
            <p:cNvPr id="55327" name="AutoShape 31"/>
            <p:cNvSpPr>
              <a:spLocks/>
            </p:cNvSpPr>
            <p:nvPr/>
          </p:nvSpPr>
          <p:spPr bwMode="auto">
            <a:xfrm>
              <a:off x="3504" y="1516"/>
              <a:ext cx="192" cy="336"/>
            </a:xfrm>
            <a:prstGeom prst="rightBrace">
              <a:avLst>
                <a:gd name="adj1" fmla="val 14583"/>
                <a:gd name="adj2" fmla="val 50000"/>
              </a:avLst>
            </a:prstGeom>
            <a:noFill/>
            <a:ln w="28575">
              <a:solidFill>
                <a:srgbClr val="CC0000"/>
              </a:solidFill>
              <a:round/>
              <a:headEnd/>
              <a:tailEnd/>
            </a:ln>
            <a:effectLst/>
          </p:spPr>
          <p:txBody>
            <a:bodyPr wrap="none" anchor="ctr"/>
            <a:lstStyle/>
            <a:p>
              <a:endParaRPr lang="en-US" dirty="0"/>
            </a:p>
          </p:txBody>
        </p:sp>
        <p:sp>
          <p:nvSpPr>
            <p:cNvPr id="55328" name="AutoShape 32"/>
            <p:cNvSpPr>
              <a:spLocks/>
            </p:cNvSpPr>
            <p:nvPr/>
          </p:nvSpPr>
          <p:spPr bwMode="auto">
            <a:xfrm>
              <a:off x="3504" y="1882"/>
              <a:ext cx="192" cy="336"/>
            </a:xfrm>
            <a:prstGeom prst="rightBrace">
              <a:avLst>
                <a:gd name="adj1" fmla="val 14583"/>
                <a:gd name="adj2" fmla="val 50000"/>
              </a:avLst>
            </a:prstGeom>
            <a:noFill/>
            <a:ln w="28575">
              <a:solidFill>
                <a:srgbClr val="CC0000"/>
              </a:solidFill>
              <a:round/>
              <a:headEnd/>
              <a:tailEnd/>
            </a:ln>
            <a:effectLst/>
          </p:spPr>
          <p:txBody>
            <a:bodyPr wrap="none" anchor="ctr"/>
            <a:lstStyle/>
            <a:p>
              <a:endParaRPr lang="en-US" dirty="0"/>
            </a:p>
          </p:txBody>
        </p:sp>
        <p:sp>
          <p:nvSpPr>
            <p:cNvPr id="55329" name="AutoShape 33"/>
            <p:cNvSpPr>
              <a:spLocks/>
            </p:cNvSpPr>
            <p:nvPr/>
          </p:nvSpPr>
          <p:spPr bwMode="auto">
            <a:xfrm>
              <a:off x="3504" y="2245"/>
              <a:ext cx="192" cy="336"/>
            </a:xfrm>
            <a:prstGeom prst="rightBrace">
              <a:avLst>
                <a:gd name="adj1" fmla="val 14583"/>
                <a:gd name="adj2" fmla="val 50000"/>
              </a:avLst>
            </a:prstGeom>
            <a:noFill/>
            <a:ln w="28575">
              <a:solidFill>
                <a:srgbClr val="CC0000"/>
              </a:solidFill>
              <a:round/>
              <a:headEnd/>
              <a:tailEnd/>
            </a:ln>
            <a:effectLst/>
          </p:spPr>
          <p:txBody>
            <a:bodyPr wrap="none" anchor="ctr"/>
            <a:lstStyle/>
            <a:p>
              <a:endParaRPr lang="en-US" dirty="0"/>
            </a:p>
          </p:txBody>
        </p:sp>
        <p:sp>
          <p:nvSpPr>
            <p:cNvPr id="55330" name="AutoShape 34"/>
            <p:cNvSpPr>
              <a:spLocks/>
            </p:cNvSpPr>
            <p:nvPr/>
          </p:nvSpPr>
          <p:spPr bwMode="auto">
            <a:xfrm>
              <a:off x="3504" y="2599"/>
              <a:ext cx="192" cy="336"/>
            </a:xfrm>
            <a:prstGeom prst="rightBrace">
              <a:avLst>
                <a:gd name="adj1" fmla="val 14583"/>
                <a:gd name="adj2" fmla="val 50000"/>
              </a:avLst>
            </a:prstGeom>
            <a:noFill/>
            <a:ln w="28575">
              <a:solidFill>
                <a:srgbClr val="CC0000"/>
              </a:solidFill>
              <a:round/>
              <a:headEnd/>
              <a:tailEnd/>
            </a:ln>
            <a:effectLst/>
          </p:spPr>
          <p:txBody>
            <a:bodyPr wrap="none" anchor="ctr"/>
            <a:lstStyle/>
            <a:p>
              <a:endParaRPr lang="en-US" dirty="0"/>
            </a:p>
          </p:txBody>
        </p:sp>
        <p:sp>
          <p:nvSpPr>
            <p:cNvPr id="55331" name="AutoShape 35"/>
            <p:cNvSpPr>
              <a:spLocks/>
            </p:cNvSpPr>
            <p:nvPr/>
          </p:nvSpPr>
          <p:spPr bwMode="auto">
            <a:xfrm>
              <a:off x="3504" y="2938"/>
              <a:ext cx="192" cy="336"/>
            </a:xfrm>
            <a:prstGeom prst="rightBrace">
              <a:avLst>
                <a:gd name="adj1" fmla="val 14583"/>
                <a:gd name="adj2" fmla="val 50000"/>
              </a:avLst>
            </a:prstGeom>
            <a:noFill/>
            <a:ln w="28575">
              <a:solidFill>
                <a:srgbClr val="CC0000"/>
              </a:solidFill>
              <a:round/>
              <a:headEnd/>
              <a:tailEnd/>
            </a:ln>
            <a:effectLst/>
          </p:spPr>
          <p:txBody>
            <a:bodyPr wrap="none" anchor="ctr"/>
            <a:lstStyle/>
            <a:p>
              <a:endParaRPr lang="en-US" dirty="0"/>
            </a:p>
          </p:txBody>
        </p:sp>
        <p:sp>
          <p:nvSpPr>
            <p:cNvPr id="55332" name="AutoShape 36"/>
            <p:cNvSpPr>
              <a:spLocks/>
            </p:cNvSpPr>
            <p:nvPr/>
          </p:nvSpPr>
          <p:spPr bwMode="auto">
            <a:xfrm>
              <a:off x="3504" y="3310"/>
              <a:ext cx="192" cy="336"/>
            </a:xfrm>
            <a:prstGeom prst="rightBrace">
              <a:avLst>
                <a:gd name="adj1" fmla="val 14583"/>
                <a:gd name="adj2" fmla="val 50000"/>
              </a:avLst>
            </a:prstGeom>
            <a:noFill/>
            <a:ln w="28575">
              <a:solidFill>
                <a:srgbClr val="CC0000"/>
              </a:solidFill>
              <a:round/>
              <a:headEnd/>
              <a:tailEnd/>
            </a:ln>
            <a:effectLst/>
          </p:spPr>
          <p:txBody>
            <a:bodyPr wrap="none" anchor="ctr"/>
            <a:lstStyle/>
            <a:p>
              <a:endParaRPr lang="en-US" dirty="0"/>
            </a:p>
          </p:txBody>
        </p:sp>
        <p:sp>
          <p:nvSpPr>
            <p:cNvPr id="55333" name="Text Box 37"/>
            <p:cNvSpPr txBox="1">
              <a:spLocks noChangeArrowheads="1"/>
            </p:cNvSpPr>
            <p:nvPr/>
          </p:nvSpPr>
          <p:spPr bwMode="auto">
            <a:xfrm>
              <a:off x="3744" y="3292"/>
              <a:ext cx="1248" cy="404"/>
            </a:xfrm>
            <a:prstGeom prst="rect">
              <a:avLst/>
            </a:prstGeom>
            <a:noFill/>
            <a:ln w="9525">
              <a:noFill/>
              <a:miter lim="800000"/>
              <a:headEnd/>
              <a:tailEnd/>
            </a:ln>
            <a:effectLst/>
          </p:spPr>
          <p:txBody>
            <a:bodyPr>
              <a:spAutoFit/>
            </a:bodyPr>
            <a:lstStyle/>
            <a:p>
              <a:pPr algn="l"/>
              <a:r>
                <a:rPr lang="en-US" sz="1800" b="1" dirty="0">
                  <a:solidFill>
                    <a:schemeClr val="bg2"/>
                  </a:solidFill>
                </a:rPr>
                <a:t>To operation code </a:t>
              </a:r>
            </a:p>
            <a:p>
              <a:pPr algn="l"/>
              <a:r>
                <a:rPr lang="en-US" sz="1800" b="1" dirty="0">
                  <a:solidFill>
                    <a:schemeClr val="bg2"/>
                  </a:solidFill>
                </a:rPr>
                <a:t>decoder</a:t>
              </a:r>
            </a:p>
          </p:txBody>
        </p:sp>
        <p:sp>
          <p:nvSpPr>
            <p:cNvPr id="55334" name="Text Box 38"/>
            <p:cNvSpPr txBox="1">
              <a:spLocks noChangeArrowheads="1"/>
            </p:cNvSpPr>
            <p:nvPr/>
          </p:nvSpPr>
          <p:spPr bwMode="auto">
            <a:xfrm>
              <a:off x="3744" y="2629"/>
              <a:ext cx="1728" cy="231"/>
            </a:xfrm>
            <a:prstGeom prst="rect">
              <a:avLst/>
            </a:prstGeom>
            <a:noFill/>
            <a:ln w="9525">
              <a:noFill/>
              <a:miter lim="800000"/>
              <a:headEnd/>
              <a:tailEnd/>
            </a:ln>
            <a:effectLst/>
          </p:spPr>
          <p:txBody>
            <a:bodyPr>
              <a:spAutoFit/>
            </a:bodyPr>
            <a:lstStyle/>
            <a:p>
              <a:pPr algn="l"/>
              <a:r>
                <a:rPr lang="en-US" sz="1800" b="1" dirty="0">
                  <a:solidFill>
                    <a:schemeClr val="accent2"/>
                  </a:solidFill>
                </a:rPr>
                <a:t>To source 2 reg. decoder</a:t>
              </a:r>
              <a:endParaRPr lang="en-US" sz="1800" b="1" dirty="0">
                <a:solidFill>
                  <a:srgbClr val="008000"/>
                </a:solidFill>
              </a:endParaRPr>
            </a:p>
          </p:txBody>
        </p:sp>
        <p:sp>
          <p:nvSpPr>
            <p:cNvPr id="55335" name="Text Box 39"/>
            <p:cNvSpPr txBox="1">
              <a:spLocks noChangeArrowheads="1"/>
            </p:cNvSpPr>
            <p:nvPr/>
          </p:nvSpPr>
          <p:spPr bwMode="auto">
            <a:xfrm>
              <a:off x="3744" y="2965"/>
              <a:ext cx="1728" cy="231"/>
            </a:xfrm>
            <a:prstGeom prst="rect">
              <a:avLst/>
            </a:prstGeom>
            <a:noFill/>
            <a:ln w="9525">
              <a:noFill/>
              <a:miter lim="800000"/>
              <a:headEnd/>
              <a:tailEnd/>
            </a:ln>
            <a:effectLst/>
          </p:spPr>
          <p:txBody>
            <a:bodyPr>
              <a:spAutoFit/>
            </a:bodyPr>
            <a:lstStyle/>
            <a:p>
              <a:pPr algn="l"/>
              <a:r>
                <a:rPr lang="en-US" sz="1800" b="1" dirty="0">
                  <a:solidFill>
                    <a:schemeClr val="accent2"/>
                  </a:solidFill>
                </a:rPr>
                <a:t>To source 1 reg. decoder</a:t>
              </a:r>
              <a:endParaRPr lang="en-US" sz="1800" b="1" dirty="0">
                <a:solidFill>
                  <a:srgbClr val="008000"/>
                </a:solidFill>
              </a:endParaRPr>
            </a:p>
          </p:txBody>
        </p:sp>
      </p:grpSp>
      <p:pic>
        <p:nvPicPr>
          <p:cNvPr id="2"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157" name="Text Box 229"/>
          <p:cNvSpPr txBox="1">
            <a:spLocks noChangeArrowheads="1"/>
          </p:cNvSpPr>
          <p:nvPr/>
        </p:nvSpPr>
        <p:spPr bwMode="auto">
          <a:xfrm>
            <a:off x="2298700" y="242888"/>
            <a:ext cx="5245100" cy="366712"/>
          </a:xfrm>
          <a:prstGeom prst="rect">
            <a:avLst/>
          </a:prstGeom>
          <a:noFill/>
          <a:ln w="19050" algn="ctr">
            <a:noFill/>
            <a:miter lim="800000"/>
            <a:headEnd/>
            <a:tailEnd/>
          </a:ln>
          <a:effectLst/>
        </p:spPr>
        <p:txBody>
          <a:bodyPr wrap="none">
            <a:spAutoFit/>
          </a:bodyPr>
          <a:lstStyle/>
          <a:p>
            <a:pPr algn="l"/>
            <a:r>
              <a:rPr lang="en-US" sz="1800" b="1" dirty="0">
                <a:solidFill>
                  <a:srgbClr val="CC0000"/>
                </a:solidFill>
              </a:rPr>
              <a:t>Print out a copy of this diagram and bring to class.  </a:t>
            </a:r>
          </a:p>
        </p:txBody>
      </p:sp>
      <p:grpSp>
        <p:nvGrpSpPr>
          <p:cNvPr id="869" name="Group 868"/>
          <p:cNvGrpSpPr/>
          <p:nvPr/>
        </p:nvGrpSpPr>
        <p:grpSpPr>
          <a:xfrm>
            <a:off x="447675" y="685799"/>
            <a:ext cx="8239125" cy="4495801"/>
            <a:chOff x="381000" y="1752600"/>
            <a:chExt cx="8239125" cy="4495801"/>
          </a:xfrm>
        </p:grpSpPr>
        <p:grpSp>
          <p:nvGrpSpPr>
            <p:cNvPr id="870" name="Group 220"/>
            <p:cNvGrpSpPr/>
            <p:nvPr/>
          </p:nvGrpSpPr>
          <p:grpSpPr>
            <a:xfrm>
              <a:off x="6369268" y="3509962"/>
              <a:ext cx="1056287" cy="990598"/>
              <a:chOff x="3355430" y="3810002"/>
              <a:chExt cx="1056287" cy="990598"/>
            </a:xfrm>
          </p:grpSpPr>
          <p:cxnSp>
            <p:nvCxnSpPr>
              <p:cNvPr id="1075" name="Straight Connector 1074"/>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76" name="Isosceles Triangle 1075"/>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77" name="Isosceles Triangle 1076"/>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78" name="Isosceles Triangle 1077"/>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79" name="Rectangle 1078"/>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80"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smtClean="0"/>
                  <a:t>ALU</a:t>
                </a:r>
                <a:endParaRPr lang="en-US" sz="1400" b="1" dirty="0"/>
              </a:p>
            </p:txBody>
          </p:sp>
        </p:grpSp>
        <p:sp>
          <p:nvSpPr>
            <p:cNvPr id="871" name="Line 426"/>
            <p:cNvSpPr>
              <a:spLocks noChangeShapeType="1"/>
            </p:cNvSpPr>
            <p:nvPr/>
          </p:nvSpPr>
          <p:spPr bwMode="auto">
            <a:xfrm>
              <a:off x="7315200" y="3440113"/>
              <a:ext cx="990600" cy="0"/>
            </a:xfrm>
            <a:prstGeom prst="line">
              <a:avLst/>
            </a:prstGeom>
            <a:noFill/>
            <a:ln w="28575">
              <a:solidFill>
                <a:schemeClr val="accent2"/>
              </a:solidFill>
              <a:round/>
              <a:headEnd/>
              <a:tailEnd type="triangle" w="med" len="med"/>
            </a:ln>
            <a:effectLst/>
          </p:spPr>
          <p:txBody>
            <a:bodyPr/>
            <a:lstStyle/>
            <a:p>
              <a:endParaRPr lang="en-US" dirty="0"/>
            </a:p>
          </p:txBody>
        </p:sp>
        <p:sp>
          <p:nvSpPr>
            <p:cNvPr id="872" name="Line 421"/>
            <p:cNvSpPr>
              <a:spLocks noChangeShapeType="1"/>
            </p:cNvSpPr>
            <p:nvPr/>
          </p:nvSpPr>
          <p:spPr bwMode="auto">
            <a:xfrm flipH="1">
              <a:off x="7772400" y="4049713"/>
              <a:ext cx="228600" cy="0"/>
            </a:xfrm>
            <a:prstGeom prst="line">
              <a:avLst/>
            </a:prstGeom>
            <a:noFill/>
            <a:ln w="28575">
              <a:solidFill>
                <a:schemeClr val="accent2"/>
              </a:solidFill>
              <a:round/>
              <a:headEnd/>
              <a:tailEnd/>
            </a:ln>
            <a:effectLst/>
          </p:spPr>
          <p:txBody>
            <a:bodyPr/>
            <a:lstStyle/>
            <a:p>
              <a:endParaRPr lang="en-US" dirty="0"/>
            </a:p>
          </p:txBody>
        </p:sp>
        <p:sp>
          <p:nvSpPr>
            <p:cNvPr id="873" name="Line 567"/>
            <p:cNvSpPr>
              <a:spLocks noChangeShapeType="1"/>
            </p:cNvSpPr>
            <p:nvPr/>
          </p:nvSpPr>
          <p:spPr bwMode="auto">
            <a:xfrm>
              <a:off x="928688" y="4137025"/>
              <a:ext cx="138113" cy="0"/>
            </a:xfrm>
            <a:prstGeom prst="line">
              <a:avLst/>
            </a:prstGeom>
            <a:noFill/>
            <a:ln w="28575">
              <a:solidFill>
                <a:schemeClr val="accent2"/>
              </a:solidFill>
              <a:round/>
              <a:headEnd/>
              <a:tailEnd type="triangle" w="med" len="med"/>
            </a:ln>
            <a:effectLst/>
          </p:spPr>
          <p:txBody>
            <a:bodyPr/>
            <a:lstStyle/>
            <a:p>
              <a:endParaRPr lang="en-US" dirty="0"/>
            </a:p>
          </p:txBody>
        </p:sp>
        <p:sp>
          <p:nvSpPr>
            <p:cNvPr id="874" name="Line 564"/>
            <p:cNvSpPr>
              <a:spLocks noChangeShapeType="1"/>
            </p:cNvSpPr>
            <p:nvPr/>
          </p:nvSpPr>
          <p:spPr bwMode="auto">
            <a:xfrm>
              <a:off x="3386138" y="5421313"/>
              <a:ext cx="442913" cy="0"/>
            </a:xfrm>
            <a:prstGeom prst="line">
              <a:avLst/>
            </a:prstGeom>
            <a:noFill/>
            <a:ln w="28575">
              <a:solidFill>
                <a:schemeClr val="tx1"/>
              </a:solidFill>
              <a:round/>
              <a:headEnd/>
              <a:tailEnd type="triangle" w="med" len="med"/>
            </a:ln>
            <a:effectLst/>
          </p:spPr>
          <p:txBody>
            <a:bodyPr/>
            <a:lstStyle/>
            <a:p>
              <a:endParaRPr lang="en-US" dirty="0"/>
            </a:p>
          </p:txBody>
        </p:sp>
        <p:sp>
          <p:nvSpPr>
            <p:cNvPr id="875" name="Line 524"/>
            <p:cNvSpPr>
              <a:spLocks noChangeShapeType="1"/>
            </p:cNvSpPr>
            <p:nvPr/>
          </p:nvSpPr>
          <p:spPr bwMode="auto">
            <a:xfrm>
              <a:off x="4957763" y="4419600"/>
              <a:ext cx="300038" cy="0"/>
            </a:xfrm>
            <a:prstGeom prst="line">
              <a:avLst/>
            </a:prstGeom>
            <a:noFill/>
            <a:ln w="28575">
              <a:solidFill>
                <a:srgbClr val="996600"/>
              </a:solidFill>
              <a:round/>
              <a:headEnd/>
              <a:tailEnd type="triangle" w="med" len="med"/>
            </a:ln>
            <a:effectLst/>
          </p:spPr>
          <p:txBody>
            <a:bodyPr/>
            <a:lstStyle/>
            <a:p>
              <a:endParaRPr lang="en-US" dirty="0"/>
            </a:p>
          </p:txBody>
        </p:sp>
        <p:sp>
          <p:nvSpPr>
            <p:cNvPr id="876" name="Line 591"/>
            <p:cNvSpPr>
              <a:spLocks noChangeShapeType="1"/>
            </p:cNvSpPr>
            <p:nvPr/>
          </p:nvSpPr>
          <p:spPr bwMode="auto">
            <a:xfrm flipV="1">
              <a:off x="5181600" y="2819400"/>
              <a:ext cx="990600" cy="609600"/>
            </a:xfrm>
            <a:prstGeom prst="line">
              <a:avLst/>
            </a:prstGeom>
            <a:noFill/>
            <a:ln w="12700">
              <a:solidFill>
                <a:srgbClr val="009900"/>
              </a:solidFill>
              <a:round/>
              <a:headEnd/>
              <a:tailEnd/>
            </a:ln>
            <a:effectLst/>
          </p:spPr>
          <p:txBody>
            <a:bodyPr/>
            <a:lstStyle/>
            <a:p>
              <a:endParaRPr lang="en-US" dirty="0"/>
            </a:p>
          </p:txBody>
        </p:sp>
        <p:sp>
          <p:nvSpPr>
            <p:cNvPr id="877" name="Line 592"/>
            <p:cNvSpPr>
              <a:spLocks noChangeShapeType="1"/>
            </p:cNvSpPr>
            <p:nvPr/>
          </p:nvSpPr>
          <p:spPr bwMode="auto">
            <a:xfrm>
              <a:off x="6172200" y="2819400"/>
              <a:ext cx="838200" cy="0"/>
            </a:xfrm>
            <a:prstGeom prst="line">
              <a:avLst/>
            </a:prstGeom>
            <a:noFill/>
            <a:ln w="12700">
              <a:solidFill>
                <a:srgbClr val="009900"/>
              </a:solidFill>
              <a:round/>
              <a:headEnd/>
              <a:tailEnd/>
            </a:ln>
            <a:effectLst/>
          </p:spPr>
          <p:txBody>
            <a:bodyPr/>
            <a:lstStyle/>
            <a:p>
              <a:endParaRPr lang="en-US" dirty="0"/>
            </a:p>
          </p:txBody>
        </p:sp>
        <p:sp>
          <p:nvSpPr>
            <p:cNvPr id="878" name="Line 593"/>
            <p:cNvSpPr>
              <a:spLocks noChangeShapeType="1"/>
            </p:cNvSpPr>
            <p:nvPr/>
          </p:nvSpPr>
          <p:spPr bwMode="auto">
            <a:xfrm>
              <a:off x="7010400" y="2819400"/>
              <a:ext cx="685800" cy="381000"/>
            </a:xfrm>
            <a:prstGeom prst="line">
              <a:avLst/>
            </a:prstGeom>
            <a:noFill/>
            <a:ln w="12700">
              <a:solidFill>
                <a:srgbClr val="009900"/>
              </a:solidFill>
              <a:round/>
              <a:headEnd/>
              <a:tailEnd/>
            </a:ln>
            <a:effectLst/>
          </p:spPr>
          <p:txBody>
            <a:bodyPr/>
            <a:lstStyle/>
            <a:p>
              <a:endParaRPr lang="en-US" dirty="0"/>
            </a:p>
          </p:txBody>
        </p:sp>
        <p:sp>
          <p:nvSpPr>
            <p:cNvPr id="879" name="Line 599"/>
            <p:cNvSpPr>
              <a:spLocks noChangeShapeType="1"/>
            </p:cNvSpPr>
            <p:nvPr/>
          </p:nvSpPr>
          <p:spPr bwMode="auto">
            <a:xfrm>
              <a:off x="6086475" y="4191000"/>
              <a:ext cx="0" cy="152400"/>
            </a:xfrm>
            <a:prstGeom prst="line">
              <a:avLst/>
            </a:prstGeom>
            <a:noFill/>
            <a:ln w="19050">
              <a:solidFill>
                <a:srgbClr val="CC3300"/>
              </a:solidFill>
              <a:round/>
              <a:headEnd/>
              <a:tailEnd/>
            </a:ln>
            <a:effectLst/>
          </p:spPr>
          <p:txBody>
            <a:bodyPr/>
            <a:lstStyle/>
            <a:p>
              <a:endParaRPr lang="en-US" dirty="0"/>
            </a:p>
          </p:txBody>
        </p:sp>
        <p:sp>
          <p:nvSpPr>
            <p:cNvPr id="880" name="Line 569"/>
            <p:cNvSpPr>
              <a:spLocks noChangeShapeType="1"/>
            </p:cNvSpPr>
            <p:nvPr/>
          </p:nvSpPr>
          <p:spPr bwMode="auto">
            <a:xfrm>
              <a:off x="4005263" y="49530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881" name="Line 472"/>
            <p:cNvSpPr>
              <a:spLocks noChangeShapeType="1"/>
            </p:cNvSpPr>
            <p:nvPr/>
          </p:nvSpPr>
          <p:spPr bwMode="auto">
            <a:xfrm>
              <a:off x="2657475" y="3048000"/>
              <a:ext cx="771525" cy="0"/>
            </a:xfrm>
            <a:prstGeom prst="line">
              <a:avLst/>
            </a:prstGeom>
            <a:noFill/>
            <a:ln w="19050">
              <a:solidFill>
                <a:srgbClr val="CC3300"/>
              </a:solidFill>
              <a:round/>
              <a:headEnd/>
              <a:tailEnd/>
            </a:ln>
            <a:effectLst/>
          </p:spPr>
          <p:txBody>
            <a:bodyPr/>
            <a:lstStyle/>
            <a:p>
              <a:endParaRPr lang="en-US" dirty="0"/>
            </a:p>
          </p:txBody>
        </p:sp>
        <p:sp>
          <p:nvSpPr>
            <p:cNvPr id="882" name="Line 581"/>
            <p:cNvSpPr>
              <a:spLocks noChangeShapeType="1"/>
            </p:cNvSpPr>
            <p:nvPr/>
          </p:nvSpPr>
          <p:spPr bwMode="auto">
            <a:xfrm flipH="1" flipV="1">
              <a:off x="3886200" y="5410200"/>
              <a:ext cx="0" cy="838200"/>
            </a:xfrm>
            <a:prstGeom prst="line">
              <a:avLst/>
            </a:prstGeom>
            <a:noFill/>
            <a:ln w="19050">
              <a:solidFill>
                <a:srgbClr val="CC3300"/>
              </a:solidFill>
              <a:round/>
              <a:headEnd/>
              <a:tailEnd/>
            </a:ln>
            <a:effectLst/>
          </p:spPr>
          <p:txBody>
            <a:bodyPr/>
            <a:lstStyle/>
            <a:p>
              <a:endParaRPr lang="en-US" dirty="0"/>
            </a:p>
          </p:txBody>
        </p:sp>
        <p:sp>
          <p:nvSpPr>
            <p:cNvPr id="883" name="Line 473"/>
            <p:cNvSpPr>
              <a:spLocks noChangeShapeType="1"/>
            </p:cNvSpPr>
            <p:nvPr/>
          </p:nvSpPr>
          <p:spPr bwMode="auto">
            <a:xfrm>
              <a:off x="2819400" y="3200400"/>
              <a:ext cx="685800" cy="0"/>
            </a:xfrm>
            <a:prstGeom prst="line">
              <a:avLst/>
            </a:prstGeom>
            <a:noFill/>
            <a:ln w="19050">
              <a:solidFill>
                <a:srgbClr val="CC3300"/>
              </a:solidFill>
              <a:round/>
              <a:headEnd/>
              <a:tailEnd/>
            </a:ln>
            <a:effectLst/>
          </p:spPr>
          <p:txBody>
            <a:bodyPr/>
            <a:lstStyle/>
            <a:p>
              <a:endParaRPr lang="en-US" dirty="0"/>
            </a:p>
          </p:txBody>
        </p:sp>
        <p:sp>
          <p:nvSpPr>
            <p:cNvPr id="884" name="Line 512"/>
            <p:cNvSpPr>
              <a:spLocks noChangeShapeType="1"/>
            </p:cNvSpPr>
            <p:nvPr/>
          </p:nvSpPr>
          <p:spPr bwMode="auto">
            <a:xfrm>
              <a:off x="914400" y="3444766"/>
              <a:ext cx="5105400" cy="0"/>
            </a:xfrm>
            <a:prstGeom prst="line">
              <a:avLst/>
            </a:prstGeom>
            <a:noFill/>
            <a:ln w="28575">
              <a:solidFill>
                <a:srgbClr val="009900"/>
              </a:solidFill>
              <a:round/>
              <a:headEnd/>
              <a:tailEnd type="triangle" w="med" len="med"/>
            </a:ln>
            <a:effectLst/>
          </p:spPr>
          <p:txBody>
            <a:bodyPr/>
            <a:lstStyle/>
            <a:p>
              <a:endParaRPr lang="en-US" dirty="0"/>
            </a:p>
          </p:txBody>
        </p:sp>
        <p:sp>
          <p:nvSpPr>
            <p:cNvPr id="885" name="Line 534"/>
            <p:cNvSpPr>
              <a:spLocks noChangeShapeType="1"/>
            </p:cNvSpPr>
            <p:nvPr/>
          </p:nvSpPr>
          <p:spPr bwMode="auto">
            <a:xfrm>
              <a:off x="5538788" y="4419600"/>
              <a:ext cx="471488" cy="0"/>
            </a:xfrm>
            <a:prstGeom prst="line">
              <a:avLst/>
            </a:prstGeom>
            <a:noFill/>
            <a:ln w="28575">
              <a:solidFill>
                <a:srgbClr val="996600"/>
              </a:solidFill>
              <a:round/>
              <a:headEnd/>
              <a:tailEnd type="triangle" w="med" len="med"/>
            </a:ln>
            <a:effectLst/>
          </p:spPr>
          <p:txBody>
            <a:bodyPr/>
            <a:lstStyle/>
            <a:p>
              <a:endParaRPr lang="en-US" dirty="0"/>
            </a:p>
          </p:txBody>
        </p:sp>
        <p:sp>
          <p:nvSpPr>
            <p:cNvPr id="886" name="Line 445"/>
            <p:cNvSpPr>
              <a:spLocks noChangeShapeType="1"/>
            </p:cNvSpPr>
            <p:nvPr/>
          </p:nvSpPr>
          <p:spPr bwMode="auto">
            <a:xfrm>
              <a:off x="6248400" y="4978401"/>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887" name="Line 572"/>
            <p:cNvSpPr>
              <a:spLocks noChangeShapeType="1"/>
            </p:cNvSpPr>
            <p:nvPr/>
          </p:nvSpPr>
          <p:spPr bwMode="auto">
            <a:xfrm>
              <a:off x="6257925" y="4964113"/>
              <a:ext cx="0" cy="1066800"/>
            </a:xfrm>
            <a:prstGeom prst="line">
              <a:avLst/>
            </a:prstGeom>
            <a:noFill/>
            <a:ln w="28575">
              <a:solidFill>
                <a:schemeClr val="tx1"/>
              </a:solidFill>
              <a:round/>
              <a:headEnd/>
              <a:tailEnd/>
            </a:ln>
            <a:effectLst/>
          </p:spPr>
          <p:txBody>
            <a:bodyPr/>
            <a:lstStyle/>
            <a:p>
              <a:endParaRPr lang="en-US" dirty="0"/>
            </a:p>
          </p:txBody>
        </p:sp>
        <p:sp>
          <p:nvSpPr>
            <p:cNvPr id="888" name="Line 227"/>
            <p:cNvSpPr>
              <a:spLocks noChangeShapeType="1"/>
            </p:cNvSpPr>
            <p:nvPr/>
          </p:nvSpPr>
          <p:spPr bwMode="auto">
            <a:xfrm flipV="1">
              <a:off x="6667500" y="4354513"/>
              <a:ext cx="0" cy="228600"/>
            </a:xfrm>
            <a:prstGeom prst="line">
              <a:avLst/>
            </a:prstGeom>
            <a:noFill/>
            <a:ln w="19050">
              <a:solidFill>
                <a:srgbClr val="CC3300"/>
              </a:solidFill>
              <a:round/>
              <a:headEnd/>
              <a:tailEnd/>
            </a:ln>
            <a:effectLst/>
          </p:spPr>
          <p:txBody>
            <a:bodyPr/>
            <a:lstStyle/>
            <a:p>
              <a:endParaRPr lang="en-US" dirty="0"/>
            </a:p>
          </p:txBody>
        </p:sp>
        <p:sp>
          <p:nvSpPr>
            <p:cNvPr id="889" name="Line 549"/>
            <p:cNvSpPr>
              <a:spLocks noChangeShapeType="1"/>
            </p:cNvSpPr>
            <p:nvPr/>
          </p:nvSpPr>
          <p:spPr bwMode="auto">
            <a:xfrm>
              <a:off x="4876800" y="5573713"/>
              <a:ext cx="261938" cy="0"/>
            </a:xfrm>
            <a:prstGeom prst="line">
              <a:avLst/>
            </a:prstGeom>
            <a:noFill/>
            <a:ln w="28575">
              <a:solidFill>
                <a:schemeClr val="tx1"/>
              </a:solidFill>
              <a:round/>
              <a:headEnd/>
              <a:tailEnd type="triangle" w="med" len="med"/>
            </a:ln>
            <a:effectLst/>
          </p:spPr>
          <p:txBody>
            <a:bodyPr/>
            <a:lstStyle/>
            <a:p>
              <a:endParaRPr lang="en-US" dirty="0"/>
            </a:p>
          </p:txBody>
        </p:sp>
        <p:sp>
          <p:nvSpPr>
            <p:cNvPr id="890" name="Line 535"/>
            <p:cNvSpPr>
              <a:spLocks noChangeShapeType="1"/>
            </p:cNvSpPr>
            <p:nvPr/>
          </p:nvSpPr>
          <p:spPr bwMode="auto">
            <a:xfrm>
              <a:off x="6138863" y="4735513"/>
              <a:ext cx="152400" cy="0"/>
            </a:xfrm>
            <a:prstGeom prst="line">
              <a:avLst/>
            </a:prstGeom>
            <a:noFill/>
            <a:ln w="28575">
              <a:solidFill>
                <a:schemeClr val="tx1"/>
              </a:solidFill>
              <a:round/>
              <a:headEnd/>
              <a:tailEnd/>
            </a:ln>
            <a:effectLst/>
          </p:spPr>
          <p:txBody>
            <a:bodyPr/>
            <a:lstStyle/>
            <a:p>
              <a:endParaRPr lang="en-US" dirty="0"/>
            </a:p>
          </p:txBody>
        </p:sp>
        <p:sp>
          <p:nvSpPr>
            <p:cNvPr id="891" name="Line 536"/>
            <p:cNvSpPr>
              <a:spLocks noChangeShapeType="1"/>
            </p:cNvSpPr>
            <p:nvPr/>
          </p:nvSpPr>
          <p:spPr bwMode="auto">
            <a:xfrm>
              <a:off x="6262688" y="4354513"/>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892" name="Line 537"/>
            <p:cNvSpPr>
              <a:spLocks noChangeShapeType="1"/>
            </p:cNvSpPr>
            <p:nvPr/>
          </p:nvSpPr>
          <p:spPr bwMode="auto">
            <a:xfrm>
              <a:off x="6276976" y="4354513"/>
              <a:ext cx="0" cy="381000"/>
            </a:xfrm>
            <a:prstGeom prst="line">
              <a:avLst/>
            </a:prstGeom>
            <a:noFill/>
            <a:ln w="28575">
              <a:solidFill>
                <a:schemeClr val="tx1"/>
              </a:solidFill>
              <a:round/>
              <a:headEnd/>
              <a:tailEnd/>
            </a:ln>
            <a:effectLst/>
          </p:spPr>
          <p:txBody>
            <a:bodyPr/>
            <a:lstStyle/>
            <a:p>
              <a:endParaRPr lang="en-US" dirty="0"/>
            </a:p>
          </p:txBody>
        </p:sp>
        <p:sp>
          <p:nvSpPr>
            <p:cNvPr id="893" name="Line 528"/>
            <p:cNvSpPr>
              <a:spLocks noChangeShapeType="1"/>
            </p:cNvSpPr>
            <p:nvPr/>
          </p:nvSpPr>
          <p:spPr bwMode="auto">
            <a:xfrm>
              <a:off x="5534025" y="3962400"/>
              <a:ext cx="257175" cy="0"/>
            </a:xfrm>
            <a:prstGeom prst="line">
              <a:avLst/>
            </a:prstGeom>
            <a:noFill/>
            <a:ln w="28575">
              <a:solidFill>
                <a:srgbClr val="996600"/>
              </a:solidFill>
              <a:round/>
              <a:headEnd/>
              <a:tailEnd/>
            </a:ln>
            <a:effectLst/>
          </p:spPr>
          <p:txBody>
            <a:bodyPr/>
            <a:lstStyle/>
            <a:p>
              <a:endParaRPr lang="en-US" dirty="0"/>
            </a:p>
          </p:txBody>
        </p:sp>
        <p:sp>
          <p:nvSpPr>
            <p:cNvPr id="894" name="Line 526"/>
            <p:cNvSpPr>
              <a:spLocks noChangeShapeType="1"/>
            </p:cNvSpPr>
            <p:nvPr/>
          </p:nvSpPr>
          <p:spPr bwMode="auto">
            <a:xfrm>
              <a:off x="5786438" y="3744913"/>
              <a:ext cx="4763" cy="228600"/>
            </a:xfrm>
            <a:prstGeom prst="line">
              <a:avLst/>
            </a:prstGeom>
            <a:noFill/>
            <a:ln w="28575">
              <a:solidFill>
                <a:srgbClr val="996600"/>
              </a:solidFill>
              <a:round/>
              <a:headEnd/>
              <a:tailEnd/>
            </a:ln>
            <a:effectLst/>
          </p:spPr>
          <p:txBody>
            <a:bodyPr/>
            <a:lstStyle/>
            <a:p>
              <a:endParaRPr lang="en-US" dirty="0"/>
            </a:p>
          </p:txBody>
        </p:sp>
        <p:sp>
          <p:nvSpPr>
            <p:cNvPr id="895" name="Line 321"/>
            <p:cNvSpPr>
              <a:spLocks noChangeShapeType="1"/>
            </p:cNvSpPr>
            <p:nvPr/>
          </p:nvSpPr>
          <p:spPr bwMode="auto">
            <a:xfrm>
              <a:off x="3619500" y="3306763"/>
              <a:ext cx="0" cy="2724150"/>
            </a:xfrm>
            <a:prstGeom prst="line">
              <a:avLst/>
            </a:prstGeom>
            <a:noFill/>
            <a:ln w="28575">
              <a:solidFill>
                <a:schemeClr val="tx1"/>
              </a:solidFill>
              <a:round/>
              <a:headEnd type="triangle" w="med" len="med"/>
              <a:tailEnd/>
            </a:ln>
            <a:effectLst/>
          </p:spPr>
          <p:txBody>
            <a:bodyPr/>
            <a:lstStyle/>
            <a:p>
              <a:endParaRPr lang="en-US" dirty="0"/>
            </a:p>
          </p:txBody>
        </p:sp>
        <p:sp>
          <p:nvSpPr>
            <p:cNvPr id="896" name="Line 506"/>
            <p:cNvSpPr>
              <a:spLocks noChangeShapeType="1"/>
            </p:cNvSpPr>
            <p:nvPr/>
          </p:nvSpPr>
          <p:spPr bwMode="auto">
            <a:xfrm>
              <a:off x="3352800" y="4430713"/>
              <a:ext cx="276225" cy="0"/>
            </a:xfrm>
            <a:prstGeom prst="line">
              <a:avLst/>
            </a:prstGeom>
            <a:noFill/>
            <a:ln w="28575">
              <a:solidFill>
                <a:schemeClr val="tx1"/>
              </a:solidFill>
              <a:round/>
              <a:headEnd/>
              <a:tailEnd/>
            </a:ln>
            <a:effectLst/>
          </p:spPr>
          <p:txBody>
            <a:bodyPr/>
            <a:lstStyle/>
            <a:p>
              <a:endParaRPr lang="en-US" dirty="0"/>
            </a:p>
          </p:txBody>
        </p:sp>
        <p:sp>
          <p:nvSpPr>
            <p:cNvPr id="897" name="Line 489"/>
            <p:cNvSpPr>
              <a:spLocks noChangeShapeType="1"/>
            </p:cNvSpPr>
            <p:nvPr/>
          </p:nvSpPr>
          <p:spPr bwMode="auto">
            <a:xfrm flipH="1" flipV="1">
              <a:off x="2057400" y="2897188"/>
              <a:ext cx="0" cy="923925"/>
            </a:xfrm>
            <a:prstGeom prst="line">
              <a:avLst/>
            </a:prstGeom>
            <a:noFill/>
            <a:ln w="19050">
              <a:solidFill>
                <a:srgbClr val="CC3300"/>
              </a:solidFill>
              <a:round/>
              <a:headEnd/>
              <a:tailEnd/>
            </a:ln>
            <a:effectLst/>
          </p:spPr>
          <p:txBody>
            <a:bodyPr/>
            <a:lstStyle/>
            <a:p>
              <a:endParaRPr lang="en-US" dirty="0"/>
            </a:p>
          </p:txBody>
        </p:sp>
        <p:sp>
          <p:nvSpPr>
            <p:cNvPr id="898" name="Line 488"/>
            <p:cNvSpPr>
              <a:spLocks noChangeShapeType="1"/>
            </p:cNvSpPr>
            <p:nvPr/>
          </p:nvSpPr>
          <p:spPr bwMode="auto">
            <a:xfrm flipH="1" flipV="1">
              <a:off x="1676400" y="2744788"/>
              <a:ext cx="0" cy="1071563"/>
            </a:xfrm>
            <a:prstGeom prst="line">
              <a:avLst/>
            </a:prstGeom>
            <a:noFill/>
            <a:ln w="19050">
              <a:solidFill>
                <a:srgbClr val="CC3300"/>
              </a:solidFill>
              <a:round/>
              <a:headEnd/>
              <a:tailEnd/>
            </a:ln>
            <a:effectLst/>
          </p:spPr>
          <p:txBody>
            <a:bodyPr/>
            <a:lstStyle/>
            <a:p>
              <a:endParaRPr lang="en-US" dirty="0"/>
            </a:p>
          </p:txBody>
        </p:sp>
        <p:sp>
          <p:nvSpPr>
            <p:cNvPr id="899" name="Line 483"/>
            <p:cNvSpPr>
              <a:spLocks noChangeShapeType="1"/>
            </p:cNvSpPr>
            <p:nvPr/>
          </p:nvSpPr>
          <p:spPr bwMode="auto">
            <a:xfrm flipV="1">
              <a:off x="1143000" y="2597150"/>
              <a:ext cx="0" cy="1143000"/>
            </a:xfrm>
            <a:prstGeom prst="line">
              <a:avLst/>
            </a:prstGeom>
            <a:noFill/>
            <a:ln w="19050">
              <a:solidFill>
                <a:srgbClr val="CC3300"/>
              </a:solidFill>
              <a:round/>
              <a:headEnd/>
              <a:tailEnd/>
            </a:ln>
            <a:effectLst/>
          </p:spPr>
          <p:txBody>
            <a:bodyPr/>
            <a:lstStyle/>
            <a:p>
              <a:endParaRPr lang="en-US" dirty="0"/>
            </a:p>
          </p:txBody>
        </p:sp>
        <p:sp>
          <p:nvSpPr>
            <p:cNvPr id="900" name="Line 454"/>
            <p:cNvSpPr>
              <a:spLocks noChangeShapeType="1"/>
            </p:cNvSpPr>
            <p:nvPr/>
          </p:nvSpPr>
          <p:spPr bwMode="auto">
            <a:xfrm flipV="1">
              <a:off x="742950" y="2368550"/>
              <a:ext cx="0" cy="1143000"/>
            </a:xfrm>
            <a:prstGeom prst="line">
              <a:avLst/>
            </a:prstGeom>
            <a:noFill/>
            <a:ln w="19050">
              <a:solidFill>
                <a:srgbClr val="CC3300"/>
              </a:solidFill>
              <a:round/>
              <a:headEnd/>
              <a:tailEnd/>
            </a:ln>
            <a:effectLst/>
          </p:spPr>
          <p:txBody>
            <a:bodyPr/>
            <a:lstStyle/>
            <a:p>
              <a:endParaRPr lang="en-US" dirty="0"/>
            </a:p>
          </p:txBody>
        </p:sp>
        <p:sp>
          <p:nvSpPr>
            <p:cNvPr id="901" name="Line 231"/>
            <p:cNvSpPr>
              <a:spLocks noChangeShapeType="1"/>
            </p:cNvSpPr>
            <p:nvPr/>
          </p:nvSpPr>
          <p:spPr bwMode="auto">
            <a:xfrm flipV="1">
              <a:off x="7105650" y="2449513"/>
              <a:ext cx="0" cy="3124200"/>
            </a:xfrm>
            <a:prstGeom prst="line">
              <a:avLst/>
            </a:prstGeom>
            <a:noFill/>
            <a:ln w="19050">
              <a:solidFill>
                <a:srgbClr val="CC3300"/>
              </a:solidFill>
              <a:round/>
              <a:headEnd/>
              <a:tailEnd/>
            </a:ln>
            <a:effectLst/>
          </p:spPr>
          <p:txBody>
            <a:bodyPr/>
            <a:lstStyle/>
            <a:p>
              <a:endParaRPr lang="en-US" dirty="0"/>
            </a:p>
          </p:txBody>
        </p:sp>
        <p:sp>
          <p:nvSpPr>
            <p:cNvPr id="902" name="Line 238"/>
            <p:cNvSpPr>
              <a:spLocks noChangeShapeType="1"/>
            </p:cNvSpPr>
            <p:nvPr/>
          </p:nvSpPr>
          <p:spPr bwMode="auto">
            <a:xfrm>
              <a:off x="752475" y="2378075"/>
              <a:ext cx="90488" cy="0"/>
            </a:xfrm>
            <a:prstGeom prst="line">
              <a:avLst/>
            </a:prstGeom>
            <a:noFill/>
            <a:ln w="19050">
              <a:solidFill>
                <a:srgbClr val="CC3300"/>
              </a:solidFill>
              <a:round/>
              <a:headEnd/>
              <a:tailEnd/>
            </a:ln>
            <a:effectLst/>
          </p:spPr>
          <p:txBody>
            <a:bodyPr/>
            <a:lstStyle/>
            <a:p>
              <a:endParaRPr lang="en-US" dirty="0"/>
            </a:p>
          </p:txBody>
        </p:sp>
        <p:sp>
          <p:nvSpPr>
            <p:cNvPr id="903" name="Line 239"/>
            <p:cNvSpPr>
              <a:spLocks noChangeShapeType="1"/>
            </p:cNvSpPr>
            <p:nvPr/>
          </p:nvSpPr>
          <p:spPr bwMode="auto">
            <a:xfrm flipV="1">
              <a:off x="2828925" y="3195638"/>
              <a:ext cx="0" cy="609600"/>
            </a:xfrm>
            <a:prstGeom prst="line">
              <a:avLst/>
            </a:prstGeom>
            <a:noFill/>
            <a:ln w="19050">
              <a:solidFill>
                <a:srgbClr val="CC3300"/>
              </a:solidFill>
              <a:round/>
              <a:headEnd/>
              <a:tailEnd/>
            </a:ln>
            <a:effectLst/>
          </p:spPr>
          <p:txBody>
            <a:bodyPr/>
            <a:lstStyle/>
            <a:p>
              <a:endParaRPr lang="en-US" dirty="0"/>
            </a:p>
          </p:txBody>
        </p:sp>
        <p:sp>
          <p:nvSpPr>
            <p:cNvPr id="904" name="Line 240"/>
            <p:cNvSpPr>
              <a:spLocks noChangeShapeType="1"/>
            </p:cNvSpPr>
            <p:nvPr/>
          </p:nvSpPr>
          <p:spPr bwMode="auto">
            <a:xfrm>
              <a:off x="3819525" y="2447925"/>
              <a:ext cx="3295650" cy="0"/>
            </a:xfrm>
            <a:prstGeom prst="line">
              <a:avLst/>
            </a:prstGeom>
            <a:noFill/>
            <a:ln w="19050">
              <a:solidFill>
                <a:srgbClr val="CC3300"/>
              </a:solidFill>
              <a:round/>
              <a:headEnd/>
              <a:tailEnd/>
            </a:ln>
            <a:effectLst/>
          </p:spPr>
          <p:txBody>
            <a:bodyPr/>
            <a:lstStyle/>
            <a:p>
              <a:endParaRPr lang="en-US" dirty="0"/>
            </a:p>
          </p:txBody>
        </p:sp>
        <p:sp>
          <p:nvSpPr>
            <p:cNvPr id="905" name="Text Box 242"/>
            <p:cNvSpPr txBox="1">
              <a:spLocks noChangeArrowheads="1"/>
            </p:cNvSpPr>
            <p:nvPr/>
          </p:nvSpPr>
          <p:spPr bwMode="auto">
            <a:xfrm>
              <a:off x="3800475" y="226853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906" name="Text Box 244"/>
            <p:cNvSpPr txBox="1">
              <a:spLocks noChangeArrowheads="1"/>
            </p:cNvSpPr>
            <p:nvPr/>
          </p:nvSpPr>
          <p:spPr bwMode="auto">
            <a:xfrm>
              <a:off x="3810000" y="293528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907" name="Text Box 245"/>
            <p:cNvSpPr txBox="1">
              <a:spLocks noChangeArrowheads="1"/>
            </p:cNvSpPr>
            <p:nvPr/>
          </p:nvSpPr>
          <p:spPr bwMode="auto">
            <a:xfrm>
              <a:off x="3829050" y="2487613"/>
              <a:ext cx="81915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 B</a:t>
              </a:r>
            </a:p>
          </p:txBody>
        </p:sp>
        <p:sp>
          <p:nvSpPr>
            <p:cNvPr id="908" name="Rectangle 269"/>
            <p:cNvSpPr>
              <a:spLocks noChangeArrowheads="1"/>
            </p:cNvSpPr>
            <p:nvPr/>
          </p:nvSpPr>
          <p:spPr bwMode="auto">
            <a:xfrm>
              <a:off x="609600" y="3516313"/>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909" name="Line 270"/>
            <p:cNvSpPr>
              <a:spLocks noChangeShapeType="1"/>
            </p:cNvSpPr>
            <p:nvPr/>
          </p:nvSpPr>
          <p:spPr bwMode="auto">
            <a:xfrm>
              <a:off x="852488" y="3821113"/>
              <a:ext cx="214313" cy="0"/>
            </a:xfrm>
            <a:prstGeom prst="line">
              <a:avLst/>
            </a:prstGeom>
            <a:noFill/>
            <a:ln w="28575">
              <a:solidFill>
                <a:srgbClr val="009900"/>
              </a:solidFill>
              <a:round/>
              <a:headEnd/>
              <a:tailEnd type="triangle" w="med" len="med"/>
            </a:ln>
            <a:effectLst/>
          </p:spPr>
          <p:txBody>
            <a:bodyPr/>
            <a:lstStyle/>
            <a:p>
              <a:endParaRPr lang="en-US" dirty="0"/>
            </a:p>
          </p:txBody>
        </p:sp>
        <p:sp>
          <p:nvSpPr>
            <p:cNvPr id="910" name="Line 271"/>
            <p:cNvSpPr>
              <a:spLocks noChangeShapeType="1"/>
            </p:cNvSpPr>
            <p:nvPr/>
          </p:nvSpPr>
          <p:spPr bwMode="auto">
            <a:xfrm flipH="1" flipV="1">
              <a:off x="920805" y="3440113"/>
              <a:ext cx="0" cy="381000"/>
            </a:xfrm>
            <a:prstGeom prst="line">
              <a:avLst/>
            </a:prstGeom>
            <a:noFill/>
            <a:ln w="28575">
              <a:solidFill>
                <a:srgbClr val="009900"/>
              </a:solidFill>
              <a:round/>
              <a:headEnd/>
              <a:tailEnd/>
            </a:ln>
            <a:effectLst/>
          </p:spPr>
          <p:txBody>
            <a:bodyPr/>
            <a:lstStyle/>
            <a:p>
              <a:endParaRPr lang="en-US" dirty="0"/>
            </a:p>
          </p:txBody>
        </p:sp>
        <p:sp>
          <p:nvSpPr>
            <p:cNvPr id="911" name="Oval 284"/>
            <p:cNvSpPr>
              <a:spLocks noChangeArrowheads="1"/>
            </p:cNvSpPr>
            <p:nvPr/>
          </p:nvSpPr>
          <p:spPr bwMode="auto">
            <a:xfrm>
              <a:off x="6553200" y="2906713"/>
              <a:ext cx="323850" cy="609600"/>
            </a:xfrm>
            <a:prstGeom prst="ellipse">
              <a:avLst/>
            </a:prstGeom>
            <a:solidFill>
              <a:srgbClr val="CC9900"/>
            </a:solidFill>
            <a:ln w="28575">
              <a:solidFill>
                <a:schemeClr val="tx1"/>
              </a:solidFill>
              <a:round/>
              <a:headEnd/>
              <a:tailEnd/>
            </a:ln>
            <a:effectLst/>
          </p:spPr>
          <p:txBody>
            <a:bodyPr wrap="none" anchor="ctr"/>
            <a:lstStyle/>
            <a:p>
              <a:r>
                <a:rPr lang="en-US" sz="900" b="1" dirty="0"/>
                <a:t>Left</a:t>
              </a:r>
            </a:p>
            <a:p>
              <a:r>
                <a:rPr lang="en-US" sz="900" b="1" dirty="0"/>
                <a:t>shift</a:t>
              </a:r>
            </a:p>
            <a:p>
              <a:r>
                <a:rPr lang="en-US" sz="900" b="1" dirty="0"/>
                <a:t>2</a:t>
              </a:r>
            </a:p>
          </p:txBody>
        </p:sp>
        <p:sp>
          <p:nvSpPr>
            <p:cNvPr id="912" name="Line 287"/>
            <p:cNvSpPr>
              <a:spLocks noChangeShapeType="1"/>
            </p:cNvSpPr>
            <p:nvPr/>
          </p:nvSpPr>
          <p:spPr bwMode="auto">
            <a:xfrm>
              <a:off x="6877050" y="3211513"/>
              <a:ext cx="1428750" cy="0"/>
            </a:xfrm>
            <a:prstGeom prst="line">
              <a:avLst/>
            </a:prstGeom>
            <a:noFill/>
            <a:ln w="28575">
              <a:solidFill>
                <a:schemeClr val="tx1"/>
              </a:solidFill>
              <a:round/>
              <a:headEnd/>
              <a:tailEnd type="triangle" w="med" len="med"/>
            </a:ln>
            <a:effectLst/>
          </p:spPr>
          <p:txBody>
            <a:bodyPr/>
            <a:lstStyle/>
            <a:p>
              <a:endParaRPr lang="en-US" dirty="0"/>
            </a:p>
          </p:txBody>
        </p:sp>
        <p:sp>
          <p:nvSpPr>
            <p:cNvPr id="913" name="Line 288"/>
            <p:cNvSpPr>
              <a:spLocks noChangeShapeType="1"/>
            </p:cNvSpPr>
            <p:nvPr/>
          </p:nvSpPr>
          <p:spPr bwMode="auto">
            <a:xfrm flipH="1" flipV="1">
              <a:off x="395288" y="1752600"/>
              <a:ext cx="0" cy="2073275"/>
            </a:xfrm>
            <a:prstGeom prst="line">
              <a:avLst/>
            </a:prstGeom>
            <a:noFill/>
            <a:ln w="28575">
              <a:solidFill>
                <a:srgbClr val="009900"/>
              </a:solidFill>
              <a:round/>
              <a:headEnd/>
              <a:tailEnd/>
            </a:ln>
            <a:effectLst/>
          </p:spPr>
          <p:txBody>
            <a:bodyPr/>
            <a:lstStyle/>
            <a:p>
              <a:endParaRPr lang="en-US" dirty="0"/>
            </a:p>
          </p:txBody>
        </p:sp>
        <p:sp>
          <p:nvSpPr>
            <p:cNvPr id="914" name="Line 289"/>
            <p:cNvSpPr>
              <a:spLocks noChangeShapeType="1"/>
            </p:cNvSpPr>
            <p:nvPr/>
          </p:nvSpPr>
          <p:spPr bwMode="auto">
            <a:xfrm>
              <a:off x="390525" y="1766888"/>
              <a:ext cx="8229600" cy="0"/>
            </a:xfrm>
            <a:prstGeom prst="line">
              <a:avLst/>
            </a:prstGeom>
            <a:noFill/>
            <a:ln w="28575">
              <a:solidFill>
                <a:srgbClr val="009900"/>
              </a:solidFill>
              <a:round/>
              <a:headEnd/>
              <a:tailEnd/>
            </a:ln>
            <a:effectLst/>
          </p:spPr>
          <p:txBody>
            <a:bodyPr/>
            <a:lstStyle/>
            <a:p>
              <a:endParaRPr lang="en-US" dirty="0"/>
            </a:p>
          </p:txBody>
        </p:sp>
        <p:sp>
          <p:nvSpPr>
            <p:cNvPr id="915" name="Line 317"/>
            <p:cNvSpPr>
              <a:spLocks noChangeShapeType="1"/>
            </p:cNvSpPr>
            <p:nvPr/>
          </p:nvSpPr>
          <p:spPr bwMode="auto">
            <a:xfrm>
              <a:off x="5776913" y="465931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916" name="Line 334"/>
            <p:cNvSpPr>
              <a:spLocks noChangeShapeType="1"/>
            </p:cNvSpPr>
            <p:nvPr/>
          </p:nvSpPr>
          <p:spPr bwMode="auto">
            <a:xfrm>
              <a:off x="8605838" y="1763713"/>
              <a:ext cx="0" cy="1660525"/>
            </a:xfrm>
            <a:prstGeom prst="line">
              <a:avLst/>
            </a:prstGeom>
            <a:noFill/>
            <a:ln w="28575">
              <a:solidFill>
                <a:srgbClr val="009900"/>
              </a:solidFill>
              <a:round/>
              <a:headEnd/>
              <a:tailEnd/>
            </a:ln>
            <a:effectLst/>
          </p:spPr>
          <p:txBody>
            <a:bodyPr/>
            <a:lstStyle/>
            <a:p>
              <a:endParaRPr lang="en-US" dirty="0"/>
            </a:p>
          </p:txBody>
        </p:sp>
        <p:sp>
          <p:nvSpPr>
            <p:cNvPr id="917" name="Line 335"/>
            <p:cNvSpPr>
              <a:spLocks noChangeShapeType="1"/>
            </p:cNvSpPr>
            <p:nvPr/>
          </p:nvSpPr>
          <p:spPr bwMode="auto">
            <a:xfrm flipH="1">
              <a:off x="8467725" y="3429000"/>
              <a:ext cx="152400" cy="0"/>
            </a:xfrm>
            <a:prstGeom prst="line">
              <a:avLst/>
            </a:prstGeom>
            <a:noFill/>
            <a:ln w="28575">
              <a:solidFill>
                <a:srgbClr val="009900"/>
              </a:solidFill>
              <a:round/>
              <a:headEnd/>
              <a:tailEnd/>
            </a:ln>
            <a:effectLst/>
          </p:spPr>
          <p:txBody>
            <a:bodyPr/>
            <a:lstStyle/>
            <a:p>
              <a:endParaRPr lang="en-US" dirty="0"/>
            </a:p>
          </p:txBody>
        </p:sp>
        <p:sp>
          <p:nvSpPr>
            <p:cNvPr id="918" name="Line 283"/>
            <p:cNvSpPr>
              <a:spLocks noChangeShapeType="1"/>
            </p:cNvSpPr>
            <p:nvPr/>
          </p:nvSpPr>
          <p:spPr bwMode="auto">
            <a:xfrm>
              <a:off x="7010400" y="4049713"/>
              <a:ext cx="457200" cy="0"/>
            </a:xfrm>
            <a:prstGeom prst="line">
              <a:avLst/>
            </a:prstGeom>
            <a:noFill/>
            <a:ln w="28575">
              <a:solidFill>
                <a:schemeClr val="accent2"/>
              </a:solidFill>
              <a:round/>
              <a:headEnd/>
              <a:tailEnd type="triangle" w="med" len="med"/>
            </a:ln>
            <a:effectLst/>
          </p:spPr>
          <p:txBody>
            <a:bodyPr/>
            <a:lstStyle/>
            <a:p>
              <a:endParaRPr lang="en-US" dirty="0"/>
            </a:p>
          </p:txBody>
        </p:sp>
        <p:sp>
          <p:nvSpPr>
            <p:cNvPr id="919" name="Line 320"/>
            <p:cNvSpPr>
              <a:spLocks noChangeShapeType="1"/>
            </p:cNvSpPr>
            <p:nvPr/>
          </p:nvSpPr>
          <p:spPr bwMode="auto">
            <a:xfrm>
              <a:off x="7010400" y="3897313"/>
              <a:ext cx="152400" cy="0"/>
            </a:xfrm>
            <a:prstGeom prst="line">
              <a:avLst/>
            </a:prstGeom>
            <a:noFill/>
            <a:ln w="19050">
              <a:solidFill>
                <a:schemeClr val="accent2"/>
              </a:solidFill>
              <a:round/>
              <a:headEnd/>
              <a:tailEnd/>
            </a:ln>
            <a:effectLst/>
          </p:spPr>
          <p:txBody>
            <a:bodyPr/>
            <a:lstStyle/>
            <a:p>
              <a:endParaRPr lang="en-US" dirty="0"/>
            </a:p>
          </p:txBody>
        </p:sp>
        <p:sp>
          <p:nvSpPr>
            <p:cNvPr id="920" name="Oval 349"/>
            <p:cNvSpPr>
              <a:spLocks noChangeArrowheads="1"/>
            </p:cNvSpPr>
            <p:nvPr/>
          </p:nvSpPr>
          <p:spPr bwMode="auto">
            <a:xfrm>
              <a:off x="6400800" y="4583113"/>
              <a:ext cx="533400" cy="762000"/>
            </a:xfrm>
            <a:prstGeom prst="ellipse">
              <a:avLst/>
            </a:prstGeom>
            <a:solidFill>
              <a:srgbClr val="FF9999"/>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921" name="Oval 353"/>
            <p:cNvSpPr>
              <a:spLocks noChangeArrowheads="1"/>
            </p:cNvSpPr>
            <p:nvPr/>
          </p:nvSpPr>
          <p:spPr bwMode="auto">
            <a:xfrm>
              <a:off x="3352800" y="2144713"/>
              <a:ext cx="533400" cy="1190625"/>
            </a:xfrm>
            <a:prstGeom prst="ellipse">
              <a:avLst/>
            </a:prstGeom>
            <a:solidFill>
              <a:srgbClr val="FF9999"/>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922" name="Line 355"/>
            <p:cNvSpPr>
              <a:spLocks noChangeShapeType="1"/>
            </p:cNvSpPr>
            <p:nvPr/>
          </p:nvSpPr>
          <p:spPr bwMode="auto">
            <a:xfrm>
              <a:off x="3605213" y="5573713"/>
              <a:ext cx="819150" cy="0"/>
            </a:xfrm>
            <a:prstGeom prst="line">
              <a:avLst/>
            </a:prstGeom>
            <a:noFill/>
            <a:ln w="28575">
              <a:solidFill>
                <a:schemeClr val="tx1"/>
              </a:solidFill>
              <a:round/>
              <a:headEnd/>
              <a:tailEnd type="triangle" w="med" len="med"/>
            </a:ln>
            <a:effectLst/>
          </p:spPr>
          <p:txBody>
            <a:bodyPr/>
            <a:lstStyle/>
            <a:p>
              <a:endParaRPr lang="en-US" dirty="0"/>
            </a:p>
          </p:txBody>
        </p:sp>
        <p:sp>
          <p:nvSpPr>
            <p:cNvPr id="923" name="Line 376"/>
            <p:cNvSpPr>
              <a:spLocks noChangeShapeType="1"/>
            </p:cNvSpPr>
            <p:nvPr/>
          </p:nvSpPr>
          <p:spPr bwMode="auto">
            <a:xfrm>
              <a:off x="3895725" y="2667000"/>
              <a:ext cx="1990725" cy="0"/>
            </a:xfrm>
            <a:prstGeom prst="line">
              <a:avLst/>
            </a:prstGeom>
            <a:noFill/>
            <a:ln w="19050">
              <a:solidFill>
                <a:srgbClr val="CC3300"/>
              </a:solidFill>
              <a:round/>
              <a:headEnd/>
              <a:tailEnd/>
            </a:ln>
            <a:effectLst/>
          </p:spPr>
          <p:txBody>
            <a:bodyPr/>
            <a:lstStyle/>
            <a:p>
              <a:endParaRPr lang="en-US" dirty="0"/>
            </a:p>
          </p:txBody>
        </p:sp>
        <p:sp>
          <p:nvSpPr>
            <p:cNvPr id="924" name="Text Box 379"/>
            <p:cNvSpPr txBox="1">
              <a:spLocks noChangeArrowheads="1"/>
            </p:cNvSpPr>
            <p:nvPr/>
          </p:nvSpPr>
          <p:spPr bwMode="auto">
            <a:xfrm>
              <a:off x="3762375" y="310673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925" name="Line 380"/>
            <p:cNvSpPr>
              <a:spLocks noChangeShapeType="1"/>
            </p:cNvSpPr>
            <p:nvPr/>
          </p:nvSpPr>
          <p:spPr bwMode="auto">
            <a:xfrm>
              <a:off x="3886200" y="2895600"/>
              <a:ext cx="2209800" cy="0"/>
            </a:xfrm>
            <a:prstGeom prst="line">
              <a:avLst/>
            </a:prstGeom>
            <a:noFill/>
            <a:ln w="19050">
              <a:solidFill>
                <a:srgbClr val="CC3300"/>
              </a:solidFill>
              <a:round/>
              <a:headEnd/>
              <a:tailEnd/>
            </a:ln>
            <a:effectLst/>
          </p:spPr>
          <p:txBody>
            <a:bodyPr/>
            <a:lstStyle/>
            <a:p>
              <a:endParaRPr lang="en-US" dirty="0"/>
            </a:p>
          </p:txBody>
        </p:sp>
        <p:sp>
          <p:nvSpPr>
            <p:cNvPr id="926" name="Text Box 383"/>
            <p:cNvSpPr txBox="1">
              <a:spLocks noChangeArrowheads="1"/>
            </p:cNvSpPr>
            <p:nvPr/>
          </p:nvSpPr>
          <p:spPr bwMode="auto">
            <a:xfrm>
              <a:off x="3695700" y="2039938"/>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PC Source</a:t>
              </a:r>
            </a:p>
          </p:txBody>
        </p:sp>
        <p:sp>
          <p:nvSpPr>
            <p:cNvPr id="927" name="Line 392"/>
            <p:cNvSpPr>
              <a:spLocks noChangeShapeType="1"/>
            </p:cNvSpPr>
            <p:nvPr/>
          </p:nvSpPr>
          <p:spPr bwMode="auto">
            <a:xfrm flipV="1">
              <a:off x="7162800" y="1916113"/>
              <a:ext cx="0" cy="1990725"/>
            </a:xfrm>
            <a:prstGeom prst="line">
              <a:avLst/>
            </a:prstGeom>
            <a:noFill/>
            <a:ln w="19050">
              <a:solidFill>
                <a:schemeClr val="accent2"/>
              </a:solidFill>
              <a:round/>
              <a:headEnd/>
              <a:tailEnd/>
            </a:ln>
            <a:effectLst/>
          </p:spPr>
          <p:txBody>
            <a:bodyPr/>
            <a:lstStyle/>
            <a:p>
              <a:endParaRPr lang="en-US" dirty="0"/>
            </a:p>
          </p:txBody>
        </p:sp>
        <p:grpSp>
          <p:nvGrpSpPr>
            <p:cNvPr id="928" name="Group 394"/>
            <p:cNvGrpSpPr>
              <a:grpSpLocks/>
            </p:cNvGrpSpPr>
            <p:nvPr/>
          </p:nvGrpSpPr>
          <p:grpSpPr bwMode="auto">
            <a:xfrm>
              <a:off x="8267689" y="2982913"/>
              <a:ext cx="228600" cy="889000"/>
              <a:chOff x="3912" y="1587"/>
              <a:chExt cx="144" cy="560"/>
            </a:xfrm>
          </p:grpSpPr>
          <p:grpSp>
            <p:nvGrpSpPr>
              <p:cNvPr id="1070" name="Group 395"/>
              <p:cNvGrpSpPr>
                <a:grpSpLocks/>
              </p:cNvGrpSpPr>
              <p:nvPr/>
            </p:nvGrpSpPr>
            <p:grpSpPr bwMode="auto">
              <a:xfrm>
                <a:off x="3930" y="1587"/>
                <a:ext cx="102" cy="560"/>
                <a:chOff x="1248" y="3360"/>
                <a:chExt cx="144" cy="480"/>
              </a:xfrm>
            </p:grpSpPr>
            <p:sp>
              <p:nvSpPr>
                <p:cNvPr id="1072" name="AutoShape 396"/>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073" name="Line 39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74" name="Line 39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71" name="Text Box 399"/>
              <p:cNvSpPr txBox="1">
                <a:spLocks noChangeArrowheads="1"/>
              </p:cNvSpPr>
              <p:nvPr/>
            </p:nvSpPr>
            <p:spPr bwMode="auto">
              <a:xfrm>
                <a:off x="3912"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29" name="Line 411"/>
            <p:cNvSpPr>
              <a:spLocks noChangeShapeType="1"/>
            </p:cNvSpPr>
            <p:nvPr/>
          </p:nvSpPr>
          <p:spPr bwMode="auto">
            <a:xfrm>
              <a:off x="1905000" y="2220913"/>
              <a:ext cx="1600200" cy="0"/>
            </a:xfrm>
            <a:prstGeom prst="line">
              <a:avLst/>
            </a:prstGeom>
            <a:noFill/>
            <a:ln w="19050">
              <a:solidFill>
                <a:srgbClr val="CC3300"/>
              </a:solidFill>
              <a:round/>
              <a:headEnd/>
              <a:tailEnd/>
            </a:ln>
            <a:effectLst/>
          </p:spPr>
          <p:txBody>
            <a:bodyPr/>
            <a:lstStyle/>
            <a:p>
              <a:endParaRPr lang="en-US" dirty="0"/>
            </a:p>
          </p:txBody>
        </p:sp>
        <p:sp>
          <p:nvSpPr>
            <p:cNvPr id="930" name="Line 331"/>
            <p:cNvSpPr>
              <a:spLocks noChangeShapeType="1"/>
            </p:cNvSpPr>
            <p:nvPr/>
          </p:nvSpPr>
          <p:spPr bwMode="auto">
            <a:xfrm>
              <a:off x="7985125" y="3668713"/>
              <a:ext cx="304800" cy="0"/>
            </a:xfrm>
            <a:prstGeom prst="line">
              <a:avLst/>
            </a:prstGeom>
            <a:noFill/>
            <a:ln w="28575">
              <a:solidFill>
                <a:schemeClr val="accent2"/>
              </a:solidFill>
              <a:round/>
              <a:headEnd/>
              <a:tailEnd type="triangle" w="med" len="med"/>
            </a:ln>
            <a:effectLst/>
          </p:spPr>
          <p:txBody>
            <a:bodyPr/>
            <a:lstStyle/>
            <a:p>
              <a:endParaRPr lang="en-US" dirty="0"/>
            </a:p>
          </p:txBody>
        </p:sp>
        <p:sp>
          <p:nvSpPr>
            <p:cNvPr id="931" name="Rectangle 419"/>
            <p:cNvSpPr>
              <a:spLocks noChangeArrowheads="1"/>
            </p:cNvSpPr>
            <p:nvPr/>
          </p:nvSpPr>
          <p:spPr bwMode="auto">
            <a:xfrm>
              <a:off x="7467600" y="3744913"/>
              <a:ext cx="304800" cy="609600"/>
            </a:xfrm>
            <a:prstGeom prst="rect">
              <a:avLst/>
            </a:prstGeom>
            <a:solidFill>
              <a:srgbClr val="CC99FF"/>
            </a:solidFill>
            <a:ln w="28575" algn="ctr">
              <a:solidFill>
                <a:schemeClr val="tx1"/>
              </a:solidFill>
              <a:miter lim="800000"/>
              <a:headEnd/>
              <a:tailEnd/>
            </a:ln>
            <a:effectLst/>
          </p:spPr>
          <p:txBody>
            <a:bodyPr wrap="none" anchor="ctr"/>
            <a:lstStyle/>
            <a:p>
              <a:endParaRPr lang="en-US" dirty="0"/>
            </a:p>
          </p:txBody>
        </p:sp>
        <p:sp>
          <p:nvSpPr>
            <p:cNvPr id="932" name="Line 420"/>
            <p:cNvSpPr>
              <a:spLocks noChangeShapeType="1"/>
            </p:cNvSpPr>
            <p:nvPr/>
          </p:nvSpPr>
          <p:spPr bwMode="auto">
            <a:xfrm>
              <a:off x="8001000" y="3676650"/>
              <a:ext cx="0" cy="2430463"/>
            </a:xfrm>
            <a:prstGeom prst="line">
              <a:avLst/>
            </a:prstGeom>
            <a:noFill/>
            <a:ln w="28575">
              <a:solidFill>
                <a:schemeClr val="accent2"/>
              </a:solidFill>
              <a:round/>
              <a:headEnd/>
              <a:tailEnd/>
            </a:ln>
            <a:effectLst/>
          </p:spPr>
          <p:txBody>
            <a:bodyPr/>
            <a:lstStyle/>
            <a:p>
              <a:endParaRPr lang="en-US" dirty="0"/>
            </a:p>
          </p:txBody>
        </p:sp>
        <p:sp>
          <p:nvSpPr>
            <p:cNvPr id="933" name="Text Box 424"/>
            <p:cNvSpPr txBox="1">
              <a:spLocks noChangeArrowheads="1"/>
            </p:cNvSpPr>
            <p:nvPr/>
          </p:nvSpPr>
          <p:spPr bwMode="auto">
            <a:xfrm>
              <a:off x="7391400" y="3821113"/>
              <a:ext cx="452438" cy="396875"/>
            </a:xfrm>
            <a:prstGeom prst="rect">
              <a:avLst/>
            </a:prstGeom>
            <a:noFill/>
            <a:ln w="9525" algn="ctr">
              <a:noFill/>
              <a:miter lim="800000"/>
              <a:headEnd/>
              <a:tailEnd/>
            </a:ln>
            <a:effectLst/>
          </p:spPr>
          <p:txBody>
            <a:bodyPr wrap="none">
              <a:spAutoFit/>
            </a:bodyPr>
            <a:lstStyle/>
            <a:p>
              <a:r>
                <a:rPr lang="en-US" sz="1000" b="1" dirty="0"/>
                <a:t>ALU</a:t>
              </a:r>
            </a:p>
            <a:p>
              <a:r>
                <a:rPr lang="en-US" sz="1000" b="1" dirty="0"/>
                <a:t>Out</a:t>
              </a:r>
            </a:p>
          </p:txBody>
        </p:sp>
        <p:sp>
          <p:nvSpPr>
            <p:cNvPr id="934" name="Line 427"/>
            <p:cNvSpPr>
              <a:spLocks noChangeShapeType="1"/>
            </p:cNvSpPr>
            <p:nvPr/>
          </p:nvSpPr>
          <p:spPr bwMode="auto">
            <a:xfrm>
              <a:off x="7331075" y="3440113"/>
              <a:ext cx="0" cy="609600"/>
            </a:xfrm>
            <a:prstGeom prst="line">
              <a:avLst/>
            </a:prstGeom>
            <a:noFill/>
            <a:ln w="28575">
              <a:solidFill>
                <a:schemeClr val="accent2"/>
              </a:solidFill>
              <a:round/>
              <a:headEnd/>
              <a:tailEnd/>
            </a:ln>
            <a:effectLst/>
          </p:spPr>
          <p:txBody>
            <a:bodyPr/>
            <a:lstStyle/>
            <a:p>
              <a:endParaRPr lang="en-US" dirty="0"/>
            </a:p>
          </p:txBody>
        </p:sp>
        <p:grpSp>
          <p:nvGrpSpPr>
            <p:cNvPr id="935" name="Group 433"/>
            <p:cNvGrpSpPr>
              <a:grpSpLocks/>
            </p:cNvGrpSpPr>
            <p:nvPr/>
          </p:nvGrpSpPr>
          <p:grpSpPr bwMode="auto">
            <a:xfrm>
              <a:off x="5983276" y="4327525"/>
              <a:ext cx="228600" cy="889000"/>
              <a:chOff x="3912" y="1587"/>
              <a:chExt cx="144" cy="560"/>
            </a:xfrm>
          </p:grpSpPr>
          <p:grpSp>
            <p:nvGrpSpPr>
              <p:cNvPr id="1065" name="Group 434"/>
              <p:cNvGrpSpPr>
                <a:grpSpLocks/>
              </p:cNvGrpSpPr>
              <p:nvPr/>
            </p:nvGrpSpPr>
            <p:grpSpPr bwMode="auto">
              <a:xfrm>
                <a:off x="3930" y="1587"/>
                <a:ext cx="102" cy="560"/>
                <a:chOff x="1248" y="3360"/>
                <a:chExt cx="144" cy="480"/>
              </a:xfrm>
            </p:grpSpPr>
            <p:sp>
              <p:nvSpPr>
                <p:cNvPr id="1067" name="AutoShape 435"/>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068" name="Line 43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69" name="Line 43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66" name="Text Box 438"/>
              <p:cNvSpPr txBox="1">
                <a:spLocks noChangeArrowheads="1"/>
              </p:cNvSpPr>
              <p:nvPr/>
            </p:nvSpPr>
            <p:spPr bwMode="auto">
              <a:xfrm>
                <a:off x="3912"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36" name="Line 446"/>
            <p:cNvSpPr>
              <a:spLocks noChangeShapeType="1"/>
            </p:cNvSpPr>
            <p:nvPr/>
          </p:nvSpPr>
          <p:spPr bwMode="auto">
            <a:xfrm>
              <a:off x="6172200" y="366871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937" name="Line 447"/>
            <p:cNvSpPr>
              <a:spLocks noChangeShapeType="1"/>
            </p:cNvSpPr>
            <p:nvPr/>
          </p:nvSpPr>
          <p:spPr bwMode="auto">
            <a:xfrm>
              <a:off x="381000" y="3821113"/>
              <a:ext cx="228600" cy="0"/>
            </a:xfrm>
            <a:prstGeom prst="line">
              <a:avLst/>
            </a:prstGeom>
            <a:noFill/>
            <a:ln w="28575">
              <a:solidFill>
                <a:srgbClr val="009900"/>
              </a:solidFill>
              <a:round/>
              <a:headEnd/>
              <a:tailEnd type="triangle" w="med" len="med"/>
            </a:ln>
            <a:effectLst/>
          </p:spPr>
          <p:txBody>
            <a:bodyPr/>
            <a:lstStyle/>
            <a:p>
              <a:endParaRPr lang="en-US" dirty="0"/>
            </a:p>
          </p:txBody>
        </p:sp>
        <p:sp>
          <p:nvSpPr>
            <p:cNvPr id="938" name="Oval 452"/>
            <p:cNvSpPr>
              <a:spLocks noChangeArrowheads="1"/>
            </p:cNvSpPr>
            <p:nvPr/>
          </p:nvSpPr>
          <p:spPr bwMode="auto">
            <a:xfrm>
              <a:off x="1174750" y="2225675"/>
              <a:ext cx="152400" cy="304800"/>
            </a:xfrm>
            <a:prstGeom prst="ellipse">
              <a:avLst/>
            </a:prstGeom>
            <a:solidFill>
              <a:schemeClr val="bg1"/>
            </a:solidFill>
            <a:ln w="57150" algn="ctr">
              <a:noFill/>
              <a:round/>
              <a:headEnd/>
              <a:tailEnd/>
            </a:ln>
            <a:effectLst/>
          </p:spPr>
          <p:txBody>
            <a:bodyPr wrap="none" anchor="ctr"/>
            <a:lstStyle/>
            <a:p>
              <a:endParaRPr lang="en-US" dirty="0"/>
            </a:p>
          </p:txBody>
        </p:sp>
        <p:sp>
          <p:nvSpPr>
            <p:cNvPr id="939" name="Line 455"/>
            <p:cNvSpPr>
              <a:spLocks noChangeShapeType="1"/>
            </p:cNvSpPr>
            <p:nvPr/>
          </p:nvSpPr>
          <p:spPr bwMode="auto">
            <a:xfrm flipV="1">
              <a:off x="1389063" y="2154238"/>
              <a:ext cx="0" cy="152400"/>
            </a:xfrm>
            <a:prstGeom prst="line">
              <a:avLst/>
            </a:prstGeom>
            <a:noFill/>
            <a:ln w="19050">
              <a:solidFill>
                <a:srgbClr val="CC3300"/>
              </a:solidFill>
              <a:round/>
              <a:headEnd/>
              <a:tailEnd/>
            </a:ln>
            <a:effectLst/>
          </p:spPr>
          <p:txBody>
            <a:bodyPr/>
            <a:lstStyle/>
            <a:p>
              <a:endParaRPr lang="en-US" dirty="0"/>
            </a:p>
          </p:txBody>
        </p:sp>
        <p:sp>
          <p:nvSpPr>
            <p:cNvPr id="940" name="Line 457"/>
            <p:cNvSpPr>
              <a:spLocks noChangeShapeType="1"/>
            </p:cNvSpPr>
            <p:nvPr/>
          </p:nvSpPr>
          <p:spPr bwMode="auto">
            <a:xfrm>
              <a:off x="1381125" y="2149475"/>
              <a:ext cx="228600" cy="0"/>
            </a:xfrm>
            <a:prstGeom prst="line">
              <a:avLst/>
            </a:prstGeom>
            <a:noFill/>
            <a:ln w="19050">
              <a:solidFill>
                <a:srgbClr val="CC3300"/>
              </a:solidFill>
              <a:round/>
              <a:headEnd/>
              <a:tailEnd/>
            </a:ln>
            <a:effectLst/>
          </p:spPr>
          <p:txBody>
            <a:bodyPr/>
            <a:lstStyle/>
            <a:p>
              <a:endParaRPr lang="en-US" dirty="0"/>
            </a:p>
          </p:txBody>
        </p:sp>
        <p:sp>
          <p:nvSpPr>
            <p:cNvPr id="941" name="AutoShape 386"/>
            <p:cNvSpPr>
              <a:spLocks noChangeArrowheads="1"/>
            </p:cNvSpPr>
            <p:nvPr/>
          </p:nvSpPr>
          <p:spPr bwMode="auto">
            <a:xfrm rot="10800000">
              <a:off x="1606550" y="1992313"/>
              <a:ext cx="304800" cy="304800"/>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grpSp>
          <p:nvGrpSpPr>
            <p:cNvPr id="942" name="Group 463"/>
            <p:cNvGrpSpPr>
              <a:grpSpLocks/>
            </p:cNvGrpSpPr>
            <p:nvPr/>
          </p:nvGrpSpPr>
          <p:grpSpPr bwMode="auto">
            <a:xfrm>
              <a:off x="847725" y="2225675"/>
              <a:ext cx="481013" cy="304800"/>
              <a:chOff x="720" y="2016"/>
              <a:chExt cx="303" cy="192"/>
            </a:xfrm>
          </p:grpSpPr>
          <p:sp>
            <p:nvSpPr>
              <p:cNvPr id="1061" name="Arc 459"/>
              <p:cNvSpPr>
                <a:spLocks/>
              </p:cNvSpPr>
              <p:nvPr/>
            </p:nvSpPr>
            <p:spPr bwMode="auto">
              <a:xfrm flipH="1">
                <a:off x="720" y="2016"/>
                <a:ext cx="240"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9999">
                  <a:alpha val="70000"/>
                </a:srgbClr>
              </a:solidFill>
              <a:ln w="9525">
                <a:solidFill>
                  <a:srgbClr val="CC0000"/>
                </a:solidFill>
                <a:round/>
                <a:headEnd/>
                <a:tailEnd/>
              </a:ln>
              <a:effectLst/>
            </p:spPr>
            <p:txBody>
              <a:bodyPr wrap="none" anchor="ctr"/>
              <a:lstStyle/>
              <a:p>
                <a:endParaRPr lang="en-US" dirty="0"/>
              </a:p>
            </p:txBody>
          </p:sp>
          <p:sp>
            <p:nvSpPr>
              <p:cNvPr id="1062" name="Arc 460"/>
              <p:cNvSpPr>
                <a:spLocks/>
              </p:cNvSpPr>
              <p:nvPr/>
            </p:nvSpPr>
            <p:spPr bwMode="auto">
              <a:xfrm flipH="1" flipV="1">
                <a:off x="720" y="2112"/>
                <a:ext cx="240"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9999">
                  <a:alpha val="70000"/>
                </a:srgbClr>
              </a:solidFill>
              <a:ln w="9525">
                <a:solidFill>
                  <a:srgbClr val="CC0000"/>
                </a:solidFill>
                <a:round/>
                <a:headEnd/>
                <a:tailEnd/>
              </a:ln>
              <a:effectLst/>
            </p:spPr>
            <p:txBody>
              <a:bodyPr wrap="none" anchor="ctr"/>
              <a:lstStyle/>
              <a:p>
                <a:endParaRPr lang="en-US" dirty="0"/>
              </a:p>
            </p:txBody>
          </p:sp>
          <p:sp>
            <p:nvSpPr>
              <p:cNvPr id="1063" name="Oval 461"/>
              <p:cNvSpPr>
                <a:spLocks noChangeArrowheads="1"/>
              </p:cNvSpPr>
              <p:nvPr/>
            </p:nvSpPr>
            <p:spPr bwMode="auto">
              <a:xfrm>
                <a:off x="912" y="2016"/>
                <a:ext cx="96" cy="192"/>
              </a:xfrm>
              <a:prstGeom prst="ellipse">
                <a:avLst/>
              </a:prstGeom>
              <a:solidFill>
                <a:schemeClr val="bg1"/>
              </a:solidFill>
              <a:ln w="9525" algn="ctr">
                <a:solidFill>
                  <a:srgbClr val="CC0000"/>
                </a:solidFill>
                <a:round/>
                <a:headEnd/>
                <a:tailEnd/>
              </a:ln>
              <a:effectLst/>
            </p:spPr>
            <p:txBody>
              <a:bodyPr wrap="none" anchor="ctr"/>
              <a:lstStyle/>
              <a:p>
                <a:endParaRPr lang="en-US" dirty="0"/>
              </a:p>
            </p:txBody>
          </p:sp>
          <p:sp>
            <p:nvSpPr>
              <p:cNvPr id="1064" name="Oval 462"/>
              <p:cNvSpPr>
                <a:spLocks noChangeArrowheads="1"/>
              </p:cNvSpPr>
              <p:nvPr/>
            </p:nvSpPr>
            <p:spPr bwMode="auto">
              <a:xfrm>
                <a:off x="927" y="2016"/>
                <a:ext cx="96" cy="192"/>
              </a:xfrm>
              <a:prstGeom prst="ellipse">
                <a:avLst/>
              </a:prstGeom>
              <a:solidFill>
                <a:schemeClr val="bg1"/>
              </a:solidFill>
              <a:ln w="9525" algn="ctr">
                <a:solidFill>
                  <a:schemeClr val="bg1"/>
                </a:solidFill>
                <a:round/>
                <a:headEnd/>
                <a:tailEnd/>
              </a:ln>
              <a:effectLst/>
            </p:spPr>
            <p:txBody>
              <a:bodyPr wrap="none" anchor="ctr"/>
              <a:lstStyle/>
              <a:p>
                <a:endParaRPr lang="en-US" dirty="0"/>
              </a:p>
            </p:txBody>
          </p:sp>
        </p:grpSp>
        <p:sp>
          <p:nvSpPr>
            <p:cNvPr id="943" name="Line 456"/>
            <p:cNvSpPr>
              <a:spLocks noChangeShapeType="1"/>
            </p:cNvSpPr>
            <p:nvPr/>
          </p:nvSpPr>
          <p:spPr bwMode="auto">
            <a:xfrm>
              <a:off x="1166813" y="2297113"/>
              <a:ext cx="228600" cy="0"/>
            </a:xfrm>
            <a:prstGeom prst="line">
              <a:avLst/>
            </a:prstGeom>
            <a:noFill/>
            <a:ln w="19050">
              <a:solidFill>
                <a:srgbClr val="CC3300"/>
              </a:solidFill>
              <a:round/>
              <a:headEnd/>
              <a:tailEnd/>
            </a:ln>
            <a:effectLst/>
          </p:spPr>
          <p:txBody>
            <a:bodyPr/>
            <a:lstStyle/>
            <a:p>
              <a:endParaRPr lang="en-US" dirty="0"/>
            </a:p>
          </p:txBody>
        </p:sp>
        <p:sp>
          <p:nvSpPr>
            <p:cNvPr id="944" name="Line 458"/>
            <p:cNvSpPr>
              <a:spLocks noChangeShapeType="1"/>
            </p:cNvSpPr>
            <p:nvPr/>
          </p:nvSpPr>
          <p:spPr bwMode="auto">
            <a:xfrm>
              <a:off x="1158875" y="2449513"/>
              <a:ext cx="2209800" cy="0"/>
            </a:xfrm>
            <a:prstGeom prst="line">
              <a:avLst/>
            </a:prstGeom>
            <a:noFill/>
            <a:ln w="19050">
              <a:solidFill>
                <a:srgbClr val="CC3300"/>
              </a:solidFill>
              <a:round/>
              <a:headEnd/>
              <a:tailEnd/>
            </a:ln>
            <a:effectLst/>
          </p:spPr>
          <p:txBody>
            <a:bodyPr/>
            <a:lstStyle/>
            <a:p>
              <a:endParaRPr lang="en-US" dirty="0"/>
            </a:p>
          </p:txBody>
        </p:sp>
        <p:sp>
          <p:nvSpPr>
            <p:cNvPr id="945" name="Line 464"/>
            <p:cNvSpPr>
              <a:spLocks noChangeShapeType="1"/>
            </p:cNvSpPr>
            <p:nvPr/>
          </p:nvSpPr>
          <p:spPr bwMode="auto">
            <a:xfrm>
              <a:off x="2133600" y="1924050"/>
              <a:ext cx="5038725" cy="0"/>
            </a:xfrm>
            <a:prstGeom prst="line">
              <a:avLst/>
            </a:prstGeom>
            <a:noFill/>
            <a:ln w="19050">
              <a:solidFill>
                <a:schemeClr val="accent2"/>
              </a:solidFill>
              <a:round/>
              <a:headEnd/>
              <a:tailEnd/>
            </a:ln>
            <a:effectLst/>
          </p:spPr>
          <p:txBody>
            <a:bodyPr/>
            <a:lstStyle/>
            <a:p>
              <a:endParaRPr lang="en-US" dirty="0"/>
            </a:p>
          </p:txBody>
        </p:sp>
        <p:sp>
          <p:nvSpPr>
            <p:cNvPr id="946" name="Line 465"/>
            <p:cNvSpPr>
              <a:spLocks noChangeShapeType="1"/>
            </p:cNvSpPr>
            <p:nvPr/>
          </p:nvSpPr>
          <p:spPr bwMode="auto">
            <a:xfrm>
              <a:off x="1914525" y="2068513"/>
              <a:ext cx="228600" cy="0"/>
            </a:xfrm>
            <a:prstGeom prst="line">
              <a:avLst/>
            </a:prstGeom>
            <a:noFill/>
            <a:ln w="19050">
              <a:solidFill>
                <a:schemeClr val="accent2"/>
              </a:solidFill>
              <a:round/>
              <a:headEnd/>
              <a:tailEnd/>
            </a:ln>
            <a:effectLst/>
          </p:spPr>
          <p:txBody>
            <a:bodyPr/>
            <a:lstStyle/>
            <a:p>
              <a:endParaRPr lang="en-US" dirty="0"/>
            </a:p>
          </p:txBody>
        </p:sp>
        <p:sp>
          <p:nvSpPr>
            <p:cNvPr id="947" name="Line 466"/>
            <p:cNvSpPr>
              <a:spLocks noChangeShapeType="1"/>
            </p:cNvSpPr>
            <p:nvPr/>
          </p:nvSpPr>
          <p:spPr bwMode="auto">
            <a:xfrm>
              <a:off x="2133600" y="1916113"/>
              <a:ext cx="0" cy="152400"/>
            </a:xfrm>
            <a:prstGeom prst="line">
              <a:avLst/>
            </a:prstGeom>
            <a:noFill/>
            <a:ln w="19050">
              <a:solidFill>
                <a:schemeClr val="accent2"/>
              </a:solidFill>
              <a:round/>
              <a:headEnd/>
              <a:tailEnd/>
            </a:ln>
            <a:effectLst/>
          </p:spPr>
          <p:txBody>
            <a:bodyPr/>
            <a:lstStyle/>
            <a:p>
              <a:endParaRPr lang="en-US" dirty="0"/>
            </a:p>
          </p:txBody>
        </p:sp>
        <p:sp>
          <p:nvSpPr>
            <p:cNvPr id="948" name="Text Box 467"/>
            <p:cNvSpPr txBox="1">
              <a:spLocks noChangeArrowheads="1"/>
            </p:cNvSpPr>
            <p:nvPr/>
          </p:nvSpPr>
          <p:spPr bwMode="auto">
            <a:xfrm>
              <a:off x="2590800" y="2044700"/>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PC Write Cond.  </a:t>
              </a:r>
            </a:p>
          </p:txBody>
        </p:sp>
        <p:sp>
          <p:nvSpPr>
            <p:cNvPr id="949" name="Text Box 468"/>
            <p:cNvSpPr txBox="1">
              <a:spLocks noChangeArrowheads="1"/>
            </p:cNvSpPr>
            <p:nvPr/>
          </p:nvSpPr>
          <p:spPr bwMode="auto">
            <a:xfrm>
              <a:off x="2590800" y="222091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PC Write   </a:t>
              </a:r>
            </a:p>
          </p:txBody>
        </p:sp>
        <p:sp>
          <p:nvSpPr>
            <p:cNvPr id="950" name="Line 469"/>
            <p:cNvSpPr>
              <a:spLocks noChangeShapeType="1"/>
            </p:cNvSpPr>
            <p:nvPr/>
          </p:nvSpPr>
          <p:spPr bwMode="auto">
            <a:xfrm>
              <a:off x="1133475" y="2601913"/>
              <a:ext cx="2209800" cy="0"/>
            </a:xfrm>
            <a:prstGeom prst="line">
              <a:avLst/>
            </a:prstGeom>
            <a:noFill/>
            <a:ln w="19050">
              <a:solidFill>
                <a:srgbClr val="CC3300"/>
              </a:solidFill>
              <a:round/>
              <a:headEnd/>
              <a:tailEnd/>
            </a:ln>
            <a:effectLst/>
          </p:spPr>
          <p:txBody>
            <a:bodyPr/>
            <a:lstStyle/>
            <a:p>
              <a:endParaRPr lang="en-US" dirty="0"/>
            </a:p>
          </p:txBody>
        </p:sp>
        <p:sp>
          <p:nvSpPr>
            <p:cNvPr id="951" name="Line 470"/>
            <p:cNvSpPr>
              <a:spLocks noChangeShapeType="1"/>
            </p:cNvSpPr>
            <p:nvPr/>
          </p:nvSpPr>
          <p:spPr bwMode="auto">
            <a:xfrm>
              <a:off x="1676400" y="2754313"/>
              <a:ext cx="1660525" cy="0"/>
            </a:xfrm>
            <a:prstGeom prst="line">
              <a:avLst/>
            </a:prstGeom>
            <a:noFill/>
            <a:ln w="19050">
              <a:solidFill>
                <a:srgbClr val="CC3300"/>
              </a:solidFill>
              <a:round/>
              <a:headEnd/>
              <a:tailEnd/>
            </a:ln>
            <a:effectLst/>
          </p:spPr>
          <p:txBody>
            <a:bodyPr/>
            <a:lstStyle/>
            <a:p>
              <a:endParaRPr lang="en-US" dirty="0"/>
            </a:p>
          </p:txBody>
        </p:sp>
        <p:sp>
          <p:nvSpPr>
            <p:cNvPr id="952" name="Line 471"/>
            <p:cNvSpPr>
              <a:spLocks noChangeShapeType="1"/>
            </p:cNvSpPr>
            <p:nvPr/>
          </p:nvSpPr>
          <p:spPr bwMode="auto">
            <a:xfrm>
              <a:off x="2057400" y="2906713"/>
              <a:ext cx="1293813" cy="0"/>
            </a:xfrm>
            <a:prstGeom prst="line">
              <a:avLst/>
            </a:prstGeom>
            <a:noFill/>
            <a:ln w="19050">
              <a:solidFill>
                <a:srgbClr val="CC3300"/>
              </a:solidFill>
              <a:round/>
              <a:headEnd/>
              <a:tailEnd/>
            </a:ln>
            <a:effectLst/>
          </p:spPr>
          <p:txBody>
            <a:bodyPr/>
            <a:lstStyle/>
            <a:p>
              <a:endParaRPr lang="en-US" dirty="0"/>
            </a:p>
          </p:txBody>
        </p:sp>
        <p:grpSp>
          <p:nvGrpSpPr>
            <p:cNvPr id="953" name="Group 475"/>
            <p:cNvGrpSpPr>
              <a:grpSpLocks/>
            </p:cNvGrpSpPr>
            <p:nvPr/>
          </p:nvGrpSpPr>
          <p:grpSpPr bwMode="auto">
            <a:xfrm>
              <a:off x="1030274" y="3700463"/>
              <a:ext cx="228600" cy="549275"/>
              <a:chOff x="4393" y="1632"/>
              <a:chExt cx="144" cy="346"/>
            </a:xfrm>
          </p:grpSpPr>
          <p:grpSp>
            <p:nvGrpSpPr>
              <p:cNvPr id="1056" name="Group 476"/>
              <p:cNvGrpSpPr>
                <a:grpSpLocks/>
              </p:cNvGrpSpPr>
              <p:nvPr/>
            </p:nvGrpSpPr>
            <p:grpSpPr bwMode="auto">
              <a:xfrm>
                <a:off x="4411" y="1634"/>
                <a:ext cx="102" cy="336"/>
                <a:chOff x="1248" y="3360"/>
                <a:chExt cx="144" cy="480"/>
              </a:xfrm>
            </p:grpSpPr>
            <p:sp>
              <p:nvSpPr>
                <p:cNvPr id="1058" name="AutoShape 477"/>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059" name="Line 47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60" name="Line 47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57" name="Text Box 480"/>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54" name="Line 481"/>
            <p:cNvSpPr>
              <a:spLocks noChangeShapeType="1"/>
            </p:cNvSpPr>
            <p:nvPr/>
          </p:nvSpPr>
          <p:spPr bwMode="auto">
            <a:xfrm>
              <a:off x="1233488" y="3973513"/>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955" name="Text Box 482"/>
            <p:cNvSpPr txBox="1">
              <a:spLocks noChangeArrowheads="1"/>
            </p:cNvSpPr>
            <p:nvPr/>
          </p:nvSpPr>
          <p:spPr bwMode="auto">
            <a:xfrm>
              <a:off x="2590800" y="243046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Inst. / Data   </a:t>
              </a:r>
            </a:p>
          </p:txBody>
        </p:sp>
        <p:sp>
          <p:nvSpPr>
            <p:cNvPr id="956" name="Text Box 484"/>
            <p:cNvSpPr txBox="1">
              <a:spLocks noChangeArrowheads="1"/>
            </p:cNvSpPr>
            <p:nvPr/>
          </p:nvSpPr>
          <p:spPr bwMode="auto">
            <a:xfrm>
              <a:off x="2590800" y="2740025"/>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Write   </a:t>
              </a:r>
            </a:p>
          </p:txBody>
        </p:sp>
        <p:sp>
          <p:nvSpPr>
            <p:cNvPr id="957" name="Text Box 485"/>
            <p:cNvSpPr txBox="1">
              <a:spLocks noChangeArrowheads="1"/>
            </p:cNvSpPr>
            <p:nvPr/>
          </p:nvSpPr>
          <p:spPr bwMode="auto">
            <a:xfrm>
              <a:off x="2600325" y="286861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To. Reg.</a:t>
              </a:r>
            </a:p>
          </p:txBody>
        </p:sp>
        <p:sp>
          <p:nvSpPr>
            <p:cNvPr id="958" name="Text Box 486"/>
            <p:cNvSpPr txBox="1">
              <a:spLocks noChangeArrowheads="1"/>
            </p:cNvSpPr>
            <p:nvPr/>
          </p:nvSpPr>
          <p:spPr bwMode="auto">
            <a:xfrm>
              <a:off x="2614613" y="3030538"/>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Inst. Reg. Write</a:t>
              </a:r>
            </a:p>
          </p:txBody>
        </p:sp>
        <p:sp>
          <p:nvSpPr>
            <p:cNvPr id="959" name="Text Box 487"/>
            <p:cNvSpPr txBox="1">
              <a:spLocks noChangeArrowheads="1"/>
            </p:cNvSpPr>
            <p:nvPr/>
          </p:nvSpPr>
          <p:spPr bwMode="auto">
            <a:xfrm>
              <a:off x="2590800" y="258286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Read   </a:t>
              </a:r>
            </a:p>
          </p:txBody>
        </p:sp>
        <p:sp>
          <p:nvSpPr>
            <p:cNvPr id="960" name="Line 492"/>
            <p:cNvSpPr>
              <a:spLocks noChangeShapeType="1"/>
            </p:cNvSpPr>
            <p:nvPr/>
          </p:nvSpPr>
          <p:spPr bwMode="auto">
            <a:xfrm>
              <a:off x="3810000" y="3124200"/>
              <a:ext cx="762000" cy="0"/>
            </a:xfrm>
            <a:prstGeom prst="line">
              <a:avLst/>
            </a:prstGeom>
            <a:noFill/>
            <a:ln w="19050">
              <a:solidFill>
                <a:srgbClr val="CC3300"/>
              </a:solidFill>
              <a:round/>
              <a:headEnd/>
              <a:tailEnd/>
            </a:ln>
            <a:effectLst/>
          </p:spPr>
          <p:txBody>
            <a:bodyPr/>
            <a:lstStyle/>
            <a:p>
              <a:endParaRPr lang="en-US" dirty="0"/>
            </a:p>
          </p:txBody>
        </p:sp>
        <p:sp>
          <p:nvSpPr>
            <p:cNvPr id="961" name="Line 493"/>
            <p:cNvSpPr>
              <a:spLocks noChangeShapeType="1"/>
            </p:cNvSpPr>
            <p:nvPr/>
          </p:nvSpPr>
          <p:spPr bwMode="auto">
            <a:xfrm>
              <a:off x="3733800" y="3276600"/>
              <a:ext cx="152400" cy="0"/>
            </a:xfrm>
            <a:prstGeom prst="line">
              <a:avLst/>
            </a:prstGeom>
            <a:noFill/>
            <a:ln w="19050">
              <a:solidFill>
                <a:srgbClr val="CC3300"/>
              </a:solidFill>
              <a:round/>
              <a:headEnd/>
              <a:tailEnd/>
            </a:ln>
            <a:effectLst/>
          </p:spPr>
          <p:txBody>
            <a:bodyPr/>
            <a:lstStyle/>
            <a:p>
              <a:endParaRPr lang="en-US" dirty="0"/>
            </a:p>
          </p:txBody>
        </p:sp>
        <p:sp>
          <p:nvSpPr>
            <p:cNvPr id="962" name="Text Box 494"/>
            <p:cNvSpPr txBox="1">
              <a:spLocks noChangeArrowheads="1"/>
            </p:cNvSpPr>
            <p:nvPr/>
          </p:nvSpPr>
          <p:spPr bwMode="auto">
            <a:xfrm>
              <a:off x="3829050" y="2725738"/>
              <a:ext cx="81915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 A</a:t>
              </a:r>
            </a:p>
          </p:txBody>
        </p:sp>
        <p:sp>
          <p:nvSpPr>
            <p:cNvPr id="963" name="Line 358"/>
            <p:cNvSpPr>
              <a:spLocks noChangeShapeType="1"/>
            </p:cNvSpPr>
            <p:nvPr/>
          </p:nvSpPr>
          <p:spPr bwMode="auto">
            <a:xfrm>
              <a:off x="2590800" y="4354513"/>
              <a:ext cx="0" cy="1219200"/>
            </a:xfrm>
            <a:prstGeom prst="line">
              <a:avLst/>
            </a:prstGeom>
            <a:noFill/>
            <a:ln w="28575">
              <a:solidFill>
                <a:schemeClr val="tx1"/>
              </a:solidFill>
              <a:round/>
              <a:headEnd/>
              <a:tailEnd/>
            </a:ln>
            <a:effectLst/>
          </p:spPr>
          <p:txBody>
            <a:bodyPr/>
            <a:lstStyle/>
            <a:p>
              <a:endParaRPr lang="en-US" dirty="0"/>
            </a:p>
          </p:txBody>
        </p:sp>
        <p:grpSp>
          <p:nvGrpSpPr>
            <p:cNvPr id="964" name="Group 491"/>
            <p:cNvGrpSpPr>
              <a:grpSpLocks/>
            </p:cNvGrpSpPr>
            <p:nvPr/>
          </p:nvGrpSpPr>
          <p:grpSpPr bwMode="auto">
            <a:xfrm>
              <a:off x="1314450" y="3763963"/>
              <a:ext cx="1200150" cy="1368425"/>
              <a:chOff x="828" y="2508"/>
              <a:chExt cx="756" cy="862"/>
            </a:xfrm>
          </p:grpSpPr>
          <p:sp>
            <p:nvSpPr>
              <p:cNvPr id="1051" name="Rectangle 248"/>
              <p:cNvSpPr>
                <a:spLocks noChangeArrowheads="1"/>
              </p:cNvSpPr>
              <p:nvPr/>
            </p:nvSpPr>
            <p:spPr bwMode="auto">
              <a:xfrm>
                <a:off x="864" y="2544"/>
                <a:ext cx="672" cy="816"/>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052" name="Text Box 275"/>
              <p:cNvSpPr txBox="1">
                <a:spLocks noChangeArrowheads="1"/>
              </p:cNvSpPr>
              <p:nvPr/>
            </p:nvSpPr>
            <p:spPr bwMode="auto">
              <a:xfrm>
                <a:off x="828" y="2508"/>
                <a:ext cx="411" cy="250"/>
              </a:xfrm>
              <a:prstGeom prst="rect">
                <a:avLst/>
              </a:prstGeom>
              <a:noFill/>
              <a:ln w="9525">
                <a:noFill/>
                <a:miter lim="800000"/>
                <a:headEnd/>
                <a:tailEnd/>
              </a:ln>
              <a:effectLst/>
            </p:spPr>
            <p:txBody>
              <a:bodyPr wrap="none">
                <a:spAutoFit/>
              </a:bodyPr>
              <a:lstStyle/>
              <a:p>
                <a:r>
                  <a:rPr lang="en-US" sz="1000" b="1" dirty="0"/>
                  <a:t>Memory</a:t>
                </a:r>
              </a:p>
              <a:p>
                <a:r>
                  <a:rPr lang="en-US" sz="1000" b="1" dirty="0"/>
                  <a:t>Address</a:t>
                </a:r>
              </a:p>
            </p:txBody>
          </p:sp>
          <p:sp>
            <p:nvSpPr>
              <p:cNvPr id="1053" name="Text Box 292"/>
              <p:cNvSpPr txBox="1">
                <a:spLocks noChangeArrowheads="1"/>
              </p:cNvSpPr>
              <p:nvPr/>
            </p:nvSpPr>
            <p:spPr bwMode="auto">
              <a:xfrm>
                <a:off x="1104" y="2736"/>
                <a:ext cx="480" cy="250"/>
              </a:xfrm>
              <a:prstGeom prst="rect">
                <a:avLst/>
              </a:prstGeom>
              <a:noFill/>
              <a:ln w="9525">
                <a:noFill/>
                <a:miter lim="800000"/>
                <a:headEnd/>
                <a:tailEnd/>
              </a:ln>
              <a:effectLst/>
            </p:spPr>
            <p:txBody>
              <a:bodyPr>
                <a:spAutoFit/>
              </a:bodyPr>
              <a:lstStyle/>
              <a:p>
                <a:r>
                  <a:rPr lang="en-US" sz="1000" b="1" dirty="0"/>
                  <a:t>Memory </a:t>
                </a:r>
              </a:p>
              <a:p>
                <a:r>
                  <a:rPr lang="en-US" sz="1000" b="1" dirty="0"/>
                  <a:t>Out</a:t>
                </a:r>
              </a:p>
            </p:txBody>
          </p:sp>
          <p:sp>
            <p:nvSpPr>
              <p:cNvPr id="1054" name="Text Box 356"/>
              <p:cNvSpPr txBox="1">
                <a:spLocks noChangeArrowheads="1"/>
              </p:cNvSpPr>
              <p:nvPr/>
            </p:nvSpPr>
            <p:spPr bwMode="auto">
              <a:xfrm>
                <a:off x="1008" y="3216"/>
                <a:ext cx="411" cy="154"/>
              </a:xfrm>
              <a:prstGeom prst="rect">
                <a:avLst/>
              </a:prstGeom>
              <a:noFill/>
              <a:ln w="9525">
                <a:noFill/>
                <a:miter lim="800000"/>
                <a:headEnd/>
                <a:tailEnd/>
              </a:ln>
              <a:effectLst/>
            </p:spPr>
            <p:txBody>
              <a:bodyPr wrap="none">
                <a:spAutoFit/>
              </a:bodyPr>
              <a:lstStyle/>
              <a:p>
                <a:r>
                  <a:rPr lang="en-US" sz="1000" b="1" dirty="0">
                    <a:solidFill>
                      <a:schemeClr val="accent2"/>
                    </a:solidFill>
                  </a:rPr>
                  <a:t>Memory</a:t>
                </a:r>
              </a:p>
            </p:txBody>
          </p:sp>
          <p:sp>
            <p:nvSpPr>
              <p:cNvPr id="1055" name="Text Box 490"/>
              <p:cNvSpPr txBox="1">
                <a:spLocks noChangeArrowheads="1"/>
              </p:cNvSpPr>
              <p:nvPr/>
            </p:nvSpPr>
            <p:spPr bwMode="auto">
              <a:xfrm>
                <a:off x="834" y="3014"/>
                <a:ext cx="337" cy="250"/>
              </a:xfrm>
              <a:prstGeom prst="rect">
                <a:avLst/>
              </a:prstGeom>
              <a:noFill/>
              <a:ln w="9525">
                <a:noFill/>
                <a:miter lim="800000"/>
                <a:headEnd/>
                <a:tailEnd/>
              </a:ln>
              <a:effectLst/>
            </p:spPr>
            <p:txBody>
              <a:bodyPr wrap="none">
                <a:spAutoFit/>
              </a:bodyPr>
              <a:lstStyle/>
              <a:p>
                <a:r>
                  <a:rPr lang="en-US" sz="1000" b="1" dirty="0"/>
                  <a:t>Write </a:t>
                </a:r>
              </a:p>
              <a:p>
                <a:r>
                  <a:rPr lang="en-US" sz="1000" b="1" dirty="0"/>
                  <a:t>Data</a:t>
                </a:r>
              </a:p>
            </p:txBody>
          </p:sp>
        </p:grpSp>
        <p:sp>
          <p:nvSpPr>
            <p:cNvPr id="965" name="Rectangle 495"/>
            <p:cNvSpPr>
              <a:spLocks noChangeArrowheads="1"/>
            </p:cNvSpPr>
            <p:nvPr/>
          </p:nvSpPr>
          <p:spPr bwMode="auto">
            <a:xfrm>
              <a:off x="2795588" y="3697288"/>
              <a:ext cx="609600" cy="1447800"/>
            </a:xfrm>
            <a:prstGeom prst="rect">
              <a:avLst/>
            </a:prstGeom>
            <a:solidFill>
              <a:srgbClr val="CC99FF"/>
            </a:solidFill>
            <a:ln w="28575">
              <a:solidFill>
                <a:schemeClr val="tx1"/>
              </a:solidFill>
              <a:miter lim="800000"/>
              <a:headEnd/>
              <a:tailEnd/>
            </a:ln>
            <a:effectLst/>
          </p:spPr>
          <p:txBody>
            <a:bodyPr wrap="none" anchor="ctr"/>
            <a:lstStyle/>
            <a:p>
              <a:endParaRPr lang="en-US" dirty="0"/>
            </a:p>
          </p:txBody>
        </p:sp>
        <p:sp>
          <p:nvSpPr>
            <p:cNvPr id="966" name="Text Box 243"/>
            <p:cNvSpPr txBox="1">
              <a:spLocks noChangeArrowheads="1"/>
            </p:cNvSpPr>
            <p:nvPr/>
          </p:nvSpPr>
          <p:spPr bwMode="auto">
            <a:xfrm rot="16200000">
              <a:off x="2295525" y="4257675"/>
              <a:ext cx="1595438" cy="274638"/>
            </a:xfrm>
            <a:prstGeom prst="rect">
              <a:avLst/>
            </a:prstGeom>
            <a:noFill/>
            <a:ln w="9525">
              <a:noFill/>
              <a:miter lim="800000"/>
              <a:headEnd/>
              <a:tailEnd/>
            </a:ln>
            <a:effectLst/>
          </p:spPr>
          <p:txBody>
            <a:bodyPr>
              <a:spAutoFit/>
            </a:bodyPr>
            <a:lstStyle/>
            <a:p>
              <a:pPr algn="l"/>
              <a:r>
                <a:rPr lang="en-US" sz="1200" b="1" dirty="0"/>
                <a:t>Instruction  Register</a:t>
              </a:r>
            </a:p>
          </p:txBody>
        </p:sp>
        <p:sp>
          <p:nvSpPr>
            <p:cNvPr id="967" name="Text Box 496"/>
            <p:cNvSpPr txBox="1">
              <a:spLocks noChangeArrowheads="1"/>
            </p:cNvSpPr>
            <p:nvPr/>
          </p:nvSpPr>
          <p:spPr bwMode="auto">
            <a:xfrm>
              <a:off x="2819400" y="3200400"/>
              <a:ext cx="952500" cy="214313"/>
            </a:xfrm>
            <a:prstGeom prst="rect">
              <a:avLst/>
            </a:prstGeom>
            <a:noFill/>
            <a:ln w="9525">
              <a:noFill/>
              <a:miter lim="800000"/>
              <a:headEnd/>
              <a:tailEnd/>
            </a:ln>
            <a:effectLst/>
          </p:spPr>
          <p:txBody>
            <a:bodyPr>
              <a:spAutoFit/>
            </a:bodyPr>
            <a:lstStyle/>
            <a:p>
              <a:pPr algn="l"/>
              <a:r>
                <a:rPr lang="en-US" sz="800" b="1" dirty="0"/>
                <a:t>Instr. 26-31</a:t>
              </a:r>
            </a:p>
          </p:txBody>
        </p:sp>
        <p:sp>
          <p:nvSpPr>
            <p:cNvPr id="968" name="Text Box 499"/>
            <p:cNvSpPr txBox="1">
              <a:spLocks noChangeArrowheads="1"/>
            </p:cNvSpPr>
            <p:nvPr/>
          </p:nvSpPr>
          <p:spPr bwMode="auto">
            <a:xfrm>
              <a:off x="3848100" y="5568950"/>
              <a:ext cx="685800" cy="214313"/>
            </a:xfrm>
            <a:prstGeom prst="rect">
              <a:avLst/>
            </a:prstGeom>
            <a:noFill/>
            <a:ln w="9525">
              <a:noFill/>
              <a:miter lim="800000"/>
              <a:headEnd/>
              <a:tailEnd/>
            </a:ln>
            <a:effectLst/>
          </p:spPr>
          <p:txBody>
            <a:bodyPr>
              <a:spAutoFit/>
            </a:bodyPr>
            <a:lstStyle/>
            <a:p>
              <a:pPr algn="l"/>
              <a:r>
                <a:rPr lang="en-US" sz="800" b="1" dirty="0"/>
                <a:t>Instr. 0-15</a:t>
              </a:r>
            </a:p>
          </p:txBody>
        </p:sp>
        <p:sp>
          <p:nvSpPr>
            <p:cNvPr id="969" name="Rectangle 503"/>
            <p:cNvSpPr>
              <a:spLocks noChangeArrowheads="1"/>
            </p:cNvSpPr>
            <p:nvPr/>
          </p:nvSpPr>
          <p:spPr bwMode="auto">
            <a:xfrm>
              <a:off x="2781300" y="5307013"/>
              <a:ext cx="609600" cy="457200"/>
            </a:xfrm>
            <a:prstGeom prst="rect">
              <a:avLst/>
            </a:prstGeom>
            <a:solidFill>
              <a:srgbClr val="CC99FF"/>
            </a:solidFill>
            <a:ln w="28575" algn="ctr">
              <a:solidFill>
                <a:schemeClr val="tx1"/>
              </a:solidFill>
              <a:miter lim="800000"/>
              <a:headEnd/>
              <a:tailEnd/>
            </a:ln>
            <a:effectLst/>
          </p:spPr>
          <p:txBody>
            <a:bodyPr wrap="none" anchor="ctr"/>
            <a:lstStyle/>
            <a:p>
              <a:r>
                <a:rPr lang="en-US" sz="1000" b="1" dirty="0"/>
                <a:t>Memory</a:t>
              </a:r>
            </a:p>
            <a:p>
              <a:r>
                <a:rPr lang="en-US" sz="1000" b="1" dirty="0"/>
                <a:t>Data</a:t>
              </a:r>
            </a:p>
            <a:p>
              <a:r>
                <a:rPr lang="en-US" sz="1000" b="1" dirty="0"/>
                <a:t>Register</a:t>
              </a:r>
            </a:p>
          </p:txBody>
        </p:sp>
        <p:sp>
          <p:nvSpPr>
            <p:cNvPr id="970" name="Line 511"/>
            <p:cNvSpPr>
              <a:spLocks noChangeShapeType="1"/>
            </p:cNvSpPr>
            <p:nvPr/>
          </p:nvSpPr>
          <p:spPr bwMode="auto">
            <a:xfrm>
              <a:off x="3676650" y="5040313"/>
              <a:ext cx="138113" cy="0"/>
            </a:xfrm>
            <a:prstGeom prst="line">
              <a:avLst/>
            </a:prstGeom>
            <a:noFill/>
            <a:ln w="28575">
              <a:solidFill>
                <a:schemeClr val="accent2"/>
              </a:solidFill>
              <a:round/>
              <a:headEnd/>
              <a:tailEnd type="triangle" w="med" len="med"/>
            </a:ln>
            <a:effectLst/>
          </p:spPr>
          <p:txBody>
            <a:bodyPr/>
            <a:lstStyle/>
            <a:p>
              <a:endParaRPr lang="en-US" dirty="0"/>
            </a:p>
          </p:txBody>
        </p:sp>
        <p:sp>
          <p:nvSpPr>
            <p:cNvPr id="971" name="Line 514"/>
            <p:cNvSpPr>
              <a:spLocks noChangeShapeType="1"/>
            </p:cNvSpPr>
            <p:nvPr/>
          </p:nvSpPr>
          <p:spPr bwMode="auto">
            <a:xfrm>
              <a:off x="3676650" y="44196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972" name="Line 515"/>
            <p:cNvSpPr>
              <a:spLocks noChangeShapeType="1"/>
            </p:cNvSpPr>
            <p:nvPr/>
          </p:nvSpPr>
          <p:spPr bwMode="auto">
            <a:xfrm>
              <a:off x="3683055" y="4038600"/>
              <a:ext cx="0" cy="379413"/>
            </a:xfrm>
            <a:prstGeom prst="line">
              <a:avLst/>
            </a:prstGeom>
            <a:noFill/>
            <a:ln w="28575">
              <a:solidFill>
                <a:schemeClr val="tx1"/>
              </a:solidFill>
              <a:round/>
              <a:headEnd/>
              <a:tailEnd/>
            </a:ln>
            <a:effectLst/>
          </p:spPr>
          <p:txBody>
            <a:bodyPr/>
            <a:lstStyle/>
            <a:p>
              <a:endParaRPr lang="en-US" dirty="0"/>
            </a:p>
          </p:txBody>
        </p:sp>
        <p:sp>
          <p:nvSpPr>
            <p:cNvPr id="973" name="Text Box 516"/>
            <p:cNvSpPr txBox="1">
              <a:spLocks noChangeArrowheads="1"/>
            </p:cNvSpPr>
            <p:nvPr/>
          </p:nvSpPr>
          <p:spPr bwMode="auto">
            <a:xfrm rot="16200000">
              <a:off x="3014663" y="3783013"/>
              <a:ext cx="1066800" cy="228600"/>
            </a:xfrm>
            <a:prstGeom prst="rect">
              <a:avLst/>
            </a:prstGeom>
            <a:noFill/>
            <a:ln w="9525">
              <a:noFill/>
              <a:miter lim="800000"/>
              <a:headEnd/>
              <a:tailEnd/>
            </a:ln>
            <a:effectLst/>
          </p:spPr>
          <p:txBody>
            <a:bodyPr>
              <a:spAutoFit/>
            </a:bodyPr>
            <a:lstStyle/>
            <a:p>
              <a:pPr algn="l"/>
              <a:r>
                <a:rPr lang="en-US" sz="900" b="1" dirty="0"/>
                <a:t>Instruction  0-31</a:t>
              </a:r>
            </a:p>
          </p:txBody>
        </p:sp>
        <p:grpSp>
          <p:nvGrpSpPr>
            <p:cNvPr id="974" name="Group 586"/>
            <p:cNvGrpSpPr>
              <a:grpSpLocks/>
            </p:cNvGrpSpPr>
            <p:nvPr/>
          </p:nvGrpSpPr>
          <p:grpSpPr bwMode="auto">
            <a:xfrm>
              <a:off x="4062413" y="3597275"/>
              <a:ext cx="1119188" cy="1660525"/>
              <a:chOff x="2559" y="2263"/>
              <a:chExt cx="705" cy="1046"/>
            </a:xfrm>
          </p:grpSpPr>
          <p:sp>
            <p:nvSpPr>
              <p:cNvPr id="1043" name="Rectangle 247"/>
              <p:cNvSpPr>
                <a:spLocks noChangeArrowheads="1"/>
              </p:cNvSpPr>
              <p:nvPr/>
            </p:nvSpPr>
            <p:spPr bwMode="auto">
              <a:xfrm>
                <a:off x="2592" y="2263"/>
                <a:ext cx="531" cy="912"/>
              </a:xfrm>
              <a:prstGeom prst="rect">
                <a:avLst/>
              </a:prstGeom>
              <a:solidFill>
                <a:srgbClr val="FF9933"/>
              </a:solidFill>
              <a:ln w="28575">
                <a:solidFill>
                  <a:schemeClr val="tx1"/>
                </a:solidFill>
                <a:miter lim="800000"/>
                <a:headEnd/>
                <a:tailEnd/>
              </a:ln>
              <a:effectLst/>
            </p:spPr>
            <p:txBody>
              <a:bodyPr wrap="none" anchor="ctr"/>
              <a:lstStyle/>
              <a:p>
                <a:endParaRPr lang="en-US" dirty="0"/>
              </a:p>
            </p:txBody>
          </p:sp>
          <p:sp>
            <p:nvSpPr>
              <p:cNvPr id="1044" name="Text Box 311"/>
              <p:cNvSpPr txBox="1">
                <a:spLocks noChangeArrowheads="1"/>
              </p:cNvSpPr>
              <p:nvPr/>
            </p:nvSpPr>
            <p:spPr bwMode="auto">
              <a:xfrm>
                <a:off x="2573" y="3136"/>
                <a:ext cx="559" cy="173"/>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1045" name="Text Box 312"/>
              <p:cNvSpPr txBox="1">
                <a:spLocks noChangeArrowheads="1"/>
              </p:cNvSpPr>
              <p:nvPr/>
            </p:nvSpPr>
            <p:spPr bwMode="auto">
              <a:xfrm>
                <a:off x="2559" y="3040"/>
                <a:ext cx="705" cy="154"/>
              </a:xfrm>
              <a:prstGeom prst="rect">
                <a:avLst/>
              </a:prstGeom>
              <a:noFill/>
              <a:ln w="9525">
                <a:noFill/>
                <a:miter lim="800000"/>
                <a:headEnd/>
                <a:tailEnd/>
              </a:ln>
              <a:effectLst/>
            </p:spPr>
            <p:txBody>
              <a:bodyPr>
                <a:spAutoFit/>
              </a:bodyPr>
              <a:lstStyle/>
              <a:p>
                <a:pPr algn="l"/>
                <a:r>
                  <a:rPr lang="en-US" sz="1000" b="1" dirty="0"/>
                  <a:t>Write Data</a:t>
                </a:r>
              </a:p>
            </p:txBody>
          </p:sp>
          <p:sp>
            <p:nvSpPr>
              <p:cNvPr id="1046" name="Text Box 313"/>
              <p:cNvSpPr txBox="1">
                <a:spLocks noChangeArrowheads="1"/>
              </p:cNvSpPr>
              <p:nvPr/>
            </p:nvSpPr>
            <p:spPr bwMode="auto">
              <a:xfrm>
                <a:off x="2832" y="2407"/>
                <a:ext cx="344" cy="250"/>
              </a:xfrm>
              <a:prstGeom prst="rect">
                <a:avLst/>
              </a:prstGeom>
              <a:noFill/>
              <a:ln w="9525">
                <a:noFill/>
                <a:miter lim="800000"/>
                <a:headEnd/>
                <a:tailEnd/>
              </a:ln>
              <a:effectLst/>
            </p:spPr>
            <p:txBody>
              <a:bodyPr>
                <a:spAutoFit/>
              </a:bodyPr>
              <a:lstStyle/>
              <a:p>
                <a:r>
                  <a:rPr lang="en-US" sz="1000" b="1" dirty="0"/>
                  <a:t>Read </a:t>
                </a:r>
              </a:p>
              <a:p>
                <a:r>
                  <a:rPr lang="en-US" sz="1000" b="1" dirty="0"/>
                  <a:t>Data 1</a:t>
                </a:r>
              </a:p>
            </p:txBody>
          </p:sp>
          <p:sp>
            <p:nvSpPr>
              <p:cNvPr id="1047" name="Text Box 500"/>
              <p:cNvSpPr txBox="1">
                <a:spLocks noChangeArrowheads="1"/>
              </p:cNvSpPr>
              <p:nvPr/>
            </p:nvSpPr>
            <p:spPr bwMode="auto">
              <a:xfrm>
                <a:off x="2826" y="2695"/>
                <a:ext cx="344" cy="250"/>
              </a:xfrm>
              <a:prstGeom prst="rect">
                <a:avLst/>
              </a:prstGeom>
              <a:noFill/>
              <a:ln w="9525">
                <a:noFill/>
                <a:miter lim="800000"/>
                <a:headEnd/>
                <a:tailEnd/>
              </a:ln>
              <a:effectLst/>
            </p:spPr>
            <p:txBody>
              <a:bodyPr>
                <a:spAutoFit/>
              </a:bodyPr>
              <a:lstStyle/>
              <a:p>
                <a:r>
                  <a:rPr lang="en-US" sz="1000" b="1" dirty="0"/>
                  <a:t>Read </a:t>
                </a:r>
              </a:p>
              <a:p>
                <a:pPr algn="l"/>
                <a:r>
                  <a:rPr lang="en-US" sz="1000" b="1" dirty="0"/>
                  <a:t>Data 2</a:t>
                </a:r>
              </a:p>
            </p:txBody>
          </p:sp>
          <p:sp>
            <p:nvSpPr>
              <p:cNvPr id="1048" name="Text Box 517"/>
              <p:cNvSpPr txBox="1">
                <a:spLocks noChangeArrowheads="1"/>
              </p:cNvSpPr>
              <p:nvPr/>
            </p:nvSpPr>
            <p:spPr bwMode="auto">
              <a:xfrm>
                <a:off x="2559" y="2307"/>
                <a:ext cx="240" cy="154"/>
              </a:xfrm>
              <a:prstGeom prst="rect">
                <a:avLst/>
              </a:prstGeom>
              <a:noFill/>
              <a:ln w="9525">
                <a:noFill/>
                <a:miter lim="800000"/>
                <a:headEnd/>
                <a:tailEnd/>
              </a:ln>
              <a:effectLst/>
            </p:spPr>
            <p:txBody>
              <a:bodyPr>
                <a:spAutoFit/>
              </a:bodyPr>
              <a:lstStyle/>
              <a:p>
                <a:pPr algn="l"/>
                <a:r>
                  <a:rPr lang="en-US" sz="1000" b="1" dirty="0"/>
                  <a:t>Rs</a:t>
                </a:r>
              </a:p>
            </p:txBody>
          </p:sp>
          <p:sp>
            <p:nvSpPr>
              <p:cNvPr id="1049" name="Text Box 518"/>
              <p:cNvSpPr txBox="1">
                <a:spLocks noChangeArrowheads="1"/>
              </p:cNvSpPr>
              <p:nvPr/>
            </p:nvSpPr>
            <p:spPr bwMode="auto">
              <a:xfrm>
                <a:off x="2559" y="2460"/>
                <a:ext cx="240" cy="154"/>
              </a:xfrm>
              <a:prstGeom prst="rect">
                <a:avLst/>
              </a:prstGeom>
              <a:noFill/>
              <a:ln w="9525">
                <a:noFill/>
                <a:miter lim="800000"/>
                <a:headEnd/>
                <a:tailEnd/>
              </a:ln>
              <a:effectLst/>
            </p:spPr>
            <p:txBody>
              <a:bodyPr>
                <a:spAutoFit/>
              </a:bodyPr>
              <a:lstStyle/>
              <a:p>
                <a:pPr algn="l"/>
                <a:r>
                  <a:rPr lang="en-US" sz="1000" b="1" dirty="0"/>
                  <a:t>Rt</a:t>
                </a:r>
              </a:p>
            </p:txBody>
          </p:sp>
          <p:sp>
            <p:nvSpPr>
              <p:cNvPr id="1050" name="Text Box 519"/>
              <p:cNvSpPr txBox="1">
                <a:spLocks noChangeArrowheads="1"/>
              </p:cNvSpPr>
              <p:nvPr/>
            </p:nvSpPr>
            <p:spPr bwMode="auto">
              <a:xfrm>
                <a:off x="2559" y="2835"/>
                <a:ext cx="240" cy="154"/>
              </a:xfrm>
              <a:prstGeom prst="rect">
                <a:avLst/>
              </a:prstGeom>
              <a:noFill/>
              <a:ln w="9525">
                <a:noFill/>
                <a:miter lim="800000"/>
                <a:headEnd/>
                <a:tailEnd/>
              </a:ln>
              <a:effectLst/>
            </p:spPr>
            <p:txBody>
              <a:bodyPr>
                <a:spAutoFit/>
              </a:bodyPr>
              <a:lstStyle/>
              <a:p>
                <a:pPr algn="l"/>
                <a:r>
                  <a:rPr lang="en-US" sz="1000" b="1" dirty="0"/>
                  <a:t>Rd</a:t>
                </a:r>
              </a:p>
            </p:txBody>
          </p:sp>
        </p:grpSp>
        <p:sp>
          <p:nvSpPr>
            <p:cNvPr id="975" name="Rectangle 521"/>
            <p:cNvSpPr>
              <a:spLocks noChangeArrowheads="1"/>
            </p:cNvSpPr>
            <p:nvPr/>
          </p:nvSpPr>
          <p:spPr bwMode="auto">
            <a:xfrm>
              <a:off x="5257800" y="3810000"/>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A</a:t>
              </a:r>
            </a:p>
          </p:txBody>
        </p:sp>
        <p:sp>
          <p:nvSpPr>
            <p:cNvPr id="976" name="Rectangle 522"/>
            <p:cNvSpPr>
              <a:spLocks noChangeArrowheads="1"/>
            </p:cNvSpPr>
            <p:nvPr/>
          </p:nvSpPr>
          <p:spPr bwMode="auto">
            <a:xfrm>
              <a:off x="5257800" y="4267200"/>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B</a:t>
              </a:r>
            </a:p>
          </p:txBody>
        </p:sp>
        <p:sp>
          <p:nvSpPr>
            <p:cNvPr id="977" name="Line 523"/>
            <p:cNvSpPr>
              <a:spLocks noChangeShapeType="1"/>
            </p:cNvSpPr>
            <p:nvPr/>
          </p:nvSpPr>
          <p:spPr bwMode="auto">
            <a:xfrm>
              <a:off x="4967288" y="3962400"/>
              <a:ext cx="290513" cy="0"/>
            </a:xfrm>
            <a:prstGeom prst="line">
              <a:avLst/>
            </a:prstGeom>
            <a:noFill/>
            <a:ln w="28575">
              <a:solidFill>
                <a:srgbClr val="996600"/>
              </a:solidFill>
              <a:round/>
              <a:headEnd/>
              <a:tailEnd type="triangle" w="med" len="med"/>
            </a:ln>
            <a:effectLst/>
          </p:spPr>
          <p:txBody>
            <a:bodyPr/>
            <a:lstStyle/>
            <a:p>
              <a:endParaRPr lang="en-US" dirty="0"/>
            </a:p>
          </p:txBody>
        </p:sp>
        <p:sp>
          <p:nvSpPr>
            <p:cNvPr id="978" name="Line 539"/>
            <p:cNvSpPr>
              <a:spLocks noChangeShapeType="1"/>
            </p:cNvSpPr>
            <p:nvPr/>
          </p:nvSpPr>
          <p:spPr bwMode="auto">
            <a:xfrm>
              <a:off x="3614738" y="4800600"/>
              <a:ext cx="190500" cy="0"/>
            </a:xfrm>
            <a:prstGeom prst="line">
              <a:avLst/>
            </a:prstGeom>
            <a:noFill/>
            <a:ln w="28575">
              <a:solidFill>
                <a:schemeClr val="tx1"/>
              </a:solidFill>
              <a:round/>
              <a:headEnd/>
              <a:tailEnd type="triangle" w="med" len="med"/>
            </a:ln>
            <a:effectLst/>
          </p:spPr>
          <p:txBody>
            <a:bodyPr/>
            <a:lstStyle/>
            <a:p>
              <a:endParaRPr lang="en-US" dirty="0"/>
            </a:p>
          </p:txBody>
        </p:sp>
        <p:sp>
          <p:nvSpPr>
            <p:cNvPr id="979" name="Text Box 540"/>
            <p:cNvSpPr txBox="1">
              <a:spLocks noChangeArrowheads="1"/>
            </p:cNvSpPr>
            <p:nvPr/>
          </p:nvSpPr>
          <p:spPr bwMode="auto">
            <a:xfrm>
              <a:off x="3543300" y="4365625"/>
              <a:ext cx="409575" cy="458788"/>
            </a:xfrm>
            <a:prstGeom prst="rect">
              <a:avLst/>
            </a:prstGeom>
            <a:noFill/>
            <a:ln w="9525">
              <a:noFill/>
              <a:miter lim="800000"/>
              <a:headEnd/>
              <a:tailEnd/>
            </a:ln>
            <a:effectLst/>
          </p:spPr>
          <p:txBody>
            <a:bodyPr>
              <a:spAutoFit/>
            </a:bodyPr>
            <a:lstStyle/>
            <a:p>
              <a:pPr algn="l"/>
              <a:r>
                <a:rPr lang="en-US" sz="800" b="1" dirty="0"/>
                <a:t>Ins. </a:t>
              </a:r>
            </a:p>
            <a:p>
              <a:pPr algn="l"/>
              <a:r>
                <a:rPr lang="en-US" sz="800" b="1" dirty="0"/>
                <a:t>11-</a:t>
              </a:r>
            </a:p>
            <a:p>
              <a:pPr algn="l"/>
              <a:r>
                <a:rPr lang="en-US" sz="800" b="1" dirty="0"/>
                <a:t>15</a:t>
              </a:r>
            </a:p>
          </p:txBody>
        </p:sp>
        <p:sp>
          <p:nvSpPr>
            <p:cNvPr id="980" name="Text Box 544"/>
            <p:cNvSpPr txBox="1">
              <a:spLocks noChangeArrowheads="1"/>
            </p:cNvSpPr>
            <p:nvPr/>
          </p:nvSpPr>
          <p:spPr bwMode="auto">
            <a:xfrm>
              <a:off x="5715000" y="4473575"/>
              <a:ext cx="234950" cy="214313"/>
            </a:xfrm>
            <a:prstGeom prst="rect">
              <a:avLst/>
            </a:prstGeom>
            <a:noFill/>
            <a:ln w="57150" algn="ctr">
              <a:noFill/>
              <a:miter lim="800000"/>
              <a:headEnd/>
              <a:tailEnd/>
            </a:ln>
            <a:effectLst/>
          </p:spPr>
          <p:txBody>
            <a:bodyPr wrap="none">
              <a:spAutoFit/>
            </a:bodyPr>
            <a:lstStyle/>
            <a:p>
              <a:r>
                <a:rPr lang="en-US" sz="800" b="1" dirty="0"/>
                <a:t>4</a:t>
              </a:r>
            </a:p>
          </p:txBody>
        </p:sp>
        <p:sp>
          <p:nvSpPr>
            <p:cNvPr id="981" name="Oval 314"/>
            <p:cNvSpPr>
              <a:spLocks noChangeArrowheads="1"/>
            </p:cNvSpPr>
            <p:nvPr/>
          </p:nvSpPr>
          <p:spPr bwMode="auto">
            <a:xfrm>
              <a:off x="4419600" y="5192713"/>
              <a:ext cx="457200" cy="762000"/>
            </a:xfrm>
            <a:prstGeom prst="ellipse">
              <a:avLst/>
            </a:prstGeom>
            <a:solidFill>
              <a:srgbClr val="FFFF00"/>
            </a:solidFill>
            <a:ln w="28575">
              <a:solidFill>
                <a:schemeClr val="tx1"/>
              </a:solidFill>
              <a:round/>
              <a:headEnd/>
              <a:tailEnd/>
            </a:ln>
            <a:effectLst/>
          </p:spPr>
          <p:txBody>
            <a:bodyPr wrap="none" anchor="ctr"/>
            <a:lstStyle/>
            <a:p>
              <a:r>
                <a:rPr lang="en-US" sz="1000" b="1" dirty="0"/>
                <a:t>Sign</a:t>
              </a:r>
            </a:p>
            <a:p>
              <a:r>
                <a:rPr lang="en-US" sz="1000" b="1" dirty="0"/>
                <a:t>Extend</a:t>
              </a:r>
            </a:p>
          </p:txBody>
        </p:sp>
        <p:sp>
          <p:nvSpPr>
            <p:cNvPr id="982" name="Line 542"/>
            <p:cNvSpPr>
              <a:spLocks noChangeShapeType="1"/>
            </p:cNvSpPr>
            <p:nvPr/>
          </p:nvSpPr>
          <p:spPr bwMode="auto">
            <a:xfrm>
              <a:off x="5486400" y="51054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983" name="Line 541"/>
            <p:cNvSpPr>
              <a:spLocks noChangeShapeType="1"/>
            </p:cNvSpPr>
            <p:nvPr/>
          </p:nvSpPr>
          <p:spPr bwMode="auto">
            <a:xfrm>
              <a:off x="5010150" y="4876800"/>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984" name="Line 545"/>
            <p:cNvSpPr>
              <a:spLocks noChangeShapeType="1"/>
            </p:cNvSpPr>
            <p:nvPr/>
          </p:nvSpPr>
          <p:spPr bwMode="auto">
            <a:xfrm>
              <a:off x="5024438" y="4873625"/>
              <a:ext cx="0" cy="685800"/>
            </a:xfrm>
            <a:prstGeom prst="line">
              <a:avLst/>
            </a:prstGeom>
            <a:noFill/>
            <a:ln w="28575">
              <a:solidFill>
                <a:schemeClr val="tx1"/>
              </a:solidFill>
              <a:round/>
              <a:headEnd/>
              <a:tailEnd/>
            </a:ln>
            <a:effectLst/>
          </p:spPr>
          <p:txBody>
            <a:bodyPr/>
            <a:lstStyle/>
            <a:p>
              <a:endParaRPr lang="en-US" dirty="0"/>
            </a:p>
          </p:txBody>
        </p:sp>
        <p:sp>
          <p:nvSpPr>
            <p:cNvPr id="985" name="Line 551"/>
            <p:cNvSpPr>
              <a:spLocks noChangeShapeType="1"/>
            </p:cNvSpPr>
            <p:nvPr/>
          </p:nvSpPr>
          <p:spPr bwMode="auto">
            <a:xfrm>
              <a:off x="5500688" y="5116513"/>
              <a:ext cx="0" cy="457200"/>
            </a:xfrm>
            <a:prstGeom prst="line">
              <a:avLst/>
            </a:prstGeom>
            <a:noFill/>
            <a:ln w="28575">
              <a:solidFill>
                <a:schemeClr val="tx1"/>
              </a:solidFill>
              <a:round/>
              <a:headEnd/>
              <a:tailEnd/>
            </a:ln>
            <a:effectLst/>
          </p:spPr>
          <p:txBody>
            <a:bodyPr/>
            <a:lstStyle/>
            <a:p>
              <a:endParaRPr lang="en-US" dirty="0"/>
            </a:p>
          </p:txBody>
        </p:sp>
        <p:sp>
          <p:nvSpPr>
            <p:cNvPr id="986" name="Line 552"/>
            <p:cNvSpPr>
              <a:spLocks noChangeShapeType="1"/>
            </p:cNvSpPr>
            <p:nvPr/>
          </p:nvSpPr>
          <p:spPr bwMode="auto">
            <a:xfrm>
              <a:off x="5438775" y="5573713"/>
              <a:ext cx="76200" cy="0"/>
            </a:xfrm>
            <a:prstGeom prst="line">
              <a:avLst/>
            </a:prstGeom>
            <a:noFill/>
            <a:ln w="28575">
              <a:solidFill>
                <a:schemeClr val="tx1"/>
              </a:solidFill>
              <a:round/>
              <a:headEnd/>
              <a:tailEnd/>
            </a:ln>
            <a:effectLst/>
          </p:spPr>
          <p:txBody>
            <a:bodyPr/>
            <a:lstStyle/>
            <a:p>
              <a:endParaRPr lang="en-US" dirty="0"/>
            </a:p>
          </p:txBody>
        </p:sp>
        <p:sp>
          <p:nvSpPr>
            <p:cNvPr id="987" name="Oval 548"/>
            <p:cNvSpPr>
              <a:spLocks noChangeArrowheads="1"/>
            </p:cNvSpPr>
            <p:nvPr/>
          </p:nvSpPr>
          <p:spPr bwMode="auto">
            <a:xfrm>
              <a:off x="5138738" y="5268913"/>
              <a:ext cx="304800" cy="609600"/>
            </a:xfrm>
            <a:prstGeom prst="ellipse">
              <a:avLst/>
            </a:prstGeom>
            <a:solidFill>
              <a:srgbClr val="CC9900"/>
            </a:solidFill>
            <a:ln w="28575">
              <a:solidFill>
                <a:schemeClr val="tx1"/>
              </a:solidFill>
              <a:round/>
              <a:headEnd/>
              <a:tailEnd/>
            </a:ln>
            <a:effectLst/>
          </p:spPr>
          <p:txBody>
            <a:bodyPr wrap="none" anchor="ctr"/>
            <a:lstStyle/>
            <a:p>
              <a:r>
                <a:rPr lang="en-US" sz="900" b="1" dirty="0"/>
                <a:t>Left</a:t>
              </a:r>
            </a:p>
            <a:p>
              <a:r>
                <a:rPr lang="en-US" sz="900" b="1" dirty="0"/>
                <a:t>shift</a:t>
              </a:r>
            </a:p>
            <a:p>
              <a:r>
                <a:rPr lang="en-US" sz="900" b="1" dirty="0"/>
                <a:t>2</a:t>
              </a:r>
            </a:p>
          </p:txBody>
        </p:sp>
        <p:sp>
          <p:nvSpPr>
            <p:cNvPr id="988" name="Line 554"/>
            <p:cNvSpPr>
              <a:spLocks noChangeShapeType="1"/>
            </p:cNvSpPr>
            <p:nvPr/>
          </p:nvSpPr>
          <p:spPr bwMode="auto">
            <a:xfrm flipV="1">
              <a:off x="6667500" y="5345113"/>
              <a:ext cx="0" cy="228600"/>
            </a:xfrm>
            <a:prstGeom prst="line">
              <a:avLst/>
            </a:prstGeom>
            <a:noFill/>
            <a:ln w="19050">
              <a:solidFill>
                <a:srgbClr val="CC3300"/>
              </a:solidFill>
              <a:round/>
              <a:headEnd/>
              <a:tailEnd/>
            </a:ln>
            <a:effectLst/>
          </p:spPr>
          <p:txBody>
            <a:bodyPr/>
            <a:lstStyle/>
            <a:p>
              <a:endParaRPr lang="en-US" dirty="0"/>
            </a:p>
          </p:txBody>
        </p:sp>
        <p:sp>
          <p:nvSpPr>
            <p:cNvPr id="989" name="Line 555"/>
            <p:cNvSpPr>
              <a:spLocks noChangeShapeType="1"/>
            </p:cNvSpPr>
            <p:nvPr/>
          </p:nvSpPr>
          <p:spPr bwMode="auto">
            <a:xfrm>
              <a:off x="6657975" y="5567363"/>
              <a:ext cx="457200" cy="0"/>
            </a:xfrm>
            <a:prstGeom prst="line">
              <a:avLst/>
            </a:prstGeom>
            <a:noFill/>
            <a:ln w="19050">
              <a:solidFill>
                <a:srgbClr val="CC0000"/>
              </a:solidFill>
              <a:round/>
              <a:headEnd/>
              <a:tailEnd/>
            </a:ln>
            <a:effectLst/>
          </p:spPr>
          <p:txBody>
            <a:bodyPr/>
            <a:lstStyle/>
            <a:p>
              <a:endParaRPr lang="en-US" dirty="0"/>
            </a:p>
          </p:txBody>
        </p:sp>
        <p:sp>
          <p:nvSpPr>
            <p:cNvPr id="990" name="Line 557"/>
            <p:cNvSpPr>
              <a:spLocks noChangeShapeType="1"/>
            </p:cNvSpPr>
            <p:nvPr/>
          </p:nvSpPr>
          <p:spPr bwMode="auto">
            <a:xfrm>
              <a:off x="3429000" y="3363913"/>
              <a:ext cx="152400" cy="0"/>
            </a:xfrm>
            <a:prstGeom prst="line">
              <a:avLst/>
            </a:prstGeom>
            <a:noFill/>
            <a:ln w="9525">
              <a:solidFill>
                <a:schemeClr val="tx1"/>
              </a:solidFill>
              <a:round/>
              <a:headEnd/>
              <a:tailEnd type="triangle" w="med" len="med"/>
            </a:ln>
            <a:effectLst/>
          </p:spPr>
          <p:txBody>
            <a:bodyPr/>
            <a:lstStyle/>
            <a:p>
              <a:endParaRPr lang="en-US" dirty="0"/>
            </a:p>
          </p:txBody>
        </p:sp>
        <p:grpSp>
          <p:nvGrpSpPr>
            <p:cNvPr id="991" name="Group 558"/>
            <p:cNvGrpSpPr>
              <a:grpSpLocks/>
            </p:cNvGrpSpPr>
            <p:nvPr/>
          </p:nvGrpSpPr>
          <p:grpSpPr bwMode="auto">
            <a:xfrm>
              <a:off x="3773474" y="4953000"/>
              <a:ext cx="228600" cy="549275"/>
              <a:chOff x="4393" y="1632"/>
              <a:chExt cx="144" cy="346"/>
            </a:xfrm>
          </p:grpSpPr>
          <p:grpSp>
            <p:nvGrpSpPr>
              <p:cNvPr id="1038" name="Group 559"/>
              <p:cNvGrpSpPr>
                <a:grpSpLocks/>
              </p:cNvGrpSpPr>
              <p:nvPr/>
            </p:nvGrpSpPr>
            <p:grpSpPr bwMode="auto">
              <a:xfrm>
                <a:off x="4411" y="1634"/>
                <a:ext cx="102" cy="336"/>
                <a:chOff x="1248" y="3360"/>
                <a:chExt cx="144" cy="480"/>
              </a:xfrm>
            </p:grpSpPr>
            <p:sp>
              <p:nvSpPr>
                <p:cNvPr id="1040" name="AutoShape 560"/>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041" name="Line 56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42" name="Line 56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39" name="Text Box 563"/>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92" name="Line 565"/>
            <p:cNvSpPr>
              <a:spLocks noChangeShapeType="1"/>
            </p:cNvSpPr>
            <p:nvPr/>
          </p:nvSpPr>
          <p:spPr bwMode="auto">
            <a:xfrm>
              <a:off x="3683055" y="5032430"/>
              <a:ext cx="0" cy="1066800"/>
            </a:xfrm>
            <a:prstGeom prst="line">
              <a:avLst/>
            </a:prstGeom>
            <a:noFill/>
            <a:ln w="28575">
              <a:solidFill>
                <a:schemeClr val="accent2"/>
              </a:solidFill>
              <a:round/>
              <a:headEnd/>
              <a:tailEnd/>
            </a:ln>
            <a:effectLst/>
          </p:spPr>
          <p:txBody>
            <a:bodyPr/>
            <a:lstStyle/>
            <a:p>
              <a:endParaRPr lang="en-US" dirty="0"/>
            </a:p>
          </p:txBody>
        </p:sp>
        <p:sp>
          <p:nvSpPr>
            <p:cNvPr id="993" name="Line 566"/>
            <p:cNvSpPr>
              <a:spLocks noChangeShapeType="1"/>
            </p:cNvSpPr>
            <p:nvPr/>
          </p:nvSpPr>
          <p:spPr bwMode="auto">
            <a:xfrm>
              <a:off x="928688" y="4122738"/>
              <a:ext cx="0" cy="1981200"/>
            </a:xfrm>
            <a:prstGeom prst="line">
              <a:avLst/>
            </a:prstGeom>
            <a:noFill/>
            <a:ln w="28575">
              <a:solidFill>
                <a:schemeClr val="accent2"/>
              </a:solidFill>
              <a:round/>
              <a:headEnd/>
              <a:tailEnd/>
            </a:ln>
            <a:effectLst/>
          </p:spPr>
          <p:txBody>
            <a:bodyPr/>
            <a:lstStyle/>
            <a:p>
              <a:endParaRPr lang="en-US" dirty="0"/>
            </a:p>
          </p:txBody>
        </p:sp>
        <p:sp>
          <p:nvSpPr>
            <p:cNvPr id="994" name="Line 568"/>
            <p:cNvSpPr>
              <a:spLocks noChangeShapeType="1"/>
            </p:cNvSpPr>
            <p:nvPr/>
          </p:nvSpPr>
          <p:spPr bwMode="auto">
            <a:xfrm>
              <a:off x="3976688" y="45720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995" name="Line 570"/>
            <p:cNvSpPr>
              <a:spLocks noChangeShapeType="1"/>
            </p:cNvSpPr>
            <p:nvPr/>
          </p:nvSpPr>
          <p:spPr bwMode="auto">
            <a:xfrm>
              <a:off x="4019550" y="4953000"/>
              <a:ext cx="0" cy="304800"/>
            </a:xfrm>
            <a:prstGeom prst="line">
              <a:avLst/>
            </a:prstGeom>
            <a:noFill/>
            <a:ln w="28575">
              <a:solidFill>
                <a:schemeClr val="tx1"/>
              </a:solidFill>
              <a:round/>
              <a:headEnd/>
              <a:tailEnd/>
            </a:ln>
            <a:effectLst/>
          </p:spPr>
          <p:txBody>
            <a:bodyPr/>
            <a:lstStyle/>
            <a:p>
              <a:endParaRPr lang="en-US" dirty="0"/>
            </a:p>
          </p:txBody>
        </p:sp>
        <p:sp>
          <p:nvSpPr>
            <p:cNvPr id="996" name="Line 571"/>
            <p:cNvSpPr>
              <a:spLocks noChangeShapeType="1"/>
            </p:cNvSpPr>
            <p:nvPr/>
          </p:nvSpPr>
          <p:spPr bwMode="auto">
            <a:xfrm>
              <a:off x="3957638" y="5257800"/>
              <a:ext cx="76200" cy="0"/>
            </a:xfrm>
            <a:prstGeom prst="line">
              <a:avLst/>
            </a:prstGeom>
            <a:noFill/>
            <a:ln w="28575">
              <a:solidFill>
                <a:schemeClr val="tx1"/>
              </a:solidFill>
              <a:round/>
              <a:headEnd/>
              <a:tailEnd/>
            </a:ln>
            <a:effectLst/>
          </p:spPr>
          <p:txBody>
            <a:bodyPr/>
            <a:lstStyle/>
            <a:p>
              <a:endParaRPr lang="en-US" dirty="0"/>
            </a:p>
          </p:txBody>
        </p:sp>
        <p:sp>
          <p:nvSpPr>
            <p:cNvPr id="997" name="Line 573"/>
            <p:cNvSpPr>
              <a:spLocks noChangeShapeType="1"/>
            </p:cNvSpPr>
            <p:nvPr/>
          </p:nvSpPr>
          <p:spPr bwMode="auto">
            <a:xfrm>
              <a:off x="3619500" y="6016625"/>
              <a:ext cx="2628900" cy="0"/>
            </a:xfrm>
            <a:prstGeom prst="line">
              <a:avLst/>
            </a:prstGeom>
            <a:noFill/>
            <a:ln w="28575">
              <a:solidFill>
                <a:schemeClr val="tx1"/>
              </a:solidFill>
              <a:round/>
              <a:headEnd/>
              <a:tailEnd/>
            </a:ln>
            <a:effectLst/>
          </p:spPr>
          <p:txBody>
            <a:bodyPr/>
            <a:lstStyle/>
            <a:p>
              <a:endParaRPr lang="en-US" dirty="0"/>
            </a:p>
          </p:txBody>
        </p:sp>
        <p:sp>
          <p:nvSpPr>
            <p:cNvPr id="998" name="Line 575"/>
            <p:cNvSpPr>
              <a:spLocks noChangeShapeType="1"/>
            </p:cNvSpPr>
            <p:nvPr/>
          </p:nvSpPr>
          <p:spPr bwMode="auto">
            <a:xfrm>
              <a:off x="5711825" y="4419600"/>
              <a:ext cx="0" cy="1752600"/>
            </a:xfrm>
            <a:prstGeom prst="line">
              <a:avLst/>
            </a:prstGeom>
            <a:noFill/>
            <a:ln w="28575">
              <a:solidFill>
                <a:srgbClr val="996600"/>
              </a:solidFill>
              <a:round/>
              <a:headEnd/>
              <a:tailEnd/>
            </a:ln>
            <a:effectLst/>
          </p:spPr>
          <p:txBody>
            <a:bodyPr/>
            <a:lstStyle/>
            <a:p>
              <a:endParaRPr lang="en-US" dirty="0"/>
            </a:p>
          </p:txBody>
        </p:sp>
        <p:sp>
          <p:nvSpPr>
            <p:cNvPr id="999" name="Line 577"/>
            <p:cNvSpPr>
              <a:spLocks noChangeShapeType="1"/>
            </p:cNvSpPr>
            <p:nvPr/>
          </p:nvSpPr>
          <p:spPr bwMode="auto">
            <a:xfrm>
              <a:off x="1143000" y="4800600"/>
              <a:ext cx="214313" cy="0"/>
            </a:xfrm>
            <a:prstGeom prst="line">
              <a:avLst/>
            </a:prstGeom>
            <a:noFill/>
            <a:ln w="28575">
              <a:solidFill>
                <a:srgbClr val="996600"/>
              </a:solidFill>
              <a:round/>
              <a:headEnd/>
              <a:tailEnd type="triangle" w="med" len="med"/>
            </a:ln>
            <a:effectLst/>
          </p:spPr>
          <p:txBody>
            <a:bodyPr/>
            <a:lstStyle/>
            <a:p>
              <a:endParaRPr lang="en-US" dirty="0"/>
            </a:p>
          </p:txBody>
        </p:sp>
        <p:sp>
          <p:nvSpPr>
            <p:cNvPr id="1000" name="Line 578"/>
            <p:cNvSpPr>
              <a:spLocks noChangeShapeType="1"/>
            </p:cNvSpPr>
            <p:nvPr/>
          </p:nvSpPr>
          <p:spPr bwMode="auto">
            <a:xfrm>
              <a:off x="1157288" y="4800600"/>
              <a:ext cx="0" cy="1371600"/>
            </a:xfrm>
            <a:prstGeom prst="line">
              <a:avLst/>
            </a:prstGeom>
            <a:noFill/>
            <a:ln w="28575">
              <a:solidFill>
                <a:srgbClr val="996600"/>
              </a:solidFill>
              <a:round/>
              <a:headEnd/>
              <a:tailEnd/>
            </a:ln>
            <a:effectLst/>
          </p:spPr>
          <p:txBody>
            <a:bodyPr/>
            <a:lstStyle/>
            <a:p>
              <a:endParaRPr lang="en-US" dirty="0"/>
            </a:p>
          </p:txBody>
        </p:sp>
        <p:sp>
          <p:nvSpPr>
            <p:cNvPr id="1001" name="Text Box 579"/>
            <p:cNvSpPr txBox="1">
              <a:spLocks noChangeArrowheads="1"/>
            </p:cNvSpPr>
            <p:nvPr/>
          </p:nvSpPr>
          <p:spPr bwMode="auto">
            <a:xfrm>
              <a:off x="3867150" y="5824538"/>
              <a:ext cx="685800" cy="214313"/>
            </a:xfrm>
            <a:prstGeom prst="rect">
              <a:avLst/>
            </a:prstGeom>
            <a:noFill/>
            <a:ln w="9525">
              <a:noFill/>
              <a:miter lim="800000"/>
              <a:headEnd/>
              <a:tailEnd/>
            </a:ln>
            <a:effectLst/>
          </p:spPr>
          <p:txBody>
            <a:bodyPr>
              <a:spAutoFit/>
            </a:bodyPr>
            <a:lstStyle/>
            <a:p>
              <a:pPr algn="l"/>
              <a:r>
                <a:rPr lang="en-US" sz="800" b="1" dirty="0"/>
                <a:t>Instr. 0-5</a:t>
              </a:r>
            </a:p>
          </p:txBody>
        </p:sp>
        <p:sp>
          <p:nvSpPr>
            <p:cNvPr id="1002" name="Line 580"/>
            <p:cNvSpPr>
              <a:spLocks noChangeShapeType="1"/>
            </p:cNvSpPr>
            <p:nvPr/>
          </p:nvSpPr>
          <p:spPr bwMode="auto">
            <a:xfrm flipH="1" flipV="1">
              <a:off x="2667000" y="3049588"/>
              <a:ext cx="0" cy="3198813"/>
            </a:xfrm>
            <a:prstGeom prst="line">
              <a:avLst/>
            </a:prstGeom>
            <a:noFill/>
            <a:ln w="19050">
              <a:solidFill>
                <a:srgbClr val="CC3300"/>
              </a:solidFill>
              <a:round/>
              <a:headEnd/>
              <a:tailEnd/>
            </a:ln>
            <a:effectLst/>
          </p:spPr>
          <p:txBody>
            <a:bodyPr/>
            <a:lstStyle/>
            <a:p>
              <a:endParaRPr lang="en-US" dirty="0"/>
            </a:p>
          </p:txBody>
        </p:sp>
        <p:sp>
          <p:nvSpPr>
            <p:cNvPr id="1003" name="Line 502"/>
            <p:cNvSpPr>
              <a:spLocks noChangeShapeType="1"/>
            </p:cNvSpPr>
            <p:nvPr/>
          </p:nvSpPr>
          <p:spPr bwMode="auto">
            <a:xfrm>
              <a:off x="2428875" y="4354513"/>
              <a:ext cx="366713" cy="0"/>
            </a:xfrm>
            <a:prstGeom prst="line">
              <a:avLst/>
            </a:prstGeom>
            <a:noFill/>
            <a:ln w="28575">
              <a:solidFill>
                <a:schemeClr val="tx1"/>
              </a:solidFill>
              <a:round/>
              <a:headEnd/>
              <a:tailEnd type="triangle" w="med" len="med"/>
            </a:ln>
            <a:effectLst/>
          </p:spPr>
          <p:txBody>
            <a:bodyPr/>
            <a:lstStyle/>
            <a:p>
              <a:endParaRPr lang="en-US" dirty="0"/>
            </a:p>
          </p:txBody>
        </p:sp>
        <p:sp>
          <p:nvSpPr>
            <p:cNvPr id="1004" name="Line 504"/>
            <p:cNvSpPr>
              <a:spLocks noChangeShapeType="1"/>
            </p:cNvSpPr>
            <p:nvPr/>
          </p:nvSpPr>
          <p:spPr bwMode="auto">
            <a:xfrm>
              <a:off x="2576513" y="5573713"/>
              <a:ext cx="214313" cy="0"/>
            </a:xfrm>
            <a:prstGeom prst="line">
              <a:avLst/>
            </a:prstGeom>
            <a:noFill/>
            <a:ln w="28575">
              <a:solidFill>
                <a:schemeClr val="tx1"/>
              </a:solidFill>
              <a:round/>
              <a:headEnd/>
              <a:tailEnd type="triangle" w="med" len="med"/>
            </a:ln>
            <a:effectLst/>
          </p:spPr>
          <p:txBody>
            <a:bodyPr/>
            <a:lstStyle/>
            <a:p>
              <a:endParaRPr lang="en-US" dirty="0"/>
            </a:p>
          </p:txBody>
        </p:sp>
        <p:sp>
          <p:nvSpPr>
            <p:cNvPr id="1005" name="Line 300"/>
            <p:cNvSpPr>
              <a:spLocks noChangeShapeType="1"/>
            </p:cNvSpPr>
            <p:nvPr/>
          </p:nvSpPr>
          <p:spPr bwMode="auto">
            <a:xfrm>
              <a:off x="914400" y="6092825"/>
              <a:ext cx="7086600" cy="0"/>
            </a:xfrm>
            <a:prstGeom prst="line">
              <a:avLst/>
            </a:prstGeom>
            <a:noFill/>
            <a:ln w="28575">
              <a:solidFill>
                <a:schemeClr val="accent2"/>
              </a:solidFill>
              <a:round/>
              <a:headEnd/>
              <a:tailEnd/>
            </a:ln>
            <a:effectLst/>
          </p:spPr>
          <p:txBody>
            <a:bodyPr/>
            <a:lstStyle/>
            <a:p>
              <a:endParaRPr lang="en-US" dirty="0"/>
            </a:p>
          </p:txBody>
        </p:sp>
        <p:sp>
          <p:nvSpPr>
            <p:cNvPr id="1006" name="Line 576"/>
            <p:cNvSpPr>
              <a:spLocks noChangeShapeType="1"/>
            </p:cNvSpPr>
            <p:nvPr/>
          </p:nvSpPr>
          <p:spPr bwMode="auto">
            <a:xfrm>
              <a:off x="1143000" y="6172200"/>
              <a:ext cx="4581525" cy="0"/>
            </a:xfrm>
            <a:prstGeom prst="line">
              <a:avLst/>
            </a:prstGeom>
            <a:noFill/>
            <a:ln w="28575">
              <a:solidFill>
                <a:srgbClr val="996600"/>
              </a:solidFill>
              <a:round/>
              <a:headEnd/>
              <a:tailEnd/>
            </a:ln>
            <a:effectLst/>
          </p:spPr>
          <p:txBody>
            <a:bodyPr/>
            <a:lstStyle/>
            <a:p>
              <a:endParaRPr lang="en-US" dirty="0"/>
            </a:p>
          </p:txBody>
        </p:sp>
        <p:sp>
          <p:nvSpPr>
            <p:cNvPr id="1007" name="Line 582"/>
            <p:cNvSpPr>
              <a:spLocks noChangeShapeType="1"/>
            </p:cNvSpPr>
            <p:nvPr/>
          </p:nvSpPr>
          <p:spPr bwMode="auto">
            <a:xfrm>
              <a:off x="2667000" y="6238875"/>
              <a:ext cx="1219200" cy="0"/>
            </a:xfrm>
            <a:prstGeom prst="line">
              <a:avLst/>
            </a:prstGeom>
            <a:noFill/>
            <a:ln w="19050">
              <a:solidFill>
                <a:srgbClr val="CC3300"/>
              </a:solidFill>
              <a:round/>
              <a:headEnd/>
              <a:tailEnd/>
            </a:ln>
            <a:effectLst/>
          </p:spPr>
          <p:txBody>
            <a:bodyPr/>
            <a:lstStyle/>
            <a:p>
              <a:endParaRPr lang="en-US" dirty="0"/>
            </a:p>
          </p:txBody>
        </p:sp>
        <p:sp>
          <p:nvSpPr>
            <p:cNvPr id="1008" name="Line 583"/>
            <p:cNvSpPr>
              <a:spLocks noChangeShapeType="1"/>
            </p:cNvSpPr>
            <p:nvPr/>
          </p:nvSpPr>
          <p:spPr bwMode="auto">
            <a:xfrm flipH="1" flipV="1">
              <a:off x="3886200" y="3267075"/>
              <a:ext cx="0" cy="1076325"/>
            </a:xfrm>
            <a:prstGeom prst="line">
              <a:avLst/>
            </a:prstGeom>
            <a:noFill/>
            <a:ln w="19050">
              <a:solidFill>
                <a:srgbClr val="CC3300"/>
              </a:solidFill>
              <a:round/>
              <a:headEnd/>
              <a:tailEnd/>
            </a:ln>
            <a:effectLst/>
          </p:spPr>
          <p:txBody>
            <a:bodyPr/>
            <a:lstStyle/>
            <a:p>
              <a:endParaRPr lang="en-US" dirty="0"/>
            </a:p>
          </p:txBody>
        </p:sp>
        <p:sp>
          <p:nvSpPr>
            <p:cNvPr id="1009" name="Text Box 497"/>
            <p:cNvSpPr txBox="1">
              <a:spLocks noChangeArrowheads="1"/>
            </p:cNvSpPr>
            <p:nvPr/>
          </p:nvSpPr>
          <p:spPr bwMode="auto">
            <a:xfrm>
              <a:off x="3667125" y="3516313"/>
              <a:ext cx="533400"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21-25</a:t>
              </a:r>
            </a:p>
          </p:txBody>
        </p:sp>
        <p:sp>
          <p:nvSpPr>
            <p:cNvPr id="1010" name="Text Box 498"/>
            <p:cNvSpPr txBox="1">
              <a:spLocks noChangeArrowheads="1"/>
            </p:cNvSpPr>
            <p:nvPr/>
          </p:nvSpPr>
          <p:spPr bwMode="auto">
            <a:xfrm>
              <a:off x="3657600" y="3749675"/>
              <a:ext cx="447675"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16-20</a:t>
              </a:r>
            </a:p>
          </p:txBody>
        </p:sp>
        <p:sp>
          <p:nvSpPr>
            <p:cNvPr id="1011" name="Line 507"/>
            <p:cNvSpPr>
              <a:spLocks noChangeShapeType="1"/>
            </p:cNvSpPr>
            <p:nvPr/>
          </p:nvSpPr>
          <p:spPr bwMode="auto">
            <a:xfrm>
              <a:off x="3609975" y="3810000"/>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012" name="Line 513"/>
            <p:cNvSpPr>
              <a:spLocks noChangeShapeType="1"/>
            </p:cNvSpPr>
            <p:nvPr/>
          </p:nvSpPr>
          <p:spPr bwMode="auto">
            <a:xfrm>
              <a:off x="3605213" y="4038600"/>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013" name="Line 584"/>
            <p:cNvSpPr>
              <a:spLocks noChangeShapeType="1"/>
            </p:cNvSpPr>
            <p:nvPr/>
          </p:nvSpPr>
          <p:spPr bwMode="auto">
            <a:xfrm flipV="1">
              <a:off x="4562475" y="3119438"/>
              <a:ext cx="0" cy="461963"/>
            </a:xfrm>
            <a:prstGeom prst="line">
              <a:avLst/>
            </a:prstGeom>
            <a:noFill/>
            <a:ln w="19050">
              <a:solidFill>
                <a:srgbClr val="CC3300"/>
              </a:solidFill>
              <a:round/>
              <a:headEnd/>
              <a:tailEnd/>
            </a:ln>
            <a:effectLst/>
          </p:spPr>
          <p:txBody>
            <a:bodyPr/>
            <a:lstStyle/>
            <a:p>
              <a:endParaRPr lang="en-US" dirty="0"/>
            </a:p>
          </p:txBody>
        </p:sp>
        <p:sp>
          <p:nvSpPr>
            <p:cNvPr id="1014" name="Text Box 585"/>
            <p:cNvSpPr txBox="1">
              <a:spLocks noChangeArrowheads="1"/>
            </p:cNvSpPr>
            <p:nvPr/>
          </p:nvSpPr>
          <p:spPr bwMode="auto">
            <a:xfrm>
              <a:off x="4610100" y="3252788"/>
              <a:ext cx="571500" cy="214313"/>
            </a:xfrm>
            <a:prstGeom prst="rect">
              <a:avLst/>
            </a:prstGeom>
            <a:noFill/>
            <a:ln w="9525">
              <a:noFill/>
              <a:miter lim="800000"/>
              <a:headEnd/>
              <a:tailEnd/>
            </a:ln>
            <a:effectLst/>
          </p:spPr>
          <p:txBody>
            <a:bodyPr>
              <a:spAutoFit/>
            </a:bodyPr>
            <a:lstStyle/>
            <a:p>
              <a:pPr algn="l"/>
              <a:r>
                <a:rPr lang="en-US" sz="800" b="1" dirty="0">
                  <a:solidFill>
                    <a:srgbClr val="009900"/>
                  </a:solidFill>
                </a:rPr>
                <a:t>PC 0-31</a:t>
              </a:r>
            </a:p>
          </p:txBody>
        </p:sp>
        <p:grpSp>
          <p:nvGrpSpPr>
            <p:cNvPr id="1015" name="Group 277"/>
            <p:cNvGrpSpPr>
              <a:grpSpLocks/>
            </p:cNvGrpSpPr>
            <p:nvPr/>
          </p:nvGrpSpPr>
          <p:grpSpPr bwMode="auto">
            <a:xfrm>
              <a:off x="3773474" y="4327525"/>
              <a:ext cx="228600" cy="549275"/>
              <a:chOff x="4393" y="1632"/>
              <a:chExt cx="144" cy="346"/>
            </a:xfrm>
          </p:grpSpPr>
          <p:grpSp>
            <p:nvGrpSpPr>
              <p:cNvPr id="1033" name="Group 278"/>
              <p:cNvGrpSpPr>
                <a:grpSpLocks/>
              </p:cNvGrpSpPr>
              <p:nvPr/>
            </p:nvGrpSpPr>
            <p:grpSpPr bwMode="auto">
              <a:xfrm>
                <a:off x="4411" y="1634"/>
                <a:ext cx="102" cy="336"/>
                <a:chOff x="1248" y="3360"/>
                <a:chExt cx="144" cy="480"/>
              </a:xfrm>
            </p:grpSpPr>
            <p:sp>
              <p:nvSpPr>
                <p:cNvPr id="1035" name="AutoShape 279"/>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036" name="Line 28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37" name="Line 28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34" name="Text Box 282"/>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16" name="Line 587"/>
            <p:cNvSpPr>
              <a:spLocks noChangeShapeType="1"/>
            </p:cNvSpPr>
            <p:nvPr/>
          </p:nvSpPr>
          <p:spPr bwMode="auto">
            <a:xfrm>
              <a:off x="3624263" y="3505200"/>
              <a:ext cx="2090738" cy="0"/>
            </a:xfrm>
            <a:prstGeom prst="line">
              <a:avLst/>
            </a:prstGeom>
            <a:noFill/>
            <a:ln w="28575">
              <a:solidFill>
                <a:schemeClr val="tx1"/>
              </a:solidFill>
              <a:round/>
              <a:headEnd/>
              <a:tailEnd/>
            </a:ln>
            <a:effectLst/>
          </p:spPr>
          <p:txBody>
            <a:bodyPr/>
            <a:lstStyle/>
            <a:p>
              <a:endParaRPr lang="en-US" dirty="0"/>
            </a:p>
          </p:txBody>
        </p:sp>
        <p:grpSp>
          <p:nvGrpSpPr>
            <p:cNvPr id="1017" name="Group 439"/>
            <p:cNvGrpSpPr>
              <a:grpSpLocks/>
            </p:cNvGrpSpPr>
            <p:nvPr/>
          </p:nvGrpSpPr>
          <p:grpSpPr bwMode="auto">
            <a:xfrm>
              <a:off x="5972162" y="3287713"/>
              <a:ext cx="228600" cy="549275"/>
              <a:chOff x="4393" y="1632"/>
              <a:chExt cx="144" cy="346"/>
            </a:xfrm>
          </p:grpSpPr>
          <p:grpSp>
            <p:nvGrpSpPr>
              <p:cNvPr id="1028" name="Group 440"/>
              <p:cNvGrpSpPr>
                <a:grpSpLocks/>
              </p:cNvGrpSpPr>
              <p:nvPr/>
            </p:nvGrpSpPr>
            <p:grpSpPr bwMode="auto">
              <a:xfrm>
                <a:off x="4411" y="1634"/>
                <a:ext cx="102" cy="336"/>
                <a:chOff x="1248" y="3360"/>
                <a:chExt cx="144" cy="480"/>
              </a:xfrm>
            </p:grpSpPr>
            <p:sp>
              <p:nvSpPr>
                <p:cNvPr id="1030" name="AutoShape 441"/>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031" name="Line 44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032" name="Line 44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029" name="Text Box 444"/>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018" name="Line 588"/>
            <p:cNvSpPr>
              <a:spLocks noChangeShapeType="1"/>
            </p:cNvSpPr>
            <p:nvPr/>
          </p:nvSpPr>
          <p:spPr bwMode="auto">
            <a:xfrm>
              <a:off x="5695950" y="3200400"/>
              <a:ext cx="4763" cy="304800"/>
            </a:xfrm>
            <a:prstGeom prst="line">
              <a:avLst/>
            </a:prstGeom>
            <a:noFill/>
            <a:ln w="28575">
              <a:solidFill>
                <a:schemeClr val="tx1"/>
              </a:solidFill>
              <a:round/>
              <a:headEnd/>
              <a:tailEnd/>
            </a:ln>
            <a:effectLst/>
          </p:spPr>
          <p:txBody>
            <a:bodyPr/>
            <a:lstStyle/>
            <a:p>
              <a:endParaRPr lang="en-US" dirty="0"/>
            </a:p>
          </p:txBody>
        </p:sp>
        <p:sp>
          <p:nvSpPr>
            <p:cNvPr id="1019" name="Text Box 594"/>
            <p:cNvSpPr txBox="1">
              <a:spLocks noChangeArrowheads="1"/>
            </p:cNvSpPr>
            <p:nvPr/>
          </p:nvSpPr>
          <p:spPr bwMode="auto">
            <a:xfrm>
              <a:off x="6248400" y="2647950"/>
              <a:ext cx="609600" cy="214313"/>
            </a:xfrm>
            <a:prstGeom prst="rect">
              <a:avLst/>
            </a:prstGeom>
            <a:noFill/>
            <a:ln w="9525">
              <a:noFill/>
              <a:miter lim="800000"/>
              <a:headEnd/>
              <a:tailEnd/>
            </a:ln>
            <a:effectLst/>
          </p:spPr>
          <p:txBody>
            <a:bodyPr>
              <a:spAutoFit/>
            </a:bodyPr>
            <a:lstStyle/>
            <a:p>
              <a:pPr algn="l"/>
              <a:r>
                <a:rPr lang="en-US" sz="800" b="1" dirty="0">
                  <a:solidFill>
                    <a:srgbClr val="009900"/>
                  </a:solidFill>
                </a:rPr>
                <a:t>PC 28-31</a:t>
              </a:r>
            </a:p>
          </p:txBody>
        </p:sp>
        <p:sp>
          <p:nvSpPr>
            <p:cNvPr id="1020" name="Line 595"/>
            <p:cNvSpPr>
              <a:spLocks noChangeShapeType="1"/>
            </p:cNvSpPr>
            <p:nvPr/>
          </p:nvSpPr>
          <p:spPr bwMode="auto">
            <a:xfrm flipH="1" flipV="1">
              <a:off x="8372475" y="2209800"/>
              <a:ext cx="0" cy="762000"/>
            </a:xfrm>
            <a:prstGeom prst="line">
              <a:avLst/>
            </a:prstGeom>
            <a:noFill/>
            <a:ln w="19050">
              <a:solidFill>
                <a:srgbClr val="CC3300"/>
              </a:solidFill>
              <a:round/>
              <a:headEnd/>
              <a:tailEnd/>
            </a:ln>
            <a:effectLst/>
          </p:spPr>
          <p:txBody>
            <a:bodyPr/>
            <a:lstStyle/>
            <a:p>
              <a:endParaRPr lang="en-US" dirty="0"/>
            </a:p>
          </p:txBody>
        </p:sp>
        <p:sp>
          <p:nvSpPr>
            <p:cNvPr id="1021" name="Line 596"/>
            <p:cNvSpPr>
              <a:spLocks noChangeShapeType="1"/>
            </p:cNvSpPr>
            <p:nvPr/>
          </p:nvSpPr>
          <p:spPr bwMode="auto">
            <a:xfrm flipV="1">
              <a:off x="6086475" y="2895600"/>
              <a:ext cx="0" cy="381000"/>
            </a:xfrm>
            <a:prstGeom prst="line">
              <a:avLst/>
            </a:prstGeom>
            <a:noFill/>
            <a:ln w="19050">
              <a:solidFill>
                <a:srgbClr val="CC3300"/>
              </a:solidFill>
              <a:round/>
              <a:headEnd/>
              <a:tailEnd/>
            </a:ln>
            <a:effectLst/>
          </p:spPr>
          <p:txBody>
            <a:bodyPr/>
            <a:lstStyle/>
            <a:p>
              <a:endParaRPr lang="en-US" dirty="0"/>
            </a:p>
          </p:txBody>
        </p:sp>
        <p:sp>
          <p:nvSpPr>
            <p:cNvPr id="1022" name="Line 597"/>
            <p:cNvSpPr>
              <a:spLocks noChangeShapeType="1"/>
            </p:cNvSpPr>
            <p:nvPr/>
          </p:nvSpPr>
          <p:spPr bwMode="auto">
            <a:xfrm flipV="1">
              <a:off x="5876925" y="2667000"/>
              <a:ext cx="0" cy="1524000"/>
            </a:xfrm>
            <a:prstGeom prst="line">
              <a:avLst/>
            </a:prstGeom>
            <a:noFill/>
            <a:ln w="19050">
              <a:solidFill>
                <a:srgbClr val="CC3300"/>
              </a:solidFill>
              <a:round/>
              <a:headEnd/>
              <a:tailEnd/>
            </a:ln>
            <a:effectLst/>
          </p:spPr>
          <p:txBody>
            <a:bodyPr/>
            <a:lstStyle/>
            <a:p>
              <a:endParaRPr lang="en-US" dirty="0"/>
            </a:p>
          </p:txBody>
        </p:sp>
        <p:sp>
          <p:nvSpPr>
            <p:cNvPr id="1023" name="Line 598"/>
            <p:cNvSpPr>
              <a:spLocks noChangeShapeType="1"/>
            </p:cNvSpPr>
            <p:nvPr/>
          </p:nvSpPr>
          <p:spPr bwMode="auto">
            <a:xfrm>
              <a:off x="5867400" y="4191000"/>
              <a:ext cx="228600" cy="0"/>
            </a:xfrm>
            <a:prstGeom prst="line">
              <a:avLst/>
            </a:prstGeom>
            <a:noFill/>
            <a:ln w="19050">
              <a:solidFill>
                <a:srgbClr val="CC3300"/>
              </a:solidFill>
              <a:round/>
              <a:headEnd/>
              <a:tailEnd/>
            </a:ln>
            <a:effectLst/>
          </p:spPr>
          <p:txBody>
            <a:bodyPr/>
            <a:lstStyle/>
            <a:p>
              <a:endParaRPr lang="en-US" dirty="0"/>
            </a:p>
          </p:txBody>
        </p:sp>
        <p:sp>
          <p:nvSpPr>
            <p:cNvPr id="1024" name="Line 600"/>
            <p:cNvSpPr>
              <a:spLocks noChangeShapeType="1"/>
            </p:cNvSpPr>
            <p:nvPr/>
          </p:nvSpPr>
          <p:spPr bwMode="auto">
            <a:xfrm>
              <a:off x="3733800" y="2209800"/>
              <a:ext cx="4648200" cy="0"/>
            </a:xfrm>
            <a:prstGeom prst="line">
              <a:avLst/>
            </a:prstGeom>
            <a:noFill/>
            <a:ln w="19050">
              <a:solidFill>
                <a:srgbClr val="CC3300"/>
              </a:solidFill>
              <a:round/>
              <a:headEnd/>
              <a:tailEnd/>
            </a:ln>
            <a:effectLst/>
          </p:spPr>
          <p:txBody>
            <a:bodyPr/>
            <a:lstStyle/>
            <a:p>
              <a:endParaRPr lang="en-US" dirty="0"/>
            </a:p>
          </p:txBody>
        </p:sp>
        <p:sp>
          <p:nvSpPr>
            <p:cNvPr id="1025" name="Line 589"/>
            <p:cNvSpPr>
              <a:spLocks noChangeShapeType="1"/>
            </p:cNvSpPr>
            <p:nvPr/>
          </p:nvSpPr>
          <p:spPr bwMode="auto">
            <a:xfrm>
              <a:off x="5710238" y="3214688"/>
              <a:ext cx="838200" cy="0"/>
            </a:xfrm>
            <a:prstGeom prst="line">
              <a:avLst/>
            </a:prstGeom>
            <a:noFill/>
            <a:ln w="28575">
              <a:solidFill>
                <a:schemeClr val="tx1"/>
              </a:solidFill>
              <a:round/>
              <a:headEnd/>
              <a:tailEnd type="triangle" w="med" len="med"/>
            </a:ln>
            <a:effectLst/>
          </p:spPr>
          <p:txBody>
            <a:bodyPr/>
            <a:lstStyle/>
            <a:p>
              <a:endParaRPr lang="en-US" dirty="0"/>
            </a:p>
          </p:txBody>
        </p:sp>
        <p:sp>
          <p:nvSpPr>
            <p:cNvPr id="1026" name="Text Box 590"/>
            <p:cNvSpPr txBox="1">
              <a:spLocks noChangeArrowheads="1"/>
            </p:cNvSpPr>
            <p:nvPr/>
          </p:nvSpPr>
          <p:spPr bwMode="auto">
            <a:xfrm>
              <a:off x="5791200" y="3038475"/>
              <a:ext cx="685800" cy="214313"/>
            </a:xfrm>
            <a:prstGeom prst="rect">
              <a:avLst/>
            </a:prstGeom>
            <a:noFill/>
            <a:ln w="9525">
              <a:noFill/>
              <a:miter lim="800000"/>
              <a:headEnd/>
              <a:tailEnd/>
            </a:ln>
            <a:effectLst/>
          </p:spPr>
          <p:txBody>
            <a:bodyPr>
              <a:spAutoFit/>
            </a:bodyPr>
            <a:lstStyle/>
            <a:p>
              <a:pPr algn="l"/>
              <a:r>
                <a:rPr lang="en-US" sz="800" b="1" dirty="0"/>
                <a:t>Instr. 0-25</a:t>
              </a:r>
            </a:p>
          </p:txBody>
        </p:sp>
        <p:sp>
          <p:nvSpPr>
            <p:cNvPr id="1027" name="Line 525"/>
            <p:cNvSpPr>
              <a:spLocks noChangeShapeType="1"/>
            </p:cNvSpPr>
            <p:nvPr/>
          </p:nvSpPr>
          <p:spPr bwMode="auto">
            <a:xfrm>
              <a:off x="5772150" y="3733800"/>
              <a:ext cx="228600" cy="0"/>
            </a:xfrm>
            <a:prstGeom prst="line">
              <a:avLst/>
            </a:prstGeom>
            <a:noFill/>
            <a:ln w="28575">
              <a:solidFill>
                <a:srgbClr val="996600"/>
              </a:solidFill>
              <a:round/>
              <a:headEnd/>
              <a:tailEnd type="triangle" w="med" len="med"/>
            </a:ln>
            <a:effectLst/>
          </p:spPr>
          <p:txBody>
            <a:bodyPr/>
            <a:lstStyle/>
            <a:p>
              <a:endParaRPr lang="en-US" dirty="0"/>
            </a:p>
          </p:txBody>
        </p:sp>
      </p:grpSp>
      <p:sp>
        <p:nvSpPr>
          <p:cNvPr id="224" name="Footer Placeholder 223"/>
          <p:cNvSpPr>
            <a:spLocks noGrp="1"/>
          </p:cNvSpPr>
          <p:nvPr>
            <p:ph type="ftr" sz="quarter" idx="10"/>
          </p:nvPr>
        </p:nvSpPr>
        <p:spPr/>
        <p:txBody>
          <a:bodyPr/>
          <a:lstStyle/>
          <a:p>
            <a:r>
              <a:rPr lang="en-US" smtClean="0"/>
              <a:t>Lecture # 19:  Control Unit Design and Multicycle Implementation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grpSp>
        <p:nvGrpSpPr>
          <p:cNvPr id="5" name="Group 226"/>
          <p:cNvGrpSpPr>
            <a:grpSpLocks/>
          </p:cNvGrpSpPr>
          <p:nvPr/>
        </p:nvGrpSpPr>
        <p:grpSpPr bwMode="auto">
          <a:xfrm>
            <a:off x="463550" y="5195888"/>
            <a:ext cx="2622550" cy="1235075"/>
            <a:chOff x="292" y="3273"/>
            <a:chExt cx="1652" cy="778"/>
          </a:xfrm>
        </p:grpSpPr>
        <p:sp>
          <p:nvSpPr>
            <p:cNvPr id="6" name="Text Box 220"/>
            <p:cNvSpPr txBox="1">
              <a:spLocks noChangeArrowheads="1"/>
            </p:cNvSpPr>
            <p:nvPr/>
          </p:nvSpPr>
          <p:spPr bwMode="auto">
            <a:xfrm>
              <a:off x="432" y="3303"/>
              <a:ext cx="1512" cy="748"/>
            </a:xfrm>
            <a:prstGeom prst="rect">
              <a:avLst/>
            </a:prstGeom>
            <a:noFill/>
            <a:ln w="19050" algn="ctr">
              <a:noFill/>
              <a:miter lim="800000"/>
              <a:headEnd/>
              <a:tailEnd/>
            </a:ln>
            <a:effectLst/>
          </p:spPr>
          <p:txBody>
            <a:bodyPr wrap="none">
              <a:spAutoFit/>
            </a:bodyPr>
            <a:lstStyle/>
            <a:p>
              <a:pPr marL="457200" indent="-457200" algn="l"/>
              <a:r>
                <a:rPr lang="en-US" sz="1600" b="1" dirty="0">
                  <a:solidFill>
                    <a:srgbClr val="CC0000"/>
                  </a:solidFill>
                </a:rPr>
                <a:t>Lower MUX Inputs:</a:t>
              </a:r>
            </a:p>
            <a:p>
              <a:pPr marL="457200" indent="-457200" algn="l">
                <a:buFontTx/>
                <a:buAutoNum type="arabicPeriod"/>
              </a:pPr>
              <a:r>
                <a:rPr lang="en-US" sz="1400" b="1" dirty="0">
                  <a:solidFill>
                    <a:srgbClr val="CC0000"/>
                  </a:solidFill>
                </a:rPr>
                <a:t>4 (to form (PC+4).</a:t>
              </a:r>
            </a:p>
            <a:p>
              <a:pPr marL="457200" indent="-457200" algn="l">
                <a:buFontTx/>
                <a:buAutoNum type="arabicPeriod"/>
              </a:pPr>
              <a:r>
                <a:rPr lang="en-US" sz="1400" b="1" dirty="0">
                  <a:solidFill>
                    <a:srgbClr val="CC0000"/>
                  </a:solidFill>
                </a:rPr>
                <a:t>Rt contents.</a:t>
              </a:r>
            </a:p>
            <a:p>
              <a:pPr marL="457200" indent="-457200" algn="l">
                <a:buFontTx/>
                <a:buAutoNum type="arabicPeriod"/>
              </a:pPr>
              <a:r>
                <a:rPr lang="en-US" sz="1400" b="1" dirty="0">
                  <a:solidFill>
                    <a:srgbClr val="CC0000"/>
                  </a:solidFill>
                </a:rPr>
                <a:t>16-bit imm.</a:t>
              </a:r>
            </a:p>
            <a:p>
              <a:pPr marL="457200" indent="-457200" algn="l">
                <a:buFontTx/>
                <a:buAutoNum type="arabicPeriod"/>
              </a:pPr>
              <a:r>
                <a:rPr lang="en-US" sz="1400" b="1" dirty="0">
                  <a:solidFill>
                    <a:srgbClr val="CC0000"/>
                  </a:solidFill>
                </a:rPr>
                <a:t>L-shifted-2 16-bit imm.</a:t>
              </a:r>
            </a:p>
          </p:txBody>
        </p:sp>
        <p:sp>
          <p:nvSpPr>
            <p:cNvPr id="7" name="Text Box 223"/>
            <p:cNvSpPr txBox="1">
              <a:spLocks noChangeArrowheads="1"/>
            </p:cNvSpPr>
            <p:nvPr/>
          </p:nvSpPr>
          <p:spPr bwMode="auto">
            <a:xfrm>
              <a:off x="292" y="3273"/>
              <a:ext cx="236" cy="250"/>
            </a:xfrm>
            <a:prstGeom prst="rect">
              <a:avLst/>
            </a:prstGeom>
            <a:noFill/>
            <a:ln w="19050" algn="ctr">
              <a:noFill/>
              <a:miter lim="800000"/>
              <a:headEnd/>
              <a:tailEnd/>
            </a:ln>
            <a:effectLst/>
          </p:spPr>
          <p:txBody>
            <a:bodyPr wrap="none">
              <a:spAutoFit/>
            </a:bodyPr>
            <a:lstStyle/>
            <a:p>
              <a:r>
                <a:rPr lang="en-US" sz="2000" b="1" dirty="0">
                  <a:solidFill>
                    <a:schemeClr val="accent2"/>
                  </a:solidFill>
                </a:rPr>
                <a:t>1.</a:t>
              </a:r>
            </a:p>
          </p:txBody>
        </p:sp>
      </p:grpSp>
      <p:grpSp>
        <p:nvGrpSpPr>
          <p:cNvPr id="8" name="Group 227"/>
          <p:cNvGrpSpPr>
            <a:grpSpLocks/>
          </p:cNvGrpSpPr>
          <p:nvPr/>
        </p:nvGrpSpPr>
        <p:grpSpPr bwMode="auto">
          <a:xfrm>
            <a:off x="2841625" y="5214938"/>
            <a:ext cx="3711575" cy="1198562"/>
            <a:chOff x="1790" y="3285"/>
            <a:chExt cx="2338" cy="755"/>
          </a:xfrm>
        </p:grpSpPr>
        <p:sp>
          <p:nvSpPr>
            <p:cNvPr id="9" name="Text Box 221"/>
            <p:cNvSpPr txBox="1">
              <a:spLocks noChangeArrowheads="1"/>
            </p:cNvSpPr>
            <p:nvPr/>
          </p:nvSpPr>
          <p:spPr bwMode="auto">
            <a:xfrm>
              <a:off x="1920" y="3312"/>
              <a:ext cx="2208" cy="728"/>
            </a:xfrm>
            <a:prstGeom prst="rect">
              <a:avLst/>
            </a:prstGeom>
            <a:noFill/>
            <a:ln w="19050" algn="ctr">
              <a:noFill/>
              <a:miter lim="800000"/>
              <a:headEnd/>
              <a:tailEnd/>
            </a:ln>
            <a:effectLst/>
          </p:spPr>
          <p:txBody>
            <a:bodyPr>
              <a:spAutoFit/>
            </a:bodyPr>
            <a:lstStyle/>
            <a:p>
              <a:pPr algn="l"/>
              <a:r>
                <a:rPr lang="en-US" sz="1400" b="1" dirty="0">
                  <a:solidFill>
                    <a:srgbClr val="CC0000"/>
                  </a:solidFill>
                </a:rPr>
                <a:t>The 16-bit imm. is unshifted when a load/ store address is being calculated ($rs+imm.), but shifted 2 when calculating a branch address (branch address = [PC] </a:t>
              </a:r>
              <a:r>
                <a:rPr lang="en-US" sz="1400" b="1" dirty="0">
                  <a:solidFill>
                    <a:srgbClr val="CC0000"/>
                  </a:solidFill>
                  <a:cs typeface="Times New Roman" pitchFamily="18" charset="0"/>
                </a:rPr>
                <a:t>± 32K words, but the PC is a byte address).  </a:t>
              </a:r>
              <a:endParaRPr lang="en-US" sz="1200" b="1" dirty="0">
                <a:solidFill>
                  <a:srgbClr val="CC0000"/>
                </a:solidFill>
                <a:cs typeface="Times New Roman" pitchFamily="18" charset="0"/>
              </a:endParaRPr>
            </a:p>
          </p:txBody>
        </p:sp>
        <p:sp>
          <p:nvSpPr>
            <p:cNvPr id="10" name="Text Box 224"/>
            <p:cNvSpPr txBox="1">
              <a:spLocks noChangeArrowheads="1"/>
            </p:cNvSpPr>
            <p:nvPr/>
          </p:nvSpPr>
          <p:spPr bwMode="auto">
            <a:xfrm>
              <a:off x="1790" y="3285"/>
              <a:ext cx="236" cy="250"/>
            </a:xfrm>
            <a:prstGeom prst="rect">
              <a:avLst/>
            </a:prstGeom>
            <a:noFill/>
            <a:ln w="19050" algn="ctr">
              <a:noFill/>
              <a:miter lim="800000"/>
              <a:headEnd/>
              <a:tailEnd/>
            </a:ln>
            <a:effectLst/>
          </p:spPr>
          <p:txBody>
            <a:bodyPr wrap="none">
              <a:spAutoFit/>
            </a:bodyPr>
            <a:lstStyle/>
            <a:p>
              <a:r>
                <a:rPr lang="en-US" sz="2000" b="1" dirty="0">
                  <a:solidFill>
                    <a:schemeClr val="accent2"/>
                  </a:solidFill>
                </a:rPr>
                <a:t>2.</a:t>
              </a:r>
            </a:p>
          </p:txBody>
        </p:sp>
      </p:grpSp>
      <p:grpSp>
        <p:nvGrpSpPr>
          <p:cNvPr id="11" name="Group 228"/>
          <p:cNvGrpSpPr>
            <a:grpSpLocks/>
          </p:cNvGrpSpPr>
          <p:nvPr/>
        </p:nvGrpSpPr>
        <p:grpSpPr bwMode="auto">
          <a:xfrm>
            <a:off x="6330950" y="5202238"/>
            <a:ext cx="2508250" cy="1198562"/>
            <a:chOff x="3988" y="3285"/>
            <a:chExt cx="1580" cy="755"/>
          </a:xfrm>
        </p:grpSpPr>
        <p:sp>
          <p:nvSpPr>
            <p:cNvPr id="12" name="Text Box 222"/>
            <p:cNvSpPr txBox="1">
              <a:spLocks noChangeArrowheads="1"/>
            </p:cNvSpPr>
            <p:nvPr/>
          </p:nvSpPr>
          <p:spPr bwMode="auto">
            <a:xfrm>
              <a:off x="4080" y="3312"/>
              <a:ext cx="1488" cy="728"/>
            </a:xfrm>
            <a:prstGeom prst="rect">
              <a:avLst/>
            </a:prstGeom>
            <a:noFill/>
            <a:ln w="19050" algn="ctr">
              <a:noFill/>
              <a:miter lim="800000"/>
              <a:headEnd/>
              <a:tailEnd/>
            </a:ln>
            <a:effectLst/>
          </p:spPr>
          <p:txBody>
            <a:bodyPr>
              <a:spAutoFit/>
            </a:bodyPr>
            <a:lstStyle/>
            <a:p>
              <a:pPr algn="l"/>
              <a:r>
                <a:rPr lang="en-US" sz="1400" b="1" dirty="0">
                  <a:solidFill>
                    <a:srgbClr val="CC0000"/>
                  </a:solidFill>
                </a:rPr>
                <a:t>The ALU directly calculates the branch address and the next instruction address, as it is the only adder in this architecture.  </a:t>
              </a:r>
              <a:endParaRPr lang="en-US" sz="1200" b="1" dirty="0">
                <a:solidFill>
                  <a:srgbClr val="CC0000"/>
                </a:solidFill>
                <a:cs typeface="Times New Roman" pitchFamily="18" charset="0"/>
              </a:endParaRPr>
            </a:p>
          </p:txBody>
        </p:sp>
        <p:sp>
          <p:nvSpPr>
            <p:cNvPr id="13" name="Text Box 225"/>
            <p:cNvSpPr txBox="1">
              <a:spLocks noChangeArrowheads="1"/>
            </p:cNvSpPr>
            <p:nvPr/>
          </p:nvSpPr>
          <p:spPr bwMode="auto">
            <a:xfrm>
              <a:off x="3988" y="3285"/>
              <a:ext cx="236" cy="250"/>
            </a:xfrm>
            <a:prstGeom prst="rect">
              <a:avLst/>
            </a:prstGeom>
            <a:noFill/>
            <a:ln w="19050" algn="ctr">
              <a:noFill/>
              <a:miter lim="800000"/>
              <a:headEnd/>
              <a:tailEnd/>
            </a:ln>
            <a:effectLst/>
          </p:spPr>
          <p:txBody>
            <a:bodyPr wrap="none">
              <a:spAutoFit/>
            </a:bodyPr>
            <a:lstStyle/>
            <a:p>
              <a:r>
                <a:rPr lang="en-US" sz="2000" b="1" dirty="0">
                  <a:solidFill>
                    <a:schemeClr val="accent2"/>
                  </a:solidFill>
                </a:rPr>
                <a:t>3.</a:t>
              </a:r>
            </a:p>
          </p:txBody>
        </p:sp>
      </p:grpSp>
      <p:grpSp>
        <p:nvGrpSpPr>
          <p:cNvPr id="14" name="Group 13"/>
          <p:cNvGrpSpPr/>
          <p:nvPr/>
        </p:nvGrpSpPr>
        <p:grpSpPr>
          <a:xfrm>
            <a:off x="447675" y="685799"/>
            <a:ext cx="8239125" cy="4495801"/>
            <a:chOff x="381000" y="1752600"/>
            <a:chExt cx="8239125" cy="4495801"/>
          </a:xfrm>
        </p:grpSpPr>
        <p:grpSp>
          <p:nvGrpSpPr>
            <p:cNvPr id="15" name="Group 220"/>
            <p:cNvGrpSpPr/>
            <p:nvPr/>
          </p:nvGrpSpPr>
          <p:grpSpPr>
            <a:xfrm>
              <a:off x="6369268" y="3509962"/>
              <a:ext cx="1056287" cy="990598"/>
              <a:chOff x="3355430" y="3810002"/>
              <a:chExt cx="1056287" cy="990598"/>
            </a:xfrm>
          </p:grpSpPr>
          <p:cxnSp>
            <p:nvCxnSpPr>
              <p:cNvPr id="220" name="Straight Connector 21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21" name="Isosceles Triangle 22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2" name="Isosceles Triangle 22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3" name="Isosceles Triangle 22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4" name="Rectangle 22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5"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smtClean="0"/>
                  <a:t>ALU</a:t>
                </a:r>
                <a:endParaRPr lang="en-US" sz="1400" b="1" dirty="0"/>
              </a:p>
            </p:txBody>
          </p:sp>
        </p:grpSp>
        <p:sp>
          <p:nvSpPr>
            <p:cNvPr id="16" name="Line 426"/>
            <p:cNvSpPr>
              <a:spLocks noChangeShapeType="1"/>
            </p:cNvSpPr>
            <p:nvPr/>
          </p:nvSpPr>
          <p:spPr bwMode="auto">
            <a:xfrm>
              <a:off x="7315200" y="3440113"/>
              <a:ext cx="990600" cy="0"/>
            </a:xfrm>
            <a:prstGeom prst="line">
              <a:avLst/>
            </a:prstGeom>
            <a:noFill/>
            <a:ln w="28575">
              <a:solidFill>
                <a:schemeClr val="accent2"/>
              </a:solidFill>
              <a:round/>
              <a:headEnd/>
              <a:tailEnd type="triangle" w="med" len="med"/>
            </a:ln>
            <a:effectLst/>
          </p:spPr>
          <p:txBody>
            <a:bodyPr/>
            <a:lstStyle/>
            <a:p>
              <a:endParaRPr lang="en-US" dirty="0"/>
            </a:p>
          </p:txBody>
        </p:sp>
        <p:sp>
          <p:nvSpPr>
            <p:cNvPr id="17" name="Line 421"/>
            <p:cNvSpPr>
              <a:spLocks noChangeShapeType="1"/>
            </p:cNvSpPr>
            <p:nvPr/>
          </p:nvSpPr>
          <p:spPr bwMode="auto">
            <a:xfrm flipH="1">
              <a:off x="7772400" y="4049713"/>
              <a:ext cx="228600" cy="0"/>
            </a:xfrm>
            <a:prstGeom prst="line">
              <a:avLst/>
            </a:prstGeom>
            <a:noFill/>
            <a:ln w="28575">
              <a:solidFill>
                <a:schemeClr val="accent2"/>
              </a:solidFill>
              <a:round/>
              <a:headEnd/>
              <a:tailEnd/>
            </a:ln>
            <a:effectLst/>
          </p:spPr>
          <p:txBody>
            <a:bodyPr/>
            <a:lstStyle/>
            <a:p>
              <a:endParaRPr lang="en-US" dirty="0"/>
            </a:p>
          </p:txBody>
        </p:sp>
        <p:sp>
          <p:nvSpPr>
            <p:cNvPr id="18" name="Line 567"/>
            <p:cNvSpPr>
              <a:spLocks noChangeShapeType="1"/>
            </p:cNvSpPr>
            <p:nvPr/>
          </p:nvSpPr>
          <p:spPr bwMode="auto">
            <a:xfrm>
              <a:off x="928688" y="4137025"/>
              <a:ext cx="138113" cy="0"/>
            </a:xfrm>
            <a:prstGeom prst="line">
              <a:avLst/>
            </a:prstGeom>
            <a:noFill/>
            <a:ln w="28575">
              <a:solidFill>
                <a:schemeClr val="accent2"/>
              </a:solidFill>
              <a:round/>
              <a:headEnd/>
              <a:tailEnd type="triangle" w="med" len="med"/>
            </a:ln>
            <a:effectLst/>
          </p:spPr>
          <p:txBody>
            <a:bodyPr/>
            <a:lstStyle/>
            <a:p>
              <a:endParaRPr lang="en-US" dirty="0"/>
            </a:p>
          </p:txBody>
        </p:sp>
        <p:sp>
          <p:nvSpPr>
            <p:cNvPr id="19" name="Line 564"/>
            <p:cNvSpPr>
              <a:spLocks noChangeShapeType="1"/>
            </p:cNvSpPr>
            <p:nvPr/>
          </p:nvSpPr>
          <p:spPr bwMode="auto">
            <a:xfrm>
              <a:off x="3386138" y="5421313"/>
              <a:ext cx="442913" cy="0"/>
            </a:xfrm>
            <a:prstGeom prst="line">
              <a:avLst/>
            </a:prstGeom>
            <a:noFill/>
            <a:ln w="28575">
              <a:solidFill>
                <a:schemeClr val="tx1"/>
              </a:solidFill>
              <a:round/>
              <a:headEnd/>
              <a:tailEnd type="triangle" w="med" len="med"/>
            </a:ln>
            <a:effectLst/>
          </p:spPr>
          <p:txBody>
            <a:bodyPr/>
            <a:lstStyle/>
            <a:p>
              <a:endParaRPr lang="en-US" dirty="0"/>
            </a:p>
          </p:txBody>
        </p:sp>
        <p:sp>
          <p:nvSpPr>
            <p:cNvPr id="20" name="Line 524"/>
            <p:cNvSpPr>
              <a:spLocks noChangeShapeType="1"/>
            </p:cNvSpPr>
            <p:nvPr/>
          </p:nvSpPr>
          <p:spPr bwMode="auto">
            <a:xfrm>
              <a:off x="4957763" y="4419600"/>
              <a:ext cx="300038" cy="0"/>
            </a:xfrm>
            <a:prstGeom prst="line">
              <a:avLst/>
            </a:prstGeom>
            <a:noFill/>
            <a:ln w="28575">
              <a:solidFill>
                <a:srgbClr val="996600"/>
              </a:solidFill>
              <a:round/>
              <a:headEnd/>
              <a:tailEnd type="triangle" w="med" len="med"/>
            </a:ln>
            <a:effectLst/>
          </p:spPr>
          <p:txBody>
            <a:bodyPr/>
            <a:lstStyle/>
            <a:p>
              <a:endParaRPr lang="en-US" dirty="0"/>
            </a:p>
          </p:txBody>
        </p:sp>
        <p:sp>
          <p:nvSpPr>
            <p:cNvPr id="21" name="Line 591"/>
            <p:cNvSpPr>
              <a:spLocks noChangeShapeType="1"/>
            </p:cNvSpPr>
            <p:nvPr/>
          </p:nvSpPr>
          <p:spPr bwMode="auto">
            <a:xfrm flipV="1">
              <a:off x="5181600" y="2819400"/>
              <a:ext cx="990600" cy="609600"/>
            </a:xfrm>
            <a:prstGeom prst="line">
              <a:avLst/>
            </a:prstGeom>
            <a:noFill/>
            <a:ln w="12700">
              <a:solidFill>
                <a:srgbClr val="009900"/>
              </a:solidFill>
              <a:round/>
              <a:headEnd/>
              <a:tailEnd/>
            </a:ln>
            <a:effectLst/>
          </p:spPr>
          <p:txBody>
            <a:bodyPr/>
            <a:lstStyle/>
            <a:p>
              <a:endParaRPr lang="en-US" dirty="0"/>
            </a:p>
          </p:txBody>
        </p:sp>
        <p:sp>
          <p:nvSpPr>
            <p:cNvPr id="22" name="Line 592"/>
            <p:cNvSpPr>
              <a:spLocks noChangeShapeType="1"/>
            </p:cNvSpPr>
            <p:nvPr/>
          </p:nvSpPr>
          <p:spPr bwMode="auto">
            <a:xfrm>
              <a:off x="6172200" y="2819400"/>
              <a:ext cx="838200" cy="0"/>
            </a:xfrm>
            <a:prstGeom prst="line">
              <a:avLst/>
            </a:prstGeom>
            <a:noFill/>
            <a:ln w="12700">
              <a:solidFill>
                <a:srgbClr val="009900"/>
              </a:solidFill>
              <a:round/>
              <a:headEnd/>
              <a:tailEnd/>
            </a:ln>
            <a:effectLst/>
          </p:spPr>
          <p:txBody>
            <a:bodyPr/>
            <a:lstStyle/>
            <a:p>
              <a:endParaRPr lang="en-US" dirty="0"/>
            </a:p>
          </p:txBody>
        </p:sp>
        <p:sp>
          <p:nvSpPr>
            <p:cNvPr id="23" name="Line 593"/>
            <p:cNvSpPr>
              <a:spLocks noChangeShapeType="1"/>
            </p:cNvSpPr>
            <p:nvPr/>
          </p:nvSpPr>
          <p:spPr bwMode="auto">
            <a:xfrm>
              <a:off x="7010400" y="2819400"/>
              <a:ext cx="685800" cy="381000"/>
            </a:xfrm>
            <a:prstGeom prst="line">
              <a:avLst/>
            </a:prstGeom>
            <a:noFill/>
            <a:ln w="12700">
              <a:solidFill>
                <a:srgbClr val="009900"/>
              </a:solidFill>
              <a:round/>
              <a:headEnd/>
              <a:tailEnd/>
            </a:ln>
            <a:effectLst/>
          </p:spPr>
          <p:txBody>
            <a:bodyPr/>
            <a:lstStyle/>
            <a:p>
              <a:endParaRPr lang="en-US" dirty="0"/>
            </a:p>
          </p:txBody>
        </p:sp>
        <p:sp>
          <p:nvSpPr>
            <p:cNvPr id="24" name="Line 599"/>
            <p:cNvSpPr>
              <a:spLocks noChangeShapeType="1"/>
            </p:cNvSpPr>
            <p:nvPr/>
          </p:nvSpPr>
          <p:spPr bwMode="auto">
            <a:xfrm>
              <a:off x="6086475" y="4191000"/>
              <a:ext cx="0" cy="152400"/>
            </a:xfrm>
            <a:prstGeom prst="line">
              <a:avLst/>
            </a:prstGeom>
            <a:noFill/>
            <a:ln w="19050">
              <a:solidFill>
                <a:srgbClr val="CC3300"/>
              </a:solidFill>
              <a:round/>
              <a:headEnd/>
              <a:tailEnd/>
            </a:ln>
            <a:effectLst/>
          </p:spPr>
          <p:txBody>
            <a:bodyPr/>
            <a:lstStyle/>
            <a:p>
              <a:endParaRPr lang="en-US" dirty="0"/>
            </a:p>
          </p:txBody>
        </p:sp>
        <p:sp>
          <p:nvSpPr>
            <p:cNvPr id="25" name="Line 569"/>
            <p:cNvSpPr>
              <a:spLocks noChangeShapeType="1"/>
            </p:cNvSpPr>
            <p:nvPr/>
          </p:nvSpPr>
          <p:spPr bwMode="auto">
            <a:xfrm>
              <a:off x="4005263" y="49530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26" name="Line 472"/>
            <p:cNvSpPr>
              <a:spLocks noChangeShapeType="1"/>
            </p:cNvSpPr>
            <p:nvPr/>
          </p:nvSpPr>
          <p:spPr bwMode="auto">
            <a:xfrm>
              <a:off x="2657475" y="3048000"/>
              <a:ext cx="771525" cy="0"/>
            </a:xfrm>
            <a:prstGeom prst="line">
              <a:avLst/>
            </a:prstGeom>
            <a:noFill/>
            <a:ln w="19050">
              <a:solidFill>
                <a:srgbClr val="CC3300"/>
              </a:solidFill>
              <a:round/>
              <a:headEnd/>
              <a:tailEnd/>
            </a:ln>
            <a:effectLst/>
          </p:spPr>
          <p:txBody>
            <a:bodyPr/>
            <a:lstStyle/>
            <a:p>
              <a:endParaRPr lang="en-US" dirty="0"/>
            </a:p>
          </p:txBody>
        </p:sp>
        <p:sp>
          <p:nvSpPr>
            <p:cNvPr id="27" name="Line 581"/>
            <p:cNvSpPr>
              <a:spLocks noChangeShapeType="1"/>
            </p:cNvSpPr>
            <p:nvPr/>
          </p:nvSpPr>
          <p:spPr bwMode="auto">
            <a:xfrm flipH="1" flipV="1">
              <a:off x="3886200" y="5410200"/>
              <a:ext cx="0" cy="838200"/>
            </a:xfrm>
            <a:prstGeom prst="line">
              <a:avLst/>
            </a:prstGeom>
            <a:noFill/>
            <a:ln w="19050">
              <a:solidFill>
                <a:srgbClr val="CC3300"/>
              </a:solidFill>
              <a:round/>
              <a:headEnd/>
              <a:tailEnd/>
            </a:ln>
            <a:effectLst/>
          </p:spPr>
          <p:txBody>
            <a:bodyPr/>
            <a:lstStyle/>
            <a:p>
              <a:endParaRPr lang="en-US" dirty="0"/>
            </a:p>
          </p:txBody>
        </p:sp>
        <p:sp>
          <p:nvSpPr>
            <p:cNvPr id="28" name="Line 473"/>
            <p:cNvSpPr>
              <a:spLocks noChangeShapeType="1"/>
            </p:cNvSpPr>
            <p:nvPr/>
          </p:nvSpPr>
          <p:spPr bwMode="auto">
            <a:xfrm>
              <a:off x="2819400" y="3200400"/>
              <a:ext cx="685800" cy="0"/>
            </a:xfrm>
            <a:prstGeom prst="line">
              <a:avLst/>
            </a:prstGeom>
            <a:noFill/>
            <a:ln w="19050">
              <a:solidFill>
                <a:srgbClr val="CC3300"/>
              </a:solidFill>
              <a:round/>
              <a:headEnd/>
              <a:tailEnd/>
            </a:ln>
            <a:effectLst/>
          </p:spPr>
          <p:txBody>
            <a:bodyPr/>
            <a:lstStyle/>
            <a:p>
              <a:endParaRPr lang="en-US" dirty="0"/>
            </a:p>
          </p:txBody>
        </p:sp>
        <p:sp>
          <p:nvSpPr>
            <p:cNvPr id="29" name="Line 512"/>
            <p:cNvSpPr>
              <a:spLocks noChangeShapeType="1"/>
            </p:cNvSpPr>
            <p:nvPr/>
          </p:nvSpPr>
          <p:spPr bwMode="auto">
            <a:xfrm>
              <a:off x="914400" y="3444766"/>
              <a:ext cx="5105400" cy="0"/>
            </a:xfrm>
            <a:prstGeom prst="line">
              <a:avLst/>
            </a:prstGeom>
            <a:noFill/>
            <a:ln w="28575">
              <a:solidFill>
                <a:srgbClr val="009900"/>
              </a:solidFill>
              <a:round/>
              <a:headEnd/>
              <a:tailEnd type="triangle" w="med" len="med"/>
            </a:ln>
            <a:effectLst/>
          </p:spPr>
          <p:txBody>
            <a:bodyPr/>
            <a:lstStyle/>
            <a:p>
              <a:endParaRPr lang="en-US" dirty="0"/>
            </a:p>
          </p:txBody>
        </p:sp>
        <p:sp>
          <p:nvSpPr>
            <p:cNvPr id="30" name="Line 534"/>
            <p:cNvSpPr>
              <a:spLocks noChangeShapeType="1"/>
            </p:cNvSpPr>
            <p:nvPr/>
          </p:nvSpPr>
          <p:spPr bwMode="auto">
            <a:xfrm>
              <a:off x="5538788" y="4419600"/>
              <a:ext cx="471488" cy="0"/>
            </a:xfrm>
            <a:prstGeom prst="line">
              <a:avLst/>
            </a:prstGeom>
            <a:noFill/>
            <a:ln w="28575">
              <a:solidFill>
                <a:srgbClr val="996600"/>
              </a:solidFill>
              <a:round/>
              <a:headEnd/>
              <a:tailEnd type="triangle" w="med" len="med"/>
            </a:ln>
            <a:effectLst/>
          </p:spPr>
          <p:txBody>
            <a:bodyPr/>
            <a:lstStyle/>
            <a:p>
              <a:endParaRPr lang="en-US" dirty="0"/>
            </a:p>
          </p:txBody>
        </p:sp>
        <p:sp>
          <p:nvSpPr>
            <p:cNvPr id="31" name="Line 445"/>
            <p:cNvSpPr>
              <a:spLocks noChangeShapeType="1"/>
            </p:cNvSpPr>
            <p:nvPr/>
          </p:nvSpPr>
          <p:spPr bwMode="auto">
            <a:xfrm>
              <a:off x="6248400" y="4978401"/>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32" name="Line 572"/>
            <p:cNvSpPr>
              <a:spLocks noChangeShapeType="1"/>
            </p:cNvSpPr>
            <p:nvPr/>
          </p:nvSpPr>
          <p:spPr bwMode="auto">
            <a:xfrm>
              <a:off x="6257925" y="4964113"/>
              <a:ext cx="0" cy="1066800"/>
            </a:xfrm>
            <a:prstGeom prst="line">
              <a:avLst/>
            </a:prstGeom>
            <a:noFill/>
            <a:ln w="28575">
              <a:solidFill>
                <a:schemeClr val="tx1"/>
              </a:solidFill>
              <a:round/>
              <a:headEnd/>
              <a:tailEnd/>
            </a:ln>
            <a:effectLst/>
          </p:spPr>
          <p:txBody>
            <a:bodyPr/>
            <a:lstStyle/>
            <a:p>
              <a:endParaRPr lang="en-US" dirty="0"/>
            </a:p>
          </p:txBody>
        </p:sp>
        <p:sp>
          <p:nvSpPr>
            <p:cNvPr id="33" name="Line 227"/>
            <p:cNvSpPr>
              <a:spLocks noChangeShapeType="1"/>
            </p:cNvSpPr>
            <p:nvPr/>
          </p:nvSpPr>
          <p:spPr bwMode="auto">
            <a:xfrm flipV="1">
              <a:off x="6667500" y="4354513"/>
              <a:ext cx="0" cy="228600"/>
            </a:xfrm>
            <a:prstGeom prst="line">
              <a:avLst/>
            </a:prstGeom>
            <a:noFill/>
            <a:ln w="19050">
              <a:solidFill>
                <a:srgbClr val="CC3300"/>
              </a:solidFill>
              <a:round/>
              <a:headEnd/>
              <a:tailEnd/>
            </a:ln>
            <a:effectLst/>
          </p:spPr>
          <p:txBody>
            <a:bodyPr/>
            <a:lstStyle/>
            <a:p>
              <a:endParaRPr lang="en-US" dirty="0"/>
            </a:p>
          </p:txBody>
        </p:sp>
        <p:sp>
          <p:nvSpPr>
            <p:cNvPr id="34" name="Line 549"/>
            <p:cNvSpPr>
              <a:spLocks noChangeShapeType="1"/>
            </p:cNvSpPr>
            <p:nvPr/>
          </p:nvSpPr>
          <p:spPr bwMode="auto">
            <a:xfrm>
              <a:off x="4876800" y="5573713"/>
              <a:ext cx="261938" cy="0"/>
            </a:xfrm>
            <a:prstGeom prst="line">
              <a:avLst/>
            </a:prstGeom>
            <a:noFill/>
            <a:ln w="28575">
              <a:solidFill>
                <a:schemeClr val="tx1"/>
              </a:solidFill>
              <a:round/>
              <a:headEnd/>
              <a:tailEnd type="triangle" w="med" len="med"/>
            </a:ln>
            <a:effectLst/>
          </p:spPr>
          <p:txBody>
            <a:bodyPr/>
            <a:lstStyle/>
            <a:p>
              <a:endParaRPr lang="en-US" dirty="0"/>
            </a:p>
          </p:txBody>
        </p:sp>
        <p:sp>
          <p:nvSpPr>
            <p:cNvPr id="35" name="Line 535"/>
            <p:cNvSpPr>
              <a:spLocks noChangeShapeType="1"/>
            </p:cNvSpPr>
            <p:nvPr/>
          </p:nvSpPr>
          <p:spPr bwMode="auto">
            <a:xfrm>
              <a:off x="6138863" y="4735513"/>
              <a:ext cx="152400" cy="0"/>
            </a:xfrm>
            <a:prstGeom prst="line">
              <a:avLst/>
            </a:prstGeom>
            <a:noFill/>
            <a:ln w="28575">
              <a:solidFill>
                <a:schemeClr val="tx1"/>
              </a:solidFill>
              <a:round/>
              <a:headEnd/>
              <a:tailEnd/>
            </a:ln>
            <a:effectLst/>
          </p:spPr>
          <p:txBody>
            <a:bodyPr/>
            <a:lstStyle/>
            <a:p>
              <a:endParaRPr lang="en-US" dirty="0"/>
            </a:p>
          </p:txBody>
        </p:sp>
        <p:sp>
          <p:nvSpPr>
            <p:cNvPr id="36" name="Line 536"/>
            <p:cNvSpPr>
              <a:spLocks noChangeShapeType="1"/>
            </p:cNvSpPr>
            <p:nvPr/>
          </p:nvSpPr>
          <p:spPr bwMode="auto">
            <a:xfrm>
              <a:off x="6262688" y="4354513"/>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37" name="Line 537"/>
            <p:cNvSpPr>
              <a:spLocks noChangeShapeType="1"/>
            </p:cNvSpPr>
            <p:nvPr/>
          </p:nvSpPr>
          <p:spPr bwMode="auto">
            <a:xfrm>
              <a:off x="6276976" y="4354513"/>
              <a:ext cx="0" cy="381000"/>
            </a:xfrm>
            <a:prstGeom prst="line">
              <a:avLst/>
            </a:prstGeom>
            <a:noFill/>
            <a:ln w="28575">
              <a:solidFill>
                <a:schemeClr val="tx1"/>
              </a:solidFill>
              <a:round/>
              <a:headEnd/>
              <a:tailEnd/>
            </a:ln>
            <a:effectLst/>
          </p:spPr>
          <p:txBody>
            <a:bodyPr/>
            <a:lstStyle/>
            <a:p>
              <a:endParaRPr lang="en-US" dirty="0"/>
            </a:p>
          </p:txBody>
        </p:sp>
        <p:sp>
          <p:nvSpPr>
            <p:cNvPr id="38" name="Line 528"/>
            <p:cNvSpPr>
              <a:spLocks noChangeShapeType="1"/>
            </p:cNvSpPr>
            <p:nvPr/>
          </p:nvSpPr>
          <p:spPr bwMode="auto">
            <a:xfrm>
              <a:off x="5534025" y="3962400"/>
              <a:ext cx="257175" cy="0"/>
            </a:xfrm>
            <a:prstGeom prst="line">
              <a:avLst/>
            </a:prstGeom>
            <a:noFill/>
            <a:ln w="28575">
              <a:solidFill>
                <a:srgbClr val="996600"/>
              </a:solidFill>
              <a:round/>
              <a:headEnd/>
              <a:tailEnd/>
            </a:ln>
            <a:effectLst/>
          </p:spPr>
          <p:txBody>
            <a:bodyPr/>
            <a:lstStyle/>
            <a:p>
              <a:endParaRPr lang="en-US" dirty="0"/>
            </a:p>
          </p:txBody>
        </p:sp>
        <p:sp>
          <p:nvSpPr>
            <p:cNvPr id="39" name="Line 526"/>
            <p:cNvSpPr>
              <a:spLocks noChangeShapeType="1"/>
            </p:cNvSpPr>
            <p:nvPr/>
          </p:nvSpPr>
          <p:spPr bwMode="auto">
            <a:xfrm>
              <a:off x="5786438" y="3744913"/>
              <a:ext cx="4763" cy="228600"/>
            </a:xfrm>
            <a:prstGeom prst="line">
              <a:avLst/>
            </a:prstGeom>
            <a:noFill/>
            <a:ln w="28575">
              <a:solidFill>
                <a:srgbClr val="996600"/>
              </a:solidFill>
              <a:round/>
              <a:headEnd/>
              <a:tailEnd/>
            </a:ln>
            <a:effectLst/>
          </p:spPr>
          <p:txBody>
            <a:bodyPr/>
            <a:lstStyle/>
            <a:p>
              <a:endParaRPr lang="en-US" dirty="0"/>
            </a:p>
          </p:txBody>
        </p:sp>
        <p:sp>
          <p:nvSpPr>
            <p:cNvPr id="40" name="Line 321"/>
            <p:cNvSpPr>
              <a:spLocks noChangeShapeType="1"/>
            </p:cNvSpPr>
            <p:nvPr/>
          </p:nvSpPr>
          <p:spPr bwMode="auto">
            <a:xfrm>
              <a:off x="3619500" y="3306763"/>
              <a:ext cx="0" cy="2724150"/>
            </a:xfrm>
            <a:prstGeom prst="line">
              <a:avLst/>
            </a:prstGeom>
            <a:noFill/>
            <a:ln w="28575">
              <a:solidFill>
                <a:schemeClr val="tx1"/>
              </a:solidFill>
              <a:round/>
              <a:headEnd type="triangle" w="med" len="med"/>
              <a:tailEnd/>
            </a:ln>
            <a:effectLst/>
          </p:spPr>
          <p:txBody>
            <a:bodyPr/>
            <a:lstStyle/>
            <a:p>
              <a:endParaRPr lang="en-US" dirty="0"/>
            </a:p>
          </p:txBody>
        </p:sp>
        <p:sp>
          <p:nvSpPr>
            <p:cNvPr id="41" name="Line 506"/>
            <p:cNvSpPr>
              <a:spLocks noChangeShapeType="1"/>
            </p:cNvSpPr>
            <p:nvPr/>
          </p:nvSpPr>
          <p:spPr bwMode="auto">
            <a:xfrm>
              <a:off x="3352800" y="4430713"/>
              <a:ext cx="276225" cy="0"/>
            </a:xfrm>
            <a:prstGeom prst="line">
              <a:avLst/>
            </a:prstGeom>
            <a:noFill/>
            <a:ln w="28575">
              <a:solidFill>
                <a:schemeClr val="tx1"/>
              </a:solidFill>
              <a:round/>
              <a:headEnd/>
              <a:tailEnd/>
            </a:ln>
            <a:effectLst/>
          </p:spPr>
          <p:txBody>
            <a:bodyPr/>
            <a:lstStyle/>
            <a:p>
              <a:endParaRPr lang="en-US" dirty="0"/>
            </a:p>
          </p:txBody>
        </p:sp>
        <p:sp>
          <p:nvSpPr>
            <p:cNvPr id="42" name="Line 489"/>
            <p:cNvSpPr>
              <a:spLocks noChangeShapeType="1"/>
            </p:cNvSpPr>
            <p:nvPr/>
          </p:nvSpPr>
          <p:spPr bwMode="auto">
            <a:xfrm flipH="1" flipV="1">
              <a:off x="2057400" y="2897188"/>
              <a:ext cx="0" cy="923925"/>
            </a:xfrm>
            <a:prstGeom prst="line">
              <a:avLst/>
            </a:prstGeom>
            <a:noFill/>
            <a:ln w="19050">
              <a:solidFill>
                <a:srgbClr val="CC3300"/>
              </a:solidFill>
              <a:round/>
              <a:headEnd/>
              <a:tailEnd/>
            </a:ln>
            <a:effectLst/>
          </p:spPr>
          <p:txBody>
            <a:bodyPr/>
            <a:lstStyle/>
            <a:p>
              <a:endParaRPr lang="en-US" dirty="0"/>
            </a:p>
          </p:txBody>
        </p:sp>
        <p:sp>
          <p:nvSpPr>
            <p:cNvPr id="43" name="Line 488"/>
            <p:cNvSpPr>
              <a:spLocks noChangeShapeType="1"/>
            </p:cNvSpPr>
            <p:nvPr/>
          </p:nvSpPr>
          <p:spPr bwMode="auto">
            <a:xfrm flipH="1" flipV="1">
              <a:off x="1676400" y="2744788"/>
              <a:ext cx="0" cy="1071563"/>
            </a:xfrm>
            <a:prstGeom prst="line">
              <a:avLst/>
            </a:prstGeom>
            <a:noFill/>
            <a:ln w="19050">
              <a:solidFill>
                <a:srgbClr val="CC3300"/>
              </a:solidFill>
              <a:round/>
              <a:headEnd/>
              <a:tailEnd/>
            </a:ln>
            <a:effectLst/>
          </p:spPr>
          <p:txBody>
            <a:bodyPr/>
            <a:lstStyle/>
            <a:p>
              <a:endParaRPr lang="en-US" dirty="0"/>
            </a:p>
          </p:txBody>
        </p:sp>
        <p:sp>
          <p:nvSpPr>
            <p:cNvPr id="44" name="Line 483"/>
            <p:cNvSpPr>
              <a:spLocks noChangeShapeType="1"/>
            </p:cNvSpPr>
            <p:nvPr/>
          </p:nvSpPr>
          <p:spPr bwMode="auto">
            <a:xfrm flipV="1">
              <a:off x="1143000" y="2597150"/>
              <a:ext cx="0" cy="1143000"/>
            </a:xfrm>
            <a:prstGeom prst="line">
              <a:avLst/>
            </a:prstGeom>
            <a:noFill/>
            <a:ln w="19050">
              <a:solidFill>
                <a:srgbClr val="CC3300"/>
              </a:solidFill>
              <a:round/>
              <a:headEnd/>
              <a:tailEnd/>
            </a:ln>
            <a:effectLst/>
          </p:spPr>
          <p:txBody>
            <a:bodyPr/>
            <a:lstStyle/>
            <a:p>
              <a:endParaRPr lang="en-US" dirty="0"/>
            </a:p>
          </p:txBody>
        </p:sp>
        <p:sp>
          <p:nvSpPr>
            <p:cNvPr id="45" name="Line 454"/>
            <p:cNvSpPr>
              <a:spLocks noChangeShapeType="1"/>
            </p:cNvSpPr>
            <p:nvPr/>
          </p:nvSpPr>
          <p:spPr bwMode="auto">
            <a:xfrm flipV="1">
              <a:off x="742950" y="2368550"/>
              <a:ext cx="0" cy="1143000"/>
            </a:xfrm>
            <a:prstGeom prst="line">
              <a:avLst/>
            </a:prstGeom>
            <a:noFill/>
            <a:ln w="19050">
              <a:solidFill>
                <a:srgbClr val="CC3300"/>
              </a:solidFill>
              <a:round/>
              <a:headEnd/>
              <a:tailEnd/>
            </a:ln>
            <a:effectLst/>
          </p:spPr>
          <p:txBody>
            <a:bodyPr/>
            <a:lstStyle/>
            <a:p>
              <a:endParaRPr lang="en-US" dirty="0"/>
            </a:p>
          </p:txBody>
        </p:sp>
        <p:sp>
          <p:nvSpPr>
            <p:cNvPr id="46" name="Line 231"/>
            <p:cNvSpPr>
              <a:spLocks noChangeShapeType="1"/>
            </p:cNvSpPr>
            <p:nvPr/>
          </p:nvSpPr>
          <p:spPr bwMode="auto">
            <a:xfrm flipV="1">
              <a:off x="7105650" y="2449513"/>
              <a:ext cx="0" cy="3124200"/>
            </a:xfrm>
            <a:prstGeom prst="line">
              <a:avLst/>
            </a:prstGeom>
            <a:noFill/>
            <a:ln w="19050">
              <a:solidFill>
                <a:srgbClr val="CC3300"/>
              </a:solidFill>
              <a:round/>
              <a:headEnd/>
              <a:tailEnd/>
            </a:ln>
            <a:effectLst/>
          </p:spPr>
          <p:txBody>
            <a:bodyPr/>
            <a:lstStyle/>
            <a:p>
              <a:endParaRPr lang="en-US" dirty="0"/>
            </a:p>
          </p:txBody>
        </p:sp>
        <p:sp>
          <p:nvSpPr>
            <p:cNvPr id="47" name="Line 238"/>
            <p:cNvSpPr>
              <a:spLocks noChangeShapeType="1"/>
            </p:cNvSpPr>
            <p:nvPr/>
          </p:nvSpPr>
          <p:spPr bwMode="auto">
            <a:xfrm>
              <a:off x="752475" y="2378075"/>
              <a:ext cx="90488" cy="0"/>
            </a:xfrm>
            <a:prstGeom prst="line">
              <a:avLst/>
            </a:prstGeom>
            <a:noFill/>
            <a:ln w="19050">
              <a:solidFill>
                <a:srgbClr val="CC3300"/>
              </a:solidFill>
              <a:round/>
              <a:headEnd/>
              <a:tailEnd/>
            </a:ln>
            <a:effectLst/>
          </p:spPr>
          <p:txBody>
            <a:bodyPr/>
            <a:lstStyle/>
            <a:p>
              <a:endParaRPr lang="en-US" dirty="0"/>
            </a:p>
          </p:txBody>
        </p:sp>
        <p:sp>
          <p:nvSpPr>
            <p:cNvPr id="48" name="Line 239"/>
            <p:cNvSpPr>
              <a:spLocks noChangeShapeType="1"/>
            </p:cNvSpPr>
            <p:nvPr/>
          </p:nvSpPr>
          <p:spPr bwMode="auto">
            <a:xfrm flipV="1">
              <a:off x="2828925" y="3195638"/>
              <a:ext cx="0" cy="609600"/>
            </a:xfrm>
            <a:prstGeom prst="line">
              <a:avLst/>
            </a:prstGeom>
            <a:noFill/>
            <a:ln w="19050">
              <a:solidFill>
                <a:srgbClr val="CC3300"/>
              </a:solidFill>
              <a:round/>
              <a:headEnd/>
              <a:tailEnd/>
            </a:ln>
            <a:effectLst/>
          </p:spPr>
          <p:txBody>
            <a:bodyPr/>
            <a:lstStyle/>
            <a:p>
              <a:endParaRPr lang="en-US" dirty="0"/>
            </a:p>
          </p:txBody>
        </p:sp>
        <p:sp>
          <p:nvSpPr>
            <p:cNvPr id="49" name="Line 240"/>
            <p:cNvSpPr>
              <a:spLocks noChangeShapeType="1"/>
            </p:cNvSpPr>
            <p:nvPr/>
          </p:nvSpPr>
          <p:spPr bwMode="auto">
            <a:xfrm>
              <a:off x="3819525" y="2447925"/>
              <a:ext cx="3295650" cy="0"/>
            </a:xfrm>
            <a:prstGeom prst="line">
              <a:avLst/>
            </a:prstGeom>
            <a:noFill/>
            <a:ln w="19050">
              <a:solidFill>
                <a:srgbClr val="CC3300"/>
              </a:solidFill>
              <a:round/>
              <a:headEnd/>
              <a:tailEnd/>
            </a:ln>
            <a:effectLst/>
          </p:spPr>
          <p:txBody>
            <a:bodyPr/>
            <a:lstStyle/>
            <a:p>
              <a:endParaRPr lang="en-US" dirty="0"/>
            </a:p>
          </p:txBody>
        </p:sp>
        <p:sp>
          <p:nvSpPr>
            <p:cNvPr id="50" name="Text Box 242"/>
            <p:cNvSpPr txBox="1">
              <a:spLocks noChangeArrowheads="1"/>
            </p:cNvSpPr>
            <p:nvPr/>
          </p:nvSpPr>
          <p:spPr bwMode="auto">
            <a:xfrm>
              <a:off x="3800475" y="226853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51" name="Text Box 244"/>
            <p:cNvSpPr txBox="1">
              <a:spLocks noChangeArrowheads="1"/>
            </p:cNvSpPr>
            <p:nvPr/>
          </p:nvSpPr>
          <p:spPr bwMode="auto">
            <a:xfrm>
              <a:off x="3810000" y="293528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52" name="Text Box 245"/>
            <p:cNvSpPr txBox="1">
              <a:spLocks noChangeArrowheads="1"/>
            </p:cNvSpPr>
            <p:nvPr/>
          </p:nvSpPr>
          <p:spPr bwMode="auto">
            <a:xfrm>
              <a:off x="3829050" y="2487613"/>
              <a:ext cx="81915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 B</a:t>
              </a:r>
            </a:p>
          </p:txBody>
        </p:sp>
        <p:sp>
          <p:nvSpPr>
            <p:cNvPr id="53" name="Rectangle 269"/>
            <p:cNvSpPr>
              <a:spLocks noChangeArrowheads="1"/>
            </p:cNvSpPr>
            <p:nvPr/>
          </p:nvSpPr>
          <p:spPr bwMode="auto">
            <a:xfrm>
              <a:off x="609600" y="3516313"/>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54" name="Line 270"/>
            <p:cNvSpPr>
              <a:spLocks noChangeShapeType="1"/>
            </p:cNvSpPr>
            <p:nvPr/>
          </p:nvSpPr>
          <p:spPr bwMode="auto">
            <a:xfrm>
              <a:off x="852488" y="3821113"/>
              <a:ext cx="214313" cy="0"/>
            </a:xfrm>
            <a:prstGeom prst="line">
              <a:avLst/>
            </a:prstGeom>
            <a:noFill/>
            <a:ln w="28575">
              <a:solidFill>
                <a:srgbClr val="009900"/>
              </a:solidFill>
              <a:round/>
              <a:headEnd/>
              <a:tailEnd type="triangle" w="med" len="med"/>
            </a:ln>
            <a:effectLst/>
          </p:spPr>
          <p:txBody>
            <a:bodyPr/>
            <a:lstStyle/>
            <a:p>
              <a:endParaRPr lang="en-US" dirty="0"/>
            </a:p>
          </p:txBody>
        </p:sp>
        <p:sp>
          <p:nvSpPr>
            <p:cNvPr id="55" name="Line 271"/>
            <p:cNvSpPr>
              <a:spLocks noChangeShapeType="1"/>
            </p:cNvSpPr>
            <p:nvPr/>
          </p:nvSpPr>
          <p:spPr bwMode="auto">
            <a:xfrm flipH="1" flipV="1">
              <a:off x="920805" y="3440113"/>
              <a:ext cx="0" cy="381000"/>
            </a:xfrm>
            <a:prstGeom prst="line">
              <a:avLst/>
            </a:prstGeom>
            <a:noFill/>
            <a:ln w="28575">
              <a:solidFill>
                <a:srgbClr val="009900"/>
              </a:solidFill>
              <a:round/>
              <a:headEnd/>
              <a:tailEnd/>
            </a:ln>
            <a:effectLst/>
          </p:spPr>
          <p:txBody>
            <a:bodyPr/>
            <a:lstStyle/>
            <a:p>
              <a:endParaRPr lang="en-US" dirty="0"/>
            </a:p>
          </p:txBody>
        </p:sp>
        <p:sp>
          <p:nvSpPr>
            <p:cNvPr id="56" name="Oval 284"/>
            <p:cNvSpPr>
              <a:spLocks noChangeArrowheads="1"/>
            </p:cNvSpPr>
            <p:nvPr/>
          </p:nvSpPr>
          <p:spPr bwMode="auto">
            <a:xfrm>
              <a:off x="6553200" y="2906713"/>
              <a:ext cx="323850" cy="609600"/>
            </a:xfrm>
            <a:prstGeom prst="ellipse">
              <a:avLst/>
            </a:prstGeom>
            <a:solidFill>
              <a:srgbClr val="CC9900"/>
            </a:solidFill>
            <a:ln w="28575">
              <a:solidFill>
                <a:schemeClr val="tx1"/>
              </a:solidFill>
              <a:round/>
              <a:headEnd/>
              <a:tailEnd/>
            </a:ln>
            <a:effectLst/>
          </p:spPr>
          <p:txBody>
            <a:bodyPr wrap="none" anchor="ctr"/>
            <a:lstStyle/>
            <a:p>
              <a:r>
                <a:rPr lang="en-US" sz="900" b="1" dirty="0"/>
                <a:t>Left</a:t>
              </a:r>
            </a:p>
            <a:p>
              <a:r>
                <a:rPr lang="en-US" sz="900" b="1" dirty="0"/>
                <a:t>shift</a:t>
              </a:r>
            </a:p>
            <a:p>
              <a:r>
                <a:rPr lang="en-US" sz="900" b="1" dirty="0"/>
                <a:t>2</a:t>
              </a:r>
            </a:p>
          </p:txBody>
        </p:sp>
        <p:sp>
          <p:nvSpPr>
            <p:cNvPr id="57" name="Line 287"/>
            <p:cNvSpPr>
              <a:spLocks noChangeShapeType="1"/>
            </p:cNvSpPr>
            <p:nvPr/>
          </p:nvSpPr>
          <p:spPr bwMode="auto">
            <a:xfrm>
              <a:off x="6877050" y="3211513"/>
              <a:ext cx="1428750" cy="0"/>
            </a:xfrm>
            <a:prstGeom prst="line">
              <a:avLst/>
            </a:prstGeom>
            <a:noFill/>
            <a:ln w="28575">
              <a:solidFill>
                <a:schemeClr val="tx1"/>
              </a:solidFill>
              <a:round/>
              <a:headEnd/>
              <a:tailEnd type="triangle" w="med" len="med"/>
            </a:ln>
            <a:effectLst/>
          </p:spPr>
          <p:txBody>
            <a:bodyPr/>
            <a:lstStyle/>
            <a:p>
              <a:endParaRPr lang="en-US" dirty="0"/>
            </a:p>
          </p:txBody>
        </p:sp>
        <p:sp>
          <p:nvSpPr>
            <p:cNvPr id="58" name="Line 288"/>
            <p:cNvSpPr>
              <a:spLocks noChangeShapeType="1"/>
            </p:cNvSpPr>
            <p:nvPr/>
          </p:nvSpPr>
          <p:spPr bwMode="auto">
            <a:xfrm flipH="1" flipV="1">
              <a:off x="395288" y="1752600"/>
              <a:ext cx="0" cy="2073275"/>
            </a:xfrm>
            <a:prstGeom prst="line">
              <a:avLst/>
            </a:prstGeom>
            <a:noFill/>
            <a:ln w="28575">
              <a:solidFill>
                <a:srgbClr val="009900"/>
              </a:solidFill>
              <a:round/>
              <a:headEnd/>
              <a:tailEnd/>
            </a:ln>
            <a:effectLst/>
          </p:spPr>
          <p:txBody>
            <a:bodyPr/>
            <a:lstStyle/>
            <a:p>
              <a:endParaRPr lang="en-US" dirty="0"/>
            </a:p>
          </p:txBody>
        </p:sp>
        <p:sp>
          <p:nvSpPr>
            <p:cNvPr id="59" name="Line 289"/>
            <p:cNvSpPr>
              <a:spLocks noChangeShapeType="1"/>
            </p:cNvSpPr>
            <p:nvPr/>
          </p:nvSpPr>
          <p:spPr bwMode="auto">
            <a:xfrm>
              <a:off x="390525" y="1766888"/>
              <a:ext cx="8229600" cy="0"/>
            </a:xfrm>
            <a:prstGeom prst="line">
              <a:avLst/>
            </a:prstGeom>
            <a:noFill/>
            <a:ln w="28575">
              <a:solidFill>
                <a:srgbClr val="009900"/>
              </a:solidFill>
              <a:round/>
              <a:headEnd/>
              <a:tailEnd/>
            </a:ln>
            <a:effectLst/>
          </p:spPr>
          <p:txBody>
            <a:bodyPr/>
            <a:lstStyle/>
            <a:p>
              <a:endParaRPr lang="en-US" dirty="0"/>
            </a:p>
          </p:txBody>
        </p:sp>
        <p:sp>
          <p:nvSpPr>
            <p:cNvPr id="60" name="Line 317"/>
            <p:cNvSpPr>
              <a:spLocks noChangeShapeType="1"/>
            </p:cNvSpPr>
            <p:nvPr/>
          </p:nvSpPr>
          <p:spPr bwMode="auto">
            <a:xfrm>
              <a:off x="5776913" y="465931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61" name="Line 334"/>
            <p:cNvSpPr>
              <a:spLocks noChangeShapeType="1"/>
            </p:cNvSpPr>
            <p:nvPr/>
          </p:nvSpPr>
          <p:spPr bwMode="auto">
            <a:xfrm>
              <a:off x="8605838" y="1763713"/>
              <a:ext cx="0" cy="1660525"/>
            </a:xfrm>
            <a:prstGeom prst="line">
              <a:avLst/>
            </a:prstGeom>
            <a:noFill/>
            <a:ln w="28575">
              <a:solidFill>
                <a:srgbClr val="009900"/>
              </a:solidFill>
              <a:round/>
              <a:headEnd/>
              <a:tailEnd/>
            </a:ln>
            <a:effectLst/>
          </p:spPr>
          <p:txBody>
            <a:bodyPr/>
            <a:lstStyle/>
            <a:p>
              <a:endParaRPr lang="en-US" dirty="0"/>
            </a:p>
          </p:txBody>
        </p:sp>
        <p:sp>
          <p:nvSpPr>
            <p:cNvPr id="62" name="Line 335"/>
            <p:cNvSpPr>
              <a:spLocks noChangeShapeType="1"/>
            </p:cNvSpPr>
            <p:nvPr/>
          </p:nvSpPr>
          <p:spPr bwMode="auto">
            <a:xfrm flipH="1">
              <a:off x="8467725" y="3429000"/>
              <a:ext cx="152400" cy="0"/>
            </a:xfrm>
            <a:prstGeom prst="line">
              <a:avLst/>
            </a:prstGeom>
            <a:noFill/>
            <a:ln w="28575">
              <a:solidFill>
                <a:srgbClr val="009900"/>
              </a:solidFill>
              <a:round/>
              <a:headEnd/>
              <a:tailEnd/>
            </a:ln>
            <a:effectLst/>
          </p:spPr>
          <p:txBody>
            <a:bodyPr/>
            <a:lstStyle/>
            <a:p>
              <a:endParaRPr lang="en-US" dirty="0"/>
            </a:p>
          </p:txBody>
        </p:sp>
        <p:sp>
          <p:nvSpPr>
            <p:cNvPr id="63" name="Line 283"/>
            <p:cNvSpPr>
              <a:spLocks noChangeShapeType="1"/>
            </p:cNvSpPr>
            <p:nvPr/>
          </p:nvSpPr>
          <p:spPr bwMode="auto">
            <a:xfrm>
              <a:off x="7010400" y="4049713"/>
              <a:ext cx="457200" cy="0"/>
            </a:xfrm>
            <a:prstGeom prst="line">
              <a:avLst/>
            </a:prstGeom>
            <a:noFill/>
            <a:ln w="28575">
              <a:solidFill>
                <a:schemeClr val="accent2"/>
              </a:solidFill>
              <a:round/>
              <a:headEnd/>
              <a:tailEnd type="triangle" w="med" len="med"/>
            </a:ln>
            <a:effectLst/>
          </p:spPr>
          <p:txBody>
            <a:bodyPr/>
            <a:lstStyle/>
            <a:p>
              <a:endParaRPr lang="en-US" dirty="0"/>
            </a:p>
          </p:txBody>
        </p:sp>
        <p:sp>
          <p:nvSpPr>
            <p:cNvPr id="64" name="Line 320"/>
            <p:cNvSpPr>
              <a:spLocks noChangeShapeType="1"/>
            </p:cNvSpPr>
            <p:nvPr/>
          </p:nvSpPr>
          <p:spPr bwMode="auto">
            <a:xfrm>
              <a:off x="7010400" y="3897313"/>
              <a:ext cx="152400" cy="0"/>
            </a:xfrm>
            <a:prstGeom prst="line">
              <a:avLst/>
            </a:prstGeom>
            <a:noFill/>
            <a:ln w="19050">
              <a:solidFill>
                <a:schemeClr val="accent2"/>
              </a:solidFill>
              <a:round/>
              <a:headEnd/>
              <a:tailEnd/>
            </a:ln>
            <a:effectLst/>
          </p:spPr>
          <p:txBody>
            <a:bodyPr/>
            <a:lstStyle/>
            <a:p>
              <a:endParaRPr lang="en-US" dirty="0"/>
            </a:p>
          </p:txBody>
        </p:sp>
        <p:sp>
          <p:nvSpPr>
            <p:cNvPr id="65" name="Oval 349"/>
            <p:cNvSpPr>
              <a:spLocks noChangeArrowheads="1"/>
            </p:cNvSpPr>
            <p:nvPr/>
          </p:nvSpPr>
          <p:spPr bwMode="auto">
            <a:xfrm>
              <a:off x="6400800" y="4583113"/>
              <a:ext cx="533400" cy="762000"/>
            </a:xfrm>
            <a:prstGeom prst="ellipse">
              <a:avLst/>
            </a:prstGeom>
            <a:solidFill>
              <a:srgbClr val="FF9999"/>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66" name="Oval 353"/>
            <p:cNvSpPr>
              <a:spLocks noChangeArrowheads="1"/>
            </p:cNvSpPr>
            <p:nvPr/>
          </p:nvSpPr>
          <p:spPr bwMode="auto">
            <a:xfrm>
              <a:off x="3352800" y="2144713"/>
              <a:ext cx="533400" cy="1190625"/>
            </a:xfrm>
            <a:prstGeom prst="ellipse">
              <a:avLst/>
            </a:prstGeom>
            <a:solidFill>
              <a:srgbClr val="FF9999"/>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67" name="Line 355"/>
            <p:cNvSpPr>
              <a:spLocks noChangeShapeType="1"/>
            </p:cNvSpPr>
            <p:nvPr/>
          </p:nvSpPr>
          <p:spPr bwMode="auto">
            <a:xfrm>
              <a:off x="3605213" y="5573713"/>
              <a:ext cx="819150" cy="0"/>
            </a:xfrm>
            <a:prstGeom prst="line">
              <a:avLst/>
            </a:prstGeom>
            <a:noFill/>
            <a:ln w="28575">
              <a:solidFill>
                <a:schemeClr val="tx1"/>
              </a:solidFill>
              <a:round/>
              <a:headEnd/>
              <a:tailEnd type="triangle" w="med" len="med"/>
            </a:ln>
            <a:effectLst/>
          </p:spPr>
          <p:txBody>
            <a:bodyPr/>
            <a:lstStyle/>
            <a:p>
              <a:endParaRPr lang="en-US" dirty="0"/>
            </a:p>
          </p:txBody>
        </p:sp>
        <p:sp>
          <p:nvSpPr>
            <p:cNvPr id="68" name="Line 376"/>
            <p:cNvSpPr>
              <a:spLocks noChangeShapeType="1"/>
            </p:cNvSpPr>
            <p:nvPr/>
          </p:nvSpPr>
          <p:spPr bwMode="auto">
            <a:xfrm>
              <a:off x="3895725" y="2667000"/>
              <a:ext cx="1990725" cy="0"/>
            </a:xfrm>
            <a:prstGeom prst="line">
              <a:avLst/>
            </a:prstGeom>
            <a:noFill/>
            <a:ln w="19050">
              <a:solidFill>
                <a:srgbClr val="CC3300"/>
              </a:solidFill>
              <a:round/>
              <a:headEnd/>
              <a:tailEnd/>
            </a:ln>
            <a:effectLst/>
          </p:spPr>
          <p:txBody>
            <a:bodyPr/>
            <a:lstStyle/>
            <a:p>
              <a:endParaRPr lang="en-US" dirty="0"/>
            </a:p>
          </p:txBody>
        </p:sp>
        <p:sp>
          <p:nvSpPr>
            <p:cNvPr id="69" name="Text Box 379"/>
            <p:cNvSpPr txBox="1">
              <a:spLocks noChangeArrowheads="1"/>
            </p:cNvSpPr>
            <p:nvPr/>
          </p:nvSpPr>
          <p:spPr bwMode="auto">
            <a:xfrm>
              <a:off x="3762375" y="3106738"/>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70" name="Line 380"/>
            <p:cNvSpPr>
              <a:spLocks noChangeShapeType="1"/>
            </p:cNvSpPr>
            <p:nvPr/>
          </p:nvSpPr>
          <p:spPr bwMode="auto">
            <a:xfrm>
              <a:off x="3886200" y="2895600"/>
              <a:ext cx="2209800" cy="0"/>
            </a:xfrm>
            <a:prstGeom prst="line">
              <a:avLst/>
            </a:prstGeom>
            <a:noFill/>
            <a:ln w="19050">
              <a:solidFill>
                <a:srgbClr val="CC3300"/>
              </a:solidFill>
              <a:round/>
              <a:headEnd/>
              <a:tailEnd/>
            </a:ln>
            <a:effectLst/>
          </p:spPr>
          <p:txBody>
            <a:bodyPr/>
            <a:lstStyle/>
            <a:p>
              <a:endParaRPr lang="en-US" dirty="0"/>
            </a:p>
          </p:txBody>
        </p:sp>
        <p:sp>
          <p:nvSpPr>
            <p:cNvPr id="71" name="Text Box 383"/>
            <p:cNvSpPr txBox="1">
              <a:spLocks noChangeArrowheads="1"/>
            </p:cNvSpPr>
            <p:nvPr/>
          </p:nvSpPr>
          <p:spPr bwMode="auto">
            <a:xfrm>
              <a:off x="3695700" y="2039938"/>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PC Source</a:t>
              </a:r>
            </a:p>
          </p:txBody>
        </p:sp>
        <p:sp>
          <p:nvSpPr>
            <p:cNvPr id="72" name="Line 392"/>
            <p:cNvSpPr>
              <a:spLocks noChangeShapeType="1"/>
            </p:cNvSpPr>
            <p:nvPr/>
          </p:nvSpPr>
          <p:spPr bwMode="auto">
            <a:xfrm flipV="1">
              <a:off x="7162800" y="1916113"/>
              <a:ext cx="0" cy="1990725"/>
            </a:xfrm>
            <a:prstGeom prst="line">
              <a:avLst/>
            </a:prstGeom>
            <a:noFill/>
            <a:ln w="19050">
              <a:solidFill>
                <a:schemeClr val="accent2"/>
              </a:solidFill>
              <a:round/>
              <a:headEnd/>
              <a:tailEnd/>
            </a:ln>
            <a:effectLst/>
          </p:spPr>
          <p:txBody>
            <a:bodyPr/>
            <a:lstStyle/>
            <a:p>
              <a:endParaRPr lang="en-US" dirty="0"/>
            </a:p>
          </p:txBody>
        </p:sp>
        <p:grpSp>
          <p:nvGrpSpPr>
            <p:cNvPr id="73" name="Group 394"/>
            <p:cNvGrpSpPr>
              <a:grpSpLocks/>
            </p:cNvGrpSpPr>
            <p:nvPr/>
          </p:nvGrpSpPr>
          <p:grpSpPr bwMode="auto">
            <a:xfrm>
              <a:off x="8267689" y="2982913"/>
              <a:ext cx="228600" cy="889000"/>
              <a:chOff x="3912" y="1587"/>
              <a:chExt cx="144" cy="560"/>
            </a:xfrm>
          </p:grpSpPr>
          <p:grpSp>
            <p:nvGrpSpPr>
              <p:cNvPr id="215" name="Group 395"/>
              <p:cNvGrpSpPr>
                <a:grpSpLocks/>
              </p:cNvGrpSpPr>
              <p:nvPr/>
            </p:nvGrpSpPr>
            <p:grpSpPr bwMode="auto">
              <a:xfrm>
                <a:off x="3930" y="1587"/>
                <a:ext cx="102" cy="560"/>
                <a:chOff x="1248" y="3360"/>
                <a:chExt cx="144" cy="480"/>
              </a:xfrm>
            </p:grpSpPr>
            <p:sp>
              <p:nvSpPr>
                <p:cNvPr id="217" name="AutoShape 396"/>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218" name="Line 39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19" name="Line 39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16" name="Text Box 399"/>
              <p:cNvSpPr txBox="1">
                <a:spLocks noChangeArrowheads="1"/>
              </p:cNvSpPr>
              <p:nvPr/>
            </p:nvSpPr>
            <p:spPr bwMode="auto">
              <a:xfrm>
                <a:off x="3912"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74" name="Line 411"/>
            <p:cNvSpPr>
              <a:spLocks noChangeShapeType="1"/>
            </p:cNvSpPr>
            <p:nvPr/>
          </p:nvSpPr>
          <p:spPr bwMode="auto">
            <a:xfrm>
              <a:off x="1905000" y="2220913"/>
              <a:ext cx="1600200" cy="0"/>
            </a:xfrm>
            <a:prstGeom prst="line">
              <a:avLst/>
            </a:prstGeom>
            <a:noFill/>
            <a:ln w="19050">
              <a:solidFill>
                <a:srgbClr val="CC3300"/>
              </a:solidFill>
              <a:round/>
              <a:headEnd/>
              <a:tailEnd/>
            </a:ln>
            <a:effectLst/>
          </p:spPr>
          <p:txBody>
            <a:bodyPr/>
            <a:lstStyle/>
            <a:p>
              <a:endParaRPr lang="en-US" dirty="0"/>
            </a:p>
          </p:txBody>
        </p:sp>
        <p:sp>
          <p:nvSpPr>
            <p:cNvPr id="75" name="Line 331"/>
            <p:cNvSpPr>
              <a:spLocks noChangeShapeType="1"/>
            </p:cNvSpPr>
            <p:nvPr/>
          </p:nvSpPr>
          <p:spPr bwMode="auto">
            <a:xfrm>
              <a:off x="7985125" y="3668713"/>
              <a:ext cx="304800" cy="0"/>
            </a:xfrm>
            <a:prstGeom prst="line">
              <a:avLst/>
            </a:prstGeom>
            <a:noFill/>
            <a:ln w="28575">
              <a:solidFill>
                <a:schemeClr val="accent2"/>
              </a:solidFill>
              <a:round/>
              <a:headEnd/>
              <a:tailEnd type="triangle" w="med" len="med"/>
            </a:ln>
            <a:effectLst/>
          </p:spPr>
          <p:txBody>
            <a:bodyPr/>
            <a:lstStyle/>
            <a:p>
              <a:endParaRPr lang="en-US" dirty="0"/>
            </a:p>
          </p:txBody>
        </p:sp>
        <p:sp>
          <p:nvSpPr>
            <p:cNvPr id="76" name="Rectangle 419"/>
            <p:cNvSpPr>
              <a:spLocks noChangeArrowheads="1"/>
            </p:cNvSpPr>
            <p:nvPr/>
          </p:nvSpPr>
          <p:spPr bwMode="auto">
            <a:xfrm>
              <a:off x="7467600" y="3744913"/>
              <a:ext cx="304800" cy="609600"/>
            </a:xfrm>
            <a:prstGeom prst="rect">
              <a:avLst/>
            </a:prstGeom>
            <a:solidFill>
              <a:srgbClr val="CC99FF"/>
            </a:solidFill>
            <a:ln w="28575" algn="ctr">
              <a:solidFill>
                <a:schemeClr val="tx1"/>
              </a:solidFill>
              <a:miter lim="800000"/>
              <a:headEnd/>
              <a:tailEnd/>
            </a:ln>
            <a:effectLst/>
          </p:spPr>
          <p:txBody>
            <a:bodyPr wrap="none" anchor="ctr"/>
            <a:lstStyle/>
            <a:p>
              <a:endParaRPr lang="en-US" dirty="0"/>
            </a:p>
          </p:txBody>
        </p:sp>
        <p:sp>
          <p:nvSpPr>
            <p:cNvPr id="77" name="Line 420"/>
            <p:cNvSpPr>
              <a:spLocks noChangeShapeType="1"/>
            </p:cNvSpPr>
            <p:nvPr/>
          </p:nvSpPr>
          <p:spPr bwMode="auto">
            <a:xfrm>
              <a:off x="8001000" y="3676650"/>
              <a:ext cx="0" cy="2430463"/>
            </a:xfrm>
            <a:prstGeom prst="line">
              <a:avLst/>
            </a:prstGeom>
            <a:noFill/>
            <a:ln w="28575">
              <a:solidFill>
                <a:schemeClr val="accent2"/>
              </a:solidFill>
              <a:round/>
              <a:headEnd/>
              <a:tailEnd/>
            </a:ln>
            <a:effectLst/>
          </p:spPr>
          <p:txBody>
            <a:bodyPr/>
            <a:lstStyle/>
            <a:p>
              <a:endParaRPr lang="en-US" dirty="0"/>
            </a:p>
          </p:txBody>
        </p:sp>
        <p:sp>
          <p:nvSpPr>
            <p:cNvPr id="78" name="Text Box 424"/>
            <p:cNvSpPr txBox="1">
              <a:spLocks noChangeArrowheads="1"/>
            </p:cNvSpPr>
            <p:nvPr/>
          </p:nvSpPr>
          <p:spPr bwMode="auto">
            <a:xfrm>
              <a:off x="7391400" y="3821113"/>
              <a:ext cx="452438" cy="396875"/>
            </a:xfrm>
            <a:prstGeom prst="rect">
              <a:avLst/>
            </a:prstGeom>
            <a:noFill/>
            <a:ln w="9525" algn="ctr">
              <a:noFill/>
              <a:miter lim="800000"/>
              <a:headEnd/>
              <a:tailEnd/>
            </a:ln>
            <a:effectLst/>
          </p:spPr>
          <p:txBody>
            <a:bodyPr wrap="none">
              <a:spAutoFit/>
            </a:bodyPr>
            <a:lstStyle/>
            <a:p>
              <a:r>
                <a:rPr lang="en-US" sz="1000" b="1" dirty="0"/>
                <a:t>ALU</a:t>
              </a:r>
            </a:p>
            <a:p>
              <a:r>
                <a:rPr lang="en-US" sz="1000" b="1" dirty="0"/>
                <a:t>Out</a:t>
              </a:r>
            </a:p>
          </p:txBody>
        </p:sp>
        <p:sp>
          <p:nvSpPr>
            <p:cNvPr id="79" name="Line 427"/>
            <p:cNvSpPr>
              <a:spLocks noChangeShapeType="1"/>
            </p:cNvSpPr>
            <p:nvPr/>
          </p:nvSpPr>
          <p:spPr bwMode="auto">
            <a:xfrm>
              <a:off x="7331075" y="3440113"/>
              <a:ext cx="0" cy="609600"/>
            </a:xfrm>
            <a:prstGeom prst="line">
              <a:avLst/>
            </a:prstGeom>
            <a:noFill/>
            <a:ln w="28575">
              <a:solidFill>
                <a:schemeClr val="accent2"/>
              </a:solidFill>
              <a:round/>
              <a:headEnd/>
              <a:tailEnd/>
            </a:ln>
            <a:effectLst/>
          </p:spPr>
          <p:txBody>
            <a:bodyPr/>
            <a:lstStyle/>
            <a:p>
              <a:endParaRPr lang="en-US" dirty="0"/>
            </a:p>
          </p:txBody>
        </p:sp>
        <p:grpSp>
          <p:nvGrpSpPr>
            <p:cNvPr id="80" name="Group 433"/>
            <p:cNvGrpSpPr>
              <a:grpSpLocks/>
            </p:cNvGrpSpPr>
            <p:nvPr/>
          </p:nvGrpSpPr>
          <p:grpSpPr bwMode="auto">
            <a:xfrm>
              <a:off x="5983276" y="4327525"/>
              <a:ext cx="228600" cy="889000"/>
              <a:chOff x="3912" y="1587"/>
              <a:chExt cx="144" cy="560"/>
            </a:xfrm>
          </p:grpSpPr>
          <p:grpSp>
            <p:nvGrpSpPr>
              <p:cNvPr id="210" name="Group 434"/>
              <p:cNvGrpSpPr>
                <a:grpSpLocks/>
              </p:cNvGrpSpPr>
              <p:nvPr/>
            </p:nvGrpSpPr>
            <p:grpSpPr bwMode="auto">
              <a:xfrm>
                <a:off x="3930" y="1587"/>
                <a:ext cx="102" cy="560"/>
                <a:chOff x="1248" y="3360"/>
                <a:chExt cx="144" cy="480"/>
              </a:xfrm>
            </p:grpSpPr>
            <p:sp>
              <p:nvSpPr>
                <p:cNvPr id="212" name="AutoShape 435"/>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213" name="Line 436"/>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14" name="Line 437"/>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11" name="Text Box 438"/>
              <p:cNvSpPr txBox="1">
                <a:spLocks noChangeArrowheads="1"/>
              </p:cNvSpPr>
              <p:nvPr/>
            </p:nvSpPr>
            <p:spPr bwMode="auto">
              <a:xfrm>
                <a:off x="3912"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81" name="Line 446"/>
            <p:cNvSpPr>
              <a:spLocks noChangeShapeType="1"/>
            </p:cNvSpPr>
            <p:nvPr/>
          </p:nvSpPr>
          <p:spPr bwMode="auto">
            <a:xfrm>
              <a:off x="6172200" y="3668713"/>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82" name="Line 447"/>
            <p:cNvSpPr>
              <a:spLocks noChangeShapeType="1"/>
            </p:cNvSpPr>
            <p:nvPr/>
          </p:nvSpPr>
          <p:spPr bwMode="auto">
            <a:xfrm>
              <a:off x="381000" y="3821113"/>
              <a:ext cx="228600" cy="0"/>
            </a:xfrm>
            <a:prstGeom prst="line">
              <a:avLst/>
            </a:prstGeom>
            <a:noFill/>
            <a:ln w="28575">
              <a:solidFill>
                <a:srgbClr val="009900"/>
              </a:solidFill>
              <a:round/>
              <a:headEnd/>
              <a:tailEnd type="triangle" w="med" len="med"/>
            </a:ln>
            <a:effectLst/>
          </p:spPr>
          <p:txBody>
            <a:bodyPr/>
            <a:lstStyle/>
            <a:p>
              <a:endParaRPr lang="en-US" dirty="0"/>
            </a:p>
          </p:txBody>
        </p:sp>
        <p:sp>
          <p:nvSpPr>
            <p:cNvPr id="83" name="Oval 452"/>
            <p:cNvSpPr>
              <a:spLocks noChangeArrowheads="1"/>
            </p:cNvSpPr>
            <p:nvPr/>
          </p:nvSpPr>
          <p:spPr bwMode="auto">
            <a:xfrm>
              <a:off x="1174750" y="2225675"/>
              <a:ext cx="152400" cy="304800"/>
            </a:xfrm>
            <a:prstGeom prst="ellipse">
              <a:avLst/>
            </a:prstGeom>
            <a:solidFill>
              <a:schemeClr val="bg1"/>
            </a:solidFill>
            <a:ln w="57150" algn="ctr">
              <a:noFill/>
              <a:round/>
              <a:headEnd/>
              <a:tailEnd/>
            </a:ln>
            <a:effectLst/>
          </p:spPr>
          <p:txBody>
            <a:bodyPr wrap="none" anchor="ctr"/>
            <a:lstStyle/>
            <a:p>
              <a:endParaRPr lang="en-US" dirty="0"/>
            </a:p>
          </p:txBody>
        </p:sp>
        <p:sp>
          <p:nvSpPr>
            <p:cNvPr id="84" name="Line 455"/>
            <p:cNvSpPr>
              <a:spLocks noChangeShapeType="1"/>
            </p:cNvSpPr>
            <p:nvPr/>
          </p:nvSpPr>
          <p:spPr bwMode="auto">
            <a:xfrm flipV="1">
              <a:off x="1389063" y="2154238"/>
              <a:ext cx="0" cy="152400"/>
            </a:xfrm>
            <a:prstGeom prst="line">
              <a:avLst/>
            </a:prstGeom>
            <a:noFill/>
            <a:ln w="19050">
              <a:solidFill>
                <a:srgbClr val="CC3300"/>
              </a:solidFill>
              <a:round/>
              <a:headEnd/>
              <a:tailEnd/>
            </a:ln>
            <a:effectLst/>
          </p:spPr>
          <p:txBody>
            <a:bodyPr/>
            <a:lstStyle/>
            <a:p>
              <a:endParaRPr lang="en-US" dirty="0"/>
            </a:p>
          </p:txBody>
        </p:sp>
        <p:sp>
          <p:nvSpPr>
            <p:cNvPr id="85" name="Line 457"/>
            <p:cNvSpPr>
              <a:spLocks noChangeShapeType="1"/>
            </p:cNvSpPr>
            <p:nvPr/>
          </p:nvSpPr>
          <p:spPr bwMode="auto">
            <a:xfrm>
              <a:off x="1381125" y="2149475"/>
              <a:ext cx="228600" cy="0"/>
            </a:xfrm>
            <a:prstGeom prst="line">
              <a:avLst/>
            </a:prstGeom>
            <a:noFill/>
            <a:ln w="19050">
              <a:solidFill>
                <a:srgbClr val="CC3300"/>
              </a:solidFill>
              <a:round/>
              <a:headEnd/>
              <a:tailEnd/>
            </a:ln>
            <a:effectLst/>
          </p:spPr>
          <p:txBody>
            <a:bodyPr/>
            <a:lstStyle/>
            <a:p>
              <a:endParaRPr lang="en-US" dirty="0"/>
            </a:p>
          </p:txBody>
        </p:sp>
        <p:sp>
          <p:nvSpPr>
            <p:cNvPr id="86" name="AutoShape 386"/>
            <p:cNvSpPr>
              <a:spLocks noChangeArrowheads="1"/>
            </p:cNvSpPr>
            <p:nvPr/>
          </p:nvSpPr>
          <p:spPr bwMode="auto">
            <a:xfrm rot="10800000">
              <a:off x="1606550" y="1992313"/>
              <a:ext cx="304800" cy="304800"/>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grpSp>
          <p:nvGrpSpPr>
            <p:cNvPr id="87" name="Group 463"/>
            <p:cNvGrpSpPr>
              <a:grpSpLocks/>
            </p:cNvGrpSpPr>
            <p:nvPr/>
          </p:nvGrpSpPr>
          <p:grpSpPr bwMode="auto">
            <a:xfrm>
              <a:off x="847725" y="2225675"/>
              <a:ext cx="481013" cy="304800"/>
              <a:chOff x="720" y="2016"/>
              <a:chExt cx="303" cy="192"/>
            </a:xfrm>
          </p:grpSpPr>
          <p:sp>
            <p:nvSpPr>
              <p:cNvPr id="206" name="Arc 459"/>
              <p:cNvSpPr>
                <a:spLocks/>
              </p:cNvSpPr>
              <p:nvPr/>
            </p:nvSpPr>
            <p:spPr bwMode="auto">
              <a:xfrm flipH="1">
                <a:off x="720" y="2016"/>
                <a:ext cx="240"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9999">
                  <a:alpha val="70000"/>
                </a:srgbClr>
              </a:solidFill>
              <a:ln w="9525">
                <a:solidFill>
                  <a:srgbClr val="CC0000"/>
                </a:solidFill>
                <a:round/>
                <a:headEnd/>
                <a:tailEnd/>
              </a:ln>
              <a:effectLst/>
            </p:spPr>
            <p:txBody>
              <a:bodyPr wrap="none" anchor="ctr"/>
              <a:lstStyle/>
              <a:p>
                <a:endParaRPr lang="en-US" dirty="0"/>
              </a:p>
            </p:txBody>
          </p:sp>
          <p:sp>
            <p:nvSpPr>
              <p:cNvPr id="207" name="Arc 460"/>
              <p:cNvSpPr>
                <a:spLocks/>
              </p:cNvSpPr>
              <p:nvPr/>
            </p:nvSpPr>
            <p:spPr bwMode="auto">
              <a:xfrm flipH="1" flipV="1">
                <a:off x="720" y="2112"/>
                <a:ext cx="240"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9999">
                  <a:alpha val="70000"/>
                </a:srgbClr>
              </a:solidFill>
              <a:ln w="9525">
                <a:solidFill>
                  <a:srgbClr val="CC0000"/>
                </a:solidFill>
                <a:round/>
                <a:headEnd/>
                <a:tailEnd/>
              </a:ln>
              <a:effectLst/>
            </p:spPr>
            <p:txBody>
              <a:bodyPr wrap="none" anchor="ctr"/>
              <a:lstStyle/>
              <a:p>
                <a:endParaRPr lang="en-US" dirty="0"/>
              </a:p>
            </p:txBody>
          </p:sp>
          <p:sp>
            <p:nvSpPr>
              <p:cNvPr id="208" name="Oval 461"/>
              <p:cNvSpPr>
                <a:spLocks noChangeArrowheads="1"/>
              </p:cNvSpPr>
              <p:nvPr/>
            </p:nvSpPr>
            <p:spPr bwMode="auto">
              <a:xfrm>
                <a:off x="912" y="2016"/>
                <a:ext cx="96" cy="192"/>
              </a:xfrm>
              <a:prstGeom prst="ellipse">
                <a:avLst/>
              </a:prstGeom>
              <a:solidFill>
                <a:schemeClr val="bg1"/>
              </a:solidFill>
              <a:ln w="9525" algn="ctr">
                <a:solidFill>
                  <a:srgbClr val="CC0000"/>
                </a:solidFill>
                <a:round/>
                <a:headEnd/>
                <a:tailEnd/>
              </a:ln>
              <a:effectLst/>
            </p:spPr>
            <p:txBody>
              <a:bodyPr wrap="none" anchor="ctr"/>
              <a:lstStyle/>
              <a:p>
                <a:endParaRPr lang="en-US" dirty="0"/>
              </a:p>
            </p:txBody>
          </p:sp>
          <p:sp>
            <p:nvSpPr>
              <p:cNvPr id="209" name="Oval 462"/>
              <p:cNvSpPr>
                <a:spLocks noChangeArrowheads="1"/>
              </p:cNvSpPr>
              <p:nvPr/>
            </p:nvSpPr>
            <p:spPr bwMode="auto">
              <a:xfrm>
                <a:off x="927" y="2016"/>
                <a:ext cx="96" cy="192"/>
              </a:xfrm>
              <a:prstGeom prst="ellipse">
                <a:avLst/>
              </a:prstGeom>
              <a:solidFill>
                <a:schemeClr val="bg1"/>
              </a:solidFill>
              <a:ln w="9525" algn="ctr">
                <a:solidFill>
                  <a:schemeClr val="bg1"/>
                </a:solidFill>
                <a:round/>
                <a:headEnd/>
                <a:tailEnd/>
              </a:ln>
              <a:effectLst/>
            </p:spPr>
            <p:txBody>
              <a:bodyPr wrap="none" anchor="ctr"/>
              <a:lstStyle/>
              <a:p>
                <a:endParaRPr lang="en-US" dirty="0"/>
              </a:p>
            </p:txBody>
          </p:sp>
        </p:grpSp>
        <p:sp>
          <p:nvSpPr>
            <p:cNvPr id="88" name="Line 456"/>
            <p:cNvSpPr>
              <a:spLocks noChangeShapeType="1"/>
            </p:cNvSpPr>
            <p:nvPr/>
          </p:nvSpPr>
          <p:spPr bwMode="auto">
            <a:xfrm>
              <a:off x="1166813" y="2297113"/>
              <a:ext cx="228600" cy="0"/>
            </a:xfrm>
            <a:prstGeom prst="line">
              <a:avLst/>
            </a:prstGeom>
            <a:noFill/>
            <a:ln w="19050">
              <a:solidFill>
                <a:srgbClr val="CC3300"/>
              </a:solidFill>
              <a:round/>
              <a:headEnd/>
              <a:tailEnd/>
            </a:ln>
            <a:effectLst/>
          </p:spPr>
          <p:txBody>
            <a:bodyPr/>
            <a:lstStyle/>
            <a:p>
              <a:endParaRPr lang="en-US" dirty="0"/>
            </a:p>
          </p:txBody>
        </p:sp>
        <p:sp>
          <p:nvSpPr>
            <p:cNvPr id="89" name="Line 458"/>
            <p:cNvSpPr>
              <a:spLocks noChangeShapeType="1"/>
            </p:cNvSpPr>
            <p:nvPr/>
          </p:nvSpPr>
          <p:spPr bwMode="auto">
            <a:xfrm>
              <a:off x="1158875" y="2449513"/>
              <a:ext cx="2209800" cy="0"/>
            </a:xfrm>
            <a:prstGeom prst="line">
              <a:avLst/>
            </a:prstGeom>
            <a:noFill/>
            <a:ln w="19050">
              <a:solidFill>
                <a:srgbClr val="CC3300"/>
              </a:solidFill>
              <a:round/>
              <a:headEnd/>
              <a:tailEnd/>
            </a:ln>
            <a:effectLst/>
          </p:spPr>
          <p:txBody>
            <a:bodyPr/>
            <a:lstStyle/>
            <a:p>
              <a:endParaRPr lang="en-US" dirty="0"/>
            </a:p>
          </p:txBody>
        </p:sp>
        <p:sp>
          <p:nvSpPr>
            <p:cNvPr id="90" name="Line 464"/>
            <p:cNvSpPr>
              <a:spLocks noChangeShapeType="1"/>
            </p:cNvSpPr>
            <p:nvPr/>
          </p:nvSpPr>
          <p:spPr bwMode="auto">
            <a:xfrm>
              <a:off x="2133600" y="1924050"/>
              <a:ext cx="5038725" cy="0"/>
            </a:xfrm>
            <a:prstGeom prst="line">
              <a:avLst/>
            </a:prstGeom>
            <a:noFill/>
            <a:ln w="19050">
              <a:solidFill>
                <a:schemeClr val="accent2"/>
              </a:solidFill>
              <a:round/>
              <a:headEnd/>
              <a:tailEnd/>
            </a:ln>
            <a:effectLst/>
          </p:spPr>
          <p:txBody>
            <a:bodyPr/>
            <a:lstStyle/>
            <a:p>
              <a:endParaRPr lang="en-US" dirty="0"/>
            </a:p>
          </p:txBody>
        </p:sp>
        <p:sp>
          <p:nvSpPr>
            <p:cNvPr id="91" name="Line 465"/>
            <p:cNvSpPr>
              <a:spLocks noChangeShapeType="1"/>
            </p:cNvSpPr>
            <p:nvPr/>
          </p:nvSpPr>
          <p:spPr bwMode="auto">
            <a:xfrm>
              <a:off x="1914525" y="2068513"/>
              <a:ext cx="228600" cy="0"/>
            </a:xfrm>
            <a:prstGeom prst="line">
              <a:avLst/>
            </a:prstGeom>
            <a:noFill/>
            <a:ln w="19050">
              <a:solidFill>
                <a:schemeClr val="accent2"/>
              </a:solidFill>
              <a:round/>
              <a:headEnd/>
              <a:tailEnd/>
            </a:ln>
            <a:effectLst/>
          </p:spPr>
          <p:txBody>
            <a:bodyPr/>
            <a:lstStyle/>
            <a:p>
              <a:endParaRPr lang="en-US" dirty="0"/>
            </a:p>
          </p:txBody>
        </p:sp>
        <p:sp>
          <p:nvSpPr>
            <p:cNvPr id="92" name="Line 466"/>
            <p:cNvSpPr>
              <a:spLocks noChangeShapeType="1"/>
            </p:cNvSpPr>
            <p:nvPr/>
          </p:nvSpPr>
          <p:spPr bwMode="auto">
            <a:xfrm>
              <a:off x="2133600" y="1916113"/>
              <a:ext cx="0" cy="152400"/>
            </a:xfrm>
            <a:prstGeom prst="line">
              <a:avLst/>
            </a:prstGeom>
            <a:noFill/>
            <a:ln w="19050">
              <a:solidFill>
                <a:schemeClr val="accent2"/>
              </a:solidFill>
              <a:round/>
              <a:headEnd/>
              <a:tailEnd/>
            </a:ln>
            <a:effectLst/>
          </p:spPr>
          <p:txBody>
            <a:bodyPr/>
            <a:lstStyle/>
            <a:p>
              <a:endParaRPr lang="en-US" dirty="0"/>
            </a:p>
          </p:txBody>
        </p:sp>
        <p:sp>
          <p:nvSpPr>
            <p:cNvPr id="93" name="Text Box 467"/>
            <p:cNvSpPr txBox="1">
              <a:spLocks noChangeArrowheads="1"/>
            </p:cNvSpPr>
            <p:nvPr/>
          </p:nvSpPr>
          <p:spPr bwMode="auto">
            <a:xfrm>
              <a:off x="2590800" y="2044700"/>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PC Write Cond.  </a:t>
              </a:r>
            </a:p>
          </p:txBody>
        </p:sp>
        <p:sp>
          <p:nvSpPr>
            <p:cNvPr id="94" name="Text Box 468"/>
            <p:cNvSpPr txBox="1">
              <a:spLocks noChangeArrowheads="1"/>
            </p:cNvSpPr>
            <p:nvPr/>
          </p:nvSpPr>
          <p:spPr bwMode="auto">
            <a:xfrm>
              <a:off x="2590800" y="222091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PC Write   </a:t>
              </a:r>
            </a:p>
          </p:txBody>
        </p:sp>
        <p:sp>
          <p:nvSpPr>
            <p:cNvPr id="95" name="Line 469"/>
            <p:cNvSpPr>
              <a:spLocks noChangeShapeType="1"/>
            </p:cNvSpPr>
            <p:nvPr/>
          </p:nvSpPr>
          <p:spPr bwMode="auto">
            <a:xfrm>
              <a:off x="1133475" y="2601913"/>
              <a:ext cx="2209800" cy="0"/>
            </a:xfrm>
            <a:prstGeom prst="line">
              <a:avLst/>
            </a:prstGeom>
            <a:noFill/>
            <a:ln w="19050">
              <a:solidFill>
                <a:srgbClr val="CC3300"/>
              </a:solidFill>
              <a:round/>
              <a:headEnd/>
              <a:tailEnd/>
            </a:ln>
            <a:effectLst/>
          </p:spPr>
          <p:txBody>
            <a:bodyPr/>
            <a:lstStyle/>
            <a:p>
              <a:endParaRPr lang="en-US" dirty="0"/>
            </a:p>
          </p:txBody>
        </p:sp>
        <p:sp>
          <p:nvSpPr>
            <p:cNvPr id="96" name="Line 470"/>
            <p:cNvSpPr>
              <a:spLocks noChangeShapeType="1"/>
            </p:cNvSpPr>
            <p:nvPr/>
          </p:nvSpPr>
          <p:spPr bwMode="auto">
            <a:xfrm>
              <a:off x="1676400" y="2754313"/>
              <a:ext cx="1660525" cy="0"/>
            </a:xfrm>
            <a:prstGeom prst="line">
              <a:avLst/>
            </a:prstGeom>
            <a:noFill/>
            <a:ln w="19050">
              <a:solidFill>
                <a:srgbClr val="CC3300"/>
              </a:solidFill>
              <a:round/>
              <a:headEnd/>
              <a:tailEnd/>
            </a:ln>
            <a:effectLst/>
          </p:spPr>
          <p:txBody>
            <a:bodyPr/>
            <a:lstStyle/>
            <a:p>
              <a:endParaRPr lang="en-US" dirty="0"/>
            </a:p>
          </p:txBody>
        </p:sp>
        <p:sp>
          <p:nvSpPr>
            <p:cNvPr id="97" name="Line 471"/>
            <p:cNvSpPr>
              <a:spLocks noChangeShapeType="1"/>
            </p:cNvSpPr>
            <p:nvPr/>
          </p:nvSpPr>
          <p:spPr bwMode="auto">
            <a:xfrm>
              <a:off x="2057400" y="2906713"/>
              <a:ext cx="1293813" cy="0"/>
            </a:xfrm>
            <a:prstGeom prst="line">
              <a:avLst/>
            </a:prstGeom>
            <a:noFill/>
            <a:ln w="19050">
              <a:solidFill>
                <a:srgbClr val="CC3300"/>
              </a:solidFill>
              <a:round/>
              <a:headEnd/>
              <a:tailEnd/>
            </a:ln>
            <a:effectLst/>
          </p:spPr>
          <p:txBody>
            <a:bodyPr/>
            <a:lstStyle/>
            <a:p>
              <a:endParaRPr lang="en-US" dirty="0"/>
            </a:p>
          </p:txBody>
        </p:sp>
        <p:grpSp>
          <p:nvGrpSpPr>
            <p:cNvPr id="98" name="Group 475"/>
            <p:cNvGrpSpPr>
              <a:grpSpLocks/>
            </p:cNvGrpSpPr>
            <p:nvPr/>
          </p:nvGrpSpPr>
          <p:grpSpPr bwMode="auto">
            <a:xfrm>
              <a:off x="1030274" y="3700463"/>
              <a:ext cx="228600" cy="549275"/>
              <a:chOff x="4393" y="1632"/>
              <a:chExt cx="144" cy="346"/>
            </a:xfrm>
          </p:grpSpPr>
          <p:grpSp>
            <p:nvGrpSpPr>
              <p:cNvPr id="201" name="Group 476"/>
              <p:cNvGrpSpPr>
                <a:grpSpLocks/>
              </p:cNvGrpSpPr>
              <p:nvPr/>
            </p:nvGrpSpPr>
            <p:grpSpPr bwMode="auto">
              <a:xfrm>
                <a:off x="4411" y="1634"/>
                <a:ext cx="102" cy="336"/>
                <a:chOff x="1248" y="3360"/>
                <a:chExt cx="144" cy="480"/>
              </a:xfrm>
            </p:grpSpPr>
            <p:sp>
              <p:nvSpPr>
                <p:cNvPr id="203" name="AutoShape 477"/>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204" name="Line 47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205" name="Line 47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202" name="Text Box 480"/>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9" name="Line 481"/>
            <p:cNvSpPr>
              <a:spLocks noChangeShapeType="1"/>
            </p:cNvSpPr>
            <p:nvPr/>
          </p:nvSpPr>
          <p:spPr bwMode="auto">
            <a:xfrm>
              <a:off x="1233488" y="3973513"/>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00" name="Text Box 482"/>
            <p:cNvSpPr txBox="1">
              <a:spLocks noChangeArrowheads="1"/>
            </p:cNvSpPr>
            <p:nvPr/>
          </p:nvSpPr>
          <p:spPr bwMode="auto">
            <a:xfrm>
              <a:off x="2590800" y="243046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Inst. / Data   </a:t>
              </a:r>
            </a:p>
          </p:txBody>
        </p:sp>
        <p:sp>
          <p:nvSpPr>
            <p:cNvPr id="101" name="Text Box 484"/>
            <p:cNvSpPr txBox="1">
              <a:spLocks noChangeArrowheads="1"/>
            </p:cNvSpPr>
            <p:nvPr/>
          </p:nvSpPr>
          <p:spPr bwMode="auto">
            <a:xfrm>
              <a:off x="2590800" y="2740025"/>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Write   </a:t>
              </a:r>
            </a:p>
          </p:txBody>
        </p:sp>
        <p:sp>
          <p:nvSpPr>
            <p:cNvPr id="102" name="Text Box 485"/>
            <p:cNvSpPr txBox="1">
              <a:spLocks noChangeArrowheads="1"/>
            </p:cNvSpPr>
            <p:nvPr/>
          </p:nvSpPr>
          <p:spPr bwMode="auto">
            <a:xfrm>
              <a:off x="2600325" y="286861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To. Reg.</a:t>
              </a:r>
            </a:p>
          </p:txBody>
        </p:sp>
        <p:sp>
          <p:nvSpPr>
            <p:cNvPr id="103" name="Text Box 486"/>
            <p:cNvSpPr txBox="1">
              <a:spLocks noChangeArrowheads="1"/>
            </p:cNvSpPr>
            <p:nvPr/>
          </p:nvSpPr>
          <p:spPr bwMode="auto">
            <a:xfrm>
              <a:off x="2614613" y="3030538"/>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Inst. Reg. Write</a:t>
              </a:r>
            </a:p>
          </p:txBody>
        </p:sp>
        <p:sp>
          <p:nvSpPr>
            <p:cNvPr id="104" name="Text Box 487"/>
            <p:cNvSpPr txBox="1">
              <a:spLocks noChangeArrowheads="1"/>
            </p:cNvSpPr>
            <p:nvPr/>
          </p:nvSpPr>
          <p:spPr bwMode="auto">
            <a:xfrm>
              <a:off x="2590800" y="2582863"/>
              <a:ext cx="914400" cy="214313"/>
            </a:xfrm>
            <a:prstGeom prst="rect">
              <a:avLst/>
            </a:prstGeom>
            <a:noFill/>
            <a:ln w="9525">
              <a:noFill/>
              <a:miter lim="800000"/>
              <a:headEnd/>
              <a:tailEnd/>
            </a:ln>
            <a:effectLst/>
          </p:spPr>
          <p:txBody>
            <a:bodyPr>
              <a:spAutoFit/>
            </a:bodyPr>
            <a:lstStyle/>
            <a:p>
              <a:pPr algn="l"/>
              <a:r>
                <a:rPr lang="en-US" sz="800" b="1" dirty="0">
                  <a:solidFill>
                    <a:srgbClr val="CC3300"/>
                  </a:solidFill>
                </a:rPr>
                <a:t>Mem. Read   </a:t>
              </a:r>
            </a:p>
          </p:txBody>
        </p:sp>
        <p:sp>
          <p:nvSpPr>
            <p:cNvPr id="105" name="Line 492"/>
            <p:cNvSpPr>
              <a:spLocks noChangeShapeType="1"/>
            </p:cNvSpPr>
            <p:nvPr/>
          </p:nvSpPr>
          <p:spPr bwMode="auto">
            <a:xfrm>
              <a:off x="3810000" y="3124200"/>
              <a:ext cx="762000" cy="0"/>
            </a:xfrm>
            <a:prstGeom prst="line">
              <a:avLst/>
            </a:prstGeom>
            <a:noFill/>
            <a:ln w="19050">
              <a:solidFill>
                <a:srgbClr val="CC3300"/>
              </a:solidFill>
              <a:round/>
              <a:headEnd/>
              <a:tailEnd/>
            </a:ln>
            <a:effectLst/>
          </p:spPr>
          <p:txBody>
            <a:bodyPr/>
            <a:lstStyle/>
            <a:p>
              <a:endParaRPr lang="en-US" dirty="0"/>
            </a:p>
          </p:txBody>
        </p:sp>
        <p:sp>
          <p:nvSpPr>
            <p:cNvPr id="106" name="Line 493"/>
            <p:cNvSpPr>
              <a:spLocks noChangeShapeType="1"/>
            </p:cNvSpPr>
            <p:nvPr/>
          </p:nvSpPr>
          <p:spPr bwMode="auto">
            <a:xfrm>
              <a:off x="3733800" y="3276600"/>
              <a:ext cx="152400" cy="0"/>
            </a:xfrm>
            <a:prstGeom prst="line">
              <a:avLst/>
            </a:prstGeom>
            <a:noFill/>
            <a:ln w="19050">
              <a:solidFill>
                <a:srgbClr val="CC3300"/>
              </a:solidFill>
              <a:round/>
              <a:headEnd/>
              <a:tailEnd/>
            </a:ln>
            <a:effectLst/>
          </p:spPr>
          <p:txBody>
            <a:bodyPr/>
            <a:lstStyle/>
            <a:p>
              <a:endParaRPr lang="en-US" dirty="0"/>
            </a:p>
          </p:txBody>
        </p:sp>
        <p:sp>
          <p:nvSpPr>
            <p:cNvPr id="107" name="Text Box 494"/>
            <p:cNvSpPr txBox="1">
              <a:spLocks noChangeArrowheads="1"/>
            </p:cNvSpPr>
            <p:nvPr/>
          </p:nvSpPr>
          <p:spPr bwMode="auto">
            <a:xfrm>
              <a:off x="3829050" y="2725738"/>
              <a:ext cx="81915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 A</a:t>
              </a:r>
            </a:p>
          </p:txBody>
        </p:sp>
        <p:sp>
          <p:nvSpPr>
            <p:cNvPr id="108" name="Line 358"/>
            <p:cNvSpPr>
              <a:spLocks noChangeShapeType="1"/>
            </p:cNvSpPr>
            <p:nvPr/>
          </p:nvSpPr>
          <p:spPr bwMode="auto">
            <a:xfrm>
              <a:off x="2590800" y="4354513"/>
              <a:ext cx="0" cy="1219200"/>
            </a:xfrm>
            <a:prstGeom prst="line">
              <a:avLst/>
            </a:prstGeom>
            <a:noFill/>
            <a:ln w="28575">
              <a:solidFill>
                <a:schemeClr val="tx1"/>
              </a:solidFill>
              <a:round/>
              <a:headEnd/>
              <a:tailEnd/>
            </a:ln>
            <a:effectLst/>
          </p:spPr>
          <p:txBody>
            <a:bodyPr/>
            <a:lstStyle/>
            <a:p>
              <a:endParaRPr lang="en-US" dirty="0"/>
            </a:p>
          </p:txBody>
        </p:sp>
        <p:grpSp>
          <p:nvGrpSpPr>
            <p:cNvPr id="109" name="Group 491"/>
            <p:cNvGrpSpPr>
              <a:grpSpLocks/>
            </p:cNvGrpSpPr>
            <p:nvPr/>
          </p:nvGrpSpPr>
          <p:grpSpPr bwMode="auto">
            <a:xfrm>
              <a:off x="1314450" y="3763963"/>
              <a:ext cx="1200150" cy="1368425"/>
              <a:chOff x="828" y="2508"/>
              <a:chExt cx="756" cy="862"/>
            </a:xfrm>
          </p:grpSpPr>
          <p:sp>
            <p:nvSpPr>
              <p:cNvPr id="196" name="Rectangle 248"/>
              <p:cNvSpPr>
                <a:spLocks noChangeArrowheads="1"/>
              </p:cNvSpPr>
              <p:nvPr/>
            </p:nvSpPr>
            <p:spPr bwMode="auto">
              <a:xfrm>
                <a:off x="864" y="2544"/>
                <a:ext cx="672" cy="816"/>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197" name="Text Box 275"/>
              <p:cNvSpPr txBox="1">
                <a:spLocks noChangeArrowheads="1"/>
              </p:cNvSpPr>
              <p:nvPr/>
            </p:nvSpPr>
            <p:spPr bwMode="auto">
              <a:xfrm>
                <a:off x="828" y="2508"/>
                <a:ext cx="411" cy="250"/>
              </a:xfrm>
              <a:prstGeom prst="rect">
                <a:avLst/>
              </a:prstGeom>
              <a:noFill/>
              <a:ln w="9525">
                <a:noFill/>
                <a:miter lim="800000"/>
                <a:headEnd/>
                <a:tailEnd/>
              </a:ln>
              <a:effectLst/>
            </p:spPr>
            <p:txBody>
              <a:bodyPr wrap="none">
                <a:spAutoFit/>
              </a:bodyPr>
              <a:lstStyle/>
              <a:p>
                <a:r>
                  <a:rPr lang="en-US" sz="1000" b="1" dirty="0"/>
                  <a:t>Memory</a:t>
                </a:r>
              </a:p>
              <a:p>
                <a:r>
                  <a:rPr lang="en-US" sz="1000" b="1" dirty="0"/>
                  <a:t>Address</a:t>
                </a:r>
              </a:p>
            </p:txBody>
          </p:sp>
          <p:sp>
            <p:nvSpPr>
              <p:cNvPr id="198" name="Text Box 292"/>
              <p:cNvSpPr txBox="1">
                <a:spLocks noChangeArrowheads="1"/>
              </p:cNvSpPr>
              <p:nvPr/>
            </p:nvSpPr>
            <p:spPr bwMode="auto">
              <a:xfrm>
                <a:off x="1104" y="2736"/>
                <a:ext cx="480" cy="250"/>
              </a:xfrm>
              <a:prstGeom prst="rect">
                <a:avLst/>
              </a:prstGeom>
              <a:noFill/>
              <a:ln w="9525">
                <a:noFill/>
                <a:miter lim="800000"/>
                <a:headEnd/>
                <a:tailEnd/>
              </a:ln>
              <a:effectLst/>
            </p:spPr>
            <p:txBody>
              <a:bodyPr>
                <a:spAutoFit/>
              </a:bodyPr>
              <a:lstStyle/>
              <a:p>
                <a:r>
                  <a:rPr lang="en-US" sz="1000" b="1" dirty="0"/>
                  <a:t>Memory </a:t>
                </a:r>
              </a:p>
              <a:p>
                <a:r>
                  <a:rPr lang="en-US" sz="1000" b="1" dirty="0"/>
                  <a:t>Out</a:t>
                </a:r>
              </a:p>
            </p:txBody>
          </p:sp>
          <p:sp>
            <p:nvSpPr>
              <p:cNvPr id="199" name="Text Box 356"/>
              <p:cNvSpPr txBox="1">
                <a:spLocks noChangeArrowheads="1"/>
              </p:cNvSpPr>
              <p:nvPr/>
            </p:nvSpPr>
            <p:spPr bwMode="auto">
              <a:xfrm>
                <a:off x="1008" y="3216"/>
                <a:ext cx="411" cy="154"/>
              </a:xfrm>
              <a:prstGeom prst="rect">
                <a:avLst/>
              </a:prstGeom>
              <a:noFill/>
              <a:ln w="9525">
                <a:noFill/>
                <a:miter lim="800000"/>
                <a:headEnd/>
                <a:tailEnd/>
              </a:ln>
              <a:effectLst/>
            </p:spPr>
            <p:txBody>
              <a:bodyPr wrap="none">
                <a:spAutoFit/>
              </a:bodyPr>
              <a:lstStyle/>
              <a:p>
                <a:r>
                  <a:rPr lang="en-US" sz="1000" b="1" dirty="0">
                    <a:solidFill>
                      <a:schemeClr val="accent2"/>
                    </a:solidFill>
                  </a:rPr>
                  <a:t>Memory</a:t>
                </a:r>
              </a:p>
            </p:txBody>
          </p:sp>
          <p:sp>
            <p:nvSpPr>
              <p:cNvPr id="200" name="Text Box 490"/>
              <p:cNvSpPr txBox="1">
                <a:spLocks noChangeArrowheads="1"/>
              </p:cNvSpPr>
              <p:nvPr/>
            </p:nvSpPr>
            <p:spPr bwMode="auto">
              <a:xfrm>
                <a:off x="834" y="3014"/>
                <a:ext cx="337" cy="250"/>
              </a:xfrm>
              <a:prstGeom prst="rect">
                <a:avLst/>
              </a:prstGeom>
              <a:noFill/>
              <a:ln w="9525">
                <a:noFill/>
                <a:miter lim="800000"/>
                <a:headEnd/>
                <a:tailEnd/>
              </a:ln>
              <a:effectLst/>
            </p:spPr>
            <p:txBody>
              <a:bodyPr wrap="none">
                <a:spAutoFit/>
              </a:bodyPr>
              <a:lstStyle/>
              <a:p>
                <a:r>
                  <a:rPr lang="en-US" sz="1000" b="1" dirty="0"/>
                  <a:t>Write </a:t>
                </a:r>
              </a:p>
              <a:p>
                <a:r>
                  <a:rPr lang="en-US" sz="1000" b="1" dirty="0"/>
                  <a:t>Data</a:t>
                </a:r>
              </a:p>
            </p:txBody>
          </p:sp>
        </p:grpSp>
        <p:sp>
          <p:nvSpPr>
            <p:cNvPr id="110" name="Rectangle 495"/>
            <p:cNvSpPr>
              <a:spLocks noChangeArrowheads="1"/>
            </p:cNvSpPr>
            <p:nvPr/>
          </p:nvSpPr>
          <p:spPr bwMode="auto">
            <a:xfrm>
              <a:off x="2795588" y="3697288"/>
              <a:ext cx="609600" cy="1447800"/>
            </a:xfrm>
            <a:prstGeom prst="rect">
              <a:avLst/>
            </a:prstGeom>
            <a:solidFill>
              <a:srgbClr val="CC99FF"/>
            </a:solidFill>
            <a:ln w="28575">
              <a:solidFill>
                <a:schemeClr val="tx1"/>
              </a:solidFill>
              <a:miter lim="800000"/>
              <a:headEnd/>
              <a:tailEnd/>
            </a:ln>
            <a:effectLst/>
          </p:spPr>
          <p:txBody>
            <a:bodyPr wrap="none" anchor="ctr"/>
            <a:lstStyle/>
            <a:p>
              <a:endParaRPr lang="en-US" dirty="0"/>
            </a:p>
          </p:txBody>
        </p:sp>
        <p:sp>
          <p:nvSpPr>
            <p:cNvPr id="111" name="Text Box 243"/>
            <p:cNvSpPr txBox="1">
              <a:spLocks noChangeArrowheads="1"/>
            </p:cNvSpPr>
            <p:nvPr/>
          </p:nvSpPr>
          <p:spPr bwMode="auto">
            <a:xfrm rot="16200000">
              <a:off x="2295525" y="4257675"/>
              <a:ext cx="1595438" cy="274638"/>
            </a:xfrm>
            <a:prstGeom prst="rect">
              <a:avLst/>
            </a:prstGeom>
            <a:noFill/>
            <a:ln w="9525">
              <a:noFill/>
              <a:miter lim="800000"/>
              <a:headEnd/>
              <a:tailEnd/>
            </a:ln>
            <a:effectLst/>
          </p:spPr>
          <p:txBody>
            <a:bodyPr>
              <a:spAutoFit/>
            </a:bodyPr>
            <a:lstStyle/>
            <a:p>
              <a:pPr algn="l"/>
              <a:r>
                <a:rPr lang="en-US" sz="1200" b="1" dirty="0"/>
                <a:t>Instruction  Register</a:t>
              </a:r>
            </a:p>
          </p:txBody>
        </p:sp>
        <p:sp>
          <p:nvSpPr>
            <p:cNvPr id="112" name="Text Box 496"/>
            <p:cNvSpPr txBox="1">
              <a:spLocks noChangeArrowheads="1"/>
            </p:cNvSpPr>
            <p:nvPr/>
          </p:nvSpPr>
          <p:spPr bwMode="auto">
            <a:xfrm>
              <a:off x="2819400" y="3200400"/>
              <a:ext cx="952500" cy="214313"/>
            </a:xfrm>
            <a:prstGeom prst="rect">
              <a:avLst/>
            </a:prstGeom>
            <a:noFill/>
            <a:ln w="9525">
              <a:noFill/>
              <a:miter lim="800000"/>
              <a:headEnd/>
              <a:tailEnd/>
            </a:ln>
            <a:effectLst/>
          </p:spPr>
          <p:txBody>
            <a:bodyPr>
              <a:spAutoFit/>
            </a:bodyPr>
            <a:lstStyle/>
            <a:p>
              <a:pPr algn="l"/>
              <a:r>
                <a:rPr lang="en-US" sz="800" b="1" dirty="0"/>
                <a:t>Instr. 26-31</a:t>
              </a:r>
            </a:p>
          </p:txBody>
        </p:sp>
        <p:sp>
          <p:nvSpPr>
            <p:cNvPr id="113" name="Text Box 499"/>
            <p:cNvSpPr txBox="1">
              <a:spLocks noChangeArrowheads="1"/>
            </p:cNvSpPr>
            <p:nvPr/>
          </p:nvSpPr>
          <p:spPr bwMode="auto">
            <a:xfrm>
              <a:off x="3848100" y="5568950"/>
              <a:ext cx="685800" cy="214313"/>
            </a:xfrm>
            <a:prstGeom prst="rect">
              <a:avLst/>
            </a:prstGeom>
            <a:noFill/>
            <a:ln w="9525">
              <a:noFill/>
              <a:miter lim="800000"/>
              <a:headEnd/>
              <a:tailEnd/>
            </a:ln>
            <a:effectLst/>
          </p:spPr>
          <p:txBody>
            <a:bodyPr>
              <a:spAutoFit/>
            </a:bodyPr>
            <a:lstStyle/>
            <a:p>
              <a:pPr algn="l"/>
              <a:r>
                <a:rPr lang="en-US" sz="800" b="1" dirty="0"/>
                <a:t>Instr. 0-15</a:t>
              </a:r>
            </a:p>
          </p:txBody>
        </p:sp>
        <p:sp>
          <p:nvSpPr>
            <p:cNvPr id="114" name="Rectangle 503"/>
            <p:cNvSpPr>
              <a:spLocks noChangeArrowheads="1"/>
            </p:cNvSpPr>
            <p:nvPr/>
          </p:nvSpPr>
          <p:spPr bwMode="auto">
            <a:xfrm>
              <a:off x="2781300" y="5307013"/>
              <a:ext cx="609600" cy="457200"/>
            </a:xfrm>
            <a:prstGeom prst="rect">
              <a:avLst/>
            </a:prstGeom>
            <a:solidFill>
              <a:srgbClr val="CC99FF"/>
            </a:solidFill>
            <a:ln w="28575" algn="ctr">
              <a:solidFill>
                <a:schemeClr val="tx1"/>
              </a:solidFill>
              <a:miter lim="800000"/>
              <a:headEnd/>
              <a:tailEnd/>
            </a:ln>
            <a:effectLst/>
          </p:spPr>
          <p:txBody>
            <a:bodyPr wrap="none" anchor="ctr"/>
            <a:lstStyle/>
            <a:p>
              <a:r>
                <a:rPr lang="en-US" sz="1000" b="1" dirty="0"/>
                <a:t>Memory</a:t>
              </a:r>
            </a:p>
            <a:p>
              <a:r>
                <a:rPr lang="en-US" sz="1000" b="1" dirty="0"/>
                <a:t>Data</a:t>
              </a:r>
            </a:p>
            <a:p>
              <a:r>
                <a:rPr lang="en-US" sz="1000" b="1" dirty="0"/>
                <a:t>Register</a:t>
              </a:r>
            </a:p>
          </p:txBody>
        </p:sp>
        <p:sp>
          <p:nvSpPr>
            <p:cNvPr id="115" name="Line 511"/>
            <p:cNvSpPr>
              <a:spLocks noChangeShapeType="1"/>
            </p:cNvSpPr>
            <p:nvPr/>
          </p:nvSpPr>
          <p:spPr bwMode="auto">
            <a:xfrm>
              <a:off x="3676650" y="5040313"/>
              <a:ext cx="138113" cy="0"/>
            </a:xfrm>
            <a:prstGeom prst="line">
              <a:avLst/>
            </a:prstGeom>
            <a:noFill/>
            <a:ln w="28575">
              <a:solidFill>
                <a:schemeClr val="accent2"/>
              </a:solidFill>
              <a:round/>
              <a:headEnd/>
              <a:tailEnd type="triangle" w="med" len="med"/>
            </a:ln>
            <a:effectLst/>
          </p:spPr>
          <p:txBody>
            <a:bodyPr/>
            <a:lstStyle/>
            <a:p>
              <a:endParaRPr lang="en-US" dirty="0"/>
            </a:p>
          </p:txBody>
        </p:sp>
        <p:sp>
          <p:nvSpPr>
            <p:cNvPr id="116" name="Line 514"/>
            <p:cNvSpPr>
              <a:spLocks noChangeShapeType="1"/>
            </p:cNvSpPr>
            <p:nvPr/>
          </p:nvSpPr>
          <p:spPr bwMode="auto">
            <a:xfrm>
              <a:off x="3676650" y="44196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17" name="Line 515"/>
            <p:cNvSpPr>
              <a:spLocks noChangeShapeType="1"/>
            </p:cNvSpPr>
            <p:nvPr/>
          </p:nvSpPr>
          <p:spPr bwMode="auto">
            <a:xfrm>
              <a:off x="3683055" y="4038600"/>
              <a:ext cx="0" cy="379413"/>
            </a:xfrm>
            <a:prstGeom prst="line">
              <a:avLst/>
            </a:prstGeom>
            <a:noFill/>
            <a:ln w="28575">
              <a:solidFill>
                <a:schemeClr val="tx1"/>
              </a:solidFill>
              <a:round/>
              <a:headEnd/>
              <a:tailEnd/>
            </a:ln>
            <a:effectLst/>
          </p:spPr>
          <p:txBody>
            <a:bodyPr/>
            <a:lstStyle/>
            <a:p>
              <a:endParaRPr lang="en-US" dirty="0"/>
            </a:p>
          </p:txBody>
        </p:sp>
        <p:sp>
          <p:nvSpPr>
            <p:cNvPr id="118" name="Text Box 516"/>
            <p:cNvSpPr txBox="1">
              <a:spLocks noChangeArrowheads="1"/>
            </p:cNvSpPr>
            <p:nvPr/>
          </p:nvSpPr>
          <p:spPr bwMode="auto">
            <a:xfrm rot="16200000">
              <a:off x="3014663" y="3783013"/>
              <a:ext cx="1066800" cy="228600"/>
            </a:xfrm>
            <a:prstGeom prst="rect">
              <a:avLst/>
            </a:prstGeom>
            <a:noFill/>
            <a:ln w="9525">
              <a:noFill/>
              <a:miter lim="800000"/>
              <a:headEnd/>
              <a:tailEnd/>
            </a:ln>
            <a:effectLst/>
          </p:spPr>
          <p:txBody>
            <a:bodyPr>
              <a:spAutoFit/>
            </a:bodyPr>
            <a:lstStyle/>
            <a:p>
              <a:pPr algn="l"/>
              <a:r>
                <a:rPr lang="en-US" sz="900" b="1" dirty="0"/>
                <a:t>Instruction  0-31</a:t>
              </a:r>
            </a:p>
          </p:txBody>
        </p:sp>
        <p:grpSp>
          <p:nvGrpSpPr>
            <p:cNvPr id="119" name="Group 586"/>
            <p:cNvGrpSpPr>
              <a:grpSpLocks/>
            </p:cNvGrpSpPr>
            <p:nvPr/>
          </p:nvGrpSpPr>
          <p:grpSpPr bwMode="auto">
            <a:xfrm>
              <a:off x="4062413" y="3597275"/>
              <a:ext cx="1119188" cy="1660525"/>
              <a:chOff x="2559" y="2263"/>
              <a:chExt cx="705" cy="1046"/>
            </a:xfrm>
          </p:grpSpPr>
          <p:sp>
            <p:nvSpPr>
              <p:cNvPr id="188" name="Rectangle 247"/>
              <p:cNvSpPr>
                <a:spLocks noChangeArrowheads="1"/>
              </p:cNvSpPr>
              <p:nvPr/>
            </p:nvSpPr>
            <p:spPr bwMode="auto">
              <a:xfrm>
                <a:off x="2592" y="2263"/>
                <a:ext cx="531" cy="912"/>
              </a:xfrm>
              <a:prstGeom prst="rect">
                <a:avLst/>
              </a:prstGeom>
              <a:solidFill>
                <a:srgbClr val="FF9933"/>
              </a:solidFill>
              <a:ln w="28575">
                <a:solidFill>
                  <a:schemeClr val="tx1"/>
                </a:solidFill>
                <a:miter lim="800000"/>
                <a:headEnd/>
                <a:tailEnd/>
              </a:ln>
              <a:effectLst/>
            </p:spPr>
            <p:txBody>
              <a:bodyPr wrap="none" anchor="ctr"/>
              <a:lstStyle/>
              <a:p>
                <a:endParaRPr lang="en-US" dirty="0"/>
              </a:p>
            </p:txBody>
          </p:sp>
          <p:sp>
            <p:nvSpPr>
              <p:cNvPr id="189" name="Text Box 311"/>
              <p:cNvSpPr txBox="1">
                <a:spLocks noChangeArrowheads="1"/>
              </p:cNvSpPr>
              <p:nvPr/>
            </p:nvSpPr>
            <p:spPr bwMode="auto">
              <a:xfrm>
                <a:off x="2573" y="3136"/>
                <a:ext cx="559" cy="173"/>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190" name="Text Box 312"/>
              <p:cNvSpPr txBox="1">
                <a:spLocks noChangeArrowheads="1"/>
              </p:cNvSpPr>
              <p:nvPr/>
            </p:nvSpPr>
            <p:spPr bwMode="auto">
              <a:xfrm>
                <a:off x="2559" y="3040"/>
                <a:ext cx="705" cy="154"/>
              </a:xfrm>
              <a:prstGeom prst="rect">
                <a:avLst/>
              </a:prstGeom>
              <a:noFill/>
              <a:ln w="9525">
                <a:noFill/>
                <a:miter lim="800000"/>
                <a:headEnd/>
                <a:tailEnd/>
              </a:ln>
              <a:effectLst/>
            </p:spPr>
            <p:txBody>
              <a:bodyPr>
                <a:spAutoFit/>
              </a:bodyPr>
              <a:lstStyle/>
              <a:p>
                <a:pPr algn="l"/>
                <a:r>
                  <a:rPr lang="en-US" sz="1000" b="1" dirty="0"/>
                  <a:t>Write Data</a:t>
                </a:r>
              </a:p>
            </p:txBody>
          </p:sp>
          <p:sp>
            <p:nvSpPr>
              <p:cNvPr id="191" name="Text Box 313"/>
              <p:cNvSpPr txBox="1">
                <a:spLocks noChangeArrowheads="1"/>
              </p:cNvSpPr>
              <p:nvPr/>
            </p:nvSpPr>
            <p:spPr bwMode="auto">
              <a:xfrm>
                <a:off x="2832" y="2407"/>
                <a:ext cx="344" cy="250"/>
              </a:xfrm>
              <a:prstGeom prst="rect">
                <a:avLst/>
              </a:prstGeom>
              <a:noFill/>
              <a:ln w="9525">
                <a:noFill/>
                <a:miter lim="800000"/>
                <a:headEnd/>
                <a:tailEnd/>
              </a:ln>
              <a:effectLst/>
            </p:spPr>
            <p:txBody>
              <a:bodyPr>
                <a:spAutoFit/>
              </a:bodyPr>
              <a:lstStyle/>
              <a:p>
                <a:r>
                  <a:rPr lang="en-US" sz="1000" b="1" dirty="0"/>
                  <a:t>Read </a:t>
                </a:r>
              </a:p>
              <a:p>
                <a:r>
                  <a:rPr lang="en-US" sz="1000" b="1" dirty="0"/>
                  <a:t>Data 1</a:t>
                </a:r>
              </a:p>
            </p:txBody>
          </p:sp>
          <p:sp>
            <p:nvSpPr>
              <p:cNvPr id="192" name="Text Box 500"/>
              <p:cNvSpPr txBox="1">
                <a:spLocks noChangeArrowheads="1"/>
              </p:cNvSpPr>
              <p:nvPr/>
            </p:nvSpPr>
            <p:spPr bwMode="auto">
              <a:xfrm>
                <a:off x="2826" y="2695"/>
                <a:ext cx="344" cy="250"/>
              </a:xfrm>
              <a:prstGeom prst="rect">
                <a:avLst/>
              </a:prstGeom>
              <a:noFill/>
              <a:ln w="9525">
                <a:noFill/>
                <a:miter lim="800000"/>
                <a:headEnd/>
                <a:tailEnd/>
              </a:ln>
              <a:effectLst/>
            </p:spPr>
            <p:txBody>
              <a:bodyPr>
                <a:spAutoFit/>
              </a:bodyPr>
              <a:lstStyle/>
              <a:p>
                <a:r>
                  <a:rPr lang="en-US" sz="1000" b="1" dirty="0"/>
                  <a:t>Read </a:t>
                </a:r>
              </a:p>
              <a:p>
                <a:pPr algn="l"/>
                <a:r>
                  <a:rPr lang="en-US" sz="1000" b="1" dirty="0"/>
                  <a:t>Data 2</a:t>
                </a:r>
              </a:p>
            </p:txBody>
          </p:sp>
          <p:sp>
            <p:nvSpPr>
              <p:cNvPr id="193" name="Text Box 517"/>
              <p:cNvSpPr txBox="1">
                <a:spLocks noChangeArrowheads="1"/>
              </p:cNvSpPr>
              <p:nvPr/>
            </p:nvSpPr>
            <p:spPr bwMode="auto">
              <a:xfrm>
                <a:off x="2559" y="2307"/>
                <a:ext cx="240" cy="154"/>
              </a:xfrm>
              <a:prstGeom prst="rect">
                <a:avLst/>
              </a:prstGeom>
              <a:noFill/>
              <a:ln w="9525">
                <a:noFill/>
                <a:miter lim="800000"/>
                <a:headEnd/>
                <a:tailEnd/>
              </a:ln>
              <a:effectLst/>
            </p:spPr>
            <p:txBody>
              <a:bodyPr>
                <a:spAutoFit/>
              </a:bodyPr>
              <a:lstStyle/>
              <a:p>
                <a:pPr algn="l"/>
                <a:r>
                  <a:rPr lang="en-US" sz="1000" b="1" dirty="0"/>
                  <a:t>Rs</a:t>
                </a:r>
              </a:p>
            </p:txBody>
          </p:sp>
          <p:sp>
            <p:nvSpPr>
              <p:cNvPr id="194" name="Text Box 518"/>
              <p:cNvSpPr txBox="1">
                <a:spLocks noChangeArrowheads="1"/>
              </p:cNvSpPr>
              <p:nvPr/>
            </p:nvSpPr>
            <p:spPr bwMode="auto">
              <a:xfrm>
                <a:off x="2559" y="2460"/>
                <a:ext cx="240" cy="154"/>
              </a:xfrm>
              <a:prstGeom prst="rect">
                <a:avLst/>
              </a:prstGeom>
              <a:noFill/>
              <a:ln w="9525">
                <a:noFill/>
                <a:miter lim="800000"/>
                <a:headEnd/>
                <a:tailEnd/>
              </a:ln>
              <a:effectLst/>
            </p:spPr>
            <p:txBody>
              <a:bodyPr>
                <a:spAutoFit/>
              </a:bodyPr>
              <a:lstStyle/>
              <a:p>
                <a:pPr algn="l"/>
                <a:r>
                  <a:rPr lang="en-US" sz="1000" b="1" dirty="0"/>
                  <a:t>Rt</a:t>
                </a:r>
              </a:p>
            </p:txBody>
          </p:sp>
          <p:sp>
            <p:nvSpPr>
              <p:cNvPr id="195" name="Text Box 519"/>
              <p:cNvSpPr txBox="1">
                <a:spLocks noChangeArrowheads="1"/>
              </p:cNvSpPr>
              <p:nvPr/>
            </p:nvSpPr>
            <p:spPr bwMode="auto">
              <a:xfrm>
                <a:off x="2559" y="2835"/>
                <a:ext cx="240" cy="154"/>
              </a:xfrm>
              <a:prstGeom prst="rect">
                <a:avLst/>
              </a:prstGeom>
              <a:noFill/>
              <a:ln w="9525">
                <a:noFill/>
                <a:miter lim="800000"/>
                <a:headEnd/>
                <a:tailEnd/>
              </a:ln>
              <a:effectLst/>
            </p:spPr>
            <p:txBody>
              <a:bodyPr>
                <a:spAutoFit/>
              </a:bodyPr>
              <a:lstStyle/>
              <a:p>
                <a:pPr algn="l"/>
                <a:r>
                  <a:rPr lang="en-US" sz="1000" b="1" dirty="0"/>
                  <a:t>Rd</a:t>
                </a:r>
              </a:p>
            </p:txBody>
          </p:sp>
        </p:grpSp>
        <p:sp>
          <p:nvSpPr>
            <p:cNvPr id="120" name="Rectangle 521"/>
            <p:cNvSpPr>
              <a:spLocks noChangeArrowheads="1"/>
            </p:cNvSpPr>
            <p:nvPr/>
          </p:nvSpPr>
          <p:spPr bwMode="auto">
            <a:xfrm>
              <a:off x="5257800" y="3810000"/>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A</a:t>
              </a:r>
            </a:p>
          </p:txBody>
        </p:sp>
        <p:sp>
          <p:nvSpPr>
            <p:cNvPr id="121" name="Rectangle 522"/>
            <p:cNvSpPr>
              <a:spLocks noChangeArrowheads="1"/>
            </p:cNvSpPr>
            <p:nvPr/>
          </p:nvSpPr>
          <p:spPr bwMode="auto">
            <a:xfrm>
              <a:off x="5257800" y="4267200"/>
              <a:ext cx="304800" cy="304800"/>
            </a:xfrm>
            <a:prstGeom prst="rect">
              <a:avLst/>
            </a:prstGeom>
            <a:solidFill>
              <a:srgbClr val="CC99FF"/>
            </a:solidFill>
            <a:ln w="28575" algn="ctr">
              <a:solidFill>
                <a:schemeClr val="tx1"/>
              </a:solidFill>
              <a:miter lim="800000"/>
              <a:headEnd/>
              <a:tailEnd/>
            </a:ln>
            <a:effectLst/>
          </p:spPr>
          <p:txBody>
            <a:bodyPr wrap="none" anchor="ctr"/>
            <a:lstStyle/>
            <a:p>
              <a:r>
                <a:rPr lang="en-US" sz="1200" b="1" dirty="0"/>
                <a:t>B</a:t>
              </a:r>
            </a:p>
          </p:txBody>
        </p:sp>
        <p:sp>
          <p:nvSpPr>
            <p:cNvPr id="122" name="Line 523"/>
            <p:cNvSpPr>
              <a:spLocks noChangeShapeType="1"/>
            </p:cNvSpPr>
            <p:nvPr/>
          </p:nvSpPr>
          <p:spPr bwMode="auto">
            <a:xfrm>
              <a:off x="4967288" y="3962400"/>
              <a:ext cx="290513" cy="0"/>
            </a:xfrm>
            <a:prstGeom prst="line">
              <a:avLst/>
            </a:prstGeom>
            <a:noFill/>
            <a:ln w="28575">
              <a:solidFill>
                <a:srgbClr val="996600"/>
              </a:solidFill>
              <a:round/>
              <a:headEnd/>
              <a:tailEnd type="triangle" w="med" len="med"/>
            </a:ln>
            <a:effectLst/>
          </p:spPr>
          <p:txBody>
            <a:bodyPr/>
            <a:lstStyle/>
            <a:p>
              <a:endParaRPr lang="en-US" dirty="0"/>
            </a:p>
          </p:txBody>
        </p:sp>
        <p:sp>
          <p:nvSpPr>
            <p:cNvPr id="123" name="Line 539"/>
            <p:cNvSpPr>
              <a:spLocks noChangeShapeType="1"/>
            </p:cNvSpPr>
            <p:nvPr/>
          </p:nvSpPr>
          <p:spPr bwMode="auto">
            <a:xfrm>
              <a:off x="3614738" y="4800600"/>
              <a:ext cx="190500" cy="0"/>
            </a:xfrm>
            <a:prstGeom prst="line">
              <a:avLst/>
            </a:prstGeom>
            <a:noFill/>
            <a:ln w="28575">
              <a:solidFill>
                <a:schemeClr val="tx1"/>
              </a:solidFill>
              <a:round/>
              <a:headEnd/>
              <a:tailEnd type="triangle" w="med" len="med"/>
            </a:ln>
            <a:effectLst/>
          </p:spPr>
          <p:txBody>
            <a:bodyPr/>
            <a:lstStyle/>
            <a:p>
              <a:endParaRPr lang="en-US" dirty="0"/>
            </a:p>
          </p:txBody>
        </p:sp>
        <p:sp>
          <p:nvSpPr>
            <p:cNvPr id="124" name="Text Box 540"/>
            <p:cNvSpPr txBox="1">
              <a:spLocks noChangeArrowheads="1"/>
            </p:cNvSpPr>
            <p:nvPr/>
          </p:nvSpPr>
          <p:spPr bwMode="auto">
            <a:xfrm>
              <a:off x="3543300" y="4365625"/>
              <a:ext cx="409575" cy="458788"/>
            </a:xfrm>
            <a:prstGeom prst="rect">
              <a:avLst/>
            </a:prstGeom>
            <a:noFill/>
            <a:ln w="9525">
              <a:noFill/>
              <a:miter lim="800000"/>
              <a:headEnd/>
              <a:tailEnd/>
            </a:ln>
            <a:effectLst/>
          </p:spPr>
          <p:txBody>
            <a:bodyPr>
              <a:spAutoFit/>
            </a:bodyPr>
            <a:lstStyle/>
            <a:p>
              <a:pPr algn="l"/>
              <a:r>
                <a:rPr lang="en-US" sz="800" b="1" dirty="0"/>
                <a:t>Ins. </a:t>
              </a:r>
            </a:p>
            <a:p>
              <a:pPr algn="l"/>
              <a:r>
                <a:rPr lang="en-US" sz="800" b="1" dirty="0"/>
                <a:t>11-</a:t>
              </a:r>
            </a:p>
            <a:p>
              <a:pPr algn="l"/>
              <a:r>
                <a:rPr lang="en-US" sz="800" b="1" dirty="0"/>
                <a:t>15</a:t>
              </a:r>
            </a:p>
          </p:txBody>
        </p:sp>
        <p:sp>
          <p:nvSpPr>
            <p:cNvPr id="125" name="Text Box 544"/>
            <p:cNvSpPr txBox="1">
              <a:spLocks noChangeArrowheads="1"/>
            </p:cNvSpPr>
            <p:nvPr/>
          </p:nvSpPr>
          <p:spPr bwMode="auto">
            <a:xfrm>
              <a:off x="5715000" y="4473575"/>
              <a:ext cx="234950" cy="214313"/>
            </a:xfrm>
            <a:prstGeom prst="rect">
              <a:avLst/>
            </a:prstGeom>
            <a:noFill/>
            <a:ln w="57150" algn="ctr">
              <a:noFill/>
              <a:miter lim="800000"/>
              <a:headEnd/>
              <a:tailEnd/>
            </a:ln>
            <a:effectLst/>
          </p:spPr>
          <p:txBody>
            <a:bodyPr wrap="none">
              <a:spAutoFit/>
            </a:bodyPr>
            <a:lstStyle/>
            <a:p>
              <a:r>
                <a:rPr lang="en-US" sz="800" b="1" dirty="0"/>
                <a:t>4</a:t>
              </a:r>
            </a:p>
          </p:txBody>
        </p:sp>
        <p:sp>
          <p:nvSpPr>
            <p:cNvPr id="126" name="Oval 314"/>
            <p:cNvSpPr>
              <a:spLocks noChangeArrowheads="1"/>
            </p:cNvSpPr>
            <p:nvPr/>
          </p:nvSpPr>
          <p:spPr bwMode="auto">
            <a:xfrm>
              <a:off x="4419600" y="5192713"/>
              <a:ext cx="457200" cy="762000"/>
            </a:xfrm>
            <a:prstGeom prst="ellipse">
              <a:avLst/>
            </a:prstGeom>
            <a:solidFill>
              <a:srgbClr val="FFFF00"/>
            </a:solidFill>
            <a:ln w="28575">
              <a:solidFill>
                <a:schemeClr val="tx1"/>
              </a:solidFill>
              <a:round/>
              <a:headEnd/>
              <a:tailEnd/>
            </a:ln>
            <a:effectLst/>
          </p:spPr>
          <p:txBody>
            <a:bodyPr wrap="none" anchor="ctr"/>
            <a:lstStyle/>
            <a:p>
              <a:r>
                <a:rPr lang="en-US" sz="1000" b="1" dirty="0"/>
                <a:t>Sign</a:t>
              </a:r>
            </a:p>
            <a:p>
              <a:r>
                <a:rPr lang="en-US" sz="1000" b="1" dirty="0"/>
                <a:t>Extend</a:t>
              </a:r>
            </a:p>
          </p:txBody>
        </p:sp>
        <p:sp>
          <p:nvSpPr>
            <p:cNvPr id="127" name="Line 542"/>
            <p:cNvSpPr>
              <a:spLocks noChangeShapeType="1"/>
            </p:cNvSpPr>
            <p:nvPr/>
          </p:nvSpPr>
          <p:spPr bwMode="auto">
            <a:xfrm>
              <a:off x="5486400" y="51054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128" name="Line 541"/>
            <p:cNvSpPr>
              <a:spLocks noChangeShapeType="1"/>
            </p:cNvSpPr>
            <p:nvPr/>
          </p:nvSpPr>
          <p:spPr bwMode="auto">
            <a:xfrm>
              <a:off x="5010150" y="4876800"/>
              <a:ext cx="990600" cy="0"/>
            </a:xfrm>
            <a:prstGeom prst="line">
              <a:avLst/>
            </a:prstGeom>
            <a:noFill/>
            <a:ln w="28575">
              <a:solidFill>
                <a:schemeClr val="tx1"/>
              </a:solidFill>
              <a:round/>
              <a:headEnd/>
              <a:tailEnd type="triangle" w="med" len="med"/>
            </a:ln>
            <a:effectLst/>
          </p:spPr>
          <p:txBody>
            <a:bodyPr/>
            <a:lstStyle/>
            <a:p>
              <a:endParaRPr lang="en-US" dirty="0"/>
            </a:p>
          </p:txBody>
        </p:sp>
        <p:sp>
          <p:nvSpPr>
            <p:cNvPr id="129" name="Line 545"/>
            <p:cNvSpPr>
              <a:spLocks noChangeShapeType="1"/>
            </p:cNvSpPr>
            <p:nvPr/>
          </p:nvSpPr>
          <p:spPr bwMode="auto">
            <a:xfrm>
              <a:off x="5024438" y="4873625"/>
              <a:ext cx="0" cy="685800"/>
            </a:xfrm>
            <a:prstGeom prst="line">
              <a:avLst/>
            </a:prstGeom>
            <a:noFill/>
            <a:ln w="28575">
              <a:solidFill>
                <a:schemeClr val="tx1"/>
              </a:solidFill>
              <a:round/>
              <a:headEnd/>
              <a:tailEnd/>
            </a:ln>
            <a:effectLst/>
          </p:spPr>
          <p:txBody>
            <a:bodyPr/>
            <a:lstStyle/>
            <a:p>
              <a:endParaRPr lang="en-US" dirty="0"/>
            </a:p>
          </p:txBody>
        </p:sp>
        <p:sp>
          <p:nvSpPr>
            <p:cNvPr id="130" name="Line 551"/>
            <p:cNvSpPr>
              <a:spLocks noChangeShapeType="1"/>
            </p:cNvSpPr>
            <p:nvPr/>
          </p:nvSpPr>
          <p:spPr bwMode="auto">
            <a:xfrm>
              <a:off x="5500688" y="5116513"/>
              <a:ext cx="0" cy="457200"/>
            </a:xfrm>
            <a:prstGeom prst="line">
              <a:avLst/>
            </a:prstGeom>
            <a:noFill/>
            <a:ln w="28575">
              <a:solidFill>
                <a:schemeClr val="tx1"/>
              </a:solidFill>
              <a:round/>
              <a:headEnd/>
              <a:tailEnd/>
            </a:ln>
            <a:effectLst/>
          </p:spPr>
          <p:txBody>
            <a:bodyPr/>
            <a:lstStyle/>
            <a:p>
              <a:endParaRPr lang="en-US" dirty="0"/>
            </a:p>
          </p:txBody>
        </p:sp>
        <p:sp>
          <p:nvSpPr>
            <p:cNvPr id="131" name="Line 552"/>
            <p:cNvSpPr>
              <a:spLocks noChangeShapeType="1"/>
            </p:cNvSpPr>
            <p:nvPr/>
          </p:nvSpPr>
          <p:spPr bwMode="auto">
            <a:xfrm>
              <a:off x="5438775" y="5573713"/>
              <a:ext cx="76200" cy="0"/>
            </a:xfrm>
            <a:prstGeom prst="line">
              <a:avLst/>
            </a:prstGeom>
            <a:noFill/>
            <a:ln w="28575">
              <a:solidFill>
                <a:schemeClr val="tx1"/>
              </a:solidFill>
              <a:round/>
              <a:headEnd/>
              <a:tailEnd/>
            </a:ln>
            <a:effectLst/>
          </p:spPr>
          <p:txBody>
            <a:bodyPr/>
            <a:lstStyle/>
            <a:p>
              <a:endParaRPr lang="en-US" dirty="0"/>
            </a:p>
          </p:txBody>
        </p:sp>
        <p:sp>
          <p:nvSpPr>
            <p:cNvPr id="132" name="Oval 548"/>
            <p:cNvSpPr>
              <a:spLocks noChangeArrowheads="1"/>
            </p:cNvSpPr>
            <p:nvPr/>
          </p:nvSpPr>
          <p:spPr bwMode="auto">
            <a:xfrm>
              <a:off x="5138738" y="5268913"/>
              <a:ext cx="304800" cy="609600"/>
            </a:xfrm>
            <a:prstGeom prst="ellipse">
              <a:avLst/>
            </a:prstGeom>
            <a:solidFill>
              <a:srgbClr val="CC9900"/>
            </a:solidFill>
            <a:ln w="28575">
              <a:solidFill>
                <a:schemeClr val="tx1"/>
              </a:solidFill>
              <a:round/>
              <a:headEnd/>
              <a:tailEnd/>
            </a:ln>
            <a:effectLst/>
          </p:spPr>
          <p:txBody>
            <a:bodyPr wrap="none" anchor="ctr"/>
            <a:lstStyle/>
            <a:p>
              <a:r>
                <a:rPr lang="en-US" sz="900" b="1" dirty="0"/>
                <a:t>Left</a:t>
              </a:r>
            </a:p>
            <a:p>
              <a:r>
                <a:rPr lang="en-US" sz="900" b="1" dirty="0"/>
                <a:t>shift</a:t>
              </a:r>
            </a:p>
            <a:p>
              <a:r>
                <a:rPr lang="en-US" sz="900" b="1" dirty="0"/>
                <a:t>2</a:t>
              </a:r>
            </a:p>
          </p:txBody>
        </p:sp>
        <p:sp>
          <p:nvSpPr>
            <p:cNvPr id="133" name="Line 554"/>
            <p:cNvSpPr>
              <a:spLocks noChangeShapeType="1"/>
            </p:cNvSpPr>
            <p:nvPr/>
          </p:nvSpPr>
          <p:spPr bwMode="auto">
            <a:xfrm flipV="1">
              <a:off x="6667500" y="5345113"/>
              <a:ext cx="0" cy="228600"/>
            </a:xfrm>
            <a:prstGeom prst="line">
              <a:avLst/>
            </a:prstGeom>
            <a:noFill/>
            <a:ln w="19050">
              <a:solidFill>
                <a:srgbClr val="CC3300"/>
              </a:solidFill>
              <a:round/>
              <a:headEnd/>
              <a:tailEnd/>
            </a:ln>
            <a:effectLst/>
          </p:spPr>
          <p:txBody>
            <a:bodyPr/>
            <a:lstStyle/>
            <a:p>
              <a:endParaRPr lang="en-US" dirty="0"/>
            </a:p>
          </p:txBody>
        </p:sp>
        <p:sp>
          <p:nvSpPr>
            <p:cNvPr id="134" name="Line 555"/>
            <p:cNvSpPr>
              <a:spLocks noChangeShapeType="1"/>
            </p:cNvSpPr>
            <p:nvPr/>
          </p:nvSpPr>
          <p:spPr bwMode="auto">
            <a:xfrm>
              <a:off x="6657975" y="5567363"/>
              <a:ext cx="457200" cy="0"/>
            </a:xfrm>
            <a:prstGeom prst="line">
              <a:avLst/>
            </a:prstGeom>
            <a:noFill/>
            <a:ln w="19050">
              <a:solidFill>
                <a:srgbClr val="CC0000"/>
              </a:solidFill>
              <a:round/>
              <a:headEnd/>
              <a:tailEnd/>
            </a:ln>
            <a:effectLst/>
          </p:spPr>
          <p:txBody>
            <a:bodyPr/>
            <a:lstStyle/>
            <a:p>
              <a:endParaRPr lang="en-US" dirty="0"/>
            </a:p>
          </p:txBody>
        </p:sp>
        <p:sp>
          <p:nvSpPr>
            <p:cNvPr id="135" name="Line 557"/>
            <p:cNvSpPr>
              <a:spLocks noChangeShapeType="1"/>
            </p:cNvSpPr>
            <p:nvPr/>
          </p:nvSpPr>
          <p:spPr bwMode="auto">
            <a:xfrm>
              <a:off x="3429000" y="3363913"/>
              <a:ext cx="152400" cy="0"/>
            </a:xfrm>
            <a:prstGeom prst="line">
              <a:avLst/>
            </a:prstGeom>
            <a:noFill/>
            <a:ln w="9525">
              <a:solidFill>
                <a:schemeClr val="tx1"/>
              </a:solidFill>
              <a:round/>
              <a:headEnd/>
              <a:tailEnd type="triangle" w="med" len="med"/>
            </a:ln>
            <a:effectLst/>
          </p:spPr>
          <p:txBody>
            <a:bodyPr/>
            <a:lstStyle/>
            <a:p>
              <a:endParaRPr lang="en-US" dirty="0"/>
            </a:p>
          </p:txBody>
        </p:sp>
        <p:grpSp>
          <p:nvGrpSpPr>
            <p:cNvPr id="136" name="Group 558"/>
            <p:cNvGrpSpPr>
              <a:grpSpLocks/>
            </p:cNvGrpSpPr>
            <p:nvPr/>
          </p:nvGrpSpPr>
          <p:grpSpPr bwMode="auto">
            <a:xfrm>
              <a:off x="3773474" y="4953000"/>
              <a:ext cx="228600" cy="549275"/>
              <a:chOff x="4393" y="1632"/>
              <a:chExt cx="144" cy="346"/>
            </a:xfrm>
          </p:grpSpPr>
          <p:grpSp>
            <p:nvGrpSpPr>
              <p:cNvPr id="183" name="Group 559"/>
              <p:cNvGrpSpPr>
                <a:grpSpLocks/>
              </p:cNvGrpSpPr>
              <p:nvPr/>
            </p:nvGrpSpPr>
            <p:grpSpPr bwMode="auto">
              <a:xfrm>
                <a:off x="4411" y="1634"/>
                <a:ext cx="102" cy="336"/>
                <a:chOff x="1248" y="3360"/>
                <a:chExt cx="144" cy="480"/>
              </a:xfrm>
            </p:grpSpPr>
            <p:sp>
              <p:nvSpPr>
                <p:cNvPr id="185" name="AutoShape 560"/>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86" name="Line 56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87" name="Line 56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84" name="Text Box 563"/>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37" name="Line 565"/>
            <p:cNvSpPr>
              <a:spLocks noChangeShapeType="1"/>
            </p:cNvSpPr>
            <p:nvPr/>
          </p:nvSpPr>
          <p:spPr bwMode="auto">
            <a:xfrm>
              <a:off x="3683055" y="5032430"/>
              <a:ext cx="0" cy="1066800"/>
            </a:xfrm>
            <a:prstGeom prst="line">
              <a:avLst/>
            </a:prstGeom>
            <a:noFill/>
            <a:ln w="28575">
              <a:solidFill>
                <a:schemeClr val="accent2"/>
              </a:solidFill>
              <a:round/>
              <a:headEnd/>
              <a:tailEnd/>
            </a:ln>
            <a:effectLst/>
          </p:spPr>
          <p:txBody>
            <a:bodyPr/>
            <a:lstStyle/>
            <a:p>
              <a:endParaRPr lang="en-US" dirty="0"/>
            </a:p>
          </p:txBody>
        </p:sp>
        <p:sp>
          <p:nvSpPr>
            <p:cNvPr id="138" name="Line 566"/>
            <p:cNvSpPr>
              <a:spLocks noChangeShapeType="1"/>
            </p:cNvSpPr>
            <p:nvPr/>
          </p:nvSpPr>
          <p:spPr bwMode="auto">
            <a:xfrm>
              <a:off x="928688" y="4122738"/>
              <a:ext cx="0" cy="1981200"/>
            </a:xfrm>
            <a:prstGeom prst="line">
              <a:avLst/>
            </a:prstGeom>
            <a:noFill/>
            <a:ln w="28575">
              <a:solidFill>
                <a:schemeClr val="accent2"/>
              </a:solidFill>
              <a:round/>
              <a:headEnd/>
              <a:tailEnd/>
            </a:ln>
            <a:effectLst/>
          </p:spPr>
          <p:txBody>
            <a:bodyPr/>
            <a:lstStyle/>
            <a:p>
              <a:endParaRPr lang="en-US" dirty="0"/>
            </a:p>
          </p:txBody>
        </p:sp>
        <p:sp>
          <p:nvSpPr>
            <p:cNvPr id="139" name="Line 568"/>
            <p:cNvSpPr>
              <a:spLocks noChangeShapeType="1"/>
            </p:cNvSpPr>
            <p:nvPr/>
          </p:nvSpPr>
          <p:spPr bwMode="auto">
            <a:xfrm>
              <a:off x="3976688" y="4572000"/>
              <a:ext cx="138113" cy="0"/>
            </a:xfrm>
            <a:prstGeom prst="line">
              <a:avLst/>
            </a:prstGeom>
            <a:noFill/>
            <a:ln w="28575">
              <a:solidFill>
                <a:schemeClr val="tx1"/>
              </a:solidFill>
              <a:round/>
              <a:headEnd/>
              <a:tailEnd type="triangle" w="med" len="med"/>
            </a:ln>
            <a:effectLst/>
          </p:spPr>
          <p:txBody>
            <a:bodyPr/>
            <a:lstStyle/>
            <a:p>
              <a:endParaRPr lang="en-US" dirty="0"/>
            </a:p>
          </p:txBody>
        </p:sp>
        <p:sp>
          <p:nvSpPr>
            <p:cNvPr id="140" name="Line 570"/>
            <p:cNvSpPr>
              <a:spLocks noChangeShapeType="1"/>
            </p:cNvSpPr>
            <p:nvPr/>
          </p:nvSpPr>
          <p:spPr bwMode="auto">
            <a:xfrm>
              <a:off x="4019550" y="4953000"/>
              <a:ext cx="0" cy="304800"/>
            </a:xfrm>
            <a:prstGeom prst="line">
              <a:avLst/>
            </a:prstGeom>
            <a:noFill/>
            <a:ln w="28575">
              <a:solidFill>
                <a:schemeClr val="tx1"/>
              </a:solidFill>
              <a:round/>
              <a:headEnd/>
              <a:tailEnd/>
            </a:ln>
            <a:effectLst/>
          </p:spPr>
          <p:txBody>
            <a:bodyPr/>
            <a:lstStyle/>
            <a:p>
              <a:endParaRPr lang="en-US" dirty="0"/>
            </a:p>
          </p:txBody>
        </p:sp>
        <p:sp>
          <p:nvSpPr>
            <p:cNvPr id="141" name="Line 571"/>
            <p:cNvSpPr>
              <a:spLocks noChangeShapeType="1"/>
            </p:cNvSpPr>
            <p:nvPr/>
          </p:nvSpPr>
          <p:spPr bwMode="auto">
            <a:xfrm>
              <a:off x="3957638" y="5257800"/>
              <a:ext cx="76200" cy="0"/>
            </a:xfrm>
            <a:prstGeom prst="line">
              <a:avLst/>
            </a:prstGeom>
            <a:noFill/>
            <a:ln w="28575">
              <a:solidFill>
                <a:schemeClr val="tx1"/>
              </a:solidFill>
              <a:round/>
              <a:headEnd/>
              <a:tailEnd/>
            </a:ln>
            <a:effectLst/>
          </p:spPr>
          <p:txBody>
            <a:bodyPr/>
            <a:lstStyle/>
            <a:p>
              <a:endParaRPr lang="en-US" dirty="0"/>
            </a:p>
          </p:txBody>
        </p:sp>
        <p:sp>
          <p:nvSpPr>
            <p:cNvPr id="142" name="Line 573"/>
            <p:cNvSpPr>
              <a:spLocks noChangeShapeType="1"/>
            </p:cNvSpPr>
            <p:nvPr/>
          </p:nvSpPr>
          <p:spPr bwMode="auto">
            <a:xfrm>
              <a:off x="3619500" y="6016625"/>
              <a:ext cx="2628900" cy="0"/>
            </a:xfrm>
            <a:prstGeom prst="line">
              <a:avLst/>
            </a:prstGeom>
            <a:noFill/>
            <a:ln w="28575">
              <a:solidFill>
                <a:schemeClr val="tx1"/>
              </a:solidFill>
              <a:round/>
              <a:headEnd/>
              <a:tailEnd/>
            </a:ln>
            <a:effectLst/>
          </p:spPr>
          <p:txBody>
            <a:bodyPr/>
            <a:lstStyle/>
            <a:p>
              <a:endParaRPr lang="en-US" dirty="0"/>
            </a:p>
          </p:txBody>
        </p:sp>
        <p:sp>
          <p:nvSpPr>
            <p:cNvPr id="143" name="Line 575"/>
            <p:cNvSpPr>
              <a:spLocks noChangeShapeType="1"/>
            </p:cNvSpPr>
            <p:nvPr/>
          </p:nvSpPr>
          <p:spPr bwMode="auto">
            <a:xfrm>
              <a:off x="5711825" y="4419600"/>
              <a:ext cx="0" cy="1752600"/>
            </a:xfrm>
            <a:prstGeom prst="line">
              <a:avLst/>
            </a:prstGeom>
            <a:noFill/>
            <a:ln w="28575">
              <a:solidFill>
                <a:srgbClr val="996600"/>
              </a:solidFill>
              <a:round/>
              <a:headEnd/>
              <a:tailEnd/>
            </a:ln>
            <a:effectLst/>
          </p:spPr>
          <p:txBody>
            <a:bodyPr/>
            <a:lstStyle/>
            <a:p>
              <a:endParaRPr lang="en-US" dirty="0"/>
            </a:p>
          </p:txBody>
        </p:sp>
        <p:sp>
          <p:nvSpPr>
            <p:cNvPr id="144" name="Line 577"/>
            <p:cNvSpPr>
              <a:spLocks noChangeShapeType="1"/>
            </p:cNvSpPr>
            <p:nvPr/>
          </p:nvSpPr>
          <p:spPr bwMode="auto">
            <a:xfrm>
              <a:off x="1143000" y="4800600"/>
              <a:ext cx="214313" cy="0"/>
            </a:xfrm>
            <a:prstGeom prst="line">
              <a:avLst/>
            </a:prstGeom>
            <a:noFill/>
            <a:ln w="28575">
              <a:solidFill>
                <a:srgbClr val="996600"/>
              </a:solidFill>
              <a:round/>
              <a:headEnd/>
              <a:tailEnd type="triangle" w="med" len="med"/>
            </a:ln>
            <a:effectLst/>
          </p:spPr>
          <p:txBody>
            <a:bodyPr/>
            <a:lstStyle/>
            <a:p>
              <a:endParaRPr lang="en-US" dirty="0"/>
            </a:p>
          </p:txBody>
        </p:sp>
        <p:sp>
          <p:nvSpPr>
            <p:cNvPr id="145" name="Line 578"/>
            <p:cNvSpPr>
              <a:spLocks noChangeShapeType="1"/>
            </p:cNvSpPr>
            <p:nvPr/>
          </p:nvSpPr>
          <p:spPr bwMode="auto">
            <a:xfrm>
              <a:off x="1157288" y="4800600"/>
              <a:ext cx="0" cy="1371600"/>
            </a:xfrm>
            <a:prstGeom prst="line">
              <a:avLst/>
            </a:prstGeom>
            <a:noFill/>
            <a:ln w="28575">
              <a:solidFill>
                <a:srgbClr val="996600"/>
              </a:solidFill>
              <a:round/>
              <a:headEnd/>
              <a:tailEnd/>
            </a:ln>
            <a:effectLst/>
          </p:spPr>
          <p:txBody>
            <a:bodyPr/>
            <a:lstStyle/>
            <a:p>
              <a:endParaRPr lang="en-US" dirty="0"/>
            </a:p>
          </p:txBody>
        </p:sp>
        <p:sp>
          <p:nvSpPr>
            <p:cNvPr id="146" name="Text Box 579"/>
            <p:cNvSpPr txBox="1">
              <a:spLocks noChangeArrowheads="1"/>
            </p:cNvSpPr>
            <p:nvPr/>
          </p:nvSpPr>
          <p:spPr bwMode="auto">
            <a:xfrm>
              <a:off x="3867150" y="5824538"/>
              <a:ext cx="685800" cy="214313"/>
            </a:xfrm>
            <a:prstGeom prst="rect">
              <a:avLst/>
            </a:prstGeom>
            <a:noFill/>
            <a:ln w="9525">
              <a:noFill/>
              <a:miter lim="800000"/>
              <a:headEnd/>
              <a:tailEnd/>
            </a:ln>
            <a:effectLst/>
          </p:spPr>
          <p:txBody>
            <a:bodyPr>
              <a:spAutoFit/>
            </a:bodyPr>
            <a:lstStyle/>
            <a:p>
              <a:pPr algn="l"/>
              <a:r>
                <a:rPr lang="en-US" sz="800" b="1" dirty="0"/>
                <a:t>Instr. 0-5</a:t>
              </a:r>
            </a:p>
          </p:txBody>
        </p:sp>
        <p:sp>
          <p:nvSpPr>
            <p:cNvPr id="147" name="Line 580"/>
            <p:cNvSpPr>
              <a:spLocks noChangeShapeType="1"/>
            </p:cNvSpPr>
            <p:nvPr/>
          </p:nvSpPr>
          <p:spPr bwMode="auto">
            <a:xfrm flipH="1" flipV="1">
              <a:off x="2667000" y="3049588"/>
              <a:ext cx="0" cy="3198813"/>
            </a:xfrm>
            <a:prstGeom prst="line">
              <a:avLst/>
            </a:prstGeom>
            <a:noFill/>
            <a:ln w="19050">
              <a:solidFill>
                <a:srgbClr val="CC3300"/>
              </a:solidFill>
              <a:round/>
              <a:headEnd/>
              <a:tailEnd/>
            </a:ln>
            <a:effectLst/>
          </p:spPr>
          <p:txBody>
            <a:bodyPr/>
            <a:lstStyle/>
            <a:p>
              <a:endParaRPr lang="en-US" dirty="0"/>
            </a:p>
          </p:txBody>
        </p:sp>
        <p:sp>
          <p:nvSpPr>
            <p:cNvPr id="148" name="Line 502"/>
            <p:cNvSpPr>
              <a:spLocks noChangeShapeType="1"/>
            </p:cNvSpPr>
            <p:nvPr/>
          </p:nvSpPr>
          <p:spPr bwMode="auto">
            <a:xfrm>
              <a:off x="2428875" y="4354513"/>
              <a:ext cx="366713" cy="0"/>
            </a:xfrm>
            <a:prstGeom prst="line">
              <a:avLst/>
            </a:prstGeom>
            <a:noFill/>
            <a:ln w="28575">
              <a:solidFill>
                <a:schemeClr val="tx1"/>
              </a:solidFill>
              <a:round/>
              <a:headEnd/>
              <a:tailEnd type="triangle" w="med" len="med"/>
            </a:ln>
            <a:effectLst/>
          </p:spPr>
          <p:txBody>
            <a:bodyPr/>
            <a:lstStyle/>
            <a:p>
              <a:endParaRPr lang="en-US" dirty="0"/>
            </a:p>
          </p:txBody>
        </p:sp>
        <p:sp>
          <p:nvSpPr>
            <p:cNvPr id="149" name="Line 504"/>
            <p:cNvSpPr>
              <a:spLocks noChangeShapeType="1"/>
            </p:cNvSpPr>
            <p:nvPr/>
          </p:nvSpPr>
          <p:spPr bwMode="auto">
            <a:xfrm>
              <a:off x="2576513" y="5573713"/>
              <a:ext cx="214313" cy="0"/>
            </a:xfrm>
            <a:prstGeom prst="line">
              <a:avLst/>
            </a:prstGeom>
            <a:noFill/>
            <a:ln w="28575">
              <a:solidFill>
                <a:schemeClr val="tx1"/>
              </a:solidFill>
              <a:round/>
              <a:headEnd/>
              <a:tailEnd type="triangle" w="med" len="med"/>
            </a:ln>
            <a:effectLst/>
          </p:spPr>
          <p:txBody>
            <a:bodyPr/>
            <a:lstStyle/>
            <a:p>
              <a:endParaRPr lang="en-US" dirty="0"/>
            </a:p>
          </p:txBody>
        </p:sp>
        <p:sp>
          <p:nvSpPr>
            <p:cNvPr id="150" name="Line 300"/>
            <p:cNvSpPr>
              <a:spLocks noChangeShapeType="1"/>
            </p:cNvSpPr>
            <p:nvPr/>
          </p:nvSpPr>
          <p:spPr bwMode="auto">
            <a:xfrm>
              <a:off x="914400" y="6092825"/>
              <a:ext cx="7086600" cy="0"/>
            </a:xfrm>
            <a:prstGeom prst="line">
              <a:avLst/>
            </a:prstGeom>
            <a:noFill/>
            <a:ln w="28575">
              <a:solidFill>
                <a:schemeClr val="accent2"/>
              </a:solidFill>
              <a:round/>
              <a:headEnd/>
              <a:tailEnd/>
            </a:ln>
            <a:effectLst/>
          </p:spPr>
          <p:txBody>
            <a:bodyPr/>
            <a:lstStyle/>
            <a:p>
              <a:endParaRPr lang="en-US" dirty="0"/>
            </a:p>
          </p:txBody>
        </p:sp>
        <p:sp>
          <p:nvSpPr>
            <p:cNvPr id="151" name="Line 576"/>
            <p:cNvSpPr>
              <a:spLocks noChangeShapeType="1"/>
            </p:cNvSpPr>
            <p:nvPr/>
          </p:nvSpPr>
          <p:spPr bwMode="auto">
            <a:xfrm>
              <a:off x="1143000" y="6172200"/>
              <a:ext cx="4581525" cy="0"/>
            </a:xfrm>
            <a:prstGeom prst="line">
              <a:avLst/>
            </a:prstGeom>
            <a:noFill/>
            <a:ln w="28575">
              <a:solidFill>
                <a:srgbClr val="996600"/>
              </a:solidFill>
              <a:round/>
              <a:headEnd/>
              <a:tailEnd/>
            </a:ln>
            <a:effectLst/>
          </p:spPr>
          <p:txBody>
            <a:bodyPr/>
            <a:lstStyle/>
            <a:p>
              <a:endParaRPr lang="en-US" dirty="0"/>
            </a:p>
          </p:txBody>
        </p:sp>
        <p:sp>
          <p:nvSpPr>
            <p:cNvPr id="152" name="Line 582"/>
            <p:cNvSpPr>
              <a:spLocks noChangeShapeType="1"/>
            </p:cNvSpPr>
            <p:nvPr/>
          </p:nvSpPr>
          <p:spPr bwMode="auto">
            <a:xfrm>
              <a:off x="2667000" y="6238875"/>
              <a:ext cx="1219200" cy="0"/>
            </a:xfrm>
            <a:prstGeom prst="line">
              <a:avLst/>
            </a:prstGeom>
            <a:noFill/>
            <a:ln w="19050">
              <a:solidFill>
                <a:srgbClr val="CC3300"/>
              </a:solidFill>
              <a:round/>
              <a:headEnd/>
              <a:tailEnd/>
            </a:ln>
            <a:effectLst/>
          </p:spPr>
          <p:txBody>
            <a:bodyPr/>
            <a:lstStyle/>
            <a:p>
              <a:endParaRPr lang="en-US" dirty="0"/>
            </a:p>
          </p:txBody>
        </p:sp>
        <p:sp>
          <p:nvSpPr>
            <p:cNvPr id="153" name="Line 583"/>
            <p:cNvSpPr>
              <a:spLocks noChangeShapeType="1"/>
            </p:cNvSpPr>
            <p:nvPr/>
          </p:nvSpPr>
          <p:spPr bwMode="auto">
            <a:xfrm flipH="1" flipV="1">
              <a:off x="3886200" y="3267075"/>
              <a:ext cx="0" cy="1076325"/>
            </a:xfrm>
            <a:prstGeom prst="line">
              <a:avLst/>
            </a:prstGeom>
            <a:noFill/>
            <a:ln w="19050">
              <a:solidFill>
                <a:srgbClr val="CC3300"/>
              </a:solidFill>
              <a:round/>
              <a:headEnd/>
              <a:tailEnd/>
            </a:ln>
            <a:effectLst/>
          </p:spPr>
          <p:txBody>
            <a:bodyPr/>
            <a:lstStyle/>
            <a:p>
              <a:endParaRPr lang="en-US" dirty="0"/>
            </a:p>
          </p:txBody>
        </p:sp>
        <p:sp>
          <p:nvSpPr>
            <p:cNvPr id="154" name="Text Box 497"/>
            <p:cNvSpPr txBox="1">
              <a:spLocks noChangeArrowheads="1"/>
            </p:cNvSpPr>
            <p:nvPr/>
          </p:nvSpPr>
          <p:spPr bwMode="auto">
            <a:xfrm>
              <a:off x="3667125" y="3516313"/>
              <a:ext cx="533400"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21-25</a:t>
              </a:r>
            </a:p>
          </p:txBody>
        </p:sp>
        <p:sp>
          <p:nvSpPr>
            <p:cNvPr id="155" name="Text Box 498"/>
            <p:cNvSpPr txBox="1">
              <a:spLocks noChangeArrowheads="1"/>
            </p:cNvSpPr>
            <p:nvPr/>
          </p:nvSpPr>
          <p:spPr bwMode="auto">
            <a:xfrm>
              <a:off x="3657600" y="3749675"/>
              <a:ext cx="447675" cy="336550"/>
            </a:xfrm>
            <a:prstGeom prst="rect">
              <a:avLst/>
            </a:prstGeom>
            <a:noFill/>
            <a:ln w="9525">
              <a:noFill/>
              <a:miter lim="800000"/>
              <a:headEnd/>
              <a:tailEnd/>
            </a:ln>
            <a:effectLst/>
          </p:spPr>
          <p:txBody>
            <a:bodyPr>
              <a:spAutoFit/>
            </a:bodyPr>
            <a:lstStyle/>
            <a:p>
              <a:pPr algn="l"/>
              <a:r>
                <a:rPr lang="en-US" sz="800" b="1" dirty="0"/>
                <a:t>Instr. </a:t>
              </a:r>
            </a:p>
            <a:p>
              <a:pPr algn="l"/>
              <a:r>
                <a:rPr lang="en-US" sz="800" b="1" dirty="0"/>
                <a:t>16-20</a:t>
              </a:r>
            </a:p>
          </p:txBody>
        </p:sp>
        <p:sp>
          <p:nvSpPr>
            <p:cNvPr id="156" name="Line 507"/>
            <p:cNvSpPr>
              <a:spLocks noChangeShapeType="1"/>
            </p:cNvSpPr>
            <p:nvPr/>
          </p:nvSpPr>
          <p:spPr bwMode="auto">
            <a:xfrm>
              <a:off x="3609975" y="3810000"/>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57" name="Line 513"/>
            <p:cNvSpPr>
              <a:spLocks noChangeShapeType="1"/>
            </p:cNvSpPr>
            <p:nvPr/>
          </p:nvSpPr>
          <p:spPr bwMode="auto">
            <a:xfrm>
              <a:off x="3605213" y="4038600"/>
              <a:ext cx="519113" cy="0"/>
            </a:xfrm>
            <a:prstGeom prst="line">
              <a:avLst/>
            </a:prstGeom>
            <a:noFill/>
            <a:ln w="28575">
              <a:solidFill>
                <a:schemeClr val="tx1"/>
              </a:solidFill>
              <a:round/>
              <a:headEnd/>
              <a:tailEnd type="triangle" w="med" len="med"/>
            </a:ln>
            <a:effectLst/>
          </p:spPr>
          <p:txBody>
            <a:bodyPr/>
            <a:lstStyle/>
            <a:p>
              <a:endParaRPr lang="en-US" dirty="0"/>
            </a:p>
          </p:txBody>
        </p:sp>
        <p:sp>
          <p:nvSpPr>
            <p:cNvPr id="158" name="Line 584"/>
            <p:cNvSpPr>
              <a:spLocks noChangeShapeType="1"/>
            </p:cNvSpPr>
            <p:nvPr/>
          </p:nvSpPr>
          <p:spPr bwMode="auto">
            <a:xfrm flipV="1">
              <a:off x="4562475" y="3119438"/>
              <a:ext cx="0" cy="461963"/>
            </a:xfrm>
            <a:prstGeom prst="line">
              <a:avLst/>
            </a:prstGeom>
            <a:noFill/>
            <a:ln w="19050">
              <a:solidFill>
                <a:srgbClr val="CC3300"/>
              </a:solidFill>
              <a:round/>
              <a:headEnd/>
              <a:tailEnd/>
            </a:ln>
            <a:effectLst/>
          </p:spPr>
          <p:txBody>
            <a:bodyPr/>
            <a:lstStyle/>
            <a:p>
              <a:endParaRPr lang="en-US" dirty="0"/>
            </a:p>
          </p:txBody>
        </p:sp>
        <p:sp>
          <p:nvSpPr>
            <p:cNvPr id="159" name="Text Box 585"/>
            <p:cNvSpPr txBox="1">
              <a:spLocks noChangeArrowheads="1"/>
            </p:cNvSpPr>
            <p:nvPr/>
          </p:nvSpPr>
          <p:spPr bwMode="auto">
            <a:xfrm>
              <a:off x="4610100" y="3252788"/>
              <a:ext cx="571500" cy="214313"/>
            </a:xfrm>
            <a:prstGeom prst="rect">
              <a:avLst/>
            </a:prstGeom>
            <a:noFill/>
            <a:ln w="9525">
              <a:noFill/>
              <a:miter lim="800000"/>
              <a:headEnd/>
              <a:tailEnd/>
            </a:ln>
            <a:effectLst/>
          </p:spPr>
          <p:txBody>
            <a:bodyPr>
              <a:spAutoFit/>
            </a:bodyPr>
            <a:lstStyle/>
            <a:p>
              <a:pPr algn="l"/>
              <a:r>
                <a:rPr lang="en-US" sz="800" b="1" dirty="0">
                  <a:solidFill>
                    <a:srgbClr val="009900"/>
                  </a:solidFill>
                </a:rPr>
                <a:t>PC 0-31</a:t>
              </a:r>
            </a:p>
          </p:txBody>
        </p:sp>
        <p:grpSp>
          <p:nvGrpSpPr>
            <p:cNvPr id="160" name="Group 277"/>
            <p:cNvGrpSpPr>
              <a:grpSpLocks/>
            </p:cNvGrpSpPr>
            <p:nvPr/>
          </p:nvGrpSpPr>
          <p:grpSpPr bwMode="auto">
            <a:xfrm>
              <a:off x="3773474" y="4327525"/>
              <a:ext cx="228600" cy="549275"/>
              <a:chOff x="4393" y="1632"/>
              <a:chExt cx="144" cy="346"/>
            </a:xfrm>
          </p:grpSpPr>
          <p:grpSp>
            <p:nvGrpSpPr>
              <p:cNvPr id="178" name="Group 278"/>
              <p:cNvGrpSpPr>
                <a:grpSpLocks/>
              </p:cNvGrpSpPr>
              <p:nvPr/>
            </p:nvGrpSpPr>
            <p:grpSpPr bwMode="auto">
              <a:xfrm>
                <a:off x="4411" y="1634"/>
                <a:ext cx="102" cy="336"/>
                <a:chOff x="1248" y="3360"/>
                <a:chExt cx="144" cy="480"/>
              </a:xfrm>
            </p:grpSpPr>
            <p:sp>
              <p:nvSpPr>
                <p:cNvPr id="180" name="AutoShape 279"/>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81" name="Line 280"/>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82" name="Line 281"/>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79" name="Text Box 282"/>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61" name="Line 587"/>
            <p:cNvSpPr>
              <a:spLocks noChangeShapeType="1"/>
            </p:cNvSpPr>
            <p:nvPr/>
          </p:nvSpPr>
          <p:spPr bwMode="auto">
            <a:xfrm>
              <a:off x="3624263" y="3505200"/>
              <a:ext cx="2090738" cy="0"/>
            </a:xfrm>
            <a:prstGeom prst="line">
              <a:avLst/>
            </a:prstGeom>
            <a:noFill/>
            <a:ln w="28575">
              <a:solidFill>
                <a:schemeClr val="tx1"/>
              </a:solidFill>
              <a:round/>
              <a:headEnd/>
              <a:tailEnd/>
            </a:ln>
            <a:effectLst/>
          </p:spPr>
          <p:txBody>
            <a:bodyPr/>
            <a:lstStyle/>
            <a:p>
              <a:endParaRPr lang="en-US" dirty="0"/>
            </a:p>
          </p:txBody>
        </p:sp>
        <p:grpSp>
          <p:nvGrpSpPr>
            <p:cNvPr id="162" name="Group 439"/>
            <p:cNvGrpSpPr>
              <a:grpSpLocks/>
            </p:cNvGrpSpPr>
            <p:nvPr/>
          </p:nvGrpSpPr>
          <p:grpSpPr bwMode="auto">
            <a:xfrm>
              <a:off x="5972162" y="3287713"/>
              <a:ext cx="228600" cy="549275"/>
              <a:chOff x="4393" y="1632"/>
              <a:chExt cx="144" cy="346"/>
            </a:xfrm>
          </p:grpSpPr>
          <p:grpSp>
            <p:nvGrpSpPr>
              <p:cNvPr id="173" name="Group 440"/>
              <p:cNvGrpSpPr>
                <a:grpSpLocks/>
              </p:cNvGrpSpPr>
              <p:nvPr/>
            </p:nvGrpSpPr>
            <p:grpSpPr bwMode="auto">
              <a:xfrm>
                <a:off x="4411" y="1634"/>
                <a:ext cx="102" cy="336"/>
                <a:chOff x="1248" y="3360"/>
                <a:chExt cx="144" cy="480"/>
              </a:xfrm>
            </p:grpSpPr>
            <p:sp>
              <p:nvSpPr>
                <p:cNvPr id="175" name="AutoShape 441"/>
                <p:cNvSpPr>
                  <a:spLocks noChangeArrowheads="1"/>
                </p:cNvSpPr>
                <p:nvPr/>
              </p:nvSpPr>
              <p:spPr bwMode="auto">
                <a:xfrm>
                  <a:off x="1248" y="3360"/>
                  <a:ext cx="144" cy="480"/>
                </a:xfrm>
                <a:prstGeom prst="bracketPair">
                  <a:avLst>
                    <a:gd name="adj" fmla="val 16667"/>
                  </a:avLst>
                </a:prstGeom>
                <a:solidFill>
                  <a:schemeClr val="accent1"/>
                </a:solidFill>
                <a:ln w="28575">
                  <a:solidFill>
                    <a:schemeClr val="tx1"/>
                  </a:solidFill>
                  <a:round/>
                  <a:headEnd/>
                  <a:tailEnd/>
                </a:ln>
                <a:effectLst/>
              </p:spPr>
              <p:txBody>
                <a:bodyPr wrap="none" anchor="ctr"/>
                <a:lstStyle/>
                <a:p>
                  <a:endParaRPr lang="en-US" dirty="0"/>
                </a:p>
              </p:txBody>
            </p:sp>
            <p:sp>
              <p:nvSpPr>
                <p:cNvPr id="176" name="Line 442"/>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177" name="Line 443"/>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174" name="Text Box 444"/>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163" name="Line 588"/>
            <p:cNvSpPr>
              <a:spLocks noChangeShapeType="1"/>
            </p:cNvSpPr>
            <p:nvPr/>
          </p:nvSpPr>
          <p:spPr bwMode="auto">
            <a:xfrm>
              <a:off x="5695950" y="3200400"/>
              <a:ext cx="4763" cy="304800"/>
            </a:xfrm>
            <a:prstGeom prst="line">
              <a:avLst/>
            </a:prstGeom>
            <a:noFill/>
            <a:ln w="28575">
              <a:solidFill>
                <a:schemeClr val="tx1"/>
              </a:solidFill>
              <a:round/>
              <a:headEnd/>
              <a:tailEnd/>
            </a:ln>
            <a:effectLst/>
          </p:spPr>
          <p:txBody>
            <a:bodyPr/>
            <a:lstStyle/>
            <a:p>
              <a:endParaRPr lang="en-US" dirty="0"/>
            </a:p>
          </p:txBody>
        </p:sp>
        <p:sp>
          <p:nvSpPr>
            <p:cNvPr id="164" name="Text Box 594"/>
            <p:cNvSpPr txBox="1">
              <a:spLocks noChangeArrowheads="1"/>
            </p:cNvSpPr>
            <p:nvPr/>
          </p:nvSpPr>
          <p:spPr bwMode="auto">
            <a:xfrm>
              <a:off x="6248400" y="2647950"/>
              <a:ext cx="609600" cy="214313"/>
            </a:xfrm>
            <a:prstGeom prst="rect">
              <a:avLst/>
            </a:prstGeom>
            <a:noFill/>
            <a:ln w="9525">
              <a:noFill/>
              <a:miter lim="800000"/>
              <a:headEnd/>
              <a:tailEnd/>
            </a:ln>
            <a:effectLst/>
          </p:spPr>
          <p:txBody>
            <a:bodyPr>
              <a:spAutoFit/>
            </a:bodyPr>
            <a:lstStyle/>
            <a:p>
              <a:pPr algn="l"/>
              <a:r>
                <a:rPr lang="en-US" sz="800" b="1" dirty="0">
                  <a:solidFill>
                    <a:srgbClr val="009900"/>
                  </a:solidFill>
                </a:rPr>
                <a:t>PC 28-31</a:t>
              </a:r>
            </a:p>
          </p:txBody>
        </p:sp>
        <p:sp>
          <p:nvSpPr>
            <p:cNvPr id="165" name="Line 595"/>
            <p:cNvSpPr>
              <a:spLocks noChangeShapeType="1"/>
            </p:cNvSpPr>
            <p:nvPr/>
          </p:nvSpPr>
          <p:spPr bwMode="auto">
            <a:xfrm flipH="1" flipV="1">
              <a:off x="8372475" y="2209800"/>
              <a:ext cx="0" cy="762000"/>
            </a:xfrm>
            <a:prstGeom prst="line">
              <a:avLst/>
            </a:prstGeom>
            <a:noFill/>
            <a:ln w="19050">
              <a:solidFill>
                <a:srgbClr val="CC3300"/>
              </a:solidFill>
              <a:round/>
              <a:headEnd/>
              <a:tailEnd/>
            </a:ln>
            <a:effectLst/>
          </p:spPr>
          <p:txBody>
            <a:bodyPr/>
            <a:lstStyle/>
            <a:p>
              <a:endParaRPr lang="en-US" dirty="0"/>
            </a:p>
          </p:txBody>
        </p:sp>
        <p:sp>
          <p:nvSpPr>
            <p:cNvPr id="166" name="Line 596"/>
            <p:cNvSpPr>
              <a:spLocks noChangeShapeType="1"/>
            </p:cNvSpPr>
            <p:nvPr/>
          </p:nvSpPr>
          <p:spPr bwMode="auto">
            <a:xfrm flipV="1">
              <a:off x="6086475" y="2895600"/>
              <a:ext cx="0" cy="381000"/>
            </a:xfrm>
            <a:prstGeom prst="line">
              <a:avLst/>
            </a:prstGeom>
            <a:noFill/>
            <a:ln w="19050">
              <a:solidFill>
                <a:srgbClr val="CC3300"/>
              </a:solidFill>
              <a:round/>
              <a:headEnd/>
              <a:tailEnd/>
            </a:ln>
            <a:effectLst/>
          </p:spPr>
          <p:txBody>
            <a:bodyPr/>
            <a:lstStyle/>
            <a:p>
              <a:endParaRPr lang="en-US" dirty="0"/>
            </a:p>
          </p:txBody>
        </p:sp>
        <p:sp>
          <p:nvSpPr>
            <p:cNvPr id="167" name="Line 597"/>
            <p:cNvSpPr>
              <a:spLocks noChangeShapeType="1"/>
            </p:cNvSpPr>
            <p:nvPr/>
          </p:nvSpPr>
          <p:spPr bwMode="auto">
            <a:xfrm flipV="1">
              <a:off x="5876925" y="2667000"/>
              <a:ext cx="0" cy="1524000"/>
            </a:xfrm>
            <a:prstGeom prst="line">
              <a:avLst/>
            </a:prstGeom>
            <a:noFill/>
            <a:ln w="19050">
              <a:solidFill>
                <a:srgbClr val="CC3300"/>
              </a:solidFill>
              <a:round/>
              <a:headEnd/>
              <a:tailEnd/>
            </a:ln>
            <a:effectLst/>
          </p:spPr>
          <p:txBody>
            <a:bodyPr/>
            <a:lstStyle/>
            <a:p>
              <a:endParaRPr lang="en-US" dirty="0"/>
            </a:p>
          </p:txBody>
        </p:sp>
        <p:sp>
          <p:nvSpPr>
            <p:cNvPr id="168" name="Line 598"/>
            <p:cNvSpPr>
              <a:spLocks noChangeShapeType="1"/>
            </p:cNvSpPr>
            <p:nvPr/>
          </p:nvSpPr>
          <p:spPr bwMode="auto">
            <a:xfrm>
              <a:off x="5867400" y="4191000"/>
              <a:ext cx="228600" cy="0"/>
            </a:xfrm>
            <a:prstGeom prst="line">
              <a:avLst/>
            </a:prstGeom>
            <a:noFill/>
            <a:ln w="19050">
              <a:solidFill>
                <a:srgbClr val="CC3300"/>
              </a:solidFill>
              <a:round/>
              <a:headEnd/>
              <a:tailEnd/>
            </a:ln>
            <a:effectLst/>
          </p:spPr>
          <p:txBody>
            <a:bodyPr/>
            <a:lstStyle/>
            <a:p>
              <a:endParaRPr lang="en-US" dirty="0"/>
            </a:p>
          </p:txBody>
        </p:sp>
        <p:sp>
          <p:nvSpPr>
            <p:cNvPr id="169" name="Line 600"/>
            <p:cNvSpPr>
              <a:spLocks noChangeShapeType="1"/>
            </p:cNvSpPr>
            <p:nvPr/>
          </p:nvSpPr>
          <p:spPr bwMode="auto">
            <a:xfrm>
              <a:off x="3733800" y="2209800"/>
              <a:ext cx="4648200" cy="0"/>
            </a:xfrm>
            <a:prstGeom prst="line">
              <a:avLst/>
            </a:prstGeom>
            <a:noFill/>
            <a:ln w="19050">
              <a:solidFill>
                <a:srgbClr val="CC3300"/>
              </a:solidFill>
              <a:round/>
              <a:headEnd/>
              <a:tailEnd/>
            </a:ln>
            <a:effectLst/>
          </p:spPr>
          <p:txBody>
            <a:bodyPr/>
            <a:lstStyle/>
            <a:p>
              <a:endParaRPr lang="en-US" dirty="0"/>
            </a:p>
          </p:txBody>
        </p:sp>
        <p:sp>
          <p:nvSpPr>
            <p:cNvPr id="170" name="Line 589"/>
            <p:cNvSpPr>
              <a:spLocks noChangeShapeType="1"/>
            </p:cNvSpPr>
            <p:nvPr/>
          </p:nvSpPr>
          <p:spPr bwMode="auto">
            <a:xfrm>
              <a:off x="5710238" y="3214688"/>
              <a:ext cx="838200" cy="0"/>
            </a:xfrm>
            <a:prstGeom prst="line">
              <a:avLst/>
            </a:prstGeom>
            <a:noFill/>
            <a:ln w="28575">
              <a:solidFill>
                <a:schemeClr val="tx1"/>
              </a:solidFill>
              <a:round/>
              <a:headEnd/>
              <a:tailEnd type="triangle" w="med" len="med"/>
            </a:ln>
            <a:effectLst/>
          </p:spPr>
          <p:txBody>
            <a:bodyPr/>
            <a:lstStyle/>
            <a:p>
              <a:endParaRPr lang="en-US" dirty="0"/>
            </a:p>
          </p:txBody>
        </p:sp>
        <p:sp>
          <p:nvSpPr>
            <p:cNvPr id="171" name="Text Box 590"/>
            <p:cNvSpPr txBox="1">
              <a:spLocks noChangeArrowheads="1"/>
            </p:cNvSpPr>
            <p:nvPr/>
          </p:nvSpPr>
          <p:spPr bwMode="auto">
            <a:xfrm>
              <a:off x="5791200" y="3038475"/>
              <a:ext cx="685800" cy="214313"/>
            </a:xfrm>
            <a:prstGeom prst="rect">
              <a:avLst/>
            </a:prstGeom>
            <a:noFill/>
            <a:ln w="9525">
              <a:noFill/>
              <a:miter lim="800000"/>
              <a:headEnd/>
              <a:tailEnd/>
            </a:ln>
            <a:effectLst/>
          </p:spPr>
          <p:txBody>
            <a:bodyPr>
              <a:spAutoFit/>
            </a:bodyPr>
            <a:lstStyle/>
            <a:p>
              <a:pPr algn="l"/>
              <a:r>
                <a:rPr lang="en-US" sz="800" b="1" dirty="0"/>
                <a:t>Instr. 0-25</a:t>
              </a:r>
            </a:p>
          </p:txBody>
        </p:sp>
        <p:sp>
          <p:nvSpPr>
            <p:cNvPr id="172" name="Line 525"/>
            <p:cNvSpPr>
              <a:spLocks noChangeShapeType="1"/>
            </p:cNvSpPr>
            <p:nvPr/>
          </p:nvSpPr>
          <p:spPr bwMode="auto">
            <a:xfrm>
              <a:off x="5772150" y="3733800"/>
              <a:ext cx="228600" cy="0"/>
            </a:xfrm>
            <a:prstGeom prst="line">
              <a:avLst/>
            </a:prstGeom>
            <a:noFill/>
            <a:ln w="28575">
              <a:solidFill>
                <a:srgbClr val="996600"/>
              </a:solidFill>
              <a:round/>
              <a:headEnd/>
              <a:tailEnd type="triangle" w="med" len="med"/>
            </a:ln>
            <a:effectLst/>
          </p:spPr>
          <p:txBody>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56322" name="Rectangle 2"/>
          <p:cNvSpPr>
            <a:spLocks noGrp="1" noChangeArrowheads="1"/>
          </p:cNvSpPr>
          <p:nvPr>
            <p:ph type="title"/>
          </p:nvPr>
        </p:nvSpPr>
        <p:spPr>
          <a:ln/>
        </p:spPr>
        <p:txBody>
          <a:bodyPr/>
          <a:lstStyle/>
          <a:p>
            <a:r>
              <a:rPr lang="en-US" sz="3200" dirty="0"/>
              <a:t>Current Architecture</a:t>
            </a:r>
          </a:p>
        </p:txBody>
      </p:sp>
      <p:sp>
        <p:nvSpPr>
          <p:cNvPr id="56323" name="Rectangle 3"/>
          <p:cNvSpPr>
            <a:spLocks noGrp="1" noChangeArrowheads="1"/>
          </p:cNvSpPr>
          <p:nvPr>
            <p:ph type="body" idx="1"/>
          </p:nvPr>
        </p:nvSpPr>
        <p:spPr>
          <a:xfrm>
            <a:off x="685800" y="2057400"/>
            <a:ext cx="7772400" cy="4191000"/>
          </a:xfrm>
        </p:spPr>
        <p:txBody>
          <a:bodyPr/>
          <a:lstStyle/>
          <a:p>
            <a:r>
              <a:rPr lang="en-US" sz="2400" dirty="0">
                <a:solidFill>
                  <a:schemeClr val="accent1"/>
                </a:solidFill>
              </a:rPr>
              <a:t>The ALU control uses instruction bits 0-5 to obtain information about the ALU operation in register-to-register instructions.  </a:t>
            </a:r>
          </a:p>
          <a:p>
            <a:r>
              <a:rPr lang="en-US" sz="2400" dirty="0"/>
              <a:t>Note in the following diagram that some of the decoding is done in the register block, which has the decoding mechanism </a:t>
            </a:r>
            <a:r>
              <a:rPr lang="en-US" sz="2400" dirty="0">
                <a:solidFill>
                  <a:schemeClr val="accent2"/>
                </a:solidFill>
              </a:rPr>
              <a:t>(as discussed in lecture 8, slides 8 and 9)</a:t>
            </a:r>
            <a:r>
              <a:rPr lang="en-US" sz="2400" dirty="0"/>
              <a:t> that identifies source and destination registers in load/store and register/register operations.  </a:t>
            </a:r>
          </a:p>
          <a:p>
            <a:r>
              <a:rPr lang="en-US" sz="2400" dirty="0"/>
              <a:t>The </a:t>
            </a:r>
            <a:r>
              <a:rPr lang="en-US" sz="2400" dirty="0">
                <a:solidFill>
                  <a:srgbClr val="CC0000"/>
                </a:solidFill>
              </a:rPr>
              <a:t>ALU control</a:t>
            </a:r>
            <a:r>
              <a:rPr lang="en-US" sz="2400" dirty="0"/>
              <a:t> also has input control lines from the operation code decoder which decodes bits 26-31, and which will be shown later.  </a:t>
            </a:r>
          </a:p>
        </p:txBody>
      </p:sp>
      <p:pic>
        <p:nvPicPr>
          <p:cNvPr id="2"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99330" name="Rectangle 2"/>
          <p:cNvSpPr>
            <a:spLocks noGrp="1" noChangeArrowheads="1"/>
          </p:cNvSpPr>
          <p:nvPr>
            <p:ph type="title"/>
          </p:nvPr>
        </p:nvSpPr>
        <p:spPr>
          <a:xfrm>
            <a:off x="533400" y="1295400"/>
            <a:ext cx="8153400" cy="533400"/>
          </a:xfrm>
          <a:ln/>
        </p:spPr>
        <p:txBody>
          <a:bodyPr/>
          <a:lstStyle/>
          <a:p>
            <a:r>
              <a:rPr lang="en-US" sz="3200" dirty="0"/>
              <a:t>ALU Design with ALU Control Block Shown</a:t>
            </a:r>
          </a:p>
        </p:txBody>
      </p:sp>
      <p:grpSp>
        <p:nvGrpSpPr>
          <p:cNvPr id="195" name="Group 194"/>
          <p:cNvGrpSpPr/>
          <p:nvPr/>
        </p:nvGrpSpPr>
        <p:grpSpPr>
          <a:xfrm>
            <a:off x="533400" y="1981200"/>
            <a:ext cx="8248650" cy="4143375"/>
            <a:chOff x="533400" y="1981200"/>
            <a:chExt cx="8248650" cy="4143375"/>
          </a:xfrm>
        </p:grpSpPr>
        <p:grpSp>
          <p:nvGrpSpPr>
            <p:cNvPr id="188" name="Group 187"/>
            <p:cNvGrpSpPr/>
            <p:nvPr/>
          </p:nvGrpSpPr>
          <p:grpSpPr>
            <a:xfrm>
              <a:off x="5289332" y="2362200"/>
              <a:ext cx="1056287" cy="990598"/>
              <a:chOff x="3355430" y="3810002"/>
              <a:chExt cx="1056287" cy="990598"/>
            </a:xfrm>
          </p:grpSpPr>
          <p:cxnSp>
            <p:nvCxnSpPr>
              <p:cNvPr id="189" name="Straight Connector 188"/>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90" name="Isosceles Triangle 189"/>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1" name="Isosceles Triangle 190"/>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2" name="Isosceles Triangle 191"/>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3" name="Rectangle 192"/>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4"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181" name="Group 180"/>
            <p:cNvGrpSpPr/>
            <p:nvPr/>
          </p:nvGrpSpPr>
          <p:grpSpPr>
            <a:xfrm>
              <a:off x="5452245" y="4049115"/>
              <a:ext cx="1056287" cy="990598"/>
              <a:chOff x="3355430" y="3810002"/>
              <a:chExt cx="1056287" cy="990598"/>
            </a:xfrm>
          </p:grpSpPr>
          <p:cxnSp>
            <p:nvCxnSpPr>
              <p:cNvPr id="182" name="Straight Connector 181"/>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83" name="Isosceles Triangle 182"/>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4" name="Isosceles Triangle 183"/>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5" name="Isosceles Triangle 184"/>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6" name="Rectangle 185"/>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7"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165" name="Group 164"/>
            <p:cNvGrpSpPr/>
            <p:nvPr/>
          </p:nvGrpSpPr>
          <p:grpSpPr>
            <a:xfrm>
              <a:off x="1066800" y="2146736"/>
              <a:ext cx="1058917" cy="990598"/>
              <a:chOff x="2971800" y="2438401"/>
              <a:chExt cx="1058917" cy="990598"/>
            </a:xfrm>
          </p:grpSpPr>
          <p:cxnSp>
            <p:nvCxnSpPr>
              <p:cNvPr id="158" name="Straight Connector 157"/>
              <p:cNvCxnSpPr/>
              <p:nvPr/>
            </p:nvCxnSpPr>
            <p:spPr bwMode="auto">
              <a:xfrm rot="10800000" flipV="1">
                <a:off x="3626068" y="2743199"/>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55" name="Isosceles Triangle 154"/>
              <p:cNvSpPr/>
              <p:nvPr/>
            </p:nvSpPr>
            <p:spPr bwMode="auto">
              <a:xfrm rot="5400000">
                <a:off x="3008585" y="2438400"/>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9" name="Isosceles Triangle 158"/>
              <p:cNvSpPr/>
              <p:nvPr/>
            </p:nvSpPr>
            <p:spPr bwMode="auto">
              <a:xfrm rot="5400000">
                <a:off x="2894285" y="2896914"/>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0" name="Isosceles Triangle 159"/>
              <p:cNvSpPr/>
              <p:nvPr/>
            </p:nvSpPr>
            <p:spPr bwMode="auto">
              <a:xfrm rot="5400000">
                <a:off x="2857500" y="2896914"/>
                <a:ext cx="304800"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3" name="Rectangle 162"/>
              <p:cNvSpPr/>
              <p:nvPr/>
            </p:nvSpPr>
            <p:spPr bwMode="auto">
              <a:xfrm>
                <a:off x="3649717" y="2703785"/>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4" name="Text Box 187"/>
              <p:cNvSpPr txBox="1">
                <a:spLocks noChangeArrowheads="1"/>
              </p:cNvSpPr>
              <p:nvPr/>
            </p:nvSpPr>
            <p:spPr bwMode="auto">
              <a:xfrm>
                <a:off x="3048000" y="2790498"/>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99342" name="Line 14"/>
            <p:cNvSpPr>
              <a:spLocks noChangeShapeType="1"/>
            </p:cNvSpPr>
            <p:nvPr/>
          </p:nvSpPr>
          <p:spPr bwMode="auto">
            <a:xfrm flipV="1">
              <a:off x="5881688" y="4846638"/>
              <a:ext cx="0" cy="792163"/>
            </a:xfrm>
            <a:prstGeom prst="line">
              <a:avLst/>
            </a:prstGeom>
            <a:noFill/>
            <a:ln w="19050">
              <a:solidFill>
                <a:srgbClr val="CC3300"/>
              </a:solidFill>
              <a:round/>
              <a:headEnd/>
              <a:tailEnd/>
            </a:ln>
            <a:effectLst/>
          </p:spPr>
          <p:txBody>
            <a:bodyPr/>
            <a:lstStyle/>
            <a:p>
              <a:endParaRPr lang="en-US" dirty="0"/>
            </a:p>
          </p:txBody>
        </p:sp>
        <p:sp>
          <p:nvSpPr>
            <p:cNvPr id="99353" name="Rectangle 25"/>
            <p:cNvSpPr>
              <a:spLocks noChangeArrowheads="1"/>
            </p:cNvSpPr>
            <p:nvPr/>
          </p:nvSpPr>
          <p:spPr bwMode="auto">
            <a:xfrm>
              <a:off x="2971800" y="3609975"/>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99354" name="Rectangle 26"/>
            <p:cNvSpPr>
              <a:spLocks noChangeArrowheads="1"/>
            </p:cNvSpPr>
            <p:nvPr/>
          </p:nvSpPr>
          <p:spPr bwMode="auto">
            <a:xfrm>
              <a:off x="914400" y="4191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99375" name="Rectangle 47"/>
            <p:cNvSpPr>
              <a:spLocks noChangeArrowheads="1"/>
            </p:cNvSpPr>
            <p:nvPr/>
          </p:nvSpPr>
          <p:spPr bwMode="auto">
            <a:xfrm>
              <a:off x="533400" y="43434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99376" name="Line 48"/>
            <p:cNvSpPr>
              <a:spLocks noChangeShapeType="1"/>
            </p:cNvSpPr>
            <p:nvPr/>
          </p:nvSpPr>
          <p:spPr bwMode="auto">
            <a:xfrm>
              <a:off x="776288"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99377" name="Line 49"/>
            <p:cNvSpPr>
              <a:spLocks noChangeShapeType="1"/>
            </p:cNvSpPr>
            <p:nvPr/>
          </p:nvSpPr>
          <p:spPr bwMode="auto">
            <a:xfrm flipH="1" flipV="1">
              <a:off x="819150" y="2362200"/>
              <a:ext cx="0" cy="2286000"/>
            </a:xfrm>
            <a:prstGeom prst="line">
              <a:avLst/>
            </a:prstGeom>
            <a:noFill/>
            <a:ln w="28575">
              <a:solidFill>
                <a:schemeClr val="tx1"/>
              </a:solidFill>
              <a:round/>
              <a:headEnd/>
              <a:tailEnd/>
            </a:ln>
            <a:effectLst/>
          </p:spPr>
          <p:txBody>
            <a:bodyPr/>
            <a:lstStyle/>
            <a:p>
              <a:endParaRPr lang="en-US" dirty="0"/>
            </a:p>
          </p:txBody>
        </p:sp>
        <p:sp>
          <p:nvSpPr>
            <p:cNvPr id="99378" name="Line 50"/>
            <p:cNvSpPr>
              <a:spLocks noChangeShapeType="1"/>
            </p:cNvSpPr>
            <p:nvPr/>
          </p:nvSpPr>
          <p:spPr bwMode="auto">
            <a:xfrm flipV="1">
              <a:off x="812800" y="2376488"/>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99379" name="Line 51"/>
            <p:cNvSpPr>
              <a:spLocks noChangeShapeType="1"/>
            </p:cNvSpPr>
            <p:nvPr/>
          </p:nvSpPr>
          <p:spPr bwMode="auto">
            <a:xfrm>
              <a:off x="914400" y="2895600"/>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99380" name="Text Box 52"/>
            <p:cNvSpPr txBox="1">
              <a:spLocks noChangeArrowheads="1"/>
            </p:cNvSpPr>
            <p:nvPr/>
          </p:nvSpPr>
          <p:spPr bwMode="auto">
            <a:xfrm>
              <a:off x="758552" y="2648611"/>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99381" name="Text Box 53"/>
            <p:cNvSpPr txBox="1">
              <a:spLocks noChangeArrowheads="1"/>
            </p:cNvSpPr>
            <p:nvPr/>
          </p:nvSpPr>
          <p:spPr bwMode="auto">
            <a:xfrm>
              <a:off x="866775" y="4341813"/>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99382" name="Rectangle 54"/>
            <p:cNvSpPr>
              <a:spLocks noChangeArrowheads="1"/>
            </p:cNvSpPr>
            <p:nvPr/>
          </p:nvSpPr>
          <p:spPr bwMode="auto">
            <a:xfrm>
              <a:off x="6684963" y="4205288"/>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99383" name="Group 55"/>
            <p:cNvGrpSpPr>
              <a:grpSpLocks/>
            </p:cNvGrpSpPr>
            <p:nvPr/>
          </p:nvGrpSpPr>
          <p:grpSpPr bwMode="auto">
            <a:xfrm>
              <a:off x="5067287" y="4586288"/>
              <a:ext cx="228600" cy="549275"/>
              <a:chOff x="4393" y="1632"/>
              <a:chExt cx="144" cy="346"/>
            </a:xfrm>
          </p:grpSpPr>
          <p:grpSp>
            <p:nvGrpSpPr>
              <p:cNvPr id="99384" name="Group 56"/>
              <p:cNvGrpSpPr>
                <a:grpSpLocks/>
              </p:cNvGrpSpPr>
              <p:nvPr/>
            </p:nvGrpSpPr>
            <p:grpSpPr bwMode="auto">
              <a:xfrm>
                <a:off x="4411" y="1634"/>
                <a:ext cx="102" cy="336"/>
                <a:chOff x="1248" y="3360"/>
                <a:chExt cx="144" cy="480"/>
              </a:xfrm>
            </p:grpSpPr>
            <p:sp>
              <p:nvSpPr>
                <p:cNvPr id="99385" name="AutoShape 57"/>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9386" name="Line 5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9387" name="Line 5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9388" name="Text Box 60"/>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9389" name="Line 61"/>
            <p:cNvSpPr>
              <a:spLocks noChangeShapeType="1"/>
            </p:cNvSpPr>
            <p:nvPr/>
          </p:nvSpPr>
          <p:spPr bwMode="auto">
            <a:xfrm>
              <a:off x="6096000" y="4662488"/>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99390" name="Oval 62"/>
            <p:cNvSpPr>
              <a:spLocks noChangeArrowheads="1"/>
            </p:cNvSpPr>
            <p:nvPr/>
          </p:nvSpPr>
          <p:spPr bwMode="auto">
            <a:xfrm>
              <a:off x="4648200" y="301625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99391" name="Line 63"/>
            <p:cNvSpPr>
              <a:spLocks noChangeShapeType="1"/>
            </p:cNvSpPr>
            <p:nvPr/>
          </p:nvSpPr>
          <p:spPr bwMode="auto">
            <a:xfrm flipV="1">
              <a:off x="4843463" y="3611563"/>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99392" name="Line 64"/>
            <p:cNvSpPr>
              <a:spLocks noChangeShapeType="1"/>
            </p:cNvSpPr>
            <p:nvPr/>
          </p:nvSpPr>
          <p:spPr bwMode="auto">
            <a:xfrm>
              <a:off x="4656083" y="5173717"/>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99393" name="Line 65"/>
            <p:cNvSpPr>
              <a:spLocks noChangeShapeType="1"/>
            </p:cNvSpPr>
            <p:nvPr/>
          </p:nvSpPr>
          <p:spPr bwMode="auto">
            <a:xfrm>
              <a:off x="5029200" y="3276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99394" name="Line 66"/>
            <p:cNvSpPr>
              <a:spLocks noChangeShapeType="1"/>
            </p:cNvSpPr>
            <p:nvPr/>
          </p:nvSpPr>
          <p:spPr bwMode="auto">
            <a:xfrm flipH="1" flipV="1">
              <a:off x="623888" y="1981200"/>
              <a:ext cx="0" cy="2362200"/>
            </a:xfrm>
            <a:prstGeom prst="line">
              <a:avLst/>
            </a:prstGeom>
            <a:noFill/>
            <a:ln w="28575">
              <a:solidFill>
                <a:schemeClr val="tx1"/>
              </a:solidFill>
              <a:round/>
              <a:headEnd type="triangle" w="med" len="med"/>
              <a:tailEnd/>
            </a:ln>
            <a:effectLst/>
          </p:spPr>
          <p:txBody>
            <a:bodyPr/>
            <a:lstStyle/>
            <a:p>
              <a:endParaRPr lang="en-US" dirty="0"/>
            </a:p>
          </p:txBody>
        </p:sp>
        <p:sp>
          <p:nvSpPr>
            <p:cNvPr id="99395" name="Line 67"/>
            <p:cNvSpPr>
              <a:spLocks noChangeShapeType="1"/>
            </p:cNvSpPr>
            <p:nvPr/>
          </p:nvSpPr>
          <p:spPr bwMode="auto">
            <a:xfrm>
              <a:off x="609600" y="1981200"/>
              <a:ext cx="6172200" cy="0"/>
            </a:xfrm>
            <a:prstGeom prst="line">
              <a:avLst/>
            </a:prstGeom>
            <a:noFill/>
            <a:ln w="28575">
              <a:solidFill>
                <a:schemeClr val="tx1"/>
              </a:solidFill>
              <a:round/>
              <a:headEnd/>
              <a:tailEnd/>
            </a:ln>
            <a:effectLst/>
          </p:spPr>
          <p:txBody>
            <a:bodyPr/>
            <a:lstStyle/>
            <a:p>
              <a:endParaRPr lang="en-US" dirty="0"/>
            </a:p>
          </p:txBody>
        </p:sp>
        <p:sp>
          <p:nvSpPr>
            <p:cNvPr id="99396" name="Line 68"/>
            <p:cNvSpPr>
              <a:spLocks noChangeShapeType="1"/>
            </p:cNvSpPr>
            <p:nvPr/>
          </p:nvSpPr>
          <p:spPr bwMode="auto">
            <a:xfrm>
              <a:off x="4248150" y="5486400"/>
              <a:ext cx="609600" cy="0"/>
            </a:xfrm>
            <a:prstGeom prst="line">
              <a:avLst/>
            </a:prstGeom>
            <a:noFill/>
            <a:ln w="28575">
              <a:solidFill>
                <a:schemeClr val="tx1"/>
              </a:solidFill>
              <a:round/>
              <a:headEnd/>
              <a:tailEnd/>
            </a:ln>
            <a:effectLst/>
          </p:spPr>
          <p:txBody>
            <a:bodyPr/>
            <a:lstStyle/>
            <a:p>
              <a:endParaRPr lang="en-US" dirty="0"/>
            </a:p>
          </p:txBody>
        </p:sp>
        <p:sp>
          <p:nvSpPr>
            <p:cNvPr id="99397" name="Text Box 69"/>
            <p:cNvSpPr txBox="1">
              <a:spLocks noChangeArrowheads="1"/>
            </p:cNvSpPr>
            <p:nvPr/>
          </p:nvSpPr>
          <p:spPr bwMode="auto">
            <a:xfrm>
              <a:off x="6573838" y="4419600"/>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99398" name="Text Box 70"/>
            <p:cNvSpPr txBox="1">
              <a:spLocks noChangeArrowheads="1"/>
            </p:cNvSpPr>
            <p:nvPr/>
          </p:nvSpPr>
          <p:spPr bwMode="auto">
            <a:xfrm>
              <a:off x="1600200" y="4495800"/>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99399" name="Line 71"/>
            <p:cNvSpPr>
              <a:spLocks noChangeShapeType="1"/>
            </p:cNvSpPr>
            <p:nvPr/>
          </p:nvSpPr>
          <p:spPr bwMode="auto">
            <a:xfrm>
              <a:off x="2290763"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99400" name="Line 72"/>
            <p:cNvSpPr>
              <a:spLocks noChangeShapeType="1"/>
            </p:cNvSpPr>
            <p:nvPr/>
          </p:nvSpPr>
          <p:spPr bwMode="auto">
            <a:xfrm>
              <a:off x="2305050" y="3810000"/>
              <a:ext cx="0" cy="1670050"/>
            </a:xfrm>
            <a:prstGeom prst="line">
              <a:avLst/>
            </a:prstGeom>
            <a:noFill/>
            <a:ln w="28575">
              <a:solidFill>
                <a:schemeClr val="tx1"/>
              </a:solidFill>
              <a:round/>
              <a:headEnd/>
              <a:tailEnd/>
            </a:ln>
            <a:effectLst/>
          </p:spPr>
          <p:txBody>
            <a:bodyPr/>
            <a:lstStyle/>
            <a:p>
              <a:endParaRPr lang="en-US" dirty="0"/>
            </a:p>
          </p:txBody>
        </p:sp>
        <p:sp>
          <p:nvSpPr>
            <p:cNvPr id="99401" name="Line 73"/>
            <p:cNvSpPr>
              <a:spLocks noChangeShapeType="1"/>
            </p:cNvSpPr>
            <p:nvPr/>
          </p:nvSpPr>
          <p:spPr bwMode="auto">
            <a:xfrm>
              <a:off x="2290763" y="5470634"/>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99402" name="Line 74"/>
            <p:cNvSpPr>
              <a:spLocks noChangeShapeType="1"/>
            </p:cNvSpPr>
            <p:nvPr/>
          </p:nvSpPr>
          <p:spPr bwMode="auto">
            <a:xfrm>
              <a:off x="7767638" y="4738688"/>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99403" name="Line 75"/>
            <p:cNvSpPr>
              <a:spLocks noChangeShapeType="1"/>
            </p:cNvSpPr>
            <p:nvPr/>
          </p:nvSpPr>
          <p:spPr bwMode="auto">
            <a:xfrm>
              <a:off x="8153400" y="4995863"/>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99404" name="Line 76"/>
            <p:cNvSpPr>
              <a:spLocks noChangeShapeType="1"/>
            </p:cNvSpPr>
            <p:nvPr/>
          </p:nvSpPr>
          <p:spPr bwMode="auto">
            <a:xfrm>
              <a:off x="8450317" y="4829175"/>
              <a:ext cx="152400" cy="0"/>
            </a:xfrm>
            <a:prstGeom prst="line">
              <a:avLst/>
            </a:prstGeom>
            <a:noFill/>
            <a:ln w="28575">
              <a:solidFill>
                <a:schemeClr val="tx1"/>
              </a:solidFill>
              <a:round/>
              <a:headEnd/>
              <a:tailEnd/>
            </a:ln>
            <a:effectLst/>
          </p:spPr>
          <p:txBody>
            <a:bodyPr/>
            <a:lstStyle/>
            <a:p>
              <a:endParaRPr lang="en-US" dirty="0"/>
            </a:p>
          </p:txBody>
        </p:sp>
        <p:sp>
          <p:nvSpPr>
            <p:cNvPr id="99405" name="Line 77"/>
            <p:cNvSpPr>
              <a:spLocks noChangeShapeType="1"/>
            </p:cNvSpPr>
            <p:nvPr/>
          </p:nvSpPr>
          <p:spPr bwMode="auto">
            <a:xfrm>
              <a:off x="8588430" y="4830763"/>
              <a:ext cx="0" cy="1250950"/>
            </a:xfrm>
            <a:prstGeom prst="line">
              <a:avLst/>
            </a:prstGeom>
            <a:noFill/>
            <a:ln w="28575">
              <a:solidFill>
                <a:schemeClr val="tx1"/>
              </a:solidFill>
              <a:round/>
              <a:headEnd/>
              <a:tailEnd/>
            </a:ln>
            <a:effectLst/>
          </p:spPr>
          <p:txBody>
            <a:bodyPr/>
            <a:lstStyle/>
            <a:p>
              <a:endParaRPr lang="en-US" dirty="0"/>
            </a:p>
          </p:txBody>
        </p:sp>
        <p:sp>
          <p:nvSpPr>
            <p:cNvPr id="99406" name="Line 78"/>
            <p:cNvSpPr>
              <a:spLocks noChangeShapeType="1"/>
            </p:cNvSpPr>
            <p:nvPr/>
          </p:nvSpPr>
          <p:spPr bwMode="auto">
            <a:xfrm>
              <a:off x="2811517" y="6096000"/>
              <a:ext cx="5791200" cy="0"/>
            </a:xfrm>
            <a:prstGeom prst="line">
              <a:avLst/>
            </a:prstGeom>
            <a:noFill/>
            <a:ln w="28575">
              <a:solidFill>
                <a:schemeClr val="tx1"/>
              </a:solidFill>
              <a:round/>
              <a:headEnd/>
              <a:tailEnd/>
            </a:ln>
            <a:effectLst/>
          </p:spPr>
          <p:txBody>
            <a:bodyPr/>
            <a:lstStyle/>
            <a:p>
              <a:endParaRPr lang="en-US" dirty="0"/>
            </a:p>
          </p:txBody>
        </p:sp>
        <p:sp>
          <p:nvSpPr>
            <p:cNvPr id="99407" name="Line 79"/>
            <p:cNvSpPr>
              <a:spLocks noChangeShapeType="1"/>
            </p:cNvSpPr>
            <p:nvPr/>
          </p:nvSpPr>
          <p:spPr bwMode="auto">
            <a:xfrm>
              <a:off x="2825805" y="4884683"/>
              <a:ext cx="0" cy="1219200"/>
            </a:xfrm>
            <a:prstGeom prst="line">
              <a:avLst/>
            </a:prstGeom>
            <a:noFill/>
            <a:ln w="28575">
              <a:solidFill>
                <a:schemeClr val="tx1"/>
              </a:solidFill>
              <a:round/>
              <a:headEnd/>
              <a:tailEnd/>
            </a:ln>
            <a:effectLst/>
          </p:spPr>
          <p:txBody>
            <a:bodyPr/>
            <a:lstStyle/>
            <a:p>
              <a:endParaRPr lang="en-US" dirty="0"/>
            </a:p>
          </p:txBody>
        </p:sp>
        <p:grpSp>
          <p:nvGrpSpPr>
            <p:cNvPr id="99408" name="Group 80"/>
            <p:cNvGrpSpPr>
              <a:grpSpLocks/>
            </p:cNvGrpSpPr>
            <p:nvPr/>
          </p:nvGrpSpPr>
          <p:grpSpPr bwMode="auto">
            <a:xfrm>
              <a:off x="8267687" y="4570413"/>
              <a:ext cx="228600" cy="549275"/>
              <a:chOff x="4393" y="1632"/>
              <a:chExt cx="144" cy="346"/>
            </a:xfrm>
          </p:grpSpPr>
          <p:grpSp>
            <p:nvGrpSpPr>
              <p:cNvPr id="99409" name="Group 81"/>
              <p:cNvGrpSpPr>
                <a:grpSpLocks/>
              </p:cNvGrpSpPr>
              <p:nvPr/>
            </p:nvGrpSpPr>
            <p:grpSpPr bwMode="auto">
              <a:xfrm>
                <a:off x="4411" y="1634"/>
                <a:ext cx="102" cy="336"/>
                <a:chOff x="1248" y="3360"/>
                <a:chExt cx="144" cy="480"/>
              </a:xfrm>
            </p:grpSpPr>
            <p:sp>
              <p:nvSpPr>
                <p:cNvPr id="99410" name="AutoShape 82"/>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9411" name="Line 83"/>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9412" name="Line 84"/>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9413" name="Text Box 85"/>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9414" name="Line 86"/>
            <p:cNvSpPr>
              <a:spLocks noChangeShapeType="1"/>
            </p:cNvSpPr>
            <p:nvPr/>
          </p:nvSpPr>
          <p:spPr bwMode="auto">
            <a:xfrm>
              <a:off x="1985963" y="4724400"/>
              <a:ext cx="304800" cy="0"/>
            </a:xfrm>
            <a:prstGeom prst="line">
              <a:avLst/>
            </a:prstGeom>
            <a:noFill/>
            <a:ln w="28575">
              <a:solidFill>
                <a:schemeClr val="tx1"/>
              </a:solidFill>
              <a:round/>
              <a:headEnd/>
              <a:tailEnd/>
            </a:ln>
            <a:effectLst/>
          </p:spPr>
          <p:txBody>
            <a:bodyPr/>
            <a:lstStyle/>
            <a:p>
              <a:endParaRPr lang="en-US" dirty="0"/>
            </a:p>
          </p:txBody>
        </p:sp>
        <p:sp>
          <p:nvSpPr>
            <p:cNvPr id="99415" name="Line 87"/>
            <p:cNvSpPr>
              <a:spLocks noChangeShapeType="1"/>
            </p:cNvSpPr>
            <p:nvPr/>
          </p:nvSpPr>
          <p:spPr bwMode="auto">
            <a:xfrm>
              <a:off x="4648200" y="24384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99416" name="Line 88"/>
            <p:cNvSpPr>
              <a:spLocks noChangeShapeType="1"/>
            </p:cNvSpPr>
            <p:nvPr/>
          </p:nvSpPr>
          <p:spPr bwMode="auto">
            <a:xfrm>
              <a:off x="4191000" y="4205288"/>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99417" name="Text Box 89"/>
            <p:cNvSpPr txBox="1">
              <a:spLocks noChangeArrowheads="1"/>
            </p:cNvSpPr>
            <p:nvPr/>
          </p:nvSpPr>
          <p:spPr bwMode="auto">
            <a:xfrm>
              <a:off x="3343275" y="4811713"/>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99418" name="Text Box 90"/>
            <p:cNvSpPr txBox="1">
              <a:spLocks noChangeArrowheads="1"/>
            </p:cNvSpPr>
            <p:nvPr/>
          </p:nvSpPr>
          <p:spPr bwMode="auto">
            <a:xfrm>
              <a:off x="2959100" y="3656013"/>
              <a:ext cx="546100" cy="1433513"/>
            </a:xfrm>
            <a:prstGeom prst="rect">
              <a:avLst/>
            </a:prstGeom>
            <a:noFill/>
            <a:ln w="9525">
              <a:noFill/>
              <a:miter lim="800000"/>
              <a:headEnd/>
              <a:tailEnd/>
            </a:ln>
            <a:effectLst/>
          </p:spPr>
          <p:txBody>
            <a:bodyPr>
              <a:spAutoFit/>
            </a:bodyPr>
            <a:lstStyle/>
            <a:p>
              <a:pPr algn="l"/>
              <a:r>
                <a:rPr lang="en-US" sz="1000" b="1"/>
                <a:t>Rs</a:t>
              </a:r>
              <a:endParaRPr lang="en-US" sz="1000" b="1" dirty="0"/>
            </a:p>
            <a:p>
              <a:pPr algn="l"/>
              <a:endParaRPr lang="en-US" sz="1000" b="1" dirty="0"/>
            </a:p>
            <a:p>
              <a:pPr algn="l"/>
              <a:r>
                <a:rPr lang="en-US" sz="1000" b="1"/>
                <a:t>Rt</a:t>
              </a:r>
              <a:endParaRPr lang="en-US" sz="1000" b="1" dirty="0"/>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99419" name="Text Box 91"/>
            <p:cNvSpPr txBox="1">
              <a:spLocks noChangeArrowheads="1"/>
            </p:cNvSpPr>
            <p:nvPr/>
          </p:nvSpPr>
          <p:spPr bwMode="auto">
            <a:xfrm>
              <a:off x="3657600" y="3960813"/>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99420" name="Oval 92"/>
            <p:cNvSpPr>
              <a:spLocks noChangeArrowheads="1"/>
            </p:cNvSpPr>
            <p:nvPr/>
          </p:nvSpPr>
          <p:spPr bwMode="auto">
            <a:xfrm>
              <a:off x="3725985" y="5105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99421" name="Text Box 93"/>
            <p:cNvSpPr txBox="1">
              <a:spLocks noChangeArrowheads="1"/>
            </p:cNvSpPr>
            <p:nvPr/>
          </p:nvSpPr>
          <p:spPr bwMode="auto">
            <a:xfrm>
              <a:off x="4205288" y="5286375"/>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22" name="Line 94"/>
            <p:cNvSpPr>
              <a:spLocks noChangeShapeType="1"/>
            </p:cNvSpPr>
            <p:nvPr/>
          </p:nvSpPr>
          <p:spPr bwMode="auto">
            <a:xfrm>
              <a:off x="2819400" y="4891088"/>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99423" name="Line 95"/>
            <p:cNvSpPr>
              <a:spLocks noChangeShapeType="1"/>
            </p:cNvSpPr>
            <p:nvPr/>
          </p:nvSpPr>
          <p:spPr bwMode="auto">
            <a:xfrm>
              <a:off x="4857750" y="504348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99424" name="Line 96"/>
            <p:cNvSpPr>
              <a:spLocks noChangeShapeType="1"/>
            </p:cNvSpPr>
            <p:nvPr/>
          </p:nvSpPr>
          <p:spPr bwMode="auto">
            <a:xfrm>
              <a:off x="5257800" y="489108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99425" name="Line 97"/>
            <p:cNvSpPr>
              <a:spLocks noChangeShapeType="1"/>
            </p:cNvSpPr>
            <p:nvPr/>
          </p:nvSpPr>
          <p:spPr bwMode="auto">
            <a:xfrm>
              <a:off x="4191000" y="4662488"/>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99427" name="Line 99"/>
            <p:cNvSpPr>
              <a:spLocks noChangeShapeType="1"/>
            </p:cNvSpPr>
            <p:nvPr/>
          </p:nvSpPr>
          <p:spPr bwMode="auto">
            <a:xfrm>
              <a:off x="4662488" y="4662488"/>
              <a:ext cx="0" cy="519113"/>
            </a:xfrm>
            <a:prstGeom prst="line">
              <a:avLst/>
            </a:prstGeom>
            <a:noFill/>
            <a:ln w="28575">
              <a:solidFill>
                <a:schemeClr val="tx1"/>
              </a:solidFill>
              <a:round/>
              <a:headEnd/>
              <a:tailEnd/>
            </a:ln>
            <a:effectLst/>
          </p:spPr>
          <p:txBody>
            <a:bodyPr/>
            <a:lstStyle/>
            <a:p>
              <a:endParaRPr lang="en-US" dirty="0"/>
            </a:p>
          </p:txBody>
        </p:sp>
        <p:sp>
          <p:nvSpPr>
            <p:cNvPr id="99428" name="Text Box 100"/>
            <p:cNvSpPr txBox="1">
              <a:spLocks noChangeArrowheads="1"/>
            </p:cNvSpPr>
            <p:nvPr/>
          </p:nvSpPr>
          <p:spPr bwMode="auto">
            <a:xfrm>
              <a:off x="6553200" y="4953000"/>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99429" name="Text Box 101"/>
            <p:cNvSpPr txBox="1">
              <a:spLocks noChangeArrowheads="1"/>
            </p:cNvSpPr>
            <p:nvPr/>
          </p:nvSpPr>
          <p:spPr bwMode="auto">
            <a:xfrm>
              <a:off x="7183438" y="4510088"/>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99430" name="Line 102"/>
            <p:cNvSpPr>
              <a:spLocks noChangeShapeType="1"/>
            </p:cNvSpPr>
            <p:nvPr/>
          </p:nvSpPr>
          <p:spPr bwMode="auto">
            <a:xfrm>
              <a:off x="6483405" y="4670371"/>
              <a:ext cx="0" cy="1066800"/>
            </a:xfrm>
            <a:prstGeom prst="line">
              <a:avLst/>
            </a:prstGeom>
            <a:noFill/>
            <a:ln w="28575">
              <a:solidFill>
                <a:schemeClr val="tx1"/>
              </a:solidFill>
              <a:round/>
              <a:headEnd/>
              <a:tailEnd/>
            </a:ln>
            <a:effectLst/>
          </p:spPr>
          <p:txBody>
            <a:bodyPr/>
            <a:lstStyle/>
            <a:p>
              <a:endParaRPr lang="en-US" dirty="0"/>
            </a:p>
          </p:txBody>
        </p:sp>
        <p:sp>
          <p:nvSpPr>
            <p:cNvPr id="99431" name="Line 103"/>
            <p:cNvSpPr>
              <a:spLocks noChangeShapeType="1"/>
            </p:cNvSpPr>
            <p:nvPr/>
          </p:nvSpPr>
          <p:spPr bwMode="auto">
            <a:xfrm>
              <a:off x="6477000" y="5729288"/>
              <a:ext cx="1676400" cy="0"/>
            </a:xfrm>
            <a:prstGeom prst="line">
              <a:avLst/>
            </a:prstGeom>
            <a:noFill/>
            <a:ln w="28575">
              <a:solidFill>
                <a:schemeClr val="tx1"/>
              </a:solidFill>
              <a:round/>
              <a:headEnd/>
              <a:tailEnd/>
            </a:ln>
            <a:effectLst/>
          </p:spPr>
          <p:txBody>
            <a:bodyPr/>
            <a:lstStyle/>
            <a:p>
              <a:endParaRPr lang="en-US" dirty="0"/>
            </a:p>
          </p:txBody>
        </p:sp>
        <p:sp>
          <p:nvSpPr>
            <p:cNvPr id="99432" name="Line 104"/>
            <p:cNvSpPr>
              <a:spLocks noChangeShapeType="1"/>
            </p:cNvSpPr>
            <p:nvPr/>
          </p:nvSpPr>
          <p:spPr bwMode="auto">
            <a:xfrm flipV="1">
              <a:off x="8153400" y="4981575"/>
              <a:ext cx="0" cy="762000"/>
            </a:xfrm>
            <a:prstGeom prst="line">
              <a:avLst/>
            </a:prstGeom>
            <a:noFill/>
            <a:ln w="28575">
              <a:solidFill>
                <a:schemeClr val="tx1"/>
              </a:solidFill>
              <a:round/>
              <a:headEnd/>
              <a:tailEnd/>
            </a:ln>
            <a:effectLst/>
          </p:spPr>
          <p:txBody>
            <a:bodyPr/>
            <a:lstStyle/>
            <a:p>
              <a:endParaRPr lang="en-US" dirty="0"/>
            </a:p>
          </p:txBody>
        </p:sp>
        <p:sp>
          <p:nvSpPr>
            <p:cNvPr id="99433" name="Text Box 105"/>
            <p:cNvSpPr txBox="1">
              <a:spLocks noChangeArrowheads="1"/>
            </p:cNvSpPr>
            <p:nvPr/>
          </p:nvSpPr>
          <p:spPr bwMode="auto">
            <a:xfrm rot="16200000">
              <a:off x="1487488" y="3935413"/>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99434" name="Text Box 106"/>
            <p:cNvSpPr txBox="1">
              <a:spLocks noChangeArrowheads="1"/>
            </p:cNvSpPr>
            <p:nvPr/>
          </p:nvSpPr>
          <p:spPr bwMode="auto">
            <a:xfrm>
              <a:off x="2819400" y="5241925"/>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99435" name="Text Box 107"/>
            <p:cNvSpPr txBox="1">
              <a:spLocks noChangeArrowheads="1"/>
            </p:cNvSpPr>
            <p:nvPr/>
          </p:nvSpPr>
          <p:spPr bwMode="auto">
            <a:xfrm>
              <a:off x="5086350" y="32385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36" name="Text Box 108"/>
            <p:cNvSpPr txBox="1">
              <a:spLocks noChangeArrowheads="1"/>
            </p:cNvSpPr>
            <p:nvPr/>
          </p:nvSpPr>
          <p:spPr bwMode="auto">
            <a:xfrm>
              <a:off x="5076825" y="24193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37" name="Line 109"/>
            <p:cNvSpPr>
              <a:spLocks noChangeShapeType="1"/>
            </p:cNvSpPr>
            <p:nvPr/>
          </p:nvSpPr>
          <p:spPr bwMode="auto">
            <a:xfrm>
              <a:off x="5951483" y="2856185"/>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99438" name="Line 110"/>
            <p:cNvSpPr>
              <a:spLocks noChangeShapeType="1"/>
            </p:cNvSpPr>
            <p:nvPr/>
          </p:nvSpPr>
          <p:spPr bwMode="auto">
            <a:xfrm>
              <a:off x="1985963" y="2286000"/>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99440" name="Line 112"/>
            <p:cNvSpPr>
              <a:spLocks noChangeShapeType="1"/>
            </p:cNvSpPr>
            <p:nvPr/>
          </p:nvSpPr>
          <p:spPr bwMode="auto">
            <a:xfrm>
              <a:off x="6775396" y="1981200"/>
              <a:ext cx="0" cy="609600"/>
            </a:xfrm>
            <a:prstGeom prst="line">
              <a:avLst/>
            </a:prstGeom>
            <a:noFill/>
            <a:ln w="28575">
              <a:solidFill>
                <a:schemeClr val="tx1"/>
              </a:solidFill>
              <a:round/>
              <a:headEnd/>
              <a:tailEnd/>
            </a:ln>
            <a:effectLst/>
          </p:spPr>
          <p:txBody>
            <a:bodyPr/>
            <a:lstStyle/>
            <a:p>
              <a:endParaRPr lang="en-US" dirty="0"/>
            </a:p>
          </p:txBody>
        </p:sp>
        <p:sp>
          <p:nvSpPr>
            <p:cNvPr id="99441" name="Line 113"/>
            <p:cNvSpPr>
              <a:spLocks noChangeShapeType="1"/>
            </p:cNvSpPr>
            <p:nvPr/>
          </p:nvSpPr>
          <p:spPr bwMode="auto">
            <a:xfrm flipH="1">
              <a:off x="6400800" y="2590800"/>
              <a:ext cx="381000" cy="0"/>
            </a:xfrm>
            <a:prstGeom prst="line">
              <a:avLst/>
            </a:prstGeom>
            <a:noFill/>
            <a:ln w="28575">
              <a:solidFill>
                <a:schemeClr val="tx1"/>
              </a:solidFill>
              <a:round/>
              <a:headEnd/>
              <a:tailEnd/>
            </a:ln>
            <a:effectLst/>
          </p:spPr>
          <p:txBody>
            <a:bodyPr/>
            <a:lstStyle/>
            <a:p>
              <a:endParaRPr lang="en-US" dirty="0"/>
            </a:p>
          </p:txBody>
        </p:sp>
        <p:sp>
          <p:nvSpPr>
            <p:cNvPr id="99442" name="Text Box 114"/>
            <p:cNvSpPr txBox="1">
              <a:spLocks noChangeArrowheads="1"/>
            </p:cNvSpPr>
            <p:nvPr/>
          </p:nvSpPr>
          <p:spPr bwMode="auto">
            <a:xfrm>
              <a:off x="5915025" y="20574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43" name="Text Box 115"/>
            <p:cNvSpPr txBox="1">
              <a:spLocks noChangeArrowheads="1"/>
            </p:cNvSpPr>
            <p:nvPr/>
          </p:nvSpPr>
          <p:spPr bwMode="auto">
            <a:xfrm>
              <a:off x="6400800" y="23622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44" name="Text Box 116"/>
            <p:cNvSpPr txBox="1">
              <a:spLocks noChangeArrowheads="1"/>
            </p:cNvSpPr>
            <p:nvPr/>
          </p:nvSpPr>
          <p:spPr bwMode="auto">
            <a:xfrm>
              <a:off x="809625" y="21796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45" name="Text Box 117"/>
            <p:cNvSpPr txBox="1">
              <a:spLocks noChangeArrowheads="1"/>
            </p:cNvSpPr>
            <p:nvPr/>
          </p:nvSpPr>
          <p:spPr bwMode="auto">
            <a:xfrm>
              <a:off x="4267200" y="44497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46" name="Text Box 118"/>
            <p:cNvSpPr txBox="1">
              <a:spLocks noChangeArrowheads="1"/>
            </p:cNvSpPr>
            <p:nvPr/>
          </p:nvSpPr>
          <p:spPr bwMode="auto">
            <a:xfrm>
              <a:off x="4267200" y="39925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47" name="Text Box 119"/>
            <p:cNvSpPr txBox="1">
              <a:spLocks noChangeArrowheads="1"/>
            </p:cNvSpPr>
            <p:nvPr/>
          </p:nvSpPr>
          <p:spPr bwMode="auto">
            <a:xfrm>
              <a:off x="5200650" y="465931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48" name="Text Box 120"/>
            <p:cNvSpPr txBox="1">
              <a:spLocks noChangeArrowheads="1"/>
            </p:cNvSpPr>
            <p:nvPr/>
          </p:nvSpPr>
          <p:spPr bwMode="auto">
            <a:xfrm>
              <a:off x="6324600" y="444658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49" name="Text Box 121"/>
            <p:cNvSpPr txBox="1">
              <a:spLocks noChangeArrowheads="1"/>
            </p:cNvSpPr>
            <p:nvPr/>
          </p:nvSpPr>
          <p:spPr bwMode="auto">
            <a:xfrm>
              <a:off x="7696200" y="45259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50" name="Text Box 122"/>
            <p:cNvSpPr txBox="1">
              <a:spLocks noChangeArrowheads="1"/>
            </p:cNvSpPr>
            <p:nvPr/>
          </p:nvSpPr>
          <p:spPr bwMode="auto">
            <a:xfrm>
              <a:off x="7877175" y="49228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51" name="Text Box 123"/>
            <p:cNvSpPr txBox="1">
              <a:spLocks noChangeArrowheads="1"/>
            </p:cNvSpPr>
            <p:nvPr/>
          </p:nvSpPr>
          <p:spPr bwMode="auto">
            <a:xfrm>
              <a:off x="8401050" y="460851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9452" name="Text Box 124"/>
            <p:cNvSpPr txBox="1">
              <a:spLocks noChangeArrowheads="1"/>
            </p:cNvSpPr>
            <p:nvPr/>
          </p:nvSpPr>
          <p:spPr bwMode="auto">
            <a:xfrm rot="10800000" flipH="1" flipV="1">
              <a:off x="2771775" y="4210050"/>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99453" name="Text Box 125"/>
            <p:cNvSpPr txBox="1">
              <a:spLocks noChangeArrowheads="1"/>
            </p:cNvSpPr>
            <p:nvPr/>
          </p:nvSpPr>
          <p:spPr bwMode="auto">
            <a:xfrm rot="10800000" flipH="1" flipV="1">
              <a:off x="2438400" y="3856038"/>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99454" name="Text Box 126"/>
            <p:cNvSpPr txBox="1">
              <a:spLocks noChangeArrowheads="1"/>
            </p:cNvSpPr>
            <p:nvPr/>
          </p:nvSpPr>
          <p:spPr bwMode="auto">
            <a:xfrm rot="10800000" flipH="1" flipV="1">
              <a:off x="2438400" y="3581400"/>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99455" name="Oval 127"/>
            <p:cNvSpPr>
              <a:spLocks noChangeArrowheads="1"/>
            </p:cNvSpPr>
            <p:nvPr/>
          </p:nvSpPr>
          <p:spPr bwMode="auto">
            <a:xfrm>
              <a:off x="5124450" y="5229225"/>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99456" name="Line 128"/>
            <p:cNvSpPr>
              <a:spLocks noChangeShapeType="1"/>
            </p:cNvSpPr>
            <p:nvPr/>
          </p:nvSpPr>
          <p:spPr bwMode="auto">
            <a:xfrm>
              <a:off x="5653088" y="5629275"/>
              <a:ext cx="228600" cy="0"/>
            </a:xfrm>
            <a:prstGeom prst="line">
              <a:avLst/>
            </a:prstGeom>
            <a:noFill/>
            <a:ln w="19050">
              <a:solidFill>
                <a:srgbClr val="CC3300"/>
              </a:solidFill>
              <a:round/>
              <a:headEnd/>
              <a:tailEnd/>
            </a:ln>
            <a:effectLst/>
          </p:spPr>
          <p:txBody>
            <a:bodyPr/>
            <a:lstStyle/>
            <a:p>
              <a:endParaRPr lang="en-US" dirty="0"/>
            </a:p>
          </p:txBody>
        </p:sp>
        <p:sp>
          <p:nvSpPr>
            <p:cNvPr id="99457" name="Line 129"/>
            <p:cNvSpPr>
              <a:spLocks noChangeShapeType="1"/>
            </p:cNvSpPr>
            <p:nvPr/>
          </p:nvSpPr>
          <p:spPr bwMode="auto">
            <a:xfrm>
              <a:off x="4586288" y="5486400"/>
              <a:ext cx="0" cy="152400"/>
            </a:xfrm>
            <a:prstGeom prst="line">
              <a:avLst/>
            </a:prstGeom>
            <a:noFill/>
            <a:ln w="28575">
              <a:solidFill>
                <a:schemeClr val="tx1"/>
              </a:solidFill>
              <a:round/>
              <a:headEnd/>
              <a:tailEnd/>
            </a:ln>
            <a:effectLst/>
          </p:spPr>
          <p:txBody>
            <a:bodyPr/>
            <a:lstStyle/>
            <a:p>
              <a:endParaRPr lang="en-US" dirty="0"/>
            </a:p>
          </p:txBody>
        </p:sp>
        <p:sp>
          <p:nvSpPr>
            <p:cNvPr id="99458" name="Line 130"/>
            <p:cNvSpPr>
              <a:spLocks noChangeShapeType="1"/>
            </p:cNvSpPr>
            <p:nvPr/>
          </p:nvSpPr>
          <p:spPr bwMode="auto">
            <a:xfrm>
              <a:off x="4579883" y="5638800"/>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99462" name="Text Box 134"/>
            <p:cNvSpPr txBox="1">
              <a:spLocks noChangeArrowheads="1"/>
            </p:cNvSpPr>
            <p:nvPr/>
          </p:nvSpPr>
          <p:spPr bwMode="auto">
            <a:xfrm>
              <a:off x="1066800" y="5105400"/>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99463" name="Text Box 135"/>
            <p:cNvSpPr txBox="1">
              <a:spLocks noChangeArrowheads="1"/>
            </p:cNvSpPr>
            <p:nvPr/>
          </p:nvSpPr>
          <p:spPr bwMode="auto">
            <a:xfrm>
              <a:off x="7119938" y="5105400"/>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99464" name="Line 136"/>
            <p:cNvSpPr>
              <a:spLocks noChangeShapeType="1"/>
            </p:cNvSpPr>
            <p:nvPr/>
          </p:nvSpPr>
          <p:spPr bwMode="auto">
            <a:xfrm>
              <a:off x="2000250" y="2293883"/>
              <a:ext cx="0" cy="371475"/>
            </a:xfrm>
            <a:prstGeom prst="line">
              <a:avLst/>
            </a:prstGeom>
            <a:noFill/>
            <a:ln w="28575">
              <a:solidFill>
                <a:schemeClr val="tx1"/>
              </a:solidFill>
              <a:round/>
              <a:headEnd/>
              <a:tailEnd/>
            </a:ln>
            <a:effectLst/>
          </p:spPr>
          <p:txBody>
            <a:bodyPr/>
            <a:lstStyle/>
            <a:p>
              <a:endParaRPr lang="en-US" dirty="0"/>
            </a:p>
          </p:txBody>
        </p:sp>
        <p:sp>
          <p:nvSpPr>
            <p:cNvPr id="99465" name="Line 137"/>
            <p:cNvSpPr>
              <a:spLocks noChangeShapeType="1"/>
            </p:cNvSpPr>
            <p:nvPr/>
          </p:nvSpPr>
          <p:spPr bwMode="auto">
            <a:xfrm flipH="1">
              <a:off x="1736833" y="2643351"/>
              <a:ext cx="257175" cy="0"/>
            </a:xfrm>
            <a:prstGeom prst="line">
              <a:avLst/>
            </a:prstGeom>
            <a:noFill/>
            <a:ln w="38100">
              <a:solidFill>
                <a:schemeClr val="tx1"/>
              </a:solidFill>
              <a:round/>
              <a:headEnd/>
              <a:tailEnd/>
            </a:ln>
            <a:effectLst/>
          </p:spPr>
          <p:txBody>
            <a:bodyPr/>
            <a:lstStyle/>
            <a:p>
              <a:endParaRPr lang="en-US" dirty="0"/>
            </a:p>
          </p:txBody>
        </p:sp>
        <p:sp>
          <p:nvSpPr>
            <p:cNvPr id="99466" name="Line 138"/>
            <p:cNvSpPr>
              <a:spLocks noChangeShapeType="1"/>
            </p:cNvSpPr>
            <p:nvPr/>
          </p:nvSpPr>
          <p:spPr bwMode="auto">
            <a:xfrm>
              <a:off x="2290763" y="4114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99467" name="Line 139"/>
            <p:cNvSpPr>
              <a:spLocks noChangeShapeType="1"/>
            </p:cNvSpPr>
            <p:nvPr/>
          </p:nvSpPr>
          <p:spPr bwMode="auto">
            <a:xfrm>
              <a:off x="2438400" y="4267200"/>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99468" name="Group 140"/>
            <p:cNvGrpSpPr>
              <a:grpSpLocks/>
            </p:cNvGrpSpPr>
            <p:nvPr/>
          </p:nvGrpSpPr>
          <p:grpSpPr bwMode="auto">
            <a:xfrm>
              <a:off x="2630474" y="4191000"/>
              <a:ext cx="228600" cy="549275"/>
              <a:chOff x="4393" y="1632"/>
              <a:chExt cx="144" cy="346"/>
            </a:xfrm>
          </p:grpSpPr>
          <p:grpSp>
            <p:nvGrpSpPr>
              <p:cNvPr id="99469" name="Group 141"/>
              <p:cNvGrpSpPr>
                <a:grpSpLocks/>
              </p:cNvGrpSpPr>
              <p:nvPr/>
            </p:nvGrpSpPr>
            <p:grpSpPr bwMode="auto">
              <a:xfrm>
                <a:off x="4411" y="1634"/>
                <a:ext cx="102" cy="336"/>
                <a:chOff x="1248" y="3360"/>
                <a:chExt cx="144" cy="480"/>
              </a:xfrm>
            </p:grpSpPr>
            <p:sp>
              <p:nvSpPr>
                <p:cNvPr id="99470" name="AutoShape 142"/>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9471" name="Line 143"/>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9472" name="Line 144"/>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9473" name="Text Box 145"/>
              <p:cNvSpPr txBox="1">
                <a:spLocks noChangeArrowheads="1"/>
              </p:cNvSpPr>
              <p:nvPr/>
            </p:nvSpPr>
            <p:spPr bwMode="auto">
              <a:xfrm>
                <a:off x="4393"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9474" name="Line 146"/>
            <p:cNvSpPr>
              <a:spLocks noChangeShapeType="1"/>
            </p:cNvSpPr>
            <p:nvPr/>
          </p:nvSpPr>
          <p:spPr bwMode="auto">
            <a:xfrm>
              <a:off x="2290763" y="4572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99475" name="Line 147"/>
            <p:cNvSpPr>
              <a:spLocks noChangeShapeType="1"/>
            </p:cNvSpPr>
            <p:nvPr/>
          </p:nvSpPr>
          <p:spPr bwMode="auto">
            <a:xfrm>
              <a:off x="2828925" y="44481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99476" name="Line 148"/>
            <p:cNvSpPr>
              <a:spLocks noChangeShapeType="1"/>
            </p:cNvSpPr>
            <p:nvPr/>
          </p:nvSpPr>
          <p:spPr bwMode="auto">
            <a:xfrm>
              <a:off x="2452688" y="4114800"/>
              <a:ext cx="0" cy="152400"/>
            </a:xfrm>
            <a:prstGeom prst="line">
              <a:avLst/>
            </a:prstGeom>
            <a:noFill/>
            <a:ln w="28575">
              <a:solidFill>
                <a:schemeClr val="tx1"/>
              </a:solidFill>
              <a:round/>
              <a:headEnd/>
              <a:tailEnd/>
            </a:ln>
            <a:effectLst/>
          </p:spPr>
          <p:txBody>
            <a:bodyPr/>
            <a:lstStyle/>
            <a:p>
              <a:endParaRPr lang="en-US" dirty="0"/>
            </a:p>
          </p:txBody>
        </p:sp>
        <p:sp>
          <p:nvSpPr>
            <p:cNvPr id="99477" name="Text Box 149"/>
            <p:cNvSpPr txBox="1">
              <a:spLocks noChangeArrowheads="1"/>
            </p:cNvSpPr>
            <p:nvPr/>
          </p:nvSpPr>
          <p:spPr bwMode="auto">
            <a:xfrm rot="10800000" flipH="1" flipV="1">
              <a:off x="2362200" y="4343400"/>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99478" name="Text Box 150"/>
            <p:cNvSpPr txBox="1">
              <a:spLocks noChangeArrowheads="1"/>
            </p:cNvSpPr>
            <p:nvPr/>
          </p:nvSpPr>
          <p:spPr bwMode="auto">
            <a:xfrm>
              <a:off x="4433888" y="5638800"/>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99497" name="Line 169"/>
            <p:cNvSpPr>
              <a:spLocks noChangeShapeType="1"/>
            </p:cNvSpPr>
            <p:nvPr/>
          </p:nvSpPr>
          <p:spPr bwMode="auto">
            <a:xfrm>
              <a:off x="6096000" y="4419600"/>
              <a:ext cx="304800" cy="0"/>
            </a:xfrm>
            <a:prstGeom prst="line">
              <a:avLst/>
            </a:prstGeom>
            <a:noFill/>
            <a:ln w="19050">
              <a:solidFill>
                <a:schemeClr val="tx1"/>
              </a:solidFill>
              <a:round/>
              <a:headEnd/>
              <a:tailEnd type="triangle" w="med" len="med"/>
            </a:ln>
            <a:effectLst/>
          </p:spPr>
          <p:txBody>
            <a:bodyPr/>
            <a:lstStyle/>
            <a:p>
              <a:endParaRPr lang="en-US" dirty="0"/>
            </a:p>
          </p:txBody>
        </p:sp>
        <p:grpSp>
          <p:nvGrpSpPr>
            <p:cNvPr id="99500" name="Group 172"/>
            <p:cNvGrpSpPr>
              <a:grpSpLocks/>
            </p:cNvGrpSpPr>
            <p:nvPr/>
          </p:nvGrpSpPr>
          <p:grpSpPr bwMode="auto">
            <a:xfrm>
              <a:off x="6210289" y="2133600"/>
              <a:ext cx="228600" cy="889000"/>
              <a:chOff x="3912" y="1587"/>
              <a:chExt cx="144" cy="560"/>
            </a:xfrm>
          </p:grpSpPr>
          <p:grpSp>
            <p:nvGrpSpPr>
              <p:cNvPr id="99501" name="Group 173"/>
              <p:cNvGrpSpPr>
                <a:grpSpLocks/>
              </p:cNvGrpSpPr>
              <p:nvPr/>
            </p:nvGrpSpPr>
            <p:grpSpPr bwMode="auto">
              <a:xfrm>
                <a:off x="3930" y="1587"/>
                <a:ext cx="102" cy="560"/>
                <a:chOff x="1248" y="3360"/>
                <a:chExt cx="144" cy="480"/>
              </a:xfrm>
            </p:grpSpPr>
            <p:sp>
              <p:nvSpPr>
                <p:cNvPr id="99502" name="AutoShape 174"/>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9503" name="Line 175"/>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9504" name="Line 176"/>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9505" name="Text Box 177"/>
              <p:cNvSpPr txBox="1">
                <a:spLocks noChangeArrowheads="1"/>
              </p:cNvSpPr>
              <p:nvPr/>
            </p:nvSpPr>
            <p:spPr bwMode="auto">
              <a:xfrm>
                <a:off x="3912"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9525" name="Line 197"/>
            <p:cNvSpPr>
              <a:spLocks noChangeShapeType="1"/>
            </p:cNvSpPr>
            <p:nvPr/>
          </p:nvSpPr>
          <p:spPr bwMode="auto">
            <a:xfrm flipH="1" flipV="1">
              <a:off x="5562600" y="5867400"/>
              <a:ext cx="381000" cy="76200"/>
            </a:xfrm>
            <a:prstGeom prst="line">
              <a:avLst/>
            </a:prstGeom>
            <a:noFill/>
            <a:ln w="28575">
              <a:solidFill>
                <a:srgbClr val="008000"/>
              </a:solidFill>
              <a:round/>
              <a:headEnd/>
              <a:tailEnd type="triangle" w="med" len="med"/>
            </a:ln>
            <a:effectLst/>
          </p:spPr>
          <p:txBody>
            <a:bodyPr/>
            <a:lstStyle/>
            <a:p>
              <a:endParaRPr lang="en-US" dirty="0"/>
            </a:p>
          </p:txBody>
        </p:sp>
        <p:sp>
          <p:nvSpPr>
            <p:cNvPr id="99526" name="Text Box 198"/>
            <p:cNvSpPr txBox="1">
              <a:spLocks noChangeArrowheads="1"/>
            </p:cNvSpPr>
            <p:nvPr/>
          </p:nvSpPr>
          <p:spPr bwMode="auto">
            <a:xfrm>
              <a:off x="5848350" y="5667375"/>
              <a:ext cx="2667000" cy="457200"/>
            </a:xfrm>
            <a:prstGeom prst="rect">
              <a:avLst/>
            </a:prstGeom>
            <a:noFill/>
            <a:ln w="9525">
              <a:noFill/>
              <a:miter lim="800000"/>
              <a:headEnd/>
              <a:tailEnd/>
            </a:ln>
            <a:effectLst/>
          </p:spPr>
          <p:txBody>
            <a:bodyPr>
              <a:spAutoFit/>
            </a:bodyPr>
            <a:lstStyle/>
            <a:p>
              <a:pPr algn="l"/>
              <a:r>
                <a:rPr lang="en-US" sz="1200" b="1" dirty="0">
                  <a:solidFill>
                    <a:srgbClr val="008000"/>
                  </a:solidFill>
                </a:rPr>
                <a:t>ALU Control Block (function code/</a:t>
              </a:r>
            </a:p>
            <a:p>
              <a:pPr algn="l"/>
              <a:r>
                <a:rPr lang="en-US" sz="1200" b="1" dirty="0">
                  <a:solidFill>
                    <a:srgbClr val="008000"/>
                  </a:solidFill>
                </a:rPr>
                <a:t>op code decoder) </a:t>
              </a:r>
            </a:p>
          </p:txBody>
        </p:sp>
        <p:sp>
          <p:nvSpPr>
            <p:cNvPr id="99527" name="Line 199"/>
            <p:cNvSpPr>
              <a:spLocks noChangeShapeType="1"/>
            </p:cNvSpPr>
            <p:nvPr/>
          </p:nvSpPr>
          <p:spPr bwMode="auto">
            <a:xfrm>
              <a:off x="4662488" y="2286000"/>
              <a:ext cx="0" cy="152400"/>
            </a:xfrm>
            <a:prstGeom prst="line">
              <a:avLst/>
            </a:prstGeom>
            <a:noFill/>
            <a:ln w="28575">
              <a:solidFill>
                <a:schemeClr val="tx1"/>
              </a:solidFill>
              <a:round/>
              <a:headEnd/>
              <a:tailEnd/>
            </a:ln>
            <a:effectLst/>
          </p:spPr>
          <p:txBody>
            <a:bodyPr/>
            <a:lstStyle/>
            <a:p>
              <a:endParaRPr lang="en-US" dirty="0"/>
            </a:p>
          </p:txBody>
        </p:sp>
        <p:sp>
          <p:nvSpPr>
            <p:cNvPr id="99528" name="Text Box 200"/>
            <p:cNvSpPr txBox="1">
              <a:spLocks noChangeArrowheads="1"/>
            </p:cNvSpPr>
            <p:nvPr/>
          </p:nvSpPr>
          <p:spPr bwMode="auto">
            <a:xfrm>
              <a:off x="5905500" y="23622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grpSp>
      <p:sp>
        <p:nvSpPr>
          <p:cNvPr id="99530" name="Text Box 202"/>
          <p:cNvSpPr txBox="1">
            <a:spLocks noChangeArrowheads="1"/>
          </p:cNvSpPr>
          <p:nvPr/>
        </p:nvSpPr>
        <p:spPr bwMode="auto">
          <a:xfrm>
            <a:off x="3505200" y="6156325"/>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pic>
        <p:nvPicPr>
          <p:cNvPr id="2"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1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109570" name="Rectangle 2"/>
          <p:cNvSpPr>
            <a:spLocks noGrp="1" noChangeArrowheads="1"/>
          </p:cNvSpPr>
          <p:nvPr>
            <p:ph type="title"/>
          </p:nvPr>
        </p:nvSpPr>
        <p:spPr>
          <a:ln/>
        </p:spPr>
        <p:txBody>
          <a:bodyPr/>
          <a:lstStyle/>
          <a:p>
            <a:r>
              <a:rPr lang="en-US" sz="3200" dirty="0"/>
              <a:t>ALU Control Block</a:t>
            </a:r>
          </a:p>
        </p:txBody>
      </p:sp>
      <p:grpSp>
        <p:nvGrpSpPr>
          <p:cNvPr id="109585" name="Group 17"/>
          <p:cNvGrpSpPr>
            <a:grpSpLocks/>
          </p:cNvGrpSpPr>
          <p:nvPr/>
        </p:nvGrpSpPr>
        <p:grpSpPr bwMode="auto">
          <a:xfrm>
            <a:off x="609600" y="2133600"/>
            <a:ext cx="8153400" cy="3557588"/>
            <a:chOff x="384" y="1344"/>
            <a:chExt cx="5136" cy="2241"/>
          </a:xfrm>
        </p:grpSpPr>
        <p:sp>
          <p:nvSpPr>
            <p:cNvPr id="109572" name="AutoShape 4"/>
            <p:cNvSpPr>
              <a:spLocks noChangeArrowheads="1"/>
            </p:cNvSpPr>
            <p:nvPr/>
          </p:nvSpPr>
          <p:spPr bwMode="auto">
            <a:xfrm>
              <a:off x="480" y="2584"/>
              <a:ext cx="1048" cy="960"/>
            </a:xfrm>
            <a:prstGeom prst="rightArrow">
              <a:avLst>
                <a:gd name="adj1" fmla="val 50000"/>
                <a:gd name="adj2" fmla="val 27292"/>
              </a:avLst>
            </a:prstGeom>
            <a:solidFill>
              <a:srgbClr val="CC0000"/>
            </a:solidFill>
            <a:ln w="28575">
              <a:solidFill>
                <a:schemeClr val="tx1"/>
              </a:solidFill>
              <a:miter lim="800000"/>
              <a:headEnd/>
              <a:tailEnd/>
            </a:ln>
            <a:effectLst/>
          </p:spPr>
          <p:txBody>
            <a:bodyPr wrap="none" anchor="ctr"/>
            <a:lstStyle/>
            <a:p>
              <a:endParaRPr lang="en-US" dirty="0"/>
            </a:p>
          </p:txBody>
        </p:sp>
        <p:sp>
          <p:nvSpPr>
            <p:cNvPr id="109573" name="AutoShape 5"/>
            <p:cNvSpPr>
              <a:spLocks noChangeArrowheads="1"/>
            </p:cNvSpPr>
            <p:nvPr/>
          </p:nvSpPr>
          <p:spPr bwMode="auto">
            <a:xfrm>
              <a:off x="4752" y="2152"/>
              <a:ext cx="768" cy="960"/>
            </a:xfrm>
            <a:prstGeom prst="rightArrow">
              <a:avLst>
                <a:gd name="adj1" fmla="val 50000"/>
                <a:gd name="adj2" fmla="val 25000"/>
              </a:avLst>
            </a:prstGeom>
            <a:solidFill>
              <a:srgbClr val="CC0000"/>
            </a:solidFill>
            <a:ln w="28575">
              <a:solidFill>
                <a:schemeClr val="tx1"/>
              </a:solidFill>
              <a:miter lim="800000"/>
              <a:headEnd/>
              <a:tailEnd/>
            </a:ln>
            <a:effectLst/>
          </p:spPr>
          <p:txBody>
            <a:bodyPr wrap="none" anchor="ctr"/>
            <a:lstStyle/>
            <a:p>
              <a:endParaRPr lang="en-US" dirty="0"/>
            </a:p>
          </p:txBody>
        </p:sp>
        <p:sp>
          <p:nvSpPr>
            <p:cNvPr id="109574" name="Text Box 6"/>
            <p:cNvSpPr txBox="1">
              <a:spLocks noChangeArrowheads="1"/>
            </p:cNvSpPr>
            <p:nvPr/>
          </p:nvSpPr>
          <p:spPr bwMode="auto">
            <a:xfrm>
              <a:off x="384" y="2324"/>
              <a:ext cx="888" cy="520"/>
            </a:xfrm>
            <a:prstGeom prst="rect">
              <a:avLst/>
            </a:prstGeom>
            <a:noFill/>
            <a:ln w="9525">
              <a:noFill/>
              <a:miter lim="800000"/>
              <a:headEnd/>
              <a:tailEnd/>
            </a:ln>
            <a:effectLst/>
          </p:spPr>
          <p:txBody>
            <a:bodyPr wrap="none">
              <a:spAutoFit/>
            </a:bodyPr>
            <a:lstStyle/>
            <a:p>
              <a:pPr algn="l"/>
              <a:r>
                <a:rPr lang="en-US" sz="1600" b="1" dirty="0">
                  <a:solidFill>
                    <a:srgbClr val="CC0000"/>
                  </a:solidFill>
                </a:rPr>
                <a:t>Function code</a:t>
              </a:r>
            </a:p>
            <a:p>
              <a:pPr algn="l"/>
              <a:r>
                <a:rPr lang="en-US" sz="1600" b="1" dirty="0">
                  <a:solidFill>
                    <a:srgbClr val="CC0000"/>
                  </a:solidFill>
                </a:rPr>
                <a:t>(instruction </a:t>
              </a:r>
            </a:p>
            <a:p>
              <a:pPr algn="l"/>
              <a:r>
                <a:rPr lang="en-US" sz="1600" b="1" dirty="0">
                  <a:solidFill>
                    <a:srgbClr val="CC0000"/>
                  </a:solidFill>
                </a:rPr>
                <a:t>bits 0-5)</a:t>
              </a:r>
            </a:p>
          </p:txBody>
        </p:sp>
        <p:sp>
          <p:nvSpPr>
            <p:cNvPr id="109575" name="Text Box 7"/>
            <p:cNvSpPr txBox="1">
              <a:spLocks noChangeArrowheads="1"/>
            </p:cNvSpPr>
            <p:nvPr/>
          </p:nvSpPr>
          <p:spPr bwMode="auto">
            <a:xfrm>
              <a:off x="4608" y="1816"/>
              <a:ext cx="732" cy="366"/>
            </a:xfrm>
            <a:prstGeom prst="rect">
              <a:avLst/>
            </a:prstGeom>
            <a:noFill/>
            <a:ln w="9525">
              <a:noFill/>
              <a:miter lim="800000"/>
              <a:headEnd/>
              <a:tailEnd/>
            </a:ln>
            <a:effectLst/>
          </p:spPr>
          <p:txBody>
            <a:bodyPr wrap="none">
              <a:spAutoFit/>
            </a:bodyPr>
            <a:lstStyle/>
            <a:p>
              <a:pPr algn="l"/>
              <a:r>
                <a:rPr lang="en-US" sz="1600" b="1" dirty="0">
                  <a:solidFill>
                    <a:srgbClr val="CC0000"/>
                  </a:solidFill>
                </a:rPr>
                <a:t>3-bit ALU </a:t>
              </a:r>
            </a:p>
            <a:p>
              <a:pPr algn="l"/>
              <a:r>
                <a:rPr lang="en-US" sz="1600" b="1" dirty="0">
                  <a:solidFill>
                    <a:srgbClr val="CC0000"/>
                  </a:solidFill>
                </a:rPr>
                <a:t>control bus</a:t>
              </a:r>
            </a:p>
          </p:txBody>
        </p:sp>
        <p:sp>
          <p:nvSpPr>
            <p:cNvPr id="109576" name="Text Box 8"/>
            <p:cNvSpPr txBox="1">
              <a:spLocks noChangeArrowheads="1"/>
            </p:cNvSpPr>
            <p:nvPr/>
          </p:nvSpPr>
          <p:spPr bwMode="auto">
            <a:xfrm>
              <a:off x="384" y="1344"/>
              <a:ext cx="1067" cy="520"/>
            </a:xfrm>
            <a:prstGeom prst="rect">
              <a:avLst/>
            </a:prstGeom>
            <a:noFill/>
            <a:ln w="9525">
              <a:noFill/>
              <a:miter lim="800000"/>
              <a:headEnd/>
              <a:tailEnd/>
            </a:ln>
            <a:effectLst/>
          </p:spPr>
          <p:txBody>
            <a:bodyPr wrap="none">
              <a:spAutoFit/>
            </a:bodyPr>
            <a:lstStyle/>
            <a:p>
              <a:pPr algn="l"/>
              <a:r>
                <a:rPr lang="en-US" sz="1600" b="1" dirty="0">
                  <a:solidFill>
                    <a:srgbClr val="CC0000"/>
                  </a:solidFill>
                </a:rPr>
                <a:t>ALU operation</a:t>
              </a:r>
            </a:p>
            <a:p>
              <a:pPr algn="l"/>
              <a:r>
                <a:rPr lang="en-US" sz="1600" b="1" dirty="0">
                  <a:solidFill>
                    <a:srgbClr val="CC0000"/>
                  </a:solidFill>
                </a:rPr>
                <a:t>bits from op code</a:t>
              </a:r>
            </a:p>
            <a:p>
              <a:pPr algn="l"/>
              <a:r>
                <a:rPr lang="en-US" sz="1600" b="1" dirty="0">
                  <a:solidFill>
                    <a:srgbClr val="CC0000"/>
                  </a:solidFill>
                </a:rPr>
                <a:t>control unit</a:t>
              </a:r>
            </a:p>
          </p:txBody>
        </p:sp>
        <p:sp>
          <p:nvSpPr>
            <p:cNvPr id="109577" name="AutoShape 9"/>
            <p:cNvSpPr>
              <a:spLocks noChangeArrowheads="1"/>
            </p:cNvSpPr>
            <p:nvPr/>
          </p:nvSpPr>
          <p:spPr bwMode="auto">
            <a:xfrm>
              <a:off x="480" y="1768"/>
              <a:ext cx="1032" cy="720"/>
            </a:xfrm>
            <a:prstGeom prst="rightArrow">
              <a:avLst>
                <a:gd name="adj1" fmla="val 50000"/>
                <a:gd name="adj2" fmla="val 35833"/>
              </a:avLst>
            </a:prstGeom>
            <a:solidFill>
              <a:srgbClr val="CC0000"/>
            </a:solidFill>
            <a:ln w="28575">
              <a:solidFill>
                <a:schemeClr val="tx1"/>
              </a:solidFill>
              <a:miter lim="800000"/>
              <a:headEnd/>
              <a:tailEnd/>
            </a:ln>
            <a:effectLst/>
          </p:spPr>
          <p:txBody>
            <a:bodyPr wrap="none" anchor="ctr"/>
            <a:lstStyle/>
            <a:p>
              <a:endParaRPr lang="en-US" dirty="0"/>
            </a:p>
          </p:txBody>
        </p:sp>
        <p:pic>
          <p:nvPicPr>
            <p:cNvPr id="109578" name="Picture 10"/>
            <p:cNvPicPr>
              <a:picLocks noChangeAspect="1" noChangeArrowheads="1"/>
            </p:cNvPicPr>
            <p:nvPr/>
          </p:nvPicPr>
          <p:blipFill>
            <a:blip r:embed="rId4" cstate="print">
              <a:grayscl/>
              <a:biLevel thresh="50000"/>
            </a:blip>
            <a:srcRect/>
            <a:stretch>
              <a:fillRect/>
            </a:stretch>
          </p:blipFill>
          <p:spPr bwMode="auto">
            <a:xfrm>
              <a:off x="1728" y="1671"/>
              <a:ext cx="2784" cy="1914"/>
            </a:xfrm>
            <a:prstGeom prst="rect">
              <a:avLst/>
            </a:prstGeom>
            <a:solidFill>
              <a:srgbClr val="CC0000">
                <a:alpha val="30000"/>
              </a:srgbClr>
            </a:solidFill>
            <a:ln w="28575">
              <a:solidFill>
                <a:srgbClr val="CC0000"/>
              </a:solidFill>
              <a:miter lim="800000"/>
              <a:headEnd/>
              <a:tailEnd/>
            </a:ln>
            <a:effectLst/>
          </p:spPr>
        </p:pic>
        <p:sp>
          <p:nvSpPr>
            <p:cNvPr id="109580" name="AutoShape 12"/>
            <p:cNvSpPr>
              <a:spLocks/>
            </p:cNvSpPr>
            <p:nvPr/>
          </p:nvSpPr>
          <p:spPr bwMode="auto">
            <a:xfrm>
              <a:off x="1584" y="2632"/>
              <a:ext cx="96" cy="864"/>
            </a:xfrm>
            <a:prstGeom prst="leftBrace">
              <a:avLst>
                <a:gd name="adj1" fmla="val 75000"/>
                <a:gd name="adj2" fmla="val 50000"/>
              </a:avLst>
            </a:prstGeom>
            <a:noFill/>
            <a:ln w="57150">
              <a:solidFill>
                <a:srgbClr val="CC3300"/>
              </a:solidFill>
              <a:round/>
              <a:headEnd/>
              <a:tailEnd/>
            </a:ln>
            <a:effectLst/>
          </p:spPr>
          <p:txBody>
            <a:bodyPr wrap="none" anchor="ctr"/>
            <a:lstStyle/>
            <a:p>
              <a:endParaRPr lang="en-US" dirty="0"/>
            </a:p>
          </p:txBody>
        </p:sp>
        <p:sp>
          <p:nvSpPr>
            <p:cNvPr id="109581" name="AutoShape 13"/>
            <p:cNvSpPr>
              <a:spLocks/>
            </p:cNvSpPr>
            <p:nvPr/>
          </p:nvSpPr>
          <p:spPr bwMode="auto">
            <a:xfrm>
              <a:off x="1584" y="1864"/>
              <a:ext cx="96" cy="528"/>
            </a:xfrm>
            <a:prstGeom prst="leftBrace">
              <a:avLst>
                <a:gd name="adj1" fmla="val 45833"/>
                <a:gd name="adj2" fmla="val 50000"/>
              </a:avLst>
            </a:prstGeom>
            <a:noFill/>
            <a:ln w="57150">
              <a:solidFill>
                <a:srgbClr val="CC3300"/>
              </a:solidFill>
              <a:round/>
              <a:headEnd/>
              <a:tailEnd/>
            </a:ln>
            <a:effectLst/>
          </p:spPr>
          <p:txBody>
            <a:bodyPr wrap="none" anchor="ctr"/>
            <a:lstStyle/>
            <a:p>
              <a:endParaRPr lang="en-US" dirty="0"/>
            </a:p>
          </p:txBody>
        </p:sp>
        <p:sp>
          <p:nvSpPr>
            <p:cNvPr id="109582" name="Text Box 14"/>
            <p:cNvSpPr txBox="1">
              <a:spLocks noChangeArrowheads="1"/>
            </p:cNvSpPr>
            <p:nvPr/>
          </p:nvSpPr>
          <p:spPr bwMode="auto">
            <a:xfrm>
              <a:off x="3696" y="3246"/>
              <a:ext cx="768" cy="326"/>
            </a:xfrm>
            <a:prstGeom prst="rect">
              <a:avLst/>
            </a:prstGeom>
            <a:solidFill>
              <a:schemeClr val="bg1"/>
            </a:solidFill>
            <a:ln w="9525">
              <a:noFill/>
              <a:miter lim="800000"/>
              <a:headEnd/>
              <a:tailEnd/>
            </a:ln>
            <a:effectLst/>
          </p:spPr>
          <p:txBody>
            <a:bodyPr>
              <a:spAutoFit/>
            </a:bodyPr>
            <a:lstStyle/>
            <a:p>
              <a:pPr algn="l"/>
              <a:r>
                <a:rPr lang="en-US" sz="1400" b="1" dirty="0">
                  <a:solidFill>
                    <a:srgbClr val="CC0000"/>
                  </a:solidFill>
                </a:rPr>
                <a:t>ALU Control </a:t>
              </a:r>
            </a:p>
            <a:p>
              <a:pPr algn="l"/>
              <a:r>
                <a:rPr lang="en-US" sz="1400" b="1" dirty="0">
                  <a:solidFill>
                    <a:srgbClr val="CC0000"/>
                  </a:solidFill>
                </a:rPr>
                <a:t>Block Detail</a:t>
              </a:r>
            </a:p>
          </p:txBody>
        </p:sp>
        <p:sp>
          <p:nvSpPr>
            <p:cNvPr id="109583" name="AutoShape 15"/>
            <p:cNvSpPr>
              <a:spLocks/>
            </p:cNvSpPr>
            <p:nvPr/>
          </p:nvSpPr>
          <p:spPr bwMode="auto">
            <a:xfrm>
              <a:off x="4560" y="1912"/>
              <a:ext cx="96" cy="1392"/>
            </a:xfrm>
            <a:prstGeom prst="rightBrace">
              <a:avLst>
                <a:gd name="adj1" fmla="val 120833"/>
                <a:gd name="adj2" fmla="val 50000"/>
              </a:avLst>
            </a:prstGeom>
            <a:noFill/>
            <a:ln w="57150">
              <a:solidFill>
                <a:srgbClr val="CC3300"/>
              </a:solidFill>
              <a:round/>
              <a:headEnd/>
              <a:tailEnd/>
            </a:ln>
            <a:effectLst/>
          </p:spPr>
          <p:txBody>
            <a:bodyPr wrap="none" anchor="ctr"/>
            <a:lstStyle/>
            <a:p>
              <a:endParaRPr lang="en-US" dirty="0"/>
            </a:p>
          </p:txBody>
        </p:sp>
      </p:grpSp>
      <p:pic>
        <p:nvPicPr>
          <p:cNvPr id="2"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62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grpSp>
        <p:nvGrpSpPr>
          <p:cNvPr id="220" name="Group 219"/>
          <p:cNvGrpSpPr/>
          <p:nvPr/>
        </p:nvGrpSpPr>
        <p:grpSpPr>
          <a:xfrm>
            <a:off x="533400" y="1981200"/>
            <a:ext cx="8248650" cy="4114800"/>
            <a:chOff x="533400" y="1981200"/>
            <a:chExt cx="8248650" cy="4114800"/>
          </a:xfrm>
        </p:grpSpPr>
        <p:grpSp>
          <p:nvGrpSpPr>
            <p:cNvPr id="213" name="Group 212"/>
            <p:cNvGrpSpPr/>
            <p:nvPr/>
          </p:nvGrpSpPr>
          <p:grpSpPr>
            <a:xfrm>
              <a:off x="5444362" y="4043855"/>
              <a:ext cx="1056287" cy="990598"/>
              <a:chOff x="3355430" y="3810002"/>
              <a:chExt cx="1056287" cy="990598"/>
            </a:xfrm>
          </p:grpSpPr>
          <p:cxnSp>
            <p:nvCxnSpPr>
              <p:cNvPr id="214" name="Straight Connector 213"/>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5" name="Isosceles Triangle 214"/>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6" name="Isosceles Triangle 215"/>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7" name="Isosceles Triangle 216"/>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8" name="Rectangle 217"/>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9" name="Text Box 187"/>
              <p:cNvSpPr txBox="1">
                <a:spLocks noChangeArrowheads="1"/>
              </p:cNvSpPr>
              <p:nvPr/>
            </p:nvSpPr>
            <p:spPr bwMode="auto">
              <a:xfrm>
                <a:off x="3429000" y="4162099"/>
                <a:ext cx="564578" cy="307777"/>
              </a:xfrm>
              <a:prstGeom prst="rect">
                <a:avLst/>
              </a:prstGeom>
              <a:noFill/>
              <a:ln w="9525">
                <a:noFill/>
                <a:miter lim="800000"/>
                <a:headEnd/>
                <a:tailEnd/>
              </a:ln>
              <a:effectLst/>
            </p:spPr>
            <p:txBody>
              <a:bodyPr wrap="none">
                <a:spAutoFit/>
              </a:bodyPr>
              <a:lstStyle/>
              <a:p>
                <a:pPr algn="l"/>
                <a:r>
                  <a:rPr lang="en-US" sz="1400" b="1" dirty="0" smtClean="0"/>
                  <a:t>ALU</a:t>
                </a:r>
                <a:endParaRPr lang="en-US" sz="1400" b="1" dirty="0"/>
              </a:p>
            </p:txBody>
          </p:sp>
        </p:grpSp>
        <p:grpSp>
          <p:nvGrpSpPr>
            <p:cNvPr id="206" name="Group 205"/>
            <p:cNvGrpSpPr/>
            <p:nvPr/>
          </p:nvGrpSpPr>
          <p:grpSpPr>
            <a:xfrm>
              <a:off x="5291962" y="2351694"/>
              <a:ext cx="1056287" cy="990598"/>
              <a:chOff x="3355430" y="3810002"/>
              <a:chExt cx="1056287" cy="990598"/>
            </a:xfrm>
          </p:grpSpPr>
          <p:cxnSp>
            <p:nvCxnSpPr>
              <p:cNvPr id="207" name="Straight Connector 206"/>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08" name="Isosceles Triangle 207"/>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9" name="Isosceles Triangle 208"/>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0" name="Isosceles Triangle 209"/>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1" name="Rectangle 210"/>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2"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grpSp>
          <p:nvGrpSpPr>
            <p:cNvPr id="199" name="Group 198"/>
            <p:cNvGrpSpPr/>
            <p:nvPr/>
          </p:nvGrpSpPr>
          <p:grpSpPr>
            <a:xfrm>
              <a:off x="1077313" y="2136230"/>
              <a:ext cx="1056287" cy="990598"/>
              <a:chOff x="3355430" y="3810002"/>
              <a:chExt cx="1056287" cy="990598"/>
            </a:xfrm>
          </p:grpSpPr>
          <p:cxnSp>
            <p:nvCxnSpPr>
              <p:cNvPr id="200" name="Straight Connector 199"/>
              <p:cNvCxnSpPr/>
              <p:nvPr/>
            </p:nvCxnSpPr>
            <p:spPr bwMode="auto">
              <a:xfrm rot="10800000" flipV="1">
                <a:off x="4007068" y="4114800"/>
                <a:ext cx="0" cy="381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01" name="Isosceles Triangle 200"/>
              <p:cNvSpPr/>
              <p:nvPr/>
            </p:nvSpPr>
            <p:spPr bwMode="auto">
              <a:xfrm rot="5400000">
                <a:off x="3389585" y="3810001"/>
                <a:ext cx="990598" cy="990599"/>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2" name="Isosceles Triangle 201"/>
              <p:cNvSpPr/>
              <p:nvPr/>
            </p:nvSpPr>
            <p:spPr bwMode="auto">
              <a:xfrm rot="5400000">
                <a:off x="3275285" y="4268515"/>
                <a:ext cx="304800" cy="76200"/>
              </a:xfrm>
              <a:prstGeom prst="triangl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3" name="Isosceles Triangle 202"/>
              <p:cNvSpPr/>
              <p:nvPr/>
            </p:nvSpPr>
            <p:spPr bwMode="auto">
              <a:xfrm rot="5400000">
                <a:off x="3222737" y="4271141"/>
                <a:ext cx="341585" cy="76200"/>
              </a:xfrm>
              <a:prstGeom prst="triangle">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4" name="Rectangle 203"/>
              <p:cNvSpPr/>
              <p:nvPr/>
            </p:nvSpPr>
            <p:spPr bwMode="auto">
              <a:xfrm>
                <a:off x="4030717" y="4075386"/>
                <a:ext cx="381000" cy="457200"/>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5" name="Text Box 187"/>
              <p:cNvSpPr txBox="1">
                <a:spLocks noChangeArrowheads="1"/>
              </p:cNvSpPr>
              <p:nvPr/>
            </p:nvSpPr>
            <p:spPr bwMode="auto">
              <a:xfrm>
                <a:off x="3429000" y="4162099"/>
                <a:ext cx="569913" cy="304800"/>
              </a:xfrm>
              <a:prstGeom prst="rect">
                <a:avLst/>
              </a:prstGeom>
              <a:noFill/>
              <a:ln w="9525">
                <a:noFill/>
                <a:miter lim="800000"/>
                <a:headEnd/>
                <a:tailEnd/>
              </a:ln>
              <a:effectLst/>
            </p:spPr>
            <p:txBody>
              <a:bodyPr wrap="none">
                <a:spAutoFit/>
              </a:bodyPr>
              <a:lstStyle/>
              <a:p>
                <a:pPr algn="l"/>
                <a:r>
                  <a:rPr lang="en-US" sz="1400" b="1" dirty="0"/>
                  <a:t>ADD</a:t>
                </a:r>
              </a:p>
            </p:txBody>
          </p:sp>
        </p:grpSp>
        <p:sp>
          <p:nvSpPr>
            <p:cNvPr id="98521" name="Line 217"/>
            <p:cNvSpPr>
              <a:spLocks noChangeShapeType="1"/>
            </p:cNvSpPr>
            <p:nvPr/>
          </p:nvSpPr>
          <p:spPr bwMode="auto">
            <a:xfrm flipV="1">
              <a:off x="5181600" y="4410075"/>
              <a:ext cx="0" cy="182563"/>
            </a:xfrm>
            <a:prstGeom prst="line">
              <a:avLst/>
            </a:prstGeom>
            <a:noFill/>
            <a:ln w="19050">
              <a:solidFill>
                <a:srgbClr val="CC3300"/>
              </a:solidFill>
              <a:round/>
              <a:headEnd/>
              <a:tailEnd/>
            </a:ln>
            <a:effectLst/>
          </p:spPr>
          <p:txBody>
            <a:bodyPr/>
            <a:lstStyle/>
            <a:p>
              <a:endParaRPr lang="en-US" dirty="0"/>
            </a:p>
          </p:txBody>
        </p:sp>
        <p:sp>
          <p:nvSpPr>
            <p:cNvPr id="98484" name="Line 180"/>
            <p:cNvSpPr>
              <a:spLocks noChangeShapeType="1"/>
            </p:cNvSpPr>
            <p:nvPr/>
          </p:nvSpPr>
          <p:spPr bwMode="auto">
            <a:xfrm flipV="1">
              <a:off x="3952875" y="2209800"/>
              <a:ext cx="0" cy="228600"/>
            </a:xfrm>
            <a:prstGeom prst="line">
              <a:avLst/>
            </a:prstGeom>
            <a:noFill/>
            <a:ln w="19050">
              <a:solidFill>
                <a:srgbClr val="CC3300"/>
              </a:solidFill>
              <a:round/>
              <a:headEnd/>
              <a:tailEnd/>
            </a:ln>
            <a:effectLst/>
          </p:spPr>
          <p:txBody>
            <a:bodyPr/>
            <a:lstStyle/>
            <a:p>
              <a:endParaRPr lang="en-US" dirty="0"/>
            </a:p>
          </p:txBody>
        </p:sp>
        <p:sp>
          <p:nvSpPr>
            <p:cNvPr id="98503" name="Line 199"/>
            <p:cNvSpPr>
              <a:spLocks noChangeShapeType="1"/>
            </p:cNvSpPr>
            <p:nvPr/>
          </p:nvSpPr>
          <p:spPr bwMode="auto">
            <a:xfrm>
              <a:off x="5943600" y="2743200"/>
              <a:ext cx="304800" cy="0"/>
            </a:xfrm>
            <a:prstGeom prst="line">
              <a:avLst/>
            </a:prstGeom>
            <a:noFill/>
            <a:ln w="19050">
              <a:solidFill>
                <a:srgbClr val="CC3300"/>
              </a:solidFill>
              <a:round/>
              <a:headEnd/>
              <a:tailEnd/>
            </a:ln>
            <a:effectLst/>
          </p:spPr>
          <p:txBody>
            <a:bodyPr/>
            <a:lstStyle/>
            <a:p>
              <a:endParaRPr lang="en-US" dirty="0"/>
            </a:p>
          </p:txBody>
        </p:sp>
        <p:sp>
          <p:nvSpPr>
            <p:cNvPr id="98518" name="Line 214"/>
            <p:cNvSpPr>
              <a:spLocks noChangeShapeType="1"/>
            </p:cNvSpPr>
            <p:nvPr/>
          </p:nvSpPr>
          <p:spPr bwMode="auto">
            <a:xfrm flipH="1">
              <a:off x="4191000" y="3733800"/>
              <a:ext cx="152400" cy="0"/>
            </a:xfrm>
            <a:prstGeom prst="line">
              <a:avLst/>
            </a:prstGeom>
            <a:noFill/>
            <a:ln w="19050">
              <a:solidFill>
                <a:srgbClr val="CC3300"/>
              </a:solidFill>
              <a:round/>
              <a:headEnd/>
              <a:tailEnd/>
            </a:ln>
            <a:effectLst/>
          </p:spPr>
          <p:txBody>
            <a:bodyPr/>
            <a:lstStyle/>
            <a:p>
              <a:endParaRPr lang="en-US" dirty="0"/>
            </a:p>
          </p:txBody>
        </p:sp>
        <p:sp>
          <p:nvSpPr>
            <p:cNvPr id="98480" name="Line 176"/>
            <p:cNvSpPr>
              <a:spLocks noChangeShapeType="1"/>
            </p:cNvSpPr>
            <p:nvPr/>
          </p:nvSpPr>
          <p:spPr bwMode="auto">
            <a:xfrm flipV="1">
              <a:off x="2371725" y="2209800"/>
              <a:ext cx="0" cy="2743200"/>
            </a:xfrm>
            <a:prstGeom prst="line">
              <a:avLst/>
            </a:prstGeom>
            <a:noFill/>
            <a:ln w="19050">
              <a:solidFill>
                <a:srgbClr val="CC3300"/>
              </a:solidFill>
              <a:round/>
              <a:headEnd/>
              <a:tailEnd/>
            </a:ln>
            <a:effectLst/>
          </p:spPr>
          <p:txBody>
            <a:bodyPr/>
            <a:lstStyle/>
            <a:p>
              <a:endParaRPr lang="en-US" dirty="0"/>
            </a:p>
          </p:txBody>
        </p:sp>
        <p:sp>
          <p:nvSpPr>
            <p:cNvPr id="98450" name="Line 146"/>
            <p:cNvSpPr>
              <a:spLocks noChangeShapeType="1"/>
            </p:cNvSpPr>
            <p:nvPr/>
          </p:nvSpPr>
          <p:spPr bwMode="auto">
            <a:xfrm flipV="1">
              <a:off x="4572000" y="3048000"/>
              <a:ext cx="0" cy="2362200"/>
            </a:xfrm>
            <a:prstGeom prst="line">
              <a:avLst/>
            </a:prstGeom>
            <a:noFill/>
            <a:ln w="19050">
              <a:solidFill>
                <a:srgbClr val="CC3300"/>
              </a:solidFill>
              <a:round/>
              <a:headEnd/>
              <a:tailEnd/>
            </a:ln>
            <a:effectLst/>
          </p:spPr>
          <p:txBody>
            <a:bodyPr/>
            <a:lstStyle/>
            <a:p>
              <a:endParaRPr lang="en-US" dirty="0"/>
            </a:p>
          </p:txBody>
        </p:sp>
        <p:sp>
          <p:nvSpPr>
            <p:cNvPr id="98515" name="Line 211"/>
            <p:cNvSpPr>
              <a:spLocks noChangeShapeType="1"/>
            </p:cNvSpPr>
            <p:nvPr/>
          </p:nvSpPr>
          <p:spPr bwMode="auto">
            <a:xfrm flipV="1">
              <a:off x="4495800" y="3352800"/>
              <a:ext cx="0" cy="1066800"/>
            </a:xfrm>
            <a:prstGeom prst="line">
              <a:avLst/>
            </a:prstGeom>
            <a:noFill/>
            <a:ln w="19050">
              <a:solidFill>
                <a:srgbClr val="CC3300"/>
              </a:solidFill>
              <a:round/>
              <a:headEnd/>
              <a:tailEnd/>
            </a:ln>
            <a:effectLst/>
          </p:spPr>
          <p:txBody>
            <a:bodyPr/>
            <a:lstStyle/>
            <a:p>
              <a:endParaRPr lang="en-US" dirty="0"/>
            </a:p>
          </p:txBody>
        </p:sp>
        <p:sp>
          <p:nvSpPr>
            <p:cNvPr id="98513" name="Line 209"/>
            <p:cNvSpPr>
              <a:spLocks noChangeShapeType="1"/>
            </p:cNvSpPr>
            <p:nvPr/>
          </p:nvSpPr>
          <p:spPr bwMode="auto">
            <a:xfrm>
              <a:off x="5943600" y="2895600"/>
              <a:ext cx="304800" cy="0"/>
            </a:xfrm>
            <a:prstGeom prst="line">
              <a:avLst/>
            </a:prstGeom>
            <a:noFill/>
            <a:ln w="19050">
              <a:solidFill>
                <a:srgbClr val="CC3300"/>
              </a:solidFill>
              <a:round/>
              <a:headEnd/>
              <a:tailEnd/>
            </a:ln>
            <a:effectLst/>
          </p:spPr>
          <p:txBody>
            <a:bodyPr/>
            <a:lstStyle/>
            <a:p>
              <a:endParaRPr lang="en-US" dirty="0"/>
            </a:p>
          </p:txBody>
        </p:sp>
        <p:sp>
          <p:nvSpPr>
            <p:cNvPr id="98504" name="Line 200"/>
            <p:cNvSpPr>
              <a:spLocks noChangeShapeType="1"/>
            </p:cNvSpPr>
            <p:nvPr/>
          </p:nvSpPr>
          <p:spPr bwMode="auto">
            <a:xfrm>
              <a:off x="6400800" y="2743200"/>
              <a:ext cx="1066800" cy="0"/>
            </a:xfrm>
            <a:prstGeom prst="line">
              <a:avLst/>
            </a:prstGeom>
            <a:noFill/>
            <a:ln w="19050">
              <a:solidFill>
                <a:srgbClr val="CC3300"/>
              </a:solidFill>
              <a:round/>
              <a:headEnd/>
              <a:tailEnd/>
            </a:ln>
            <a:effectLst/>
          </p:spPr>
          <p:txBody>
            <a:bodyPr/>
            <a:lstStyle/>
            <a:p>
              <a:endParaRPr lang="en-US" dirty="0"/>
            </a:p>
          </p:txBody>
        </p:sp>
        <p:sp>
          <p:nvSpPr>
            <p:cNvPr id="98511" name="Line 207"/>
            <p:cNvSpPr>
              <a:spLocks noChangeShapeType="1"/>
            </p:cNvSpPr>
            <p:nvPr/>
          </p:nvSpPr>
          <p:spPr bwMode="auto">
            <a:xfrm>
              <a:off x="6400800" y="2895600"/>
              <a:ext cx="1981200" cy="0"/>
            </a:xfrm>
            <a:prstGeom prst="line">
              <a:avLst/>
            </a:prstGeom>
            <a:noFill/>
            <a:ln w="19050">
              <a:solidFill>
                <a:srgbClr val="CC3300"/>
              </a:solidFill>
              <a:round/>
              <a:headEnd/>
              <a:tailEnd/>
            </a:ln>
            <a:effectLst/>
          </p:spPr>
          <p:txBody>
            <a:bodyPr/>
            <a:lstStyle/>
            <a:p>
              <a:endParaRPr lang="en-US" dirty="0"/>
            </a:p>
          </p:txBody>
        </p:sp>
        <p:sp>
          <p:nvSpPr>
            <p:cNvPr id="98445" name="Line 141"/>
            <p:cNvSpPr>
              <a:spLocks noChangeShapeType="1"/>
            </p:cNvSpPr>
            <p:nvPr/>
          </p:nvSpPr>
          <p:spPr bwMode="auto">
            <a:xfrm flipV="1">
              <a:off x="5881688" y="4846638"/>
              <a:ext cx="0" cy="792163"/>
            </a:xfrm>
            <a:prstGeom prst="line">
              <a:avLst/>
            </a:prstGeom>
            <a:noFill/>
            <a:ln w="19050">
              <a:solidFill>
                <a:srgbClr val="CC3300"/>
              </a:solidFill>
              <a:round/>
              <a:headEnd/>
              <a:tailEnd/>
            </a:ln>
            <a:effectLst/>
          </p:spPr>
          <p:txBody>
            <a:bodyPr/>
            <a:lstStyle/>
            <a:p>
              <a:endParaRPr lang="en-US" dirty="0"/>
            </a:p>
          </p:txBody>
        </p:sp>
        <p:sp>
          <p:nvSpPr>
            <p:cNvPr id="98448" name="Line 144"/>
            <p:cNvSpPr>
              <a:spLocks noChangeShapeType="1"/>
            </p:cNvSpPr>
            <p:nvPr/>
          </p:nvSpPr>
          <p:spPr bwMode="auto">
            <a:xfrm>
              <a:off x="4572000" y="5400675"/>
              <a:ext cx="609600" cy="0"/>
            </a:xfrm>
            <a:prstGeom prst="line">
              <a:avLst/>
            </a:prstGeom>
            <a:noFill/>
            <a:ln w="19050">
              <a:solidFill>
                <a:srgbClr val="CC3300"/>
              </a:solidFill>
              <a:round/>
              <a:headEnd/>
              <a:tailEnd/>
            </a:ln>
            <a:effectLst/>
          </p:spPr>
          <p:txBody>
            <a:bodyPr/>
            <a:lstStyle/>
            <a:p>
              <a:endParaRPr lang="en-US" dirty="0"/>
            </a:p>
          </p:txBody>
        </p:sp>
        <p:sp>
          <p:nvSpPr>
            <p:cNvPr id="98506" name="Line 202"/>
            <p:cNvSpPr>
              <a:spLocks noChangeShapeType="1"/>
            </p:cNvSpPr>
            <p:nvPr/>
          </p:nvSpPr>
          <p:spPr bwMode="auto">
            <a:xfrm>
              <a:off x="5010150" y="3200400"/>
              <a:ext cx="323850" cy="0"/>
            </a:xfrm>
            <a:prstGeom prst="line">
              <a:avLst/>
            </a:prstGeom>
            <a:noFill/>
            <a:ln w="19050">
              <a:solidFill>
                <a:srgbClr val="CC3300"/>
              </a:solidFill>
              <a:round/>
              <a:headEnd/>
              <a:tailEnd/>
            </a:ln>
            <a:effectLst/>
          </p:spPr>
          <p:txBody>
            <a:bodyPr/>
            <a:lstStyle/>
            <a:p>
              <a:endParaRPr lang="en-US" dirty="0"/>
            </a:p>
          </p:txBody>
        </p:sp>
        <p:sp>
          <p:nvSpPr>
            <p:cNvPr id="98501" name="Line 197"/>
            <p:cNvSpPr>
              <a:spLocks noChangeShapeType="1"/>
            </p:cNvSpPr>
            <p:nvPr/>
          </p:nvSpPr>
          <p:spPr bwMode="auto">
            <a:xfrm flipV="1">
              <a:off x="5105400" y="2590800"/>
              <a:ext cx="0" cy="914400"/>
            </a:xfrm>
            <a:prstGeom prst="line">
              <a:avLst/>
            </a:prstGeom>
            <a:noFill/>
            <a:ln w="19050">
              <a:solidFill>
                <a:srgbClr val="CC3300"/>
              </a:solidFill>
              <a:round/>
              <a:headEnd/>
              <a:tailEnd/>
            </a:ln>
            <a:effectLst/>
          </p:spPr>
          <p:txBody>
            <a:bodyPr/>
            <a:lstStyle/>
            <a:p>
              <a:endParaRPr lang="en-US" dirty="0"/>
            </a:p>
          </p:txBody>
        </p:sp>
        <p:sp>
          <p:nvSpPr>
            <p:cNvPr id="98475" name="Line 171"/>
            <p:cNvSpPr>
              <a:spLocks noChangeShapeType="1"/>
            </p:cNvSpPr>
            <p:nvPr/>
          </p:nvSpPr>
          <p:spPr bwMode="auto">
            <a:xfrm>
              <a:off x="3857625" y="2743200"/>
              <a:ext cx="1476375" cy="0"/>
            </a:xfrm>
            <a:prstGeom prst="line">
              <a:avLst/>
            </a:prstGeom>
            <a:noFill/>
            <a:ln w="19050">
              <a:solidFill>
                <a:srgbClr val="CC3300"/>
              </a:solidFill>
              <a:round/>
              <a:headEnd/>
              <a:tailEnd/>
            </a:ln>
            <a:effectLst/>
          </p:spPr>
          <p:txBody>
            <a:bodyPr/>
            <a:lstStyle/>
            <a:p>
              <a:endParaRPr lang="en-US" dirty="0"/>
            </a:p>
          </p:txBody>
        </p:sp>
        <p:sp>
          <p:nvSpPr>
            <p:cNvPr id="98487" name="Text Box 183"/>
            <p:cNvSpPr txBox="1">
              <a:spLocks noChangeArrowheads="1"/>
            </p:cNvSpPr>
            <p:nvPr/>
          </p:nvSpPr>
          <p:spPr bwMode="auto">
            <a:xfrm>
              <a:off x="3886200" y="2724150"/>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To Reg.</a:t>
              </a:r>
            </a:p>
          </p:txBody>
        </p:sp>
        <p:sp>
          <p:nvSpPr>
            <p:cNvPr id="98488" name="Text Box 184"/>
            <p:cNvSpPr txBox="1">
              <a:spLocks noChangeArrowheads="1"/>
            </p:cNvSpPr>
            <p:nvPr/>
          </p:nvSpPr>
          <p:spPr bwMode="auto">
            <a:xfrm>
              <a:off x="3886200" y="287655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Op.</a:t>
              </a:r>
            </a:p>
          </p:txBody>
        </p:sp>
        <p:sp>
          <p:nvSpPr>
            <p:cNvPr id="98485" name="Text Box 181"/>
            <p:cNvSpPr txBox="1">
              <a:spLocks noChangeArrowheads="1"/>
            </p:cNvSpPr>
            <p:nvPr/>
          </p:nvSpPr>
          <p:spPr bwMode="auto">
            <a:xfrm>
              <a:off x="3810000" y="2424113"/>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Branch</a:t>
              </a:r>
            </a:p>
          </p:txBody>
        </p:sp>
        <p:sp>
          <p:nvSpPr>
            <p:cNvPr id="98491" name="Text Box 187"/>
            <p:cNvSpPr txBox="1">
              <a:spLocks noChangeArrowheads="1"/>
            </p:cNvSpPr>
            <p:nvPr/>
          </p:nvSpPr>
          <p:spPr bwMode="auto">
            <a:xfrm>
              <a:off x="3810000" y="333375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Write</a:t>
              </a:r>
            </a:p>
          </p:txBody>
        </p:sp>
        <p:sp>
          <p:nvSpPr>
            <p:cNvPr id="98490" name="Text Box 186"/>
            <p:cNvSpPr txBox="1">
              <a:spLocks noChangeArrowheads="1"/>
            </p:cNvSpPr>
            <p:nvPr/>
          </p:nvSpPr>
          <p:spPr bwMode="auto">
            <a:xfrm>
              <a:off x="3886200" y="318135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ALU Srce.</a:t>
              </a:r>
            </a:p>
          </p:txBody>
        </p:sp>
        <p:sp>
          <p:nvSpPr>
            <p:cNvPr id="98486" name="Text Box 182"/>
            <p:cNvSpPr txBox="1">
              <a:spLocks noChangeArrowheads="1"/>
            </p:cNvSpPr>
            <p:nvPr/>
          </p:nvSpPr>
          <p:spPr bwMode="auto">
            <a:xfrm>
              <a:off x="3886200" y="2576513"/>
              <a:ext cx="6858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Read</a:t>
              </a:r>
            </a:p>
          </p:txBody>
        </p:sp>
        <p:sp>
          <p:nvSpPr>
            <p:cNvPr id="98388" name="Rectangle 84"/>
            <p:cNvSpPr>
              <a:spLocks noChangeArrowheads="1"/>
            </p:cNvSpPr>
            <p:nvPr/>
          </p:nvSpPr>
          <p:spPr bwMode="auto">
            <a:xfrm>
              <a:off x="2971800" y="3609975"/>
              <a:ext cx="1219200" cy="1447800"/>
            </a:xfrm>
            <a:prstGeom prst="rect">
              <a:avLst/>
            </a:prstGeom>
            <a:solidFill>
              <a:srgbClr val="FF9933">
                <a:alpha val="50000"/>
              </a:srgbClr>
            </a:solidFill>
            <a:ln w="28575">
              <a:solidFill>
                <a:schemeClr val="tx1"/>
              </a:solidFill>
              <a:miter lim="800000"/>
              <a:headEnd/>
              <a:tailEnd/>
            </a:ln>
            <a:effectLst/>
          </p:spPr>
          <p:txBody>
            <a:bodyPr wrap="none" anchor="ctr"/>
            <a:lstStyle/>
            <a:p>
              <a:endParaRPr lang="en-US" dirty="0"/>
            </a:p>
          </p:txBody>
        </p:sp>
        <p:sp>
          <p:nvSpPr>
            <p:cNvPr id="98311" name="Rectangle 7"/>
            <p:cNvSpPr>
              <a:spLocks noChangeArrowheads="1"/>
            </p:cNvSpPr>
            <p:nvPr/>
          </p:nvSpPr>
          <p:spPr bwMode="auto">
            <a:xfrm>
              <a:off x="914400" y="4191000"/>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sp>
          <p:nvSpPr>
            <p:cNvPr id="98342" name="Rectangle 38"/>
            <p:cNvSpPr>
              <a:spLocks noChangeArrowheads="1"/>
            </p:cNvSpPr>
            <p:nvPr/>
          </p:nvSpPr>
          <p:spPr bwMode="auto">
            <a:xfrm>
              <a:off x="533400" y="4343400"/>
              <a:ext cx="228600" cy="609600"/>
            </a:xfrm>
            <a:prstGeom prst="rect">
              <a:avLst/>
            </a:prstGeom>
            <a:solidFill>
              <a:srgbClr val="009900">
                <a:alpha val="50000"/>
              </a:srgbClr>
            </a:solidFill>
            <a:ln w="28575">
              <a:solidFill>
                <a:schemeClr val="tx1"/>
              </a:solidFill>
              <a:miter lim="800000"/>
              <a:headEnd/>
              <a:tailEnd/>
            </a:ln>
            <a:effectLst/>
          </p:spPr>
          <p:txBody>
            <a:bodyPr wrap="none" anchor="ctr"/>
            <a:lstStyle/>
            <a:p>
              <a:r>
                <a:rPr lang="en-US" sz="1600" b="1" dirty="0"/>
                <a:t>P</a:t>
              </a:r>
            </a:p>
            <a:p>
              <a:r>
                <a:rPr lang="en-US" sz="1600" b="1" dirty="0"/>
                <a:t>C</a:t>
              </a:r>
            </a:p>
          </p:txBody>
        </p:sp>
        <p:sp>
          <p:nvSpPr>
            <p:cNvPr id="98343" name="Line 39"/>
            <p:cNvSpPr>
              <a:spLocks noChangeShapeType="1"/>
            </p:cNvSpPr>
            <p:nvPr/>
          </p:nvSpPr>
          <p:spPr bwMode="auto">
            <a:xfrm>
              <a:off x="776288" y="4648200"/>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98344" name="Line 40"/>
            <p:cNvSpPr>
              <a:spLocks noChangeShapeType="1"/>
            </p:cNvSpPr>
            <p:nvPr/>
          </p:nvSpPr>
          <p:spPr bwMode="auto">
            <a:xfrm flipH="1" flipV="1">
              <a:off x="819150" y="2362200"/>
              <a:ext cx="0" cy="2286000"/>
            </a:xfrm>
            <a:prstGeom prst="line">
              <a:avLst/>
            </a:prstGeom>
            <a:noFill/>
            <a:ln w="28575">
              <a:solidFill>
                <a:schemeClr val="tx1"/>
              </a:solidFill>
              <a:round/>
              <a:headEnd/>
              <a:tailEnd/>
            </a:ln>
            <a:effectLst/>
          </p:spPr>
          <p:txBody>
            <a:bodyPr/>
            <a:lstStyle/>
            <a:p>
              <a:endParaRPr lang="en-US" dirty="0"/>
            </a:p>
          </p:txBody>
        </p:sp>
        <p:sp>
          <p:nvSpPr>
            <p:cNvPr id="98345" name="Line 41"/>
            <p:cNvSpPr>
              <a:spLocks noChangeShapeType="1"/>
            </p:cNvSpPr>
            <p:nvPr/>
          </p:nvSpPr>
          <p:spPr bwMode="auto">
            <a:xfrm flipV="1">
              <a:off x="812800" y="2376488"/>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98346" name="Line 42"/>
            <p:cNvSpPr>
              <a:spLocks noChangeShapeType="1"/>
            </p:cNvSpPr>
            <p:nvPr/>
          </p:nvSpPr>
          <p:spPr bwMode="auto">
            <a:xfrm>
              <a:off x="914400" y="2895600"/>
              <a:ext cx="203200" cy="0"/>
            </a:xfrm>
            <a:prstGeom prst="line">
              <a:avLst/>
            </a:prstGeom>
            <a:noFill/>
            <a:ln w="28575">
              <a:solidFill>
                <a:schemeClr val="tx1"/>
              </a:solidFill>
              <a:round/>
              <a:headEnd/>
              <a:tailEnd type="triangle" w="med" len="med"/>
            </a:ln>
            <a:effectLst/>
          </p:spPr>
          <p:txBody>
            <a:bodyPr/>
            <a:lstStyle/>
            <a:p>
              <a:endParaRPr lang="en-US" dirty="0"/>
            </a:p>
          </p:txBody>
        </p:sp>
        <p:sp>
          <p:nvSpPr>
            <p:cNvPr id="98347" name="Text Box 43"/>
            <p:cNvSpPr txBox="1">
              <a:spLocks noChangeArrowheads="1"/>
            </p:cNvSpPr>
            <p:nvPr/>
          </p:nvSpPr>
          <p:spPr bwMode="auto">
            <a:xfrm>
              <a:off x="781050" y="2678113"/>
              <a:ext cx="347663" cy="274638"/>
            </a:xfrm>
            <a:prstGeom prst="rect">
              <a:avLst/>
            </a:prstGeom>
            <a:noFill/>
            <a:ln w="9525">
              <a:noFill/>
              <a:miter lim="800000"/>
              <a:headEnd/>
              <a:tailEnd/>
            </a:ln>
            <a:effectLst/>
          </p:spPr>
          <p:txBody>
            <a:bodyPr wrap="none">
              <a:spAutoFit/>
            </a:bodyPr>
            <a:lstStyle/>
            <a:p>
              <a:pPr algn="l"/>
              <a:r>
                <a:rPr lang="en-US" sz="1200" b="1" dirty="0">
                  <a:solidFill>
                    <a:srgbClr val="009900"/>
                  </a:solidFill>
                </a:rPr>
                <a:t>+4</a:t>
              </a:r>
            </a:p>
          </p:txBody>
        </p:sp>
        <p:sp>
          <p:nvSpPr>
            <p:cNvPr id="98348" name="Text Box 44"/>
            <p:cNvSpPr txBox="1">
              <a:spLocks noChangeArrowheads="1"/>
            </p:cNvSpPr>
            <p:nvPr/>
          </p:nvSpPr>
          <p:spPr bwMode="auto">
            <a:xfrm>
              <a:off x="866775" y="4341813"/>
              <a:ext cx="790575" cy="396875"/>
            </a:xfrm>
            <a:prstGeom prst="rect">
              <a:avLst/>
            </a:prstGeom>
            <a:noFill/>
            <a:ln w="9525">
              <a:noFill/>
              <a:miter lim="800000"/>
              <a:headEnd/>
              <a:tailEnd/>
            </a:ln>
            <a:effectLst/>
          </p:spPr>
          <p:txBody>
            <a:bodyPr wrap="none">
              <a:spAutoFit/>
            </a:bodyPr>
            <a:lstStyle/>
            <a:p>
              <a:r>
                <a:rPr lang="en-US" sz="1000" b="1" dirty="0"/>
                <a:t>Instruction</a:t>
              </a:r>
            </a:p>
            <a:p>
              <a:r>
                <a:rPr lang="en-US" sz="1000" b="1" dirty="0"/>
                <a:t>Address</a:t>
              </a:r>
            </a:p>
          </p:txBody>
        </p:sp>
        <p:sp>
          <p:nvSpPr>
            <p:cNvPr id="98350" name="Rectangle 46"/>
            <p:cNvSpPr>
              <a:spLocks noChangeArrowheads="1"/>
            </p:cNvSpPr>
            <p:nvPr/>
          </p:nvSpPr>
          <p:spPr bwMode="auto">
            <a:xfrm>
              <a:off x="6684963" y="4205288"/>
              <a:ext cx="1066800" cy="1295400"/>
            </a:xfrm>
            <a:prstGeom prst="rect">
              <a:avLst/>
            </a:prstGeom>
            <a:solidFill>
              <a:srgbClr val="9999FF">
                <a:alpha val="50000"/>
              </a:srgbClr>
            </a:solidFill>
            <a:ln w="28575">
              <a:solidFill>
                <a:schemeClr val="tx1"/>
              </a:solidFill>
              <a:miter lim="800000"/>
              <a:headEnd/>
              <a:tailEnd/>
            </a:ln>
            <a:effectLst/>
          </p:spPr>
          <p:txBody>
            <a:bodyPr wrap="none" anchor="ctr"/>
            <a:lstStyle/>
            <a:p>
              <a:endParaRPr lang="en-US" dirty="0"/>
            </a:p>
          </p:txBody>
        </p:sp>
        <p:grpSp>
          <p:nvGrpSpPr>
            <p:cNvPr id="98352" name="Group 48"/>
            <p:cNvGrpSpPr>
              <a:grpSpLocks/>
            </p:cNvGrpSpPr>
            <p:nvPr/>
          </p:nvGrpSpPr>
          <p:grpSpPr bwMode="auto">
            <a:xfrm>
              <a:off x="5059349" y="4586288"/>
              <a:ext cx="228600" cy="549275"/>
              <a:chOff x="4388" y="1632"/>
              <a:chExt cx="144" cy="346"/>
            </a:xfrm>
          </p:grpSpPr>
          <p:grpSp>
            <p:nvGrpSpPr>
              <p:cNvPr id="98353" name="Group 49"/>
              <p:cNvGrpSpPr>
                <a:grpSpLocks/>
              </p:cNvGrpSpPr>
              <p:nvPr/>
            </p:nvGrpSpPr>
            <p:grpSpPr bwMode="auto">
              <a:xfrm>
                <a:off x="4411" y="1634"/>
                <a:ext cx="102" cy="336"/>
                <a:chOff x="1248" y="3360"/>
                <a:chExt cx="144" cy="480"/>
              </a:xfrm>
            </p:grpSpPr>
            <p:sp>
              <p:nvSpPr>
                <p:cNvPr id="98354" name="AutoShape 50"/>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8355" name="Line 51"/>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8356" name="Line 52"/>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8357" name="Text Box 53"/>
              <p:cNvSpPr txBox="1">
                <a:spLocks noChangeArrowheads="1"/>
              </p:cNvSpPr>
              <p:nvPr/>
            </p:nvSpPr>
            <p:spPr bwMode="auto">
              <a:xfrm>
                <a:off x="4388"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8358" name="Line 54"/>
            <p:cNvSpPr>
              <a:spLocks noChangeShapeType="1"/>
            </p:cNvSpPr>
            <p:nvPr/>
          </p:nvSpPr>
          <p:spPr bwMode="auto">
            <a:xfrm>
              <a:off x="6096000" y="4662488"/>
              <a:ext cx="609600" cy="0"/>
            </a:xfrm>
            <a:prstGeom prst="line">
              <a:avLst/>
            </a:prstGeom>
            <a:noFill/>
            <a:ln w="28575">
              <a:solidFill>
                <a:schemeClr val="tx1"/>
              </a:solidFill>
              <a:round/>
              <a:headEnd/>
              <a:tailEnd type="triangle" w="med" len="med"/>
            </a:ln>
            <a:effectLst/>
          </p:spPr>
          <p:txBody>
            <a:bodyPr/>
            <a:lstStyle/>
            <a:p>
              <a:endParaRPr lang="en-US" dirty="0"/>
            </a:p>
          </p:txBody>
        </p:sp>
        <p:sp>
          <p:nvSpPr>
            <p:cNvPr id="98359" name="Oval 55"/>
            <p:cNvSpPr>
              <a:spLocks noChangeArrowheads="1"/>
            </p:cNvSpPr>
            <p:nvPr/>
          </p:nvSpPr>
          <p:spPr bwMode="auto">
            <a:xfrm>
              <a:off x="4648200" y="3016250"/>
              <a:ext cx="381000" cy="609600"/>
            </a:xfrm>
            <a:prstGeom prst="ellipse">
              <a:avLst/>
            </a:prstGeom>
            <a:solidFill>
              <a:srgbClr val="CC9900">
                <a:alpha val="50000"/>
              </a:srgbClr>
            </a:solidFill>
            <a:ln w="28575">
              <a:solidFill>
                <a:schemeClr val="tx1"/>
              </a:solidFill>
              <a:round/>
              <a:headEnd/>
              <a:tailEnd/>
            </a:ln>
            <a:effectLst/>
          </p:spPr>
          <p:txBody>
            <a:bodyPr wrap="none" anchor="ctr"/>
            <a:lstStyle/>
            <a:p>
              <a:r>
                <a:rPr lang="en-US" sz="1000" b="1" dirty="0"/>
                <a:t>Left</a:t>
              </a:r>
            </a:p>
            <a:p>
              <a:r>
                <a:rPr lang="en-US" sz="1000" b="1" dirty="0"/>
                <a:t>shift</a:t>
              </a:r>
            </a:p>
            <a:p>
              <a:r>
                <a:rPr lang="en-US" sz="1000" b="1" dirty="0"/>
                <a:t>2</a:t>
              </a:r>
            </a:p>
          </p:txBody>
        </p:sp>
        <p:sp>
          <p:nvSpPr>
            <p:cNvPr id="98360" name="Line 56"/>
            <p:cNvSpPr>
              <a:spLocks noChangeShapeType="1"/>
            </p:cNvSpPr>
            <p:nvPr/>
          </p:nvSpPr>
          <p:spPr bwMode="auto">
            <a:xfrm flipV="1">
              <a:off x="4843463" y="3611563"/>
              <a:ext cx="0" cy="1874838"/>
            </a:xfrm>
            <a:prstGeom prst="line">
              <a:avLst/>
            </a:prstGeom>
            <a:noFill/>
            <a:ln w="28575">
              <a:solidFill>
                <a:schemeClr val="tx1"/>
              </a:solidFill>
              <a:round/>
              <a:headEnd/>
              <a:tailEnd type="triangle" w="med" len="med"/>
            </a:ln>
            <a:effectLst/>
          </p:spPr>
          <p:txBody>
            <a:bodyPr/>
            <a:lstStyle/>
            <a:p>
              <a:endParaRPr lang="en-US" dirty="0"/>
            </a:p>
          </p:txBody>
        </p:sp>
        <p:sp>
          <p:nvSpPr>
            <p:cNvPr id="98361" name="Line 57"/>
            <p:cNvSpPr>
              <a:spLocks noChangeShapeType="1"/>
            </p:cNvSpPr>
            <p:nvPr/>
          </p:nvSpPr>
          <p:spPr bwMode="auto">
            <a:xfrm>
              <a:off x="4648200" y="5173717"/>
              <a:ext cx="2057400" cy="0"/>
            </a:xfrm>
            <a:prstGeom prst="line">
              <a:avLst/>
            </a:prstGeom>
            <a:noFill/>
            <a:ln w="28575">
              <a:solidFill>
                <a:schemeClr val="tx1"/>
              </a:solidFill>
              <a:round/>
              <a:headEnd/>
              <a:tailEnd type="triangle" w="med" len="med"/>
            </a:ln>
            <a:effectLst/>
          </p:spPr>
          <p:txBody>
            <a:bodyPr/>
            <a:lstStyle/>
            <a:p>
              <a:endParaRPr lang="en-US" dirty="0"/>
            </a:p>
          </p:txBody>
        </p:sp>
        <p:sp>
          <p:nvSpPr>
            <p:cNvPr id="98362" name="Line 58"/>
            <p:cNvSpPr>
              <a:spLocks noChangeShapeType="1"/>
            </p:cNvSpPr>
            <p:nvPr/>
          </p:nvSpPr>
          <p:spPr bwMode="auto">
            <a:xfrm>
              <a:off x="5029200" y="32766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98364" name="Line 60"/>
            <p:cNvSpPr>
              <a:spLocks noChangeShapeType="1"/>
            </p:cNvSpPr>
            <p:nvPr/>
          </p:nvSpPr>
          <p:spPr bwMode="auto">
            <a:xfrm flipH="1" flipV="1">
              <a:off x="623888" y="1981200"/>
              <a:ext cx="0" cy="2362200"/>
            </a:xfrm>
            <a:prstGeom prst="line">
              <a:avLst/>
            </a:prstGeom>
            <a:noFill/>
            <a:ln w="28575">
              <a:solidFill>
                <a:schemeClr val="tx1"/>
              </a:solidFill>
              <a:round/>
              <a:headEnd type="triangle" w="med" len="med"/>
              <a:tailEnd/>
            </a:ln>
            <a:effectLst/>
          </p:spPr>
          <p:txBody>
            <a:bodyPr/>
            <a:lstStyle/>
            <a:p>
              <a:endParaRPr lang="en-US" dirty="0"/>
            </a:p>
          </p:txBody>
        </p:sp>
        <p:sp>
          <p:nvSpPr>
            <p:cNvPr id="98365" name="Line 61"/>
            <p:cNvSpPr>
              <a:spLocks noChangeShapeType="1"/>
            </p:cNvSpPr>
            <p:nvPr/>
          </p:nvSpPr>
          <p:spPr bwMode="auto">
            <a:xfrm>
              <a:off x="609600" y="1981200"/>
              <a:ext cx="6172200" cy="0"/>
            </a:xfrm>
            <a:prstGeom prst="line">
              <a:avLst/>
            </a:prstGeom>
            <a:noFill/>
            <a:ln w="28575">
              <a:solidFill>
                <a:schemeClr val="tx1"/>
              </a:solidFill>
              <a:round/>
              <a:headEnd/>
              <a:tailEnd/>
            </a:ln>
            <a:effectLst/>
          </p:spPr>
          <p:txBody>
            <a:bodyPr/>
            <a:lstStyle/>
            <a:p>
              <a:endParaRPr lang="en-US" dirty="0"/>
            </a:p>
          </p:txBody>
        </p:sp>
        <p:sp>
          <p:nvSpPr>
            <p:cNvPr id="98366" name="Line 62"/>
            <p:cNvSpPr>
              <a:spLocks noChangeShapeType="1"/>
            </p:cNvSpPr>
            <p:nvPr/>
          </p:nvSpPr>
          <p:spPr bwMode="auto">
            <a:xfrm>
              <a:off x="4248150" y="5486400"/>
              <a:ext cx="609600" cy="0"/>
            </a:xfrm>
            <a:prstGeom prst="line">
              <a:avLst/>
            </a:prstGeom>
            <a:noFill/>
            <a:ln w="28575">
              <a:solidFill>
                <a:schemeClr val="tx1"/>
              </a:solidFill>
              <a:round/>
              <a:headEnd/>
              <a:tailEnd/>
            </a:ln>
            <a:effectLst/>
          </p:spPr>
          <p:txBody>
            <a:bodyPr/>
            <a:lstStyle/>
            <a:p>
              <a:endParaRPr lang="en-US" dirty="0"/>
            </a:p>
          </p:txBody>
        </p:sp>
        <p:sp>
          <p:nvSpPr>
            <p:cNvPr id="98367" name="Text Box 63"/>
            <p:cNvSpPr txBox="1">
              <a:spLocks noChangeArrowheads="1"/>
            </p:cNvSpPr>
            <p:nvPr/>
          </p:nvSpPr>
          <p:spPr bwMode="auto">
            <a:xfrm>
              <a:off x="6573838" y="4419600"/>
              <a:ext cx="741363" cy="396875"/>
            </a:xfrm>
            <a:prstGeom prst="rect">
              <a:avLst/>
            </a:prstGeom>
            <a:noFill/>
            <a:ln w="9525">
              <a:noFill/>
              <a:miter lim="800000"/>
              <a:headEnd/>
              <a:tailEnd/>
            </a:ln>
            <a:effectLst/>
          </p:spPr>
          <p:txBody>
            <a:bodyPr>
              <a:spAutoFit/>
            </a:bodyPr>
            <a:lstStyle/>
            <a:p>
              <a:r>
                <a:rPr lang="en-US" sz="1000" b="1" dirty="0"/>
                <a:t>Data</a:t>
              </a:r>
            </a:p>
            <a:p>
              <a:r>
                <a:rPr lang="en-US" sz="1000" b="1" dirty="0"/>
                <a:t>Address</a:t>
              </a:r>
            </a:p>
          </p:txBody>
        </p:sp>
        <p:sp>
          <p:nvSpPr>
            <p:cNvPr id="98368" name="Text Box 64"/>
            <p:cNvSpPr txBox="1">
              <a:spLocks noChangeArrowheads="1"/>
            </p:cNvSpPr>
            <p:nvPr/>
          </p:nvSpPr>
          <p:spPr bwMode="auto">
            <a:xfrm>
              <a:off x="1600200" y="4495800"/>
              <a:ext cx="457200" cy="396875"/>
            </a:xfrm>
            <a:prstGeom prst="rect">
              <a:avLst/>
            </a:prstGeom>
            <a:noFill/>
            <a:ln w="9525">
              <a:noFill/>
              <a:miter lim="800000"/>
              <a:headEnd/>
              <a:tailEnd/>
            </a:ln>
            <a:effectLst/>
          </p:spPr>
          <p:txBody>
            <a:bodyPr>
              <a:spAutoFit/>
            </a:bodyPr>
            <a:lstStyle/>
            <a:p>
              <a:pPr algn="l"/>
              <a:r>
                <a:rPr lang="en-US" sz="1000" b="1" dirty="0"/>
                <a:t>Inst. </a:t>
              </a:r>
            </a:p>
            <a:p>
              <a:pPr algn="l"/>
              <a:r>
                <a:rPr lang="en-US" sz="1000" b="1" dirty="0"/>
                <a:t>0-31</a:t>
              </a:r>
            </a:p>
          </p:txBody>
        </p:sp>
        <p:sp>
          <p:nvSpPr>
            <p:cNvPr id="98369" name="Line 65"/>
            <p:cNvSpPr>
              <a:spLocks noChangeShapeType="1"/>
            </p:cNvSpPr>
            <p:nvPr/>
          </p:nvSpPr>
          <p:spPr bwMode="auto">
            <a:xfrm>
              <a:off x="2290763" y="38100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98370" name="Line 66"/>
            <p:cNvSpPr>
              <a:spLocks noChangeShapeType="1"/>
            </p:cNvSpPr>
            <p:nvPr/>
          </p:nvSpPr>
          <p:spPr bwMode="auto">
            <a:xfrm>
              <a:off x="2305050" y="3048000"/>
              <a:ext cx="0" cy="2432050"/>
            </a:xfrm>
            <a:prstGeom prst="line">
              <a:avLst/>
            </a:prstGeom>
            <a:noFill/>
            <a:ln w="28575">
              <a:solidFill>
                <a:schemeClr val="tx1"/>
              </a:solidFill>
              <a:round/>
              <a:headEnd/>
              <a:tailEnd/>
            </a:ln>
            <a:effectLst/>
          </p:spPr>
          <p:txBody>
            <a:bodyPr/>
            <a:lstStyle/>
            <a:p>
              <a:endParaRPr lang="en-US" dirty="0"/>
            </a:p>
          </p:txBody>
        </p:sp>
        <p:sp>
          <p:nvSpPr>
            <p:cNvPr id="98371" name="Line 67"/>
            <p:cNvSpPr>
              <a:spLocks noChangeShapeType="1"/>
            </p:cNvSpPr>
            <p:nvPr/>
          </p:nvSpPr>
          <p:spPr bwMode="auto">
            <a:xfrm>
              <a:off x="2290763" y="5486400"/>
              <a:ext cx="1447800" cy="0"/>
            </a:xfrm>
            <a:prstGeom prst="line">
              <a:avLst/>
            </a:prstGeom>
            <a:noFill/>
            <a:ln w="28575">
              <a:solidFill>
                <a:schemeClr val="tx1"/>
              </a:solidFill>
              <a:round/>
              <a:headEnd/>
              <a:tailEnd type="triangle" w="med" len="med"/>
            </a:ln>
            <a:effectLst/>
          </p:spPr>
          <p:txBody>
            <a:bodyPr/>
            <a:lstStyle/>
            <a:p>
              <a:endParaRPr lang="en-US" dirty="0"/>
            </a:p>
          </p:txBody>
        </p:sp>
        <p:sp>
          <p:nvSpPr>
            <p:cNvPr id="98372" name="Line 68"/>
            <p:cNvSpPr>
              <a:spLocks noChangeShapeType="1"/>
            </p:cNvSpPr>
            <p:nvPr/>
          </p:nvSpPr>
          <p:spPr bwMode="auto">
            <a:xfrm>
              <a:off x="7767638" y="4738688"/>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98373" name="Line 69"/>
            <p:cNvSpPr>
              <a:spLocks noChangeShapeType="1"/>
            </p:cNvSpPr>
            <p:nvPr/>
          </p:nvSpPr>
          <p:spPr bwMode="auto">
            <a:xfrm>
              <a:off x="8153400" y="4995863"/>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98374" name="Line 70"/>
            <p:cNvSpPr>
              <a:spLocks noChangeShapeType="1"/>
            </p:cNvSpPr>
            <p:nvPr/>
          </p:nvSpPr>
          <p:spPr bwMode="auto">
            <a:xfrm>
              <a:off x="8458200" y="4829175"/>
              <a:ext cx="152400" cy="0"/>
            </a:xfrm>
            <a:prstGeom prst="line">
              <a:avLst/>
            </a:prstGeom>
            <a:noFill/>
            <a:ln w="28575">
              <a:solidFill>
                <a:schemeClr val="tx1"/>
              </a:solidFill>
              <a:round/>
              <a:headEnd/>
              <a:tailEnd/>
            </a:ln>
            <a:effectLst/>
          </p:spPr>
          <p:txBody>
            <a:bodyPr/>
            <a:lstStyle/>
            <a:p>
              <a:endParaRPr lang="en-US" dirty="0"/>
            </a:p>
          </p:txBody>
        </p:sp>
        <p:sp>
          <p:nvSpPr>
            <p:cNvPr id="98375" name="Line 71"/>
            <p:cNvSpPr>
              <a:spLocks noChangeShapeType="1"/>
            </p:cNvSpPr>
            <p:nvPr/>
          </p:nvSpPr>
          <p:spPr bwMode="auto">
            <a:xfrm>
              <a:off x="8604196" y="4830763"/>
              <a:ext cx="0" cy="1250950"/>
            </a:xfrm>
            <a:prstGeom prst="line">
              <a:avLst/>
            </a:prstGeom>
            <a:noFill/>
            <a:ln w="28575">
              <a:solidFill>
                <a:schemeClr val="tx1"/>
              </a:solidFill>
              <a:round/>
              <a:headEnd/>
              <a:tailEnd/>
            </a:ln>
            <a:effectLst/>
          </p:spPr>
          <p:txBody>
            <a:bodyPr/>
            <a:lstStyle/>
            <a:p>
              <a:endParaRPr lang="en-US" dirty="0"/>
            </a:p>
          </p:txBody>
        </p:sp>
        <p:sp>
          <p:nvSpPr>
            <p:cNvPr id="98376" name="Line 72"/>
            <p:cNvSpPr>
              <a:spLocks noChangeShapeType="1"/>
            </p:cNvSpPr>
            <p:nvPr/>
          </p:nvSpPr>
          <p:spPr bwMode="auto">
            <a:xfrm>
              <a:off x="2819400" y="6080234"/>
              <a:ext cx="5791200" cy="0"/>
            </a:xfrm>
            <a:prstGeom prst="line">
              <a:avLst/>
            </a:prstGeom>
            <a:noFill/>
            <a:ln w="28575">
              <a:solidFill>
                <a:schemeClr val="tx1"/>
              </a:solidFill>
              <a:round/>
              <a:headEnd/>
              <a:tailEnd/>
            </a:ln>
            <a:effectLst/>
          </p:spPr>
          <p:txBody>
            <a:bodyPr/>
            <a:lstStyle/>
            <a:p>
              <a:endParaRPr lang="en-US" dirty="0"/>
            </a:p>
          </p:txBody>
        </p:sp>
        <p:sp>
          <p:nvSpPr>
            <p:cNvPr id="98377" name="Line 73"/>
            <p:cNvSpPr>
              <a:spLocks noChangeShapeType="1"/>
            </p:cNvSpPr>
            <p:nvPr/>
          </p:nvSpPr>
          <p:spPr bwMode="auto">
            <a:xfrm>
              <a:off x="2825805" y="4876800"/>
              <a:ext cx="0" cy="1219200"/>
            </a:xfrm>
            <a:prstGeom prst="line">
              <a:avLst/>
            </a:prstGeom>
            <a:noFill/>
            <a:ln w="28575">
              <a:solidFill>
                <a:schemeClr val="tx1"/>
              </a:solidFill>
              <a:round/>
              <a:headEnd/>
              <a:tailEnd/>
            </a:ln>
            <a:effectLst/>
          </p:spPr>
          <p:txBody>
            <a:bodyPr/>
            <a:lstStyle/>
            <a:p>
              <a:endParaRPr lang="en-US" dirty="0"/>
            </a:p>
          </p:txBody>
        </p:sp>
        <p:grpSp>
          <p:nvGrpSpPr>
            <p:cNvPr id="98378" name="Group 74"/>
            <p:cNvGrpSpPr>
              <a:grpSpLocks/>
            </p:cNvGrpSpPr>
            <p:nvPr/>
          </p:nvGrpSpPr>
          <p:grpSpPr bwMode="auto">
            <a:xfrm>
              <a:off x="8259749" y="4570413"/>
              <a:ext cx="228600" cy="549275"/>
              <a:chOff x="4388" y="1632"/>
              <a:chExt cx="144" cy="346"/>
            </a:xfrm>
          </p:grpSpPr>
          <p:grpSp>
            <p:nvGrpSpPr>
              <p:cNvPr id="98379" name="Group 75"/>
              <p:cNvGrpSpPr>
                <a:grpSpLocks/>
              </p:cNvGrpSpPr>
              <p:nvPr/>
            </p:nvGrpSpPr>
            <p:grpSpPr bwMode="auto">
              <a:xfrm>
                <a:off x="4411" y="1634"/>
                <a:ext cx="102" cy="336"/>
                <a:chOff x="1248" y="3360"/>
                <a:chExt cx="144" cy="480"/>
              </a:xfrm>
            </p:grpSpPr>
            <p:sp>
              <p:nvSpPr>
                <p:cNvPr id="98380" name="AutoShape 7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8381" name="Line 7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8382" name="Line 7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8383" name="Text Box 79"/>
              <p:cNvSpPr txBox="1">
                <a:spLocks noChangeArrowheads="1"/>
              </p:cNvSpPr>
              <p:nvPr/>
            </p:nvSpPr>
            <p:spPr bwMode="auto">
              <a:xfrm>
                <a:off x="4388"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8384" name="Line 80"/>
            <p:cNvSpPr>
              <a:spLocks noChangeShapeType="1"/>
            </p:cNvSpPr>
            <p:nvPr/>
          </p:nvSpPr>
          <p:spPr bwMode="auto">
            <a:xfrm>
              <a:off x="1985963" y="4724400"/>
              <a:ext cx="304800" cy="0"/>
            </a:xfrm>
            <a:prstGeom prst="line">
              <a:avLst/>
            </a:prstGeom>
            <a:noFill/>
            <a:ln w="28575">
              <a:solidFill>
                <a:schemeClr val="tx1"/>
              </a:solidFill>
              <a:round/>
              <a:headEnd/>
              <a:tailEnd/>
            </a:ln>
            <a:effectLst/>
          </p:spPr>
          <p:txBody>
            <a:bodyPr/>
            <a:lstStyle/>
            <a:p>
              <a:endParaRPr lang="en-US" dirty="0"/>
            </a:p>
          </p:txBody>
        </p:sp>
        <p:sp>
          <p:nvSpPr>
            <p:cNvPr id="98385" name="Line 81"/>
            <p:cNvSpPr>
              <a:spLocks noChangeShapeType="1"/>
            </p:cNvSpPr>
            <p:nvPr/>
          </p:nvSpPr>
          <p:spPr bwMode="auto">
            <a:xfrm>
              <a:off x="4648200" y="24384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98386" name="Line 82"/>
            <p:cNvSpPr>
              <a:spLocks noChangeShapeType="1"/>
            </p:cNvSpPr>
            <p:nvPr/>
          </p:nvSpPr>
          <p:spPr bwMode="auto">
            <a:xfrm>
              <a:off x="4191000" y="4205288"/>
              <a:ext cx="1295400" cy="0"/>
            </a:xfrm>
            <a:prstGeom prst="line">
              <a:avLst/>
            </a:prstGeom>
            <a:noFill/>
            <a:ln w="28575">
              <a:solidFill>
                <a:schemeClr val="tx1"/>
              </a:solidFill>
              <a:round/>
              <a:headEnd/>
              <a:tailEnd type="triangle" w="med" len="med"/>
            </a:ln>
            <a:effectLst/>
          </p:spPr>
          <p:txBody>
            <a:bodyPr/>
            <a:lstStyle/>
            <a:p>
              <a:endParaRPr lang="en-US" dirty="0"/>
            </a:p>
          </p:txBody>
        </p:sp>
        <p:sp>
          <p:nvSpPr>
            <p:cNvPr id="98387" name="Text Box 83"/>
            <p:cNvSpPr txBox="1">
              <a:spLocks noChangeArrowheads="1"/>
            </p:cNvSpPr>
            <p:nvPr/>
          </p:nvSpPr>
          <p:spPr bwMode="auto">
            <a:xfrm>
              <a:off x="3343275" y="4811713"/>
              <a:ext cx="887413" cy="274638"/>
            </a:xfrm>
            <a:prstGeom prst="rect">
              <a:avLst/>
            </a:prstGeom>
            <a:noFill/>
            <a:ln w="9525">
              <a:noFill/>
              <a:miter lim="800000"/>
              <a:headEnd/>
              <a:tailEnd/>
            </a:ln>
            <a:effectLst/>
          </p:spPr>
          <p:txBody>
            <a:bodyPr wrap="none">
              <a:spAutoFit/>
            </a:bodyPr>
            <a:lstStyle/>
            <a:p>
              <a:pPr algn="l"/>
              <a:r>
                <a:rPr lang="en-US" sz="1200" b="1" dirty="0"/>
                <a:t>Reg. Block</a:t>
              </a:r>
            </a:p>
          </p:txBody>
        </p:sp>
        <p:sp>
          <p:nvSpPr>
            <p:cNvPr id="98389" name="Text Box 85"/>
            <p:cNvSpPr txBox="1">
              <a:spLocks noChangeArrowheads="1"/>
            </p:cNvSpPr>
            <p:nvPr/>
          </p:nvSpPr>
          <p:spPr bwMode="auto">
            <a:xfrm>
              <a:off x="2959100" y="3656013"/>
              <a:ext cx="546100" cy="1433513"/>
            </a:xfrm>
            <a:prstGeom prst="rect">
              <a:avLst/>
            </a:prstGeom>
            <a:noFill/>
            <a:ln w="9525">
              <a:noFill/>
              <a:miter lim="800000"/>
              <a:headEnd/>
              <a:tailEnd/>
            </a:ln>
            <a:effectLst/>
          </p:spPr>
          <p:txBody>
            <a:bodyPr>
              <a:spAutoFit/>
            </a:bodyPr>
            <a:lstStyle/>
            <a:p>
              <a:pPr algn="l"/>
              <a:r>
                <a:rPr lang="en-US" sz="1000" b="1"/>
                <a:t>Rs</a:t>
              </a:r>
              <a:endParaRPr lang="en-US" sz="1000" b="1" dirty="0"/>
            </a:p>
            <a:p>
              <a:pPr algn="l"/>
              <a:endParaRPr lang="en-US" sz="1000" b="1" dirty="0"/>
            </a:p>
            <a:p>
              <a:pPr algn="l"/>
              <a:r>
                <a:rPr lang="en-US" sz="1000" b="1"/>
                <a:t>Rt</a:t>
              </a:r>
              <a:endParaRPr lang="en-US" sz="1000" b="1" dirty="0"/>
            </a:p>
            <a:p>
              <a:pPr algn="l"/>
              <a:endParaRPr lang="en-US" sz="1000" b="1" dirty="0"/>
            </a:p>
            <a:p>
              <a:pPr algn="l"/>
              <a:endParaRPr lang="en-US" sz="1000" b="1" dirty="0"/>
            </a:p>
            <a:p>
              <a:pPr algn="l"/>
              <a:r>
                <a:rPr lang="en-US" sz="1000" b="1" dirty="0"/>
                <a:t>Rd</a:t>
              </a:r>
            </a:p>
            <a:p>
              <a:pPr algn="l"/>
              <a:endParaRPr lang="en-US" sz="800" b="1" dirty="0"/>
            </a:p>
            <a:p>
              <a:pPr algn="l"/>
              <a:r>
                <a:rPr lang="en-US" sz="1000" b="1" dirty="0"/>
                <a:t>Write</a:t>
              </a:r>
            </a:p>
            <a:p>
              <a:pPr algn="l"/>
              <a:r>
                <a:rPr lang="en-US" sz="1000" b="1" dirty="0"/>
                <a:t>Data</a:t>
              </a:r>
            </a:p>
          </p:txBody>
        </p:sp>
        <p:sp>
          <p:nvSpPr>
            <p:cNvPr id="98390" name="Text Box 86"/>
            <p:cNvSpPr txBox="1">
              <a:spLocks noChangeArrowheads="1"/>
            </p:cNvSpPr>
            <p:nvPr/>
          </p:nvSpPr>
          <p:spPr bwMode="auto">
            <a:xfrm>
              <a:off x="3657600" y="3960813"/>
              <a:ext cx="546100" cy="854075"/>
            </a:xfrm>
            <a:prstGeom prst="rect">
              <a:avLst/>
            </a:prstGeom>
            <a:noFill/>
            <a:ln w="9525">
              <a:noFill/>
              <a:miter lim="800000"/>
              <a:headEnd/>
              <a:tailEnd/>
            </a:ln>
            <a:effectLst/>
          </p:spPr>
          <p:txBody>
            <a:bodyPr>
              <a:spAutoFit/>
            </a:bodyPr>
            <a:lstStyle/>
            <a:p>
              <a:pPr algn="l"/>
              <a:r>
                <a:rPr lang="en-US" sz="1000" b="1" dirty="0"/>
                <a:t>Read </a:t>
              </a:r>
            </a:p>
            <a:p>
              <a:pPr algn="l"/>
              <a:r>
                <a:rPr lang="en-US" sz="1000" b="1" dirty="0"/>
                <a:t>Data 1</a:t>
              </a:r>
            </a:p>
            <a:p>
              <a:pPr algn="l"/>
              <a:endParaRPr lang="en-US" sz="1000" b="1" dirty="0"/>
            </a:p>
            <a:p>
              <a:pPr algn="l"/>
              <a:r>
                <a:rPr lang="en-US" sz="1000" b="1" dirty="0"/>
                <a:t>Read</a:t>
              </a:r>
            </a:p>
            <a:p>
              <a:pPr algn="l"/>
              <a:r>
                <a:rPr lang="en-US" sz="1000" b="1" dirty="0"/>
                <a:t>Data 2</a:t>
              </a:r>
            </a:p>
          </p:txBody>
        </p:sp>
        <p:sp>
          <p:nvSpPr>
            <p:cNvPr id="98391" name="Oval 87"/>
            <p:cNvSpPr>
              <a:spLocks noChangeArrowheads="1"/>
            </p:cNvSpPr>
            <p:nvPr/>
          </p:nvSpPr>
          <p:spPr bwMode="auto">
            <a:xfrm>
              <a:off x="3725917" y="5105400"/>
              <a:ext cx="533400" cy="762000"/>
            </a:xfrm>
            <a:prstGeom prst="ellipse">
              <a:avLst/>
            </a:prstGeom>
            <a:solidFill>
              <a:srgbClr val="FFFF00">
                <a:alpha val="50000"/>
              </a:srgbClr>
            </a:solidFill>
            <a:ln w="28575">
              <a:solidFill>
                <a:schemeClr val="tx1"/>
              </a:solidFill>
              <a:round/>
              <a:headEnd/>
              <a:tailEnd/>
            </a:ln>
            <a:effectLst/>
          </p:spPr>
          <p:txBody>
            <a:bodyPr wrap="none" anchor="ctr"/>
            <a:lstStyle/>
            <a:p>
              <a:r>
                <a:rPr lang="en-US" sz="1200" b="1" dirty="0"/>
                <a:t>Sign</a:t>
              </a:r>
            </a:p>
            <a:p>
              <a:r>
                <a:rPr lang="en-US" sz="1200" b="1" dirty="0"/>
                <a:t>Extend</a:t>
              </a:r>
            </a:p>
          </p:txBody>
        </p:sp>
        <p:sp>
          <p:nvSpPr>
            <p:cNvPr id="98392" name="Text Box 88"/>
            <p:cNvSpPr txBox="1">
              <a:spLocks noChangeArrowheads="1"/>
            </p:cNvSpPr>
            <p:nvPr/>
          </p:nvSpPr>
          <p:spPr bwMode="auto">
            <a:xfrm>
              <a:off x="4205288" y="5286375"/>
              <a:ext cx="36195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395" name="Line 91"/>
            <p:cNvSpPr>
              <a:spLocks noChangeShapeType="1"/>
            </p:cNvSpPr>
            <p:nvPr/>
          </p:nvSpPr>
          <p:spPr bwMode="auto">
            <a:xfrm>
              <a:off x="2819400" y="488320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98396" name="Line 92"/>
            <p:cNvSpPr>
              <a:spLocks noChangeShapeType="1"/>
            </p:cNvSpPr>
            <p:nvPr/>
          </p:nvSpPr>
          <p:spPr bwMode="auto">
            <a:xfrm>
              <a:off x="4857750" y="504348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98397" name="Line 93"/>
            <p:cNvSpPr>
              <a:spLocks noChangeShapeType="1"/>
            </p:cNvSpPr>
            <p:nvPr/>
          </p:nvSpPr>
          <p:spPr bwMode="auto">
            <a:xfrm>
              <a:off x="5257800" y="4891088"/>
              <a:ext cx="228600" cy="0"/>
            </a:xfrm>
            <a:prstGeom prst="line">
              <a:avLst/>
            </a:prstGeom>
            <a:noFill/>
            <a:ln w="28575">
              <a:solidFill>
                <a:schemeClr val="tx1"/>
              </a:solidFill>
              <a:round/>
              <a:headEnd/>
              <a:tailEnd type="triangle" w="med" len="med"/>
            </a:ln>
            <a:effectLst/>
          </p:spPr>
          <p:txBody>
            <a:bodyPr/>
            <a:lstStyle/>
            <a:p>
              <a:endParaRPr lang="en-US" dirty="0"/>
            </a:p>
          </p:txBody>
        </p:sp>
        <p:sp>
          <p:nvSpPr>
            <p:cNvPr id="98398" name="Line 94"/>
            <p:cNvSpPr>
              <a:spLocks noChangeShapeType="1"/>
            </p:cNvSpPr>
            <p:nvPr/>
          </p:nvSpPr>
          <p:spPr bwMode="auto">
            <a:xfrm>
              <a:off x="4191000" y="4662488"/>
              <a:ext cx="914400" cy="0"/>
            </a:xfrm>
            <a:prstGeom prst="line">
              <a:avLst/>
            </a:prstGeom>
            <a:noFill/>
            <a:ln w="28575">
              <a:solidFill>
                <a:schemeClr val="tx1"/>
              </a:solidFill>
              <a:round/>
              <a:headEnd/>
              <a:tailEnd type="triangle" w="med" len="med"/>
            </a:ln>
            <a:effectLst/>
          </p:spPr>
          <p:txBody>
            <a:bodyPr/>
            <a:lstStyle/>
            <a:p>
              <a:endParaRPr lang="en-US" dirty="0"/>
            </a:p>
          </p:txBody>
        </p:sp>
        <p:sp>
          <p:nvSpPr>
            <p:cNvPr id="98399" name="Line 95"/>
            <p:cNvSpPr>
              <a:spLocks noChangeShapeType="1"/>
            </p:cNvSpPr>
            <p:nvPr/>
          </p:nvSpPr>
          <p:spPr bwMode="auto">
            <a:xfrm>
              <a:off x="6096000" y="4419600"/>
              <a:ext cx="152400" cy="0"/>
            </a:xfrm>
            <a:prstGeom prst="line">
              <a:avLst/>
            </a:prstGeom>
            <a:noFill/>
            <a:ln w="19050">
              <a:solidFill>
                <a:schemeClr val="tx1"/>
              </a:solidFill>
              <a:round/>
              <a:headEnd/>
              <a:tailEnd/>
            </a:ln>
            <a:effectLst/>
          </p:spPr>
          <p:txBody>
            <a:bodyPr/>
            <a:lstStyle/>
            <a:p>
              <a:endParaRPr lang="en-US" dirty="0"/>
            </a:p>
          </p:txBody>
        </p:sp>
        <p:sp>
          <p:nvSpPr>
            <p:cNvPr id="98400" name="Line 96"/>
            <p:cNvSpPr>
              <a:spLocks noChangeShapeType="1"/>
            </p:cNvSpPr>
            <p:nvPr/>
          </p:nvSpPr>
          <p:spPr bwMode="auto">
            <a:xfrm>
              <a:off x="4654605" y="4662488"/>
              <a:ext cx="0" cy="519113"/>
            </a:xfrm>
            <a:prstGeom prst="line">
              <a:avLst/>
            </a:prstGeom>
            <a:noFill/>
            <a:ln w="28575">
              <a:solidFill>
                <a:schemeClr val="tx1"/>
              </a:solidFill>
              <a:round/>
              <a:headEnd/>
              <a:tailEnd/>
            </a:ln>
            <a:effectLst/>
          </p:spPr>
          <p:txBody>
            <a:bodyPr/>
            <a:lstStyle/>
            <a:p>
              <a:endParaRPr lang="en-US" dirty="0"/>
            </a:p>
          </p:txBody>
        </p:sp>
        <p:sp>
          <p:nvSpPr>
            <p:cNvPr id="98401" name="Text Box 97"/>
            <p:cNvSpPr txBox="1">
              <a:spLocks noChangeArrowheads="1"/>
            </p:cNvSpPr>
            <p:nvPr/>
          </p:nvSpPr>
          <p:spPr bwMode="auto">
            <a:xfrm>
              <a:off x="6553200" y="4953000"/>
              <a:ext cx="741363" cy="396875"/>
            </a:xfrm>
            <a:prstGeom prst="rect">
              <a:avLst/>
            </a:prstGeom>
            <a:noFill/>
            <a:ln w="9525">
              <a:noFill/>
              <a:miter lim="800000"/>
              <a:headEnd/>
              <a:tailEnd/>
            </a:ln>
            <a:effectLst/>
          </p:spPr>
          <p:txBody>
            <a:bodyPr>
              <a:spAutoFit/>
            </a:bodyPr>
            <a:lstStyle/>
            <a:p>
              <a:r>
                <a:rPr lang="en-US" sz="1000" b="1" dirty="0"/>
                <a:t>Write</a:t>
              </a:r>
            </a:p>
            <a:p>
              <a:r>
                <a:rPr lang="en-US" sz="1000" b="1" dirty="0"/>
                <a:t>Data</a:t>
              </a:r>
            </a:p>
          </p:txBody>
        </p:sp>
        <p:sp>
          <p:nvSpPr>
            <p:cNvPr id="98402" name="Text Box 98"/>
            <p:cNvSpPr txBox="1">
              <a:spLocks noChangeArrowheads="1"/>
            </p:cNvSpPr>
            <p:nvPr/>
          </p:nvSpPr>
          <p:spPr bwMode="auto">
            <a:xfrm>
              <a:off x="7183438" y="4510088"/>
              <a:ext cx="741363" cy="396875"/>
            </a:xfrm>
            <a:prstGeom prst="rect">
              <a:avLst/>
            </a:prstGeom>
            <a:noFill/>
            <a:ln w="9525">
              <a:noFill/>
              <a:miter lim="800000"/>
              <a:headEnd/>
              <a:tailEnd/>
            </a:ln>
            <a:effectLst/>
          </p:spPr>
          <p:txBody>
            <a:bodyPr>
              <a:spAutoFit/>
            </a:bodyPr>
            <a:lstStyle/>
            <a:p>
              <a:r>
                <a:rPr lang="en-US" sz="1000" b="1" dirty="0"/>
                <a:t>Read</a:t>
              </a:r>
            </a:p>
            <a:p>
              <a:r>
                <a:rPr lang="en-US" sz="1000" b="1" dirty="0"/>
                <a:t>Data</a:t>
              </a:r>
            </a:p>
          </p:txBody>
        </p:sp>
        <p:sp>
          <p:nvSpPr>
            <p:cNvPr id="98403" name="Line 99"/>
            <p:cNvSpPr>
              <a:spLocks noChangeShapeType="1"/>
            </p:cNvSpPr>
            <p:nvPr/>
          </p:nvSpPr>
          <p:spPr bwMode="auto">
            <a:xfrm>
              <a:off x="6491288" y="4662488"/>
              <a:ext cx="0" cy="1066800"/>
            </a:xfrm>
            <a:prstGeom prst="line">
              <a:avLst/>
            </a:prstGeom>
            <a:noFill/>
            <a:ln w="28575">
              <a:solidFill>
                <a:schemeClr val="tx1"/>
              </a:solidFill>
              <a:round/>
              <a:headEnd/>
              <a:tailEnd/>
            </a:ln>
            <a:effectLst/>
          </p:spPr>
          <p:txBody>
            <a:bodyPr/>
            <a:lstStyle/>
            <a:p>
              <a:endParaRPr lang="en-US" dirty="0"/>
            </a:p>
          </p:txBody>
        </p:sp>
        <p:sp>
          <p:nvSpPr>
            <p:cNvPr id="98404" name="Line 100"/>
            <p:cNvSpPr>
              <a:spLocks noChangeShapeType="1"/>
            </p:cNvSpPr>
            <p:nvPr/>
          </p:nvSpPr>
          <p:spPr bwMode="auto">
            <a:xfrm>
              <a:off x="6477000" y="5729288"/>
              <a:ext cx="1676400" cy="0"/>
            </a:xfrm>
            <a:prstGeom prst="line">
              <a:avLst/>
            </a:prstGeom>
            <a:noFill/>
            <a:ln w="28575">
              <a:solidFill>
                <a:schemeClr val="tx1"/>
              </a:solidFill>
              <a:round/>
              <a:headEnd/>
              <a:tailEnd/>
            </a:ln>
            <a:effectLst/>
          </p:spPr>
          <p:txBody>
            <a:bodyPr/>
            <a:lstStyle/>
            <a:p>
              <a:endParaRPr lang="en-US" dirty="0"/>
            </a:p>
          </p:txBody>
        </p:sp>
        <p:sp>
          <p:nvSpPr>
            <p:cNvPr id="98405" name="Line 101"/>
            <p:cNvSpPr>
              <a:spLocks noChangeShapeType="1"/>
            </p:cNvSpPr>
            <p:nvPr/>
          </p:nvSpPr>
          <p:spPr bwMode="auto">
            <a:xfrm flipV="1">
              <a:off x="8153400" y="4981575"/>
              <a:ext cx="0" cy="762000"/>
            </a:xfrm>
            <a:prstGeom prst="line">
              <a:avLst/>
            </a:prstGeom>
            <a:noFill/>
            <a:ln w="28575">
              <a:solidFill>
                <a:schemeClr val="tx1"/>
              </a:solidFill>
              <a:round/>
              <a:headEnd/>
              <a:tailEnd/>
            </a:ln>
            <a:effectLst/>
          </p:spPr>
          <p:txBody>
            <a:bodyPr/>
            <a:lstStyle/>
            <a:p>
              <a:endParaRPr lang="en-US" dirty="0"/>
            </a:p>
          </p:txBody>
        </p:sp>
        <p:sp>
          <p:nvSpPr>
            <p:cNvPr id="98406" name="Text Box 102"/>
            <p:cNvSpPr txBox="1">
              <a:spLocks noChangeArrowheads="1"/>
            </p:cNvSpPr>
            <p:nvPr/>
          </p:nvSpPr>
          <p:spPr bwMode="auto">
            <a:xfrm rot="16200000">
              <a:off x="1455738" y="3802063"/>
              <a:ext cx="1447800" cy="244475"/>
            </a:xfrm>
            <a:prstGeom prst="rect">
              <a:avLst/>
            </a:prstGeom>
            <a:noFill/>
            <a:ln w="9525">
              <a:noFill/>
              <a:miter lim="800000"/>
              <a:headEnd/>
              <a:tailEnd/>
            </a:ln>
            <a:effectLst/>
          </p:spPr>
          <p:txBody>
            <a:bodyPr>
              <a:spAutoFit/>
            </a:bodyPr>
            <a:lstStyle/>
            <a:p>
              <a:pPr algn="l"/>
              <a:r>
                <a:rPr lang="en-US" sz="1000" b="1" dirty="0">
                  <a:solidFill>
                    <a:srgbClr val="009900"/>
                  </a:solidFill>
                </a:rPr>
                <a:t>Instruction bits 0-31</a:t>
              </a:r>
            </a:p>
          </p:txBody>
        </p:sp>
        <p:sp>
          <p:nvSpPr>
            <p:cNvPr id="98407" name="Text Box 103"/>
            <p:cNvSpPr txBox="1">
              <a:spLocks noChangeArrowheads="1"/>
            </p:cNvSpPr>
            <p:nvPr/>
          </p:nvSpPr>
          <p:spPr bwMode="auto">
            <a:xfrm>
              <a:off x="2819400" y="5241925"/>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16 (Bits 0-15)</a:t>
              </a:r>
            </a:p>
          </p:txBody>
        </p:sp>
        <p:sp>
          <p:nvSpPr>
            <p:cNvPr id="98414" name="Text Box 110"/>
            <p:cNvSpPr txBox="1">
              <a:spLocks noChangeArrowheads="1"/>
            </p:cNvSpPr>
            <p:nvPr/>
          </p:nvSpPr>
          <p:spPr bwMode="auto">
            <a:xfrm>
              <a:off x="5086350" y="32385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15" name="Text Box 111"/>
            <p:cNvSpPr txBox="1">
              <a:spLocks noChangeArrowheads="1"/>
            </p:cNvSpPr>
            <p:nvPr/>
          </p:nvSpPr>
          <p:spPr bwMode="auto">
            <a:xfrm>
              <a:off x="5076825" y="241935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17" name="Line 113"/>
            <p:cNvSpPr>
              <a:spLocks noChangeShapeType="1"/>
            </p:cNvSpPr>
            <p:nvPr/>
          </p:nvSpPr>
          <p:spPr bwMode="auto">
            <a:xfrm>
              <a:off x="5943600" y="2819400"/>
              <a:ext cx="304800" cy="0"/>
            </a:xfrm>
            <a:prstGeom prst="line">
              <a:avLst/>
            </a:prstGeom>
            <a:noFill/>
            <a:ln w="28575">
              <a:solidFill>
                <a:schemeClr val="tx1"/>
              </a:solidFill>
              <a:round/>
              <a:headEnd/>
              <a:tailEnd type="triangle" w="med" len="med"/>
            </a:ln>
            <a:effectLst/>
          </p:spPr>
          <p:txBody>
            <a:bodyPr/>
            <a:lstStyle/>
            <a:p>
              <a:endParaRPr lang="en-US" dirty="0"/>
            </a:p>
          </p:txBody>
        </p:sp>
        <p:sp>
          <p:nvSpPr>
            <p:cNvPr id="98418" name="Line 114"/>
            <p:cNvSpPr>
              <a:spLocks noChangeShapeType="1"/>
            </p:cNvSpPr>
            <p:nvPr/>
          </p:nvSpPr>
          <p:spPr bwMode="auto">
            <a:xfrm>
              <a:off x="1985963" y="2286000"/>
              <a:ext cx="4267200" cy="0"/>
            </a:xfrm>
            <a:prstGeom prst="line">
              <a:avLst/>
            </a:prstGeom>
            <a:noFill/>
            <a:ln w="28575">
              <a:solidFill>
                <a:schemeClr val="tx1"/>
              </a:solidFill>
              <a:round/>
              <a:headEnd/>
              <a:tailEnd type="triangle" w="med" len="med"/>
            </a:ln>
            <a:effectLst/>
          </p:spPr>
          <p:txBody>
            <a:bodyPr/>
            <a:lstStyle/>
            <a:p>
              <a:endParaRPr lang="en-US" dirty="0"/>
            </a:p>
          </p:txBody>
        </p:sp>
        <p:sp>
          <p:nvSpPr>
            <p:cNvPr id="98419" name="Line 115"/>
            <p:cNvSpPr>
              <a:spLocks noChangeShapeType="1"/>
            </p:cNvSpPr>
            <p:nvPr/>
          </p:nvSpPr>
          <p:spPr bwMode="auto">
            <a:xfrm>
              <a:off x="4662488" y="2286000"/>
              <a:ext cx="0" cy="152400"/>
            </a:xfrm>
            <a:prstGeom prst="line">
              <a:avLst/>
            </a:prstGeom>
            <a:noFill/>
            <a:ln w="28575">
              <a:solidFill>
                <a:schemeClr val="tx1"/>
              </a:solidFill>
              <a:round/>
              <a:headEnd/>
              <a:tailEnd/>
            </a:ln>
            <a:effectLst/>
          </p:spPr>
          <p:txBody>
            <a:bodyPr/>
            <a:lstStyle/>
            <a:p>
              <a:endParaRPr lang="en-US" dirty="0"/>
            </a:p>
          </p:txBody>
        </p:sp>
        <p:sp>
          <p:nvSpPr>
            <p:cNvPr id="98420" name="Line 116"/>
            <p:cNvSpPr>
              <a:spLocks noChangeShapeType="1"/>
            </p:cNvSpPr>
            <p:nvPr/>
          </p:nvSpPr>
          <p:spPr bwMode="auto">
            <a:xfrm>
              <a:off x="6775396" y="1981200"/>
              <a:ext cx="0" cy="609600"/>
            </a:xfrm>
            <a:prstGeom prst="line">
              <a:avLst/>
            </a:prstGeom>
            <a:noFill/>
            <a:ln w="28575">
              <a:solidFill>
                <a:schemeClr val="tx1"/>
              </a:solidFill>
              <a:round/>
              <a:headEnd/>
              <a:tailEnd/>
            </a:ln>
            <a:effectLst/>
          </p:spPr>
          <p:txBody>
            <a:bodyPr/>
            <a:lstStyle/>
            <a:p>
              <a:endParaRPr lang="en-US" dirty="0"/>
            </a:p>
          </p:txBody>
        </p:sp>
        <p:sp>
          <p:nvSpPr>
            <p:cNvPr id="98421" name="Line 117"/>
            <p:cNvSpPr>
              <a:spLocks noChangeShapeType="1"/>
            </p:cNvSpPr>
            <p:nvPr/>
          </p:nvSpPr>
          <p:spPr bwMode="auto">
            <a:xfrm flipH="1">
              <a:off x="6400800" y="2582917"/>
              <a:ext cx="381000" cy="0"/>
            </a:xfrm>
            <a:prstGeom prst="line">
              <a:avLst/>
            </a:prstGeom>
            <a:noFill/>
            <a:ln w="28575">
              <a:solidFill>
                <a:schemeClr val="tx1"/>
              </a:solidFill>
              <a:round/>
              <a:headEnd/>
              <a:tailEnd/>
            </a:ln>
            <a:effectLst/>
          </p:spPr>
          <p:txBody>
            <a:bodyPr/>
            <a:lstStyle/>
            <a:p>
              <a:endParaRPr lang="en-US" dirty="0"/>
            </a:p>
          </p:txBody>
        </p:sp>
        <p:sp>
          <p:nvSpPr>
            <p:cNvPr id="98422" name="Text Box 118"/>
            <p:cNvSpPr txBox="1">
              <a:spLocks noChangeArrowheads="1"/>
            </p:cNvSpPr>
            <p:nvPr/>
          </p:nvSpPr>
          <p:spPr bwMode="auto">
            <a:xfrm>
              <a:off x="5943600" y="20574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24" name="Text Box 120"/>
            <p:cNvSpPr txBox="1">
              <a:spLocks noChangeArrowheads="1"/>
            </p:cNvSpPr>
            <p:nvPr/>
          </p:nvSpPr>
          <p:spPr bwMode="auto">
            <a:xfrm>
              <a:off x="6400800" y="2362200"/>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25" name="Text Box 121"/>
            <p:cNvSpPr txBox="1">
              <a:spLocks noChangeArrowheads="1"/>
            </p:cNvSpPr>
            <p:nvPr/>
          </p:nvSpPr>
          <p:spPr bwMode="auto">
            <a:xfrm>
              <a:off x="809625" y="21796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33" name="Text Box 129"/>
            <p:cNvSpPr txBox="1">
              <a:spLocks noChangeArrowheads="1"/>
            </p:cNvSpPr>
            <p:nvPr/>
          </p:nvSpPr>
          <p:spPr bwMode="auto">
            <a:xfrm>
              <a:off x="4267200" y="44497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34" name="Text Box 130"/>
            <p:cNvSpPr txBox="1">
              <a:spLocks noChangeArrowheads="1"/>
            </p:cNvSpPr>
            <p:nvPr/>
          </p:nvSpPr>
          <p:spPr bwMode="auto">
            <a:xfrm>
              <a:off x="4267200" y="39925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35" name="Text Box 131"/>
            <p:cNvSpPr txBox="1">
              <a:spLocks noChangeArrowheads="1"/>
            </p:cNvSpPr>
            <p:nvPr/>
          </p:nvSpPr>
          <p:spPr bwMode="auto">
            <a:xfrm>
              <a:off x="5200650" y="465931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36" name="Text Box 132"/>
            <p:cNvSpPr txBox="1">
              <a:spLocks noChangeArrowheads="1"/>
            </p:cNvSpPr>
            <p:nvPr/>
          </p:nvSpPr>
          <p:spPr bwMode="auto">
            <a:xfrm>
              <a:off x="6324600" y="444658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37" name="Text Box 133"/>
            <p:cNvSpPr txBox="1">
              <a:spLocks noChangeArrowheads="1"/>
            </p:cNvSpPr>
            <p:nvPr/>
          </p:nvSpPr>
          <p:spPr bwMode="auto">
            <a:xfrm>
              <a:off x="7696200" y="452596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38" name="Text Box 134"/>
            <p:cNvSpPr txBox="1">
              <a:spLocks noChangeArrowheads="1"/>
            </p:cNvSpPr>
            <p:nvPr/>
          </p:nvSpPr>
          <p:spPr bwMode="auto">
            <a:xfrm>
              <a:off x="7877175" y="4922838"/>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39" name="Text Box 135"/>
            <p:cNvSpPr txBox="1">
              <a:spLocks noChangeArrowheads="1"/>
            </p:cNvSpPr>
            <p:nvPr/>
          </p:nvSpPr>
          <p:spPr bwMode="auto">
            <a:xfrm>
              <a:off x="8401050" y="4608513"/>
              <a:ext cx="381000" cy="244475"/>
            </a:xfrm>
            <a:prstGeom prst="rect">
              <a:avLst/>
            </a:prstGeom>
            <a:noFill/>
            <a:ln w="9525">
              <a:noFill/>
              <a:miter lim="800000"/>
              <a:headEnd/>
              <a:tailEnd/>
            </a:ln>
            <a:effectLst/>
          </p:spPr>
          <p:txBody>
            <a:bodyPr>
              <a:spAutoFit/>
            </a:bodyPr>
            <a:lstStyle/>
            <a:p>
              <a:pPr algn="l"/>
              <a:r>
                <a:rPr lang="en-US" sz="1000" b="1" dirty="0">
                  <a:solidFill>
                    <a:srgbClr val="009900"/>
                  </a:solidFill>
                </a:rPr>
                <a:t>32</a:t>
              </a:r>
            </a:p>
          </p:txBody>
        </p:sp>
        <p:sp>
          <p:nvSpPr>
            <p:cNvPr id="98440" name="Text Box 136"/>
            <p:cNvSpPr txBox="1">
              <a:spLocks noChangeArrowheads="1"/>
            </p:cNvSpPr>
            <p:nvPr/>
          </p:nvSpPr>
          <p:spPr bwMode="auto">
            <a:xfrm rot="10800000" flipH="1" flipV="1">
              <a:off x="2771775" y="4210050"/>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98441" name="Text Box 137"/>
            <p:cNvSpPr txBox="1">
              <a:spLocks noChangeArrowheads="1"/>
            </p:cNvSpPr>
            <p:nvPr/>
          </p:nvSpPr>
          <p:spPr bwMode="auto">
            <a:xfrm rot="10800000" flipH="1" flipV="1">
              <a:off x="2438400" y="3856038"/>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98442" name="Text Box 138"/>
            <p:cNvSpPr txBox="1">
              <a:spLocks noChangeArrowheads="1"/>
            </p:cNvSpPr>
            <p:nvPr/>
          </p:nvSpPr>
          <p:spPr bwMode="auto">
            <a:xfrm rot="10800000" flipH="1" flipV="1">
              <a:off x="2438400" y="3581400"/>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98443" name="Oval 139"/>
            <p:cNvSpPr>
              <a:spLocks noChangeArrowheads="1"/>
            </p:cNvSpPr>
            <p:nvPr/>
          </p:nvSpPr>
          <p:spPr bwMode="auto">
            <a:xfrm>
              <a:off x="5124450" y="5229225"/>
              <a:ext cx="533400" cy="762000"/>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ALU</a:t>
              </a:r>
            </a:p>
            <a:p>
              <a:r>
                <a:rPr lang="en-US" sz="1200" b="1" dirty="0">
                  <a:solidFill>
                    <a:srgbClr val="CC3300"/>
                  </a:solidFill>
                </a:rPr>
                <a:t>Control</a:t>
              </a:r>
            </a:p>
          </p:txBody>
        </p:sp>
        <p:sp>
          <p:nvSpPr>
            <p:cNvPr id="98444" name="Line 140"/>
            <p:cNvSpPr>
              <a:spLocks noChangeShapeType="1"/>
            </p:cNvSpPr>
            <p:nvPr/>
          </p:nvSpPr>
          <p:spPr bwMode="auto">
            <a:xfrm>
              <a:off x="5653088" y="5629275"/>
              <a:ext cx="228600" cy="0"/>
            </a:xfrm>
            <a:prstGeom prst="line">
              <a:avLst/>
            </a:prstGeom>
            <a:noFill/>
            <a:ln w="19050">
              <a:solidFill>
                <a:srgbClr val="CC3300"/>
              </a:solidFill>
              <a:round/>
              <a:headEnd/>
              <a:tailEnd/>
            </a:ln>
            <a:effectLst/>
          </p:spPr>
          <p:txBody>
            <a:bodyPr/>
            <a:lstStyle/>
            <a:p>
              <a:endParaRPr lang="en-US" dirty="0"/>
            </a:p>
          </p:txBody>
        </p:sp>
        <p:sp>
          <p:nvSpPr>
            <p:cNvPr id="98446" name="Line 142"/>
            <p:cNvSpPr>
              <a:spLocks noChangeShapeType="1"/>
            </p:cNvSpPr>
            <p:nvPr/>
          </p:nvSpPr>
          <p:spPr bwMode="auto">
            <a:xfrm>
              <a:off x="4578405" y="5486400"/>
              <a:ext cx="0" cy="152400"/>
            </a:xfrm>
            <a:prstGeom prst="line">
              <a:avLst/>
            </a:prstGeom>
            <a:noFill/>
            <a:ln w="28575">
              <a:solidFill>
                <a:schemeClr val="tx1"/>
              </a:solidFill>
              <a:round/>
              <a:headEnd/>
              <a:tailEnd/>
            </a:ln>
            <a:effectLst/>
          </p:spPr>
          <p:txBody>
            <a:bodyPr/>
            <a:lstStyle/>
            <a:p>
              <a:endParaRPr lang="en-US" dirty="0"/>
            </a:p>
          </p:txBody>
        </p:sp>
        <p:sp>
          <p:nvSpPr>
            <p:cNvPr id="98447" name="Line 143"/>
            <p:cNvSpPr>
              <a:spLocks noChangeShapeType="1"/>
            </p:cNvSpPr>
            <p:nvPr/>
          </p:nvSpPr>
          <p:spPr bwMode="auto">
            <a:xfrm>
              <a:off x="4579883" y="5630917"/>
              <a:ext cx="533400" cy="0"/>
            </a:xfrm>
            <a:prstGeom prst="line">
              <a:avLst/>
            </a:prstGeom>
            <a:noFill/>
            <a:ln w="28575">
              <a:solidFill>
                <a:schemeClr val="tx1"/>
              </a:solidFill>
              <a:round/>
              <a:headEnd/>
              <a:tailEnd type="triangle" w="med" len="med"/>
            </a:ln>
            <a:effectLst/>
          </p:spPr>
          <p:txBody>
            <a:bodyPr/>
            <a:lstStyle/>
            <a:p>
              <a:endParaRPr lang="en-US" dirty="0"/>
            </a:p>
          </p:txBody>
        </p:sp>
        <p:sp>
          <p:nvSpPr>
            <p:cNvPr id="98449" name="Oval 145"/>
            <p:cNvSpPr>
              <a:spLocks noChangeArrowheads="1"/>
            </p:cNvSpPr>
            <p:nvPr/>
          </p:nvSpPr>
          <p:spPr bwMode="auto">
            <a:xfrm>
              <a:off x="3348038" y="2362200"/>
              <a:ext cx="533400" cy="1190625"/>
            </a:xfrm>
            <a:prstGeom prst="ellipse">
              <a:avLst/>
            </a:prstGeom>
            <a:solidFill>
              <a:srgbClr val="FF7C80">
                <a:alpha val="50000"/>
              </a:srgbClr>
            </a:solidFill>
            <a:ln w="28575">
              <a:solidFill>
                <a:srgbClr val="FF0000"/>
              </a:solidFill>
              <a:round/>
              <a:headEnd/>
              <a:tailEnd/>
            </a:ln>
            <a:effectLst/>
          </p:spPr>
          <p:txBody>
            <a:bodyPr wrap="none" anchor="ctr"/>
            <a:lstStyle/>
            <a:p>
              <a:r>
                <a:rPr lang="en-US" sz="1200" b="1" dirty="0">
                  <a:solidFill>
                    <a:srgbClr val="CC3300"/>
                  </a:solidFill>
                </a:rPr>
                <a:t>Control</a:t>
              </a:r>
            </a:p>
          </p:txBody>
        </p:sp>
        <p:sp>
          <p:nvSpPr>
            <p:cNvPr id="98451" name="Line 147"/>
            <p:cNvSpPr>
              <a:spLocks noChangeShapeType="1"/>
            </p:cNvSpPr>
            <p:nvPr/>
          </p:nvSpPr>
          <p:spPr bwMode="auto">
            <a:xfrm>
              <a:off x="3867150" y="3200400"/>
              <a:ext cx="781050" cy="0"/>
            </a:xfrm>
            <a:prstGeom prst="line">
              <a:avLst/>
            </a:prstGeom>
            <a:noFill/>
            <a:ln w="19050">
              <a:solidFill>
                <a:srgbClr val="CC3300"/>
              </a:solidFill>
              <a:round/>
              <a:headEnd/>
              <a:tailEnd/>
            </a:ln>
            <a:effectLst/>
          </p:spPr>
          <p:txBody>
            <a:bodyPr/>
            <a:lstStyle/>
            <a:p>
              <a:endParaRPr lang="en-US" dirty="0"/>
            </a:p>
          </p:txBody>
        </p:sp>
        <p:sp>
          <p:nvSpPr>
            <p:cNvPr id="98452" name="Line 148"/>
            <p:cNvSpPr>
              <a:spLocks noChangeShapeType="1"/>
            </p:cNvSpPr>
            <p:nvPr/>
          </p:nvSpPr>
          <p:spPr bwMode="auto">
            <a:xfrm>
              <a:off x="2290763" y="3055883"/>
              <a:ext cx="1066800" cy="0"/>
            </a:xfrm>
            <a:prstGeom prst="line">
              <a:avLst/>
            </a:prstGeom>
            <a:noFill/>
            <a:ln w="28575">
              <a:solidFill>
                <a:schemeClr val="tx1"/>
              </a:solidFill>
              <a:round/>
              <a:headEnd/>
              <a:tailEnd type="triangle" w="med" len="med"/>
            </a:ln>
            <a:effectLst/>
          </p:spPr>
          <p:txBody>
            <a:bodyPr/>
            <a:lstStyle/>
            <a:p>
              <a:endParaRPr lang="en-US" dirty="0"/>
            </a:p>
          </p:txBody>
        </p:sp>
        <p:sp>
          <p:nvSpPr>
            <p:cNvPr id="98349" name="Text Box 45"/>
            <p:cNvSpPr txBox="1">
              <a:spLocks noChangeArrowheads="1"/>
            </p:cNvSpPr>
            <p:nvPr/>
          </p:nvSpPr>
          <p:spPr bwMode="auto">
            <a:xfrm>
              <a:off x="1066800" y="5105400"/>
              <a:ext cx="790575" cy="396875"/>
            </a:xfrm>
            <a:prstGeom prst="rect">
              <a:avLst/>
            </a:prstGeom>
            <a:noFill/>
            <a:ln w="9525">
              <a:noFill/>
              <a:miter lim="800000"/>
              <a:headEnd/>
              <a:tailEnd/>
            </a:ln>
            <a:effectLst/>
          </p:spPr>
          <p:txBody>
            <a:bodyPr wrap="none">
              <a:spAutoFit/>
            </a:bodyPr>
            <a:lstStyle/>
            <a:p>
              <a:r>
                <a:rPr lang="en-US" sz="1000" b="1" dirty="0">
                  <a:solidFill>
                    <a:schemeClr val="accent2"/>
                  </a:solidFill>
                </a:rPr>
                <a:t>Instruction</a:t>
              </a:r>
            </a:p>
            <a:p>
              <a:r>
                <a:rPr lang="en-US" sz="1000" b="1" dirty="0">
                  <a:solidFill>
                    <a:schemeClr val="accent2"/>
                  </a:solidFill>
                </a:rPr>
                <a:t>Memory</a:t>
              </a:r>
            </a:p>
          </p:txBody>
        </p:sp>
        <p:sp>
          <p:nvSpPr>
            <p:cNvPr id="98453" name="Text Box 149"/>
            <p:cNvSpPr txBox="1">
              <a:spLocks noChangeArrowheads="1"/>
            </p:cNvSpPr>
            <p:nvPr/>
          </p:nvSpPr>
          <p:spPr bwMode="auto">
            <a:xfrm>
              <a:off x="7119938" y="5105400"/>
              <a:ext cx="652463" cy="396875"/>
            </a:xfrm>
            <a:prstGeom prst="rect">
              <a:avLst/>
            </a:prstGeom>
            <a:noFill/>
            <a:ln w="9525">
              <a:noFill/>
              <a:miter lim="800000"/>
              <a:headEnd/>
              <a:tailEnd/>
            </a:ln>
            <a:effectLst/>
          </p:spPr>
          <p:txBody>
            <a:bodyPr wrap="none">
              <a:spAutoFit/>
            </a:bodyPr>
            <a:lstStyle/>
            <a:p>
              <a:r>
                <a:rPr lang="en-US" sz="1000" b="1" dirty="0">
                  <a:solidFill>
                    <a:schemeClr val="accent2"/>
                  </a:solidFill>
                </a:rPr>
                <a:t>Data</a:t>
              </a:r>
            </a:p>
            <a:p>
              <a:r>
                <a:rPr lang="en-US" sz="1000" b="1" dirty="0">
                  <a:solidFill>
                    <a:schemeClr val="accent2"/>
                  </a:solidFill>
                </a:rPr>
                <a:t>Memory</a:t>
              </a:r>
            </a:p>
          </p:txBody>
        </p:sp>
        <p:sp>
          <p:nvSpPr>
            <p:cNvPr id="98454" name="Line 150"/>
            <p:cNvSpPr>
              <a:spLocks noChangeShapeType="1"/>
            </p:cNvSpPr>
            <p:nvPr/>
          </p:nvSpPr>
          <p:spPr bwMode="auto">
            <a:xfrm>
              <a:off x="2000250" y="2286000"/>
              <a:ext cx="0" cy="371475"/>
            </a:xfrm>
            <a:prstGeom prst="line">
              <a:avLst/>
            </a:prstGeom>
            <a:noFill/>
            <a:ln w="28575">
              <a:solidFill>
                <a:schemeClr val="tx1"/>
              </a:solidFill>
              <a:round/>
              <a:headEnd/>
              <a:tailEnd/>
            </a:ln>
            <a:effectLst/>
          </p:spPr>
          <p:txBody>
            <a:bodyPr/>
            <a:lstStyle/>
            <a:p>
              <a:endParaRPr lang="en-US" dirty="0"/>
            </a:p>
          </p:txBody>
        </p:sp>
        <p:sp>
          <p:nvSpPr>
            <p:cNvPr id="98455" name="Line 151"/>
            <p:cNvSpPr>
              <a:spLocks noChangeShapeType="1"/>
            </p:cNvSpPr>
            <p:nvPr/>
          </p:nvSpPr>
          <p:spPr bwMode="auto">
            <a:xfrm flipH="1">
              <a:off x="1736833" y="2635468"/>
              <a:ext cx="257175" cy="0"/>
            </a:xfrm>
            <a:prstGeom prst="line">
              <a:avLst/>
            </a:prstGeom>
            <a:noFill/>
            <a:ln w="38100">
              <a:solidFill>
                <a:schemeClr val="tx1"/>
              </a:solidFill>
              <a:round/>
              <a:headEnd/>
              <a:tailEnd/>
            </a:ln>
            <a:effectLst/>
          </p:spPr>
          <p:txBody>
            <a:bodyPr/>
            <a:lstStyle/>
            <a:p>
              <a:endParaRPr lang="en-US" dirty="0"/>
            </a:p>
          </p:txBody>
        </p:sp>
        <p:sp>
          <p:nvSpPr>
            <p:cNvPr id="98456" name="Line 152"/>
            <p:cNvSpPr>
              <a:spLocks noChangeShapeType="1"/>
            </p:cNvSpPr>
            <p:nvPr/>
          </p:nvSpPr>
          <p:spPr bwMode="auto">
            <a:xfrm>
              <a:off x="2290763" y="4114800"/>
              <a:ext cx="685800" cy="0"/>
            </a:xfrm>
            <a:prstGeom prst="line">
              <a:avLst/>
            </a:prstGeom>
            <a:noFill/>
            <a:ln w="28575">
              <a:solidFill>
                <a:schemeClr val="tx1"/>
              </a:solidFill>
              <a:round/>
              <a:headEnd/>
              <a:tailEnd type="triangle" w="med" len="med"/>
            </a:ln>
            <a:effectLst/>
          </p:spPr>
          <p:txBody>
            <a:bodyPr/>
            <a:lstStyle/>
            <a:p>
              <a:endParaRPr lang="en-US" dirty="0"/>
            </a:p>
          </p:txBody>
        </p:sp>
        <p:sp>
          <p:nvSpPr>
            <p:cNvPr id="98458" name="Line 154"/>
            <p:cNvSpPr>
              <a:spLocks noChangeShapeType="1"/>
            </p:cNvSpPr>
            <p:nvPr/>
          </p:nvSpPr>
          <p:spPr bwMode="auto">
            <a:xfrm>
              <a:off x="2438400" y="4267200"/>
              <a:ext cx="228600" cy="0"/>
            </a:xfrm>
            <a:prstGeom prst="line">
              <a:avLst/>
            </a:prstGeom>
            <a:noFill/>
            <a:ln w="28575">
              <a:solidFill>
                <a:schemeClr val="tx1"/>
              </a:solidFill>
              <a:round/>
              <a:headEnd/>
              <a:tailEnd type="triangle" w="med" len="med"/>
            </a:ln>
            <a:effectLst/>
          </p:spPr>
          <p:txBody>
            <a:bodyPr/>
            <a:lstStyle/>
            <a:p>
              <a:endParaRPr lang="en-US" dirty="0"/>
            </a:p>
          </p:txBody>
        </p:sp>
        <p:grpSp>
          <p:nvGrpSpPr>
            <p:cNvPr id="98459" name="Group 155"/>
            <p:cNvGrpSpPr>
              <a:grpSpLocks/>
            </p:cNvGrpSpPr>
            <p:nvPr/>
          </p:nvGrpSpPr>
          <p:grpSpPr bwMode="auto">
            <a:xfrm>
              <a:off x="2622536" y="4191000"/>
              <a:ext cx="228600" cy="549275"/>
              <a:chOff x="4388" y="1632"/>
              <a:chExt cx="144" cy="346"/>
            </a:xfrm>
          </p:grpSpPr>
          <p:grpSp>
            <p:nvGrpSpPr>
              <p:cNvPr id="98460" name="Group 156"/>
              <p:cNvGrpSpPr>
                <a:grpSpLocks/>
              </p:cNvGrpSpPr>
              <p:nvPr/>
            </p:nvGrpSpPr>
            <p:grpSpPr bwMode="auto">
              <a:xfrm>
                <a:off x="4411" y="1634"/>
                <a:ext cx="102" cy="336"/>
                <a:chOff x="1248" y="3360"/>
                <a:chExt cx="144" cy="480"/>
              </a:xfrm>
            </p:grpSpPr>
            <p:sp>
              <p:nvSpPr>
                <p:cNvPr id="98461" name="AutoShape 157"/>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8462" name="Line 158"/>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8463" name="Line 159"/>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8464" name="Text Box 160"/>
              <p:cNvSpPr txBox="1">
                <a:spLocks noChangeArrowheads="1"/>
              </p:cNvSpPr>
              <p:nvPr/>
            </p:nvSpPr>
            <p:spPr bwMode="auto">
              <a:xfrm>
                <a:off x="4388" y="1632"/>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8465" name="Line 161"/>
            <p:cNvSpPr>
              <a:spLocks noChangeShapeType="1"/>
            </p:cNvSpPr>
            <p:nvPr/>
          </p:nvSpPr>
          <p:spPr bwMode="auto">
            <a:xfrm>
              <a:off x="2290763" y="4572000"/>
              <a:ext cx="381000" cy="0"/>
            </a:xfrm>
            <a:prstGeom prst="line">
              <a:avLst/>
            </a:prstGeom>
            <a:noFill/>
            <a:ln w="28575">
              <a:solidFill>
                <a:schemeClr val="tx1"/>
              </a:solidFill>
              <a:round/>
              <a:headEnd/>
              <a:tailEnd type="triangle" w="med" len="med"/>
            </a:ln>
            <a:effectLst/>
          </p:spPr>
          <p:txBody>
            <a:bodyPr/>
            <a:lstStyle/>
            <a:p>
              <a:endParaRPr lang="en-US" dirty="0"/>
            </a:p>
          </p:txBody>
        </p:sp>
        <p:sp>
          <p:nvSpPr>
            <p:cNvPr id="98466" name="Line 162"/>
            <p:cNvSpPr>
              <a:spLocks noChangeShapeType="1"/>
            </p:cNvSpPr>
            <p:nvPr/>
          </p:nvSpPr>
          <p:spPr bwMode="auto">
            <a:xfrm>
              <a:off x="2828925" y="4448175"/>
              <a:ext cx="152400" cy="0"/>
            </a:xfrm>
            <a:prstGeom prst="line">
              <a:avLst/>
            </a:prstGeom>
            <a:noFill/>
            <a:ln w="28575">
              <a:solidFill>
                <a:schemeClr val="tx1"/>
              </a:solidFill>
              <a:round/>
              <a:headEnd/>
              <a:tailEnd type="triangle" w="med" len="med"/>
            </a:ln>
            <a:effectLst/>
          </p:spPr>
          <p:txBody>
            <a:bodyPr/>
            <a:lstStyle/>
            <a:p>
              <a:endParaRPr lang="en-US" dirty="0"/>
            </a:p>
          </p:txBody>
        </p:sp>
        <p:sp>
          <p:nvSpPr>
            <p:cNvPr id="98467" name="Line 163"/>
            <p:cNvSpPr>
              <a:spLocks noChangeShapeType="1"/>
            </p:cNvSpPr>
            <p:nvPr/>
          </p:nvSpPr>
          <p:spPr bwMode="auto">
            <a:xfrm>
              <a:off x="2452688" y="4114800"/>
              <a:ext cx="0" cy="152400"/>
            </a:xfrm>
            <a:prstGeom prst="line">
              <a:avLst/>
            </a:prstGeom>
            <a:noFill/>
            <a:ln w="28575">
              <a:solidFill>
                <a:schemeClr val="tx1"/>
              </a:solidFill>
              <a:round/>
              <a:headEnd/>
              <a:tailEnd/>
            </a:ln>
            <a:effectLst/>
          </p:spPr>
          <p:txBody>
            <a:bodyPr/>
            <a:lstStyle/>
            <a:p>
              <a:endParaRPr lang="en-US" dirty="0"/>
            </a:p>
          </p:txBody>
        </p:sp>
        <p:sp>
          <p:nvSpPr>
            <p:cNvPr id="98468" name="Text Box 164"/>
            <p:cNvSpPr txBox="1">
              <a:spLocks noChangeArrowheads="1"/>
            </p:cNvSpPr>
            <p:nvPr/>
          </p:nvSpPr>
          <p:spPr bwMode="auto">
            <a:xfrm rot="10800000" flipH="1" flipV="1">
              <a:off x="2362200" y="4343400"/>
              <a:ext cx="228600" cy="244475"/>
            </a:xfrm>
            <a:prstGeom prst="rect">
              <a:avLst/>
            </a:prstGeom>
            <a:noFill/>
            <a:ln w="9525">
              <a:noFill/>
              <a:miter lim="800000"/>
              <a:headEnd/>
              <a:tailEnd/>
            </a:ln>
            <a:effectLst/>
          </p:spPr>
          <p:txBody>
            <a:bodyPr>
              <a:spAutoFit/>
            </a:bodyPr>
            <a:lstStyle/>
            <a:p>
              <a:pPr algn="l"/>
              <a:r>
                <a:rPr lang="en-US" sz="1000" b="1" dirty="0">
                  <a:solidFill>
                    <a:srgbClr val="009900"/>
                  </a:solidFill>
                </a:rPr>
                <a:t>5</a:t>
              </a:r>
            </a:p>
          </p:txBody>
        </p:sp>
        <p:sp>
          <p:nvSpPr>
            <p:cNvPr id="98469" name="Text Box 165"/>
            <p:cNvSpPr txBox="1">
              <a:spLocks noChangeArrowheads="1"/>
            </p:cNvSpPr>
            <p:nvPr/>
          </p:nvSpPr>
          <p:spPr bwMode="auto">
            <a:xfrm>
              <a:off x="4433888" y="5638800"/>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0-5)</a:t>
              </a:r>
            </a:p>
          </p:txBody>
        </p:sp>
        <p:sp>
          <p:nvSpPr>
            <p:cNvPr id="98470" name="Line 166"/>
            <p:cNvSpPr>
              <a:spLocks noChangeShapeType="1"/>
            </p:cNvSpPr>
            <p:nvPr/>
          </p:nvSpPr>
          <p:spPr bwMode="auto">
            <a:xfrm>
              <a:off x="3733800" y="3505200"/>
              <a:ext cx="609600" cy="0"/>
            </a:xfrm>
            <a:prstGeom prst="line">
              <a:avLst/>
            </a:prstGeom>
            <a:noFill/>
            <a:ln w="19050">
              <a:solidFill>
                <a:srgbClr val="CC3300"/>
              </a:solidFill>
              <a:round/>
              <a:headEnd/>
              <a:tailEnd/>
            </a:ln>
            <a:effectLst/>
          </p:spPr>
          <p:txBody>
            <a:bodyPr/>
            <a:lstStyle/>
            <a:p>
              <a:endParaRPr lang="en-US" dirty="0"/>
            </a:p>
          </p:txBody>
        </p:sp>
        <p:sp>
          <p:nvSpPr>
            <p:cNvPr id="98472" name="Line 168"/>
            <p:cNvSpPr>
              <a:spLocks noChangeShapeType="1"/>
            </p:cNvSpPr>
            <p:nvPr/>
          </p:nvSpPr>
          <p:spPr bwMode="auto">
            <a:xfrm>
              <a:off x="3810000" y="3362325"/>
              <a:ext cx="685800" cy="0"/>
            </a:xfrm>
            <a:prstGeom prst="line">
              <a:avLst/>
            </a:prstGeom>
            <a:noFill/>
            <a:ln w="19050">
              <a:solidFill>
                <a:srgbClr val="CC3300"/>
              </a:solidFill>
              <a:round/>
              <a:headEnd/>
              <a:tailEnd/>
            </a:ln>
            <a:effectLst/>
          </p:spPr>
          <p:txBody>
            <a:bodyPr/>
            <a:lstStyle/>
            <a:p>
              <a:endParaRPr lang="en-US" dirty="0"/>
            </a:p>
          </p:txBody>
        </p:sp>
        <p:sp>
          <p:nvSpPr>
            <p:cNvPr id="98473" name="Line 169"/>
            <p:cNvSpPr>
              <a:spLocks noChangeShapeType="1"/>
            </p:cNvSpPr>
            <p:nvPr/>
          </p:nvSpPr>
          <p:spPr bwMode="auto">
            <a:xfrm>
              <a:off x="3886200" y="3057525"/>
              <a:ext cx="685800" cy="0"/>
            </a:xfrm>
            <a:prstGeom prst="line">
              <a:avLst/>
            </a:prstGeom>
            <a:noFill/>
            <a:ln w="19050">
              <a:solidFill>
                <a:srgbClr val="CC3300"/>
              </a:solidFill>
              <a:round/>
              <a:headEnd/>
              <a:tailEnd/>
            </a:ln>
            <a:effectLst/>
          </p:spPr>
          <p:txBody>
            <a:bodyPr/>
            <a:lstStyle/>
            <a:p>
              <a:endParaRPr lang="en-US" dirty="0"/>
            </a:p>
          </p:txBody>
        </p:sp>
        <p:sp>
          <p:nvSpPr>
            <p:cNvPr id="98474" name="Line 170"/>
            <p:cNvSpPr>
              <a:spLocks noChangeShapeType="1"/>
            </p:cNvSpPr>
            <p:nvPr/>
          </p:nvSpPr>
          <p:spPr bwMode="auto">
            <a:xfrm>
              <a:off x="3876675" y="2895600"/>
              <a:ext cx="1514475" cy="0"/>
            </a:xfrm>
            <a:prstGeom prst="line">
              <a:avLst/>
            </a:prstGeom>
            <a:noFill/>
            <a:ln w="19050">
              <a:solidFill>
                <a:srgbClr val="CC3300"/>
              </a:solidFill>
              <a:round/>
              <a:headEnd/>
              <a:tailEnd/>
            </a:ln>
            <a:effectLst/>
          </p:spPr>
          <p:txBody>
            <a:bodyPr/>
            <a:lstStyle/>
            <a:p>
              <a:endParaRPr lang="en-US" dirty="0"/>
            </a:p>
          </p:txBody>
        </p:sp>
        <p:sp>
          <p:nvSpPr>
            <p:cNvPr id="98476" name="Line 172"/>
            <p:cNvSpPr>
              <a:spLocks noChangeShapeType="1"/>
            </p:cNvSpPr>
            <p:nvPr/>
          </p:nvSpPr>
          <p:spPr bwMode="auto">
            <a:xfrm>
              <a:off x="3762375" y="2438400"/>
              <a:ext cx="200025" cy="0"/>
            </a:xfrm>
            <a:prstGeom prst="line">
              <a:avLst/>
            </a:prstGeom>
            <a:noFill/>
            <a:ln w="19050">
              <a:solidFill>
                <a:srgbClr val="CC3300"/>
              </a:solidFill>
              <a:round/>
              <a:headEnd/>
              <a:tailEnd/>
            </a:ln>
            <a:effectLst/>
          </p:spPr>
          <p:txBody>
            <a:bodyPr/>
            <a:lstStyle/>
            <a:p>
              <a:endParaRPr lang="en-US" dirty="0"/>
            </a:p>
          </p:txBody>
        </p:sp>
        <p:sp>
          <p:nvSpPr>
            <p:cNvPr id="98477" name="Line 173"/>
            <p:cNvSpPr>
              <a:spLocks noChangeShapeType="1"/>
            </p:cNvSpPr>
            <p:nvPr/>
          </p:nvSpPr>
          <p:spPr bwMode="auto">
            <a:xfrm>
              <a:off x="3814763" y="2600325"/>
              <a:ext cx="1295400" cy="0"/>
            </a:xfrm>
            <a:prstGeom prst="line">
              <a:avLst/>
            </a:prstGeom>
            <a:noFill/>
            <a:ln w="19050">
              <a:solidFill>
                <a:srgbClr val="CC3300"/>
              </a:solidFill>
              <a:round/>
              <a:headEnd/>
              <a:tailEnd/>
            </a:ln>
            <a:effectLst/>
          </p:spPr>
          <p:txBody>
            <a:bodyPr/>
            <a:lstStyle/>
            <a:p>
              <a:endParaRPr lang="en-US" dirty="0"/>
            </a:p>
          </p:txBody>
        </p:sp>
        <p:sp>
          <p:nvSpPr>
            <p:cNvPr id="98478" name="Text Box 174"/>
            <p:cNvSpPr txBox="1">
              <a:spLocks noChangeArrowheads="1"/>
            </p:cNvSpPr>
            <p:nvPr/>
          </p:nvSpPr>
          <p:spPr bwMode="auto">
            <a:xfrm>
              <a:off x="3352800" y="2028825"/>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Reg. Dest.</a:t>
              </a:r>
            </a:p>
          </p:txBody>
        </p:sp>
        <p:sp>
          <p:nvSpPr>
            <p:cNvPr id="98481" name="Line 177"/>
            <p:cNvSpPr>
              <a:spLocks noChangeShapeType="1"/>
            </p:cNvSpPr>
            <p:nvPr/>
          </p:nvSpPr>
          <p:spPr bwMode="auto">
            <a:xfrm>
              <a:off x="2362200" y="2209800"/>
              <a:ext cx="1600200" cy="0"/>
            </a:xfrm>
            <a:prstGeom prst="line">
              <a:avLst/>
            </a:prstGeom>
            <a:noFill/>
            <a:ln w="19050">
              <a:solidFill>
                <a:srgbClr val="CC3300"/>
              </a:solidFill>
              <a:round/>
              <a:headEnd/>
              <a:tailEnd/>
            </a:ln>
            <a:effectLst/>
          </p:spPr>
          <p:txBody>
            <a:bodyPr/>
            <a:lstStyle/>
            <a:p>
              <a:endParaRPr lang="en-US" dirty="0"/>
            </a:p>
          </p:txBody>
        </p:sp>
        <p:sp>
          <p:nvSpPr>
            <p:cNvPr id="98482" name="Line 178"/>
            <p:cNvSpPr>
              <a:spLocks noChangeShapeType="1"/>
            </p:cNvSpPr>
            <p:nvPr/>
          </p:nvSpPr>
          <p:spPr bwMode="auto">
            <a:xfrm>
              <a:off x="2362200" y="4953000"/>
              <a:ext cx="381000" cy="0"/>
            </a:xfrm>
            <a:prstGeom prst="line">
              <a:avLst/>
            </a:prstGeom>
            <a:noFill/>
            <a:ln w="19050">
              <a:solidFill>
                <a:srgbClr val="CC3300"/>
              </a:solidFill>
              <a:round/>
              <a:headEnd/>
              <a:tailEnd/>
            </a:ln>
            <a:effectLst/>
          </p:spPr>
          <p:txBody>
            <a:bodyPr/>
            <a:lstStyle/>
            <a:p>
              <a:endParaRPr lang="en-US" dirty="0"/>
            </a:p>
          </p:txBody>
        </p:sp>
        <p:sp>
          <p:nvSpPr>
            <p:cNvPr id="98483" name="Line 179"/>
            <p:cNvSpPr>
              <a:spLocks noChangeShapeType="1"/>
            </p:cNvSpPr>
            <p:nvPr/>
          </p:nvSpPr>
          <p:spPr bwMode="auto">
            <a:xfrm flipV="1">
              <a:off x="2733675" y="4724400"/>
              <a:ext cx="0" cy="228600"/>
            </a:xfrm>
            <a:prstGeom prst="line">
              <a:avLst/>
            </a:prstGeom>
            <a:noFill/>
            <a:ln w="19050">
              <a:solidFill>
                <a:srgbClr val="CC3300"/>
              </a:solidFill>
              <a:round/>
              <a:headEnd/>
              <a:tailEnd/>
            </a:ln>
            <a:effectLst/>
          </p:spPr>
          <p:txBody>
            <a:bodyPr/>
            <a:lstStyle/>
            <a:p>
              <a:endParaRPr lang="en-US" dirty="0"/>
            </a:p>
          </p:txBody>
        </p:sp>
        <p:sp>
          <p:nvSpPr>
            <p:cNvPr id="98489" name="Text Box 185"/>
            <p:cNvSpPr txBox="1">
              <a:spLocks noChangeArrowheads="1"/>
            </p:cNvSpPr>
            <p:nvPr/>
          </p:nvSpPr>
          <p:spPr bwMode="auto">
            <a:xfrm>
              <a:off x="3886200" y="3028950"/>
              <a:ext cx="914400" cy="214313"/>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 Write</a:t>
              </a:r>
            </a:p>
          </p:txBody>
        </p:sp>
        <p:sp>
          <p:nvSpPr>
            <p:cNvPr id="98492" name="Text Box 188"/>
            <p:cNvSpPr txBox="1">
              <a:spLocks noChangeArrowheads="1"/>
            </p:cNvSpPr>
            <p:nvPr/>
          </p:nvSpPr>
          <p:spPr bwMode="auto">
            <a:xfrm rot="10800000" flipH="1" flipV="1">
              <a:off x="2362200" y="2819400"/>
              <a:ext cx="914400" cy="244475"/>
            </a:xfrm>
            <a:prstGeom prst="rect">
              <a:avLst/>
            </a:prstGeom>
            <a:noFill/>
            <a:ln w="9525">
              <a:noFill/>
              <a:miter lim="800000"/>
              <a:headEnd/>
              <a:tailEnd/>
            </a:ln>
            <a:effectLst/>
          </p:spPr>
          <p:txBody>
            <a:bodyPr>
              <a:spAutoFit/>
            </a:bodyPr>
            <a:lstStyle/>
            <a:p>
              <a:pPr algn="l"/>
              <a:r>
                <a:rPr lang="en-US" sz="1000" b="1" dirty="0">
                  <a:solidFill>
                    <a:srgbClr val="009900"/>
                  </a:solidFill>
                </a:rPr>
                <a:t>6 (Bits 26-31)</a:t>
              </a:r>
            </a:p>
          </p:txBody>
        </p:sp>
        <p:grpSp>
          <p:nvGrpSpPr>
            <p:cNvPr id="98498" name="Group 194"/>
            <p:cNvGrpSpPr>
              <a:grpSpLocks/>
            </p:cNvGrpSpPr>
            <p:nvPr/>
          </p:nvGrpSpPr>
          <p:grpSpPr bwMode="auto">
            <a:xfrm>
              <a:off x="6324600" y="3028950"/>
              <a:ext cx="533400" cy="685800"/>
              <a:chOff x="3984" y="1920"/>
              <a:chExt cx="336" cy="432"/>
            </a:xfrm>
          </p:grpSpPr>
          <p:sp>
            <p:nvSpPr>
              <p:cNvPr id="98493" name="AutoShape 189"/>
              <p:cNvSpPr>
                <a:spLocks noChangeArrowheads="1"/>
              </p:cNvSpPr>
              <p:nvPr/>
            </p:nvSpPr>
            <p:spPr bwMode="auto">
              <a:xfrm>
                <a:off x="4032" y="2160"/>
                <a:ext cx="192" cy="192"/>
              </a:xfrm>
              <a:prstGeom prst="flowChartDelay">
                <a:avLst/>
              </a:prstGeom>
              <a:solidFill>
                <a:srgbClr val="FF7C80">
                  <a:alpha val="50000"/>
                </a:srgbClr>
              </a:solidFill>
              <a:ln w="9525">
                <a:solidFill>
                  <a:srgbClr val="CC3300"/>
                </a:solidFill>
                <a:miter lim="800000"/>
                <a:headEnd/>
                <a:tailEnd/>
              </a:ln>
              <a:effectLst/>
            </p:spPr>
            <p:txBody>
              <a:bodyPr wrap="none" anchor="ctr"/>
              <a:lstStyle/>
              <a:p>
                <a:endParaRPr lang="en-US" dirty="0"/>
              </a:p>
            </p:txBody>
          </p:sp>
          <p:sp>
            <p:nvSpPr>
              <p:cNvPr id="98494" name="Line 190"/>
              <p:cNvSpPr>
                <a:spLocks noChangeShapeType="1"/>
              </p:cNvSpPr>
              <p:nvPr/>
            </p:nvSpPr>
            <p:spPr bwMode="auto">
              <a:xfrm flipV="1">
                <a:off x="3984" y="1920"/>
                <a:ext cx="0" cy="192"/>
              </a:xfrm>
              <a:prstGeom prst="line">
                <a:avLst/>
              </a:prstGeom>
              <a:noFill/>
              <a:ln w="19050">
                <a:solidFill>
                  <a:srgbClr val="CC3300"/>
                </a:solidFill>
                <a:round/>
                <a:headEnd/>
                <a:tailEnd/>
              </a:ln>
              <a:effectLst/>
            </p:spPr>
            <p:txBody>
              <a:bodyPr/>
              <a:lstStyle/>
              <a:p>
                <a:endParaRPr lang="en-US" dirty="0"/>
              </a:p>
            </p:txBody>
          </p:sp>
          <p:sp>
            <p:nvSpPr>
              <p:cNvPr id="98495" name="Line 191"/>
              <p:cNvSpPr>
                <a:spLocks noChangeShapeType="1"/>
              </p:cNvSpPr>
              <p:nvPr/>
            </p:nvSpPr>
            <p:spPr bwMode="auto">
              <a:xfrm>
                <a:off x="3984" y="2106"/>
                <a:ext cx="336" cy="0"/>
              </a:xfrm>
              <a:prstGeom prst="line">
                <a:avLst/>
              </a:prstGeom>
              <a:noFill/>
              <a:ln w="19050">
                <a:solidFill>
                  <a:srgbClr val="CC3300"/>
                </a:solidFill>
                <a:round/>
                <a:headEnd/>
                <a:tailEnd/>
              </a:ln>
              <a:effectLst/>
            </p:spPr>
            <p:txBody>
              <a:bodyPr/>
              <a:lstStyle/>
              <a:p>
                <a:endParaRPr lang="en-US" dirty="0"/>
              </a:p>
            </p:txBody>
          </p:sp>
          <p:sp>
            <p:nvSpPr>
              <p:cNvPr id="98496" name="Line 192"/>
              <p:cNvSpPr>
                <a:spLocks noChangeShapeType="1"/>
              </p:cNvSpPr>
              <p:nvPr/>
            </p:nvSpPr>
            <p:spPr bwMode="auto">
              <a:xfrm flipV="1">
                <a:off x="4314" y="2112"/>
                <a:ext cx="0" cy="144"/>
              </a:xfrm>
              <a:prstGeom prst="line">
                <a:avLst/>
              </a:prstGeom>
              <a:noFill/>
              <a:ln w="19050">
                <a:solidFill>
                  <a:srgbClr val="CC3300"/>
                </a:solidFill>
                <a:round/>
                <a:headEnd/>
                <a:tailEnd/>
              </a:ln>
              <a:effectLst/>
            </p:spPr>
            <p:txBody>
              <a:bodyPr/>
              <a:lstStyle/>
              <a:p>
                <a:endParaRPr lang="en-US" dirty="0"/>
              </a:p>
            </p:txBody>
          </p:sp>
          <p:sp>
            <p:nvSpPr>
              <p:cNvPr id="98497" name="Line 193"/>
              <p:cNvSpPr>
                <a:spLocks noChangeShapeType="1"/>
              </p:cNvSpPr>
              <p:nvPr/>
            </p:nvSpPr>
            <p:spPr bwMode="auto">
              <a:xfrm>
                <a:off x="4224" y="2256"/>
                <a:ext cx="96" cy="0"/>
              </a:xfrm>
              <a:prstGeom prst="line">
                <a:avLst/>
              </a:prstGeom>
              <a:noFill/>
              <a:ln w="19050">
                <a:solidFill>
                  <a:srgbClr val="CC3300"/>
                </a:solidFill>
                <a:round/>
                <a:headEnd/>
                <a:tailEnd/>
              </a:ln>
              <a:effectLst/>
            </p:spPr>
            <p:txBody>
              <a:bodyPr/>
              <a:lstStyle/>
              <a:p>
                <a:endParaRPr lang="en-US" dirty="0"/>
              </a:p>
            </p:txBody>
          </p:sp>
        </p:grpSp>
        <p:sp>
          <p:nvSpPr>
            <p:cNvPr id="98499" name="Line 195"/>
            <p:cNvSpPr>
              <a:spLocks noChangeShapeType="1"/>
            </p:cNvSpPr>
            <p:nvPr/>
          </p:nvSpPr>
          <p:spPr bwMode="auto">
            <a:xfrm>
              <a:off x="6248400" y="3657600"/>
              <a:ext cx="152400" cy="0"/>
            </a:xfrm>
            <a:prstGeom prst="line">
              <a:avLst/>
            </a:prstGeom>
            <a:noFill/>
            <a:ln w="19050">
              <a:solidFill>
                <a:schemeClr val="tx1"/>
              </a:solidFill>
              <a:round/>
              <a:headEnd/>
              <a:tailEnd type="triangle" w="med" len="med"/>
            </a:ln>
            <a:effectLst/>
          </p:spPr>
          <p:txBody>
            <a:bodyPr/>
            <a:lstStyle/>
            <a:p>
              <a:endParaRPr lang="en-US" dirty="0"/>
            </a:p>
          </p:txBody>
        </p:sp>
        <p:sp>
          <p:nvSpPr>
            <p:cNvPr id="98500" name="Line 196"/>
            <p:cNvSpPr>
              <a:spLocks noChangeShapeType="1"/>
            </p:cNvSpPr>
            <p:nvPr/>
          </p:nvSpPr>
          <p:spPr bwMode="auto">
            <a:xfrm flipV="1">
              <a:off x="6257925" y="3667125"/>
              <a:ext cx="0" cy="762000"/>
            </a:xfrm>
            <a:prstGeom prst="line">
              <a:avLst/>
            </a:prstGeom>
            <a:noFill/>
            <a:ln w="19050">
              <a:solidFill>
                <a:schemeClr val="tx1"/>
              </a:solidFill>
              <a:round/>
              <a:headEnd/>
              <a:tailEnd/>
            </a:ln>
            <a:effectLst/>
          </p:spPr>
          <p:txBody>
            <a:bodyPr/>
            <a:lstStyle/>
            <a:p>
              <a:endParaRPr lang="en-US" dirty="0"/>
            </a:p>
          </p:txBody>
        </p:sp>
        <p:sp>
          <p:nvSpPr>
            <p:cNvPr id="98502" name="Line 198"/>
            <p:cNvSpPr>
              <a:spLocks noChangeShapeType="1"/>
            </p:cNvSpPr>
            <p:nvPr/>
          </p:nvSpPr>
          <p:spPr bwMode="auto">
            <a:xfrm>
              <a:off x="5105400" y="3495675"/>
              <a:ext cx="1295400" cy="0"/>
            </a:xfrm>
            <a:prstGeom prst="line">
              <a:avLst/>
            </a:prstGeom>
            <a:noFill/>
            <a:ln w="19050">
              <a:solidFill>
                <a:srgbClr val="CC3300"/>
              </a:solidFill>
              <a:round/>
              <a:headEnd/>
              <a:tailEnd type="triangle" w="med" len="med"/>
            </a:ln>
            <a:effectLst/>
          </p:spPr>
          <p:txBody>
            <a:bodyPr/>
            <a:lstStyle/>
            <a:p>
              <a:endParaRPr lang="en-US" dirty="0"/>
            </a:p>
          </p:txBody>
        </p:sp>
        <p:grpSp>
          <p:nvGrpSpPr>
            <p:cNvPr id="98408" name="Group 104"/>
            <p:cNvGrpSpPr>
              <a:grpSpLocks/>
            </p:cNvGrpSpPr>
            <p:nvPr/>
          </p:nvGrpSpPr>
          <p:grpSpPr bwMode="auto">
            <a:xfrm>
              <a:off x="6202351" y="2133600"/>
              <a:ext cx="228600" cy="889000"/>
              <a:chOff x="3907" y="1587"/>
              <a:chExt cx="144" cy="560"/>
            </a:xfrm>
          </p:grpSpPr>
          <p:grpSp>
            <p:nvGrpSpPr>
              <p:cNvPr id="98409" name="Group 105"/>
              <p:cNvGrpSpPr>
                <a:grpSpLocks/>
              </p:cNvGrpSpPr>
              <p:nvPr/>
            </p:nvGrpSpPr>
            <p:grpSpPr bwMode="auto">
              <a:xfrm>
                <a:off x="3930" y="1587"/>
                <a:ext cx="102" cy="560"/>
                <a:chOff x="1248" y="3360"/>
                <a:chExt cx="144" cy="480"/>
              </a:xfrm>
            </p:grpSpPr>
            <p:sp>
              <p:nvSpPr>
                <p:cNvPr id="98410" name="AutoShape 106"/>
                <p:cNvSpPr>
                  <a:spLocks noChangeArrowheads="1"/>
                </p:cNvSpPr>
                <p:nvPr/>
              </p:nvSpPr>
              <p:spPr bwMode="auto">
                <a:xfrm>
                  <a:off x="1248" y="3360"/>
                  <a:ext cx="144" cy="480"/>
                </a:xfrm>
                <a:prstGeom prst="bracketPair">
                  <a:avLst>
                    <a:gd name="adj" fmla="val 16667"/>
                  </a:avLst>
                </a:prstGeom>
                <a:solidFill>
                  <a:schemeClr val="accent1">
                    <a:alpha val="50000"/>
                  </a:schemeClr>
                </a:solidFill>
                <a:ln w="28575">
                  <a:solidFill>
                    <a:schemeClr val="tx1"/>
                  </a:solidFill>
                  <a:round/>
                  <a:headEnd/>
                  <a:tailEnd/>
                </a:ln>
                <a:effectLst/>
              </p:spPr>
              <p:txBody>
                <a:bodyPr wrap="none" anchor="ctr"/>
                <a:lstStyle/>
                <a:p>
                  <a:endParaRPr lang="en-US" dirty="0"/>
                </a:p>
              </p:txBody>
            </p:sp>
            <p:sp>
              <p:nvSpPr>
                <p:cNvPr id="98411" name="Line 107"/>
                <p:cNvSpPr>
                  <a:spLocks noChangeShapeType="1"/>
                </p:cNvSpPr>
                <p:nvPr/>
              </p:nvSpPr>
              <p:spPr bwMode="auto">
                <a:xfrm>
                  <a:off x="1269" y="3360"/>
                  <a:ext cx="96" cy="0"/>
                </a:xfrm>
                <a:prstGeom prst="line">
                  <a:avLst/>
                </a:prstGeom>
                <a:noFill/>
                <a:ln w="28575">
                  <a:solidFill>
                    <a:schemeClr val="tx1"/>
                  </a:solidFill>
                  <a:round/>
                  <a:headEnd/>
                  <a:tailEnd/>
                </a:ln>
                <a:effectLst/>
              </p:spPr>
              <p:txBody>
                <a:bodyPr/>
                <a:lstStyle/>
                <a:p>
                  <a:endParaRPr lang="en-US" dirty="0"/>
                </a:p>
              </p:txBody>
            </p:sp>
            <p:sp>
              <p:nvSpPr>
                <p:cNvPr id="98412" name="Line 108"/>
                <p:cNvSpPr>
                  <a:spLocks noChangeShapeType="1"/>
                </p:cNvSpPr>
                <p:nvPr/>
              </p:nvSpPr>
              <p:spPr bwMode="auto">
                <a:xfrm>
                  <a:off x="1275" y="3840"/>
                  <a:ext cx="96" cy="0"/>
                </a:xfrm>
                <a:prstGeom prst="line">
                  <a:avLst/>
                </a:prstGeom>
                <a:noFill/>
                <a:ln w="28575">
                  <a:solidFill>
                    <a:schemeClr val="tx1"/>
                  </a:solidFill>
                  <a:round/>
                  <a:headEnd/>
                  <a:tailEnd/>
                </a:ln>
                <a:effectLst/>
              </p:spPr>
              <p:txBody>
                <a:bodyPr/>
                <a:lstStyle/>
                <a:p>
                  <a:endParaRPr lang="en-US" dirty="0"/>
                </a:p>
              </p:txBody>
            </p:sp>
          </p:grpSp>
          <p:sp>
            <p:nvSpPr>
              <p:cNvPr id="98413" name="Text Box 109"/>
              <p:cNvSpPr txBox="1">
                <a:spLocks noChangeArrowheads="1"/>
              </p:cNvSpPr>
              <p:nvPr/>
            </p:nvSpPr>
            <p:spPr bwMode="auto">
              <a:xfrm>
                <a:off x="3907" y="1680"/>
                <a:ext cx="144" cy="346"/>
              </a:xfrm>
              <a:prstGeom prst="rect">
                <a:avLst/>
              </a:prstGeom>
              <a:noFill/>
              <a:ln w="9525">
                <a:noFill/>
                <a:miter lim="800000"/>
                <a:headEnd/>
                <a:tailEnd/>
              </a:ln>
              <a:effectLst/>
            </p:spPr>
            <p:txBody>
              <a:bodyPr>
                <a:spAutoFit/>
              </a:bodyPr>
              <a:lstStyle/>
              <a:p>
                <a:r>
                  <a:rPr lang="en-US" sz="1000" b="1" dirty="0"/>
                  <a:t>M</a:t>
                </a:r>
              </a:p>
              <a:p>
                <a:r>
                  <a:rPr lang="en-US" sz="1000" b="1" dirty="0"/>
                  <a:t>U</a:t>
                </a:r>
              </a:p>
              <a:p>
                <a:r>
                  <a:rPr lang="en-US" sz="1000" b="1" dirty="0"/>
                  <a:t>X</a:t>
                </a:r>
              </a:p>
            </p:txBody>
          </p:sp>
        </p:grpSp>
        <p:sp>
          <p:nvSpPr>
            <p:cNvPr id="98505" name="Line 201"/>
            <p:cNvSpPr>
              <a:spLocks noChangeShapeType="1"/>
            </p:cNvSpPr>
            <p:nvPr/>
          </p:nvSpPr>
          <p:spPr bwMode="auto">
            <a:xfrm flipV="1">
              <a:off x="7458075" y="2743200"/>
              <a:ext cx="0" cy="1447800"/>
            </a:xfrm>
            <a:prstGeom prst="line">
              <a:avLst/>
            </a:prstGeom>
            <a:noFill/>
            <a:ln w="19050">
              <a:solidFill>
                <a:srgbClr val="CC3300"/>
              </a:solidFill>
              <a:round/>
              <a:headEnd/>
              <a:tailEnd/>
            </a:ln>
            <a:effectLst/>
          </p:spPr>
          <p:txBody>
            <a:bodyPr/>
            <a:lstStyle/>
            <a:p>
              <a:endParaRPr lang="en-US" dirty="0"/>
            </a:p>
          </p:txBody>
        </p:sp>
        <p:sp>
          <p:nvSpPr>
            <p:cNvPr id="98507" name="Line 203"/>
            <p:cNvSpPr>
              <a:spLocks noChangeShapeType="1"/>
            </p:cNvSpPr>
            <p:nvPr/>
          </p:nvSpPr>
          <p:spPr bwMode="auto">
            <a:xfrm>
              <a:off x="5638800" y="3200400"/>
              <a:ext cx="1524000" cy="0"/>
            </a:xfrm>
            <a:prstGeom prst="line">
              <a:avLst/>
            </a:prstGeom>
            <a:noFill/>
            <a:ln w="19050">
              <a:solidFill>
                <a:srgbClr val="CC3300"/>
              </a:solidFill>
              <a:round/>
              <a:headEnd/>
              <a:tailEnd/>
            </a:ln>
            <a:effectLst/>
          </p:spPr>
          <p:txBody>
            <a:bodyPr/>
            <a:lstStyle/>
            <a:p>
              <a:endParaRPr lang="en-US" dirty="0"/>
            </a:p>
          </p:txBody>
        </p:sp>
        <p:sp>
          <p:nvSpPr>
            <p:cNvPr id="98508" name="Line 204"/>
            <p:cNvSpPr>
              <a:spLocks noChangeShapeType="1"/>
            </p:cNvSpPr>
            <p:nvPr/>
          </p:nvSpPr>
          <p:spPr bwMode="auto">
            <a:xfrm flipV="1">
              <a:off x="7153275" y="3200400"/>
              <a:ext cx="0" cy="990600"/>
            </a:xfrm>
            <a:prstGeom prst="line">
              <a:avLst/>
            </a:prstGeom>
            <a:noFill/>
            <a:ln w="19050">
              <a:solidFill>
                <a:srgbClr val="CC3300"/>
              </a:solidFill>
              <a:round/>
              <a:headEnd/>
              <a:tailEnd/>
            </a:ln>
            <a:effectLst/>
          </p:spPr>
          <p:txBody>
            <a:bodyPr/>
            <a:lstStyle/>
            <a:p>
              <a:endParaRPr lang="en-US" dirty="0"/>
            </a:p>
          </p:txBody>
        </p:sp>
        <p:sp>
          <p:nvSpPr>
            <p:cNvPr id="98509" name="Text Box 205"/>
            <p:cNvSpPr txBox="1">
              <a:spLocks noChangeArrowheads="1"/>
            </p:cNvSpPr>
            <p:nvPr/>
          </p:nvSpPr>
          <p:spPr bwMode="auto">
            <a:xfrm>
              <a:off x="7391400" y="403860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Read</a:t>
              </a:r>
            </a:p>
          </p:txBody>
        </p:sp>
        <p:sp>
          <p:nvSpPr>
            <p:cNvPr id="98510" name="Text Box 206"/>
            <p:cNvSpPr txBox="1">
              <a:spLocks noChangeArrowheads="1"/>
            </p:cNvSpPr>
            <p:nvPr/>
          </p:nvSpPr>
          <p:spPr bwMode="auto">
            <a:xfrm>
              <a:off x="6781800" y="4038600"/>
              <a:ext cx="685800" cy="214313"/>
            </a:xfrm>
            <a:prstGeom prst="rect">
              <a:avLst/>
            </a:prstGeom>
            <a:noFill/>
            <a:ln w="9525">
              <a:noFill/>
              <a:miter lim="800000"/>
              <a:headEnd/>
              <a:tailEnd/>
            </a:ln>
            <a:effectLst/>
          </p:spPr>
          <p:txBody>
            <a:bodyPr>
              <a:spAutoFit/>
            </a:bodyPr>
            <a:lstStyle/>
            <a:p>
              <a:pPr algn="l"/>
              <a:r>
                <a:rPr lang="en-US" sz="800" b="1" dirty="0">
                  <a:solidFill>
                    <a:srgbClr val="CC3300"/>
                  </a:solidFill>
                </a:rPr>
                <a:t>Write</a:t>
              </a:r>
            </a:p>
          </p:txBody>
        </p:sp>
        <p:sp>
          <p:nvSpPr>
            <p:cNvPr id="98512" name="Line 208"/>
            <p:cNvSpPr>
              <a:spLocks noChangeShapeType="1"/>
            </p:cNvSpPr>
            <p:nvPr/>
          </p:nvSpPr>
          <p:spPr bwMode="auto">
            <a:xfrm flipH="1" flipV="1">
              <a:off x="8372475" y="2895600"/>
              <a:ext cx="0" cy="1676400"/>
            </a:xfrm>
            <a:prstGeom prst="line">
              <a:avLst/>
            </a:prstGeom>
            <a:noFill/>
            <a:ln w="19050">
              <a:solidFill>
                <a:srgbClr val="CC3300"/>
              </a:solidFill>
              <a:round/>
              <a:headEnd/>
              <a:tailEnd/>
            </a:ln>
            <a:effectLst/>
          </p:spPr>
          <p:txBody>
            <a:bodyPr/>
            <a:lstStyle/>
            <a:p>
              <a:endParaRPr lang="en-US" dirty="0"/>
            </a:p>
          </p:txBody>
        </p:sp>
        <p:sp>
          <p:nvSpPr>
            <p:cNvPr id="98514" name="Text Box 210"/>
            <p:cNvSpPr txBox="1">
              <a:spLocks noChangeArrowheads="1"/>
            </p:cNvSpPr>
            <p:nvPr/>
          </p:nvSpPr>
          <p:spPr bwMode="auto">
            <a:xfrm>
              <a:off x="7791450" y="4264025"/>
              <a:ext cx="685800" cy="336550"/>
            </a:xfrm>
            <a:prstGeom prst="rect">
              <a:avLst/>
            </a:prstGeom>
            <a:noFill/>
            <a:ln w="9525">
              <a:noFill/>
              <a:miter lim="800000"/>
              <a:headEnd/>
              <a:tailEnd/>
            </a:ln>
            <a:effectLst/>
          </p:spPr>
          <p:txBody>
            <a:bodyPr>
              <a:spAutoFit/>
            </a:bodyPr>
            <a:lstStyle/>
            <a:p>
              <a:pPr algn="l"/>
              <a:r>
                <a:rPr lang="en-US" sz="800" b="1">
                  <a:solidFill>
                    <a:srgbClr val="CC3300"/>
                  </a:solidFill>
                </a:rPr>
                <a:t>Mem</a:t>
              </a:r>
              <a:r>
                <a:rPr lang="en-US" sz="800" b="1" dirty="0">
                  <a:solidFill>
                    <a:srgbClr val="CC3300"/>
                  </a:solidFill>
                </a:rPr>
                <a:t>./Reg.</a:t>
              </a:r>
            </a:p>
            <a:p>
              <a:pPr algn="l"/>
              <a:r>
                <a:rPr lang="en-US" sz="800" b="1" dirty="0">
                  <a:solidFill>
                    <a:srgbClr val="CC3300"/>
                  </a:solidFill>
                </a:rPr>
                <a:t>Select</a:t>
              </a:r>
            </a:p>
          </p:txBody>
        </p:sp>
        <p:sp>
          <p:nvSpPr>
            <p:cNvPr id="98516" name="Line 212"/>
            <p:cNvSpPr>
              <a:spLocks noChangeShapeType="1"/>
            </p:cNvSpPr>
            <p:nvPr/>
          </p:nvSpPr>
          <p:spPr bwMode="auto">
            <a:xfrm>
              <a:off x="4486275" y="4419600"/>
              <a:ext cx="695325" cy="0"/>
            </a:xfrm>
            <a:prstGeom prst="line">
              <a:avLst/>
            </a:prstGeom>
            <a:noFill/>
            <a:ln w="19050">
              <a:solidFill>
                <a:srgbClr val="CC3300"/>
              </a:solidFill>
              <a:round/>
              <a:headEnd/>
              <a:tailEnd/>
            </a:ln>
            <a:effectLst/>
          </p:spPr>
          <p:txBody>
            <a:bodyPr/>
            <a:lstStyle/>
            <a:p>
              <a:endParaRPr lang="en-US" dirty="0"/>
            </a:p>
          </p:txBody>
        </p:sp>
        <p:sp>
          <p:nvSpPr>
            <p:cNvPr id="98517" name="Line 213"/>
            <p:cNvSpPr>
              <a:spLocks noChangeShapeType="1"/>
            </p:cNvSpPr>
            <p:nvPr/>
          </p:nvSpPr>
          <p:spPr bwMode="auto">
            <a:xfrm flipV="1">
              <a:off x="4333875" y="3505200"/>
              <a:ext cx="0" cy="228600"/>
            </a:xfrm>
            <a:prstGeom prst="line">
              <a:avLst/>
            </a:prstGeom>
            <a:noFill/>
            <a:ln w="19050">
              <a:solidFill>
                <a:srgbClr val="CC3300"/>
              </a:solidFill>
              <a:round/>
              <a:headEnd/>
              <a:tailEnd/>
            </a:ln>
            <a:effectLst/>
          </p:spPr>
          <p:txBody>
            <a:bodyPr/>
            <a:lstStyle/>
            <a:p>
              <a:endParaRPr lang="en-US" dirty="0"/>
            </a:p>
          </p:txBody>
        </p:sp>
      </p:grpSp>
      <p:sp>
        <p:nvSpPr>
          <p:cNvPr id="98306" name="Rectangle 2"/>
          <p:cNvSpPr>
            <a:spLocks noGrp="1" noChangeArrowheads="1"/>
          </p:cNvSpPr>
          <p:nvPr>
            <p:ph type="title"/>
          </p:nvPr>
        </p:nvSpPr>
        <p:spPr>
          <a:xfrm>
            <a:off x="609600" y="1295400"/>
            <a:ext cx="8077200" cy="533400"/>
          </a:xfrm>
          <a:ln/>
        </p:spPr>
        <p:txBody>
          <a:bodyPr/>
          <a:lstStyle/>
          <a:p>
            <a:r>
              <a:rPr lang="en-US" dirty="0"/>
              <a:t>Single-Cycle ALU Design with Full Control Blocks</a:t>
            </a:r>
          </a:p>
        </p:txBody>
      </p:sp>
      <p:sp>
        <p:nvSpPr>
          <p:cNvPr id="98309" name="Text Box 5"/>
          <p:cNvSpPr txBox="1">
            <a:spLocks noChangeArrowheads="1"/>
          </p:cNvSpPr>
          <p:nvPr/>
        </p:nvSpPr>
        <p:spPr bwMode="auto">
          <a:xfrm>
            <a:off x="3505200" y="6156325"/>
            <a:ext cx="5181600" cy="244475"/>
          </a:xfrm>
          <a:prstGeom prst="rect">
            <a:avLst/>
          </a:prstGeom>
          <a:noFill/>
          <a:ln w="9525">
            <a:noFill/>
            <a:miter lim="800000"/>
            <a:headEnd/>
            <a:tailEnd/>
          </a:ln>
          <a:effectLst/>
        </p:spPr>
        <p:txBody>
          <a:bodyPr>
            <a:spAutoFit/>
          </a:bodyPr>
          <a:lstStyle/>
          <a:p>
            <a:pPr algn="l"/>
            <a:r>
              <a:rPr lang="en-US" sz="1000" dirty="0"/>
              <a:t>After David A. Patterson and John L. Hennessy, </a:t>
            </a:r>
            <a:r>
              <a:rPr lang="en-US" sz="1000" i="1" dirty="0"/>
              <a:t>Computer Organization and Design</a:t>
            </a:r>
            <a:r>
              <a:rPr lang="en-US" sz="1000" dirty="0"/>
              <a:t>, 2nd Edition</a:t>
            </a:r>
          </a:p>
        </p:txBody>
      </p:sp>
      <p:pic>
        <p:nvPicPr>
          <p:cNvPr id="2"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r>
              <a:rPr lang="en-US" smtClean="0"/>
              <a:t>Lecture # 19:  Control Unit Design and Multicycle Implementation</a:t>
            </a:r>
            <a:endParaRPr lang="en-US" dirty="0"/>
          </a:p>
        </p:txBody>
      </p:sp>
      <p:sp>
        <p:nvSpPr>
          <p:cNvPr id="63490" name="Rectangle 2"/>
          <p:cNvSpPr>
            <a:spLocks noGrp="1" noChangeArrowheads="1"/>
          </p:cNvSpPr>
          <p:nvPr>
            <p:ph type="title"/>
          </p:nvPr>
        </p:nvSpPr>
        <p:spPr>
          <a:xfrm>
            <a:off x="914400" y="1371600"/>
            <a:ext cx="7543800" cy="533400"/>
          </a:xfrm>
          <a:ln/>
        </p:spPr>
        <p:txBody>
          <a:bodyPr/>
          <a:lstStyle/>
          <a:p>
            <a:r>
              <a:rPr lang="en-US" sz="3200" dirty="0"/>
              <a:t>Op Code Control Block Signal Identifier</a:t>
            </a:r>
          </a:p>
        </p:txBody>
      </p:sp>
      <p:grpSp>
        <p:nvGrpSpPr>
          <p:cNvPr id="63511" name="Group 23"/>
          <p:cNvGrpSpPr>
            <a:grpSpLocks/>
          </p:cNvGrpSpPr>
          <p:nvPr/>
        </p:nvGrpSpPr>
        <p:grpSpPr bwMode="auto">
          <a:xfrm>
            <a:off x="609600" y="2590800"/>
            <a:ext cx="8102600" cy="3124200"/>
            <a:chOff x="528" y="1344"/>
            <a:chExt cx="5104" cy="1968"/>
          </a:xfrm>
        </p:grpSpPr>
        <p:sp>
          <p:nvSpPr>
            <p:cNvPr id="63493" name="Oval 5"/>
            <p:cNvSpPr>
              <a:spLocks noChangeArrowheads="1"/>
            </p:cNvSpPr>
            <p:nvPr/>
          </p:nvSpPr>
          <p:spPr bwMode="auto">
            <a:xfrm>
              <a:off x="528" y="1536"/>
              <a:ext cx="1104" cy="1776"/>
            </a:xfrm>
            <a:prstGeom prst="ellipse">
              <a:avLst/>
            </a:prstGeom>
            <a:solidFill>
              <a:srgbClr val="CC0000">
                <a:alpha val="50000"/>
              </a:srgbClr>
            </a:solidFill>
            <a:ln w="28575">
              <a:solidFill>
                <a:srgbClr val="CC0000"/>
              </a:solidFill>
              <a:round/>
              <a:headEnd/>
              <a:tailEnd/>
            </a:ln>
            <a:effectLst/>
          </p:spPr>
          <p:txBody>
            <a:bodyPr wrap="none" anchor="ctr"/>
            <a:lstStyle/>
            <a:p>
              <a:r>
                <a:rPr lang="en-US" sz="2000" b="1" dirty="0">
                  <a:solidFill>
                    <a:schemeClr val="bg1"/>
                  </a:solidFill>
                  <a:latin typeface="Arial" charset="0"/>
                </a:rPr>
                <a:t>Op code</a:t>
              </a:r>
            </a:p>
            <a:p>
              <a:r>
                <a:rPr lang="en-US" sz="2000" b="1" dirty="0">
                  <a:solidFill>
                    <a:schemeClr val="bg1"/>
                  </a:solidFill>
                  <a:latin typeface="Arial" charset="0"/>
                </a:rPr>
                <a:t>decode/</a:t>
              </a:r>
            </a:p>
            <a:p>
              <a:r>
                <a:rPr lang="en-US" sz="2000" b="1" dirty="0">
                  <a:solidFill>
                    <a:schemeClr val="bg1"/>
                  </a:solidFill>
                  <a:latin typeface="Arial" charset="0"/>
                </a:rPr>
                <a:t>control</a:t>
              </a:r>
            </a:p>
            <a:p>
              <a:r>
                <a:rPr lang="en-US" sz="2000" b="1" dirty="0">
                  <a:solidFill>
                    <a:schemeClr val="bg1"/>
                  </a:solidFill>
                  <a:latin typeface="Arial" charset="0"/>
                </a:rPr>
                <a:t>block</a:t>
              </a:r>
            </a:p>
          </p:txBody>
        </p:sp>
        <p:sp>
          <p:nvSpPr>
            <p:cNvPr id="63495" name="Line 7"/>
            <p:cNvSpPr>
              <a:spLocks noChangeShapeType="1"/>
            </p:cNvSpPr>
            <p:nvPr/>
          </p:nvSpPr>
          <p:spPr bwMode="auto">
            <a:xfrm>
              <a:off x="1248" y="1584"/>
              <a:ext cx="2208" cy="0"/>
            </a:xfrm>
            <a:prstGeom prst="line">
              <a:avLst/>
            </a:prstGeom>
            <a:noFill/>
            <a:ln w="28575">
              <a:solidFill>
                <a:srgbClr val="CC0000"/>
              </a:solidFill>
              <a:round/>
              <a:headEnd/>
              <a:tailEnd/>
            </a:ln>
            <a:effectLst/>
          </p:spPr>
          <p:txBody>
            <a:bodyPr/>
            <a:lstStyle/>
            <a:p>
              <a:endParaRPr lang="en-US" dirty="0"/>
            </a:p>
          </p:txBody>
        </p:sp>
        <p:sp>
          <p:nvSpPr>
            <p:cNvPr id="63496" name="Line 8"/>
            <p:cNvSpPr>
              <a:spLocks noChangeShapeType="1"/>
            </p:cNvSpPr>
            <p:nvPr/>
          </p:nvSpPr>
          <p:spPr bwMode="auto">
            <a:xfrm>
              <a:off x="1488" y="1824"/>
              <a:ext cx="1968" cy="0"/>
            </a:xfrm>
            <a:prstGeom prst="line">
              <a:avLst/>
            </a:prstGeom>
            <a:noFill/>
            <a:ln w="28575">
              <a:solidFill>
                <a:srgbClr val="CC0000"/>
              </a:solidFill>
              <a:round/>
              <a:headEnd/>
              <a:tailEnd/>
            </a:ln>
            <a:effectLst/>
          </p:spPr>
          <p:txBody>
            <a:bodyPr/>
            <a:lstStyle/>
            <a:p>
              <a:endParaRPr lang="en-US" dirty="0"/>
            </a:p>
          </p:txBody>
        </p:sp>
        <p:sp>
          <p:nvSpPr>
            <p:cNvPr id="63497" name="Line 9"/>
            <p:cNvSpPr>
              <a:spLocks noChangeShapeType="1"/>
            </p:cNvSpPr>
            <p:nvPr/>
          </p:nvSpPr>
          <p:spPr bwMode="auto">
            <a:xfrm>
              <a:off x="1584" y="2064"/>
              <a:ext cx="1872" cy="0"/>
            </a:xfrm>
            <a:prstGeom prst="line">
              <a:avLst/>
            </a:prstGeom>
            <a:noFill/>
            <a:ln w="28575">
              <a:solidFill>
                <a:srgbClr val="CC0000"/>
              </a:solidFill>
              <a:round/>
              <a:headEnd/>
              <a:tailEnd/>
            </a:ln>
            <a:effectLst/>
          </p:spPr>
          <p:txBody>
            <a:bodyPr/>
            <a:lstStyle/>
            <a:p>
              <a:endParaRPr lang="en-US" dirty="0"/>
            </a:p>
          </p:txBody>
        </p:sp>
        <p:sp>
          <p:nvSpPr>
            <p:cNvPr id="63498" name="Line 10"/>
            <p:cNvSpPr>
              <a:spLocks noChangeShapeType="1"/>
            </p:cNvSpPr>
            <p:nvPr/>
          </p:nvSpPr>
          <p:spPr bwMode="auto">
            <a:xfrm>
              <a:off x="1632" y="2304"/>
              <a:ext cx="1824" cy="0"/>
            </a:xfrm>
            <a:prstGeom prst="line">
              <a:avLst/>
            </a:prstGeom>
            <a:noFill/>
            <a:ln w="28575">
              <a:solidFill>
                <a:srgbClr val="CC0000"/>
              </a:solidFill>
              <a:round/>
              <a:headEnd/>
              <a:tailEnd/>
            </a:ln>
            <a:effectLst/>
          </p:spPr>
          <p:txBody>
            <a:bodyPr/>
            <a:lstStyle/>
            <a:p>
              <a:endParaRPr lang="en-US" dirty="0"/>
            </a:p>
          </p:txBody>
        </p:sp>
        <p:sp>
          <p:nvSpPr>
            <p:cNvPr id="63499" name="Line 11"/>
            <p:cNvSpPr>
              <a:spLocks noChangeShapeType="1"/>
            </p:cNvSpPr>
            <p:nvPr/>
          </p:nvSpPr>
          <p:spPr bwMode="auto">
            <a:xfrm>
              <a:off x="1632" y="2544"/>
              <a:ext cx="1824" cy="0"/>
            </a:xfrm>
            <a:prstGeom prst="line">
              <a:avLst/>
            </a:prstGeom>
            <a:noFill/>
            <a:ln w="28575">
              <a:solidFill>
                <a:srgbClr val="CC0000"/>
              </a:solidFill>
              <a:round/>
              <a:headEnd/>
              <a:tailEnd/>
            </a:ln>
            <a:effectLst/>
          </p:spPr>
          <p:txBody>
            <a:bodyPr/>
            <a:lstStyle/>
            <a:p>
              <a:endParaRPr lang="en-US" dirty="0"/>
            </a:p>
          </p:txBody>
        </p:sp>
        <p:sp>
          <p:nvSpPr>
            <p:cNvPr id="63500" name="Line 12"/>
            <p:cNvSpPr>
              <a:spLocks noChangeShapeType="1"/>
            </p:cNvSpPr>
            <p:nvPr/>
          </p:nvSpPr>
          <p:spPr bwMode="auto">
            <a:xfrm>
              <a:off x="1584" y="2784"/>
              <a:ext cx="1872" cy="0"/>
            </a:xfrm>
            <a:prstGeom prst="line">
              <a:avLst/>
            </a:prstGeom>
            <a:noFill/>
            <a:ln w="28575">
              <a:solidFill>
                <a:srgbClr val="CC0000"/>
              </a:solidFill>
              <a:round/>
              <a:headEnd/>
              <a:tailEnd/>
            </a:ln>
            <a:effectLst/>
          </p:spPr>
          <p:txBody>
            <a:bodyPr/>
            <a:lstStyle/>
            <a:p>
              <a:endParaRPr lang="en-US" dirty="0"/>
            </a:p>
          </p:txBody>
        </p:sp>
        <p:sp>
          <p:nvSpPr>
            <p:cNvPr id="63501" name="Line 13"/>
            <p:cNvSpPr>
              <a:spLocks noChangeShapeType="1"/>
            </p:cNvSpPr>
            <p:nvPr/>
          </p:nvSpPr>
          <p:spPr bwMode="auto">
            <a:xfrm>
              <a:off x="1488" y="3024"/>
              <a:ext cx="1968" cy="0"/>
            </a:xfrm>
            <a:prstGeom prst="line">
              <a:avLst/>
            </a:prstGeom>
            <a:noFill/>
            <a:ln w="28575">
              <a:solidFill>
                <a:srgbClr val="CC0000"/>
              </a:solidFill>
              <a:round/>
              <a:headEnd/>
              <a:tailEnd/>
            </a:ln>
            <a:effectLst/>
          </p:spPr>
          <p:txBody>
            <a:bodyPr/>
            <a:lstStyle/>
            <a:p>
              <a:endParaRPr lang="en-US" dirty="0"/>
            </a:p>
          </p:txBody>
        </p:sp>
        <p:sp>
          <p:nvSpPr>
            <p:cNvPr id="63502" name="Line 14"/>
            <p:cNvSpPr>
              <a:spLocks noChangeShapeType="1"/>
            </p:cNvSpPr>
            <p:nvPr/>
          </p:nvSpPr>
          <p:spPr bwMode="auto">
            <a:xfrm>
              <a:off x="1248" y="3264"/>
              <a:ext cx="2208" cy="0"/>
            </a:xfrm>
            <a:prstGeom prst="line">
              <a:avLst/>
            </a:prstGeom>
            <a:noFill/>
            <a:ln w="28575">
              <a:solidFill>
                <a:srgbClr val="CC0000"/>
              </a:solidFill>
              <a:round/>
              <a:headEnd/>
              <a:tailEnd/>
            </a:ln>
            <a:effectLst/>
          </p:spPr>
          <p:txBody>
            <a:bodyPr/>
            <a:lstStyle/>
            <a:p>
              <a:endParaRPr lang="en-US" dirty="0"/>
            </a:p>
          </p:txBody>
        </p:sp>
        <p:sp>
          <p:nvSpPr>
            <p:cNvPr id="63503" name="Text Box 15"/>
            <p:cNvSpPr txBox="1">
              <a:spLocks noChangeArrowheads="1"/>
            </p:cNvSpPr>
            <p:nvPr/>
          </p:nvSpPr>
          <p:spPr bwMode="auto">
            <a:xfrm>
              <a:off x="1728" y="1344"/>
              <a:ext cx="3396" cy="231"/>
            </a:xfrm>
            <a:prstGeom prst="rect">
              <a:avLst/>
            </a:prstGeom>
            <a:noFill/>
            <a:ln w="9525">
              <a:noFill/>
              <a:miter lim="800000"/>
              <a:headEnd/>
              <a:tailEnd/>
            </a:ln>
            <a:effectLst/>
          </p:spPr>
          <p:txBody>
            <a:bodyPr wrap="none">
              <a:spAutoFit/>
            </a:bodyPr>
            <a:lstStyle/>
            <a:p>
              <a:pPr algn="l"/>
              <a:r>
                <a:rPr lang="en-US" sz="1800" b="1" dirty="0"/>
                <a:t>“RegDst” – Register destination control (MUX input)</a:t>
              </a:r>
            </a:p>
          </p:txBody>
        </p:sp>
        <p:sp>
          <p:nvSpPr>
            <p:cNvPr id="63504" name="Text Box 16"/>
            <p:cNvSpPr txBox="1">
              <a:spLocks noChangeArrowheads="1"/>
            </p:cNvSpPr>
            <p:nvPr/>
          </p:nvSpPr>
          <p:spPr bwMode="auto">
            <a:xfrm>
              <a:off x="1728" y="1584"/>
              <a:ext cx="3464" cy="231"/>
            </a:xfrm>
            <a:prstGeom prst="rect">
              <a:avLst/>
            </a:prstGeom>
            <a:noFill/>
            <a:ln w="9525">
              <a:noFill/>
              <a:miter lim="800000"/>
              <a:headEnd/>
              <a:tailEnd/>
            </a:ln>
            <a:effectLst/>
          </p:spPr>
          <p:txBody>
            <a:bodyPr wrap="none">
              <a:spAutoFit/>
            </a:bodyPr>
            <a:lstStyle/>
            <a:p>
              <a:pPr algn="l"/>
              <a:r>
                <a:rPr lang="en-US" sz="1800" b="1" dirty="0"/>
                <a:t>“Branch” – Activates branch address change function </a:t>
              </a:r>
            </a:p>
          </p:txBody>
        </p:sp>
        <p:sp>
          <p:nvSpPr>
            <p:cNvPr id="63505" name="Text Box 17"/>
            <p:cNvSpPr txBox="1">
              <a:spLocks noChangeArrowheads="1"/>
            </p:cNvSpPr>
            <p:nvPr/>
          </p:nvSpPr>
          <p:spPr bwMode="auto">
            <a:xfrm>
              <a:off x="1728" y="1833"/>
              <a:ext cx="3644" cy="231"/>
            </a:xfrm>
            <a:prstGeom prst="rect">
              <a:avLst/>
            </a:prstGeom>
            <a:noFill/>
            <a:ln w="9525">
              <a:noFill/>
              <a:miter lim="800000"/>
              <a:headEnd/>
              <a:tailEnd/>
            </a:ln>
            <a:effectLst/>
          </p:spPr>
          <p:txBody>
            <a:bodyPr wrap="none">
              <a:spAutoFit/>
            </a:bodyPr>
            <a:lstStyle/>
            <a:p>
              <a:pPr algn="l"/>
              <a:r>
                <a:rPr lang="en-US" sz="1800" b="1" dirty="0"/>
                <a:t>“MemRead” – Signals read cycle to data memory circuits</a:t>
              </a:r>
              <a:endParaRPr lang="en-US" sz="1400" b="1" dirty="0"/>
            </a:p>
          </p:txBody>
        </p:sp>
        <p:sp>
          <p:nvSpPr>
            <p:cNvPr id="63506" name="Text Box 18"/>
            <p:cNvSpPr txBox="1">
              <a:spLocks noChangeArrowheads="1"/>
            </p:cNvSpPr>
            <p:nvPr/>
          </p:nvSpPr>
          <p:spPr bwMode="auto">
            <a:xfrm>
              <a:off x="1728" y="2073"/>
              <a:ext cx="3580" cy="231"/>
            </a:xfrm>
            <a:prstGeom prst="rect">
              <a:avLst/>
            </a:prstGeom>
            <a:noFill/>
            <a:ln w="9525">
              <a:noFill/>
              <a:miter lim="800000"/>
              <a:headEnd/>
              <a:tailEnd/>
            </a:ln>
            <a:effectLst/>
          </p:spPr>
          <p:txBody>
            <a:bodyPr wrap="none">
              <a:spAutoFit/>
            </a:bodyPr>
            <a:lstStyle/>
            <a:p>
              <a:pPr algn="l"/>
              <a:r>
                <a:rPr lang="en-US" sz="1800" b="1" dirty="0"/>
                <a:t>“MemtoReg” – Selects ALU or memory write to register</a:t>
              </a:r>
              <a:endParaRPr lang="en-US" sz="1400" b="1" dirty="0"/>
            </a:p>
          </p:txBody>
        </p:sp>
        <p:sp>
          <p:nvSpPr>
            <p:cNvPr id="63507" name="Text Box 19"/>
            <p:cNvSpPr txBox="1">
              <a:spLocks noChangeArrowheads="1"/>
            </p:cNvSpPr>
            <p:nvPr/>
          </p:nvSpPr>
          <p:spPr bwMode="auto">
            <a:xfrm>
              <a:off x="1728" y="2313"/>
              <a:ext cx="3904" cy="231"/>
            </a:xfrm>
            <a:prstGeom prst="rect">
              <a:avLst/>
            </a:prstGeom>
            <a:noFill/>
            <a:ln w="9525">
              <a:noFill/>
              <a:miter lim="800000"/>
              <a:headEnd/>
              <a:tailEnd/>
            </a:ln>
            <a:effectLst/>
          </p:spPr>
          <p:txBody>
            <a:bodyPr wrap="none">
              <a:spAutoFit/>
            </a:bodyPr>
            <a:lstStyle/>
            <a:p>
              <a:pPr algn="l"/>
              <a:r>
                <a:rPr lang="en-US" sz="1800" b="1" dirty="0"/>
                <a:t>“ALUOp” (2 lines) – Used with function code in ALU control </a:t>
              </a:r>
            </a:p>
          </p:txBody>
        </p:sp>
        <p:sp>
          <p:nvSpPr>
            <p:cNvPr id="63508" name="Text Box 20"/>
            <p:cNvSpPr txBox="1">
              <a:spLocks noChangeArrowheads="1"/>
            </p:cNvSpPr>
            <p:nvPr/>
          </p:nvSpPr>
          <p:spPr bwMode="auto">
            <a:xfrm>
              <a:off x="1728" y="2553"/>
              <a:ext cx="3724" cy="231"/>
            </a:xfrm>
            <a:prstGeom prst="rect">
              <a:avLst/>
            </a:prstGeom>
            <a:noFill/>
            <a:ln w="9525">
              <a:noFill/>
              <a:miter lim="800000"/>
              <a:headEnd/>
              <a:tailEnd/>
            </a:ln>
            <a:effectLst/>
          </p:spPr>
          <p:txBody>
            <a:bodyPr wrap="none">
              <a:spAutoFit/>
            </a:bodyPr>
            <a:lstStyle/>
            <a:p>
              <a:pPr algn="l"/>
              <a:r>
                <a:rPr lang="en-US" sz="1800" b="1" dirty="0"/>
                <a:t>“MemWrite” – Signals write cycle to data memory circuits</a:t>
              </a:r>
            </a:p>
          </p:txBody>
        </p:sp>
        <p:sp>
          <p:nvSpPr>
            <p:cNvPr id="63509" name="Text Box 21"/>
            <p:cNvSpPr txBox="1">
              <a:spLocks noChangeArrowheads="1"/>
            </p:cNvSpPr>
            <p:nvPr/>
          </p:nvSpPr>
          <p:spPr bwMode="auto">
            <a:xfrm>
              <a:off x="1728" y="2793"/>
              <a:ext cx="3680" cy="231"/>
            </a:xfrm>
            <a:prstGeom prst="rect">
              <a:avLst/>
            </a:prstGeom>
            <a:noFill/>
            <a:ln w="9525">
              <a:noFill/>
              <a:miter lim="800000"/>
              <a:headEnd/>
              <a:tailEnd/>
            </a:ln>
            <a:effectLst/>
          </p:spPr>
          <p:txBody>
            <a:bodyPr wrap="none">
              <a:spAutoFit/>
            </a:bodyPr>
            <a:lstStyle/>
            <a:p>
              <a:pPr algn="l"/>
              <a:r>
                <a:rPr lang="en-US" sz="1800" b="1" dirty="0"/>
                <a:t>“ALUSrc” – Selects register and immediate ALU operand</a:t>
              </a:r>
            </a:p>
          </p:txBody>
        </p:sp>
        <p:sp>
          <p:nvSpPr>
            <p:cNvPr id="63510" name="Text Box 22"/>
            <p:cNvSpPr txBox="1">
              <a:spLocks noChangeArrowheads="1"/>
            </p:cNvSpPr>
            <p:nvPr/>
          </p:nvSpPr>
          <p:spPr bwMode="auto">
            <a:xfrm>
              <a:off x="1728" y="3033"/>
              <a:ext cx="3512" cy="231"/>
            </a:xfrm>
            <a:prstGeom prst="rect">
              <a:avLst/>
            </a:prstGeom>
            <a:noFill/>
            <a:ln w="9525">
              <a:noFill/>
              <a:miter lim="800000"/>
              <a:headEnd/>
              <a:tailEnd/>
            </a:ln>
            <a:effectLst/>
          </p:spPr>
          <p:txBody>
            <a:bodyPr wrap="none">
              <a:spAutoFit/>
            </a:bodyPr>
            <a:lstStyle/>
            <a:p>
              <a:pPr algn="l"/>
              <a:r>
                <a:rPr lang="en-US" sz="1800" b="1" dirty="0"/>
                <a:t>“RegWrite” – Activates write function to register block</a:t>
              </a:r>
            </a:p>
          </p:txBody>
        </p:sp>
      </p:grpSp>
      <p:pic>
        <p:nvPicPr>
          <p:cNvPr id="2"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CC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CC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Files\MSOffice\Templates\Blank Presentation.pot</Template>
  <TotalTime>18289</TotalTime>
  <Words>5307</Words>
  <Application>Microsoft Office PowerPoint</Application>
  <PresentationFormat>On-screen Show (4:3)</PresentationFormat>
  <Paragraphs>1986</Paragraphs>
  <Slides>41</Slides>
  <Notes>0</Notes>
  <HiddenSlides>0</HiddenSlides>
  <MMClips>37</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 Presentation</vt:lpstr>
      <vt:lpstr>The CPU Control Unit</vt:lpstr>
      <vt:lpstr>The Central Processor Unit (CPU)</vt:lpstr>
      <vt:lpstr>Functionality of Control Unit</vt:lpstr>
      <vt:lpstr>Functionality of Control Unit (2)</vt:lpstr>
      <vt:lpstr>Current Architecture</vt:lpstr>
      <vt:lpstr>ALU Design with ALU Control Block Shown</vt:lpstr>
      <vt:lpstr>ALU Control Block</vt:lpstr>
      <vt:lpstr>Single-Cycle ALU Design with Full Control Blocks</vt:lpstr>
      <vt:lpstr>Op Code Control Block Signal Identifier</vt:lpstr>
      <vt:lpstr>Function of Op Code Control Signals</vt:lpstr>
      <vt:lpstr>Op Code Control Block Circuitry</vt:lpstr>
      <vt:lpstr>Instruction Disposition Showing Destination Units</vt:lpstr>
      <vt:lpstr>Data/control Signal Flow Examples</vt:lpstr>
      <vt:lpstr>Start of R-Type Instruction</vt:lpstr>
      <vt:lpstr>Next Step of R-Type Instruction</vt:lpstr>
      <vt:lpstr>Third Step of R-Type Instruction</vt:lpstr>
      <vt:lpstr>Completion of R-Type Instruction</vt:lpstr>
      <vt:lpstr>Load Instruction</vt:lpstr>
      <vt:lpstr>Branch Instruction</vt:lpstr>
      <vt:lpstr>Jump Instruction Circuitry Added</vt:lpstr>
      <vt:lpstr>Jump Instruction Flow</vt:lpstr>
      <vt:lpstr>Exercise 1</vt:lpstr>
      <vt:lpstr>PowerPoint Presentation</vt:lpstr>
      <vt:lpstr>PowerPoint Presentation</vt:lpstr>
      <vt:lpstr>Making the ALU More Efficient</vt:lpstr>
      <vt:lpstr>Comparative Instruction Timing</vt:lpstr>
      <vt:lpstr>Multicycle Implementation</vt:lpstr>
      <vt:lpstr>MIPS Multicycle Concept</vt:lpstr>
      <vt:lpstr>Multicycle Implementation</vt:lpstr>
      <vt:lpstr>Instruction Cycle Times</vt:lpstr>
      <vt:lpstr>Multicycle Advantages</vt:lpstr>
      <vt:lpstr>Major Impediment to Multicycle Implementation</vt:lpstr>
      <vt:lpstr>Intermediate Results Storage Requirements</vt:lpstr>
      <vt:lpstr>First-Pass Register Placement</vt:lpstr>
      <vt:lpstr>Preliminary Multicycle Design Without Control</vt:lpstr>
      <vt:lpstr>Multicycle Design with ALU Control and PC</vt:lpstr>
      <vt:lpstr>Completed Multicycle Design</vt:lpstr>
      <vt:lpstr>Multicycle Summary</vt:lpstr>
      <vt:lpstr>Exercise 2</vt:lpstr>
      <vt:lpstr>PowerPoint Presentation</vt:lpstr>
      <vt:lpstr>PowerPoint Presentation</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Nathan Dodge</dc:creator>
  <cp:lastModifiedBy>Nathan Dodge</cp:lastModifiedBy>
  <cp:revision>410</cp:revision>
  <cp:lastPrinted>2020-03-24T20:40:48Z</cp:lastPrinted>
  <dcterms:created xsi:type="dcterms:W3CDTF">2000-01-06T19:32:04Z</dcterms:created>
  <dcterms:modified xsi:type="dcterms:W3CDTF">2020-03-24T23:16:01Z</dcterms:modified>
</cp:coreProperties>
</file>