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sldIdLst>
    <p:sldId id="258" r:id="rId2"/>
    <p:sldId id="259" r:id="rId3"/>
    <p:sldId id="260" r:id="rId4"/>
    <p:sldId id="295" r:id="rId5"/>
    <p:sldId id="261" r:id="rId6"/>
    <p:sldId id="262" r:id="rId7"/>
    <p:sldId id="264" r:id="rId8"/>
    <p:sldId id="265" r:id="rId9"/>
    <p:sldId id="323" r:id="rId10"/>
    <p:sldId id="324" r:id="rId11"/>
    <p:sldId id="296" r:id="rId12"/>
    <p:sldId id="297" r:id="rId13"/>
    <p:sldId id="298" r:id="rId14"/>
    <p:sldId id="299" r:id="rId15"/>
    <p:sldId id="300" r:id="rId16"/>
    <p:sldId id="301" r:id="rId17"/>
    <p:sldId id="303" r:id="rId18"/>
    <p:sldId id="302" r:id="rId19"/>
    <p:sldId id="274" r:id="rId20"/>
    <p:sldId id="314" r:id="rId21"/>
    <p:sldId id="304" r:id="rId22"/>
    <p:sldId id="305" r:id="rId23"/>
    <p:sldId id="306" r:id="rId24"/>
    <p:sldId id="307" r:id="rId25"/>
    <p:sldId id="308" r:id="rId26"/>
    <p:sldId id="309" r:id="rId27"/>
    <p:sldId id="310" r:id="rId28"/>
    <p:sldId id="311" r:id="rId29"/>
    <p:sldId id="312" r:id="rId30"/>
    <p:sldId id="313" r:id="rId31"/>
    <p:sldId id="285" r:id="rId32"/>
    <p:sldId id="325" r:id="rId33"/>
    <p:sldId id="326" r:id="rId34"/>
    <p:sldId id="330" r:id="rId35"/>
    <p:sldId id="286" r:id="rId36"/>
    <p:sldId id="287" r:id="rId37"/>
    <p:sldId id="288" r:id="rId38"/>
    <p:sldId id="289" r:id="rId39"/>
    <p:sldId id="290" r:id="rId40"/>
    <p:sldId id="320" r:id="rId41"/>
    <p:sldId id="321" r:id="rId42"/>
    <p:sldId id="293" r:id="rId43"/>
    <p:sldId id="294" r:id="rId44"/>
    <p:sldId id="282" r:id="rId45"/>
    <p:sldId id="315" r:id="rId46"/>
    <p:sldId id="316" r:id="rId47"/>
    <p:sldId id="317" r:id="rId48"/>
    <p:sldId id="318" r:id="rId49"/>
    <p:sldId id="327" r:id="rId50"/>
    <p:sldId id="328" r:id="rId51"/>
    <p:sldId id="329" r:id="rId52"/>
    <p:sldId id="331" r:id="rId53"/>
  </p:sldIdLst>
  <p:sldSz cx="9144000" cy="6858000" type="screen4x3"/>
  <p:notesSz cx="7315200" cy="9601200"/>
  <p:defaultTextStyle>
    <a:defPPr>
      <a:defRPr lang="en-US"/>
    </a:defPPr>
    <a:lvl1pPr algn="ctr" rtl="0" eaLnBrk="0" fontAlgn="base" hangingPunct="0">
      <a:spcBef>
        <a:spcPct val="0"/>
      </a:spcBef>
      <a:spcAft>
        <a:spcPct val="0"/>
      </a:spcAft>
      <a:defRPr sz="2400" u="sng"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u="sng"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u="sng"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u="sng"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800"/>
    <a:srgbClr val="009900"/>
    <a:srgbClr val="6666FF"/>
    <a:srgbClr val="6699FF"/>
    <a:srgbClr val="FF9900"/>
    <a:srgbClr val="CC3300"/>
    <a:srgbClr val="CC99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51" autoAdjust="0"/>
  </p:normalViewPr>
  <p:slideViewPr>
    <p:cSldViewPr>
      <p:cViewPr varScale="1">
        <p:scale>
          <a:sx n="77" d="100"/>
          <a:sy n="77" d="100"/>
        </p:scale>
        <p:origin x="-154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B8929F9D-38B6-4443-949F-77ED93EE96F6}" type="datetimeFigureOut">
              <a:rPr lang="en-US" smtClean="0"/>
              <a:pPr/>
              <a:t>3/27/2020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9473DE9B-9742-45DF-BAAE-077B865D1947}" type="slidenum">
              <a:rPr lang="en-US" smtClean="0"/>
              <a:pPr/>
              <a:t>‹#›</a:t>
            </a:fld>
            <a:endParaRPr lang="en-US" dirty="0"/>
          </a:p>
        </p:txBody>
      </p:sp>
    </p:spTree>
    <p:extLst>
      <p:ext uri="{BB962C8B-B14F-4D97-AF65-F5344CB8AC3E}">
        <p14:creationId xmlns:p14="http://schemas.microsoft.com/office/powerpoint/2010/main" val="1079274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dirty="0" smtClean="0"/>
              <a:t>Lecture #20:  The Pipeline MIPS Processor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t>Lecture #20:  The Pipeline MIPS Processor</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t>Lecture #20:  The Pipeline MIPS Processor</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t>Lecture #20:  The Pipeline MIPS Processor</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smtClean="0"/>
              <a:t>Lecture #20:  The Pipeline MIPS Processor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smtClean="0"/>
              <a:t>Lecture #20:  The Pipeline MIPS Processor</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dirty="0" smtClean="0"/>
              <a:t>Lecture #20:  The Pipeline MIPS Processor</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smtClean="0"/>
              <a:t>Lecture #20:  The Pipeline MIPS Processor</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smtClean="0"/>
              <a:t>Lecture #20:  The Pipeline MIPS Processor</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smtClean="0"/>
              <a:t>Lecture #20:  The Pipeline MIPS Processor</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smtClean="0"/>
              <a:t>Lecture #20:  The Pipeline MIPS Processor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1447800"/>
            <a:ext cx="5410200" cy="533400"/>
          </a:xfrm>
          <a:prstGeom prst="rect">
            <a:avLst/>
          </a:prstGeom>
          <a:noFill/>
          <a:ln w="38100">
            <a:solidFill>
              <a:schemeClr val="tx1"/>
            </a:solid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86000"/>
            <a:ext cx="7772400"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209800" y="6324600"/>
            <a:ext cx="457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u="none">
                <a:solidFill>
                  <a:schemeClr val="bg2"/>
                </a:solidFill>
              </a:defRPr>
            </a:lvl1pPr>
          </a:lstStyle>
          <a:p>
            <a:r>
              <a:rPr lang="en-US" dirty="0" smtClean="0"/>
              <a:t>Lecture #20:  The Pipeline MIPS Processor</a:t>
            </a:r>
            <a:endParaRPr lang="en-US" dirty="0"/>
          </a:p>
        </p:txBody>
      </p:sp>
      <p:sp>
        <p:nvSpPr>
          <p:cNvPr id="1032" name="Text Box 8"/>
          <p:cNvSpPr txBox="1">
            <a:spLocks noChangeArrowheads="1"/>
          </p:cNvSpPr>
          <p:nvPr/>
        </p:nvSpPr>
        <p:spPr bwMode="auto">
          <a:xfrm>
            <a:off x="5257800" y="714375"/>
            <a:ext cx="3502025" cy="581025"/>
          </a:xfrm>
          <a:prstGeom prst="rect">
            <a:avLst/>
          </a:prstGeom>
          <a:noFill/>
          <a:ln w="9525">
            <a:noFill/>
            <a:miter lim="800000"/>
            <a:headEnd/>
            <a:tailEnd/>
          </a:ln>
          <a:effectLst/>
        </p:spPr>
        <p:txBody>
          <a:bodyPr>
            <a:spAutoFit/>
          </a:bodyPr>
          <a:lstStyle/>
          <a:p>
            <a:r>
              <a:rPr lang="en-US" sz="1600" u="none" dirty="0"/>
              <a:t>Erik Jonsson School of Engineering and Computer Science</a:t>
            </a:r>
            <a:endParaRPr lang="en-US" sz="1600" u="none" dirty="0">
              <a:latin typeface="Lucida Bright" pitchFamily="18" charset="0"/>
            </a:endParaRPr>
          </a:p>
        </p:txBody>
      </p:sp>
      <p:sp>
        <p:nvSpPr>
          <p:cNvPr id="1035" name="Text Box 11"/>
          <p:cNvSpPr txBox="1">
            <a:spLocks noChangeArrowheads="1"/>
          </p:cNvSpPr>
          <p:nvPr/>
        </p:nvSpPr>
        <p:spPr bwMode="auto">
          <a:xfrm>
            <a:off x="838200" y="838200"/>
            <a:ext cx="3071813" cy="336550"/>
          </a:xfrm>
          <a:prstGeom prst="rect">
            <a:avLst/>
          </a:prstGeom>
          <a:noFill/>
          <a:ln w="9525">
            <a:noFill/>
            <a:miter lim="800000"/>
            <a:headEnd/>
            <a:tailEnd/>
          </a:ln>
          <a:effectLst/>
        </p:spPr>
        <p:txBody>
          <a:bodyPr wrap="none">
            <a:spAutoFit/>
          </a:bodyPr>
          <a:lstStyle/>
          <a:p>
            <a:pPr algn="l"/>
            <a:r>
              <a:rPr lang="en-US" sz="1600" b="1" u="none" dirty="0"/>
              <a:t>The University of Texas at Dallas</a:t>
            </a:r>
          </a:p>
        </p:txBody>
      </p:sp>
      <p:sp>
        <p:nvSpPr>
          <p:cNvPr id="1037" name="Line 13"/>
          <p:cNvSpPr>
            <a:spLocks noChangeShapeType="1"/>
          </p:cNvSpPr>
          <p:nvPr/>
        </p:nvSpPr>
        <p:spPr bwMode="auto">
          <a:xfrm>
            <a:off x="928688" y="1171575"/>
            <a:ext cx="2895600" cy="0"/>
          </a:xfrm>
          <a:prstGeom prst="line">
            <a:avLst/>
          </a:prstGeom>
          <a:noFill/>
          <a:ln w="57150">
            <a:solidFill>
              <a:schemeClr val="tx1"/>
            </a:solidFill>
            <a:round/>
            <a:headEnd/>
            <a:tailEnd/>
          </a:ln>
          <a:effectLst/>
        </p:spPr>
        <p:txBody>
          <a:bodyPr wrap="none" anchor="ctr"/>
          <a:lstStyle/>
          <a:p>
            <a:endParaRPr lang="en-US" dirty="0"/>
          </a:p>
        </p:txBody>
      </p:sp>
      <p:sp>
        <p:nvSpPr>
          <p:cNvPr id="1038" name="Text Box 14"/>
          <p:cNvSpPr txBox="1">
            <a:spLocks noChangeArrowheads="1"/>
          </p:cNvSpPr>
          <p:nvPr/>
        </p:nvSpPr>
        <p:spPr bwMode="auto">
          <a:xfrm>
            <a:off x="7239000" y="6324600"/>
            <a:ext cx="1287532" cy="246221"/>
          </a:xfrm>
          <a:prstGeom prst="rect">
            <a:avLst/>
          </a:prstGeom>
          <a:noFill/>
          <a:ln w="9525">
            <a:noFill/>
            <a:miter lim="800000"/>
            <a:headEnd/>
            <a:tailEnd/>
          </a:ln>
          <a:effectLst/>
        </p:spPr>
        <p:txBody>
          <a:bodyPr wrap="none">
            <a:spAutoFit/>
          </a:bodyPr>
          <a:lstStyle/>
          <a:p>
            <a:pPr algn="l"/>
            <a:r>
              <a:rPr lang="en-US" sz="1000" u="none" dirty="0">
                <a:solidFill>
                  <a:schemeClr val="bg2"/>
                </a:solidFill>
              </a:rPr>
              <a:t>© N. B. </a:t>
            </a:r>
            <a:r>
              <a:rPr lang="en-US" sz="1000" u="none" smtClean="0">
                <a:solidFill>
                  <a:schemeClr val="bg2"/>
                </a:solidFill>
              </a:rPr>
              <a:t>Dodge  </a:t>
            </a:r>
            <a:r>
              <a:rPr lang="en-US" sz="1000" u="none" baseline="0" smtClean="0">
                <a:solidFill>
                  <a:schemeClr val="bg2"/>
                </a:solidFill>
              </a:rPr>
              <a:t> </a:t>
            </a:r>
            <a:r>
              <a:rPr lang="en-US" sz="1000" u="none" smtClean="0">
                <a:solidFill>
                  <a:schemeClr val="bg2"/>
                </a:solidFill>
              </a:rPr>
              <a:t>9/16</a:t>
            </a:r>
            <a:endParaRPr lang="en-US" sz="1000" u="none" dirty="0">
              <a:solidFill>
                <a:schemeClr val="bg2"/>
              </a:solidFill>
            </a:endParaRPr>
          </a:p>
        </p:txBody>
      </p:sp>
      <p:sp>
        <p:nvSpPr>
          <p:cNvPr id="1039" name="Text Box 15"/>
          <p:cNvSpPr txBox="1">
            <a:spLocks noChangeArrowheads="1"/>
          </p:cNvSpPr>
          <p:nvPr userDrawn="1"/>
        </p:nvSpPr>
        <p:spPr bwMode="auto">
          <a:xfrm>
            <a:off x="152400" y="6437313"/>
            <a:ext cx="361950" cy="274637"/>
          </a:xfrm>
          <a:prstGeom prst="rect">
            <a:avLst/>
          </a:prstGeom>
          <a:noFill/>
          <a:ln w="9525">
            <a:noFill/>
            <a:miter lim="800000"/>
            <a:headEnd/>
            <a:tailEnd/>
          </a:ln>
          <a:effectLst/>
        </p:spPr>
        <p:txBody>
          <a:bodyPr wrap="none">
            <a:spAutoFit/>
          </a:bodyPr>
          <a:lstStyle/>
          <a:p>
            <a:pPr algn="l"/>
            <a:fld id="{29E4D6C0-5703-4C97-972E-B66FBE72D66C}" type="slidenum">
              <a:rPr lang="en-US" sz="1200" b="1" u="none">
                <a:solidFill>
                  <a:schemeClr val="bg2"/>
                </a:solidFill>
              </a:rPr>
              <a:pPr algn="l"/>
              <a:t>‹#›</a:t>
            </a:fld>
            <a:endParaRPr lang="en-US" sz="1200" b="1" u="none" dirty="0">
              <a:solidFill>
                <a:schemeClr val="bg2"/>
              </a:solidFill>
            </a:endParaRPr>
          </a:p>
        </p:txBody>
      </p:sp>
      <p:pic>
        <p:nvPicPr>
          <p:cNvPr id="11" name="Picture 2" descr="http://www.utdallas.edu/images/logo/utdc95x40.gif"/>
          <p:cNvPicPr>
            <a:picLocks noChangeAspect="1" noChangeArrowheads="1"/>
          </p:cNvPicPr>
          <p:nvPr userDrawn="1"/>
        </p:nvPicPr>
        <p:blipFill>
          <a:blip r:embed="rId13" cstate="print"/>
          <a:srcRect/>
          <a:stretch>
            <a:fillRect/>
          </a:stretch>
        </p:blipFill>
        <p:spPr bwMode="auto">
          <a:xfrm>
            <a:off x="3933825" y="685800"/>
            <a:ext cx="1323975" cy="55746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0" fontAlgn="base" hangingPunct="0">
        <a:spcBef>
          <a:spcPct val="20000"/>
        </a:spcBef>
        <a:spcAft>
          <a:spcPct val="0"/>
        </a:spcAft>
        <a:buChar char="»"/>
        <a:defRPr sz="1400" b="1">
          <a:solidFill>
            <a:schemeClr val="tx1"/>
          </a:solidFill>
          <a:latin typeface="+mn-lt"/>
        </a:defRPr>
      </a:lvl6pPr>
      <a:lvl7pPr marL="2971800" indent="-228600" algn="l" rtl="0" eaLnBrk="0" fontAlgn="base" hangingPunct="0">
        <a:spcBef>
          <a:spcPct val="20000"/>
        </a:spcBef>
        <a:spcAft>
          <a:spcPct val="0"/>
        </a:spcAft>
        <a:buChar char="»"/>
        <a:defRPr sz="1400" b="1">
          <a:solidFill>
            <a:schemeClr val="tx1"/>
          </a:solidFill>
          <a:latin typeface="+mn-lt"/>
        </a:defRPr>
      </a:lvl7pPr>
      <a:lvl8pPr marL="3429000" indent="-228600" algn="l" rtl="0" eaLnBrk="0" fontAlgn="base" hangingPunct="0">
        <a:spcBef>
          <a:spcPct val="20000"/>
        </a:spcBef>
        <a:spcAft>
          <a:spcPct val="0"/>
        </a:spcAft>
        <a:buChar char="»"/>
        <a:defRPr sz="1400" b="1">
          <a:solidFill>
            <a:schemeClr val="tx1"/>
          </a:solidFill>
          <a:latin typeface="+mn-lt"/>
        </a:defRPr>
      </a:lvl8pPr>
      <a:lvl9pPr marL="3886200" indent="-228600" algn="l" rtl="0" eaLnBrk="0" fontAlgn="base" hangingPunct="0">
        <a:spcBef>
          <a:spcPct val="2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wav"/><Relationship Id="rId1" Type="http://schemas.microsoft.com/office/2007/relationships/media" Target="../media/media19.wav"/><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wav"/><Relationship Id="rId1" Type="http://schemas.microsoft.com/office/2007/relationships/media" Target="../media/media20.wav"/><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wav"/><Relationship Id="rId1" Type="http://schemas.microsoft.com/office/2007/relationships/media" Target="../media/media22.wav"/><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wav"/><Relationship Id="rId1" Type="http://schemas.microsoft.com/office/2007/relationships/media" Target="../media/media23.wav"/><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4.wav"/><Relationship Id="rId1" Type="http://schemas.microsoft.com/office/2007/relationships/media" Target="../media/media24.wav"/><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wav"/><Relationship Id="rId1" Type="http://schemas.microsoft.com/office/2007/relationships/media" Target="../media/media25.wav"/><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wav"/><Relationship Id="rId1" Type="http://schemas.microsoft.com/office/2007/relationships/media" Target="../media/media26.wav"/><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8.wav"/><Relationship Id="rId1" Type="http://schemas.microsoft.com/office/2007/relationships/media" Target="../media/media28.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9.wav"/><Relationship Id="rId1" Type="http://schemas.microsoft.com/office/2007/relationships/media" Target="../media/media29.wav"/><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av"/><Relationship Id="rId1" Type="http://schemas.microsoft.com/office/2007/relationships/media" Target="../media/media30.wav"/><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av"/><Relationship Id="rId1" Type="http://schemas.microsoft.com/office/2007/relationships/media" Target="../media/media31.wav"/><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wav"/><Relationship Id="rId1" Type="http://schemas.microsoft.com/office/2007/relationships/media" Target="../media/media32.wav"/><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wav"/><Relationship Id="rId1" Type="http://schemas.microsoft.com/office/2007/relationships/media" Target="../media/media33.wav"/><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wav"/><Relationship Id="rId1" Type="http://schemas.microsoft.com/office/2007/relationships/media" Target="../media/media34.wav"/><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wav"/><Relationship Id="rId1" Type="http://schemas.microsoft.com/office/2007/relationships/media" Target="../media/media35.wav"/><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wav"/><Relationship Id="rId1" Type="http://schemas.microsoft.com/office/2007/relationships/media" Target="../media/media36.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wav"/><Relationship Id="rId1" Type="http://schemas.microsoft.com/office/2007/relationships/media" Target="../media/media37.wav"/><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8.wav"/><Relationship Id="rId1" Type="http://schemas.microsoft.com/office/2007/relationships/media" Target="../media/media38.wav"/><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wav"/><Relationship Id="rId1" Type="http://schemas.microsoft.com/office/2007/relationships/media" Target="../media/media39.wav"/><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0.wav"/><Relationship Id="rId1" Type="http://schemas.microsoft.com/office/2007/relationships/media" Target="../media/media40.wav"/><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wav"/><Relationship Id="rId1" Type="http://schemas.microsoft.com/office/2007/relationships/media" Target="../media/media41.wav"/><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2.wav"/><Relationship Id="rId1" Type="http://schemas.microsoft.com/office/2007/relationships/media" Target="../media/media42.wav"/><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av"/><Relationship Id="rId1" Type="http://schemas.microsoft.com/office/2007/relationships/media" Target="../media/media43.wav"/><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wav"/><Relationship Id="rId1" Type="http://schemas.microsoft.com/office/2007/relationships/media" Target="../media/media44.wav"/><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5.wav"/><Relationship Id="rId1" Type="http://schemas.microsoft.com/office/2007/relationships/media" Target="../media/media45.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6.wav"/><Relationship Id="rId1" Type="http://schemas.microsoft.com/office/2007/relationships/media" Target="../media/media46.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audio" Target="../media/media6.wav"/><Relationship Id="rId7" Type="http://schemas.openxmlformats.org/officeDocument/2006/relationships/image" Target="../media/image4.png"/><Relationship Id="rId2" Type="http://schemas.microsoft.com/office/2007/relationships/media" Target="../media/media6.wav"/><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13314" name="Rectangle 2"/>
          <p:cNvSpPr>
            <a:spLocks noGrp="1" noChangeArrowheads="1"/>
          </p:cNvSpPr>
          <p:nvPr>
            <p:ph type="title"/>
          </p:nvPr>
        </p:nvSpPr>
        <p:spPr>
          <a:xfrm>
            <a:off x="1066800" y="1371600"/>
            <a:ext cx="7086600" cy="533400"/>
          </a:xfrm>
          <a:ln/>
        </p:spPr>
        <p:txBody>
          <a:bodyPr/>
          <a:lstStyle/>
          <a:p>
            <a:r>
              <a:rPr lang="en-US" sz="3600" dirty="0"/>
              <a:t>The Pipelined MIPS Processor</a:t>
            </a:r>
          </a:p>
        </p:txBody>
      </p:sp>
      <p:sp>
        <p:nvSpPr>
          <p:cNvPr id="13315" name="Rectangle 3"/>
          <p:cNvSpPr>
            <a:spLocks noGrp="1" noChangeArrowheads="1"/>
          </p:cNvSpPr>
          <p:nvPr>
            <p:ph type="body" idx="1"/>
          </p:nvPr>
        </p:nvSpPr>
        <p:spPr>
          <a:xfrm>
            <a:off x="685800" y="1981200"/>
            <a:ext cx="7924800" cy="4343400"/>
          </a:xfrm>
        </p:spPr>
        <p:txBody>
          <a:bodyPr/>
          <a:lstStyle/>
          <a:p>
            <a:r>
              <a:rPr lang="en-US" dirty="0"/>
              <a:t>We complete our study of </a:t>
            </a:r>
            <a:r>
              <a:rPr lang="en-US" dirty="0" smtClean="0"/>
              <a:t>ALU architecture </a:t>
            </a:r>
            <a:r>
              <a:rPr lang="en-US" dirty="0"/>
              <a:t>by investigating an approach providing even higher performance for the MIPS CPU.  </a:t>
            </a:r>
          </a:p>
          <a:p>
            <a:r>
              <a:rPr lang="en-US" dirty="0">
                <a:solidFill>
                  <a:srgbClr val="CC6600"/>
                </a:solidFill>
              </a:rPr>
              <a:t>We first saw how the MIPS CPU performance could be improved by converting the so-called single-cycle CPU to a multi-cycle design.  </a:t>
            </a:r>
          </a:p>
          <a:p>
            <a:pPr lvl="1"/>
            <a:r>
              <a:rPr lang="en-US" dirty="0">
                <a:solidFill>
                  <a:srgbClr val="008000"/>
                </a:solidFill>
              </a:rPr>
              <a:t>In the multi-cycle approach, instead of using a single clock cycle for the whole instruction, the clock is accelerated, and instructions execute in phases over several clock cycles.  </a:t>
            </a:r>
          </a:p>
          <a:p>
            <a:pPr lvl="1"/>
            <a:r>
              <a:rPr lang="en-US" dirty="0">
                <a:solidFill>
                  <a:srgbClr val="008000"/>
                </a:solidFill>
              </a:rPr>
              <a:t>Each instruction phase takes one clock cycle.</a:t>
            </a:r>
          </a:p>
          <a:p>
            <a:pPr lvl="1"/>
            <a:r>
              <a:rPr lang="en-US" dirty="0">
                <a:solidFill>
                  <a:srgbClr val="008000"/>
                </a:solidFill>
              </a:rPr>
              <a:t>This means that as each instruction executes, </a:t>
            </a:r>
            <a:r>
              <a:rPr lang="en-US" u="sng" dirty="0">
                <a:solidFill>
                  <a:srgbClr val="008000"/>
                </a:solidFill>
              </a:rPr>
              <a:t>only one section of the CPU will be active per clock cycle</a:t>
            </a:r>
            <a:r>
              <a:rPr lang="en-US" dirty="0">
                <a:solidFill>
                  <a:srgbClr val="008000"/>
                </a:solidFill>
              </a:rPr>
              <a:t> -- the one executing that phase of the instruction.</a:t>
            </a:r>
          </a:p>
          <a:p>
            <a:r>
              <a:rPr lang="en-US" dirty="0">
                <a:solidFill>
                  <a:srgbClr val="CC0000"/>
                </a:solidFill>
              </a:rPr>
              <a:t>This suggests that perhaps we might redesign the CPU slightly so that every CPU section can operate independently on an instruction at the same time.  </a:t>
            </a:r>
          </a:p>
        </p:txBody>
      </p:sp>
      <p:pic>
        <p:nvPicPr>
          <p:cNvPr id="2"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6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94409" name="Line 201"/>
          <p:cNvSpPr>
            <a:spLocks noChangeShapeType="1"/>
          </p:cNvSpPr>
          <p:nvPr/>
        </p:nvSpPr>
        <p:spPr bwMode="auto">
          <a:xfrm>
            <a:off x="8229600" y="3200400"/>
            <a:ext cx="0" cy="3124200"/>
          </a:xfrm>
          <a:prstGeom prst="line">
            <a:avLst/>
          </a:prstGeom>
          <a:noFill/>
          <a:ln w="38100">
            <a:solidFill>
              <a:srgbClr val="996633"/>
            </a:solidFill>
            <a:round/>
            <a:headEnd/>
            <a:tailEnd/>
          </a:ln>
          <a:effectLst/>
        </p:spPr>
        <p:txBody>
          <a:bodyPr/>
          <a:lstStyle/>
          <a:p>
            <a:endParaRPr lang="en-US" dirty="0"/>
          </a:p>
        </p:txBody>
      </p:sp>
      <p:sp>
        <p:nvSpPr>
          <p:cNvPr id="94407" name="Line 199"/>
          <p:cNvSpPr>
            <a:spLocks noChangeShapeType="1"/>
          </p:cNvSpPr>
          <p:nvPr/>
        </p:nvSpPr>
        <p:spPr bwMode="auto">
          <a:xfrm>
            <a:off x="4419600" y="1905000"/>
            <a:ext cx="0" cy="4419600"/>
          </a:xfrm>
          <a:prstGeom prst="line">
            <a:avLst/>
          </a:prstGeom>
          <a:noFill/>
          <a:ln w="38100">
            <a:solidFill>
              <a:srgbClr val="996633"/>
            </a:solidFill>
            <a:round/>
            <a:headEnd/>
            <a:tailEnd/>
          </a:ln>
          <a:effectLst/>
        </p:spPr>
        <p:txBody>
          <a:bodyPr/>
          <a:lstStyle/>
          <a:p>
            <a:endParaRPr lang="en-US" dirty="0"/>
          </a:p>
        </p:txBody>
      </p:sp>
      <p:sp>
        <p:nvSpPr>
          <p:cNvPr id="94406" name="Line 198"/>
          <p:cNvSpPr>
            <a:spLocks noChangeShapeType="1"/>
          </p:cNvSpPr>
          <p:nvPr/>
        </p:nvSpPr>
        <p:spPr bwMode="auto">
          <a:xfrm>
            <a:off x="2667000" y="1905000"/>
            <a:ext cx="0" cy="4419600"/>
          </a:xfrm>
          <a:prstGeom prst="line">
            <a:avLst/>
          </a:prstGeom>
          <a:noFill/>
          <a:ln w="38100">
            <a:solidFill>
              <a:srgbClr val="996633"/>
            </a:solidFill>
            <a:round/>
            <a:headEnd/>
            <a:tailEnd/>
          </a:ln>
          <a:effectLst/>
        </p:spPr>
        <p:txBody>
          <a:bodyPr/>
          <a:lstStyle/>
          <a:p>
            <a:endParaRPr lang="en-US" dirty="0"/>
          </a:p>
        </p:txBody>
      </p:sp>
      <p:sp>
        <p:nvSpPr>
          <p:cNvPr id="94210" name="Rectangle 2"/>
          <p:cNvSpPr>
            <a:spLocks noGrp="1" noChangeArrowheads="1"/>
          </p:cNvSpPr>
          <p:nvPr>
            <p:ph type="title"/>
          </p:nvPr>
        </p:nvSpPr>
        <p:spPr>
          <a:xfrm>
            <a:off x="1905000" y="1295400"/>
            <a:ext cx="5410200" cy="533400"/>
          </a:xfrm>
          <a:ln/>
        </p:spPr>
        <p:txBody>
          <a:bodyPr/>
          <a:lstStyle/>
          <a:p>
            <a:r>
              <a:rPr lang="en-US" sz="3200" dirty="0"/>
              <a:t>Single-Cycle Datapath</a:t>
            </a:r>
          </a:p>
        </p:txBody>
      </p:sp>
      <p:sp>
        <p:nvSpPr>
          <p:cNvPr id="94410" name="Text Box 202"/>
          <p:cNvSpPr txBox="1">
            <a:spLocks noChangeArrowheads="1"/>
          </p:cNvSpPr>
          <p:nvPr/>
        </p:nvSpPr>
        <p:spPr bwMode="auto">
          <a:xfrm>
            <a:off x="609600" y="5610225"/>
            <a:ext cx="2209800" cy="942975"/>
          </a:xfrm>
          <a:prstGeom prst="rect">
            <a:avLst/>
          </a:prstGeom>
          <a:noFill/>
          <a:ln w="9525">
            <a:noFill/>
            <a:miter lim="800000"/>
            <a:headEnd/>
            <a:tailEnd/>
          </a:ln>
          <a:effectLst/>
        </p:spPr>
        <p:txBody>
          <a:bodyPr>
            <a:spAutoFit/>
          </a:bodyPr>
          <a:lstStyle/>
          <a:p>
            <a:pPr algn="l"/>
            <a:r>
              <a:rPr lang="en-US" sz="1400" b="1" u="none" dirty="0">
                <a:solidFill>
                  <a:srgbClr val="996633"/>
                </a:solidFill>
              </a:rPr>
              <a:t>Lines indicate need for storage between stages if</a:t>
            </a:r>
          </a:p>
          <a:p>
            <a:pPr algn="l"/>
            <a:r>
              <a:rPr lang="en-US" sz="1400" b="1" u="none" dirty="0">
                <a:solidFill>
                  <a:srgbClr val="996633"/>
                </a:solidFill>
              </a:rPr>
              <a:t>processor is converted to pipeline</a:t>
            </a:r>
          </a:p>
        </p:txBody>
      </p:sp>
      <p:grpSp>
        <p:nvGrpSpPr>
          <p:cNvPr id="581" name="Group 580"/>
          <p:cNvGrpSpPr/>
          <p:nvPr/>
        </p:nvGrpSpPr>
        <p:grpSpPr>
          <a:xfrm>
            <a:off x="590550" y="2133600"/>
            <a:ext cx="8248650" cy="4114800"/>
            <a:chOff x="590550" y="2133600"/>
            <a:chExt cx="8248650" cy="4114800"/>
          </a:xfrm>
        </p:grpSpPr>
        <p:grpSp>
          <p:nvGrpSpPr>
            <p:cNvPr id="389" name="Group 212"/>
            <p:cNvGrpSpPr/>
            <p:nvPr/>
          </p:nvGrpSpPr>
          <p:grpSpPr>
            <a:xfrm>
              <a:off x="5501512" y="4196255"/>
              <a:ext cx="1056287" cy="990598"/>
              <a:chOff x="3355430" y="3810002"/>
              <a:chExt cx="1056287" cy="990598"/>
            </a:xfrm>
          </p:grpSpPr>
          <p:cxnSp>
            <p:nvCxnSpPr>
              <p:cNvPr id="567" name="Straight Connector 566"/>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68" name="Isosceles Triangle 567"/>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69" name="Isosceles Triangle 568"/>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70" name="Isosceles Triangle 569"/>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71" name="Rectangle 570"/>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72"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grpSp>
          <p:nvGrpSpPr>
            <p:cNvPr id="390" name="Group 205"/>
            <p:cNvGrpSpPr/>
            <p:nvPr/>
          </p:nvGrpSpPr>
          <p:grpSpPr>
            <a:xfrm>
              <a:off x="5349112" y="2504094"/>
              <a:ext cx="1056287" cy="990598"/>
              <a:chOff x="3355430" y="3810002"/>
              <a:chExt cx="1056287" cy="990598"/>
            </a:xfrm>
          </p:grpSpPr>
          <p:cxnSp>
            <p:nvCxnSpPr>
              <p:cNvPr id="561" name="Straight Connector 560"/>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62" name="Isosceles Triangle 561"/>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63" name="Isosceles Triangle 562"/>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64" name="Isosceles Triangle 563"/>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65" name="Rectangle 564"/>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66"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391" name="Group 198"/>
            <p:cNvGrpSpPr/>
            <p:nvPr/>
          </p:nvGrpSpPr>
          <p:grpSpPr>
            <a:xfrm>
              <a:off x="1134463" y="2288630"/>
              <a:ext cx="1056287" cy="990598"/>
              <a:chOff x="3355430" y="3810002"/>
              <a:chExt cx="1056287" cy="990598"/>
            </a:xfrm>
          </p:grpSpPr>
          <p:cxnSp>
            <p:nvCxnSpPr>
              <p:cNvPr id="555" name="Straight Connector 554"/>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56" name="Isosceles Triangle 555"/>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57" name="Isosceles Triangle 556"/>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58" name="Isosceles Triangle 557"/>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59" name="Rectangle 558"/>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60"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392" name="Line 217"/>
            <p:cNvSpPr>
              <a:spLocks noChangeShapeType="1"/>
            </p:cNvSpPr>
            <p:nvPr/>
          </p:nvSpPr>
          <p:spPr bwMode="auto">
            <a:xfrm flipV="1">
              <a:off x="5238750" y="4562475"/>
              <a:ext cx="0" cy="182563"/>
            </a:xfrm>
            <a:prstGeom prst="line">
              <a:avLst/>
            </a:prstGeom>
            <a:noFill/>
            <a:ln w="19050">
              <a:solidFill>
                <a:srgbClr val="CC3300"/>
              </a:solidFill>
              <a:round/>
              <a:headEnd/>
              <a:tailEnd/>
            </a:ln>
            <a:effectLst/>
          </p:spPr>
          <p:txBody>
            <a:bodyPr/>
            <a:lstStyle/>
            <a:p>
              <a:endParaRPr lang="en-US" u="none" dirty="0"/>
            </a:p>
          </p:txBody>
        </p:sp>
        <p:sp>
          <p:nvSpPr>
            <p:cNvPr id="393" name="Line 180"/>
            <p:cNvSpPr>
              <a:spLocks noChangeShapeType="1"/>
            </p:cNvSpPr>
            <p:nvPr/>
          </p:nvSpPr>
          <p:spPr bwMode="auto">
            <a:xfrm flipV="1">
              <a:off x="4010025" y="2362200"/>
              <a:ext cx="0" cy="228600"/>
            </a:xfrm>
            <a:prstGeom prst="line">
              <a:avLst/>
            </a:prstGeom>
            <a:noFill/>
            <a:ln w="19050">
              <a:solidFill>
                <a:srgbClr val="CC3300"/>
              </a:solidFill>
              <a:round/>
              <a:headEnd/>
              <a:tailEnd/>
            </a:ln>
            <a:effectLst/>
          </p:spPr>
          <p:txBody>
            <a:bodyPr/>
            <a:lstStyle/>
            <a:p>
              <a:endParaRPr lang="en-US" u="none" dirty="0"/>
            </a:p>
          </p:txBody>
        </p:sp>
        <p:sp>
          <p:nvSpPr>
            <p:cNvPr id="394" name="Line 199"/>
            <p:cNvSpPr>
              <a:spLocks noChangeShapeType="1"/>
            </p:cNvSpPr>
            <p:nvPr/>
          </p:nvSpPr>
          <p:spPr bwMode="auto">
            <a:xfrm>
              <a:off x="6000750" y="2895600"/>
              <a:ext cx="304800" cy="0"/>
            </a:xfrm>
            <a:prstGeom prst="line">
              <a:avLst/>
            </a:prstGeom>
            <a:noFill/>
            <a:ln w="19050">
              <a:solidFill>
                <a:srgbClr val="CC3300"/>
              </a:solidFill>
              <a:round/>
              <a:headEnd/>
              <a:tailEnd/>
            </a:ln>
            <a:effectLst/>
          </p:spPr>
          <p:txBody>
            <a:bodyPr/>
            <a:lstStyle/>
            <a:p>
              <a:endParaRPr lang="en-US" u="none" dirty="0"/>
            </a:p>
          </p:txBody>
        </p:sp>
        <p:sp>
          <p:nvSpPr>
            <p:cNvPr id="395" name="Line 214"/>
            <p:cNvSpPr>
              <a:spLocks noChangeShapeType="1"/>
            </p:cNvSpPr>
            <p:nvPr/>
          </p:nvSpPr>
          <p:spPr bwMode="auto">
            <a:xfrm flipH="1">
              <a:off x="4248150" y="3886200"/>
              <a:ext cx="152400" cy="0"/>
            </a:xfrm>
            <a:prstGeom prst="line">
              <a:avLst/>
            </a:prstGeom>
            <a:noFill/>
            <a:ln w="19050">
              <a:solidFill>
                <a:srgbClr val="CC3300"/>
              </a:solidFill>
              <a:round/>
              <a:headEnd/>
              <a:tailEnd/>
            </a:ln>
            <a:effectLst/>
          </p:spPr>
          <p:txBody>
            <a:bodyPr/>
            <a:lstStyle/>
            <a:p>
              <a:endParaRPr lang="en-US" u="none" dirty="0"/>
            </a:p>
          </p:txBody>
        </p:sp>
        <p:sp>
          <p:nvSpPr>
            <p:cNvPr id="396" name="Line 176"/>
            <p:cNvSpPr>
              <a:spLocks noChangeShapeType="1"/>
            </p:cNvSpPr>
            <p:nvPr/>
          </p:nvSpPr>
          <p:spPr bwMode="auto">
            <a:xfrm flipV="1">
              <a:off x="2428875" y="2362200"/>
              <a:ext cx="0" cy="2743200"/>
            </a:xfrm>
            <a:prstGeom prst="line">
              <a:avLst/>
            </a:prstGeom>
            <a:noFill/>
            <a:ln w="19050">
              <a:solidFill>
                <a:srgbClr val="CC3300"/>
              </a:solidFill>
              <a:round/>
              <a:headEnd/>
              <a:tailEnd/>
            </a:ln>
            <a:effectLst/>
          </p:spPr>
          <p:txBody>
            <a:bodyPr/>
            <a:lstStyle/>
            <a:p>
              <a:endParaRPr lang="en-US" u="none" dirty="0"/>
            </a:p>
          </p:txBody>
        </p:sp>
        <p:sp>
          <p:nvSpPr>
            <p:cNvPr id="397" name="Line 146"/>
            <p:cNvSpPr>
              <a:spLocks noChangeShapeType="1"/>
            </p:cNvSpPr>
            <p:nvPr/>
          </p:nvSpPr>
          <p:spPr bwMode="auto">
            <a:xfrm flipV="1">
              <a:off x="4629150" y="3200400"/>
              <a:ext cx="0" cy="2362200"/>
            </a:xfrm>
            <a:prstGeom prst="line">
              <a:avLst/>
            </a:prstGeom>
            <a:noFill/>
            <a:ln w="19050">
              <a:solidFill>
                <a:srgbClr val="CC3300"/>
              </a:solidFill>
              <a:round/>
              <a:headEnd/>
              <a:tailEnd/>
            </a:ln>
            <a:effectLst/>
          </p:spPr>
          <p:txBody>
            <a:bodyPr/>
            <a:lstStyle/>
            <a:p>
              <a:endParaRPr lang="en-US" u="none" dirty="0"/>
            </a:p>
          </p:txBody>
        </p:sp>
        <p:sp>
          <p:nvSpPr>
            <p:cNvPr id="398" name="Line 211"/>
            <p:cNvSpPr>
              <a:spLocks noChangeShapeType="1"/>
            </p:cNvSpPr>
            <p:nvPr/>
          </p:nvSpPr>
          <p:spPr bwMode="auto">
            <a:xfrm flipV="1">
              <a:off x="4552950" y="3505200"/>
              <a:ext cx="0" cy="1066800"/>
            </a:xfrm>
            <a:prstGeom prst="line">
              <a:avLst/>
            </a:prstGeom>
            <a:noFill/>
            <a:ln w="19050">
              <a:solidFill>
                <a:srgbClr val="CC3300"/>
              </a:solidFill>
              <a:round/>
              <a:headEnd/>
              <a:tailEnd/>
            </a:ln>
            <a:effectLst/>
          </p:spPr>
          <p:txBody>
            <a:bodyPr/>
            <a:lstStyle/>
            <a:p>
              <a:endParaRPr lang="en-US" u="none" dirty="0"/>
            </a:p>
          </p:txBody>
        </p:sp>
        <p:sp>
          <p:nvSpPr>
            <p:cNvPr id="399" name="Line 209"/>
            <p:cNvSpPr>
              <a:spLocks noChangeShapeType="1"/>
            </p:cNvSpPr>
            <p:nvPr/>
          </p:nvSpPr>
          <p:spPr bwMode="auto">
            <a:xfrm>
              <a:off x="6000750" y="3048000"/>
              <a:ext cx="304800" cy="0"/>
            </a:xfrm>
            <a:prstGeom prst="line">
              <a:avLst/>
            </a:prstGeom>
            <a:noFill/>
            <a:ln w="19050">
              <a:solidFill>
                <a:srgbClr val="CC3300"/>
              </a:solidFill>
              <a:round/>
              <a:headEnd/>
              <a:tailEnd/>
            </a:ln>
            <a:effectLst/>
          </p:spPr>
          <p:txBody>
            <a:bodyPr/>
            <a:lstStyle/>
            <a:p>
              <a:endParaRPr lang="en-US" u="none" dirty="0"/>
            </a:p>
          </p:txBody>
        </p:sp>
        <p:sp>
          <p:nvSpPr>
            <p:cNvPr id="400" name="Line 200"/>
            <p:cNvSpPr>
              <a:spLocks noChangeShapeType="1"/>
            </p:cNvSpPr>
            <p:nvPr/>
          </p:nvSpPr>
          <p:spPr bwMode="auto">
            <a:xfrm>
              <a:off x="6457950" y="2895600"/>
              <a:ext cx="1066800" cy="0"/>
            </a:xfrm>
            <a:prstGeom prst="line">
              <a:avLst/>
            </a:prstGeom>
            <a:noFill/>
            <a:ln w="19050">
              <a:solidFill>
                <a:srgbClr val="CC3300"/>
              </a:solidFill>
              <a:round/>
              <a:headEnd/>
              <a:tailEnd/>
            </a:ln>
            <a:effectLst/>
          </p:spPr>
          <p:txBody>
            <a:bodyPr/>
            <a:lstStyle/>
            <a:p>
              <a:endParaRPr lang="en-US" u="none" dirty="0"/>
            </a:p>
          </p:txBody>
        </p:sp>
        <p:sp>
          <p:nvSpPr>
            <p:cNvPr id="401" name="Line 207"/>
            <p:cNvSpPr>
              <a:spLocks noChangeShapeType="1"/>
            </p:cNvSpPr>
            <p:nvPr/>
          </p:nvSpPr>
          <p:spPr bwMode="auto">
            <a:xfrm>
              <a:off x="6457950" y="3048000"/>
              <a:ext cx="1981200" cy="0"/>
            </a:xfrm>
            <a:prstGeom prst="line">
              <a:avLst/>
            </a:prstGeom>
            <a:noFill/>
            <a:ln w="19050">
              <a:solidFill>
                <a:srgbClr val="CC3300"/>
              </a:solidFill>
              <a:round/>
              <a:headEnd/>
              <a:tailEnd/>
            </a:ln>
            <a:effectLst/>
          </p:spPr>
          <p:txBody>
            <a:bodyPr/>
            <a:lstStyle/>
            <a:p>
              <a:endParaRPr lang="en-US" u="none" dirty="0"/>
            </a:p>
          </p:txBody>
        </p:sp>
        <p:sp>
          <p:nvSpPr>
            <p:cNvPr id="402" name="Line 141"/>
            <p:cNvSpPr>
              <a:spLocks noChangeShapeType="1"/>
            </p:cNvSpPr>
            <p:nvPr/>
          </p:nvSpPr>
          <p:spPr bwMode="auto">
            <a:xfrm flipV="1">
              <a:off x="5938838" y="4999038"/>
              <a:ext cx="0" cy="792163"/>
            </a:xfrm>
            <a:prstGeom prst="line">
              <a:avLst/>
            </a:prstGeom>
            <a:noFill/>
            <a:ln w="19050">
              <a:solidFill>
                <a:srgbClr val="CC3300"/>
              </a:solidFill>
              <a:round/>
              <a:headEnd/>
              <a:tailEnd/>
            </a:ln>
            <a:effectLst/>
          </p:spPr>
          <p:txBody>
            <a:bodyPr/>
            <a:lstStyle/>
            <a:p>
              <a:endParaRPr lang="en-US" u="none" dirty="0"/>
            </a:p>
          </p:txBody>
        </p:sp>
        <p:sp>
          <p:nvSpPr>
            <p:cNvPr id="403" name="Line 144"/>
            <p:cNvSpPr>
              <a:spLocks noChangeShapeType="1"/>
            </p:cNvSpPr>
            <p:nvPr/>
          </p:nvSpPr>
          <p:spPr bwMode="auto">
            <a:xfrm>
              <a:off x="4629150" y="5553075"/>
              <a:ext cx="609600" cy="0"/>
            </a:xfrm>
            <a:prstGeom prst="line">
              <a:avLst/>
            </a:prstGeom>
            <a:noFill/>
            <a:ln w="19050">
              <a:solidFill>
                <a:srgbClr val="CC3300"/>
              </a:solidFill>
              <a:round/>
              <a:headEnd/>
              <a:tailEnd/>
            </a:ln>
            <a:effectLst/>
          </p:spPr>
          <p:txBody>
            <a:bodyPr/>
            <a:lstStyle/>
            <a:p>
              <a:endParaRPr lang="en-US" u="none" dirty="0"/>
            </a:p>
          </p:txBody>
        </p:sp>
        <p:sp>
          <p:nvSpPr>
            <p:cNvPr id="404" name="Line 202"/>
            <p:cNvSpPr>
              <a:spLocks noChangeShapeType="1"/>
            </p:cNvSpPr>
            <p:nvPr/>
          </p:nvSpPr>
          <p:spPr bwMode="auto">
            <a:xfrm>
              <a:off x="5067300" y="3352800"/>
              <a:ext cx="323850" cy="0"/>
            </a:xfrm>
            <a:prstGeom prst="line">
              <a:avLst/>
            </a:prstGeom>
            <a:noFill/>
            <a:ln w="19050">
              <a:solidFill>
                <a:srgbClr val="CC3300"/>
              </a:solidFill>
              <a:round/>
              <a:headEnd/>
              <a:tailEnd/>
            </a:ln>
            <a:effectLst/>
          </p:spPr>
          <p:txBody>
            <a:bodyPr/>
            <a:lstStyle/>
            <a:p>
              <a:endParaRPr lang="en-US" u="none" dirty="0"/>
            </a:p>
          </p:txBody>
        </p:sp>
        <p:sp>
          <p:nvSpPr>
            <p:cNvPr id="405" name="Line 197"/>
            <p:cNvSpPr>
              <a:spLocks noChangeShapeType="1"/>
            </p:cNvSpPr>
            <p:nvPr/>
          </p:nvSpPr>
          <p:spPr bwMode="auto">
            <a:xfrm flipV="1">
              <a:off x="5162550" y="2743200"/>
              <a:ext cx="0" cy="914400"/>
            </a:xfrm>
            <a:prstGeom prst="line">
              <a:avLst/>
            </a:prstGeom>
            <a:noFill/>
            <a:ln w="19050">
              <a:solidFill>
                <a:srgbClr val="CC3300"/>
              </a:solidFill>
              <a:round/>
              <a:headEnd/>
              <a:tailEnd/>
            </a:ln>
            <a:effectLst/>
          </p:spPr>
          <p:txBody>
            <a:bodyPr/>
            <a:lstStyle/>
            <a:p>
              <a:endParaRPr lang="en-US" u="none" dirty="0"/>
            </a:p>
          </p:txBody>
        </p:sp>
        <p:sp>
          <p:nvSpPr>
            <p:cNvPr id="406" name="Line 171"/>
            <p:cNvSpPr>
              <a:spLocks noChangeShapeType="1"/>
            </p:cNvSpPr>
            <p:nvPr/>
          </p:nvSpPr>
          <p:spPr bwMode="auto">
            <a:xfrm>
              <a:off x="3914775" y="2895600"/>
              <a:ext cx="1476375" cy="0"/>
            </a:xfrm>
            <a:prstGeom prst="line">
              <a:avLst/>
            </a:prstGeom>
            <a:noFill/>
            <a:ln w="19050">
              <a:solidFill>
                <a:srgbClr val="CC3300"/>
              </a:solidFill>
              <a:round/>
              <a:headEnd/>
              <a:tailEnd/>
            </a:ln>
            <a:effectLst/>
          </p:spPr>
          <p:txBody>
            <a:bodyPr/>
            <a:lstStyle/>
            <a:p>
              <a:endParaRPr lang="en-US" u="none" dirty="0"/>
            </a:p>
          </p:txBody>
        </p:sp>
        <p:sp>
          <p:nvSpPr>
            <p:cNvPr id="407" name="Text Box 183"/>
            <p:cNvSpPr txBox="1">
              <a:spLocks noChangeArrowheads="1"/>
            </p:cNvSpPr>
            <p:nvPr/>
          </p:nvSpPr>
          <p:spPr bwMode="auto">
            <a:xfrm>
              <a:off x="3943350" y="2876550"/>
              <a:ext cx="914400" cy="214313"/>
            </a:xfrm>
            <a:prstGeom prst="rect">
              <a:avLst/>
            </a:prstGeom>
            <a:noFill/>
            <a:ln w="9525">
              <a:noFill/>
              <a:miter lim="800000"/>
              <a:headEnd/>
              <a:tailEnd/>
            </a:ln>
            <a:effectLst/>
          </p:spPr>
          <p:txBody>
            <a:bodyPr>
              <a:spAutoFit/>
            </a:bodyPr>
            <a:lstStyle/>
            <a:p>
              <a:pPr algn="l"/>
              <a:r>
                <a:rPr lang="en-US" sz="800" b="1" u="none" dirty="0">
                  <a:solidFill>
                    <a:srgbClr val="CC3300"/>
                  </a:solidFill>
                </a:rPr>
                <a:t>Mem. To Reg.</a:t>
              </a:r>
            </a:p>
          </p:txBody>
        </p:sp>
        <p:sp>
          <p:nvSpPr>
            <p:cNvPr id="408" name="Text Box 184"/>
            <p:cNvSpPr txBox="1">
              <a:spLocks noChangeArrowheads="1"/>
            </p:cNvSpPr>
            <p:nvPr/>
          </p:nvSpPr>
          <p:spPr bwMode="auto">
            <a:xfrm>
              <a:off x="3943350" y="3028950"/>
              <a:ext cx="685800" cy="214313"/>
            </a:xfrm>
            <a:prstGeom prst="rect">
              <a:avLst/>
            </a:prstGeom>
            <a:noFill/>
            <a:ln w="9525">
              <a:noFill/>
              <a:miter lim="800000"/>
              <a:headEnd/>
              <a:tailEnd/>
            </a:ln>
            <a:effectLst/>
          </p:spPr>
          <p:txBody>
            <a:bodyPr>
              <a:spAutoFit/>
            </a:bodyPr>
            <a:lstStyle/>
            <a:p>
              <a:pPr algn="l"/>
              <a:r>
                <a:rPr lang="en-US" sz="800" b="1" u="none" dirty="0">
                  <a:solidFill>
                    <a:srgbClr val="CC3300"/>
                  </a:solidFill>
                </a:rPr>
                <a:t>ALU Op.</a:t>
              </a:r>
            </a:p>
          </p:txBody>
        </p:sp>
        <p:sp>
          <p:nvSpPr>
            <p:cNvPr id="409" name="Text Box 181"/>
            <p:cNvSpPr txBox="1">
              <a:spLocks noChangeArrowheads="1"/>
            </p:cNvSpPr>
            <p:nvPr/>
          </p:nvSpPr>
          <p:spPr bwMode="auto">
            <a:xfrm>
              <a:off x="3867150" y="2576513"/>
              <a:ext cx="685800" cy="214313"/>
            </a:xfrm>
            <a:prstGeom prst="rect">
              <a:avLst/>
            </a:prstGeom>
            <a:noFill/>
            <a:ln w="9525">
              <a:noFill/>
              <a:miter lim="800000"/>
              <a:headEnd/>
              <a:tailEnd/>
            </a:ln>
            <a:effectLst/>
          </p:spPr>
          <p:txBody>
            <a:bodyPr>
              <a:spAutoFit/>
            </a:bodyPr>
            <a:lstStyle/>
            <a:p>
              <a:pPr algn="l"/>
              <a:r>
                <a:rPr lang="en-US" sz="800" b="1" u="none" dirty="0">
                  <a:solidFill>
                    <a:srgbClr val="CC3300"/>
                  </a:solidFill>
                </a:rPr>
                <a:t>Branch</a:t>
              </a:r>
            </a:p>
          </p:txBody>
        </p:sp>
        <p:sp>
          <p:nvSpPr>
            <p:cNvPr id="410" name="Text Box 187"/>
            <p:cNvSpPr txBox="1">
              <a:spLocks noChangeArrowheads="1"/>
            </p:cNvSpPr>
            <p:nvPr/>
          </p:nvSpPr>
          <p:spPr bwMode="auto">
            <a:xfrm>
              <a:off x="3867150" y="3486150"/>
              <a:ext cx="685800" cy="214313"/>
            </a:xfrm>
            <a:prstGeom prst="rect">
              <a:avLst/>
            </a:prstGeom>
            <a:noFill/>
            <a:ln w="9525">
              <a:noFill/>
              <a:miter lim="800000"/>
              <a:headEnd/>
              <a:tailEnd/>
            </a:ln>
            <a:effectLst/>
          </p:spPr>
          <p:txBody>
            <a:bodyPr>
              <a:spAutoFit/>
            </a:bodyPr>
            <a:lstStyle/>
            <a:p>
              <a:pPr algn="l"/>
              <a:r>
                <a:rPr lang="en-US" sz="800" b="1" u="none" dirty="0">
                  <a:solidFill>
                    <a:srgbClr val="CC3300"/>
                  </a:solidFill>
                </a:rPr>
                <a:t>Reg. Write</a:t>
              </a:r>
            </a:p>
          </p:txBody>
        </p:sp>
        <p:sp>
          <p:nvSpPr>
            <p:cNvPr id="411" name="Text Box 186"/>
            <p:cNvSpPr txBox="1">
              <a:spLocks noChangeArrowheads="1"/>
            </p:cNvSpPr>
            <p:nvPr/>
          </p:nvSpPr>
          <p:spPr bwMode="auto">
            <a:xfrm>
              <a:off x="3943350" y="3333750"/>
              <a:ext cx="685800" cy="214313"/>
            </a:xfrm>
            <a:prstGeom prst="rect">
              <a:avLst/>
            </a:prstGeom>
            <a:noFill/>
            <a:ln w="9525">
              <a:noFill/>
              <a:miter lim="800000"/>
              <a:headEnd/>
              <a:tailEnd/>
            </a:ln>
            <a:effectLst/>
          </p:spPr>
          <p:txBody>
            <a:bodyPr>
              <a:spAutoFit/>
            </a:bodyPr>
            <a:lstStyle/>
            <a:p>
              <a:pPr algn="l"/>
              <a:r>
                <a:rPr lang="en-US" sz="800" b="1" u="none" dirty="0">
                  <a:solidFill>
                    <a:srgbClr val="CC3300"/>
                  </a:solidFill>
                </a:rPr>
                <a:t>ALU Srce.</a:t>
              </a:r>
            </a:p>
          </p:txBody>
        </p:sp>
        <p:sp>
          <p:nvSpPr>
            <p:cNvPr id="412" name="Text Box 182"/>
            <p:cNvSpPr txBox="1">
              <a:spLocks noChangeArrowheads="1"/>
            </p:cNvSpPr>
            <p:nvPr/>
          </p:nvSpPr>
          <p:spPr bwMode="auto">
            <a:xfrm>
              <a:off x="3943350" y="2728913"/>
              <a:ext cx="685800" cy="214313"/>
            </a:xfrm>
            <a:prstGeom prst="rect">
              <a:avLst/>
            </a:prstGeom>
            <a:noFill/>
            <a:ln w="9525">
              <a:noFill/>
              <a:miter lim="800000"/>
              <a:headEnd/>
              <a:tailEnd/>
            </a:ln>
            <a:effectLst/>
          </p:spPr>
          <p:txBody>
            <a:bodyPr>
              <a:spAutoFit/>
            </a:bodyPr>
            <a:lstStyle/>
            <a:p>
              <a:pPr algn="l"/>
              <a:r>
                <a:rPr lang="en-US" sz="800" b="1" u="none" dirty="0">
                  <a:solidFill>
                    <a:srgbClr val="CC3300"/>
                  </a:solidFill>
                </a:rPr>
                <a:t>Mem. Read</a:t>
              </a:r>
            </a:p>
          </p:txBody>
        </p:sp>
        <p:sp>
          <p:nvSpPr>
            <p:cNvPr id="413" name="Rectangle 84"/>
            <p:cNvSpPr>
              <a:spLocks noChangeArrowheads="1"/>
            </p:cNvSpPr>
            <p:nvPr/>
          </p:nvSpPr>
          <p:spPr bwMode="auto">
            <a:xfrm>
              <a:off x="3028950" y="3762375"/>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u="none" dirty="0"/>
            </a:p>
          </p:txBody>
        </p:sp>
        <p:sp>
          <p:nvSpPr>
            <p:cNvPr id="414" name="Rectangle 7"/>
            <p:cNvSpPr>
              <a:spLocks noChangeArrowheads="1"/>
            </p:cNvSpPr>
            <p:nvPr/>
          </p:nvSpPr>
          <p:spPr bwMode="auto">
            <a:xfrm>
              <a:off x="971550" y="43434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u="none" dirty="0"/>
            </a:p>
          </p:txBody>
        </p:sp>
        <p:sp>
          <p:nvSpPr>
            <p:cNvPr id="415" name="Rectangle 38"/>
            <p:cNvSpPr>
              <a:spLocks noChangeArrowheads="1"/>
            </p:cNvSpPr>
            <p:nvPr/>
          </p:nvSpPr>
          <p:spPr bwMode="auto">
            <a:xfrm>
              <a:off x="590550" y="44958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416" name="Line 39"/>
            <p:cNvSpPr>
              <a:spLocks noChangeShapeType="1"/>
            </p:cNvSpPr>
            <p:nvPr/>
          </p:nvSpPr>
          <p:spPr bwMode="auto">
            <a:xfrm>
              <a:off x="833438" y="4800600"/>
              <a:ext cx="152400" cy="0"/>
            </a:xfrm>
            <a:prstGeom prst="line">
              <a:avLst/>
            </a:prstGeom>
            <a:noFill/>
            <a:ln w="28575">
              <a:solidFill>
                <a:schemeClr val="tx1"/>
              </a:solidFill>
              <a:round/>
              <a:headEnd/>
              <a:tailEnd type="triangle" w="med" len="med"/>
            </a:ln>
            <a:effectLst/>
          </p:spPr>
          <p:txBody>
            <a:bodyPr/>
            <a:lstStyle/>
            <a:p>
              <a:endParaRPr lang="en-US" u="none" dirty="0"/>
            </a:p>
          </p:txBody>
        </p:sp>
        <p:sp>
          <p:nvSpPr>
            <p:cNvPr id="417" name="Line 40"/>
            <p:cNvSpPr>
              <a:spLocks noChangeShapeType="1"/>
            </p:cNvSpPr>
            <p:nvPr/>
          </p:nvSpPr>
          <p:spPr bwMode="auto">
            <a:xfrm flipH="1" flipV="1">
              <a:off x="876300" y="2514600"/>
              <a:ext cx="0" cy="2286000"/>
            </a:xfrm>
            <a:prstGeom prst="line">
              <a:avLst/>
            </a:prstGeom>
            <a:noFill/>
            <a:ln w="28575">
              <a:solidFill>
                <a:schemeClr val="tx1"/>
              </a:solidFill>
              <a:round/>
              <a:headEnd/>
              <a:tailEnd/>
            </a:ln>
            <a:effectLst/>
          </p:spPr>
          <p:txBody>
            <a:bodyPr/>
            <a:lstStyle/>
            <a:p>
              <a:endParaRPr lang="en-US" u="none" dirty="0"/>
            </a:p>
          </p:txBody>
        </p:sp>
        <p:sp>
          <p:nvSpPr>
            <p:cNvPr id="418" name="Line 41"/>
            <p:cNvSpPr>
              <a:spLocks noChangeShapeType="1"/>
            </p:cNvSpPr>
            <p:nvPr/>
          </p:nvSpPr>
          <p:spPr bwMode="auto">
            <a:xfrm flipV="1">
              <a:off x="869950" y="2528888"/>
              <a:ext cx="304800" cy="0"/>
            </a:xfrm>
            <a:prstGeom prst="line">
              <a:avLst/>
            </a:prstGeom>
            <a:noFill/>
            <a:ln w="28575">
              <a:solidFill>
                <a:schemeClr val="tx1"/>
              </a:solidFill>
              <a:round/>
              <a:headEnd/>
              <a:tailEnd type="triangle" w="med" len="med"/>
            </a:ln>
            <a:effectLst/>
          </p:spPr>
          <p:txBody>
            <a:bodyPr/>
            <a:lstStyle/>
            <a:p>
              <a:endParaRPr lang="en-US" u="none" dirty="0"/>
            </a:p>
          </p:txBody>
        </p:sp>
        <p:sp>
          <p:nvSpPr>
            <p:cNvPr id="419" name="Line 42"/>
            <p:cNvSpPr>
              <a:spLocks noChangeShapeType="1"/>
            </p:cNvSpPr>
            <p:nvPr/>
          </p:nvSpPr>
          <p:spPr bwMode="auto">
            <a:xfrm>
              <a:off x="971550" y="3048000"/>
              <a:ext cx="203200" cy="0"/>
            </a:xfrm>
            <a:prstGeom prst="line">
              <a:avLst/>
            </a:prstGeom>
            <a:noFill/>
            <a:ln w="28575">
              <a:solidFill>
                <a:schemeClr val="tx1"/>
              </a:solidFill>
              <a:round/>
              <a:headEnd/>
              <a:tailEnd type="triangle" w="med" len="med"/>
            </a:ln>
            <a:effectLst/>
          </p:spPr>
          <p:txBody>
            <a:bodyPr/>
            <a:lstStyle/>
            <a:p>
              <a:endParaRPr lang="en-US" u="none" dirty="0"/>
            </a:p>
          </p:txBody>
        </p:sp>
        <p:sp>
          <p:nvSpPr>
            <p:cNvPr id="420" name="Text Box 43"/>
            <p:cNvSpPr txBox="1">
              <a:spLocks noChangeArrowheads="1"/>
            </p:cNvSpPr>
            <p:nvPr/>
          </p:nvSpPr>
          <p:spPr bwMode="auto">
            <a:xfrm>
              <a:off x="838200" y="2830513"/>
              <a:ext cx="347663" cy="274638"/>
            </a:xfrm>
            <a:prstGeom prst="rect">
              <a:avLst/>
            </a:prstGeom>
            <a:noFill/>
            <a:ln w="9525">
              <a:noFill/>
              <a:miter lim="800000"/>
              <a:headEnd/>
              <a:tailEnd/>
            </a:ln>
            <a:effectLst/>
          </p:spPr>
          <p:txBody>
            <a:bodyPr wrap="none">
              <a:spAutoFit/>
            </a:bodyPr>
            <a:lstStyle/>
            <a:p>
              <a:pPr algn="l"/>
              <a:r>
                <a:rPr lang="en-US" sz="1200" b="1" u="none" dirty="0">
                  <a:solidFill>
                    <a:srgbClr val="009900"/>
                  </a:solidFill>
                </a:rPr>
                <a:t>+4</a:t>
              </a:r>
            </a:p>
          </p:txBody>
        </p:sp>
        <p:sp>
          <p:nvSpPr>
            <p:cNvPr id="421" name="Text Box 44"/>
            <p:cNvSpPr txBox="1">
              <a:spLocks noChangeArrowheads="1"/>
            </p:cNvSpPr>
            <p:nvPr/>
          </p:nvSpPr>
          <p:spPr bwMode="auto">
            <a:xfrm>
              <a:off x="923925" y="44942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422" name="Rectangle 46"/>
            <p:cNvSpPr>
              <a:spLocks noChangeArrowheads="1"/>
            </p:cNvSpPr>
            <p:nvPr/>
          </p:nvSpPr>
          <p:spPr bwMode="auto">
            <a:xfrm>
              <a:off x="6742113" y="4357688"/>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u="none" dirty="0"/>
            </a:p>
          </p:txBody>
        </p:sp>
        <p:grpSp>
          <p:nvGrpSpPr>
            <p:cNvPr id="423" name="Group 48"/>
            <p:cNvGrpSpPr>
              <a:grpSpLocks/>
            </p:cNvGrpSpPr>
            <p:nvPr/>
          </p:nvGrpSpPr>
          <p:grpSpPr bwMode="auto">
            <a:xfrm>
              <a:off x="5116501" y="4738688"/>
              <a:ext cx="228600" cy="549275"/>
              <a:chOff x="4388" y="1632"/>
              <a:chExt cx="144" cy="346"/>
            </a:xfrm>
          </p:grpSpPr>
          <p:grpSp>
            <p:nvGrpSpPr>
              <p:cNvPr id="550" name="Group 49"/>
              <p:cNvGrpSpPr>
                <a:grpSpLocks/>
              </p:cNvGrpSpPr>
              <p:nvPr/>
            </p:nvGrpSpPr>
            <p:grpSpPr bwMode="auto">
              <a:xfrm>
                <a:off x="4411" y="1634"/>
                <a:ext cx="102" cy="336"/>
                <a:chOff x="1248" y="3360"/>
                <a:chExt cx="144" cy="480"/>
              </a:xfrm>
            </p:grpSpPr>
            <p:sp>
              <p:nvSpPr>
                <p:cNvPr id="552" name="AutoShape 50"/>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u="none" dirty="0"/>
                </a:p>
              </p:txBody>
            </p:sp>
            <p:sp>
              <p:nvSpPr>
                <p:cNvPr id="553" name="Line 5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u="none" dirty="0"/>
                </a:p>
              </p:txBody>
            </p:sp>
            <p:sp>
              <p:nvSpPr>
                <p:cNvPr id="554" name="Line 5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u="none" dirty="0"/>
                </a:p>
              </p:txBody>
            </p:sp>
          </p:grpSp>
          <p:sp>
            <p:nvSpPr>
              <p:cNvPr id="551" name="Text Box 53"/>
              <p:cNvSpPr txBox="1">
                <a:spLocks noChangeArrowheads="1"/>
              </p:cNvSpPr>
              <p:nvPr/>
            </p:nvSpPr>
            <p:spPr bwMode="auto">
              <a:xfrm>
                <a:off x="4388"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424" name="Line 54"/>
            <p:cNvSpPr>
              <a:spLocks noChangeShapeType="1"/>
            </p:cNvSpPr>
            <p:nvPr/>
          </p:nvSpPr>
          <p:spPr bwMode="auto">
            <a:xfrm>
              <a:off x="6153150" y="4814888"/>
              <a:ext cx="609600" cy="0"/>
            </a:xfrm>
            <a:prstGeom prst="line">
              <a:avLst/>
            </a:prstGeom>
            <a:noFill/>
            <a:ln w="28575">
              <a:solidFill>
                <a:schemeClr val="tx1"/>
              </a:solidFill>
              <a:round/>
              <a:headEnd/>
              <a:tailEnd type="triangle" w="med" len="med"/>
            </a:ln>
            <a:effectLst/>
          </p:spPr>
          <p:txBody>
            <a:bodyPr/>
            <a:lstStyle/>
            <a:p>
              <a:endParaRPr lang="en-US" u="none" dirty="0"/>
            </a:p>
          </p:txBody>
        </p:sp>
        <p:sp>
          <p:nvSpPr>
            <p:cNvPr id="425" name="Oval 55"/>
            <p:cNvSpPr>
              <a:spLocks noChangeArrowheads="1"/>
            </p:cNvSpPr>
            <p:nvPr/>
          </p:nvSpPr>
          <p:spPr bwMode="auto">
            <a:xfrm>
              <a:off x="4705350" y="316865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426" name="Line 56"/>
            <p:cNvSpPr>
              <a:spLocks noChangeShapeType="1"/>
            </p:cNvSpPr>
            <p:nvPr/>
          </p:nvSpPr>
          <p:spPr bwMode="auto">
            <a:xfrm flipV="1">
              <a:off x="4900613" y="3763963"/>
              <a:ext cx="0" cy="1874838"/>
            </a:xfrm>
            <a:prstGeom prst="line">
              <a:avLst/>
            </a:prstGeom>
            <a:noFill/>
            <a:ln w="28575">
              <a:solidFill>
                <a:schemeClr val="tx1"/>
              </a:solidFill>
              <a:round/>
              <a:headEnd/>
              <a:tailEnd type="triangle" w="med" len="med"/>
            </a:ln>
            <a:effectLst/>
          </p:spPr>
          <p:txBody>
            <a:bodyPr/>
            <a:lstStyle/>
            <a:p>
              <a:endParaRPr lang="en-US" u="none" dirty="0"/>
            </a:p>
          </p:txBody>
        </p:sp>
        <p:sp>
          <p:nvSpPr>
            <p:cNvPr id="427" name="Line 57"/>
            <p:cNvSpPr>
              <a:spLocks noChangeShapeType="1"/>
            </p:cNvSpPr>
            <p:nvPr/>
          </p:nvSpPr>
          <p:spPr bwMode="auto">
            <a:xfrm>
              <a:off x="4705350" y="5326117"/>
              <a:ext cx="2057400" cy="0"/>
            </a:xfrm>
            <a:prstGeom prst="line">
              <a:avLst/>
            </a:prstGeom>
            <a:noFill/>
            <a:ln w="28575">
              <a:solidFill>
                <a:schemeClr val="tx1"/>
              </a:solidFill>
              <a:round/>
              <a:headEnd/>
              <a:tailEnd type="triangle" w="med" len="med"/>
            </a:ln>
            <a:effectLst/>
          </p:spPr>
          <p:txBody>
            <a:bodyPr/>
            <a:lstStyle/>
            <a:p>
              <a:endParaRPr lang="en-US" u="none" dirty="0"/>
            </a:p>
          </p:txBody>
        </p:sp>
        <p:sp>
          <p:nvSpPr>
            <p:cNvPr id="428" name="Line 58"/>
            <p:cNvSpPr>
              <a:spLocks noChangeShapeType="1"/>
            </p:cNvSpPr>
            <p:nvPr/>
          </p:nvSpPr>
          <p:spPr bwMode="auto">
            <a:xfrm>
              <a:off x="5086350" y="3429000"/>
              <a:ext cx="304800" cy="0"/>
            </a:xfrm>
            <a:prstGeom prst="line">
              <a:avLst/>
            </a:prstGeom>
            <a:noFill/>
            <a:ln w="28575">
              <a:solidFill>
                <a:schemeClr val="tx1"/>
              </a:solidFill>
              <a:round/>
              <a:headEnd/>
              <a:tailEnd type="triangle" w="med" len="med"/>
            </a:ln>
            <a:effectLst/>
          </p:spPr>
          <p:txBody>
            <a:bodyPr/>
            <a:lstStyle/>
            <a:p>
              <a:endParaRPr lang="en-US" u="none" dirty="0"/>
            </a:p>
          </p:txBody>
        </p:sp>
        <p:sp>
          <p:nvSpPr>
            <p:cNvPr id="429" name="Line 60"/>
            <p:cNvSpPr>
              <a:spLocks noChangeShapeType="1"/>
            </p:cNvSpPr>
            <p:nvPr/>
          </p:nvSpPr>
          <p:spPr bwMode="auto">
            <a:xfrm flipH="1" flipV="1">
              <a:off x="681038" y="2133600"/>
              <a:ext cx="0" cy="2362200"/>
            </a:xfrm>
            <a:prstGeom prst="line">
              <a:avLst/>
            </a:prstGeom>
            <a:noFill/>
            <a:ln w="28575">
              <a:solidFill>
                <a:schemeClr val="tx1"/>
              </a:solidFill>
              <a:round/>
              <a:headEnd type="triangle" w="med" len="med"/>
              <a:tailEnd/>
            </a:ln>
            <a:effectLst/>
          </p:spPr>
          <p:txBody>
            <a:bodyPr/>
            <a:lstStyle/>
            <a:p>
              <a:endParaRPr lang="en-US" u="none" dirty="0"/>
            </a:p>
          </p:txBody>
        </p:sp>
        <p:sp>
          <p:nvSpPr>
            <p:cNvPr id="430" name="Line 61"/>
            <p:cNvSpPr>
              <a:spLocks noChangeShapeType="1"/>
            </p:cNvSpPr>
            <p:nvPr/>
          </p:nvSpPr>
          <p:spPr bwMode="auto">
            <a:xfrm>
              <a:off x="666750" y="2133600"/>
              <a:ext cx="6172200" cy="0"/>
            </a:xfrm>
            <a:prstGeom prst="line">
              <a:avLst/>
            </a:prstGeom>
            <a:noFill/>
            <a:ln w="28575">
              <a:solidFill>
                <a:schemeClr val="tx1"/>
              </a:solidFill>
              <a:round/>
              <a:headEnd/>
              <a:tailEnd/>
            </a:ln>
            <a:effectLst/>
          </p:spPr>
          <p:txBody>
            <a:bodyPr/>
            <a:lstStyle/>
            <a:p>
              <a:endParaRPr lang="en-US" u="none" dirty="0"/>
            </a:p>
          </p:txBody>
        </p:sp>
        <p:sp>
          <p:nvSpPr>
            <p:cNvPr id="431" name="Line 62"/>
            <p:cNvSpPr>
              <a:spLocks noChangeShapeType="1"/>
            </p:cNvSpPr>
            <p:nvPr/>
          </p:nvSpPr>
          <p:spPr bwMode="auto">
            <a:xfrm>
              <a:off x="4305300" y="5638800"/>
              <a:ext cx="609600" cy="0"/>
            </a:xfrm>
            <a:prstGeom prst="line">
              <a:avLst/>
            </a:prstGeom>
            <a:noFill/>
            <a:ln w="28575">
              <a:solidFill>
                <a:schemeClr val="tx1"/>
              </a:solidFill>
              <a:round/>
              <a:headEnd/>
              <a:tailEnd/>
            </a:ln>
            <a:effectLst/>
          </p:spPr>
          <p:txBody>
            <a:bodyPr/>
            <a:lstStyle/>
            <a:p>
              <a:endParaRPr lang="en-US" u="none" dirty="0"/>
            </a:p>
          </p:txBody>
        </p:sp>
        <p:sp>
          <p:nvSpPr>
            <p:cNvPr id="432" name="Text Box 63"/>
            <p:cNvSpPr txBox="1">
              <a:spLocks noChangeArrowheads="1"/>
            </p:cNvSpPr>
            <p:nvPr/>
          </p:nvSpPr>
          <p:spPr bwMode="auto">
            <a:xfrm>
              <a:off x="6630988" y="4572000"/>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433" name="Text Box 64"/>
            <p:cNvSpPr txBox="1">
              <a:spLocks noChangeArrowheads="1"/>
            </p:cNvSpPr>
            <p:nvPr/>
          </p:nvSpPr>
          <p:spPr bwMode="auto">
            <a:xfrm>
              <a:off x="1657350" y="46482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434" name="Line 65"/>
            <p:cNvSpPr>
              <a:spLocks noChangeShapeType="1"/>
            </p:cNvSpPr>
            <p:nvPr/>
          </p:nvSpPr>
          <p:spPr bwMode="auto">
            <a:xfrm>
              <a:off x="2347913" y="3962400"/>
              <a:ext cx="685800" cy="0"/>
            </a:xfrm>
            <a:prstGeom prst="line">
              <a:avLst/>
            </a:prstGeom>
            <a:noFill/>
            <a:ln w="28575">
              <a:solidFill>
                <a:schemeClr val="tx1"/>
              </a:solidFill>
              <a:round/>
              <a:headEnd/>
              <a:tailEnd type="triangle" w="med" len="med"/>
            </a:ln>
            <a:effectLst/>
          </p:spPr>
          <p:txBody>
            <a:bodyPr/>
            <a:lstStyle/>
            <a:p>
              <a:endParaRPr lang="en-US" u="none" dirty="0"/>
            </a:p>
          </p:txBody>
        </p:sp>
        <p:sp>
          <p:nvSpPr>
            <p:cNvPr id="435" name="Line 66"/>
            <p:cNvSpPr>
              <a:spLocks noChangeShapeType="1"/>
            </p:cNvSpPr>
            <p:nvPr/>
          </p:nvSpPr>
          <p:spPr bwMode="auto">
            <a:xfrm>
              <a:off x="2362200" y="3200400"/>
              <a:ext cx="0" cy="2432050"/>
            </a:xfrm>
            <a:prstGeom prst="line">
              <a:avLst/>
            </a:prstGeom>
            <a:noFill/>
            <a:ln w="28575">
              <a:solidFill>
                <a:schemeClr val="tx1"/>
              </a:solidFill>
              <a:round/>
              <a:headEnd/>
              <a:tailEnd/>
            </a:ln>
            <a:effectLst/>
          </p:spPr>
          <p:txBody>
            <a:bodyPr/>
            <a:lstStyle/>
            <a:p>
              <a:endParaRPr lang="en-US" u="none" dirty="0"/>
            </a:p>
          </p:txBody>
        </p:sp>
        <p:sp>
          <p:nvSpPr>
            <p:cNvPr id="436" name="Line 67"/>
            <p:cNvSpPr>
              <a:spLocks noChangeShapeType="1"/>
            </p:cNvSpPr>
            <p:nvPr/>
          </p:nvSpPr>
          <p:spPr bwMode="auto">
            <a:xfrm>
              <a:off x="2347913" y="5638800"/>
              <a:ext cx="1447800" cy="0"/>
            </a:xfrm>
            <a:prstGeom prst="line">
              <a:avLst/>
            </a:prstGeom>
            <a:noFill/>
            <a:ln w="28575">
              <a:solidFill>
                <a:schemeClr val="tx1"/>
              </a:solidFill>
              <a:round/>
              <a:headEnd/>
              <a:tailEnd type="triangle" w="med" len="med"/>
            </a:ln>
            <a:effectLst/>
          </p:spPr>
          <p:txBody>
            <a:bodyPr/>
            <a:lstStyle/>
            <a:p>
              <a:endParaRPr lang="en-US" u="none" dirty="0"/>
            </a:p>
          </p:txBody>
        </p:sp>
        <p:sp>
          <p:nvSpPr>
            <p:cNvPr id="437" name="Line 68"/>
            <p:cNvSpPr>
              <a:spLocks noChangeShapeType="1"/>
            </p:cNvSpPr>
            <p:nvPr/>
          </p:nvSpPr>
          <p:spPr bwMode="auto">
            <a:xfrm>
              <a:off x="7824788" y="4891088"/>
              <a:ext cx="533400" cy="0"/>
            </a:xfrm>
            <a:prstGeom prst="line">
              <a:avLst/>
            </a:prstGeom>
            <a:noFill/>
            <a:ln w="28575">
              <a:solidFill>
                <a:schemeClr val="tx1"/>
              </a:solidFill>
              <a:round/>
              <a:headEnd/>
              <a:tailEnd type="triangle" w="med" len="med"/>
            </a:ln>
            <a:effectLst/>
          </p:spPr>
          <p:txBody>
            <a:bodyPr/>
            <a:lstStyle/>
            <a:p>
              <a:endParaRPr lang="en-US" u="none" dirty="0"/>
            </a:p>
          </p:txBody>
        </p:sp>
        <p:sp>
          <p:nvSpPr>
            <p:cNvPr id="438" name="Line 69"/>
            <p:cNvSpPr>
              <a:spLocks noChangeShapeType="1"/>
            </p:cNvSpPr>
            <p:nvPr/>
          </p:nvSpPr>
          <p:spPr bwMode="auto">
            <a:xfrm>
              <a:off x="8210550" y="5148263"/>
              <a:ext cx="152400" cy="0"/>
            </a:xfrm>
            <a:prstGeom prst="line">
              <a:avLst/>
            </a:prstGeom>
            <a:noFill/>
            <a:ln w="28575">
              <a:solidFill>
                <a:schemeClr val="tx1"/>
              </a:solidFill>
              <a:round/>
              <a:headEnd/>
              <a:tailEnd type="triangle" w="med" len="med"/>
            </a:ln>
            <a:effectLst/>
          </p:spPr>
          <p:txBody>
            <a:bodyPr/>
            <a:lstStyle/>
            <a:p>
              <a:endParaRPr lang="en-US" u="none" dirty="0"/>
            </a:p>
          </p:txBody>
        </p:sp>
        <p:sp>
          <p:nvSpPr>
            <p:cNvPr id="439" name="Line 70"/>
            <p:cNvSpPr>
              <a:spLocks noChangeShapeType="1"/>
            </p:cNvSpPr>
            <p:nvPr/>
          </p:nvSpPr>
          <p:spPr bwMode="auto">
            <a:xfrm>
              <a:off x="8515350" y="4981575"/>
              <a:ext cx="152400" cy="0"/>
            </a:xfrm>
            <a:prstGeom prst="line">
              <a:avLst/>
            </a:prstGeom>
            <a:noFill/>
            <a:ln w="28575">
              <a:solidFill>
                <a:schemeClr val="tx1"/>
              </a:solidFill>
              <a:round/>
              <a:headEnd/>
              <a:tailEnd/>
            </a:ln>
            <a:effectLst/>
          </p:spPr>
          <p:txBody>
            <a:bodyPr/>
            <a:lstStyle/>
            <a:p>
              <a:endParaRPr lang="en-US" u="none" dirty="0"/>
            </a:p>
          </p:txBody>
        </p:sp>
        <p:sp>
          <p:nvSpPr>
            <p:cNvPr id="440" name="Line 71"/>
            <p:cNvSpPr>
              <a:spLocks noChangeShapeType="1"/>
            </p:cNvSpPr>
            <p:nvPr/>
          </p:nvSpPr>
          <p:spPr bwMode="auto">
            <a:xfrm>
              <a:off x="8661346" y="4983163"/>
              <a:ext cx="0" cy="1250950"/>
            </a:xfrm>
            <a:prstGeom prst="line">
              <a:avLst/>
            </a:prstGeom>
            <a:noFill/>
            <a:ln w="28575">
              <a:solidFill>
                <a:schemeClr val="tx1"/>
              </a:solidFill>
              <a:round/>
              <a:headEnd/>
              <a:tailEnd/>
            </a:ln>
            <a:effectLst/>
          </p:spPr>
          <p:txBody>
            <a:bodyPr/>
            <a:lstStyle/>
            <a:p>
              <a:endParaRPr lang="en-US" u="none" dirty="0"/>
            </a:p>
          </p:txBody>
        </p:sp>
        <p:sp>
          <p:nvSpPr>
            <p:cNvPr id="441" name="Line 72"/>
            <p:cNvSpPr>
              <a:spLocks noChangeShapeType="1"/>
            </p:cNvSpPr>
            <p:nvPr/>
          </p:nvSpPr>
          <p:spPr bwMode="auto">
            <a:xfrm>
              <a:off x="2876550" y="6232634"/>
              <a:ext cx="5791200" cy="0"/>
            </a:xfrm>
            <a:prstGeom prst="line">
              <a:avLst/>
            </a:prstGeom>
            <a:noFill/>
            <a:ln w="28575">
              <a:solidFill>
                <a:schemeClr val="tx1"/>
              </a:solidFill>
              <a:round/>
              <a:headEnd/>
              <a:tailEnd/>
            </a:ln>
            <a:effectLst/>
          </p:spPr>
          <p:txBody>
            <a:bodyPr/>
            <a:lstStyle/>
            <a:p>
              <a:endParaRPr lang="en-US" u="none" dirty="0"/>
            </a:p>
          </p:txBody>
        </p:sp>
        <p:sp>
          <p:nvSpPr>
            <p:cNvPr id="442" name="Line 73"/>
            <p:cNvSpPr>
              <a:spLocks noChangeShapeType="1"/>
            </p:cNvSpPr>
            <p:nvPr/>
          </p:nvSpPr>
          <p:spPr bwMode="auto">
            <a:xfrm>
              <a:off x="2882955" y="5029200"/>
              <a:ext cx="0" cy="1219200"/>
            </a:xfrm>
            <a:prstGeom prst="line">
              <a:avLst/>
            </a:prstGeom>
            <a:noFill/>
            <a:ln w="28575">
              <a:solidFill>
                <a:schemeClr val="tx1"/>
              </a:solidFill>
              <a:round/>
              <a:headEnd/>
              <a:tailEnd/>
            </a:ln>
            <a:effectLst/>
          </p:spPr>
          <p:txBody>
            <a:bodyPr/>
            <a:lstStyle/>
            <a:p>
              <a:endParaRPr lang="en-US" u="none" dirty="0"/>
            </a:p>
          </p:txBody>
        </p:sp>
        <p:grpSp>
          <p:nvGrpSpPr>
            <p:cNvPr id="443" name="Group 74"/>
            <p:cNvGrpSpPr>
              <a:grpSpLocks/>
            </p:cNvGrpSpPr>
            <p:nvPr/>
          </p:nvGrpSpPr>
          <p:grpSpPr bwMode="auto">
            <a:xfrm>
              <a:off x="8316901" y="4722813"/>
              <a:ext cx="228600" cy="549275"/>
              <a:chOff x="4388" y="1632"/>
              <a:chExt cx="144" cy="346"/>
            </a:xfrm>
          </p:grpSpPr>
          <p:grpSp>
            <p:nvGrpSpPr>
              <p:cNvPr id="545" name="Group 75"/>
              <p:cNvGrpSpPr>
                <a:grpSpLocks/>
              </p:cNvGrpSpPr>
              <p:nvPr/>
            </p:nvGrpSpPr>
            <p:grpSpPr bwMode="auto">
              <a:xfrm>
                <a:off x="4411" y="1634"/>
                <a:ext cx="102" cy="336"/>
                <a:chOff x="1248" y="3360"/>
                <a:chExt cx="144" cy="480"/>
              </a:xfrm>
            </p:grpSpPr>
            <p:sp>
              <p:nvSpPr>
                <p:cNvPr id="547" name="AutoShape 76"/>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u="none" dirty="0"/>
                </a:p>
              </p:txBody>
            </p:sp>
            <p:sp>
              <p:nvSpPr>
                <p:cNvPr id="548" name="Line 7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u="none" dirty="0"/>
                </a:p>
              </p:txBody>
            </p:sp>
            <p:sp>
              <p:nvSpPr>
                <p:cNvPr id="549" name="Line 7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u="none" dirty="0"/>
                </a:p>
              </p:txBody>
            </p:sp>
          </p:grpSp>
          <p:sp>
            <p:nvSpPr>
              <p:cNvPr id="546" name="Text Box 79"/>
              <p:cNvSpPr txBox="1">
                <a:spLocks noChangeArrowheads="1"/>
              </p:cNvSpPr>
              <p:nvPr/>
            </p:nvSpPr>
            <p:spPr bwMode="auto">
              <a:xfrm>
                <a:off x="4388"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444" name="Line 80"/>
            <p:cNvSpPr>
              <a:spLocks noChangeShapeType="1"/>
            </p:cNvSpPr>
            <p:nvPr/>
          </p:nvSpPr>
          <p:spPr bwMode="auto">
            <a:xfrm>
              <a:off x="2043113" y="4876800"/>
              <a:ext cx="304800" cy="0"/>
            </a:xfrm>
            <a:prstGeom prst="line">
              <a:avLst/>
            </a:prstGeom>
            <a:noFill/>
            <a:ln w="28575">
              <a:solidFill>
                <a:schemeClr val="tx1"/>
              </a:solidFill>
              <a:round/>
              <a:headEnd/>
              <a:tailEnd/>
            </a:ln>
            <a:effectLst/>
          </p:spPr>
          <p:txBody>
            <a:bodyPr/>
            <a:lstStyle/>
            <a:p>
              <a:endParaRPr lang="en-US" u="none" dirty="0"/>
            </a:p>
          </p:txBody>
        </p:sp>
        <p:sp>
          <p:nvSpPr>
            <p:cNvPr id="445" name="Line 81"/>
            <p:cNvSpPr>
              <a:spLocks noChangeShapeType="1"/>
            </p:cNvSpPr>
            <p:nvPr/>
          </p:nvSpPr>
          <p:spPr bwMode="auto">
            <a:xfrm>
              <a:off x="4705350" y="2590800"/>
              <a:ext cx="685800" cy="0"/>
            </a:xfrm>
            <a:prstGeom prst="line">
              <a:avLst/>
            </a:prstGeom>
            <a:noFill/>
            <a:ln w="28575">
              <a:solidFill>
                <a:schemeClr val="tx1"/>
              </a:solidFill>
              <a:round/>
              <a:headEnd/>
              <a:tailEnd type="triangle" w="med" len="med"/>
            </a:ln>
            <a:effectLst/>
          </p:spPr>
          <p:txBody>
            <a:bodyPr/>
            <a:lstStyle/>
            <a:p>
              <a:endParaRPr lang="en-US" u="none" dirty="0"/>
            </a:p>
          </p:txBody>
        </p:sp>
        <p:sp>
          <p:nvSpPr>
            <p:cNvPr id="446" name="Line 82"/>
            <p:cNvSpPr>
              <a:spLocks noChangeShapeType="1"/>
            </p:cNvSpPr>
            <p:nvPr/>
          </p:nvSpPr>
          <p:spPr bwMode="auto">
            <a:xfrm>
              <a:off x="4248150" y="4357688"/>
              <a:ext cx="1295400" cy="0"/>
            </a:xfrm>
            <a:prstGeom prst="line">
              <a:avLst/>
            </a:prstGeom>
            <a:noFill/>
            <a:ln w="28575">
              <a:solidFill>
                <a:schemeClr val="tx1"/>
              </a:solidFill>
              <a:round/>
              <a:headEnd/>
              <a:tailEnd type="triangle" w="med" len="med"/>
            </a:ln>
            <a:effectLst/>
          </p:spPr>
          <p:txBody>
            <a:bodyPr/>
            <a:lstStyle/>
            <a:p>
              <a:endParaRPr lang="en-US" u="none" dirty="0"/>
            </a:p>
          </p:txBody>
        </p:sp>
        <p:sp>
          <p:nvSpPr>
            <p:cNvPr id="447" name="Text Box 83"/>
            <p:cNvSpPr txBox="1">
              <a:spLocks noChangeArrowheads="1"/>
            </p:cNvSpPr>
            <p:nvPr/>
          </p:nvSpPr>
          <p:spPr bwMode="auto">
            <a:xfrm>
              <a:off x="3400425" y="4964113"/>
              <a:ext cx="887413" cy="274638"/>
            </a:xfrm>
            <a:prstGeom prst="rect">
              <a:avLst/>
            </a:prstGeom>
            <a:noFill/>
            <a:ln w="9525">
              <a:noFill/>
              <a:miter lim="800000"/>
              <a:headEnd/>
              <a:tailEnd/>
            </a:ln>
            <a:effectLst/>
          </p:spPr>
          <p:txBody>
            <a:bodyPr wrap="none">
              <a:spAutoFit/>
            </a:bodyPr>
            <a:lstStyle/>
            <a:p>
              <a:pPr algn="l"/>
              <a:r>
                <a:rPr lang="en-US" sz="1200" b="1" u="none" dirty="0"/>
                <a:t>Reg. Block</a:t>
              </a:r>
            </a:p>
          </p:txBody>
        </p:sp>
        <p:sp>
          <p:nvSpPr>
            <p:cNvPr id="448" name="Text Box 85"/>
            <p:cNvSpPr txBox="1">
              <a:spLocks noChangeArrowheads="1"/>
            </p:cNvSpPr>
            <p:nvPr/>
          </p:nvSpPr>
          <p:spPr bwMode="auto">
            <a:xfrm>
              <a:off x="3016250" y="3808413"/>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449" name="Text Box 86"/>
            <p:cNvSpPr txBox="1">
              <a:spLocks noChangeArrowheads="1"/>
            </p:cNvSpPr>
            <p:nvPr/>
          </p:nvSpPr>
          <p:spPr bwMode="auto">
            <a:xfrm>
              <a:off x="3714750" y="4113213"/>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450" name="Oval 87"/>
            <p:cNvSpPr>
              <a:spLocks noChangeArrowheads="1"/>
            </p:cNvSpPr>
            <p:nvPr/>
          </p:nvSpPr>
          <p:spPr bwMode="auto">
            <a:xfrm>
              <a:off x="3783067" y="52578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451" name="Text Box 88"/>
            <p:cNvSpPr txBox="1">
              <a:spLocks noChangeArrowheads="1"/>
            </p:cNvSpPr>
            <p:nvPr/>
          </p:nvSpPr>
          <p:spPr bwMode="auto">
            <a:xfrm>
              <a:off x="4262438" y="5438775"/>
              <a:ext cx="36195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32</a:t>
              </a:r>
            </a:p>
          </p:txBody>
        </p:sp>
        <p:sp>
          <p:nvSpPr>
            <p:cNvPr id="452" name="Line 91"/>
            <p:cNvSpPr>
              <a:spLocks noChangeShapeType="1"/>
            </p:cNvSpPr>
            <p:nvPr/>
          </p:nvSpPr>
          <p:spPr bwMode="auto">
            <a:xfrm>
              <a:off x="2876550" y="5035605"/>
              <a:ext cx="152400" cy="0"/>
            </a:xfrm>
            <a:prstGeom prst="line">
              <a:avLst/>
            </a:prstGeom>
            <a:noFill/>
            <a:ln w="28575">
              <a:solidFill>
                <a:schemeClr val="tx1"/>
              </a:solidFill>
              <a:round/>
              <a:headEnd/>
              <a:tailEnd type="triangle" w="med" len="med"/>
            </a:ln>
            <a:effectLst/>
          </p:spPr>
          <p:txBody>
            <a:bodyPr/>
            <a:lstStyle/>
            <a:p>
              <a:endParaRPr lang="en-US" u="none" dirty="0"/>
            </a:p>
          </p:txBody>
        </p:sp>
        <p:sp>
          <p:nvSpPr>
            <p:cNvPr id="453" name="Line 92"/>
            <p:cNvSpPr>
              <a:spLocks noChangeShapeType="1"/>
            </p:cNvSpPr>
            <p:nvPr/>
          </p:nvSpPr>
          <p:spPr bwMode="auto">
            <a:xfrm>
              <a:off x="4914900" y="5195888"/>
              <a:ext cx="228600" cy="0"/>
            </a:xfrm>
            <a:prstGeom prst="line">
              <a:avLst/>
            </a:prstGeom>
            <a:noFill/>
            <a:ln w="28575">
              <a:solidFill>
                <a:schemeClr val="tx1"/>
              </a:solidFill>
              <a:round/>
              <a:headEnd/>
              <a:tailEnd type="triangle" w="med" len="med"/>
            </a:ln>
            <a:effectLst/>
          </p:spPr>
          <p:txBody>
            <a:bodyPr/>
            <a:lstStyle/>
            <a:p>
              <a:endParaRPr lang="en-US" u="none" dirty="0"/>
            </a:p>
          </p:txBody>
        </p:sp>
        <p:sp>
          <p:nvSpPr>
            <p:cNvPr id="454" name="Line 93"/>
            <p:cNvSpPr>
              <a:spLocks noChangeShapeType="1"/>
            </p:cNvSpPr>
            <p:nvPr/>
          </p:nvSpPr>
          <p:spPr bwMode="auto">
            <a:xfrm>
              <a:off x="5314950" y="5043488"/>
              <a:ext cx="228600" cy="0"/>
            </a:xfrm>
            <a:prstGeom prst="line">
              <a:avLst/>
            </a:prstGeom>
            <a:noFill/>
            <a:ln w="28575">
              <a:solidFill>
                <a:schemeClr val="tx1"/>
              </a:solidFill>
              <a:round/>
              <a:headEnd/>
              <a:tailEnd type="triangle" w="med" len="med"/>
            </a:ln>
            <a:effectLst/>
          </p:spPr>
          <p:txBody>
            <a:bodyPr/>
            <a:lstStyle/>
            <a:p>
              <a:endParaRPr lang="en-US" u="none" dirty="0"/>
            </a:p>
          </p:txBody>
        </p:sp>
        <p:sp>
          <p:nvSpPr>
            <p:cNvPr id="455" name="Line 94"/>
            <p:cNvSpPr>
              <a:spLocks noChangeShapeType="1"/>
            </p:cNvSpPr>
            <p:nvPr/>
          </p:nvSpPr>
          <p:spPr bwMode="auto">
            <a:xfrm>
              <a:off x="4248150" y="4814888"/>
              <a:ext cx="914400" cy="0"/>
            </a:xfrm>
            <a:prstGeom prst="line">
              <a:avLst/>
            </a:prstGeom>
            <a:noFill/>
            <a:ln w="28575">
              <a:solidFill>
                <a:schemeClr val="tx1"/>
              </a:solidFill>
              <a:round/>
              <a:headEnd/>
              <a:tailEnd type="triangle" w="med" len="med"/>
            </a:ln>
            <a:effectLst/>
          </p:spPr>
          <p:txBody>
            <a:bodyPr/>
            <a:lstStyle/>
            <a:p>
              <a:endParaRPr lang="en-US" u="none" dirty="0"/>
            </a:p>
          </p:txBody>
        </p:sp>
        <p:sp>
          <p:nvSpPr>
            <p:cNvPr id="456" name="Line 95"/>
            <p:cNvSpPr>
              <a:spLocks noChangeShapeType="1"/>
            </p:cNvSpPr>
            <p:nvPr/>
          </p:nvSpPr>
          <p:spPr bwMode="auto">
            <a:xfrm>
              <a:off x="6153150" y="4572000"/>
              <a:ext cx="152400" cy="0"/>
            </a:xfrm>
            <a:prstGeom prst="line">
              <a:avLst/>
            </a:prstGeom>
            <a:noFill/>
            <a:ln w="19050">
              <a:solidFill>
                <a:schemeClr val="tx1"/>
              </a:solidFill>
              <a:round/>
              <a:headEnd/>
              <a:tailEnd/>
            </a:ln>
            <a:effectLst/>
          </p:spPr>
          <p:txBody>
            <a:bodyPr/>
            <a:lstStyle/>
            <a:p>
              <a:endParaRPr lang="en-US" u="none" dirty="0"/>
            </a:p>
          </p:txBody>
        </p:sp>
        <p:sp>
          <p:nvSpPr>
            <p:cNvPr id="457" name="Line 96"/>
            <p:cNvSpPr>
              <a:spLocks noChangeShapeType="1"/>
            </p:cNvSpPr>
            <p:nvPr/>
          </p:nvSpPr>
          <p:spPr bwMode="auto">
            <a:xfrm>
              <a:off x="4711755" y="4814888"/>
              <a:ext cx="0" cy="519113"/>
            </a:xfrm>
            <a:prstGeom prst="line">
              <a:avLst/>
            </a:prstGeom>
            <a:noFill/>
            <a:ln w="28575">
              <a:solidFill>
                <a:schemeClr val="tx1"/>
              </a:solidFill>
              <a:round/>
              <a:headEnd/>
              <a:tailEnd/>
            </a:ln>
            <a:effectLst/>
          </p:spPr>
          <p:txBody>
            <a:bodyPr/>
            <a:lstStyle/>
            <a:p>
              <a:endParaRPr lang="en-US" u="none" dirty="0"/>
            </a:p>
          </p:txBody>
        </p:sp>
        <p:sp>
          <p:nvSpPr>
            <p:cNvPr id="458" name="Text Box 97"/>
            <p:cNvSpPr txBox="1">
              <a:spLocks noChangeArrowheads="1"/>
            </p:cNvSpPr>
            <p:nvPr/>
          </p:nvSpPr>
          <p:spPr bwMode="auto">
            <a:xfrm>
              <a:off x="6610350" y="51054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459" name="Text Box 98"/>
            <p:cNvSpPr txBox="1">
              <a:spLocks noChangeArrowheads="1"/>
            </p:cNvSpPr>
            <p:nvPr/>
          </p:nvSpPr>
          <p:spPr bwMode="auto">
            <a:xfrm>
              <a:off x="7240588" y="4662488"/>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460" name="Line 99"/>
            <p:cNvSpPr>
              <a:spLocks noChangeShapeType="1"/>
            </p:cNvSpPr>
            <p:nvPr/>
          </p:nvSpPr>
          <p:spPr bwMode="auto">
            <a:xfrm>
              <a:off x="6548438" y="4814888"/>
              <a:ext cx="0" cy="1066800"/>
            </a:xfrm>
            <a:prstGeom prst="line">
              <a:avLst/>
            </a:prstGeom>
            <a:noFill/>
            <a:ln w="28575">
              <a:solidFill>
                <a:schemeClr val="tx1"/>
              </a:solidFill>
              <a:round/>
              <a:headEnd/>
              <a:tailEnd/>
            </a:ln>
            <a:effectLst/>
          </p:spPr>
          <p:txBody>
            <a:bodyPr/>
            <a:lstStyle/>
            <a:p>
              <a:endParaRPr lang="en-US" u="none" dirty="0"/>
            </a:p>
          </p:txBody>
        </p:sp>
        <p:sp>
          <p:nvSpPr>
            <p:cNvPr id="461" name="Line 100"/>
            <p:cNvSpPr>
              <a:spLocks noChangeShapeType="1"/>
            </p:cNvSpPr>
            <p:nvPr/>
          </p:nvSpPr>
          <p:spPr bwMode="auto">
            <a:xfrm>
              <a:off x="6534150" y="5881688"/>
              <a:ext cx="1676400" cy="0"/>
            </a:xfrm>
            <a:prstGeom prst="line">
              <a:avLst/>
            </a:prstGeom>
            <a:noFill/>
            <a:ln w="28575">
              <a:solidFill>
                <a:schemeClr val="tx1"/>
              </a:solidFill>
              <a:round/>
              <a:headEnd/>
              <a:tailEnd/>
            </a:ln>
            <a:effectLst/>
          </p:spPr>
          <p:txBody>
            <a:bodyPr/>
            <a:lstStyle/>
            <a:p>
              <a:endParaRPr lang="en-US" u="none" dirty="0"/>
            </a:p>
          </p:txBody>
        </p:sp>
        <p:sp>
          <p:nvSpPr>
            <p:cNvPr id="462" name="Line 101"/>
            <p:cNvSpPr>
              <a:spLocks noChangeShapeType="1"/>
            </p:cNvSpPr>
            <p:nvPr/>
          </p:nvSpPr>
          <p:spPr bwMode="auto">
            <a:xfrm flipV="1">
              <a:off x="8210550" y="5133975"/>
              <a:ext cx="0" cy="762000"/>
            </a:xfrm>
            <a:prstGeom prst="line">
              <a:avLst/>
            </a:prstGeom>
            <a:noFill/>
            <a:ln w="28575">
              <a:solidFill>
                <a:schemeClr val="tx1"/>
              </a:solidFill>
              <a:round/>
              <a:headEnd/>
              <a:tailEnd/>
            </a:ln>
            <a:effectLst/>
          </p:spPr>
          <p:txBody>
            <a:bodyPr/>
            <a:lstStyle/>
            <a:p>
              <a:endParaRPr lang="en-US" u="none" dirty="0"/>
            </a:p>
          </p:txBody>
        </p:sp>
        <p:sp>
          <p:nvSpPr>
            <p:cNvPr id="463" name="Text Box 102"/>
            <p:cNvSpPr txBox="1">
              <a:spLocks noChangeArrowheads="1"/>
            </p:cNvSpPr>
            <p:nvPr/>
          </p:nvSpPr>
          <p:spPr bwMode="auto">
            <a:xfrm rot="16200000">
              <a:off x="1512888" y="3954463"/>
              <a:ext cx="14478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Instruction bits 0-31</a:t>
              </a:r>
            </a:p>
          </p:txBody>
        </p:sp>
        <p:sp>
          <p:nvSpPr>
            <p:cNvPr id="464" name="Text Box 103"/>
            <p:cNvSpPr txBox="1">
              <a:spLocks noChangeArrowheads="1"/>
            </p:cNvSpPr>
            <p:nvPr/>
          </p:nvSpPr>
          <p:spPr bwMode="auto">
            <a:xfrm>
              <a:off x="2876550" y="5394325"/>
              <a:ext cx="9144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16 (Bits 0-15)</a:t>
              </a:r>
            </a:p>
          </p:txBody>
        </p:sp>
        <p:sp>
          <p:nvSpPr>
            <p:cNvPr id="465" name="Text Box 110"/>
            <p:cNvSpPr txBox="1">
              <a:spLocks noChangeArrowheads="1"/>
            </p:cNvSpPr>
            <p:nvPr/>
          </p:nvSpPr>
          <p:spPr bwMode="auto">
            <a:xfrm>
              <a:off x="5143500" y="3390900"/>
              <a:ext cx="3810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32</a:t>
              </a:r>
            </a:p>
          </p:txBody>
        </p:sp>
        <p:sp>
          <p:nvSpPr>
            <p:cNvPr id="466" name="Text Box 111"/>
            <p:cNvSpPr txBox="1">
              <a:spLocks noChangeArrowheads="1"/>
            </p:cNvSpPr>
            <p:nvPr/>
          </p:nvSpPr>
          <p:spPr bwMode="auto">
            <a:xfrm>
              <a:off x="5133975" y="2571750"/>
              <a:ext cx="3810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32</a:t>
              </a:r>
            </a:p>
          </p:txBody>
        </p:sp>
        <p:sp>
          <p:nvSpPr>
            <p:cNvPr id="467" name="Line 113"/>
            <p:cNvSpPr>
              <a:spLocks noChangeShapeType="1"/>
            </p:cNvSpPr>
            <p:nvPr/>
          </p:nvSpPr>
          <p:spPr bwMode="auto">
            <a:xfrm>
              <a:off x="6000750" y="2971800"/>
              <a:ext cx="304800" cy="0"/>
            </a:xfrm>
            <a:prstGeom prst="line">
              <a:avLst/>
            </a:prstGeom>
            <a:noFill/>
            <a:ln w="28575">
              <a:solidFill>
                <a:schemeClr val="tx1"/>
              </a:solidFill>
              <a:round/>
              <a:headEnd/>
              <a:tailEnd type="triangle" w="med" len="med"/>
            </a:ln>
            <a:effectLst/>
          </p:spPr>
          <p:txBody>
            <a:bodyPr/>
            <a:lstStyle/>
            <a:p>
              <a:endParaRPr lang="en-US" u="none" dirty="0"/>
            </a:p>
          </p:txBody>
        </p:sp>
        <p:sp>
          <p:nvSpPr>
            <p:cNvPr id="468" name="Line 114"/>
            <p:cNvSpPr>
              <a:spLocks noChangeShapeType="1"/>
            </p:cNvSpPr>
            <p:nvPr/>
          </p:nvSpPr>
          <p:spPr bwMode="auto">
            <a:xfrm>
              <a:off x="2043113" y="2438400"/>
              <a:ext cx="4267200" cy="0"/>
            </a:xfrm>
            <a:prstGeom prst="line">
              <a:avLst/>
            </a:prstGeom>
            <a:noFill/>
            <a:ln w="28575">
              <a:solidFill>
                <a:schemeClr val="tx1"/>
              </a:solidFill>
              <a:round/>
              <a:headEnd/>
              <a:tailEnd type="triangle" w="med" len="med"/>
            </a:ln>
            <a:effectLst/>
          </p:spPr>
          <p:txBody>
            <a:bodyPr/>
            <a:lstStyle/>
            <a:p>
              <a:endParaRPr lang="en-US" u="none" dirty="0"/>
            </a:p>
          </p:txBody>
        </p:sp>
        <p:sp>
          <p:nvSpPr>
            <p:cNvPr id="469" name="Line 115"/>
            <p:cNvSpPr>
              <a:spLocks noChangeShapeType="1"/>
            </p:cNvSpPr>
            <p:nvPr/>
          </p:nvSpPr>
          <p:spPr bwMode="auto">
            <a:xfrm>
              <a:off x="4719638" y="2438400"/>
              <a:ext cx="0" cy="152400"/>
            </a:xfrm>
            <a:prstGeom prst="line">
              <a:avLst/>
            </a:prstGeom>
            <a:noFill/>
            <a:ln w="28575">
              <a:solidFill>
                <a:schemeClr val="tx1"/>
              </a:solidFill>
              <a:round/>
              <a:headEnd/>
              <a:tailEnd/>
            </a:ln>
            <a:effectLst/>
          </p:spPr>
          <p:txBody>
            <a:bodyPr/>
            <a:lstStyle/>
            <a:p>
              <a:endParaRPr lang="en-US" u="none" dirty="0"/>
            </a:p>
          </p:txBody>
        </p:sp>
        <p:sp>
          <p:nvSpPr>
            <p:cNvPr id="470" name="Line 116"/>
            <p:cNvSpPr>
              <a:spLocks noChangeShapeType="1"/>
            </p:cNvSpPr>
            <p:nvPr/>
          </p:nvSpPr>
          <p:spPr bwMode="auto">
            <a:xfrm>
              <a:off x="6832546" y="2133600"/>
              <a:ext cx="0" cy="609600"/>
            </a:xfrm>
            <a:prstGeom prst="line">
              <a:avLst/>
            </a:prstGeom>
            <a:noFill/>
            <a:ln w="28575">
              <a:solidFill>
                <a:schemeClr val="tx1"/>
              </a:solidFill>
              <a:round/>
              <a:headEnd/>
              <a:tailEnd/>
            </a:ln>
            <a:effectLst/>
          </p:spPr>
          <p:txBody>
            <a:bodyPr/>
            <a:lstStyle/>
            <a:p>
              <a:endParaRPr lang="en-US" u="none" dirty="0"/>
            </a:p>
          </p:txBody>
        </p:sp>
        <p:sp>
          <p:nvSpPr>
            <p:cNvPr id="471" name="Line 117"/>
            <p:cNvSpPr>
              <a:spLocks noChangeShapeType="1"/>
            </p:cNvSpPr>
            <p:nvPr/>
          </p:nvSpPr>
          <p:spPr bwMode="auto">
            <a:xfrm flipH="1">
              <a:off x="6457950" y="2735317"/>
              <a:ext cx="381000" cy="0"/>
            </a:xfrm>
            <a:prstGeom prst="line">
              <a:avLst/>
            </a:prstGeom>
            <a:noFill/>
            <a:ln w="28575">
              <a:solidFill>
                <a:schemeClr val="tx1"/>
              </a:solidFill>
              <a:round/>
              <a:headEnd/>
              <a:tailEnd/>
            </a:ln>
            <a:effectLst/>
          </p:spPr>
          <p:txBody>
            <a:bodyPr/>
            <a:lstStyle/>
            <a:p>
              <a:endParaRPr lang="en-US" u="none" dirty="0"/>
            </a:p>
          </p:txBody>
        </p:sp>
        <p:sp>
          <p:nvSpPr>
            <p:cNvPr id="472" name="Text Box 118"/>
            <p:cNvSpPr txBox="1">
              <a:spLocks noChangeArrowheads="1"/>
            </p:cNvSpPr>
            <p:nvPr/>
          </p:nvSpPr>
          <p:spPr bwMode="auto">
            <a:xfrm>
              <a:off x="6000750" y="2209800"/>
              <a:ext cx="3810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32</a:t>
              </a:r>
            </a:p>
          </p:txBody>
        </p:sp>
        <p:sp>
          <p:nvSpPr>
            <p:cNvPr id="473" name="Text Box 120"/>
            <p:cNvSpPr txBox="1">
              <a:spLocks noChangeArrowheads="1"/>
            </p:cNvSpPr>
            <p:nvPr/>
          </p:nvSpPr>
          <p:spPr bwMode="auto">
            <a:xfrm>
              <a:off x="6457950" y="2514600"/>
              <a:ext cx="3810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32</a:t>
              </a:r>
            </a:p>
          </p:txBody>
        </p:sp>
        <p:sp>
          <p:nvSpPr>
            <p:cNvPr id="474" name="Text Box 121"/>
            <p:cNvSpPr txBox="1">
              <a:spLocks noChangeArrowheads="1"/>
            </p:cNvSpPr>
            <p:nvPr/>
          </p:nvSpPr>
          <p:spPr bwMode="auto">
            <a:xfrm>
              <a:off x="866775" y="2332038"/>
              <a:ext cx="3810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32</a:t>
              </a:r>
            </a:p>
          </p:txBody>
        </p:sp>
        <p:sp>
          <p:nvSpPr>
            <p:cNvPr id="475" name="Text Box 129"/>
            <p:cNvSpPr txBox="1">
              <a:spLocks noChangeArrowheads="1"/>
            </p:cNvSpPr>
            <p:nvPr/>
          </p:nvSpPr>
          <p:spPr bwMode="auto">
            <a:xfrm>
              <a:off x="4324350" y="4602163"/>
              <a:ext cx="3810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32</a:t>
              </a:r>
            </a:p>
          </p:txBody>
        </p:sp>
        <p:sp>
          <p:nvSpPr>
            <p:cNvPr id="476" name="Text Box 130"/>
            <p:cNvSpPr txBox="1">
              <a:spLocks noChangeArrowheads="1"/>
            </p:cNvSpPr>
            <p:nvPr/>
          </p:nvSpPr>
          <p:spPr bwMode="auto">
            <a:xfrm>
              <a:off x="4324350" y="4144963"/>
              <a:ext cx="3810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32</a:t>
              </a:r>
            </a:p>
          </p:txBody>
        </p:sp>
        <p:sp>
          <p:nvSpPr>
            <p:cNvPr id="477" name="Text Box 131"/>
            <p:cNvSpPr txBox="1">
              <a:spLocks noChangeArrowheads="1"/>
            </p:cNvSpPr>
            <p:nvPr/>
          </p:nvSpPr>
          <p:spPr bwMode="auto">
            <a:xfrm>
              <a:off x="5257800" y="4811713"/>
              <a:ext cx="3810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32</a:t>
              </a:r>
            </a:p>
          </p:txBody>
        </p:sp>
        <p:sp>
          <p:nvSpPr>
            <p:cNvPr id="478" name="Text Box 132"/>
            <p:cNvSpPr txBox="1">
              <a:spLocks noChangeArrowheads="1"/>
            </p:cNvSpPr>
            <p:nvPr/>
          </p:nvSpPr>
          <p:spPr bwMode="auto">
            <a:xfrm>
              <a:off x="6381750" y="4598988"/>
              <a:ext cx="3810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32</a:t>
              </a:r>
            </a:p>
          </p:txBody>
        </p:sp>
        <p:sp>
          <p:nvSpPr>
            <p:cNvPr id="479" name="Text Box 133"/>
            <p:cNvSpPr txBox="1">
              <a:spLocks noChangeArrowheads="1"/>
            </p:cNvSpPr>
            <p:nvPr/>
          </p:nvSpPr>
          <p:spPr bwMode="auto">
            <a:xfrm>
              <a:off x="7753350" y="4678363"/>
              <a:ext cx="3810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32</a:t>
              </a:r>
            </a:p>
          </p:txBody>
        </p:sp>
        <p:sp>
          <p:nvSpPr>
            <p:cNvPr id="480" name="Text Box 134"/>
            <p:cNvSpPr txBox="1">
              <a:spLocks noChangeArrowheads="1"/>
            </p:cNvSpPr>
            <p:nvPr/>
          </p:nvSpPr>
          <p:spPr bwMode="auto">
            <a:xfrm>
              <a:off x="7934325" y="5075238"/>
              <a:ext cx="3810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32</a:t>
              </a:r>
            </a:p>
          </p:txBody>
        </p:sp>
        <p:sp>
          <p:nvSpPr>
            <p:cNvPr id="481" name="Text Box 135"/>
            <p:cNvSpPr txBox="1">
              <a:spLocks noChangeArrowheads="1"/>
            </p:cNvSpPr>
            <p:nvPr/>
          </p:nvSpPr>
          <p:spPr bwMode="auto">
            <a:xfrm>
              <a:off x="8458200" y="4760913"/>
              <a:ext cx="3810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32</a:t>
              </a:r>
            </a:p>
          </p:txBody>
        </p:sp>
        <p:sp>
          <p:nvSpPr>
            <p:cNvPr id="482" name="Text Box 136"/>
            <p:cNvSpPr txBox="1">
              <a:spLocks noChangeArrowheads="1"/>
            </p:cNvSpPr>
            <p:nvPr/>
          </p:nvSpPr>
          <p:spPr bwMode="auto">
            <a:xfrm rot="10800000" flipH="1" flipV="1">
              <a:off x="2828925" y="4362450"/>
              <a:ext cx="2286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5</a:t>
              </a:r>
            </a:p>
          </p:txBody>
        </p:sp>
        <p:sp>
          <p:nvSpPr>
            <p:cNvPr id="483" name="Text Box 137"/>
            <p:cNvSpPr txBox="1">
              <a:spLocks noChangeArrowheads="1"/>
            </p:cNvSpPr>
            <p:nvPr/>
          </p:nvSpPr>
          <p:spPr bwMode="auto">
            <a:xfrm rot="10800000" flipH="1" flipV="1">
              <a:off x="2495550" y="4008438"/>
              <a:ext cx="2286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5</a:t>
              </a:r>
            </a:p>
          </p:txBody>
        </p:sp>
        <p:sp>
          <p:nvSpPr>
            <p:cNvPr id="484" name="Text Box 138"/>
            <p:cNvSpPr txBox="1">
              <a:spLocks noChangeArrowheads="1"/>
            </p:cNvSpPr>
            <p:nvPr/>
          </p:nvSpPr>
          <p:spPr bwMode="auto">
            <a:xfrm rot="10800000" flipH="1" flipV="1">
              <a:off x="2495550" y="3733800"/>
              <a:ext cx="2286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5</a:t>
              </a:r>
            </a:p>
          </p:txBody>
        </p:sp>
        <p:sp>
          <p:nvSpPr>
            <p:cNvPr id="485" name="Oval 139"/>
            <p:cNvSpPr>
              <a:spLocks noChangeArrowheads="1"/>
            </p:cNvSpPr>
            <p:nvPr/>
          </p:nvSpPr>
          <p:spPr bwMode="auto">
            <a:xfrm>
              <a:off x="5181600" y="5381625"/>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u="none" dirty="0">
                  <a:solidFill>
                    <a:srgbClr val="CC3300"/>
                  </a:solidFill>
                </a:rPr>
                <a:t>ALU</a:t>
              </a:r>
            </a:p>
            <a:p>
              <a:r>
                <a:rPr lang="en-US" sz="1200" b="1" u="none" dirty="0">
                  <a:solidFill>
                    <a:srgbClr val="CC3300"/>
                  </a:solidFill>
                </a:rPr>
                <a:t>Control</a:t>
              </a:r>
            </a:p>
          </p:txBody>
        </p:sp>
        <p:sp>
          <p:nvSpPr>
            <p:cNvPr id="486" name="Line 140"/>
            <p:cNvSpPr>
              <a:spLocks noChangeShapeType="1"/>
            </p:cNvSpPr>
            <p:nvPr/>
          </p:nvSpPr>
          <p:spPr bwMode="auto">
            <a:xfrm>
              <a:off x="5710238" y="5781675"/>
              <a:ext cx="228600" cy="0"/>
            </a:xfrm>
            <a:prstGeom prst="line">
              <a:avLst/>
            </a:prstGeom>
            <a:noFill/>
            <a:ln w="19050">
              <a:solidFill>
                <a:srgbClr val="CC3300"/>
              </a:solidFill>
              <a:round/>
              <a:headEnd/>
              <a:tailEnd/>
            </a:ln>
            <a:effectLst/>
          </p:spPr>
          <p:txBody>
            <a:bodyPr/>
            <a:lstStyle/>
            <a:p>
              <a:endParaRPr lang="en-US" u="none" dirty="0"/>
            </a:p>
          </p:txBody>
        </p:sp>
        <p:sp>
          <p:nvSpPr>
            <p:cNvPr id="487" name="Line 142"/>
            <p:cNvSpPr>
              <a:spLocks noChangeShapeType="1"/>
            </p:cNvSpPr>
            <p:nvPr/>
          </p:nvSpPr>
          <p:spPr bwMode="auto">
            <a:xfrm>
              <a:off x="4635555" y="5638800"/>
              <a:ext cx="0" cy="152400"/>
            </a:xfrm>
            <a:prstGeom prst="line">
              <a:avLst/>
            </a:prstGeom>
            <a:noFill/>
            <a:ln w="28575">
              <a:solidFill>
                <a:schemeClr val="tx1"/>
              </a:solidFill>
              <a:round/>
              <a:headEnd/>
              <a:tailEnd/>
            </a:ln>
            <a:effectLst/>
          </p:spPr>
          <p:txBody>
            <a:bodyPr/>
            <a:lstStyle/>
            <a:p>
              <a:endParaRPr lang="en-US" u="none" dirty="0"/>
            </a:p>
          </p:txBody>
        </p:sp>
        <p:sp>
          <p:nvSpPr>
            <p:cNvPr id="488" name="Line 143"/>
            <p:cNvSpPr>
              <a:spLocks noChangeShapeType="1"/>
            </p:cNvSpPr>
            <p:nvPr/>
          </p:nvSpPr>
          <p:spPr bwMode="auto">
            <a:xfrm>
              <a:off x="4637033" y="5783317"/>
              <a:ext cx="533400" cy="0"/>
            </a:xfrm>
            <a:prstGeom prst="line">
              <a:avLst/>
            </a:prstGeom>
            <a:noFill/>
            <a:ln w="28575">
              <a:solidFill>
                <a:schemeClr val="tx1"/>
              </a:solidFill>
              <a:round/>
              <a:headEnd/>
              <a:tailEnd type="triangle" w="med" len="med"/>
            </a:ln>
            <a:effectLst/>
          </p:spPr>
          <p:txBody>
            <a:bodyPr/>
            <a:lstStyle/>
            <a:p>
              <a:endParaRPr lang="en-US" u="none" dirty="0"/>
            </a:p>
          </p:txBody>
        </p:sp>
        <p:sp>
          <p:nvSpPr>
            <p:cNvPr id="489" name="Oval 145"/>
            <p:cNvSpPr>
              <a:spLocks noChangeArrowheads="1"/>
            </p:cNvSpPr>
            <p:nvPr/>
          </p:nvSpPr>
          <p:spPr bwMode="auto">
            <a:xfrm>
              <a:off x="3405188" y="2514600"/>
              <a:ext cx="533400" cy="1190625"/>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u="none" dirty="0">
                  <a:solidFill>
                    <a:srgbClr val="CC3300"/>
                  </a:solidFill>
                </a:rPr>
                <a:t>Control</a:t>
              </a:r>
            </a:p>
          </p:txBody>
        </p:sp>
        <p:sp>
          <p:nvSpPr>
            <p:cNvPr id="490" name="Line 147"/>
            <p:cNvSpPr>
              <a:spLocks noChangeShapeType="1"/>
            </p:cNvSpPr>
            <p:nvPr/>
          </p:nvSpPr>
          <p:spPr bwMode="auto">
            <a:xfrm>
              <a:off x="3924300" y="3352800"/>
              <a:ext cx="781050" cy="0"/>
            </a:xfrm>
            <a:prstGeom prst="line">
              <a:avLst/>
            </a:prstGeom>
            <a:noFill/>
            <a:ln w="19050">
              <a:solidFill>
                <a:srgbClr val="CC3300"/>
              </a:solidFill>
              <a:round/>
              <a:headEnd/>
              <a:tailEnd/>
            </a:ln>
            <a:effectLst/>
          </p:spPr>
          <p:txBody>
            <a:bodyPr/>
            <a:lstStyle/>
            <a:p>
              <a:endParaRPr lang="en-US" u="none" dirty="0"/>
            </a:p>
          </p:txBody>
        </p:sp>
        <p:sp>
          <p:nvSpPr>
            <p:cNvPr id="491" name="Line 148"/>
            <p:cNvSpPr>
              <a:spLocks noChangeShapeType="1"/>
            </p:cNvSpPr>
            <p:nvPr/>
          </p:nvSpPr>
          <p:spPr bwMode="auto">
            <a:xfrm>
              <a:off x="2347913" y="3208283"/>
              <a:ext cx="1066800" cy="0"/>
            </a:xfrm>
            <a:prstGeom prst="line">
              <a:avLst/>
            </a:prstGeom>
            <a:noFill/>
            <a:ln w="28575">
              <a:solidFill>
                <a:schemeClr val="tx1"/>
              </a:solidFill>
              <a:round/>
              <a:headEnd/>
              <a:tailEnd type="triangle" w="med" len="med"/>
            </a:ln>
            <a:effectLst/>
          </p:spPr>
          <p:txBody>
            <a:bodyPr/>
            <a:lstStyle/>
            <a:p>
              <a:endParaRPr lang="en-US" u="none" dirty="0"/>
            </a:p>
          </p:txBody>
        </p:sp>
        <p:sp>
          <p:nvSpPr>
            <p:cNvPr id="492" name="Text Box 45"/>
            <p:cNvSpPr txBox="1">
              <a:spLocks noChangeArrowheads="1"/>
            </p:cNvSpPr>
            <p:nvPr/>
          </p:nvSpPr>
          <p:spPr bwMode="auto">
            <a:xfrm>
              <a:off x="1123950" y="5257800"/>
              <a:ext cx="790575" cy="396875"/>
            </a:xfrm>
            <a:prstGeom prst="rect">
              <a:avLst/>
            </a:prstGeom>
            <a:noFill/>
            <a:ln w="9525">
              <a:noFill/>
              <a:miter lim="800000"/>
              <a:headEnd/>
              <a:tailEnd/>
            </a:ln>
            <a:effectLst/>
          </p:spPr>
          <p:txBody>
            <a:bodyPr wrap="none">
              <a:spAutoFit/>
            </a:bodyPr>
            <a:lstStyle/>
            <a:p>
              <a:r>
                <a:rPr lang="en-US" sz="1000" b="1" u="none" dirty="0">
                  <a:solidFill>
                    <a:schemeClr val="accent2"/>
                  </a:solidFill>
                </a:rPr>
                <a:t>Instruction</a:t>
              </a:r>
            </a:p>
            <a:p>
              <a:r>
                <a:rPr lang="en-US" sz="1000" b="1" u="none" dirty="0">
                  <a:solidFill>
                    <a:schemeClr val="accent2"/>
                  </a:solidFill>
                </a:rPr>
                <a:t>Memory</a:t>
              </a:r>
            </a:p>
          </p:txBody>
        </p:sp>
        <p:sp>
          <p:nvSpPr>
            <p:cNvPr id="493" name="Text Box 149"/>
            <p:cNvSpPr txBox="1">
              <a:spLocks noChangeArrowheads="1"/>
            </p:cNvSpPr>
            <p:nvPr/>
          </p:nvSpPr>
          <p:spPr bwMode="auto">
            <a:xfrm>
              <a:off x="7177088" y="5257800"/>
              <a:ext cx="652463" cy="396875"/>
            </a:xfrm>
            <a:prstGeom prst="rect">
              <a:avLst/>
            </a:prstGeom>
            <a:noFill/>
            <a:ln w="9525">
              <a:noFill/>
              <a:miter lim="800000"/>
              <a:headEnd/>
              <a:tailEnd/>
            </a:ln>
            <a:effectLst/>
          </p:spPr>
          <p:txBody>
            <a:bodyPr wrap="none">
              <a:spAutoFit/>
            </a:bodyPr>
            <a:lstStyle/>
            <a:p>
              <a:r>
                <a:rPr lang="en-US" sz="1000" b="1" u="none" dirty="0">
                  <a:solidFill>
                    <a:schemeClr val="accent2"/>
                  </a:solidFill>
                </a:rPr>
                <a:t>Data</a:t>
              </a:r>
            </a:p>
            <a:p>
              <a:r>
                <a:rPr lang="en-US" sz="1000" b="1" u="none" dirty="0">
                  <a:solidFill>
                    <a:schemeClr val="accent2"/>
                  </a:solidFill>
                </a:rPr>
                <a:t>Memory</a:t>
              </a:r>
            </a:p>
          </p:txBody>
        </p:sp>
        <p:sp>
          <p:nvSpPr>
            <p:cNvPr id="494" name="Line 150"/>
            <p:cNvSpPr>
              <a:spLocks noChangeShapeType="1"/>
            </p:cNvSpPr>
            <p:nvPr/>
          </p:nvSpPr>
          <p:spPr bwMode="auto">
            <a:xfrm>
              <a:off x="2057400" y="2438400"/>
              <a:ext cx="0" cy="371475"/>
            </a:xfrm>
            <a:prstGeom prst="line">
              <a:avLst/>
            </a:prstGeom>
            <a:noFill/>
            <a:ln w="28575">
              <a:solidFill>
                <a:schemeClr val="tx1"/>
              </a:solidFill>
              <a:round/>
              <a:headEnd/>
              <a:tailEnd/>
            </a:ln>
            <a:effectLst/>
          </p:spPr>
          <p:txBody>
            <a:bodyPr/>
            <a:lstStyle/>
            <a:p>
              <a:endParaRPr lang="en-US" u="none" dirty="0"/>
            </a:p>
          </p:txBody>
        </p:sp>
        <p:sp>
          <p:nvSpPr>
            <p:cNvPr id="495" name="Line 151"/>
            <p:cNvSpPr>
              <a:spLocks noChangeShapeType="1"/>
            </p:cNvSpPr>
            <p:nvPr/>
          </p:nvSpPr>
          <p:spPr bwMode="auto">
            <a:xfrm flipH="1">
              <a:off x="1793983" y="2787868"/>
              <a:ext cx="257175" cy="0"/>
            </a:xfrm>
            <a:prstGeom prst="line">
              <a:avLst/>
            </a:prstGeom>
            <a:noFill/>
            <a:ln w="38100">
              <a:solidFill>
                <a:schemeClr val="tx1"/>
              </a:solidFill>
              <a:round/>
              <a:headEnd/>
              <a:tailEnd/>
            </a:ln>
            <a:effectLst/>
          </p:spPr>
          <p:txBody>
            <a:bodyPr/>
            <a:lstStyle/>
            <a:p>
              <a:endParaRPr lang="en-US" u="none" dirty="0"/>
            </a:p>
          </p:txBody>
        </p:sp>
        <p:sp>
          <p:nvSpPr>
            <p:cNvPr id="496" name="Line 152"/>
            <p:cNvSpPr>
              <a:spLocks noChangeShapeType="1"/>
            </p:cNvSpPr>
            <p:nvPr/>
          </p:nvSpPr>
          <p:spPr bwMode="auto">
            <a:xfrm>
              <a:off x="2347913" y="4267200"/>
              <a:ext cx="685800" cy="0"/>
            </a:xfrm>
            <a:prstGeom prst="line">
              <a:avLst/>
            </a:prstGeom>
            <a:noFill/>
            <a:ln w="28575">
              <a:solidFill>
                <a:schemeClr val="tx1"/>
              </a:solidFill>
              <a:round/>
              <a:headEnd/>
              <a:tailEnd type="triangle" w="med" len="med"/>
            </a:ln>
            <a:effectLst/>
          </p:spPr>
          <p:txBody>
            <a:bodyPr/>
            <a:lstStyle/>
            <a:p>
              <a:endParaRPr lang="en-US" u="none" dirty="0"/>
            </a:p>
          </p:txBody>
        </p:sp>
        <p:sp>
          <p:nvSpPr>
            <p:cNvPr id="497" name="Line 154"/>
            <p:cNvSpPr>
              <a:spLocks noChangeShapeType="1"/>
            </p:cNvSpPr>
            <p:nvPr/>
          </p:nvSpPr>
          <p:spPr bwMode="auto">
            <a:xfrm>
              <a:off x="2495550" y="4419600"/>
              <a:ext cx="228600" cy="0"/>
            </a:xfrm>
            <a:prstGeom prst="line">
              <a:avLst/>
            </a:prstGeom>
            <a:noFill/>
            <a:ln w="28575">
              <a:solidFill>
                <a:schemeClr val="tx1"/>
              </a:solidFill>
              <a:round/>
              <a:headEnd/>
              <a:tailEnd type="triangle" w="med" len="med"/>
            </a:ln>
            <a:effectLst/>
          </p:spPr>
          <p:txBody>
            <a:bodyPr/>
            <a:lstStyle/>
            <a:p>
              <a:endParaRPr lang="en-US" u="none" dirty="0"/>
            </a:p>
          </p:txBody>
        </p:sp>
        <p:grpSp>
          <p:nvGrpSpPr>
            <p:cNvPr id="498" name="Group 155"/>
            <p:cNvGrpSpPr>
              <a:grpSpLocks/>
            </p:cNvGrpSpPr>
            <p:nvPr/>
          </p:nvGrpSpPr>
          <p:grpSpPr bwMode="auto">
            <a:xfrm>
              <a:off x="2679688" y="4343400"/>
              <a:ext cx="228600" cy="549275"/>
              <a:chOff x="4388" y="1632"/>
              <a:chExt cx="144" cy="346"/>
            </a:xfrm>
          </p:grpSpPr>
          <p:grpSp>
            <p:nvGrpSpPr>
              <p:cNvPr id="540" name="Group 156"/>
              <p:cNvGrpSpPr>
                <a:grpSpLocks/>
              </p:cNvGrpSpPr>
              <p:nvPr/>
            </p:nvGrpSpPr>
            <p:grpSpPr bwMode="auto">
              <a:xfrm>
                <a:off x="4411" y="1634"/>
                <a:ext cx="102" cy="336"/>
                <a:chOff x="1248" y="3360"/>
                <a:chExt cx="144" cy="480"/>
              </a:xfrm>
            </p:grpSpPr>
            <p:sp>
              <p:nvSpPr>
                <p:cNvPr id="542" name="AutoShape 157"/>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u="none" dirty="0"/>
                </a:p>
              </p:txBody>
            </p:sp>
            <p:sp>
              <p:nvSpPr>
                <p:cNvPr id="543" name="Line 158"/>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u="none" dirty="0"/>
                </a:p>
              </p:txBody>
            </p:sp>
            <p:sp>
              <p:nvSpPr>
                <p:cNvPr id="544" name="Line 159"/>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u="none" dirty="0"/>
                </a:p>
              </p:txBody>
            </p:sp>
          </p:grpSp>
          <p:sp>
            <p:nvSpPr>
              <p:cNvPr id="541" name="Text Box 160"/>
              <p:cNvSpPr txBox="1">
                <a:spLocks noChangeArrowheads="1"/>
              </p:cNvSpPr>
              <p:nvPr/>
            </p:nvSpPr>
            <p:spPr bwMode="auto">
              <a:xfrm>
                <a:off x="4388"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499" name="Line 161"/>
            <p:cNvSpPr>
              <a:spLocks noChangeShapeType="1"/>
            </p:cNvSpPr>
            <p:nvPr/>
          </p:nvSpPr>
          <p:spPr bwMode="auto">
            <a:xfrm>
              <a:off x="2347913" y="4724400"/>
              <a:ext cx="381000" cy="0"/>
            </a:xfrm>
            <a:prstGeom prst="line">
              <a:avLst/>
            </a:prstGeom>
            <a:noFill/>
            <a:ln w="28575">
              <a:solidFill>
                <a:schemeClr val="tx1"/>
              </a:solidFill>
              <a:round/>
              <a:headEnd/>
              <a:tailEnd type="triangle" w="med" len="med"/>
            </a:ln>
            <a:effectLst/>
          </p:spPr>
          <p:txBody>
            <a:bodyPr/>
            <a:lstStyle/>
            <a:p>
              <a:endParaRPr lang="en-US" u="none" dirty="0"/>
            </a:p>
          </p:txBody>
        </p:sp>
        <p:sp>
          <p:nvSpPr>
            <p:cNvPr id="500" name="Line 162"/>
            <p:cNvSpPr>
              <a:spLocks noChangeShapeType="1"/>
            </p:cNvSpPr>
            <p:nvPr/>
          </p:nvSpPr>
          <p:spPr bwMode="auto">
            <a:xfrm>
              <a:off x="2886075" y="4600575"/>
              <a:ext cx="152400" cy="0"/>
            </a:xfrm>
            <a:prstGeom prst="line">
              <a:avLst/>
            </a:prstGeom>
            <a:noFill/>
            <a:ln w="28575">
              <a:solidFill>
                <a:schemeClr val="tx1"/>
              </a:solidFill>
              <a:round/>
              <a:headEnd/>
              <a:tailEnd type="triangle" w="med" len="med"/>
            </a:ln>
            <a:effectLst/>
          </p:spPr>
          <p:txBody>
            <a:bodyPr/>
            <a:lstStyle/>
            <a:p>
              <a:endParaRPr lang="en-US" u="none" dirty="0"/>
            </a:p>
          </p:txBody>
        </p:sp>
        <p:sp>
          <p:nvSpPr>
            <p:cNvPr id="501" name="Line 163"/>
            <p:cNvSpPr>
              <a:spLocks noChangeShapeType="1"/>
            </p:cNvSpPr>
            <p:nvPr/>
          </p:nvSpPr>
          <p:spPr bwMode="auto">
            <a:xfrm>
              <a:off x="2509838" y="4267200"/>
              <a:ext cx="0" cy="152400"/>
            </a:xfrm>
            <a:prstGeom prst="line">
              <a:avLst/>
            </a:prstGeom>
            <a:noFill/>
            <a:ln w="28575">
              <a:solidFill>
                <a:schemeClr val="tx1"/>
              </a:solidFill>
              <a:round/>
              <a:headEnd/>
              <a:tailEnd/>
            </a:ln>
            <a:effectLst/>
          </p:spPr>
          <p:txBody>
            <a:bodyPr/>
            <a:lstStyle/>
            <a:p>
              <a:endParaRPr lang="en-US" u="none" dirty="0"/>
            </a:p>
          </p:txBody>
        </p:sp>
        <p:sp>
          <p:nvSpPr>
            <p:cNvPr id="502" name="Text Box 164"/>
            <p:cNvSpPr txBox="1">
              <a:spLocks noChangeArrowheads="1"/>
            </p:cNvSpPr>
            <p:nvPr/>
          </p:nvSpPr>
          <p:spPr bwMode="auto">
            <a:xfrm rot="10800000" flipH="1" flipV="1">
              <a:off x="2419350" y="4495800"/>
              <a:ext cx="2286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5</a:t>
              </a:r>
            </a:p>
          </p:txBody>
        </p:sp>
        <p:sp>
          <p:nvSpPr>
            <p:cNvPr id="503" name="Text Box 165"/>
            <p:cNvSpPr txBox="1">
              <a:spLocks noChangeArrowheads="1"/>
            </p:cNvSpPr>
            <p:nvPr/>
          </p:nvSpPr>
          <p:spPr bwMode="auto">
            <a:xfrm>
              <a:off x="4491038" y="5791200"/>
              <a:ext cx="9144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6 (Bits 0-5)</a:t>
              </a:r>
            </a:p>
          </p:txBody>
        </p:sp>
        <p:sp>
          <p:nvSpPr>
            <p:cNvPr id="504" name="Line 166"/>
            <p:cNvSpPr>
              <a:spLocks noChangeShapeType="1"/>
            </p:cNvSpPr>
            <p:nvPr/>
          </p:nvSpPr>
          <p:spPr bwMode="auto">
            <a:xfrm>
              <a:off x="3790950" y="3657600"/>
              <a:ext cx="609600" cy="0"/>
            </a:xfrm>
            <a:prstGeom prst="line">
              <a:avLst/>
            </a:prstGeom>
            <a:noFill/>
            <a:ln w="19050">
              <a:solidFill>
                <a:srgbClr val="CC3300"/>
              </a:solidFill>
              <a:round/>
              <a:headEnd/>
              <a:tailEnd/>
            </a:ln>
            <a:effectLst/>
          </p:spPr>
          <p:txBody>
            <a:bodyPr/>
            <a:lstStyle/>
            <a:p>
              <a:endParaRPr lang="en-US" u="none" dirty="0"/>
            </a:p>
          </p:txBody>
        </p:sp>
        <p:sp>
          <p:nvSpPr>
            <p:cNvPr id="505" name="Line 168"/>
            <p:cNvSpPr>
              <a:spLocks noChangeShapeType="1"/>
            </p:cNvSpPr>
            <p:nvPr/>
          </p:nvSpPr>
          <p:spPr bwMode="auto">
            <a:xfrm>
              <a:off x="3867150" y="3514725"/>
              <a:ext cx="685800" cy="0"/>
            </a:xfrm>
            <a:prstGeom prst="line">
              <a:avLst/>
            </a:prstGeom>
            <a:noFill/>
            <a:ln w="19050">
              <a:solidFill>
                <a:srgbClr val="CC3300"/>
              </a:solidFill>
              <a:round/>
              <a:headEnd/>
              <a:tailEnd/>
            </a:ln>
            <a:effectLst/>
          </p:spPr>
          <p:txBody>
            <a:bodyPr/>
            <a:lstStyle/>
            <a:p>
              <a:endParaRPr lang="en-US" u="none" dirty="0"/>
            </a:p>
          </p:txBody>
        </p:sp>
        <p:sp>
          <p:nvSpPr>
            <p:cNvPr id="506" name="Line 169"/>
            <p:cNvSpPr>
              <a:spLocks noChangeShapeType="1"/>
            </p:cNvSpPr>
            <p:nvPr/>
          </p:nvSpPr>
          <p:spPr bwMode="auto">
            <a:xfrm>
              <a:off x="3943350" y="3209925"/>
              <a:ext cx="685800" cy="0"/>
            </a:xfrm>
            <a:prstGeom prst="line">
              <a:avLst/>
            </a:prstGeom>
            <a:noFill/>
            <a:ln w="19050">
              <a:solidFill>
                <a:srgbClr val="CC3300"/>
              </a:solidFill>
              <a:round/>
              <a:headEnd/>
              <a:tailEnd/>
            </a:ln>
            <a:effectLst/>
          </p:spPr>
          <p:txBody>
            <a:bodyPr/>
            <a:lstStyle/>
            <a:p>
              <a:endParaRPr lang="en-US" u="none" dirty="0"/>
            </a:p>
          </p:txBody>
        </p:sp>
        <p:sp>
          <p:nvSpPr>
            <p:cNvPr id="507" name="Line 170"/>
            <p:cNvSpPr>
              <a:spLocks noChangeShapeType="1"/>
            </p:cNvSpPr>
            <p:nvPr/>
          </p:nvSpPr>
          <p:spPr bwMode="auto">
            <a:xfrm>
              <a:off x="3933825" y="3048000"/>
              <a:ext cx="1514475" cy="0"/>
            </a:xfrm>
            <a:prstGeom prst="line">
              <a:avLst/>
            </a:prstGeom>
            <a:noFill/>
            <a:ln w="19050">
              <a:solidFill>
                <a:srgbClr val="CC3300"/>
              </a:solidFill>
              <a:round/>
              <a:headEnd/>
              <a:tailEnd/>
            </a:ln>
            <a:effectLst/>
          </p:spPr>
          <p:txBody>
            <a:bodyPr/>
            <a:lstStyle/>
            <a:p>
              <a:endParaRPr lang="en-US" u="none" dirty="0"/>
            </a:p>
          </p:txBody>
        </p:sp>
        <p:sp>
          <p:nvSpPr>
            <p:cNvPr id="508" name="Line 172"/>
            <p:cNvSpPr>
              <a:spLocks noChangeShapeType="1"/>
            </p:cNvSpPr>
            <p:nvPr/>
          </p:nvSpPr>
          <p:spPr bwMode="auto">
            <a:xfrm>
              <a:off x="3819525" y="2590800"/>
              <a:ext cx="200025" cy="0"/>
            </a:xfrm>
            <a:prstGeom prst="line">
              <a:avLst/>
            </a:prstGeom>
            <a:noFill/>
            <a:ln w="19050">
              <a:solidFill>
                <a:srgbClr val="CC3300"/>
              </a:solidFill>
              <a:round/>
              <a:headEnd/>
              <a:tailEnd/>
            </a:ln>
            <a:effectLst/>
          </p:spPr>
          <p:txBody>
            <a:bodyPr/>
            <a:lstStyle/>
            <a:p>
              <a:endParaRPr lang="en-US" u="none" dirty="0"/>
            </a:p>
          </p:txBody>
        </p:sp>
        <p:sp>
          <p:nvSpPr>
            <p:cNvPr id="509" name="Line 173"/>
            <p:cNvSpPr>
              <a:spLocks noChangeShapeType="1"/>
            </p:cNvSpPr>
            <p:nvPr/>
          </p:nvSpPr>
          <p:spPr bwMode="auto">
            <a:xfrm>
              <a:off x="3871913" y="2752725"/>
              <a:ext cx="1295400" cy="0"/>
            </a:xfrm>
            <a:prstGeom prst="line">
              <a:avLst/>
            </a:prstGeom>
            <a:noFill/>
            <a:ln w="19050">
              <a:solidFill>
                <a:srgbClr val="CC3300"/>
              </a:solidFill>
              <a:round/>
              <a:headEnd/>
              <a:tailEnd/>
            </a:ln>
            <a:effectLst/>
          </p:spPr>
          <p:txBody>
            <a:bodyPr/>
            <a:lstStyle/>
            <a:p>
              <a:endParaRPr lang="en-US" u="none" dirty="0"/>
            </a:p>
          </p:txBody>
        </p:sp>
        <p:sp>
          <p:nvSpPr>
            <p:cNvPr id="510" name="Text Box 174"/>
            <p:cNvSpPr txBox="1">
              <a:spLocks noChangeArrowheads="1"/>
            </p:cNvSpPr>
            <p:nvPr/>
          </p:nvSpPr>
          <p:spPr bwMode="auto">
            <a:xfrm>
              <a:off x="3409950" y="2181225"/>
              <a:ext cx="685800" cy="214313"/>
            </a:xfrm>
            <a:prstGeom prst="rect">
              <a:avLst/>
            </a:prstGeom>
            <a:noFill/>
            <a:ln w="9525">
              <a:noFill/>
              <a:miter lim="800000"/>
              <a:headEnd/>
              <a:tailEnd/>
            </a:ln>
            <a:effectLst/>
          </p:spPr>
          <p:txBody>
            <a:bodyPr>
              <a:spAutoFit/>
            </a:bodyPr>
            <a:lstStyle/>
            <a:p>
              <a:pPr algn="l"/>
              <a:r>
                <a:rPr lang="en-US" sz="800" b="1" u="none" dirty="0">
                  <a:solidFill>
                    <a:srgbClr val="CC3300"/>
                  </a:solidFill>
                </a:rPr>
                <a:t>Reg. Dest.</a:t>
              </a:r>
            </a:p>
          </p:txBody>
        </p:sp>
        <p:sp>
          <p:nvSpPr>
            <p:cNvPr id="511" name="Line 177"/>
            <p:cNvSpPr>
              <a:spLocks noChangeShapeType="1"/>
            </p:cNvSpPr>
            <p:nvPr/>
          </p:nvSpPr>
          <p:spPr bwMode="auto">
            <a:xfrm>
              <a:off x="2419350" y="2362200"/>
              <a:ext cx="1600200" cy="0"/>
            </a:xfrm>
            <a:prstGeom prst="line">
              <a:avLst/>
            </a:prstGeom>
            <a:noFill/>
            <a:ln w="19050">
              <a:solidFill>
                <a:srgbClr val="CC3300"/>
              </a:solidFill>
              <a:round/>
              <a:headEnd/>
              <a:tailEnd/>
            </a:ln>
            <a:effectLst/>
          </p:spPr>
          <p:txBody>
            <a:bodyPr/>
            <a:lstStyle/>
            <a:p>
              <a:endParaRPr lang="en-US" u="none" dirty="0"/>
            </a:p>
          </p:txBody>
        </p:sp>
        <p:sp>
          <p:nvSpPr>
            <p:cNvPr id="512" name="Line 178"/>
            <p:cNvSpPr>
              <a:spLocks noChangeShapeType="1"/>
            </p:cNvSpPr>
            <p:nvPr/>
          </p:nvSpPr>
          <p:spPr bwMode="auto">
            <a:xfrm>
              <a:off x="2419350" y="5105400"/>
              <a:ext cx="381000" cy="0"/>
            </a:xfrm>
            <a:prstGeom prst="line">
              <a:avLst/>
            </a:prstGeom>
            <a:noFill/>
            <a:ln w="19050">
              <a:solidFill>
                <a:srgbClr val="CC3300"/>
              </a:solidFill>
              <a:round/>
              <a:headEnd/>
              <a:tailEnd/>
            </a:ln>
            <a:effectLst/>
          </p:spPr>
          <p:txBody>
            <a:bodyPr/>
            <a:lstStyle/>
            <a:p>
              <a:endParaRPr lang="en-US" u="none" dirty="0"/>
            </a:p>
          </p:txBody>
        </p:sp>
        <p:sp>
          <p:nvSpPr>
            <p:cNvPr id="513" name="Line 179"/>
            <p:cNvSpPr>
              <a:spLocks noChangeShapeType="1"/>
            </p:cNvSpPr>
            <p:nvPr/>
          </p:nvSpPr>
          <p:spPr bwMode="auto">
            <a:xfrm flipV="1">
              <a:off x="2790825" y="4876800"/>
              <a:ext cx="0" cy="228600"/>
            </a:xfrm>
            <a:prstGeom prst="line">
              <a:avLst/>
            </a:prstGeom>
            <a:noFill/>
            <a:ln w="19050">
              <a:solidFill>
                <a:srgbClr val="CC3300"/>
              </a:solidFill>
              <a:round/>
              <a:headEnd/>
              <a:tailEnd/>
            </a:ln>
            <a:effectLst/>
          </p:spPr>
          <p:txBody>
            <a:bodyPr/>
            <a:lstStyle/>
            <a:p>
              <a:endParaRPr lang="en-US" u="none" dirty="0"/>
            </a:p>
          </p:txBody>
        </p:sp>
        <p:sp>
          <p:nvSpPr>
            <p:cNvPr id="514" name="Text Box 185"/>
            <p:cNvSpPr txBox="1">
              <a:spLocks noChangeArrowheads="1"/>
            </p:cNvSpPr>
            <p:nvPr/>
          </p:nvSpPr>
          <p:spPr bwMode="auto">
            <a:xfrm>
              <a:off x="3943350" y="3181350"/>
              <a:ext cx="914400" cy="214313"/>
            </a:xfrm>
            <a:prstGeom prst="rect">
              <a:avLst/>
            </a:prstGeom>
            <a:noFill/>
            <a:ln w="9525">
              <a:noFill/>
              <a:miter lim="800000"/>
              <a:headEnd/>
              <a:tailEnd/>
            </a:ln>
            <a:effectLst/>
          </p:spPr>
          <p:txBody>
            <a:bodyPr>
              <a:spAutoFit/>
            </a:bodyPr>
            <a:lstStyle/>
            <a:p>
              <a:pPr algn="l"/>
              <a:r>
                <a:rPr lang="en-US" sz="800" b="1" u="none" dirty="0">
                  <a:solidFill>
                    <a:srgbClr val="CC3300"/>
                  </a:solidFill>
                </a:rPr>
                <a:t>Mem. Write</a:t>
              </a:r>
            </a:p>
          </p:txBody>
        </p:sp>
        <p:sp>
          <p:nvSpPr>
            <p:cNvPr id="515" name="Text Box 188"/>
            <p:cNvSpPr txBox="1">
              <a:spLocks noChangeArrowheads="1"/>
            </p:cNvSpPr>
            <p:nvPr/>
          </p:nvSpPr>
          <p:spPr bwMode="auto">
            <a:xfrm rot="10800000" flipH="1" flipV="1">
              <a:off x="2419350" y="2971800"/>
              <a:ext cx="914400" cy="244475"/>
            </a:xfrm>
            <a:prstGeom prst="rect">
              <a:avLst/>
            </a:prstGeom>
            <a:noFill/>
            <a:ln w="9525">
              <a:noFill/>
              <a:miter lim="800000"/>
              <a:headEnd/>
              <a:tailEnd/>
            </a:ln>
            <a:effectLst/>
          </p:spPr>
          <p:txBody>
            <a:bodyPr>
              <a:spAutoFit/>
            </a:bodyPr>
            <a:lstStyle/>
            <a:p>
              <a:pPr algn="l"/>
              <a:r>
                <a:rPr lang="en-US" sz="1000" b="1" u="none" dirty="0">
                  <a:solidFill>
                    <a:srgbClr val="009900"/>
                  </a:solidFill>
                </a:rPr>
                <a:t>6 (Bits 26-31)</a:t>
              </a:r>
            </a:p>
          </p:txBody>
        </p:sp>
        <p:grpSp>
          <p:nvGrpSpPr>
            <p:cNvPr id="516" name="Group 194"/>
            <p:cNvGrpSpPr>
              <a:grpSpLocks/>
            </p:cNvGrpSpPr>
            <p:nvPr/>
          </p:nvGrpSpPr>
          <p:grpSpPr bwMode="auto">
            <a:xfrm>
              <a:off x="6381750" y="3181350"/>
              <a:ext cx="533400" cy="685800"/>
              <a:chOff x="3984" y="1920"/>
              <a:chExt cx="336" cy="432"/>
            </a:xfrm>
          </p:grpSpPr>
          <p:sp>
            <p:nvSpPr>
              <p:cNvPr id="535" name="AutoShape 189"/>
              <p:cNvSpPr>
                <a:spLocks noChangeArrowheads="1"/>
              </p:cNvSpPr>
              <p:nvPr/>
            </p:nvSpPr>
            <p:spPr bwMode="auto">
              <a:xfrm>
                <a:off x="4032" y="2160"/>
                <a:ext cx="192" cy="192"/>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u="none" dirty="0"/>
              </a:p>
            </p:txBody>
          </p:sp>
          <p:sp>
            <p:nvSpPr>
              <p:cNvPr id="536" name="Line 190"/>
              <p:cNvSpPr>
                <a:spLocks noChangeShapeType="1"/>
              </p:cNvSpPr>
              <p:nvPr/>
            </p:nvSpPr>
            <p:spPr bwMode="auto">
              <a:xfrm flipV="1">
                <a:off x="3984" y="1920"/>
                <a:ext cx="0" cy="192"/>
              </a:xfrm>
              <a:prstGeom prst="line">
                <a:avLst/>
              </a:prstGeom>
              <a:noFill/>
              <a:ln w="19050">
                <a:solidFill>
                  <a:srgbClr val="CC3300"/>
                </a:solidFill>
                <a:round/>
                <a:headEnd/>
                <a:tailEnd/>
              </a:ln>
              <a:effectLst/>
            </p:spPr>
            <p:txBody>
              <a:bodyPr/>
              <a:lstStyle/>
              <a:p>
                <a:endParaRPr lang="en-US" u="none" dirty="0"/>
              </a:p>
            </p:txBody>
          </p:sp>
          <p:sp>
            <p:nvSpPr>
              <p:cNvPr id="537" name="Line 191"/>
              <p:cNvSpPr>
                <a:spLocks noChangeShapeType="1"/>
              </p:cNvSpPr>
              <p:nvPr/>
            </p:nvSpPr>
            <p:spPr bwMode="auto">
              <a:xfrm>
                <a:off x="3984" y="2106"/>
                <a:ext cx="336" cy="0"/>
              </a:xfrm>
              <a:prstGeom prst="line">
                <a:avLst/>
              </a:prstGeom>
              <a:noFill/>
              <a:ln w="19050">
                <a:solidFill>
                  <a:srgbClr val="CC3300"/>
                </a:solidFill>
                <a:round/>
                <a:headEnd/>
                <a:tailEnd/>
              </a:ln>
              <a:effectLst/>
            </p:spPr>
            <p:txBody>
              <a:bodyPr/>
              <a:lstStyle/>
              <a:p>
                <a:endParaRPr lang="en-US" u="none" dirty="0"/>
              </a:p>
            </p:txBody>
          </p:sp>
          <p:sp>
            <p:nvSpPr>
              <p:cNvPr id="538" name="Line 192"/>
              <p:cNvSpPr>
                <a:spLocks noChangeShapeType="1"/>
              </p:cNvSpPr>
              <p:nvPr/>
            </p:nvSpPr>
            <p:spPr bwMode="auto">
              <a:xfrm flipV="1">
                <a:off x="4314" y="2112"/>
                <a:ext cx="0" cy="144"/>
              </a:xfrm>
              <a:prstGeom prst="line">
                <a:avLst/>
              </a:prstGeom>
              <a:noFill/>
              <a:ln w="19050">
                <a:solidFill>
                  <a:srgbClr val="CC3300"/>
                </a:solidFill>
                <a:round/>
                <a:headEnd/>
                <a:tailEnd/>
              </a:ln>
              <a:effectLst/>
            </p:spPr>
            <p:txBody>
              <a:bodyPr/>
              <a:lstStyle/>
              <a:p>
                <a:endParaRPr lang="en-US" u="none" dirty="0"/>
              </a:p>
            </p:txBody>
          </p:sp>
          <p:sp>
            <p:nvSpPr>
              <p:cNvPr id="539" name="Line 193"/>
              <p:cNvSpPr>
                <a:spLocks noChangeShapeType="1"/>
              </p:cNvSpPr>
              <p:nvPr/>
            </p:nvSpPr>
            <p:spPr bwMode="auto">
              <a:xfrm>
                <a:off x="4224" y="2256"/>
                <a:ext cx="96" cy="0"/>
              </a:xfrm>
              <a:prstGeom prst="line">
                <a:avLst/>
              </a:prstGeom>
              <a:noFill/>
              <a:ln w="19050">
                <a:solidFill>
                  <a:srgbClr val="CC3300"/>
                </a:solidFill>
                <a:round/>
                <a:headEnd/>
                <a:tailEnd/>
              </a:ln>
              <a:effectLst/>
            </p:spPr>
            <p:txBody>
              <a:bodyPr/>
              <a:lstStyle/>
              <a:p>
                <a:endParaRPr lang="en-US" u="none" dirty="0"/>
              </a:p>
            </p:txBody>
          </p:sp>
        </p:grpSp>
        <p:sp>
          <p:nvSpPr>
            <p:cNvPr id="517" name="Line 195"/>
            <p:cNvSpPr>
              <a:spLocks noChangeShapeType="1"/>
            </p:cNvSpPr>
            <p:nvPr/>
          </p:nvSpPr>
          <p:spPr bwMode="auto">
            <a:xfrm>
              <a:off x="6305550" y="3810000"/>
              <a:ext cx="152400" cy="0"/>
            </a:xfrm>
            <a:prstGeom prst="line">
              <a:avLst/>
            </a:prstGeom>
            <a:noFill/>
            <a:ln w="19050">
              <a:solidFill>
                <a:schemeClr val="tx1"/>
              </a:solidFill>
              <a:round/>
              <a:headEnd/>
              <a:tailEnd type="triangle" w="med" len="med"/>
            </a:ln>
            <a:effectLst/>
          </p:spPr>
          <p:txBody>
            <a:bodyPr/>
            <a:lstStyle/>
            <a:p>
              <a:endParaRPr lang="en-US" u="none" dirty="0"/>
            </a:p>
          </p:txBody>
        </p:sp>
        <p:sp>
          <p:nvSpPr>
            <p:cNvPr id="518" name="Line 196"/>
            <p:cNvSpPr>
              <a:spLocks noChangeShapeType="1"/>
            </p:cNvSpPr>
            <p:nvPr/>
          </p:nvSpPr>
          <p:spPr bwMode="auto">
            <a:xfrm flipV="1">
              <a:off x="6315075" y="3819525"/>
              <a:ext cx="0" cy="762000"/>
            </a:xfrm>
            <a:prstGeom prst="line">
              <a:avLst/>
            </a:prstGeom>
            <a:noFill/>
            <a:ln w="19050">
              <a:solidFill>
                <a:schemeClr val="tx1"/>
              </a:solidFill>
              <a:round/>
              <a:headEnd/>
              <a:tailEnd/>
            </a:ln>
            <a:effectLst/>
          </p:spPr>
          <p:txBody>
            <a:bodyPr/>
            <a:lstStyle/>
            <a:p>
              <a:endParaRPr lang="en-US" u="none" dirty="0"/>
            </a:p>
          </p:txBody>
        </p:sp>
        <p:sp>
          <p:nvSpPr>
            <p:cNvPr id="519" name="Line 198"/>
            <p:cNvSpPr>
              <a:spLocks noChangeShapeType="1"/>
            </p:cNvSpPr>
            <p:nvPr/>
          </p:nvSpPr>
          <p:spPr bwMode="auto">
            <a:xfrm>
              <a:off x="5162550" y="3648075"/>
              <a:ext cx="1295400" cy="0"/>
            </a:xfrm>
            <a:prstGeom prst="line">
              <a:avLst/>
            </a:prstGeom>
            <a:noFill/>
            <a:ln w="19050">
              <a:solidFill>
                <a:srgbClr val="CC3300"/>
              </a:solidFill>
              <a:round/>
              <a:headEnd/>
              <a:tailEnd type="triangle" w="med" len="med"/>
            </a:ln>
            <a:effectLst/>
          </p:spPr>
          <p:txBody>
            <a:bodyPr/>
            <a:lstStyle/>
            <a:p>
              <a:endParaRPr lang="en-US" u="none" dirty="0"/>
            </a:p>
          </p:txBody>
        </p:sp>
        <p:grpSp>
          <p:nvGrpSpPr>
            <p:cNvPr id="520" name="Group 104"/>
            <p:cNvGrpSpPr>
              <a:grpSpLocks/>
            </p:cNvGrpSpPr>
            <p:nvPr/>
          </p:nvGrpSpPr>
          <p:grpSpPr bwMode="auto">
            <a:xfrm>
              <a:off x="6259503" y="2286000"/>
              <a:ext cx="228600" cy="889000"/>
              <a:chOff x="3907" y="1587"/>
              <a:chExt cx="144" cy="560"/>
            </a:xfrm>
          </p:grpSpPr>
          <p:grpSp>
            <p:nvGrpSpPr>
              <p:cNvPr id="530" name="Group 105"/>
              <p:cNvGrpSpPr>
                <a:grpSpLocks/>
              </p:cNvGrpSpPr>
              <p:nvPr/>
            </p:nvGrpSpPr>
            <p:grpSpPr bwMode="auto">
              <a:xfrm>
                <a:off x="3930" y="1587"/>
                <a:ext cx="102" cy="560"/>
                <a:chOff x="1248" y="3360"/>
                <a:chExt cx="144" cy="480"/>
              </a:xfrm>
            </p:grpSpPr>
            <p:sp>
              <p:nvSpPr>
                <p:cNvPr id="532" name="AutoShape 106"/>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u="none" dirty="0"/>
                </a:p>
              </p:txBody>
            </p:sp>
            <p:sp>
              <p:nvSpPr>
                <p:cNvPr id="533" name="Line 10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u="none" dirty="0"/>
                </a:p>
              </p:txBody>
            </p:sp>
            <p:sp>
              <p:nvSpPr>
                <p:cNvPr id="534" name="Line 10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u="none" dirty="0"/>
                </a:p>
              </p:txBody>
            </p:sp>
          </p:grpSp>
          <p:sp>
            <p:nvSpPr>
              <p:cNvPr id="531" name="Text Box 109"/>
              <p:cNvSpPr txBox="1">
                <a:spLocks noChangeArrowheads="1"/>
              </p:cNvSpPr>
              <p:nvPr/>
            </p:nvSpPr>
            <p:spPr bwMode="auto">
              <a:xfrm>
                <a:off x="3907" y="1680"/>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521" name="Line 201"/>
            <p:cNvSpPr>
              <a:spLocks noChangeShapeType="1"/>
            </p:cNvSpPr>
            <p:nvPr/>
          </p:nvSpPr>
          <p:spPr bwMode="auto">
            <a:xfrm flipV="1">
              <a:off x="7515225" y="2895600"/>
              <a:ext cx="0" cy="1447800"/>
            </a:xfrm>
            <a:prstGeom prst="line">
              <a:avLst/>
            </a:prstGeom>
            <a:noFill/>
            <a:ln w="19050">
              <a:solidFill>
                <a:srgbClr val="CC3300"/>
              </a:solidFill>
              <a:round/>
              <a:headEnd/>
              <a:tailEnd/>
            </a:ln>
            <a:effectLst/>
          </p:spPr>
          <p:txBody>
            <a:bodyPr/>
            <a:lstStyle/>
            <a:p>
              <a:endParaRPr lang="en-US" u="none" dirty="0"/>
            </a:p>
          </p:txBody>
        </p:sp>
        <p:sp>
          <p:nvSpPr>
            <p:cNvPr id="522" name="Line 203"/>
            <p:cNvSpPr>
              <a:spLocks noChangeShapeType="1"/>
            </p:cNvSpPr>
            <p:nvPr/>
          </p:nvSpPr>
          <p:spPr bwMode="auto">
            <a:xfrm>
              <a:off x="5695950" y="3352800"/>
              <a:ext cx="1524000" cy="0"/>
            </a:xfrm>
            <a:prstGeom prst="line">
              <a:avLst/>
            </a:prstGeom>
            <a:noFill/>
            <a:ln w="19050">
              <a:solidFill>
                <a:srgbClr val="CC3300"/>
              </a:solidFill>
              <a:round/>
              <a:headEnd/>
              <a:tailEnd/>
            </a:ln>
            <a:effectLst/>
          </p:spPr>
          <p:txBody>
            <a:bodyPr/>
            <a:lstStyle/>
            <a:p>
              <a:endParaRPr lang="en-US" u="none" dirty="0"/>
            </a:p>
          </p:txBody>
        </p:sp>
        <p:sp>
          <p:nvSpPr>
            <p:cNvPr id="523" name="Line 204"/>
            <p:cNvSpPr>
              <a:spLocks noChangeShapeType="1"/>
            </p:cNvSpPr>
            <p:nvPr/>
          </p:nvSpPr>
          <p:spPr bwMode="auto">
            <a:xfrm flipV="1">
              <a:off x="7210425" y="3352800"/>
              <a:ext cx="0" cy="990600"/>
            </a:xfrm>
            <a:prstGeom prst="line">
              <a:avLst/>
            </a:prstGeom>
            <a:noFill/>
            <a:ln w="19050">
              <a:solidFill>
                <a:srgbClr val="CC3300"/>
              </a:solidFill>
              <a:round/>
              <a:headEnd/>
              <a:tailEnd/>
            </a:ln>
            <a:effectLst/>
          </p:spPr>
          <p:txBody>
            <a:bodyPr/>
            <a:lstStyle/>
            <a:p>
              <a:endParaRPr lang="en-US" u="none" dirty="0"/>
            </a:p>
          </p:txBody>
        </p:sp>
        <p:sp>
          <p:nvSpPr>
            <p:cNvPr id="524" name="Text Box 205"/>
            <p:cNvSpPr txBox="1">
              <a:spLocks noChangeArrowheads="1"/>
            </p:cNvSpPr>
            <p:nvPr/>
          </p:nvSpPr>
          <p:spPr bwMode="auto">
            <a:xfrm>
              <a:off x="7448550" y="4191000"/>
              <a:ext cx="685800" cy="214313"/>
            </a:xfrm>
            <a:prstGeom prst="rect">
              <a:avLst/>
            </a:prstGeom>
            <a:noFill/>
            <a:ln w="9525">
              <a:noFill/>
              <a:miter lim="800000"/>
              <a:headEnd/>
              <a:tailEnd/>
            </a:ln>
            <a:effectLst/>
          </p:spPr>
          <p:txBody>
            <a:bodyPr>
              <a:spAutoFit/>
            </a:bodyPr>
            <a:lstStyle/>
            <a:p>
              <a:pPr algn="l"/>
              <a:r>
                <a:rPr lang="en-US" sz="800" b="1" u="none" dirty="0">
                  <a:solidFill>
                    <a:srgbClr val="CC3300"/>
                  </a:solidFill>
                </a:rPr>
                <a:t>Read</a:t>
              </a:r>
            </a:p>
          </p:txBody>
        </p:sp>
        <p:sp>
          <p:nvSpPr>
            <p:cNvPr id="525" name="Text Box 206"/>
            <p:cNvSpPr txBox="1">
              <a:spLocks noChangeArrowheads="1"/>
            </p:cNvSpPr>
            <p:nvPr/>
          </p:nvSpPr>
          <p:spPr bwMode="auto">
            <a:xfrm>
              <a:off x="6838950" y="4191000"/>
              <a:ext cx="685800" cy="214313"/>
            </a:xfrm>
            <a:prstGeom prst="rect">
              <a:avLst/>
            </a:prstGeom>
            <a:noFill/>
            <a:ln w="9525">
              <a:noFill/>
              <a:miter lim="800000"/>
              <a:headEnd/>
              <a:tailEnd/>
            </a:ln>
            <a:effectLst/>
          </p:spPr>
          <p:txBody>
            <a:bodyPr>
              <a:spAutoFit/>
            </a:bodyPr>
            <a:lstStyle/>
            <a:p>
              <a:pPr algn="l"/>
              <a:r>
                <a:rPr lang="en-US" sz="800" b="1" u="none" dirty="0">
                  <a:solidFill>
                    <a:srgbClr val="CC3300"/>
                  </a:solidFill>
                </a:rPr>
                <a:t>Write</a:t>
              </a:r>
            </a:p>
          </p:txBody>
        </p:sp>
        <p:sp>
          <p:nvSpPr>
            <p:cNvPr id="526" name="Line 208"/>
            <p:cNvSpPr>
              <a:spLocks noChangeShapeType="1"/>
            </p:cNvSpPr>
            <p:nvPr/>
          </p:nvSpPr>
          <p:spPr bwMode="auto">
            <a:xfrm flipH="1" flipV="1">
              <a:off x="8429625" y="3048000"/>
              <a:ext cx="0" cy="1676400"/>
            </a:xfrm>
            <a:prstGeom prst="line">
              <a:avLst/>
            </a:prstGeom>
            <a:noFill/>
            <a:ln w="19050">
              <a:solidFill>
                <a:srgbClr val="CC3300"/>
              </a:solidFill>
              <a:round/>
              <a:headEnd/>
              <a:tailEnd/>
            </a:ln>
            <a:effectLst/>
          </p:spPr>
          <p:txBody>
            <a:bodyPr/>
            <a:lstStyle/>
            <a:p>
              <a:endParaRPr lang="en-US" u="none" dirty="0"/>
            </a:p>
          </p:txBody>
        </p:sp>
        <p:sp>
          <p:nvSpPr>
            <p:cNvPr id="527" name="Text Box 210"/>
            <p:cNvSpPr txBox="1">
              <a:spLocks noChangeArrowheads="1"/>
            </p:cNvSpPr>
            <p:nvPr/>
          </p:nvSpPr>
          <p:spPr bwMode="auto">
            <a:xfrm>
              <a:off x="7848600" y="4416425"/>
              <a:ext cx="685800" cy="336550"/>
            </a:xfrm>
            <a:prstGeom prst="rect">
              <a:avLst/>
            </a:prstGeom>
            <a:noFill/>
            <a:ln w="9525">
              <a:noFill/>
              <a:miter lim="800000"/>
              <a:headEnd/>
              <a:tailEnd/>
            </a:ln>
            <a:effectLst/>
          </p:spPr>
          <p:txBody>
            <a:bodyPr>
              <a:spAutoFit/>
            </a:bodyPr>
            <a:lstStyle/>
            <a:p>
              <a:pPr algn="l"/>
              <a:r>
                <a:rPr lang="en-US" sz="800" b="1" u="none" dirty="0">
                  <a:solidFill>
                    <a:srgbClr val="CC3300"/>
                  </a:solidFill>
                </a:rPr>
                <a:t>Mem./Reg.</a:t>
              </a:r>
            </a:p>
            <a:p>
              <a:pPr algn="l"/>
              <a:r>
                <a:rPr lang="en-US" sz="800" b="1" u="none" dirty="0">
                  <a:solidFill>
                    <a:srgbClr val="CC3300"/>
                  </a:solidFill>
                </a:rPr>
                <a:t>Select</a:t>
              </a:r>
            </a:p>
          </p:txBody>
        </p:sp>
        <p:sp>
          <p:nvSpPr>
            <p:cNvPr id="528" name="Line 212"/>
            <p:cNvSpPr>
              <a:spLocks noChangeShapeType="1"/>
            </p:cNvSpPr>
            <p:nvPr/>
          </p:nvSpPr>
          <p:spPr bwMode="auto">
            <a:xfrm>
              <a:off x="4543425" y="4572000"/>
              <a:ext cx="695325" cy="0"/>
            </a:xfrm>
            <a:prstGeom prst="line">
              <a:avLst/>
            </a:prstGeom>
            <a:noFill/>
            <a:ln w="19050">
              <a:solidFill>
                <a:srgbClr val="CC3300"/>
              </a:solidFill>
              <a:round/>
              <a:headEnd/>
              <a:tailEnd/>
            </a:ln>
            <a:effectLst/>
          </p:spPr>
          <p:txBody>
            <a:bodyPr/>
            <a:lstStyle/>
            <a:p>
              <a:endParaRPr lang="en-US" u="none" dirty="0"/>
            </a:p>
          </p:txBody>
        </p:sp>
        <p:sp>
          <p:nvSpPr>
            <p:cNvPr id="529" name="Line 213"/>
            <p:cNvSpPr>
              <a:spLocks noChangeShapeType="1"/>
            </p:cNvSpPr>
            <p:nvPr/>
          </p:nvSpPr>
          <p:spPr bwMode="auto">
            <a:xfrm flipV="1">
              <a:off x="4391025" y="3657600"/>
              <a:ext cx="0" cy="228600"/>
            </a:xfrm>
            <a:prstGeom prst="line">
              <a:avLst/>
            </a:prstGeom>
            <a:noFill/>
            <a:ln w="19050">
              <a:solidFill>
                <a:srgbClr val="CC3300"/>
              </a:solidFill>
              <a:round/>
              <a:headEnd/>
              <a:tailEnd/>
            </a:ln>
            <a:effectLst/>
          </p:spPr>
          <p:txBody>
            <a:bodyPr/>
            <a:lstStyle/>
            <a:p>
              <a:endParaRPr lang="en-US" u="none" dirty="0"/>
            </a:p>
          </p:txBody>
        </p:sp>
      </p:grpSp>
      <p:sp>
        <p:nvSpPr>
          <p:cNvPr id="94408" name="Line 200"/>
          <p:cNvSpPr>
            <a:spLocks noChangeShapeType="1"/>
          </p:cNvSpPr>
          <p:nvPr/>
        </p:nvSpPr>
        <p:spPr bwMode="auto">
          <a:xfrm>
            <a:off x="6629400" y="1905000"/>
            <a:ext cx="0" cy="4419600"/>
          </a:xfrm>
          <a:prstGeom prst="line">
            <a:avLst/>
          </a:prstGeom>
          <a:noFill/>
          <a:ln w="38100">
            <a:solidFill>
              <a:srgbClr val="996633"/>
            </a:solidFill>
            <a:round/>
            <a:headEnd/>
            <a:tailEnd/>
          </a:ln>
          <a:effectLst/>
        </p:spPr>
        <p:txBody>
          <a:bodyPr/>
          <a:lstStyle/>
          <a:p>
            <a:endParaRPr lang="en-US" dirty="0"/>
          </a:p>
        </p:txBody>
      </p:sp>
      <p:pic>
        <p:nvPicPr>
          <p:cNvPr id="2"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Footer Placeholder 3"/>
          <p:cNvSpPr>
            <a:spLocks noGrp="1"/>
          </p:cNvSpPr>
          <p:nvPr>
            <p:ph type="ftr" sz="quarter" idx="10"/>
          </p:nvPr>
        </p:nvSpPr>
        <p:spPr>
          <a:xfrm>
            <a:off x="2209800" y="6400800"/>
            <a:ext cx="4572000" cy="304800"/>
          </a:xfrm>
        </p:spPr>
        <p:txBody>
          <a:bodyPr/>
          <a:lstStyle/>
          <a:p>
            <a:r>
              <a:rPr lang="en-US" dirty="0" smtClean="0"/>
              <a:t>Lecture #20:  The Pipeline MIPS Processor</a:t>
            </a:r>
            <a:endParaRPr lang="en-US" dirty="0"/>
          </a:p>
        </p:txBody>
      </p:sp>
      <p:sp>
        <p:nvSpPr>
          <p:cNvPr id="53250" name="Rectangle 2"/>
          <p:cNvSpPr>
            <a:spLocks noGrp="1" noChangeArrowheads="1"/>
          </p:cNvSpPr>
          <p:nvPr>
            <p:ph type="title"/>
          </p:nvPr>
        </p:nvSpPr>
        <p:spPr>
          <a:xfrm>
            <a:off x="685800" y="1295400"/>
            <a:ext cx="7848600" cy="533400"/>
          </a:xfrm>
          <a:ln/>
        </p:spPr>
        <p:txBody>
          <a:bodyPr/>
          <a:lstStyle/>
          <a:p>
            <a:r>
              <a:rPr lang="en-US" dirty="0"/>
              <a:t>Single-Cycle Datapath with Pipeline Registers</a:t>
            </a:r>
          </a:p>
        </p:txBody>
      </p:sp>
      <p:grpSp>
        <p:nvGrpSpPr>
          <p:cNvPr id="149" name="Group 148"/>
          <p:cNvGrpSpPr/>
          <p:nvPr/>
        </p:nvGrpSpPr>
        <p:grpSpPr>
          <a:xfrm>
            <a:off x="457200" y="1981200"/>
            <a:ext cx="8229601" cy="4267200"/>
            <a:chOff x="457200" y="1981200"/>
            <a:chExt cx="8229601" cy="4267200"/>
          </a:xfrm>
        </p:grpSpPr>
        <p:grpSp>
          <p:nvGrpSpPr>
            <p:cNvPr id="170" name="Group 205"/>
            <p:cNvGrpSpPr/>
            <p:nvPr/>
          </p:nvGrpSpPr>
          <p:grpSpPr>
            <a:xfrm>
              <a:off x="5382613" y="3962400"/>
              <a:ext cx="1056287" cy="990598"/>
              <a:chOff x="3355430" y="3810002"/>
              <a:chExt cx="1056287" cy="990598"/>
            </a:xfrm>
          </p:grpSpPr>
          <p:cxnSp>
            <p:nvCxnSpPr>
              <p:cNvPr id="171" name="Straight Connector 170"/>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2" name="Isosceles Triangle 171"/>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3" name="Isosceles Triangle 172"/>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4" name="Isosceles Triangle 173"/>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5" name="Rectangle 174"/>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6"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grpSp>
          <p:nvGrpSpPr>
            <p:cNvPr id="163" name="Group 205"/>
            <p:cNvGrpSpPr/>
            <p:nvPr/>
          </p:nvGrpSpPr>
          <p:grpSpPr>
            <a:xfrm>
              <a:off x="5374993" y="2740314"/>
              <a:ext cx="1056287" cy="990598"/>
              <a:chOff x="3355430" y="3810002"/>
              <a:chExt cx="1056287" cy="990598"/>
            </a:xfrm>
          </p:grpSpPr>
          <p:cxnSp>
            <p:nvCxnSpPr>
              <p:cNvPr id="164" name="Straight Connector 163"/>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65" name="Isosceles Triangle 164"/>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6" name="Isosceles Triangle 165"/>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7" name="Isosceles Triangle 166"/>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8" name="Rectangle 167"/>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9"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156" name="Group 205"/>
            <p:cNvGrpSpPr/>
            <p:nvPr/>
          </p:nvGrpSpPr>
          <p:grpSpPr>
            <a:xfrm>
              <a:off x="1272540" y="2504094"/>
              <a:ext cx="1056287" cy="990598"/>
              <a:chOff x="3355430" y="3810002"/>
              <a:chExt cx="1056287" cy="990598"/>
            </a:xfrm>
          </p:grpSpPr>
          <p:cxnSp>
            <p:nvCxnSpPr>
              <p:cNvPr id="157" name="Straight Connector 156"/>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58" name="Isosceles Triangle 157"/>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9" name="Isosceles Triangle 158"/>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0" name="Isosceles Triangle 159"/>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1" name="Rectangle 160"/>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2"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53253" name="Oval 5"/>
            <p:cNvSpPr>
              <a:spLocks noChangeArrowheads="1"/>
            </p:cNvSpPr>
            <p:nvPr/>
          </p:nvSpPr>
          <p:spPr bwMode="auto">
            <a:xfrm>
              <a:off x="3048000" y="342900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53254" name="Rectangle 6"/>
            <p:cNvSpPr>
              <a:spLocks noChangeArrowheads="1"/>
            </p:cNvSpPr>
            <p:nvPr/>
          </p:nvSpPr>
          <p:spPr bwMode="auto">
            <a:xfrm>
              <a:off x="1143000" y="36576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53255" name="Rectangle 7"/>
            <p:cNvSpPr>
              <a:spLocks noChangeArrowheads="1"/>
            </p:cNvSpPr>
            <p:nvPr/>
          </p:nvSpPr>
          <p:spPr bwMode="auto">
            <a:xfrm>
              <a:off x="3048000" y="3733800"/>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53256" name="Oval 8"/>
            <p:cNvSpPr>
              <a:spLocks noChangeArrowheads="1"/>
            </p:cNvSpPr>
            <p:nvPr/>
          </p:nvSpPr>
          <p:spPr bwMode="auto">
            <a:xfrm>
              <a:off x="3810000" y="52578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53288" name="Rectangle 40"/>
            <p:cNvSpPr>
              <a:spLocks noChangeArrowheads="1"/>
            </p:cNvSpPr>
            <p:nvPr/>
          </p:nvSpPr>
          <p:spPr bwMode="auto">
            <a:xfrm>
              <a:off x="609600" y="38100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53289" name="Line 41"/>
            <p:cNvSpPr>
              <a:spLocks noChangeShapeType="1"/>
            </p:cNvSpPr>
            <p:nvPr/>
          </p:nvSpPr>
          <p:spPr bwMode="auto">
            <a:xfrm>
              <a:off x="838200" y="40386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3290" name="Line 42"/>
            <p:cNvSpPr>
              <a:spLocks noChangeShapeType="1"/>
            </p:cNvSpPr>
            <p:nvPr/>
          </p:nvSpPr>
          <p:spPr bwMode="auto">
            <a:xfrm flipH="1" flipV="1">
              <a:off x="930030" y="2743200"/>
              <a:ext cx="12700" cy="1295400"/>
            </a:xfrm>
            <a:prstGeom prst="line">
              <a:avLst/>
            </a:prstGeom>
            <a:noFill/>
            <a:ln w="28575">
              <a:solidFill>
                <a:schemeClr val="tx1"/>
              </a:solidFill>
              <a:round/>
              <a:headEnd/>
              <a:tailEnd/>
            </a:ln>
            <a:effectLst/>
          </p:spPr>
          <p:txBody>
            <a:bodyPr/>
            <a:lstStyle/>
            <a:p>
              <a:endParaRPr lang="en-US" dirty="0"/>
            </a:p>
          </p:txBody>
        </p:sp>
        <p:sp>
          <p:nvSpPr>
            <p:cNvPr id="53291" name="Line 43"/>
            <p:cNvSpPr>
              <a:spLocks noChangeShapeType="1"/>
            </p:cNvSpPr>
            <p:nvPr/>
          </p:nvSpPr>
          <p:spPr bwMode="auto">
            <a:xfrm>
              <a:off x="922215" y="2743200"/>
              <a:ext cx="381000" cy="1588"/>
            </a:xfrm>
            <a:prstGeom prst="line">
              <a:avLst/>
            </a:prstGeom>
            <a:noFill/>
            <a:ln w="28575">
              <a:solidFill>
                <a:schemeClr val="tx1"/>
              </a:solidFill>
              <a:round/>
              <a:headEnd/>
              <a:tailEnd type="triangle" w="med" len="med"/>
            </a:ln>
            <a:effectLst/>
          </p:spPr>
          <p:txBody>
            <a:bodyPr/>
            <a:lstStyle/>
            <a:p>
              <a:endParaRPr lang="en-US" dirty="0"/>
            </a:p>
          </p:txBody>
        </p:sp>
        <p:sp>
          <p:nvSpPr>
            <p:cNvPr id="53292" name="Line 44"/>
            <p:cNvSpPr>
              <a:spLocks noChangeShapeType="1"/>
            </p:cNvSpPr>
            <p:nvPr/>
          </p:nvSpPr>
          <p:spPr bwMode="auto">
            <a:xfrm>
              <a:off x="1066800" y="32766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3293" name="Text Box 45"/>
            <p:cNvSpPr txBox="1">
              <a:spLocks noChangeArrowheads="1"/>
            </p:cNvSpPr>
            <p:nvPr/>
          </p:nvSpPr>
          <p:spPr bwMode="auto">
            <a:xfrm>
              <a:off x="990600" y="30480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53294" name="Text Box 46"/>
            <p:cNvSpPr txBox="1">
              <a:spLocks noChangeArrowheads="1"/>
            </p:cNvSpPr>
            <p:nvPr/>
          </p:nvSpPr>
          <p:spPr bwMode="auto">
            <a:xfrm>
              <a:off x="1095375" y="38084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53295" name="Text Box 47"/>
            <p:cNvSpPr txBox="1">
              <a:spLocks noChangeArrowheads="1"/>
            </p:cNvSpPr>
            <p:nvPr/>
          </p:nvSpPr>
          <p:spPr bwMode="auto">
            <a:xfrm>
              <a:off x="1281113" y="34147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53297" name="Rectangle 49"/>
            <p:cNvSpPr>
              <a:spLocks noChangeArrowheads="1"/>
            </p:cNvSpPr>
            <p:nvPr/>
          </p:nvSpPr>
          <p:spPr bwMode="auto">
            <a:xfrm>
              <a:off x="6768783" y="4114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53298" name="Text Box 50"/>
            <p:cNvSpPr txBox="1">
              <a:spLocks noChangeArrowheads="1"/>
            </p:cNvSpPr>
            <p:nvPr/>
          </p:nvSpPr>
          <p:spPr bwMode="auto">
            <a:xfrm>
              <a:off x="6905625" y="385762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53300" name="Group 52"/>
            <p:cNvGrpSpPr>
              <a:grpSpLocks/>
            </p:cNvGrpSpPr>
            <p:nvPr/>
          </p:nvGrpSpPr>
          <p:grpSpPr bwMode="auto">
            <a:xfrm>
              <a:off x="5067286" y="4495800"/>
              <a:ext cx="228600" cy="549275"/>
              <a:chOff x="4392" y="1632"/>
              <a:chExt cx="144" cy="346"/>
            </a:xfrm>
          </p:grpSpPr>
          <p:grpSp>
            <p:nvGrpSpPr>
              <p:cNvPr id="53301" name="Group 53"/>
              <p:cNvGrpSpPr>
                <a:grpSpLocks/>
              </p:cNvGrpSpPr>
              <p:nvPr/>
            </p:nvGrpSpPr>
            <p:grpSpPr bwMode="auto">
              <a:xfrm>
                <a:off x="4411" y="1634"/>
                <a:ext cx="102" cy="336"/>
                <a:chOff x="1248" y="3360"/>
                <a:chExt cx="144" cy="480"/>
              </a:xfrm>
            </p:grpSpPr>
            <p:sp>
              <p:nvSpPr>
                <p:cNvPr id="53302"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53303"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53304"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53305"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53306" name="Line 58"/>
            <p:cNvSpPr>
              <a:spLocks noChangeShapeType="1"/>
            </p:cNvSpPr>
            <p:nvPr/>
          </p:nvSpPr>
          <p:spPr bwMode="auto">
            <a:xfrm>
              <a:off x="6477000" y="4572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3307" name="Oval 59"/>
            <p:cNvSpPr>
              <a:spLocks noChangeArrowheads="1"/>
            </p:cNvSpPr>
            <p:nvPr/>
          </p:nvSpPr>
          <p:spPr bwMode="auto">
            <a:xfrm>
              <a:off x="4800600" y="32004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53308" name="Line 60"/>
            <p:cNvSpPr>
              <a:spLocks noChangeShapeType="1"/>
            </p:cNvSpPr>
            <p:nvPr/>
          </p:nvSpPr>
          <p:spPr bwMode="auto">
            <a:xfrm>
              <a:off x="2209800" y="41910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3309" name="Line 61"/>
            <p:cNvSpPr>
              <a:spLocks noChangeShapeType="1"/>
            </p:cNvSpPr>
            <p:nvPr/>
          </p:nvSpPr>
          <p:spPr bwMode="auto">
            <a:xfrm flipV="1">
              <a:off x="4953000" y="3810000"/>
              <a:ext cx="0" cy="1828800"/>
            </a:xfrm>
            <a:prstGeom prst="line">
              <a:avLst/>
            </a:prstGeom>
            <a:noFill/>
            <a:ln w="28575">
              <a:solidFill>
                <a:schemeClr val="tx1"/>
              </a:solidFill>
              <a:round/>
              <a:headEnd/>
              <a:tailEnd type="triangle" w="med" len="med"/>
            </a:ln>
            <a:effectLst/>
          </p:spPr>
          <p:txBody>
            <a:bodyPr/>
            <a:lstStyle/>
            <a:p>
              <a:endParaRPr lang="en-US" dirty="0"/>
            </a:p>
          </p:txBody>
        </p:sp>
        <p:sp>
          <p:nvSpPr>
            <p:cNvPr id="53312" name="Line 64"/>
            <p:cNvSpPr>
              <a:spLocks noChangeShapeType="1"/>
            </p:cNvSpPr>
            <p:nvPr/>
          </p:nvSpPr>
          <p:spPr bwMode="auto">
            <a:xfrm>
              <a:off x="4800600" y="524256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53313" name="Line 65"/>
            <p:cNvSpPr>
              <a:spLocks noChangeShapeType="1"/>
            </p:cNvSpPr>
            <p:nvPr/>
          </p:nvSpPr>
          <p:spPr bwMode="auto">
            <a:xfrm>
              <a:off x="5181600" y="3505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3314" name="Line 66"/>
            <p:cNvSpPr>
              <a:spLocks noChangeShapeType="1"/>
            </p:cNvSpPr>
            <p:nvPr/>
          </p:nvSpPr>
          <p:spPr bwMode="auto">
            <a:xfrm>
              <a:off x="2133600" y="2689860"/>
              <a:ext cx="4876800" cy="0"/>
            </a:xfrm>
            <a:prstGeom prst="line">
              <a:avLst/>
            </a:prstGeom>
            <a:noFill/>
            <a:ln w="28575">
              <a:solidFill>
                <a:schemeClr val="tx1"/>
              </a:solidFill>
              <a:round/>
              <a:headEnd/>
              <a:tailEnd/>
            </a:ln>
            <a:effectLst/>
          </p:spPr>
          <p:txBody>
            <a:bodyPr/>
            <a:lstStyle/>
            <a:p>
              <a:endParaRPr lang="en-US" dirty="0"/>
            </a:p>
          </p:txBody>
        </p:sp>
        <p:sp>
          <p:nvSpPr>
            <p:cNvPr id="53315" name="Line 67"/>
            <p:cNvSpPr>
              <a:spLocks noChangeShapeType="1"/>
            </p:cNvSpPr>
            <p:nvPr/>
          </p:nvSpPr>
          <p:spPr bwMode="auto">
            <a:xfrm flipV="1">
              <a:off x="2578100" y="1981200"/>
              <a:ext cx="12700" cy="304800"/>
            </a:xfrm>
            <a:prstGeom prst="line">
              <a:avLst/>
            </a:prstGeom>
            <a:noFill/>
            <a:ln w="28575">
              <a:solidFill>
                <a:schemeClr val="tx1"/>
              </a:solidFill>
              <a:round/>
              <a:headEnd/>
              <a:tailEnd/>
            </a:ln>
            <a:effectLst/>
          </p:spPr>
          <p:txBody>
            <a:bodyPr/>
            <a:lstStyle/>
            <a:p>
              <a:endParaRPr lang="en-US" dirty="0"/>
            </a:p>
          </p:txBody>
        </p:sp>
        <p:sp>
          <p:nvSpPr>
            <p:cNvPr id="53316" name="Line 68"/>
            <p:cNvSpPr>
              <a:spLocks noChangeShapeType="1"/>
            </p:cNvSpPr>
            <p:nvPr/>
          </p:nvSpPr>
          <p:spPr bwMode="auto">
            <a:xfrm flipV="1">
              <a:off x="1995488" y="2286000"/>
              <a:ext cx="0" cy="685800"/>
            </a:xfrm>
            <a:prstGeom prst="line">
              <a:avLst/>
            </a:prstGeom>
            <a:noFill/>
            <a:ln w="28575">
              <a:solidFill>
                <a:schemeClr val="tx1"/>
              </a:solidFill>
              <a:round/>
              <a:headEnd/>
              <a:tailEnd/>
            </a:ln>
            <a:effectLst/>
          </p:spPr>
          <p:txBody>
            <a:bodyPr/>
            <a:lstStyle/>
            <a:p>
              <a:endParaRPr lang="en-US" dirty="0"/>
            </a:p>
          </p:txBody>
        </p:sp>
        <p:sp>
          <p:nvSpPr>
            <p:cNvPr id="53319" name="Line 71"/>
            <p:cNvSpPr>
              <a:spLocks noChangeShapeType="1"/>
            </p:cNvSpPr>
            <p:nvPr/>
          </p:nvSpPr>
          <p:spPr bwMode="auto">
            <a:xfrm flipV="1">
              <a:off x="7002780" y="2674620"/>
              <a:ext cx="0" cy="609600"/>
            </a:xfrm>
            <a:prstGeom prst="line">
              <a:avLst/>
            </a:prstGeom>
            <a:noFill/>
            <a:ln w="28575">
              <a:solidFill>
                <a:schemeClr val="tx1"/>
              </a:solidFill>
              <a:round/>
              <a:headEnd/>
              <a:tailEnd/>
            </a:ln>
            <a:effectLst/>
          </p:spPr>
          <p:txBody>
            <a:bodyPr/>
            <a:lstStyle/>
            <a:p>
              <a:endParaRPr lang="en-US" dirty="0"/>
            </a:p>
          </p:txBody>
        </p:sp>
        <p:sp>
          <p:nvSpPr>
            <p:cNvPr id="53320" name="Line 72"/>
            <p:cNvSpPr>
              <a:spLocks noChangeShapeType="1"/>
            </p:cNvSpPr>
            <p:nvPr/>
          </p:nvSpPr>
          <p:spPr bwMode="auto">
            <a:xfrm flipV="1">
              <a:off x="2141220" y="2529840"/>
              <a:ext cx="0" cy="152400"/>
            </a:xfrm>
            <a:prstGeom prst="line">
              <a:avLst/>
            </a:prstGeom>
            <a:noFill/>
            <a:ln w="28575">
              <a:solidFill>
                <a:schemeClr val="tx1"/>
              </a:solidFill>
              <a:round/>
              <a:headEnd/>
              <a:tailEnd/>
            </a:ln>
            <a:effectLst/>
          </p:spPr>
          <p:txBody>
            <a:bodyPr/>
            <a:lstStyle/>
            <a:p>
              <a:endParaRPr lang="en-US" dirty="0"/>
            </a:p>
          </p:txBody>
        </p:sp>
        <p:sp>
          <p:nvSpPr>
            <p:cNvPr id="53322" name="Line 74"/>
            <p:cNvSpPr>
              <a:spLocks noChangeShapeType="1"/>
            </p:cNvSpPr>
            <p:nvPr/>
          </p:nvSpPr>
          <p:spPr bwMode="auto">
            <a:xfrm>
              <a:off x="6027420" y="324612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3323" name="Text Box 75"/>
            <p:cNvSpPr txBox="1">
              <a:spLocks noChangeArrowheads="1"/>
            </p:cNvSpPr>
            <p:nvPr/>
          </p:nvSpPr>
          <p:spPr bwMode="auto">
            <a:xfrm>
              <a:off x="6496050" y="3429000"/>
              <a:ext cx="838200" cy="396875"/>
            </a:xfrm>
            <a:prstGeom prst="rect">
              <a:avLst/>
            </a:prstGeom>
            <a:noFill/>
            <a:ln w="9525">
              <a:noFill/>
              <a:miter lim="800000"/>
              <a:headEnd/>
              <a:tailEnd/>
            </a:ln>
            <a:effectLst/>
          </p:spPr>
          <p:txBody>
            <a:bodyPr>
              <a:spAutoFit/>
            </a:bodyPr>
            <a:lstStyle/>
            <a:p>
              <a:r>
                <a:rPr lang="en-US" sz="1000" b="1" u="none" dirty="0"/>
                <a:t>Compare result</a:t>
              </a:r>
            </a:p>
          </p:txBody>
        </p:sp>
        <p:sp>
          <p:nvSpPr>
            <p:cNvPr id="53324" name="Line 76"/>
            <p:cNvSpPr>
              <a:spLocks noChangeShapeType="1"/>
            </p:cNvSpPr>
            <p:nvPr/>
          </p:nvSpPr>
          <p:spPr bwMode="auto">
            <a:xfrm>
              <a:off x="457200" y="4038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3325" name="Line 77"/>
            <p:cNvSpPr>
              <a:spLocks noChangeShapeType="1"/>
            </p:cNvSpPr>
            <p:nvPr/>
          </p:nvSpPr>
          <p:spPr bwMode="auto">
            <a:xfrm flipH="1" flipV="1">
              <a:off x="457200" y="1981200"/>
              <a:ext cx="12700" cy="2057400"/>
            </a:xfrm>
            <a:prstGeom prst="line">
              <a:avLst/>
            </a:prstGeom>
            <a:noFill/>
            <a:ln w="28575">
              <a:solidFill>
                <a:schemeClr val="tx1"/>
              </a:solidFill>
              <a:round/>
              <a:headEnd/>
              <a:tailEnd/>
            </a:ln>
            <a:effectLst/>
          </p:spPr>
          <p:txBody>
            <a:bodyPr/>
            <a:lstStyle/>
            <a:p>
              <a:endParaRPr lang="en-US" dirty="0"/>
            </a:p>
          </p:txBody>
        </p:sp>
        <p:sp>
          <p:nvSpPr>
            <p:cNvPr id="53326" name="Line 78"/>
            <p:cNvSpPr>
              <a:spLocks noChangeShapeType="1"/>
            </p:cNvSpPr>
            <p:nvPr/>
          </p:nvSpPr>
          <p:spPr bwMode="auto">
            <a:xfrm>
              <a:off x="457200" y="1995488"/>
              <a:ext cx="2133600" cy="0"/>
            </a:xfrm>
            <a:prstGeom prst="line">
              <a:avLst/>
            </a:prstGeom>
            <a:noFill/>
            <a:ln w="28575">
              <a:solidFill>
                <a:schemeClr val="tx1"/>
              </a:solidFill>
              <a:round/>
              <a:headEnd/>
              <a:tailEnd/>
            </a:ln>
            <a:effectLst/>
          </p:spPr>
          <p:txBody>
            <a:bodyPr/>
            <a:lstStyle/>
            <a:p>
              <a:endParaRPr lang="en-US" dirty="0"/>
            </a:p>
          </p:txBody>
        </p:sp>
        <p:sp>
          <p:nvSpPr>
            <p:cNvPr id="53327" name="Line 79"/>
            <p:cNvSpPr>
              <a:spLocks noChangeShapeType="1"/>
            </p:cNvSpPr>
            <p:nvPr/>
          </p:nvSpPr>
          <p:spPr bwMode="auto">
            <a:xfrm flipH="1">
              <a:off x="2438400" y="2286000"/>
              <a:ext cx="152400" cy="0"/>
            </a:xfrm>
            <a:prstGeom prst="line">
              <a:avLst/>
            </a:prstGeom>
            <a:noFill/>
            <a:ln w="28575">
              <a:solidFill>
                <a:schemeClr val="tx1"/>
              </a:solidFill>
              <a:round/>
              <a:headEnd/>
              <a:tailEnd/>
            </a:ln>
            <a:effectLst/>
          </p:spPr>
          <p:txBody>
            <a:bodyPr/>
            <a:lstStyle/>
            <a:p>
              <a:endParaRPr lang="en-US" dirty="0"/>
            </a:p>
          </p:txBody>
        </p:sp>
        <p:sp>
          <p:nvSpPr>
            <p:cNvPr id="53328" name="Line 80"/>
            <p:cNvSpPr>
              <a:spLocks noChangeShapeType="1"/>
            </p:cNvSpPr>
            <p:nvPr/>
          </p:nvSpPr>
          <p:spPr bwMode="auto">
            <a:xfrm>
              <a:off x="4724400" y="5624513"/>
              <a:ext cx="228600" cy="0"/>
            </a:xfrm>
            <a:prstGeom prst="line">
              <a:avLst/>
            </a:prstGeom>
            <a:noFill/>
            <a:ln w="28575">
              <a:solidFill>
                <a:schemeClr val="tx1"/>
              </a:solidFill>
              <a:round/>
              <a:headEnd/>
              <a:tailEnd/>
            </a:ln>
            <a:effectLst/>
          </p:spPr>
          <p:txBody>
            <a:bodyPr/>
            <a:lstStyle/>
            <a:p>
              <a:endParaRPr lang="en-US" dirty="0"/>
            </a:p>
          </p:txBody>
        </p:sp>
        <p:sp>
          <p:nvSpPr>
            <p:cNvPr id="53330" name="Line 82"/>
            <p:cNvSpPr>
              <a:spLocks noChangeShapeType="1"/>
            </p:cNvSpPr>
            <p:nvPr/>
          </p:nvSpPr>
          <p:spPr bwMode="auto">
            <a:xfrm>
              <a:off x="6019800" y="4572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3331" name="Text Box 83"/>
            <p:cNvSpPr txBox="1">
              <a:spLocks noChangeArrowheads="1"/>
            </p:cNvSpPr>
            <p:nvPr/>
          </p:nvSpPr>
          <p:spPr bwMode="auto">
            <a:xfrm>
              <a:off x="6650038" y="44037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53332" name="Text Box 84"/>
            <p:cNvSpPr txBox="1">
              <a:spLocks noChangeArrowheads="1"/>
            </p:cNvSpPr>
            <p:nvPr/>
          </p:nvSpPr>
          <p:spPr bwMode="auto">
            <a:xfrm>
              <a:off x="1828800" y="39624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53334" name="Line 86"/>
            <p:cNvSpPr>
              <a:spLocks noChangeShapeType="1"/>
            </p:cNvSpPr>
            <p:nvPr/>
          </p:nvSpPr>
          <p:spPr bwMode="auto">
            <a:xfrm>
              <a:off x="2819400" y="3892868"/>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3337" name="Text Box 89"/>
            <p:cNvSpPr txBox="1">
              <a:spLocks noChangeArrowheads="1"/>
            </p:cNvSpPr>
            <p:nvPr/>
          </p:nvSpPr>
          <p:spPr bwMode="auto">
            <a:xfrm>
              <a:off x="3035300" y="3779838"/>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53338" name="Text Box 90"/>
            <p:cNvSpPr txBox="1">
              <a:spLocks noChangeArrowheads="1"/>
            </p:cNvSpPr>
            <p:nvPr/>
          </p:nvSpPr>
          <p:spPr bwMode="auto">
            <a:xfrm>
              <a:off x="3124200" y="3490913"/>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53341" name="Line 93"/>
            <p:cNvSpPr>
              <a:spLocks noChangeShapeType="1"/>
            </p:cNvSpPr>
            <p:nvPr/>
          </p:nvSpPr>
          <p:spPr bwMode="auto">
            <a:xfrm>
              <a:off x="4724400" y="29718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53342" name="Line 94"/>
            <p:cNvSpPr>
              <a:spLocks noChangeShapeType="1"/>
            </p:cNvSpPr>
            <p:nvPr/>
          </p:nvSpPr>
          <p:spPr bwMode="auto">
            <a:xfrm>
              <a:off x="2819400" y="3886200"/>
              <a:ext cx="0" cy="1752600"/>
            </a:xfrm>
            <a:prstGeom prst="line">
              <a:avLst/>
            </a:prstGeom>
            <a:noFill/>
            <a:ln w="28575">
              <a:solidFill>
                <a:schemeClr val="tx1"/>
              </a:solidFill>
              <a:round/>
              <a:headEnd/>
              <a:tailEnd/>
            </a:ln>
            <a:effectLst/>
          </p:spPr>
          <p:txBody>
            <a:bodyPr/>
            <a:lstStyle/>
            <a:p>
              <a:endParaRPr lang="en-US" dirty="0"/>
            </a:p>
          </p:txBody>
        </p:sp>
        <p:sp>
          <p:nvSpPr>
            <p:cNvPr id="53348" name="Line 100"/>
            <p:cNvSpPr>
              <a:spLocks noChangeShapeType="1"/>
            </p:cNvSpPr>
            <p:nvPr/>
          </p:nvSpPr>
          <p:spPr bwMode="auto">
            <a:xfrm>
              <a:off x="2819400" y="56245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53349" name="Text Box 101"/>
            <p:cNvSpPr txBox="1">
              <a:spLocks noChangeArrowheads="1"/>
            </p:cNvSpPr>
            <p:nvPr/>
          </p:nvSpPr>
          <p:spPr bwMode="auto">
            <a:xfrm>
              <a:off x="3519488" y="5380038"/>
              <a:ext cx="381000" cy="244475"/>
            </a:xfrm>
            <a:prstGeom prst="rect">
              <a:avLst/>
            </a:prstGeom>
            <a:noFill/>
            <a:ln w="9525">
              <a:noFill/>
              <a:miter lim="800000"/>
              <a:headEnd/>
              <a:tailEnd/>
            </a:ln>
            <a:effectLst/>
          </p:spPr>
          <p:txBody>
            <a:bodyPr>
              <a:spAutoFit/>
            </a:bodyPr>
            <a:lstStyle/>
            <a:p>
              <a:pPr algn="l"/>
              <a:r>
                <a:rPr lang="en-US" sz="1000" b="1" u="none" dirty="0"/>
                <a:t>16</a:t>
              </a:r>
            </a:p>
          </p:txBody>
        </p:sp>
        <p:sp>
          <p:nvSpPr>
            <p:cNvPr id="53353" name="Line 105"/>
            <p:cNvSpPr>
              <a:spLocks noChangeShapeType="1"/>
            </p:cNvSpPr>
            <p:nvPr/>
          </p:nvSpPr>
          <p:spPr bwMode="auto">
            <a:xfrm>
              <a:off x="7848600" y="45720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3354" name="Line 106"/>
            <p:cNvSpPr>
              <a:spLocks noChangeShapeType="1"/>
            </p:cNvSpPr>
            <p:nvPr/>
          </p:nvSpPr>
          <p:spPr bwMode="auto">
            <a:xfrm>
              <a:off x="8229600" y="49053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3356" name="Line 108"/>
            <p:cNvSpPr>
              <a:spLocks noChangeShapeType="1"/>
            </p:cNvSpPr>
            <p:nvPr/>
          </p:nvSpPr>
          <p:spPr bwMode="auto">
            <a:xfrm>
              <a:off x="6477000" y="3276600"/>
              <a:ext cx="533400" cy="0"/>
            </a:xfrm>
            <a:prstGeom prst="line">
              <a:avLst/>
            </a:prstGeom>
            <a:noFill/>
            <a:ln w="28575">
              <a:solidFill>
                <a:schemeClr val="tx1"/>
              </a:solidFill>
              <a:round/>
              <a:headEnd/>
              <a:tailEnd/>
            </a:ln>
            <a:effectLst/>
          </p:spPr>
          <p:txBody>
            <a:bodyPr/>
            <a:lstStyle/>
            <a:p>
              <a:endParaRPr lang="en-US" dirty="0"/>
            </a:p>
          </p:txBody>
        </p:sp>
        <p:sp>
          <p:nvSpPr>
            <p:cNvPr id="53357" name="Line 109"/>
            <p:cNvSpPr>
              <a:spLocks noChangeShapeType="1"/>
            </p:cNvSpPr>
            <p:nvPr/>
          </p:nvSpPr>
          <p:spPr bwMode="auto">
            <a:xfrm>
              <a:off x="8534400" y="4738688"/>
              <a:ext cx="152400" cy="0"/>
            </a:xfrm>
            <a:prstGeom prst="line">
              <a:avLst/>
            </a:prstGeom>
            <a:noFill/>
            <a:ln w="28575">
              <a:solidFill>
                <a:schemeClr val="tx1"/>
              </a:solidFill>
              <a:round/>
              <a:headEnd/>
              <a:tailEnd/>
            </a:ln>
            <a:effectLst/>
          </p:spPr>
          <p:txBody>
            <a:bodyPr/>
            <a:lstStyle/>
            <a:p>
              <a:endParaRPr lang="en-US" dirty="0"/>
            </a:p>
          </p:txBody>
        </p:sp>
        <p:sp>
          <p:nvSpPr>
            <p:cNvPr id="53358" name="Line 110"/>
            <p:cNvSpPr>
              <a:spLocks noChangeShapeType="1"/>
            </p:cNvSpPr>
            <p:nvPr/>
          </p:nvSpPr>
          <p:spPr bwMode="auto">
            <a:xfrm>
              <a:off x="8672513" y="4724400"/>
              <a:ext cx="14288" cy="1524000"/>
            </a:xfrm>
            <a:prstGeom prst="line">
              <a:avLst/>
            </a:prstGeom>
            <a:noFill/>
            <a:ln w="28575">
              <a:solidFill>
                <a:schemeClr val="tx1"/>
              </a:solidFill>
              <a:round/>
              <a:headEnd/>
              <a:tailEnd/>
            </a:ln>
            <a:effectLst/>
          </p:spPr>
          <p:txBody>
            <a:bodyPr/>
            <a:lstStyle/>
            <a:p>
              <a:endParaRPr lang="en-US" dirty="0"/>
            </a:p>
          </p:txBody>
        </p:sp>
        <p:sp>
          <p:nvSpPr>
            <p:cNvPr id="53359" name="Line 11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53360" name="Line 112"/>
            <p:cNvSpPr>
              <a:spLocks noChangeShapeType="1"/>
            </p:cNvSpPr>
            <p:nvPr/>
          </p:nvSpPr>
          <p:spPr bwMode="auto">
            <a:xfrm>
              <a:off x="2895600" y="4953000"/>
              <a:ext cx="0" cy="1295400"/>
            </a:xfrm>
            <a:prstGeom prst="line">
              <a:avLst/>
            </a:prstGeom>
            <a:noFill/>
            <a:ln w="28575">
              <a:solidFill>
                <a:schemeClr val="tx1"/>
              </a:solidFill>
              <a:round/>
              <a:headEnd/>
              <a:tailEnd/>
            </a:ln>
            <a:effectLst/>
          </p:spPr>
          <p:txBody>
            <a:bodyPr/>
            <a:lstStyle/>
            <a:p>
              <a:endParaRPr lang="en-US" dirty="0"/>
            </a:p>
          </p:txBody>
        </p:sp>
        <p:grpSp>
          <p:nvGrpSpPr>
            <p:cNvPr id="53362" name="Group 114"/>
            <p:cNvGrpSpPr>
              <a:grpSpLocks/>
            </p:cNvGrpSpPr>
            <p:nvPr/>
          </p:nvGrpSpPr>
          <p:grpSpPr bwMode="auto">
            <a:xfrm>
              <a:off x="2246299" y="2117725"/>
              <a:ext cx="228600" cy="549275"/>
              <a:chOff x="4392" y="1632"/>
              <a:chExt cx="144" cy="346"/>
            </a:xfrm>
          </p:grpSpPr>
          <p:grpSp>
            <p:nvGrpSpPr>
              <p:cNvPr id="53363" name="Group 115"/>
              <p:cNvGrpSpPr>
                <a:grpSpLocks/>
              </p:cNvGrpSpPr>
              <p:nvPr/>
            </p:nvGrpSpPr>
            <p:grpSpPr bwMode="auto">
              <a:xfrm>
                <a:off x="4411" y="1634"/>
                <a:ext cx="102" cy="336"/>
                <a:chOff x="1248" y="3360"/>
                <a:chExt cx="144" cy="480"/>
              </a:xfrm>
            </p:grpSpPr>
            <p:sp>
              <p:nvSpPr>
                <p:cNvPr id="53364" name="AutoShape 116"/>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53365" name="Line 11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53366" name="Line 11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53367" name="Text Box 119"/>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53368" name="Group 120"/>
            <p:cNvGrpSpPr>
              <a:grpSpLocks/>
            </p:cNvGrpSpPr>
            <p:nvPr/>
          </p:nvGrpSpPr>
          <p:grpSpPr bwMode="auto">
            <a:xfrm>
              <a:off x="8342299" y="4479925"/>
              <a:ext cx="228600" cy="549275"/>
              <a:chOff x="4392" y="1632"/>
              <a:chExt cx="144" cy="346"/>
            </a:xfrm>
          </p:grpSpPr>
          <p:grpSp>
            <p:nvGrpSpPr>
              <p:cNvPr id="53369" name="Group 121"/>
              <p:cNvGrpSpPr>
                <a:grpSpLocks/>
              </p:cNvGrpSpPr>
              <p:nvPr/>
            </p:nvGrpSpPr>
            <p:grpSpPr bwMode="auto">
              <a:xfrm>
                <a:off x="4411" y="1634"/>
                <a:ext cx="102" cy="336"/>
                <a:chOff x="1248" y="3360"/>
                <a:chExt cx="144" cy="480"/>
              </a:xfrm>
            </p:grpSpPr>
            <p:sp>
              <p:nvSpPr>
                <p:cNvPr id="53370" name="AutoShape 122"/>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53371" name="Line 123"/>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53372" name="Line 124"/>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53373" name="Text Box 125"/>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53382" name="Group 134"/>
            <p:cNvGrpSpPr>
              <a:grpSpLocks/>
            </p:cNvGrpSpPr>
            <p:nvPr/>
          </p:nvGrpSpPr>
          <p:grpSpPr bwMode="auto">
            <a:xfrm>
              <a:off x="2438400" y="2819400"/>
              <a:ext cx="152400" cy="3200400"/>
              <a:chOff x="1728" y="1296"/>
              <a:chExt cx="96" cy="2688"/>
            </a:xfrm>
          </p:grpSpPr>
          <p:sp>
            <p:nvSpPr>
              <p:cNvPr id="53380" name="Rectangle 13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53381" name="Rectangle 13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53383" name="Line 135"/>
            <p:cNvSpPr>
              <a:spLocks noChangeShapeType="1"/>
            </p:cNvSpPr>
            <p:nvPr/>
          </p:nvSpPr>
          <p:spPr bwMode="auto">
            <a:xfrm>
              <a:off x="2590800" y="4191000"/>
              <a:ext cx="228600" cy="0"/>
            </a:xfrm>
            <a:prstGeom prst="line">
              <a:avLst/>
            </a:prstGeom>
            <a:noFill/>
            <a:ln w="28575">
              <a:solidFill>
                <a:schemeClr val="tx1"/>
              </a:solidFill>
              <a:round/>
              <a:headEnd/>
              <a:tailEnd/>
            </a:ln>
            <a:effectLst/>
          </p:spPr>
          <p:txBody>
            <a:bodyPr/>
            <a:lstStyle/>
            <a:p>
              <a:endParaRPr lang="en-US" dirty="0"/>
            </a:p>
          </p:txBody>
        </p:sp>
        <p:sp>
          <p:nvSpPr>
            <p:cNvPr id="53395" name="Line 147"/>
            <p:cNvSpPr>
              <a:spLocks noChangeShapeType="1"/>
            </p:cNvSpPr>
            <p:nvPr/>
          </p:nvSpPr>
          <p:spPr bwMode="auto">
            <a:xfrm>
              <a:off x="1912815" y="29718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53396" name="Line 148"/>
            <p:cNvSpPr>
              <a:spLocks noChangeShapeType="1"/>
            </p:cNvSpPr>
            <p:nvPr/>
          </p:nvSpPr>
          <p:spPr bwMode="auto">
            <a:xfrm>
              <a:off x="2590800" y="29718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53397" name="Group 149"/>
            <p:cNvGrpSpPr>
              <a:grpSpLocks/>
            </p:cNvGrpSpPr>
            <p:nvPr/>
          </p:nvGrpSpPr>
          <p:grpSpPr bwMode="auto">
            <a:xfrm>
              <a:off x="4572000" y="2819400"/>
              <a:ext cx="152400" cy="3200400"/>
              <a:chOff x="1728" y="1296"/>
              <a:chExt cx="96" cy="2688"/>
            </a:xfrm>
          </p:grpSpPr>
          <p:sp>
            <p:nvSpPr>
              <p:cNvPr id="53398" name="Rectangle 150"/>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53399" name="Rectangle 151"/>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53400" name="Group 152"/>
            <p:cNvGrpSpPr>
              <a:grpSpLocks/>
            </p:cNvGrpSpPr>
            <p:nvPr/>
          </p:nvGrpSpPr>
          <p:grpSpPr bwMode="auto">
            <a:xfrm>
              <a:off x="6324600" y="2819400"/>
              <a:ext cx="152400" cy="3200400"/>
              <a:chOff x="1728" y="1296"/>
              <a:chExt cx="96" cy="2688"/>
            </a:xfrm>
          </p:grpSpPr>
          <p:sp>
            <p:nvSpPr>
              <p:cNvPr id="53401" name="Rectangle 153"/>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53402" name="Rectangle 154"/>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53403" name="Group 155"/>
            <p:cNvGrpSpPr>
              <a:grpSpLocks/>
            </p:cNvGrpSpPr>
            <p:nvPr/>
          </p:nvGrpSpPr>
          <p:grpSpPr bwMode="auto">
            <a:xfrm>
              <a:off x="8001000" y="2819400"/>
              <a:ext cx="152400" cy="3200400"/>
              <a:chOff x="1728" y="1296"/>
              <a:chExt cx="96" cy="2688"/>
            </a:xfrm>
          </p:grpSpPr>
          <p:sp>
            <p:nvSpPr>
              <p:cNvPr id="53404" name="Rectangle 15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53405" name="Rectangle 15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53406" name="Line 158"/>
            <p:cNvSpPr>
              <a:spLocks noChangeShapeType="1"/>
            </p:cNvSpPr>
            <p:nvPr/>
          </p:nvSpPr>
          <p:spPr bwMode="auto">
            <a:xfrm>
              <a:off x="4267200" y="4114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3407" name="Line 159"/>
            <p:cNvSpPr>
              <a:spLocks noChangeShapeType="1"/>
            </p:cNvSpPr>
            <p:nvPr/>
          </p:nvSpPr>
          <p:spPr bwMode="auto">
            <a:xfrm>
              <a:off x="4267200" y="4572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3408" name="Text Box 160"/>
            <p:cNvSpPr txBox="1">
              <a:spLocks noChangeArrowheads="1"/>
            </p:cNvSpPr>
            <p:nvPr/>
          </p:nvSpPr>
          <p:spPr bwMode="auto">
            <a:xfrm>
              <a:off x="3733800" y="3946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53409" name="Text Box 161"/>
            <p:cNvSpPr txBox="1">
              <a:spLocks noChangeArrowheads="1"/>
            </p:cNvSpPr>
            <p:nvPr/>
          </p:nvSpPr>
          <p:spPr bwMode="auto">
            <a:xfrm>
              <a:off x="4310063" y="537686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53410" name="Line 162"/>
            <p:cNvSpPr>
              <a:spLocks noChangeShapeType="1"/>
            </p:cNvSpPr>
            <p:nvPr/>
          </p:nvSpPr>
          <p:spPr bwMode="auto">
            <a:xfrm>
              <a:off x="4343400" y="562451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3411" name="Line 163"/>
            <p:cNvSpPr>
              <a:spLocks noChangeShapeType="1"/>
            </p:cNvSpPr>
            <p:nvPr/>
          </p:nvSpPr>
          <p:spPr bwMode="auto">
            <a:xfrm>
              <a:off x="2819400" y="41910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3412" name="Line 164"/>
            <p:cNvSpPr>
              <a:spLocks noChangeShapeType="1"/>
            </p:cNvSpPr>
            <p:nvPr/>
          </p:nvSpPr>
          <p:spPr bwMode="auto">
            <a:xfrm>
              <a:off x="2819400" y="4648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3413" name="Line 165"/>
            <p:cNvSpPr>
              <a:spLocks noChangeShapeType="1"/>
            </p:cNvSpPr>
            <p:nvPr/>
          </p:nvSpPr>
          <p:spPr bwMode="auto">
            <a:xfrm>
              <a:off x="2895600" y="496824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3414" name="Line 166"/>
            <p:cNvSpPr>
              <a:spLocks noChangeShapeType="1"/>
            </p:cNvSpPr>
            <p:nvPr/>
          </p:nvSpPr>
          <p:spPr bwMode="auto">
            <a:xfrm>
              <a:off x="4953000" y="49530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3415" name="Line 167"/>
            <p:cNvSpPr>
              <a:spLocks noChangeShapeType="1"/>
            </p:cNvSpPr>
            <p:nvPr/>
          </p:nvSpPr>
          <p:spPr bwMode="auto">
            <a:xfrm>
              <a:off x="5257800" y="4800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3416" name="Line 168"/>
            <p:cNvSpPr>
              <a:spLocks noChangeShapeType="1"/>
            </p:cNvSpPr>
            <p:nvPr/>
          </p:nvSpPr>
          <p:spPr bwMode="auto">
            <a:xfrm>
              <a:off x="4724400" y="4572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53417" name="Line 169"/>
            <p:cNvSpPr>
              <a:spLocks noChangeShapeType="1"/>
            </p:cNvSpPr>
            <p:nvPr/>
          </p:nvSpPr>
          <p:spPr bwMode="auto">
            <a:xfrm>
              <a:off x="4724400" y="41148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53419" name="Line 171"/>
            <p:cNvSpPr>
              <a:spLocks noChangeShapeType="1"/>
            </p:cNvSpPr>
            <p:nvPr/>
          </p:nvSpPr>
          <p:spPr bwMode="auto">
            <a:xfrm>
              <a:off x="2133600" y="2514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3420" name="Line 172"/>
            <p:cNvSpPr>
              <a:spLocks noChangeShapeType="1"/>
            </p:cNvSpPr>
            <p:nvPr/>
          </p:nvSpPr>
          <p:spPr bwMode="auto">
            <a:xfrm>
              <a:off x="1981200" y="2286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3421" name="Line 173"/>
            <p:cNvSpPr>
              <a:spLocks noChangeShapeType="1"/>
            </p:cNvSpPr>
            <p:nvPr/>
          </p:nvSpPr>
          <p:spPr bwMode="auto">
            <a:xfrm>
              <a:off x="6035040" y="4343400"/>
              <a:ext cx="289560" cy="0"/>
            </a:xfrm>
            <a:prstGeom prst="line">
              <a:avLst/>
            </a:prstGeom>
            <a:noFill/>
            <a:ln w="28575">
              <a:solidFill>
                <a:schemeClr val="tx1"/>
              </a:solidFill>
              <a:round/>
              <a:headEnd/>
              <a:tailEnd type="triangle" w="med" len="med"/>
            </a:ln>
            <a:effectLst/>
          </p:spPr>
          <p:txBody>
            <a:bodyPr/>
            <a:lstStyle/>
            <a:p>
              <a:endParaRPr lang="en-US" dirty="0"/>
            </a:p>
          </p:txBody>
        </p:sp>
        <p:sp>
          <p:nvSpPr>
            <p:cNvPr id="53422" name="Line 174"/>
            <p:cNvSpPr>
              <a:spLocks noChangeShapeType="1"/>
            </p:cNvSpPr>
            <p:nvPr/>
          </p:nvSpPr>
          <p:spPr bwMode="auto">
            <a:xfrm>
              <a:off x="6477000" y="4343400"/>
              <a:ext cx="152400" cy="0"/>
            </a:xfrm>
            <a:prstGeom prst="line">
              <a:avLst/>
            </a:prstGeom>
            <a:noFill/>
            <a:ln w="28575">
              <a:solidFill>
                <a:schemeClr val="tx1"/>
              </a:solidFill>
              <a:round/>
              <a:headEnd/>
              <a:tailEnd/>
            </a:ln>
            <a:effectLst/>
          </p:spPr>
          <p:txBody>
            <a:bodyPr/>
            <a:lstStyle/>
            <a:p>
              <a:endParaRPr lang="en-US" dirty="0"/>
            </a:p>
          </p:txBody>
        </p:sp>
        <p:sp>
          <p:nvSpPr>
            <p:cNvPr id="53423" name="Line 175"/>
            <p:cNvSpPr>
              <a:spLocks noChangeShapeType="1"/>
            </p:cNvSpPr>
            <p:nvPr/>
          </p:nvSpPr>
          <p:spPr bwMode="auto">
            <a:xfrm flipV="1">
              <a:off x="6621780" y="3581400"/>
              <a:ext cx="0" cy="762000"/>
            </a:xfrm>
            <a:prstGeom prst="line">
              <a:avLst/>
            </a:prstGeom>
            <a:noFill/>
            <a:ln w="28575">
              <a:solidFill>
                <a:schemeClr val="tx1"/>
              </a:solidFill>
              <a:round/>
              <a:headEnd/>
              <a:tailEnd type="triangle" w="med" len="med"/>
            </a:ln>
            <a:effectLst/>
          </p:spPr>
          <p:txBody>
            <a:bodyPr/>
            <a:lstStyle/>
            <a:p>
              <a:endParaRPr lang="en-US" dirty="0"/>
            </a:p>
          </p:txBody>
        </p:sp>
        <p:sp>
          <p:nvSpPr>
            <p:cNvPr id="53424" name="Line 176"/>
            <p:cNvSpPr>
              <a:spLocks noChangeShapeType="1"/>
            </p:cNvSpPr>
            <p:nvPr/>
          </p:nvSpPr>
          <p:spPr bwMode="auto">
            <a:xfrm>
              <a:off x="4800600" y="4564380"/>
              <a:ext cx="0" cy="685800"/>
            </a:xfrm>
            <a:prstGeom prst="line">
              <a:avLst/>
            </a:prstGeom>
            <a:noFill/>
            <a:ln w="28575">
              <a:solidFill>
                <a:schemeClr val="tx1"/>
              </a:solidFill>
              <a:round/>
              <a:headEnd/>
              <a:tailEnd/>
            </a:ln>
            <a:effectLst/>
          </p:spPr>
          <p:txBody>
            <a:bodyPr/>
            <a:lstStyle/>
            <a:p>
              <a:endParaRPr lang="en-US" dirty="0"/>
            </a:p>
          </p:txBody>
        </p:sp>
        <p:sp>
          <p:nvSpPr>
            <p:cNvPr id="53425" name="Text Box 177"/>
            <p:cNvSpPr txBox="1">
              <a:spLocks noChangeArrowheads="1"/>
            </p:cNvSpPr>
            <p:nvPr/>
          </p:nvSpPr>
          <p:spPr bwMode="auto">
            <a:xfrm>
              <a:off x="6629400" y="50292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53426" name="Line 178"/>
            <p:cNvSpPr>
              <a:spLocks noChangeShapeType="1"/>
            </p:cNvSpPr>
            <p:nvPr/>
          </p:nvSpPr>
          <p:spPr bwMode="auto">
            <a:xfrm>
              <a:off x="6477000" y="5257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3427" name="Text Box 179"/>
            <p:cNvSpPr txBox="1">
              <a:spLocks noChangeArrowheads="1"/>
            </p:cNvSpPr>
            <p:nvPr/>
          </p:nvSpPr>
          <p:spPr bwMode="auto">
            <a:xfrm>
              <a:off x="7259638" y="44196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53428" name="Line 180"/>
            <p:cNvSpPr>
              <a:spLocks noChangeShapeType="1"/>
            </p:cNvSpPr>
            <p:nvPr/>
          </p:nvSpPr>
          <p:spPr bwMode="auto">
            <a:xfrm>
              <a:off x="6553200" y="4572000"/>
              <a:ext cx="0" cy="1066800"/>
            </a:xfrm>
            <a:prstGeom prst="line">
              <a:avLst/>
            </a:prstGeom>
            <a:noFill/>
            <a:ln w="28575">
              <a:solidFill>
                <a:schemeClr val="tx1"/>
              </a:solidFill>
              <a:round/>
              <a:headEnd/>
              <a:tailEnd/>
            </a:ln>
            <a:effectLst/>
          </p:spPr>
          <p:txBody>
            <a:bodyPr/>
            <a:lstStyle/>
            <a:p>
              <a:endParaRPr lang="en-US" dirty="0"/>
            </a:p>
          </p:txBody>
        </p:sp>
        <p:sp>
          <p:nvSpPr>
            <p:cNvPr id="53429" name="Line 181"/>
            <p:cNvSpPr>
              <a:spLocks noChangeShapeType="1"/>
            </p:cNvSpPr>
            <p:nvPr/>
          </p:nvSpPr>
          <p:spPr bwMode="auto">
            <a:xfrm>
              <a:off x="6553200" y="56388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53430" name="Line 182"/>
            <p:cNvSpPr>
              <a:spLocks noChangeShapeType="1"/>
            </p:cNvSpPr>
            <p:nvPr/>
          </p:nvSpPr>
          <p:spPr bwMode="auto">
            <a:xfrm>
              <a:off x="8153400" y="45720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3431" name="Line 183"/>
            <p:cNvSpPr>
              <a:spLocks noChangeShapeType="1"/>
            </p:cNvSpPr>
            <p:nvPr/>
          </p:nvSpPr>
          <p:spPr bwMode="auto">
            <a:xfrm>
              <a:off x="8153400" y="5638800"/>
              <a:ext cx="76200" cy="0"/>
            </a:xfrm>
            <a:prstGeom prst="line">
              <a:avLst/>
            </a:prstGeom>
            <a:noFill/>
            <a:ln w="28575">
              <a:solidFill>
                <a:schemeClr val="tx1"/>
              </a:solidFill>
              <a:round/>
              <a:headEnd/>
              <a:tailEnd/>
            </a:ln>
            <a:effectLst/>
          </p:spPr>
          <p:txBody>
            <a:bodyPr/>
            <a:lstStyle/>
            <a:p>
              <a:endParaRPr lang="en-US" dirty="0"/>
            </a:p>
          </p:txBody>
        </p:sp>
        <p:sp>
          <p:nvSpPr>
            <p:cNvPr id="53432" name="Line 184"/>
            <p:cNvSpPr>
              <a:spLocks noChangeShapeType="1"/>
            </p:cNvSpPr>
            <p:nvPr/>
          </p:nvSpPr>
          <p:spPr bwMode="auto">
            <a:xfrm flipV="1">
              <a:off x="8229600" y="4891088"/>
              <a:ext cx="0" cy="762000"/>
            </a:xfrm>
            <a:prstGeom prst="line">
              <a:avLst/>
            </a:prstGeom>
            <a:noFill/>
            <a:ln w="28575">
              <a:solidFill>
                <a:schemeClr val="tx1"/>
              </a:solidFill>
              <a:round/>
              <a:headEnd/>
              <a:tailEnd/>
            </a:ln>
            <a:effectLst/>
          </p:spPr>
          <p:txBody>
            <a:bodyPr/>
            <a:lstStyle/>
            <a:p>
              <a:endParaRPr lang="en-US" dirty="0"/>
            </a:p>
          </p:txBody>
        </p:sp>
        <p:sp>
          <p:nvSpPr>
            <p:cNvPr id="53437" name="Text Box 189"/>
            <p:cNvSpPr txBox="1">
              <a:spLocks noChangeArrowheads="1"/>
            </p:cNvSpPr>
            <p:nvPr/>
          </p:nvSpPr>
          <p:spPr bwMode="auto">
            <a:xfrm>
              <a:off x="2286000" y="6003925"/>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53438" name="Text Box 190"/>
            <p:cNvSpPr txBox="1">
              <a:spLocks noChangeArrowheads="1"/>
            </p:cNvSpPr>
            <p:nvPr/>
          </p:nvSpPr>
          <p:spPr bwMode="auto">
            <a:xfrm>
              <a:off x="4419600" y="6003925"/>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53439" name="Text Box 191"/>
            <p:cNvSpPr txBox="1">
              <a:spLocks noChangeArrowheads="1"/>
            </p:cNvSpPr>
            <p:nvPr/>
          </p:nvSpPr>
          <p:spPr bwMode="auto">
            <a:xfrm>
              <a:off x="6019800" y="6003925"/>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53440" name="Text Box 192"/>
            <p:cNvSpPr txBox="1">
              <a:spLocks noChangeArrowheads="1"/>
            </p:cNvSpPr>
            <p:nvPr/>
          </p:nvSpPr>
          <p:spPr bwMode="auto">
            <a:xfrm>
              <a:off x="7696200" y="6003925"/>
              <a:ext cx="762000" cy="244475"/>
            </a:xfrm>
            <a:prstGeom prst="rect">
              <a:avLst/>
            </a:prstGeom>
            <a:noFill/>
            <a:ln w="9525">
              <a:noFill/>
              <a:miter lim="800000"/>
              <a:headEnd/>
              <a:tailEnd/>
            </a:ln>
            <a:effectLst/>
          </p:spPr>
          <p:txBody>
            <a:bodyPr>
              <a:spAutoFit/>
            </a:bodyPr>
            <a:lstStyle/>
            <a:p>
              <a:pPr algn="l"/>
              <a:r>
                <a:rPr lang="en-US" sz="1000" b="1" u="none" dirty="0"/>
                <a:t>MEM/WB</a:t>
              </a:r>
            </a:p>
          </p:txBody>
        </p:sp>
      </p:grpSp>
      <p:sp>
        <p:nvSpPr>
          <p:cNvPr id="53443" name="Line 195"/>
          <p:cNvSpPr>
            <a:spLocks noChangeShapeType="1"/>
          </p:cNvSpPr>
          <p:nvPr/>
        </p:nvSpPr>
        <p:spPr bwMode="auto">
          <a:xfrm flipV="1">
            <a:off x="2590800" y="2438400"/>
            <a:ext cx="914400" cy="914400"/>
          </a:xfrm>
          <a:prstGeom prst="line">
            <a:avLst/>
          </a:prstGeom>
          <a:noFill/>
          <a:ln w="28575">
            <a:solidFill>
              <a:srgbClr val="CC0000"/>
            </a:solidFill>
            <a:round/>
            <a:headEnd type="triangle" w="med" len="med"/>
            <a:tailEnd/>
          </a:ln>
          <a:effectLst/>
        </p:spPr>
        <p:txBody>
          <a:bodyPr/>
          <a:lstStyle/>
          <a:p>
            <a:endParaRPr lang="en-US" dirty="0"/>
          </a:p>
        </p:txBody>
      </p:sp>
      <p:sp>
        <p:nvSpPr>
          <p:cNvPr id="53444" name="Text Box 196"/>
          <p:cNvSpPr txBox="1">
            <a:spLocks noChangeArrowheads="1"/>
          </p:cNvSpPr>
          <p:nvPr/>
        </p:nvSpPr>
        <p:spPr bwMode="auto">
          <a:xfrm>
            <a:off x="3486150" y="1981200"/>
            <a:ext cx="5124450" cy="730250"/>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Inter-stage registers are master-slave D flip-flops; the master can</a:t>
            </a:r>
          </a:p>
          <a:p>
            <a:pPr algn="l"/>
            <a:r>
              <a:rPr lang="en-US" sz="1400" b="1" u="none" dirty="0">
                <a:solidFill>
                  <a:srgbClr val="CC0000"/>
                </a:solidFill>
              </a:rPr>
              <a:t>be receiving new data from the previous stage of the instruction</a:t>
            </a:r>
          </a:p>
          <a:p>
            <a:pPr algn="l"/>
            <a:r>
              <a:rPr lang="en-US" sz="1400" b="1" u="none" dirty="0">
                <a:solidFill>
                  <a:srgbClr val="CC0000"/>
                </a:solidFill>
              </a:rPr>
              <a:t>while the slave flip-flop is providing data to the next stage</a:t>
            </a:r>
          </a:p>
        </p:txBody>
      </p:sp>
      <p:sp>
        <p:nvSpPr>
          <p:cNvPr id="53445" name="Text Box 197"/>
          <p:cNvSpPr txBox="1">
            <a:spLocks noChangeArrowheads="1"/>
          </p:cNvSpPr>
          <p:nvPr/>
        </p:nvSpPr>
        <p:spPr bwMode="auto">
          <a:xfrm>
            <a:off x="866775" y="5045075"/>
            <a:ext cx="1114425" cy="517525"/>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Master side </a:t>
            </a:r>
          </a:p>
          <a:p>
            <a:pPr algn="l"/>
            <a:r>
              <a:rPr lang="en-US" sz="1400" b="1" u="none" dirty="0">
                <a:solidFill>
                  <a:srgbClr val="CC0000"/>
                </a:solidFill>
              </a:rPr>
              <a:t>of register</a:t>
            </a:r>
          </a:p>
        </p:txBody>
      </p:sp>
      <p:sp>
        <p:nvSpPr>
          <p:cNvPr id="53446" name="Line 198"/>
          <p:cNvSpPr>
            <a:spLocks noChangeShapeType="1"/>
          </p:cNvSpPr>
          <p:nvPr/>
        </p:nvSpPr>
        <p:spPr bwMode="auto">
          <a:xfrm flipV="1">
            <a:off x="1752600" y="5562600"/>
            <a:ext cx="762000" cy="152400"/>
          </a:xfrm>
          <a:prstGeom prst="line">
            <a:avLst/>
          </a:prstGeom>
          <a:noFill/>
          <a:ln w="28575">
            <a:solidFill>
              <a:srgbClr val="CC0000"/>
            </a:solidFill>
            <a:round/>
            <a:headEnd/>
            <a:tailEnd type="triangle" w="med" len="med"/>
          </a:ln>
          <a:effectLst/>
        </p:spPr>
        <p:txBody>
          <a:bodyPr/>
          <a:lstStyle/>
          <a:p>
            <a:endParaRPr lang="en-US" dirty="0"/>
          </a:p>
        </p:txBody>
      </p:sp>
      <p:sp>
        <p:nvSpPr>
          <p:cNvPr id="53447" name="Text Box 199"/>
          <p:cNvSpPr txBox="1">
            <a:spLocks noChangeArrowheads="1"/>
          </p:cNvSpPr>
          <p:nvPr/>
        </p:nvSpPr>
        <p:spPr bwMode="auto">
          <a:xfrm>
            <a:off x="854075" y="5578475"/>
            <a:ext cx="974725" cy="517525"/>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Slave side </a:t>
            </a:r>
          </a:p>
          <a:p>
            <a:pPr algn="l"/>
            <a:r>
              <a:rPr lang="en-US" sz="1400" b="1" u="none" dirty="0">
                <a:solidFill>
                  <a:srgbClr val="CC0000"/>
                </a:solidFill>
              </a:rPr>
              <a:t>of register</a:t>
            </a:r>
          </a:p>
        </p:txBody>
      </p:sp>
      <p:sp>
        <p:nvSpPr>
          <p:cNvPr id="53448" name="Line 200"/>
          <p:cNvSpPr>
            <a:spLocks noChangeShapeType="1"/>
          </p:cNvSpPr>
          <p:nvPr/>
        </p:nvSpPr>
        <p:spPr bwMode="auto">
          <a:xfrm flipV="1">
            <a:off x="1752600" y="5181600"/>
            <a:ext cx="685800" cy="152400"/>
          </a:xfrm>
          <a:prstGeom prst="line">
            <a:avLst/>
          </a:prstGeom>
          <a:noFill/>
          <a:ln w="28575">
            <a:solidFill>
              <a:srgbClr val="CC0000"/>
            </a:solidFill>
            <a:round/>
            <a:headEnd/>
            <a:tailEnd type="triangle" w="med" len="med"/>
          </a:ln>
          <a:effectLst/>
        </p:spPr>
        <p:txBody>
          <a:bodyPr/>
          <a:lstStyle/>
          <a:p>
            <a:endParaRPr lang="en-US" dirty="0"/>
          </a:p>
        </p:txBody>
      </p:sp>
      <p:sp>
        <p:nvSpPr>
          <p:cNvPr id="53449" name="Text Box 201"/>
          <p:cNvSpPr txBox="1">
            <a:spLocks noChangeArrowheads="1"/>
          </p:cNvSpPr>
          <p:nvPr/>
        </p:nvSpPr>
        <p:spPr bwMode="auto">
          <a:xfrm>
            <a:off x="304800" y="6096000"/>
            <a:ext cx="1981200" cy="457200"/>
          </a:xfrm>
          <a:prstGeom prst="rect">
            <a:avLst/>
          </a:prstGeom>
          <a:noFill/>
          <a:ln w="9525">
            <a:noFill/>
            <a:miter lim="800000"/>
            <a:headEnd/>
            <a:tailEnd/>
          </a:ln>
          <a:effectLst/>
        </p:spPr>
        <p:txBody>
          <a:bodyPr>
            <a:spAutoFit/>
          </a:bodyPr>
          <a:lstStyle/>
          <a:p>
            <a:pPr algn="l"/>
            <a:r>
              <a:rPr lang="en-US" sz="1200" b="1" u="none" dirty="0">
                <a:solidFill>
                  <a:schemeClr val="accent2"/>
                </a:solidFill>
              </a:rPr>
              <a:t>Note:  Control lines and logic not shown for clarity</a:t>
            </a:r>
          </a:p>
        </p:txBody>
      </p:sp>
      <p:sp>
        <p:nvSpPr>
          <p:cNvPr id="53450" name="Text Box 202"/>
          <p:cNvSpPr txBox="1">
            <a:spLocks noChangeArrowheads="1"/>
          </p:cNvSpPr>
          <p:nvPr/>
        </p:nvSpPr>
        <p:spPr bwMode="auto">
          <a:xfrm>
            <a:off x="2209800" y="6232525"/>
            <a:ext cx="5334000" cy="244475"/>
          </a:xfrm>
          <a:prstGeom prst="rect">
            <a:avLst/>
          </a:prstGeom>
          <a:noFill/>
          <a:ln w="9525">
            <a:noFill/>
            <a:miter lim="800000"/>
            <a:headEnd/>
            <a:tailEnd/>
          </a:ln>
          <a:effectLst/>
        </p:spPr>
        <p:txBody>
          <a:bodyPr>
            <a:spAutoFit/>
          </a:bodyPr>
          <a:lstStyle/>
          <a:p>
            <a:pPr algn="l"/>
            <a:r>
              <a:rPr lang="en-US" sz="1000" u="none" dirty="0"/>
              <a:t>After David A. Patterson and John L. Hennessy, </a:t>
            </a:r>
            <a:r>
              <a:rPr lang="en-US" sz="1000" i="1" u="none" dirty="0"/>
              <a:t>Computer Organization and Design</a:t>
            </a:r>
            <a:r>
              <a:rPr lang="en-US" sz="1000" u="none" dirty="0"/>
              <a:t>, 2nd Edition</a:t>
            </a:r>
          </a:p>
        </p:txBody>
      </p:sp>
      <p:sp>
        <p:nvSpPr>
          <p:cNvPr id="53451" name="Rectangle 203"/>
          <p:cNvSpPr>
            <a:spLocks noChangeArrowheads="1"/>
          </p:cNvSpPr>
          <p:nvPr/>
        </p:nvSpPr>
        <p:spPr bwMode="auto">
          <a:xfrm>
            <a:off x="7315200" y="6324600"/>
            <a:ext cx="1524000" cy="228600"/>
          </a:xfrm>
          <a:prstGeom prst="rect">
            <a:avLst/>
          </a:prstGeom>
          <a:solidFill>
            <a:schemeClr val="bg1"/>
          </a:solidFill>
          <a:ln w="9525">
            <a:solidFill>
              <a:schemeClr val="bg1"/>
            </a:solidFill>
            <a:miter lim="800000"/>
            <a:headEnd/>
            <a:tailEnd/>
          </a:ln>
          <a:effectLst/>
        </p:spPr>
        <p:txBody>
          <a:bodyPr wrap="none" anchor="ctr"/>
          <a:lstStyle/>
          <a:p>
            <a:endParaRPr lang="en-US" dirty="0"/>
          </a:p>
        </p:txBody>
      </p:sp>
      <p:pic>
        <p:nvPicPr>
          <p:cNvPr id="2"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1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54274" name="Rectangle 2"/>
          <p:cNvSpPr>
            <a:spLocks noGrp="1" noChangeArrowheads="1"/>
          </p:cNvSpPr>
          <p:nvPr>
            <p:ph type="title"/>
          </p:nvPr>
        </p:nvSpPr>
        <p:spPr>
          <a:xfrm>
            <a:off x="914400" y="1295400"/>
            <a:ext cx="7315200" cy="533400"/>
          </a:xfrm>
          <a:ln/>
        </p:spPr>
        <p:txBody>
          <a:bodyPr/>
          <a:lstStyle/>
          <a:p>
            <a:r>
              <a:rPr lang="en-US" sz="3200" dirty="0"/>
              <a:t>Instruction Process Through Pipeline (1)</a:t>
            </a:r>
          </a:p>
        </p:txBody>
      </p:sp>
      <p:sp>
        <p:nvSpPr>
          <p:cNvPr id="54419" name="Line 147"/>
          <p:cNvSpPr>
            <a:spLocks noChangeShapeType="1"/>
          </p:cNvSpPr>
          <p:nvPr/>
        </p:nvSpPr>
        <p:spPr bwMode="auto">
          <a:xfrm>
            <a:off x="838200" y="5181600"/>
            <a:ext cx="1600200" cy="0"/>
          </a:xfrm>
          <a:prstGeom prst="line">
            <a:avLst/>
          </a:prstGeom>
          <a:noFill/>
          <a:ln w="76200">
            <a:solidFill>
              <a:srgbClr val="CC0000"/>
            </a:solidFill>
            <a:round/>
            <a:headEnd type="triangle" w="med" len="med"/>
            <a:tailEnd type="triangle" w="med" len="med"/>
          </a:ln>
          <a:effectLst/>
        </p:spPr>
        <p:txBody>
          <a:bodyPr/>
          <a:lstStyle/>
          <a:p>
            <a:endParaRPr lang="en-US" dirty="0"/>
          </a:p>
        </p:txBody>
      </p:sp>
      <p:sp>
        <p:nvSpPr>
          <p:cNvPr id="54420" name="Text Box 148"/>
          <p:cNvSpPr txBox="1">
            <a:spLocks noChangeArrowheads="1"/>
          </p:cNvSpPr>
          <p:nvPr/>
        </p:nvSpPr>
        <p:spPr bwMode="auto">
          <a:xfrm>
            <a:off x="762000" y="5257800"/>
            <a:ext cx="1728788" cy="730250"/>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Stage 1:  Instruction</a:t>
            </a:r>
          </a:p>
          <a:p>
            <a:pPr algn="l"/>
            <a:r>
              <a:rPr lang="en-US" sz="1400" b="1" u="none" dirty="0">
                <a:solidFill>
                  <a:srgbClr val="CC0000"/>
                </a:solidFill>
              </a:rPr>
              <a:t>loaded into IF/ID</a:t>
            </a:r>
          </a:p>
          <a:p>
            <a:pPr algn="l"/>
            <a:r>
              <a:rPr lang="en-US" sz="1400" b="1" u="none" dirty="0">
                <a:solidFill>
                  <a:srgbClr val="CC0000"/>
                </a:solidFill>
              </a:rPr>
              <a:t>register, PC</a:t>
            </a:r>
            <a:r>
              <a:rPr lang="en-US" sz="1400" b="1" u="none" dirty="0">
                <a:solidFill>
                  <a:srgbClr val="CC0000"/>
                </a:solidFill>
                <a:cs typeface="Times New Roman" pitchFamily="18" charset="0"/>
              </a:rPr>
              <a:t>→PC+4</a:t>
            </a:r>
          </a:p>
        </p:txBody>
      </p:sp>
      <p:sp>
        <p:nvSpPr>
          <p:cNvPr id="54421" name="Text Box 149"/>
          <p:cNvSpPr txBox="1">
            <a:spLocks noChangeArrowheads="1"/>
          </p:cNvSpPr>
          <p:nvPr/>
        </p:nvSpPr>
        <p:spPr bwMode="auto">
          <a:xfrm>
            <a:off x="2209800" y="6232525"/>
            <a:ext cx="5334000" cy="244475"/>
          </a:xfrm>
          <a:prstGeom prst="rect">
            <a:avLst/>
          </a:prstGeom>
          <a:noFill/>
          <a:ln w="9525">
            <a:noFill/>
            <a:miter lim="800000"/>
            <a:headEnd/>
            <a:tailEnd/>
          </a:ln>
          <a:effectLst/>
        </p:spPr>
        <p:txBody>
          <a:bodyPr>
            <a:spAutoFit/>
          </a:bodyPr>
          <a:lstStyle/>
          <a:p>
            <a:pPr algn="l"/>
            <a:r>
              <a:rPr lang="en-US" sz="1000" u="none" dirty="0"/>
              <a:t>After David A. Patterson and John L. Hennessy, </a:t>
            </a:r>
            <a:r>
              <a:rPr lang="en-US" sz="1000" i="1" u="none" dirty="0"/>
              <a:t>Computer Organization and Design</a:t>
            </a:r>
            <a:r>
              <a:rPr lang="en-US" sz="1000" u="none" dirty="0"/>
              <a:t>, 2nd Edition</a:t>
            </a:r>
          </a:p>
        </p:txBody>
      </p:sp>
      <p:sp>
        <p:nvSpPr>
          <p:cNvPr id="54422" name="Rectangle 150"/>
          <p:cNvSpPr>
            <a:spLocks noChangeArrowheads="1"/>
          </p:cNvSpPr>
          <p:nvPr/>
        </p:nvSpPr>
        <p:spPr bwMode="auto">
          <a:xfrm>
            <a:off x="7315200" y="6324600"/>
            <a:ext cx="1524000" cy="228600"/>
          </a:xfrm>
          <a:prstGeom prst="rect">
            <a:avLst/>
          </a:prstGeom>
          <a:solidFill>
            <a:schemeClr val="bg1"/>
          </a:solidFill>
          <a:ln w="9525">
            <a:solidFill>
              <a:schemeClr val="bg1"/>
            </a:solidFill>
            <a:miter lim="800000"/>
            <a:headEnd/>
            <a:tailEnd/>
          </a:ln>
          <a:effectLst/>
        </p:spPr>
        <p:txBody>
          <a:bodyPr wrap="none" anchor="ctr"/>
          <a:lstStyle/>
          <a:p>
            <a:endParaRPr lang="en-US" dirty="0"/>
          </a:p>
        </p:txBody>
      </p:sp>
      <p:grpSp>
        <p:nvGrpSpPr>
          <p:cNvPr id="143" name="Group 142"/>
          <p:cNvGrpSpPr/>
          <p:nvPr/>
        </p:nvGrpSpPr>
        <p:grpSpPr>
          <a:xfrm>
            <a:off x="457200" y="1981200"/>
            <a:ext cx="8229601" cy="4267200"/>
            <a:chOff x="457200" y="1981200"/>
            <a:chExt cx="8229601" cy="4267200"/>
          </a:xfrm>
        </p:grpSpPr>
        <p:grpSp>
          <p:nvGrpSpPr>
            <p:cNvPr id="152" name="Group 205"/>
            <p:cNvGrpSpPr/>
            <p:nvPr/>
          </p:nvGrpSpPr>
          <p:grpSpPr>
            <a:xfrm>
              <a:off x="5382613" y="3962400"/>
              <a:ext cx="1056287" cy="990598"/>
              <a:chOff x="3355430" y="3810002"/>
              <a:chExt cx="1056287" cy="990598"/>
            </a:xfrm>
          </p:grpSpPr>
          <p:cxnSp>
            <p:nvCxnSpPr>
              <p:cNvPr id="279" name="Straight Connector 278"/>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80" name="Isosceles Triangle 279"/>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1" name="Isosceles Triangle 280"/>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2" name="Isosceles Triangle 281"/>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3" name="Rectangle 282"/>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4"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grpSp>
          <p:nvGrpSpPr>
            <p:cNvPr id="153" name="Group 205"/>
            <p:cNvGrpSpPr/>
            <p:nvPr/>
          </p:nvGrpSpPr>
          <p:grpSpPr>
            <a:xfrm>
              <a:off x="5374993" y="2740314"/>
              <a:ext cx="1056287" cy="990598"/>
              <a:chOff x="3355430" y="3810002"/>
              <a:chExt cx="1056287" cy="990598"/>
            </a:xfrm>
          </p:grpSpPr>
          <p:cxnSp>
            <p:nvCxnSpPr>
              <p:cNvPr id="273" name="Straight Connector 272"/>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74" name="Isosceles Triangle 273"/>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5" name="Isosceles Triangle 274"/>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6" name="Isosceles Triangle 275"/>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7" name="Rectangle 276"/>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8"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154" name="Group 205"/>
            <p:cNvGrpSpPr/>
            <p:nvPr/>
          </p:nvGrpSpPr>
          <p:grpSpPr>
            <a:xfrm>
              <a:off x="1272540" y="2504094"/>
              <a:ext cx="1056287" cy="990598"/>
              <a:chOff x="3355430" y="3810002"/>
              <a:chExt cx="1056287" cy="990598"/>
            </a:xfrm>
          </p:grpSpPr>
          <p:cxnSp>
            <p:nvCxnSpPr>
              <p:cNvPr id="267" name="Straight Connector 266"/>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68" name="Isosceles Triangle 267"/>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69" name="Isosceles Triangle 268"/>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0" name="Isosceles Triangle 269"/>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1" name="Rectangle 270"/>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2"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155" name="Oval 5"/>
            <p:cNvSpPr>
              <a:spLocks noChangeArrowheads="1"/>
            </p:cNvSpPr>
            <p:nvPr/>
          </p:nvSpPr>
          <p:spPr bwMode="auto">
            <a:xfrm>
              <a:off x="3048000" y="342900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156" name="Rectangle 6"/>
            <p:cNvSpPr>
              <a:spLocks noChangeArrowheads="1"/>
            </p:cNvSpPr>
            <p:nvPr/>
          </p:nvSpPr>
          <p:spPr bwMode="auto">
            <a:xfrm>
              <a:off x="1143000" y="36576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157" name="Rectangle 7"/>
            <p:cNvSpPr>
              <a:spLocks noChangeArrowheads="1"/>
            </p:cNvSpPr>
            <p:nvPr/>
          </p:nvSpPr>
          <p:spPr bwMode="auto">
            <a:xfrm>
              <a:off x="3048000" y="3733800"/>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158" name="Oval 8"/>
            <p:cNvSpPr>
              <a:spLocks noChangeArrowheads="1"/>
            </p:cNvSpPr>
            <p:nvPr/>
          </p:nvSpPr>
          <p:spPr bwMode="auto">
            <a:xfrm>
              <a:off x="3810000" y="52578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159" name="Rectangle 40"/>
            <p:cNvSpPr>
              <a:spLocks noChangeArrowheads="1"/>
            </p:cNvSpPr>
            <p:nvPr/>
          </p:nvSpPr>
          <p:spPr bwMode="auto">
            <a:xfrm>
              <a:off x="609600" y="38100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160" name="Line 41"/>
            <p:cNvSpPr>
              <a:spLocks noChangeShapeType="1"/>
            </p:cNvSpPr>
            <p:nvPr/>
          </p:nvSpPr>
          <p:spPr bwMode="auto">
            <a:xfrm>
              <a:off x="838200" y="40386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61" name="Line 42"/>
            <p:cNvSpPr>
              <a:spLocks noChangeShapeType="1"/>
            </p:cNvSpPr>
            <p:nvPr/>
          </p:nvSpPr>
          <p:spPr bwMode="auto">
            <a:xfrm flipH="1" flipV="1">
              <a:off x="914400" y="2743200"/>
              <a:ext cx="12700" cy="1295400"/>
            </a:xfrm>
            <a:prstGeom prst="line">
              <a:avLst/>
            </a:prstGeom>
            <a:noFill/>
            <a:ln w="28575">
              <a:solidFill>
                <a:schemeClr val="tx1"/>
              </a:solidFill>
              <a:round/>
              <a:headEnd/>
              <a:tailEnd/>
            </a:ln>
            <a:effectLst/>
          </p:spPr>
          <p:txBody>
            <a:bodyPr/>
            <a:lstStyle/>
            <a:p>
              <a:endParaRPr lang="en-US" dirty="0"/>
            </a:p>
          </p:txBody>
        </p:sp>
        <p:sp>
          <p:nvSpPr>
            <p:cNvPr id="162" name="Line 43"/>
            <p:cNvSpPr>
              <a:spLocks noChangeShapeType="1"/>
            </p:cNvSpPr>
            <p:nvPr/>
          </p:nvSpPr>
          <p:spPr bwMode="auto">
            <a:xfrm flipV="1">
              <a:off x="914400" y="2744788"/>
              <a:ext cx="381000" cy="12700"/>
            </a:xfrm>
            <a:prstGeom prst="line">
              <a:avLst/>
            </a:prstGeom>
            <a:noFill/>
            <a:ln w="28575">
              <a:solidFill>
                <a:schemeClr val="tx1"/>
              </a:solidFill>
              <a:round/>
              <a:headEnd/>
              <a:tailEnd type="triangle" w="med" len="med"/>
            </a:ln>
            <a:effectLst/>
          </p:spPr>
          <p:txBody>
            <a:bodyPr/>
            <a:lstStyle/>
            <a:p>
              <a:endParaRPr lang="en-US" dirty="0"/>
            </a:p>
          </p:txBody>
        </p:sp>
        <p:sp>
          <p:nvSpPr>
            <p:cNvPr id="163" name="Line 44"/>
            <p:cNvSpPr>
              <a:spLocks noChangeShapeType="1"/>
            </p:cNvSpPr>
            <p:nvPr/>
          </p:nvSpPr>
          <p:spPr bwMode="auto">
            <a:xfrm>
              <a:off x="1066800" y="32766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64" name="Text Box 45"/>
            <p:cNvSpPr txBox="1">
              <a:spLocks noChangeArrowheads="1"/>
            </p:cNvSpPr>
            <p:nvPr/>
          </p:nvSpPr>
          <p:spPr bwMode="auto">
            <a:xfrm>
              <a:off x="990600" y="30480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165" name="Text Box 46"/>
            <p:cNvSpPr txBox="1">
              <a:spLocks noChangeArrowheads="1"/>
            </p:cNvSpPr>
            <p:nvPr/>
          </p:nvSpPr>
          <p:spPr bwMode="auto">
            <a:xfrm>
              <a:off x="1095375" y="38084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166" name="Text Box 47"/>
            <p:cNvSpPr txBox="1">
              <a:spLocks noChangeArrowheads="1"/>
            </p:cNvSpPr>
            <p:nvPr/>
          </p:nvSpPr>
          <p:spPr bwMode="auto">
            <a:xfrm>
              <a:off x="1281113" y="34147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167" name="Rectangle 49"/>
            <p:cNvSpPr>
              <a:spLocks noChangeArrowheads="1"/>
            </p:cNvSpPr>
            <p:nvPr/>
          </p:nvSpPr>
          <p:spPr bwMode="auto">
            <a:xfrm>
              <a:off x="6768783" y="4114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168" name="Text Box 50"/>
            <p:cNvSpPr txBox="1">
              <a:spLocks noChangeArrowheads="1"/>
            </p:cNvSpPr>
            <p:nvPr/>
          </p:nvSpPr>
          <p:spPr bwMode="auto">
            <a:xfrm>
              <a:off x="6905625" y="385762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169" name="Group 52"/>
            <p:cNvGrpSpPr>
              <a:grpSpLocks/>
            </p:cNvGrpSpPr>
            <p:nvPr/>
          </p:nvGrpSpPr>
          <p:grpSpPr bwMode="auto">
            <a:xfrm>
              <a:off x="5067288" y="4495800"/>
              <a:ext cx="228600" cy="549275"/>
              <a:chOff x="4392" y="1632"/>
              <a:chExt cx="144" cy="346"/>
            </a:xfrm>
          </p:grpSpPr>
          <p:grpSp>
            <p:nvGrpSpPr>
              <p:cNvPr id="262" name="Group 53"/>
              <p:cNvGrpSpPr>
                <a:grpSpLocks/>
              </p:cNvGrpSpPr>
              <p:nvPr/>
            </p:nvGrpSpPr>
            <p:grpSpPr bwMode="auto">
              <a:xfrm>
                <a:off x="4411" y="1634"/>
                <a:ext cx="102" cy="336"/>
                <a:chOff x="1248" y="3360"/>
                <a:chExt cx="144" cy="480"/>
              </a:xfrm>
            </p:grpSpPr>
            <p:sp>
              <p:nvSpPr>
                <p:cNvPr id="264"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265"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66"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263"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170" name="Line 58"/>
            <p:cNvSpPr>
              <a:spLocks noChangeShapeType="1"/>
            </p:cNvSpPr>
            <p:nvPr/>
          </p:nvSpPr>
          <p:spPr bwMode="auto">
            <a:xfrm>
              <a:off x="6477000" y="4572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71" name="Oval 59"/>
            <p:cNvSpPr>
              <a:spLocks noChangeArrowheads="1"/>
            </p:cNvSpPr>
            <p:nvPr/>
          </p:nvSpPr>
          <p:spPr bwMode="auto">
            <a:xfrm>
              <a:off x="4800600" y="32004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172" name="Line 60"/>
            <p:cNvSpPr>
              <a:spLocks noChangeShapeType="1"/>
            </p:cNvSpPr>
            <p:nvPr/>
          </p:nvSpPr>
          <p:spPr bwMode="auto">
            <a:xfrm>
              <a:off x="2209800" y="41910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73" name="Line 61"/>
            <p:cNvSpPr>
              <a:spLocks noChangeShapeType="1"/>
            </p:cNvSpPr>
            <p:nvPr/>
          </p:nvSpPr>
          <p:spPr bwMode="auto">
            <a:xfrm flipV="1">
              <a:off x="4953000" y="3810000"/>
              <a:ext cx="0" cy="1828800"/>
            </a:xfrm>
            <a:prstGeom prst="line">
              <a:avLst/>
            </a:prstGeom>
            <a:noFill/>
            <a:ln w="28575">
              <a:solidFill>
                <a:schemeClr val="tx1"/>
              </a:solidFill>
              <a:round/>
              <a:headEnd/>
              <a:tailEnd type="triangle" w="med" len="med"/>
            </a:ln>
            <a:effectLst/>
          </p:spPr>
          <p:txBody>
            <a:bodyPr/>
            <a:lstStyle/>
            <a:p>
              <a:endParaRPr lang="en-US" dirty="0"/>
            </a:p>
          </p:txBody>
        </p:sp>
        <p:sp>
          <p:nvSpPr>
            <p:cNvPr id="174" name="Line 64"/>
            <p:cNvSpPr>
              <a:spLocks noChangeShapeType="1"/>
            </p:cNvSpPr>
            <p:nvPr/>
          </p:nvSpPr>
          <p:spPr bwMode="auto">
            <a:xfrm>
              <a:off x="4800600" y="524256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175" name="Line 65"/>
            <p:cNvSpPr>
              <a:spLocks noChangeShapeType="1"/>
            </p:cNvSpPr>
            <p:nvPr/>
          </p:nvSpPr>
          <p:spPr bwMode="auto">
            <a:xfrm>
              <a:off x="5181600" y="3505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76" name="Line 66"/>
            <p:cNvSpPr>
              <a:spLocks noChangeShapeType="1"/>
            </p:cNvSpPr>
            <p:nvPr/>
          </p:nvSpPr>
          <p:spPr bwMode="auto">
            <a:xfrm>
              <a:off x="2133600" y="2689860"/>
              <a:ext cx="4876800" cy="0"/>
            </a:xfrm>
            <a:prstGeom prst="line">
              <a:avLst/>
            </a:prstGeom>
            <a:noFill/>
            <a:ln w="28575">
              <a:solidFill>
                <a:schemeClr val="tx1"/>
              </a:solidFill>
              <a:round/>
              <a:headEnd/>
              <a:tailEnd/>
            </a:ln>
            <a:effectLst/>
          </p:spPr>
          <p:txBody>
            <a:bodyPr/>
            <a:lstStyle/>
            <a:p>
              <a:endParaRPr lang="en-US" dirty="0"/>
            </a:p>
          </p:txBody>
        </p:sp>
        <p:sp>
          <p:nvSpPr>
            <p:cNvPr id="177" name="Line 67"/>
            <p:cNvSpPr>
              <a:spLocks noChangeShapeType="1"/>
            </p:cNvSpPr>
            <p:nvPr/>
          </p:nvSpPr>
          <p:spPr bwMode="auto">
            <a:xfrm flipV="1">
              <a:off x="2578100" y="1981200"/>
              <a:ext cx="12700" cy="304800"/>
            </a:xfrm>
            <a:prstGeom prst="line">
              <a:avLst/>
            </a:prstGeom>
            <a:noFill/>
            <a:ln w="28575">
              <a:solidFill>
                <a:schemeClr val="tx1"/>
              </a:solidFill>
              <a:round/>
              <a:headEnd/>
              <a:tailEnd/>
            </a:ln>
            <a:effectLst/>
          </p:spPr>
          <p:txBody>
            <a:bodyPr/>
            <a:lstStyle/>
            <a:p>
              <a:endParaRPr lang="en-US" dirty="0"/>
            </a:p>
          </p:txBody>
        </p:sp>
        <p:sp>
          <p:nvSpPr>
            <p:cNvPr id="178" name="Line 68"/>
            <p:cNvSpPr>
              <a:spLocks noChangeShapeType="1"/>
            </p:cNvSpPr>
            <p:nvPr/>
          </p:nvSpPr>
          <p:spPr bwMode="auto">
            <a:xfrm flipV="1">
              <a:off x="1995488" y="2286000"/>
              <a:ext cx="0" cy="685800"/>
            </a:xfrm>
            <a:prstGeom prst="line">
              <a:avLst/>
            </a:prstGeom>
            <a:noFill/>
            <a:ln w="28575">
              <a:solidFill>
                <a:schemeClr val="tx1"/>
              </a:solidFill>
              <a:round/>
              <a:headEnd/>
              <a:tailEnd/>
            </a:ln>
            <a:effectLst/>
          </p:spPr>
          <p:txBody>
            <a:bodyPr/>
            <a:lstStyle/>
            <a:p>
              <a:endParaRPr lang="en-US" dirty="0"/>
            </a:p>
          </p:txBody>
        </p:sp>
        <p:sp>
          <p:nvSpPr>
            <p:cNvPr id="179" name="Line 71"/>
            <p:cNvSpPr>
              <a:spLocks noChangeShapeType="1"/>
            </p:cNvSpPr>
            <p:nvPr/>
          </p:nvSpPr>
          <p:spPr bwMode="auto">
            <a:xfrm flipV="1">
              <a:off x="7002780" y="2674620"/>
              <a:ext cx="0" cy="609600"/>
            </a:xfrm>
            <a:prstGeom prst="line">
              <a:avLst/>
            </a:prstGeom>
            <a:noFill/>
            <a:ln w="28575">
              <a:solidFill>
                <a:schemeClr val="tx1"/>
              </a:solidFill>
              <a:round/>
              <a:headEnd/>
              <a:tailEnd/>
            </a:ln>
            <a:effectLst/>
          </p:spPr>
          <p:txBody>
            <a:bodyPr/>
            <a:lstStyle/>
            <a:p>
              <a:endParaRPr lang="en-US" dirty="0"/>
            </a:p>
          </p:txBody>
        </p:sp>
        <p:sp>
          <p:nvSpPr>
            <p:cNvPr id="180" name="Line 72"/>
            <p:cNvSpPr>
              <a:spLocks noChangeShapeType="1"/>
            </p:cNvSpPr>
            <p:nvPr/>
          </p:nvSpPr>
          <p:spPr bwMode="auto">
            <a:xfrm flipV="1">
              <a:off x="2141220" y="2529840"/>
              <a:ext cx="0" cy="152400"/>
            </a:xfrm>
            <a:prstGeom prst="line">
              <a:avLst/>
            </a:prstGeom>
            <a:noFill/>
            <a:ln w="28575">
              <a:solidFill>
                <a:schemeClr val="tx1"/>
              </a:solidFill>
              <a:round/>
              <a:headEnd/>
              <a:tailEnd/>
            </a:ln>
            <a:effectLst/>
          </p:spPr>
          <p:txBody>
            <a:bodyPr/>
            <a:lstStyle/>
            <a:p>
              <a:endParaRPr lang="en-US" dirty="0"/>
            </a:p>
          </p:txBody>
        </p:sp>
        <p:sp>
          <p:nvSpPr>
            <p:cNvPr id="181" name="Line 74"/>
            <p:cNvSpPr>
              <a:spLocks noChangeShapeType="1"/>
            </p:cNvSpPr>
            <p:nvPr/>
          </p:nvSpPr>
          <p:spPr bwMode="auto">
            <a:xfrm>
              <a:off x="6027420" y="324612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82" name="Text Box 75"/>
            <p:cNvSpPr txBox="1">
              <a:spLocks noChangeArrowheads="1"/>
            </p:cNvSpPr>
            <p:nvPr/>
          </p:nvSpPr>
          <p:spPr bwMode="auto">
            <a:xfrm>
              <a:off x="6496050" y="3429000"/>
              <a:ext cx="838200" cy="396875"/>
            </a:xfrm>
            <a:prstGeom prst="rect">
              <a:avLst/>
            </a:prstGeom>
            <a:noFill/>
            <a:ln w="9525">
              <a:noFill/>
              <a:miter lim="800000"/>
              <a:headEnd/>
              <a:tailEnd/>
            </a:ln>
            <a:effectLst/>
          </p:spPr>
          <p:txBody>
            <a:bodyPr>
              <a:spAutoFit/>
            </a:bodyPr>
            <a:lstStyle/>
            <a:p>
              <a:r>
                <a:rPr lang="en-US" sz="1000" b="1" u="none" dirty="0"/>
                <a:t>Compare result</a:t>
              </a:r>
            </a:p>
          </p:txBody>
        </p:sp>
        <p:sp>
          <p:nvSpPr>
            <p:cNvPr id="183" name="Line 76"/>
            <p:cNvSpPr>
              <a:spLocks noChangeShapeType="1"/>
            </p:cNvSpPr>
            <p:nvPr/>
          </p:nvSpPr>
          <p:spPr bwMode="auto">
            <a:xfrm>
              <a:off x="457200" y="4038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84" name="Line 77"/>
            <p:cNvSpPr>
              <a:spLocks noChangeShapeType="1"/>
            </p:cNvSpPr>
            <p:nvPr/>
          </p:nvSpPr>
          <p:spPr bwMode="auto">
            <a:xfrm flipH="1" flipV="1">
              <a:off x="457200" y="1981200"/>
              <a:ext cx="12700" cy="2057400"/>
            </a:xfrm>
            <a:prstGeom prst="line">
              <a:avLst/>
            </a:prstGeom>
            <a:noFill/>
            <a:ln w="28575">
              <a:solidFill>
                <a:schemeClr val="tx1"/>
              </a:solidFill>
              <a:round/>
              <a:headEnd/>
              <a:tailEnd/>
            </a:ln>
            <a:effectLst/>
          </p:spPr>
          <p:txBody>
            <a:bodyPr/>
            <a:lstStyle/>
            <a:p>
              <a:endParaRPr lang="en-US" dirty="0"/>
            </a:p>
          </p:txBody>
        </p:sp>
        <p:sp>
          <p:nvSpPr>
            <p:cNvPr id="185" name="Line 78"/>
            <p:cNvSpPr>
              <a:spLocks noChangeShapeType="1"/>
            </p:cNvSpPr>
            <p:nvPr/>
          </p:nvSpPr>
          <p:spPr bwMode="auto">
            <a:xfrm>
              <a:off x="457200" y="1995488"/>
              <a:ext cx="2133600" cy="0"/>
            </a:xfrm>
            <a:prstGeom prst="line">
              <a:avLst/>
            </a:prstGeom>
            <a:noFill/>
            <a:ln w="28575">
              <a:solidFill>
                <a:schemeClr val="tx1"/>
              </a:solidFill>
              <a:round/>
              <a:headEnd/>
              <a:tailEnd/>
            </a:ln>
            <a:effectLst/>
          </p:spPr>
          <p:txBody>
            <a:bodyPr/>
            <a:lstStyle/>
            <a:p>
              <a:endParaRPr lang="en-US" dirty="0"/>
            </a:p>
          </p:txBody>
        </p:sp>
        <p:sp>
          <p:nvSpPr>
            <p:cNvPr id="186" name="Line 79"/>
            <p:cNvSpPr>
              <a:spLocks noChangeShapeType="1"/>
            </p:cNvSpPr>
            <p:nvPr/>
          </p:nvSpPr>
          <p:spPr bwMode="auto">
            <a:xfrm flipH="1">
              <a:off x="2438400" y="2286000"/>
              <a:ext cx="152400" cy="0"/>
            </a:xfrm>
            <a:prstGeom prst="line">
              <a:avLst/>
            </a:prstGeom>
            <a:noFill/>
            <a:ln w="28575">
              <a:solidFill>
                <a:schemeClr val="tx1"/>
              </a:solidFill>
              <a:round/>
              <a:headEnd/>
              <a:tailEnd/>
            </a:ln>
            <a:effectLst/>
          </p:spPr>
          <p:txBody>
            <a:bodyPr/>
            <a:lstStyle/>
            <a:p>
              <a:endParaRPr lang="en-US" dirty="0"/>
            </a:p>
          </p:txBody>
        </p:sp>
        <p:sp>
          <p:nvSpPr>
            <p:cNvPr id="187" name="Line 80"/>
            <p:cNvSpPr>
              <a:spLocks noChangeShapeType="1"/>
            </p:cNvSpPr>
            <p:nvPr/>
          </p:nvSpPr>
          <p:spPr bwMode="auto">
            <a:xfrm>
              <a:off x="4724400" y="5624513"/>
              <a:ext cx="228600" cy="0"/>
            </a:xfrm>
            <a:prstGeom prst="line">
              <a:avLst/>
            </a:prstGeom>
            <a:noFill/>
            <a:ln w="28575">
              <a:solidFill>
                <a:schemeClr val="tx1"/>
              </a:solidFill>
              <a:round/>
              <a:headEnd/>
              <a:tailEnd/>
            </a:ln>
            <a:effectLst/>
          </p:spPr>
          <p:txBody>
            <a:bodyPr/>
            <a:lstStyle/>
            <a:p>
              <a:endParaRPr lang="en-US" dirty="0"/>
            </a:p>
          </p:txBody>
        </p:sp>
        <p:sp>
          <p:nvSpPr>
            <p:cNvPr id="188" name="Line 82"/>
            <p:cNvSpPr>
              <a:spLocks noChangeShapeType="1"/>
            </p:cNvSpPr>
            <p:nvPr/>
          </p:nvSpPr>
          <p:spPr bwMode="auto">
            <a:xfrm>
              <a:off x="6019800" y="4572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89" name="Text Box 83"/>
            <p:cNvSpPr txBox="1">
              <a:spLocks noChangeArrowheads="1"/>
            </p:cNvSpPr>
            <p:nvPr/>
          </p:nvSpPr>
          <p:spPr bwMode="auto">
            <a:xfrm>
              <a:off x="6650038" y="44037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190" name="Text Box 84"/>
            <p:cNvSpPr txBox="1">
              <a:spLocks noChangeArrowheads="1"/>
            </p:cNvSpPr>
            <p:nvPr/>
          </p:nvSpPr>
          <p:spPr bwMode="auto">
            <a:xfrm>
              <a:off x="1828800" y="39624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191" name="Line 86"/>
            <p:cNvSpPr>
              <a:spLocks noChangeShapeType="1"/>
            </p:cNvSpPr>
            <p:nvPr/>
          </p:nvSpPr>
          <p:spPr bwMode="auto">
            <a:xfrm>
              <a:off x="2819400" y="3892868"/>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92" name="Text Box 89"/>
            <p:cNvSpPr txBox="1">
              <a:spLocks noChangeArrowheads="1"/>
            </p:cNvSpPr>
            <p:nvPr/>
          </p:nvSpPr>
          <p:spPr bwMode="auto">
            <a:xfrm>
              <a:off x="3035300" y="3779838"/>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193" name="Text Box 90"/>
            <p:cNvSpPr txBox="1">
              <a:spLocks noChangeArrowheads="1"/>
            </p:cNvSpPr>
            <p:nvPr/>
          </p:nvSpPr>
          <p:spPr bwMode="auto">
            <a:xfrm>
              <a:off x="3124200" y="3490913"/>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194" name="Line 93"/>
            <p:cNvSpPr>
              <a:spLocks noChangeShapeType="1"/>
            </p:cNvSpPr>
            <p:nvPr/>
          </p:nvSpPr>
          <p:spPr bwMode="auto">
            <a:xfrm>
              <a:off x="4724400" y="29718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195" name="Line 94"/>
            <p:cNvSpPr>
              <a:spLocks noChangeShapeType="1"/>
            </p:cNvSpPr>
            <p:nvPr/>
          </p:nvSpPr>
          <p:spPr bwMode="auto">
            <a:xfrm>
              <a:off x="2819400" y="3886200"/>
              <a:ext cx="0" cy="1752600"/>
            </a:xfrm>
            <a:prstGeom prst="line">
              <a:avLst/>
            </a:prstGeom>
            <a:noFill/>
            <a:ln w="28575">
              <a:solidFill>
                <a:schemeClr val="tx1"/>
              </a:solidFill>
              <a:round/>
              <a:headEnd/>
              <a:tailEnd/>
            </a:ln>
            <a:effectLst/>
          </p:spPr>
          <p:txBody>
            <a:bodyPr/>
            <a:lstStyle/>
            <a:p>
              <a:endParaRPr lang="en-US" dirty="0"/>
            </a:p>
          </p:txBody>
        </p:sp>
        <p:sp>
          <p:nvSpPr>
            <p:cNvPr id="196" name="Line 100"/>
            <p:cNvSpPr>
              <a:spLocks noChangeShapeType="1"/>
            </p:cNvSpPr>
            <p:nvPr/>
          </p:nvSpPr>
          <p:spPr bwMode="auto">
            <a:xfrm>
              <a:off x="2819400" y="56245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197" name="Text Box 101"/>
            <p:cNvSpPr txBox="1">
              <a:spLocks noChangeArrowheads="1"/>
            </p:cNvSpPr>
            <p:nvPr/>
          </p:nvSpPr>
          <p:spPr bwMode="auto">
            <a:xfrm>
              <a:off x="3519488" y="5380038"/>
              <a:ext cx="381000" cy="244475"/>
            </a:xfrm>
            <a:prstGeom prst="rect">
              <a:avLst/>
            </a:prstGeom>
            <a:noFill/>
            <a:ln w="9525">
              <a:noFill/>
              <a:miter lim="800000"/>
              <a:headEnd/>
              <a:tailEnd/>
            </a:ln>
            <a:effectLst/>
          </p:spPr>
          <p:txBody>
            <a:bodyPr>
              <a:spAutoFit/>
            </a:bodyPr>
            <a:lstStyle/>
            <a:p>
              <a:pPr algn="l"/>
              <a:r>
                <a:rPr lang="en-US" sz="1000" b="1" u="none" dirty="0"/>
                <a:t>16</a:t>
              </a:r>
            </a:p>
          </p:txBody>
        </p:sp>
        <p:sp>
          <p:nvSpPr>
            <p:cNvPr id="198" name="Line 105"/>
            <p:cNvSpPr>
              <a:spLocks noChangeShapeType="1"/>
            </p:cNvSpPr>
            <p:nvPr/>
          </p:nvSpPr>
          <p:spPr bwMode="auto">
            <a:xfrm>
              <a:off x="7848600" y="45720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99" name="Line 106"/>
            <p:cNvSpPr>
              <a:spLocks noChangeShapeType="1"/>
            </p:cNvSpPr>
            <p:nvPr/>
          </p:nvSpPr>
          <p:spPr bwMode="auto">
            <a:xfrm>
              <a:off x="8229600" y="49053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00" name="Line 108"/>
            <p:cNvSpPr>
              <a:spLocks noChangeShapeType="1"/>
            </p:cNvSpPr>
            <p:nvPr/>
          </p:nvSpPr>
          <p:spPr bwMode="auto">
            <a:xfrm>
              <a:off x="6477000" y="3276600"/>
              <a:ext cx="533400" cy="0"/>
            </a:xfrm>
            <a:prstGeom prst="line">
              <a:avLst/>
            </a:prstGeom>
            <a:noFill/>
            <a:ln w="28575">
              <a:solidFill>
                <a:schemeClr val="tx1"/>
              </a:solidFill>
              <a:round/>
              <a:headEnd/>
              <a:tailEnd/>
            </a:ln>
            <a:effectLst/>
          </p:spPr>
          <p:txBody>
            <a:bodyPr/>
            <a:lstStyle/>
            <a:p>
              <a:endParaRPr lang="en-US" dirty="0"/>
            </a:p>
          </p:txBody>
        </p:sp>
        <p:sp>
          <p:nvSpPr>
            <p:cNvPr id="201" name="Line 109"/>
            <p:cNvSpPr>
              <a:spLocks noChangeShapeType="1"/>
            </p:cNvSpPr>
            <p:nvPr/>
          </p:nvSpPr>
          <p:spPr bwMode="auto">
            <a:xfrm>
              <a:off x="8534400" y="4738688"/>
              <a:ext cx="152400" cy="0"/>
            </a:xfrm>
            <a:prstGeom prst="line">
              <a:avLst/>
            </a:prstGeom>
            <a:noFill/>
            <a:ln w="28575">
              <a:solidFill>
                <a:schemeClr val="tx1"/>
              </a:solidFill>
              <a:round/>
              <a:headEnd/>
              <a:tailEnd/>
            </a:ln>
            <a:effectLst/>
          </p:spPr>
          <p:txBody>
            <a:bodyPr/>
            <a:lstStyle/>
            <a:p>
              <a:endParaRPr lang="en-US" dirty="0"/>
            </a:p>
          </p:txBody>
        </p:sp>
        <p:sp>
          <p:nvSpPr>
            <p:cNvPr id="202" name="Line 110"/>
            <p:cNvSpPr>
              <a:spLocks noChangeShapeType="1"/>
            </p:cNvSpPr>
            <p:nvPr/>
          </p:nvSpPr>
          <p:spPr bwMode="auto">
            <a:xfrm>
              <a:off x="8672513" y="4724400"/>
              <a:ext cx="14288" cy="1524000"/>
            </a:xfrm>
            <a:prstGeom prst="line">
              <a:avLst/>
            </a:prstGeom>
            <a:noFill/>
            <a:ln w="28575">
              <a:solidFill>
                <a:schemeClr val="tx1"/>
              </a:solidFill>
              <a:round/>
              <a:headEnd/>
              <a:tailEnd/>
            </a:ln>
            <a:effectLst/>
          </p:spPr>
          <p:txBody>
            <a:bodyPr/>
            <a:lstStyle/>
            <a:p>
              <a:endParaRPr lang="en-US" dirty="0"/>
            </a:p>
          </p:txBody>
        </p:sp>
        <p:sp>
          <p:nvSpPr>
            <p:cNvPr id="203" name="Line 11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204" name="Line 112"/>
            <p:cNvSpPr>
              <a:spLocks noChangeShapeType="1"/>
            </p:cNvSpPr>
            <p:nvPr/>
          </p:nvSpPr>
          <p:spPr bwMode="auto">
            <a:xfrm>
              <a:off x="2895600" y="4953000"/>
              <a:ext cx="0" cy="1295400"/>
            </a:xfrm>
            <a:prstGeom prst="line">
              <a:avLst/>
            </a:prstGeom>
            <a:noFill/>
            <a:ln w="28575">
              <a:solidFill>
                <a:schemeClr val="tx1"/>
              </a:solidFill>
              <a:round/>
              <a:headEnd/>
              <a:tailEnd/>
            </a:ln>
            <a:effectLst/>
          </p:spPr>
          <p:txBody>
            <a:bodyPr/>
            <a:lstStyle/>
            <a:p>
              <a:endParaRPr lang="en-US" dirty="0"/>
            </a:p>
          </p:txBody>
        </p:sp>
        <p:grpSp>
          <p:nvGrpSpPr>
            <p:cNvPr id="205" name="Group 114"/>
            <p:cNvGrpSpPr>
              <a:grpSpLocks/>
            </p:cNvGrpSpPr>
            <p:nvPr/>
          </p:nvGrpSpPr>
          <p:grpSpPr bwMode="auto">
            <a:xfrm>
              <a:off x="2246301" y="2117725"/>
              <a:ext cx="228600" cy="549275"/>
              <a:chOff x="4392" y="1632"/>
              <a:chExt cx="144" cy="346"/>
            </a:xfrm>
          </p:grpSpPr>
          <p:grpSp>
            <p:nvGrpSpPr>
              <p:cNvPr id="257" name="Group 115"/>
              <p:cNvGrpSpPr>
                <a:grpSpLocks/>
              </p:cNvGrpSpPr>
              <p:nvPr/>
            </p:nvGrpSpPr>
            <p:grpSpPr bwMode="auto">
              <a:xfrm>
                <a:off x="4411" y="1634"/>
                <a:ext cx="102" cy="336"/>
                <a:chOff x="1248" y="3360"/>
                <a:chExt cx="144" cy="480"/>
              </a:xfrm>
            </p:grpSpPr>
            <p:sp>
              <p:nvSpPr>
                <p:cNvPr id="259" name="AutoShape 116"/>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260" name="Line 11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61" name="Line 11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258" name="Text Box 119"/>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06" name="Group 120"/>
            <p:cNvGrpSpPr>
              <a:grpSpLocks/>
            </p:cNvGrpSpPr>
            <p:nvPr/>
          </p:nvGrpSpPr>
          <p:grpSpPr bwMode="auto">
            <a:xfrm>
              <a:off x="8342301" y="4479925"/>
              <a:ext cx="228600" cy="549275"/>
              <a:chOff x="4392" y="1632"/>
              <a:chExt cx="144" cy="346"/>
            </a:xfrm>
          </p:grpSpPr>
          <p:grpSp>
            <p:nvGrpSpPr>
              <p:cNvPr id="252" name="Group 121"/>
              <p:cNvGrpSpPr>
                <a:grpSpLocks/>
              </p:cNvGrpSpPr>
              <p:nvPr/>
            </p:nvGrpSpPr>
            <p:grpSpPr bwMode="auto">
              <a:xfrm>
                <a:off x="4411" y="1634"/>
                <a:ext cx="102" cy="336"/>
                <a:chOff x="1248" y="3360"/>
                <a:chExt cx="144" cy="480"/>
              </a:xfrm>
            </p:grpSpPr>
            <p:sp>
              <p:nvSpPr>
                <p:cNvPr id="254" name="AutoShape 122"/>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255" name="Line 123"/>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56" name="Line 124"/>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253" name="Text Box 125"/>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07" name="Group 134"/>
            <p:cNvGrpSpPr>
              <a:grpSpLocks/>
            </p:cNvGrpSpPr>
            <p:nvPr/>
          </p:nvGrpSpPr>
          <p:grpSpPr bwMode="auto">
            <a:xfrm>
              <a:off x="2438400" y="2819400"/>
              <a:ext cx="152400" cy="3200400"/>
              <a:chOff x="1728" y="1296"/>
              <a:chExt cx="96" cy="2688"/>
            </a:xfrm>
          </p:grpSpPr>
          <p:sp>
            <p:nvSpPr>
              <p:cNvPr id="250" name="Rectangle 13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251" name="Rectangle 13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208" name="Line 135"/>
            <p:cNvSpPr>
              <a:spLocks noChangeShapeType="1"/>
            </p:cNvSpPr>
            <p:nvPr/>
          </p:nvSpPr>
          <p:spPr bwMode="auto">
            <a:xfrm>
              <a:off x="2590800" y="4191000"/>
              <a:ext cx="228600" cy="0"/>
            </a:xfrm>
            <a:prstGeom prst="line">
              <a:avLst/>
            </a:prstGeom>
            <a:noFill/>
            <a:ln w="28575">
              <a:solidFill>
                <a:schemeClr val="tx1"/>
              </a:solidFill>
              <a:round/>
              <a:headEnd/>
              <a:tailEnd/>
            </a:ln>
            <a:effectLst/>
          </p:spPr>
          <p:txBody>
            <a:bodyPr/>
            <a:lstStyle/>
            <a:p>
              <a:endParaRPr lang="en-US" dirty="0"/>
            </a:p>
          </p:txBody>
        </p:sp>
        <p:sp>
          <p:nvSpPr>
            <p:cNvPr id="209" name="Line 147"/>
            <p:cNvSpPr>
              <a:spLocks noChangeShapeType="1"/>
            </p:cNvSpPr>
            <p:nvPr/>
          </p:nvSpPr>
          <p:spPr bwMode="auto">
            <a:xfrm>
              <a:off x="1912815" y="29718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10" name="Line 148"/>
            <p:cNvSpPr>
              <a:spLocks noChangeShapeType="1"/>
            </p:cNvSpPr>
            <p:nvPr/>
          </p:nvSpPr>
          <p:spPr bwMode="auto">
            <a:xfrm>
              <a:off x="2590800" y="29718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211" name="Group 149"/>
            <p:cNvGrpSpPr>
              <a:grpSpLocks/>
            </p:cNvGrpSpPr>
            <p:nvPr/>
          </p:nvGrpSpPr>
          <p:grpSpPr bwMode="auto">
            <a:xfrm>
              <a:off x="4572000" y="2819400"/>
              <a:ext cx="152400" cy="3200400"/>
              <a:chOff x="1728" y="1296"/>
              <a:chExt cx="96" cy="2688"/>
            </a:xfrm>
          </p:grpSpPr>
          <p:sp>
            <p:nvSpPr>
              <p:cNvPr id="248" name="Rectangle 150"/>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249" name="Rectangle 151"/>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212" name="Group 152"/>
            <p:cNvGrpSpPr>
              <a:grpSpLocks/>
            </p:cNvGrpSpPr>
            <p:nvPr/>
          </p:nvGrpSpPr>
          <p:grpSpPr bwMode="auto">
            <a:xfrm>
              <a:off x="6324600" y="2819400"/>
              <a:ext cx="152400" cy="3200400"/>
              <a:chOff x="1728" y="1296"/>
              <a:chExt cx="96" cy="2688"/>
            </a:xfrm>
          </p:grpSpPr>
          <p:sp>
            <p:nvSpPr>
              <p:cNvPr id="246" name="Rectangle 153"/>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247" name="Rectangle 154"/>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213" name="Group 155"/>
            <p:cNvGrpSpPr>
              <a:grpSpLocks/>
            </p:cNvGrpSpPr>
            <p:nvPr/>
          </p:nvGrpSpPr>
          <p:grpSpPr bwMode="auto">
            <a:xfrm>
              <a:off x="8001000" y="2819400"/>
              <a:ext cx="152400" cy="3200400"/>
              <a:chOff x="1728" y="1296"/>
              <a:chExt cx="96" cy="2688"/>
            </a:xfrm>
          </p:grpSpPr>
          <p:sp>
            <p:nvSpPr>
              <p:cNvPr id="244" name="Rectangle 15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245" name="Rectangle 15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214" name="Line 158"/>
            <p:cNvSpPr>
              <a:spLocks noChangeShapeType="1"/>
            </p:cNvSpPr>
            <p:nvPr/>
          </p:nvSpPr>
          <p:spPr bwMode="auto">
            <a:xfrm>
              <a:off x="4267200" y="4114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15" name="Line 159"/>
            <p:cNvSpPr>
              <a:spLocks noChangeShapeType="1"/>
            </p:cNvSpPr>
            <p:nvPr/>
          </p:nvSpPr>
          <p:spPr bwMode="auto">
            <a:xfrm>
              <a:off x="4267200" y="4572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16" name="Text Box 160"/>
            <p:cNvSpPr txBox="1">
              <a:spLocks noChangeArrowheads="1"/>
            </p:cNvSpPr>
            <p:nvPr/>
          </p:nvSpPr>
          <p:spPr bwMode="auto">
            <a:xfrm>
              <a:off x="3733800" y="3946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217" name="Text Box 161"/>
            <p:cNvSpPr txBox="1">
              <a:spLocks noChangeArrowheads="1"/>
            </p:cNvSpPr>
            <p:nvPr/>
          </p:nvSpPr>
          <p:spPr bwMode="auto">
            <a:xfrm>
              <a:off x="4310063" y="537686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218" name="Line 162"/>
            <p:cNvSpPr>
              <a:spLocks noChangeShapeType="1"/>
            </p:cNvSpPr>
            <p:nvPr/>
          </p:nvSpPr>
          <p:spPr bwMode="auto">
            <a:xfrm>
              <a:off x="4343400" y="562451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19" name="Line 163"/>
            <p:cNvSpPr>
              <a:spLocks noChangeShapeType="1"/>
            </p:cNvSpPr>
            <p:nvPr/>
          </p:nvSpPr>
          <p:spPr bwMode="auto">
            <a:xfrm>
              <a:off x="2819400" y="41910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20" name="Line 164"/>
            <p:cNvSpPr>
              <a:spLocks noChangeShapeType="1"/>
            </p:cNvSpPr>
            <p:nvPr/>
          </p:nvSpPr>
          <p:spPr bwMode="auto">
            <a:xfrm>
              <a:off x="2819400" y="4648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21" name="Line 165"/>
            <p:cNvSpPr>
              <a:spLocks noChangeShapeType="1"/>
            </p:cNvSpPr>
            <p:nvPr/>
          </p:nvSpPr>
          <p:spPr bwMode="auto">
            <a:xfrm>
              <a:off x="2895600" y="496824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22" name="Line 166"/>
            <p:cNvSpPr>
              <a:spLocks noChangeShapeType="1"/>
            </p:cNvSpPr>
            <p:nvPr/>
          </p:nvSpPr>
          <p:spPr bwMode="auto">
            <a:xfrm>
              <a:off x="4953000" y="49530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23" name="Line 167"/>
            <p:cNvSpPr>
              <a:spLocks noChangeShapeType="1"/>
            </p:cNvSpPr>
            <p:nvPr/>
          </p:nvSpPr>
          <p:spPr bwMode="auto">
            <a:xfrm>
              <a:off x="5257800" y="4800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24" name="Line 168"/>
            <p:cNvSpPr>
              <a:spLocks noChangeShapeType="1"/>
            </p:cNvSpPr>
            <p:nvPr/>
          </p:nvSpPr>
          <p:spPr bwMode="auto">
            <a:xfrm>
              <a:off x="4724400" y="4572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225" name="Line 169"/>
            <p:cNvSpPr>
              <a:spLocks noChangeShapeType="1"/>
            </p:cNvSpPr>
            <p:nvPr/>
          </p:nvSpPr>
          <p:spPr bwMode="auto">
            <a:xfrm>
              <a:off x="4724400" y="41148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26" name="Line 171"/>
            <p:cNvSpPr>
              <a:spLocks noChangeShapeType="1"/>
            </p:cNvSpPr>
            <p:nvPr/>
          </p:nvSpPr>
          <p:spPr bwMode="auto">
            <a:xfrm>
              <a:off x="2133600" y="2514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27" name="Line 172"/>
            <p:cNvSpPr>
              <a:spLocks noChangeShapeType="1"/>
            </p:cNvSpPr>
            <p:nvPr/>
          </p:nvSpPr>
          <p:spPr bwMode="auto">
            <a:xfrm>
              <a:off x="1981200" y="2286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28" name="Line 173"/>
            <p:cNvSpPr>
              <a:spLocks noChangeShapeType="1"/>
            </p:cNvSpPr>
            <p:nvPr/>
          </p:nvSpPr>
          <p:spPr bwMode="auto">
            <a:xfrm>
              <a:off x="6035040" y="4343400"/>
              <a:ext cx="289560" cy="0"/>
            </a:xfrm>
            <a:prstGeom prst="line">
              <a:avLst/>
            </a:prstGeom>
            <a:noFill/>
            <a:ln w="28575">
              <a:solidFill>
                <a:schemeClr val="tx1"/>
              </a:solidFill>
              <a:round/>
              <a:headEnd/>
              <a:tailEnd type="triangle" w="med" len="med"/>
            </a:ln>
            <a:effectLst/>
          </p:spPr>
          <p:txBody>
            <a:bodyPr/>
            <a:lstStyle/>
            <a:p>
              <a:endParaRPr lang="en-US" dirty="0"/>
            </a:p>
          </p:txBody>
        </p:sp>
        <p:sp>
          <p:nvSpPr>
            <p:cNvPr id="229" name="Line 174"/>
            <p:cNvSpPr>
              <a:spLocks noChangeShapeType="1"/>
            </p:cNvSpPr>
            <p:nvPr/>
          </p:nvSpPr>
          <p:spPr bwMode="auto">
            <a:xfrm>
              <a:off x="6477000" y="4343400"/>
              <a:ext cx="152400" cy="0"/>
            </a:xfrm>
            <a:prstGeom prst="line">
              <a:avLst/>
            </a:prstGeom>
            <a:noFill/>
            <a:ln w="28575">
              <a:solidFill>
                <a:schemeClr val="tx1"/>
              </a:solidFill>
              <a:round/>
              <a:headEnd/>
              <a:tailEnd/>
            </a:ln>
            <a:effectLst/>
          </p:spPr>
          <p:txBody>
            <a:bodyPr/>
            <a:lstStyle/>
            <a:p>
              <a:endParaRPr lang="en-US" dirty="0"/>
            </a:p>
          </p:txBody>
        </p:sp>
        <p:sp>
          <p:nvSpPr>
            <p:cNvPr id="230" name="Line 175"/>
            <p:cNvSpPr>
              <a:spLocks noChangeShapeType="1"/>
            </p:cNvSpPr>
            <p:nvPr/>
          </p:nvSpPr>
          <p:spPr bwMode="auto">
            <a:xfrm flipV="1">
              <a:off x="6621780" y="3581400"/>
              <a:ext cx="0" cy="762000"/>
            </a:xfrm>
            <a:prstGeom prst="line">
              <a:avLst/>
            </a:prstGeom>
            <a:noFill/>
            <a:ln w="28575">
              <a:solidFill>
                <a:schemeClr val="tx1"/>
              </a:solidFill>
              <a:round/>
              <a:headEnd/>
              <a:tailEnd type="triangle" w="med" len="med"/>
            </a:ln>
            <a:effectLst/>
          </p:spPr>
          <p:txBody>
            <a:bodyPr/>
            <a:lstStyle/>
            <a:p>
              <a:endParaRPr lang="en-US" dirty="0"/>
            </a:p>
          </p:txBody>
        </p:sp>
        <p:sp>
          <p:nvSpPr>
            <p:cNvPr id="231" name="Line 176"/>
            <p:cNvSpPr>
              <a:spLocks noChangeShapeType="1"/>
            </p:cNvSpPr>
            <p:nvPr/>
          </p:nvSpPr>
          <p:spPr bwMode="auto">
            <a:xfrm>
              <a:off x="4800600" y="4564380"/>
              <a:ext cx="0" cy="685800"/>
            </a:xfrm>
            <a:prstGeom prst="line">
              <a:avLst/>
            </a:prstGeom>
            <a:noFill/>
            <a:ln w="28575">
              <a:solidFill>
                <a:schemeClr val="tx1"/>
              </a:solidFill>
              <a:round/>
              <a:headEnd/>
              <a:tailEnd/>
            </a:ln>
            <a:effectLst/>
          </p:spPr>
          <p:txBody>
            <a:bodyPr/>
            <a:lstStyle/>
            <a:p>
              <a:endParaRPr lang="en-US" dirty="0"/>
            </a:p>
          </p:txBody>
        </p:sp>
        <p:sp>
          <p:nvSpPr>
            <p:cNvPr id="232" name="Text Box 177"/>
            <p:cNvSpPr txBox="1">
              <a:spLocks noChangeArrowheads="1"/>
            </p:cNvSpPr>
            <p:nvPr/>
          </p:nvSpPr>
          <p:spPr bwMode="auto">
            <a:xfrm>
              <a:off x="6629400" y="50292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233" name="Line 178"/>
            <p:cNvSpPr>
              <a:spLocks noChangeShapeType="1"/>
            </p:cNvSpPr>
            <p:nvPr/>
          </p:nvSpPr>
          <p:spPr bwMode="auto">
            <a:xfrm>
              <a:off x="6477000" y="5257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34" name="Text Box 179"/>
            <p:cNvSpPr txBox="1">
              <a:spLocks noChangeArrowheads="1"/>
            </p:cNvSpPr>
            <p:nvPr/>
          </p:nvSpPr>
          <p:spPr bwMode="auto">
            <a:xfrm>
              <a:off x="7259638" y="44196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235" name="Line 180"/>
            <p:cNvSpPr>
              <a:spLocks noChangeShapeType="1"/>
            </p:cNvSpPr>
            <p:nvPr/>
          </p:nvSpPr>
          <p:spPr bwMode="auto">
            <a:xfrm>
              <a:off x="6553200" y="4572000"/>
              <a:ext cx="0" cy="1066800"/>
            </a:xfrm>
            <a:prstGeom prst="line">
              <a:avLst/>
            </a:prstGeom>
            <a:noFill/>
            <a:ln w="28575">
              <a:solidFill>
                <a:schemeClr val="tx1"/>
              </a:solidFill>
              <a:round/>
              <a:headEnd/>
              <a:tailEnd/>
            </a:ln>
            <a:effectLst/>
          </p:spPr>
          <p:txBody>
            <a:bodyPr/>
            <a:lstStyle/>
            <a:p>
              <a:endParaRPr lang="en-US" dirty="0"/>
            </a:p>
          </p:txBody>
        </p:sp>
        <p:sp>
          <p:nvSpPr>
            <p:cNvPr id="236" name="Line 181"/>
            <p:cNvSpPr>
              <a:spLocks noChangeShapeType="1"/>
            </p:cNvSpPr>
            <p:nvPr/>
          </p:nvSpPr>
          <p:spPr bwMode="auto">
            <a:xfrm>
              <a:off x="6553200" y="56388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237" name="Line 182"/>
            <p:cNvSpPr>
              <a:spLocks noChangeShapeType="1"/>
            </p:cNvSpPr>
            <p:nvPr/>
          </p:nvSpPr>
          <p:spPr bwMode="auto">
            <a:xfrm>
              <a:off x="8153400" y="45720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38" name="Line 183"/>
            <p:cNvSpPr>
              <a:spLocks noChangeShapeType="1"/>
            </p:cNvSpPr>
            <p:nvPr/>
          </p:nvSpPr>
          <p:spPr bwMode="auto">
            <a:xfrm>
              <a:off x="8153400" y="5638800"/>
              <a:ext cx="76200" cy="0"/>
            </a:xfrm>
            <a:prstGeom prst="line">
              <a:avLst/>
            </a:prstGeom>
            <a:noFill/>
            <a:ln w="28575">
              <a:solidFill>
                <a:schemeClr val="tx1"/>
              </a:solidFill>
              <a:round/>
              <a:headEnd/>
              <a:tailEnd/>
            </a:ln>
            <a:effectLst/>
          </p:spPr>
          <p:txBody>
            <a:bodyPr/>
            <a:lstStyle/>
            <a:p>
              <a:endParaRPr lang="en-US" dirty="0"/>
            </a:p>
          </p:txBody>
        </p:sp>
        <p:sp>
          <p:nvSpPr>
            <p:cNvPr id="239" name="Line 184"/>
            <p:cNvSpPr>
              <a:spLocks noChangeShapeType="1"/>
            </p:cNvSpPr>
            <p:nvPr/>
          </p:nvSpPr>
          <p:spPr bwMode="auto">
            <a:xfrm flipV="1">
              <a:off x="8229600" y="4891088"/>
              <a:ext cx="0" cy="762000"/>
            </a:xfrm>
            <a:prstGeom prst="line">
              <a:avLst/>
            </a:prstGeom>
            <a:noFill/>
            <a:ln w="28575">
              <a:solidFill>
                <a:schemeClr val="tx1"/>
              </a:solidFill>
              <a:round/>
              <a:headEnd/>
              <a:tailEnd/>
            </a:ln>
            <a:effectLst/>
          </p:spPr>
          <p:txBody>
            <a:bodyPr/>
            <a:lstStyle/>
            <a:p>
              <a:endParaRPr lang="en-US" dirty="0"/>
            </a:p>
          </p:txBody>
        </p:sp>
        <p:sp>
          <p:nvSpPr>
            <p:cNvPr id="240" name="Text Box 189"/>
            <p:cNvSpPr txBox="1">
              <a:spLocks noChangeArrowheads="1"/>
            </p:cNvSpPr>
            <p:nvPr/>
          </p:nvSpPr>
          <p:spPr bwMode="auto">
            <a:xfrm>
              <a:off x="2286000" y="6003925"/>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241" name="Text Box 190"/>
            <p:cNvSpPr txBox="1">
              <a:spLocks noChangeArrowheads="1"/>
            </p:cNvSpPr>
            <p:nvPr/>
          </p:nvSpPr>
          <p:spPr bwMode="auto">
            <a:xfrm>
              <a:off x="4419600" y="6003925"/>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242" name="Text Box 191"/>
            <p:cNvSpPr txBox="1">
              <a:spLocks noChangeArrowheads="1"/>
            </p:cNvSpPr>
            <p:nvPr/>
          </p:nvSpPr>
          <p:spPr bwMode="auto">
            <a:xfrm>
              <a:off x="6019800" y="6003925"/>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243" name="Text Box 192"/>
            <p:cNvSpPr txBox="1">
              <a:spLocks noChangeArrowheads="1"/>
            </p:cNvSpPr>
            <p:nvPr/>
          </p:nvSpPr>
          <p:spPr bwMode="auto">
            <a:xfrm>
              <a:off x="7696200" y="6003925"/>
              <a:ext cx="762000" cy="244475"/>
            </a:xfrm>
            <a:prstGeom prst="rect">
              <a:avLst/>
            </a:prstGeom>
            <a:noFill/>
            <a:ln w="9525">
              <a:noFill/>
              <a:miter lim="800000"/>
              <a:headEnd/>
              <a:tailEnd/>
            </a:ln>
            <a:effectLst/>
          </p:spPr>
          <p:txBody>
            <a:bodyPr>
              <a:spAutoFit/>
            </a:bodyPr>
            <a:lstStyle/>
            <a:p>
              <a:pPr algn="l"/>
              <a:r>
                <a:rPr lang="en-US" sz="1000" b="1" u="none" dirty="0"/>
                <a:t>MEM/WB</a:t>
              </a:r>
            </a:p>
          </p:txBody>
        </p:sp>
      </p:grpSp>
      <p:pic>
        <p:nvPicPr>
          <p:cNvPr id="2"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1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55302" name="Rectangle 6"/>
          <p:cNvSpPr>
            <a:spLocks noGrp="1" noChangeArrowheads="1"/>
          </p:cNvSpPr>
          <p:nvPr>
            <p:ph type="title"/>
          </p:nvPr>
        </p:nvSpPr>
        <p:spPr>
          <a:xfrm>
            <a:off x="990600" y="1295400"/>
            <a:ext cx="7315200" cy="533400"/>
          </a:xfrm>
          <a:noFill/>
          <a:ln/>
        </p:spPr>
        <p:txBody>
          <a:bodyPr/>
          <a:lstStyle/>
          <a:p>
            <a:r>
              <a:rPr lang="en-US" sz="3200" dirty="0"/>
              <a:t>Instruction Process Through Pipeline (2)</a:t>
            </a:r>
          </a:p>
        </p:txBody>
      </p:sp>
      <p:sp>
        <p:nvSpPr>
          <p:cNvPr id="55446" name="Text Box 150"/>
          <p:cNvSpPr txBox="1">
            <a:spLocks noChangeArrowheads="1"/>
          </p:cNvSpPr>
          <p:nvPr/>
        </p:nvSpPr>
        <p:spPr bwMode="auto">
          <a:xfrm>
            <a:off x="2209800" y="6232525"/>
            <a:ext cx="5334000" cy="244475"/>
          </a:xfrm>
          <a:prstGeom prst="rect">
            <a:avLst/>
          </a:prstGeom>
          <a:noFill/>
          <a:ln w="9525">
            <a:noFill/>
            <a:miter lim="800000"/>
            <a:headEnd/>
            <a:tailEnd/>
          </a:ln>
          <a:effectLst/>
        </p:spPr>
        <p:txBody>
          <a:bodyPr>
            <a:spAutoFit/>
          </a:bodyPr>
          <a:lstStyle/>
          <a:p>
            <a:pPr algn="l"/>
            <a:r>
              <a:rPr lang="en-US" sz="1000" u="none" dirty="0"/>
              <a:t>After David A. Patterson and John L. Hennessy, </a:t>
            </a:r>
            <a:r>
              <a:rPr lang="en-US" sz="1000" i="1" u="none" dirty="0"/>
              <a:t>Computer Organization and Design</a:t>
            </a:r>
            <a:r>
              <a:rPr lang="en-US" sz="1000" u="none" dirty="0"/>
              <a:t>, 2nd Edition</a:t>
            </a:r>
          </a:p>
        </p:txBody>
      </p:sp>
      <p:sp>
        <p:nvSpPr>
          <p:cNvPr id="55447" name="Rectangle 151"/>
          <p:cNvSpPr>
            <a:spLocks noChangeArrowheads="1"/>
          </p:cNvSpPr>
          <p:nvPr/>
        </p:nvSpPr>
        <p:spPr bwMode="auto">
          <a:xfrm>
            <a:off x="7315200" y="6324600"/>
            <a:ext cx="1524000" cy="228600"/>
          </a:xfrm>
          <a:prstGeom prst="rect">
            <a:avLst/>
          </a:prstGeom>
          <a:solidFill>
            <a:schemeClr val="bg1"/>
          </a:solidFill>
          <a:ln w="9525">
            <a:solidFill>
              <a:schemeClr val="bg1"/>
            </a:solidFill>
            <a:miter lim="800000"/>
            <a:headEnd/>
            <a:tailEnd/>
          </a:ln>
          <a:effectLst/>
        </p:spPr>
        <p:txBody>
          <a:bodyPr wrap="none" anchor="ctr"/>
          <a:lstStyle/>
          <a:p>
            <a:endParaRPr lang="en-US" dirty="0"/>
          </a:p>
        </p:txBody>
      </p:sp>
      <p:grpSp>
        <p:nvGrpSpPr>
          <p:cNvPr id="144" name="Group 143"/>
          <p:cNvGrpSpPr/>
          <p:nvPr/>
        </p:nvGrpSpPr>
        <p:grpSpPr>
          <a:xfrm>
            <a:off x="457200" y="1828800"/>
            <a:ext cx="8229601" cy="4450080"/>
            <a:chOff x="457200" y="1828800"/>
            <a:chExt cx="8229601" cy="4450080"/>
          </a:xfrm>
        </p:grpSpPr>
        <p:sp>
          <p:nvSpPr>
            <p:cNvPr id="55448" name="Line 152"/>
            <p:cNvSpPr>
              <a:spLocks noChangeShapeType="1"/>
            </p:cNvSpPr>
            <p:nvPr/>
          </p:nvSpPr>
          <p:spPr bwMode="auto">
            <a:xfrm>
              <a:off x="2590800" y="3352800"/>
              <a:ext cx="1981200" cy="0"/>
            </a:xfrm>
            <a:prstGeom prst="line">
              <a:avLst/>
            </a:prstGeom>
            <a:noFill/>
            <a:ln w="76200">
              <a:solidFill>
                <a:srgbClr val="CC0000"/>
              </a:solidFill>
              <a:round/>
              <a:headEnd type="triangle" w="med" len="med"/>
              <a:tailEnd type="triangle" w="med" len="med"/>
            </a:ln>
            <a:effectLst/>
          </p:spPr>
          <p:txBody>
            <a:bodyPr/>
            <a:lstStyle/>
            <a:p>
              <a:endParaRPr lang="en-US" dirty="0"/>
            </a:p>
          </p:txBody>
        </p:sp>
        <p:sp>
          <p:nvSpPr>
            <p:cNvPr id="55449" name="Text Box 153"/>
            <p:cNvSpPr txBox="1">
              <a:spLocks noChangeArrowheads="1"/>
            </p:cNvSpPr>
            <p:nvPr/>
          </p:nvSpPr>
          <p:spPr bwMode="auto">
            <a:xfrm>
              <a:off x="2865438" y="1828800"/>
              <a:ext cx="1858962" cy="942975"/>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Stage 2:  Instruction</a:t>
              </a:r>
            </a:p>
            <a:p>
              <a:pPr algn="l"/>
              <a:r>
                <a:rPr lang="en-US" sz="1400" b="1" u="none" dirty="0">
                  <a:solidFill>
                    <a:srgbClr val="CC0000"/>
                  </a:solidFill>
                </a:rPr>
                <a:t>decoded, register data</a:t>
              </a:r>
            </a:p>
            <a:p>
              <a:pPr algn="l"/>
              <a:r>
                <a:rPr lang="en-US" sz="1400" b="1" u="none" dirty="0">
                  <a:solidFill>
                    <a:srgbClr val="CC0000"/>
                  </a:solidFill>
                </a:rPr>
                <a:t>accessed, immediates</a:t>
              </a:r>
            </a:p>
            <a:p>
              <a:pPr algn="l"/>
              <a:r>
                <a:rPr lang="en-US" sz="1400" b="1" u="none" dirty="0">
                  <a:solidFill>
                    <a:srgbClr val="CC0000"/>
                  </a:solidFill>
                </a:rPr>
                <a:t>sign-extended</a:t>
              </a:r>
            </a:p>
          </p:txBody>
        </p:sp>
        <p:grpSp>
          <p:nvGrpSpPr>
            <p:cNvPr id="152" name="Group 205"/>
            <p:cNvGrpSpPr/>
            <p:nvPr/>
          </p:nvGrpSpPr>
          <p:grpSpPr>
            <a:xfrm>
              <a:off x="5382613" y="3992880"/>
              <a:ext cx="1056287" cy="990598"/>
              <a:chOff x="3355430" y="3810002"/>
              <a:chExt cx="1056287" cy="990598"/>
            </a:xfrm>
          </p:grpSpPr>
          <p:cxnSp>
            <p:nvCxnSpPr>
              <p:cNvPr id="279" name="Straight Connector 278"/>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80" name="Isosceles Triangle 279"/>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1" name="Isosceles Triangle 280"/>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2" name="Isosceles Triangle 281"/>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3" name="Rectangle 282"/>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4"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grpSp>
          <p:nvGrpSpPr>
            <p:cNvPr id="153" name="Group 205"/>
            <p:cNvGrpSpPr/>
            <p:nvPr/>
          </p:nvGrpSpPr>
          <p:grpSpPr>
            <a:xfrm>
              <a:off x="5374993" y="2770794"/>
              <a:ext cx="1056287" cy="990598"/>
              <a:chOff x="3355430" y="3810002"/>
              <a:chExt cx="1056287" cy="990598"/>
            </a:xfrm>
          </p:grpSpPr>
          <p:cxnSp>
            <p:nvCxnSpPr>
              <p:cNvPr id="273" name="Straight Connector 272"/>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74" name="Isosceles Triangle 273"/>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5" name="Isosceles Triangle 274"/>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6" name="Isosceles Triangle 275"/>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7" name="Rectangle 276"/>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8"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154" name="Group 205"/>
            <p:cNvGrpSpPr/>
            <p:nvPr/>
          </p:nvGrpSpPr>
          <p:grpSpPr>
            <a:xfrm>
              <a:off x="1272540" y="2534574"/>
              <a:ext cx="1056287" cy="990598"/>
              <a:chOff x="3355430" y="3810002"/>
              <a:chExt cx="1056287" cy="990598"/>
            </a:xfrm>
          </p:grpSpPr>
          <p:cxnSp>
            <p:nvCxnSpPr>
              <p:cNvPr id="267" name="Straight Connector 266"/>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68" name="Isosceles Triangle 267"/>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69" name="Isosceles Triangle 268"/>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0" name="Isosceles Triangle 269"/>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1" name="Rectangle 270"/>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2"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155" name="Oval 5"/>
            <p:cNvSpPr>
              <a:spLocks noChangeArrowheads="1"/>
            </p:cNvSpPr>
            <p:nvPr/>
          </p:nvSpPr>
          <p:spPr bwMode="auto">
            <a:xfrm>
              <a:off x="3048000" y="345948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156" name="Rectangle 6"/>
            <p:cNvSpPr>
              <a:spLocks noChangeArrowheads="1"/>
            </p:cNvSpPr>
            <p:nvPr/>
          </p:nvSpPr>
          <p:spPr bwMode="auto">
            <a:xfrm>
              <a:off x="1143000" y="368808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157" name="Rectangle 7"/>
            <p:cNvSpPr>
              <a:spLocks noChangeArrowheads="1"/>
            </p:cNvSpPr>
            <p:nvPr/>
          </p:nvSpPr>
          <p:spPr bwMode="auto">
            <a:xfrm>
              <a:off x="3048000" y="3764280"/>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158" name="Oval 8"/>
            <p:cNvSpPr>
              <a:spLocks noChangeArrowheads="1"/>
            </p:cNvSpPr>
            <p:nvPr/>
          </p:nvSpPr>
          <p:spPr bwMode="auto">
            <a:xfrm>
              <a:off x="3810000" y="528828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159" name="Rectangle 40"/>
            <p:cNvSpPr>
              <a:spLocks noChangeArrowheads="1"/>
            </p:cNvSpPr>
            <p:nvPr/>
          </p:nvSpPr>
          <p:spPr bwMode="auto">
            <a:xfrm>
              <a:off x="609600" y="384048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160" name="Line 41"/>
            <p:cNvSpPr>
              <a:spLocks noChangeShapeType="1"/>
            </p:cNvSpPr>
            <p:nvPr/>
          </p:nvSpPr>
          <p:spPr bwMode="auto">
            <a:xfrm>
              <a:off x="838200" y="40690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61" name="Line 42"/>
            <p:cNvSpPr>
              <a:spLocks noChangeShapeType="1"/>
            </p:cNvSpPr>
            <p:nvPr/>
          </p:nvSpPr>
          <p:spPr bwMode="auto">
            <a:xfrm flipH="1" flipV="1">
              <a:off x="914400" y="2773680"/>
              <a:ext cx="12700" cy="1295400"/>
            </a:xfrm>
            <a:prstGeom prst="line">
              <a:avLst/>
            </a:prstGeom>
            <a:noFill/>
            <a:ln w="28575">
              <a:solidFill>
                <a:schemeClr val="tx1"/>
              </a:solidFill>
              <a:round/>
              <a:headEnd/>
              <a:tailEnd/>
            </a:ln>
            <a:effectLst/>
          </p:spPr>
          <p:txBody>
            <a:bodyPr/>
            <a:lstStyle/>
            <a:p>
              <a:endParaRPr lang="en-US" dirty="0"/>
            </a:p>
          </p:txBody>
        </p:sp>
        <p:sp>
          <p:nvSpPr>
            <p:cNvPr id="162" name="Line 43"/>
            <p:cNvSpPr>
              <a:spLocks noChangeShapeType="1"/>
            </p:cNvSpPr>
            <p:nvPr/>
          </p:nvSpPr>
          <p:spPr bwMode="auto">
            <a:xfrm flipV="1">
              <a:off x="914400" y="2775268"/>
              <a:ext cx="381000" cy="12700"/>
            </a:xfrm>
            <a:prstGeom prst="line">
              <a:avLst/>
            </a:prstGeom>
            <a:noFill/>
            <a:ln w="28575">
              <a:solidFill>
                <a:schemeClr val="tx1"/>
              </a:solidFill>
              <a:round/>
              <a:headEnd/>
              <a:tailEnd type="triangle" w="med" len="med"/>
            </a:ln>
            <a:effectLst/>
          </p:spPr>
          <p:txBody>
            <a:bodyPr/>
            <a:lstStyle/>
            <a:p>
              <a:endParaRPr lang="en-US" dirty="0"/>
            </a:p>
          </p:txBody>
        </p:sp>
        <p:sp>
          <p:nvSpPr>
            <p:cNvPr id="163" name="Line 44"/>
            <p:cNvSpPr>
              <a:spLocks noChangeShapeType="1"/>
            </p:cNvSpPr>
            <p:nvPr/>
          </p:nvSpPr>
          <p:spPr bwMode="auto">
            <a:xfrm>
              <a:off x="1066800" y="33070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64" name="Text Box 45"/>
            <p:cNvSpPr txBox="1">
              <a:spLocks noChangeArrowheads="1"/>
            </p:cNvSpPr>
            <p:nvPr/>
          </p:nvSpPr>
          <p:spPr bwMode="auto">
            <a:xfrm>
              <a:off x="990600" y="307848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165" name="Text Box 46"/>
            <p:cNvSpPr txBox="1">
              <a:spLocks noChangeArrowheads="1"/>
            </p:cNvSpPr>
            <p:nvPr/>
          </p:nvSpPr>
          <p:spPr bwMode="auto">
            <a:xfrm>
              <a:off x="1095375" y="383889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166" name="Text Box 47"/>
            <p:cNvSpPr txBox="1">
              <a:spLocks noChangeArrowheads="1"/>
            </p:cNvSpPr>
            <p:nvPr/>
          </p:nvSpPr>
          <p:spPr bwMode="auto">
            <a:xfrm>
              <a:off x="1281113" y="344519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167" name="Rectangle 49"/>
            <p:cNvSpPr>
              <a:spLocks noChangeArrowheads="1"/>
            </p:cNvSpPr>
            <p:nvPr/>
          </p:nvSpPr>
          <p:spPr bwMode="auto">
            <a:xfrm>
              <a:off x="6768783" y="414528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168" name="Text Box 50"/>
            <p:cNvSpPr txBox="1">
              <a:spLocks noChangeArrowheads="1"/>
            </p:cNvSpPr>
            <p:nvPr/>
          </p:nvSpPr>
          <p:spPr bwMode="auto">
            <a:xfrm>
              <a:off x="6905625" y="388810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169" name="Group 52"/>
            <p:cNvGrpSpPr>
              <a:grpSpLocks/>
            </p:cNvGrpSpPr>
            <p:nvPr/>
          </p:nvGrpSpPr>
          <p:grpSpPr bwMode="auto">
            <a:xfrm>
              <a:off x="5067288" y="4526280"/>
              <a:ext cx="228600" cy="549275"/>
              <a:chOff x="4392" y="1632"/>
              <a:chExt cx="144" cy="346"/>
            </a:xfrm>
          </p:grpSpPr>
          <p:grpSp>
            <p:nvGrpSpPr>
              <p:cNvPr id="262" name="Group 53"/>
              <p:cNvGrpSpPr>
                <a:grpSpLocks/>
              </p:cNvGrpSpPr>
              <p:nvPr/>
            </p:nvGrpSpPr>
            <p:grpSpPr bwMode="auto">
              <a:xfrm>
                <a:off x="4411" y="1634"/>
                <a:ext cx="102" cy="336"/>
                <a:chOff x="1248" y="3360"/>
                <a:chExt cx="144" cy="480"/>
              </a:xfrm>
            </p:grpSpPr>
            <p:sp>
              <p:nvSpPr>
                <p:cNvPr id="264"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265"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66"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263"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170" name="Line 58"/>
            <p:cNvSpPr>
              <a:spLocks noChangeShapeType="1"/>
            </p:cNvSpPr>
            <p:nvPr/>
          </p:nvSpPr>
          <p:spPr bwMode="auto">
            <a:xfrm>
              <a:off x="6477000" y="4602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71" name="Oval 59"/>
            <p:cNvSpPr>
              <a:spLocks noChangeArrowheads="1"/>
            </p:cNvSpPr>
            <p:nvPr/>
          </p:nvSpPr>
          <p:spPr bwMode="auto">
            <a:xfrm>
              <a:off x="4800600" y="323088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172" name="Line 60"/>
            <p:cNvSpPr>
              <a:spLocks noChangeShapeType="1"/>
            </p:cNvSpPr>
            <p:nvPr/>
          </p:nvSpPr>
          <p:spPr bwMode="auto">
            <a:xfrm>
              <a:off x="2209800" y="42214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73" name="Line 61"/>
            <p:cNvSpPr>
              <a:spLocks noChangeShapeType="1"/>
            </p:cNvSpPr>
            <p:nvPr/>
          </p:nvSpPr>
          <p:spPr bwMode="auto">
            <a:xfrm flipV="1">
              <a:off x="4953000" y="3840480"/>
              <a:ext cx="0" cy="1828800"/>
            </a:xfrm>
            <a:prstGeom prst="line">
              <a:avLst/>
            </a:prstGeom>
            <a:noFill/>
            <a:ln w="28575">
              <a:solidFill>
                <a:schemeClr val="tx1"/>
              </a:solidFill>
              <a:round/>
              <a:headEnd/>
              <a:tailEnd type="triangle" w="med" len="med"/>
            </a:ln>
            <a:effectLst/>
          </p:spPr>
          <p:txBody>
            <a:bodyPr/>
            <a:lstStyle/>
            <a:p>
              <a:endParaRPr lang="en-US" dirty="0"/>
            </a:p>
          </p:txBody>
        </p:sp>
        <p:sp>
          <p:nvSpPr>
            <p:cNvPr id="174" name="Line 64"/>
            <p:cNvSpPr>
              <a:spLocks noChangeShapeType="1"/>
            </p:cNvSpPr>
            <p:nvPr/>
          </p:nvSpPr>
          <p:spPr bwMode="auto">
            <a:xfrm>
              <a:off x="4800600" y="527304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175" name="Line 65"/>
            <p:cNvSpPr>
              <a:spLocks noChangeShapeType="1"/>
            </p:cNvSpPr>
            <p:nvPr/>
          </p:nvSpPr>
          <p:spPr bwMode="auto">
            <a:xfrm>
              <a:off x="5181600" y="35356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76" name="Line 66"/>
            <p:cNvSpPr>
              <a:spLocks noChangeShapeType="1"/>
            </p:cNvSpPr>
            <p:nvPr/>
          </p:nvSpPr>
          <p:spPr bwMode="auto">
            <a:xfrm>
              <a:off x="2133600" y="2720340"/>
              <a:ext cx="4876800" cy="0"/>
            </a:xfrm>
            <a:prstGeom prst="line">
              <a:avLst/>
            </a:prstGeom>
            <a:noFill/>
            <a:ln w="28575">
              <a:solidFill>
                <a:schemeClr val="tx1"/>
              </a:solidFill>
              <a:round/>
              <a:headEnd/>
              <a:tailEnd/>
            </a:ln>
            <a:effectLst/>
          </p:spPr>
          <p:txBody>
            <a:bodyPr/>
            <a:lstStyle/>
            <a:p>
              <a:endParaRPr lang="en-US" dirty="0"/>
            </a:p>
          </p:txBody>
        </p:sp>
        <p:sp>
          <p:nvSpPr>
            <p:cNvPr id="177" name="Line 67"/>
            <p:cNvSpPr>
              <a:spLocks noChangeShapeType="1"/>
            </p:cNvSpPr>
            <p:nvPr/>
          </p:nvSpPr>
          <p:spPr bwMode="auto">
            <a:xfrm flipV="1">
              <a:off x="2578100" y="2011680"/>
              <a:ext cx="12700" cy="304800"/>
            </a:xfrm>
            <a:prstGeom prst="line">
              <a:avLst/>
            </a:prstGeom>
            <a:noFill/>
            <a:ln w="28575">
              <a:solidFill>
                <a:schemeClr val="tx1"/>
              </a:solidFill>
              <a:round/>
              <a:headEnd/>
              <a:tailEnd/>
            </a:ln>
            <a:effectLst/>
          </p:spPr>
          <p:txBody>
            <a:bodyPr/>
            <a:lstStyle/>
            <a:p>
              <a:endParaRPr lang="en-US" dirty="0"/>
            </a:p>
          </p:txBody>
        </p:sp>
        <p:sp>
          <p:nvSpPr>
            <p:cNvPr id="178" name="Line 68"/>
            <p:cNvSpPr>
              <a:spLocks noChangeShapeType="1"/>
            </p:cNvSpPr>
            <p:nvPr/>
          </p:nvSpPr>
          <p:spPr bwMode="auto">
            <a:xfrm flipV="1">
              <a:off x="1995488" y="2316480"/>
              <a:ext cx="0" cy="685800"/>
            </a:xfrm>
            <a:prstGeom prst="line">
              <a:avLst/>
            </a:prstGeom>
            <a:noFill/>
            <a:ln w="28575">
              <a:solidFill>
                <a:schemeClr val="tx1"/>
              </a:solidFill>
              <a:round/>
              <a:headEnd/>
              <a:tailEnd/>
            </a:ln>
            <a:effectLst/>
          </p:spPr>
          <p:txBody>
            <a:bodyPr/>
            <a:lstStyle/>
            <a:p>
              <a:endParaRPr lang="en-US" dirty="0"/>
            </a:p>
          </p:txBody>
        </p:sp>
        <p:sp>
          <p:nvSpPr>
            <p:cNvPr id="179" name="Line 71"/>
            <p:cNvSpPr>
              <a:spLocks noChangeShapeType="1"/>
            </p:cNvSpPr>
            <p:nvPr/>
          </p:nvSpPr>
          <p:spPr bwMode="auto">
            <a:xfrm flipV="1">
              <a:off x="7002780" y="2705100"/>
              <a:ext cx="0" cy="609600"/>
            </a:xfrm>
            <a:prstGeom prst="line">
              <a:avLst/>
            </a:prstGeom>
            <a:noFill/>
            <a:ln w="28575">
              <a:solidFill>
                <a:schemeClr val="tx1"/>
              </a:solidFill>
              <a:round/>
              <a:headEnd/>
              <a:tailEnd/>
            </a:ln>
            <a:effectLst/>
          </p:spPr>
          <p:txBody>
            <a:bodyPr/>
            <a:lstStyle/>
            <a:p>
              <a:endParaRPr lang="en-US" dirty="0"/>
            </a:p>
          </p:txBody>
        </p:sp>
        <p:sp>
          <p:nvSpPr>
            <p:cNvPr id="180" name="Line 72"/>
            <p:cNvSpPr>
              <a:spLocks noChangeShapeType="1"/>
            </p:cNvSpPr>
            <p:nvPr/>
          </p:nvSpPr>
          <p:spPr bwMode="auto">
            <a:xfrm flipV="1">
              <a:off x="2141220" y="2560320"/>
              <a:ext cx="0" cy="152400"/>
            </a:xfrm>
            <a:prstGeom prst="line">
              <a:avLst/>
            </a:prstGeom>
            <a:noFill/>
            <a:ln w="28575">
              <a:solidFill>
                <a:schemeClr val="tx1"/>
              </a:solidFill>
              <a:round/>
              <a:headEnd/>
              <a:tailEnd/>
            </a:ln>
            <a:effectLst/>
          </p:spPr>
          <p:txBody>
            <a:bodyPr/>
            <a:lstStyle/>
            <a:p>
              <a:endParaRPr lang="en-US" dirty="0"/>
            </a:p>
          </p:txBody>
        </p:sp>
        <p:sp>
          <p:nvSpPr>
            <p:cNvPr id="181" name="Line 74"/>
            <p:cNvSpPr>
              <a:spLocks noChangeShapeType="1"/>
            </p:cNvSpPr>
            <p:nvPr/>
          </p:nvSpPr>
          <p:spPr bwMode="auto">
            <a:xfrm>
              <a:off x="6027420" y="32766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82" name="Text Box 75"/>
            <p:cNvSpPr txBox="1">
              <a:spLocks noChangeArrowheads="1"/>
            </p:cNvSpPr>
            <p:nvPr/>
          </p:nvSpPr>
          <p:spPr bwMode="auto">
            <a:xfrm>
              <a:off x="6496050" y="3459480"/>
              <a:ext cx="838200" cy="396875"/>
            </a:xfrm>
            <a:prstGeom prst="rect">
              <a:avLst/>
            </a:prstGeom>
            <a:noFill/>
            <a:ln w="9525">
              <a:noFill/>
              <a:miter lim="800000"/>
              <a:headEnd/>
              <a:tailEnd/>
            </a:ln>
            <a:effectLst/>
          </p:spPr>
          <p:txBody>
            <a:bodyPr>
              <a:spAutoFit/>
            </a:bodyPr>
            <a:lstStyle/>
            <a:p>
              <a:r>
                <a:rPr lang="en-US" sz="1000" b="1" u="none" dirty="0"/>
                <a:t>Compare result</a:t>
              </a:r>
            </a:p>
          </p:txBody>
        </p:sp>
        <p:sp>
          <p:nvSpPr>
            <p:cNvPr id="183" name="Line 76"/>
            <p:cNvSpPr>
              <a:spLocks noChangeShapeType="1"/>
            </p:cNvSpPr>
            <p:nvPr/>
          </p:nvSpPr>
          <p:spPr bwMode="auto">
            <a:xfrm>
              <a:off x="457200" y="40690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84" name="Line 77"/>
            <p:cNvSpPr>
              <a:spLocks noChangeShapeType="1"/>
            </p:cNvSpPr>
            <p:nvPr/>
          </p:nvSpPr>
          <p:spPr bwMode="auto">
            <a:xfrm flipH="1" flipV="1">
              <a:off x="457200" y="2011680"/>
              <a:ext cx="12700" cy="2057400"/>
            </a:xfrm>
            <a:prstGeom prst="line">
              <a:avLst/>
            </a:prstGeom>
            <a:noFill/>
            <a:ln w="28575">
              <a:solidFill>
                <a:schemeClr val="tx1"/>
              </a:solidFill>
              <a:round/>
              <a:headEnd/>
              <a:tailEnd/>
            </a:ln>
            <a:effectLst/>
          </p:spPr>
          <p:txBody>
            <a:bodyPr/>
            <a:lstStyle/>
            <a:p>
              <a:endParaRPr lang="en-US" dirty="0"/>
            </a:p>
          </p:txBody>
        </p:sp>
        <p:sp>
          <p:nvSpPr>
            <p:cNvPr id="185" name="Line 78"/>
            <p:cNvSpPr>
              <a:spLocks noChangeShapeType="1"/>
            </p:cNvSpPr>
            <p:nvPr/>
          </p:nvSpPr>
          <p:spPr bwMode="auto">
            <a:xfrm>
              <a:off x="457200" y="2025968"/>
              <a:ext cx="2133600" cy="0"/>
            </a:xfrm>
            <a:prstGeom prst="line">
              <a:avLst/>
            </a:prstGeom>
            <a:noFill/>
            <a:ln w="28575">
              <a:solidFill>
                <a:schemeClr val="tx1"/>
              </a:solidFill>
              <a:round/>
              <a:headEnd/>
              <a:tailEnd/>
            </a:ln>
            <a:effectLst/>
          </p:spPr>
          <p:txBody>
            <a:bodyPr/>
            <a:lstStyle/>
            <a:p>
              <a:endParaRPr lang="en-US" dirty="0"/>
            </a:p>
          </p:txBody>
        </p:sp>
        <p:sp>
          <p:nvSpPr>
            <p:cNvPr id="186" name="Line 79"/>
            <p:cNvSpPr>
              <a:spLocks noChangeShapeType="1"/>
            </p:cNvSpPr>
            <p:nvPr/>
          </p:nvSpPr>
          <p:spPr bwMode="auto">
            <a:xfrm flipH="1">
              <a:off x="2438400" y="2316480"/>
              <a:ext cx="152400" cy="0"/>
            </a:xfrm>
            <a:prstGeom prst="line">
              <a:avLst/>
            </a:prstGeom>
            <a:noFill/>
            <a:ln w="28575">
              <a:solidFill>
                <a:schemeClr val="tx1"/>
              </a:solidFill>
              <a:round/>
              <a:headEnd/>
              <a:tailEnd/>
            </a:ln>
            <a:effectLst/>
          </p:spPr>
          <p:txBody>
            <a:bodyPr/>
            <a:lstStyle/>
            <a:p>
              <a:endParaRPr lang="en-US" dirty="0"/>
            </a:p>
          </p:txBody>
        </p:sp>
        <p:sp>
          <p:nvSpPr>
            <p:cNvPr id="187" name="Line 80"/>
            <p:cNvSpPr>
              <a:spLocks noChangeShapeType="1"/>
            </p:cNvSpPr>
            <p:nvPr/>
          </p:nvSpPr>
          <p:spPr bwMode="auto">
            <a:xfrm>
              <a:off x="4724400" y="5654993"/>
              <a:ext cx="228600" cy="0"/>
            </a:xfrm>
            <a:prstGeom prst="line">
              <a:avLst/>
            </a:prstGeom>
            <a:noFill/>
            <a:ln w="28575">
              <a:solidFill>
                <a:schemeClr val="tx1"/>
              </a:solidFill>
              <a:round/>
              <a:headEnd/>
              <a:tailEnd/>
            </a:ln>
            <a:effectLst/>
          </p:spPr>
          <p:txBody>
            <a:bodyPr/>
            <a:lstStyle/>
            <a:p>
              <a:endParaRPr lang="en-US" dirty="0"/>
            </a:p>
          </p:txBody>
        </p:sp>
        <p:sp>
          <p:nvSpPr>
            <p:cNvPr id="188" name="Line 82"/>
            <p:cNvSpPr>
              <a:spLocks noChangeShapeType="1"/>
            </p:cNvSpPr>
            <p:nvPr/>
          </p:nvSpPr>
          <p:spPr bwMode="auto">
            <a:xfrm>
              <a:off x="6019800" y="4602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89" name="Text Box 83"/>
            <p:cNvSpPr txBox="1">
              <a:spLocks noChangeArrowheads="1"/>
            </p:cNvSpPr>
            <p:nvPr/>
          </p:nvSpPr>
          <p:spPr bwMode="auto">
            <a:xfrm>
              <a:off x="6650038" y="443420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190" name="Text Box 84"/>
            <p:cNvSpPr txBox="1">
              <a:spLocks noChangeArrowheads="1"/>
            </p:cNvSpPr>
            <p:nvPr/>
          </p:nvSpPr>
          <p:spPr bwMode="auto">
            <a:xfrm>
              <a:off x="1828800" y="399288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191" name="Line 86"/>
            <p:cNvSpPr>
              <a:spLocks noChangeShapeType="1"/>
            </p:cNvSpPr>
            <p:nvPr/>
          </p:nvSpPr>
          <p:spPr bwMode="auto">
            <a:xfrm>
              <a:off x="2819400" y="3923348"/>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92" name="Text Box 89"/>
            <p:cNvSpPr txBox="1">
              <a:spLocks noChangeArrowheads="1"/>
            </p:cNvSpPr>
            <p:nvPr/>
          </p:nvSpPr>
          <p:spPr bwMode="auto">
            <a:xfrm>
              <a:off x="3035300" y="3810318"/>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193" name="Text Box 90"/>
            <p:cNvSpPr txBox="1">
              <a:spLocks noChangeArrowheads="1"/>
            </p:cNvSpPr>
            <p:nvPr/>
          </p:nvSpPr>
          <p:spPr bwMode="auto">
            <a:xfrm>
              <a:off x="3124200" y="3521393"/>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194" name="Line 93"/>
            <p:cNvSpPr>
              <a:spLocks noChangeShapeType="1"/>
            </p:cNvSpPr>
            <p:nvPr/>
          </p:nvSpPr>
          <p:spPr bwMode="auto">
            <a:xfrm>
              <a:off x="4724400" y="300228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195" name="Line 94"/>
            <p:cNvSpPr>
              <a:spLocks noChangeShapeType="1"/>
            </p:cNvSpPr>
            <p:nvPr/>
          </p:nvSpPr>
          <p:spPr bwMode="auto">
            <a:xfrm>
              <a:off x="2819400" y="3916680"/>
              <a:ext cx="0" cy="1752600"/>
            </a:xfrm>
            <a:prstGeom prst="line">
              <a:avLst/>
            </a:prstGeom>
            <a:noFill/>
            <a:ln w="28575">
              <a:solidFill>
                <a:schemeClr val="tx1"/>
              </a:solidFill>
              <a:round/>
              <a:headEnd/>
              <a:tailEnd/>
            </a:ln>
            <a:effectLst/>
          </p:spPr>
          <p:txBody>
            <a:bodyPr/>
            <a:lstStyle/>
            <a:p>
              <a:endParaRPr lang="en-US" dirty="0"/>
            </a:p>
          </p:txBody>
        </p:sp>
        <p:sp>
          <p:nvSpPr>
            <p:cNvPr id="196" name="Line 100"/>
            <p:cNvSpPr>
              <a:spLocks noChangeShapeType="1"/>
            </p:cNvSpPr>
            <p:nvPr/>
          </p:nvSpPr>
          <p:spPr bwMode="auto">
            <a:xfrm>
              <a:off x="2819400" y="565499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197" name="Text Box 101"/>
            <p:cNvSpPr txBox="1">
              <a:spLocks noChangeArrowheads="1"/>
            </p:cNvSpPr>
            <p:nvPr/>
          </p:nvSpPr>
          <p:spPr bwMode="auto">
            <a:xfrm>
              <a:off x="3519488" y="5410518"/>
              <a:ext cx="381000" cy="244475"/>
            </a:xfrm>
            <a:prstGeom prst="rect">
              <a:avLst/>
            </a:prstGeom>
            <a:noFill/>
            <a:ln w="9525">
              <a:noFill/>
              <a:miter lim="800000"/>
              <a:headEnd/>
              <a:tailEnd/>
            </a:ln>
            <a:effectLst/>
          </p:spPr>
          <p:txBody>
            <a:bodyPr>
              <a:spAutoFit/>
            </a:bodyPr>
            <a:lstStyle/>
            <a:p>
              <a:pPr algn="l"/>
              <a:r>
                <a:rPr lang="en-US" sz="1000" b="1" u="none" dirty="0"/>
                <a:t>16</a:t>
              </a:r>
            </a:p>
          </p:txBody>
        </p:sp>
        <p:sp>
          <p:nvSpPr>
            <p:cNvPr id="198" name="Line 105"/>
            <p:cNvSpPr>
              <a:spLocks noChangeShapeType="1"/>
            </p:cNvSpPr>
            <p:nvPr/>
          </p:nvSpPr>
          <p:spPr bwMode="auto">
            <a:xfrm>
              <a:off x="7848600" y="46024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99" name="Line 106"/>
            <p:cNvSpPr>
              <a:spLocks noChangeShapeType="1"/>
            </p:cNvSpPr>
            <p:nvPr/>
          </p:nvSpPr>
          <p:spPr bwMode="auto">
            <a:xfrm>
              <a:off x="8229600" y="493585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00" name="Line 108"/>
            <p:cNvSpPr>
              <a:spLocks noChangeShapeType="1"/>
            </p:cNvSpPr>
            <p:nvPr/>
          </p:nvSpPr>
          <p:spPr bwMode="auto">
            <a:xfrm>
              <a:off x="6477000" y="3307080"/>
              <a:ext cx="533400" cy="0"/>
            </a:xfrm>
            <a:prstGeom prst="line">
              <a:avLst/>
            </a:prstGeom>
            <a:noFill/>
            <a:ln w="28575">
              <a:solidFill>
                <a:schemeClr val="tx1"/>
              </a:solidFill>
              <a:round/>
              <a:headEnd/>
              <a:tailEnd/>
            </a:ln>
            <a:effectLst/>
          </p:spPr>
          <p:txBody>
            <a:bodyPr/>
            <a:lstStyle/>
            <a:p>
              <a:endParaRPr lang="en-US" dirty="0"/>
            </a:p>
          </p:txBody>
        </p:sp>
        <p:sp>
          <p:nvSpPr>
            <p:cNvPr id="201" name="Line 109"/>
            <p:cNvSpPr>
              <a:spLocks noChangeShapeType="1"/>
            </p:cNvSpPr>
            <p:nvPr/>
          </p:nvSpPr>
          <p:spPr bwMode="auto">
            <a:xfrm>
              <a:off x="8534400" y="4769168"/>
              <a:ext cx="152400" cy="0"/>
            </a:xfrm>
            <a:prstGeom prst="line">
              <a:avLst/>
            </a:prstGeom>
            <a:noFill/>
            <a:ln w="28575">
              <a:solidFill>
                <a:schemeClr val="tx1"/>
              </a:solidFill>
              <a:round/>
              <a:headEnd/>
              <a:tailEnd/>
            </a:ln>
            <a:effectLst/>
          </p:spPr>
          <p:txBody>
            <a:bodyPr/>
            <a:lstStyle/>
            <a:p>
              <a:endParaRPr lang="en-US" dirty="0"/>
            </a:p>
          </p:txBody>
        </p:sp>
        <p:sp>
          <p:nvSpPr>
            <p:cNvPr id="202" name="Line 110"/>
            <p:cNvSpPr>
              <a:spLocks noChangeShapeType="1"/>
            </p:cNvSpPr>
            <p:nvPr/>
          </p:nvSpPr>
          <p:spPr bwMode="auto">
            <a:xfrm>
              <a:off x="8672513" y="4754880"/>
              <a:ext cx="14288" cy="1524000"/>
            </a:xfrm>
            <a:prstGeom prst="line">
              <a:avLst/>
            </a:prstGeom>
            <a:noFill/>
            <a:ln w="28575">
              <a:solidFill>
                <a:schemeClr val="tx1"/>
              </a:solidFill>
              <a:round/>
              <a:headEnd/>
              <a:tailEnd/>
            </a:ln>
            <a:effectLst/>
          </p:spPr>
          <p:txBody>
            <a:bodyPr/>
            <a:lstStyle/>
            <a:p>
              <a:endParaRPr lang="en-US" dirty="0"/>
            </a:p>
          </p:txBody>
        </p:sp>
        <p:sp>
          <p:nvSpPr>
            <p:cNvPr id="203" name="Line 111"/>
            <p:cNvSpPr>
              <a:spLocks noChangeShapeType="1"/>
            </p:cNvSpPr>
            <p:nvPr/>
          </p:nvSpPr>
          <p:spPr bwMode="auto">
            <a:xfrm>
              <a:off x="2895600" y="6264593"/>
              <a:ext cx="5791200" cy="0"/>
            </a:xfrm>
            <a:prstGeom prst="line">
              <a:avLst/>
            </a:prstGeom>
            <a:noFill/>
            <a:ln w="28575">
              <a:solidFill>
                <a:schemeClr val="tx1"/>
              </a:solidFill>
              <a:round/>
              <a:headEnd/>
              <a:tailEnd/>
            </a:ln>
            <a:effectLst/>
          </p:spPr>
          <p:txBody>
            <a:bodyPr/>
            <a:lstStyle/>
            <a:p>
              <a:endParaRPr lang="en-US" dirty="0"/>
            </a:p>
          </p:txBody>
        </p:sp>
        <p:sp>
          <p:nvSpPr>
            <p:cNvPr id="204" name="Line 112"/>
            <p:cNvSpPr>
              <a:spLocks noChangeShapeType="1"/>
            </p:cNvSpPr>
            <p:nvPr/>
          </p:nvSpPr>
          <p:spPr bwMode="auto">
            <a:xfrm>
              <a:off x="2895600" y="4983480"/>
              <a:ext cx="0" cy="1295400"/>
            </a:xfrm>
            <a:prstGeom prst="line">
              <a:avLst/>
            </a:prstGeom>
            <a:noFill/>
            <a:ln w="28575">
              <a:solidFill>
                <a:schemeClr val="tx1"/>
              </a:solidFill>
              <a:round/>
              <a:headEnd/>
              <a:tailEnd/>
            </a:ln>
            <a:effectLst/>
          </p:spPr>
          <p:txBody>
            <a:bodyPr/>
            <a:lstStyle/>
            <a:p>
              <a:endParaRPr lang="en-US" dirty="0"/>
            </a:p>
          </p:txBody>
        </p:sp>
        <p:grpSp>
          <p:nvGrpSpPr>
            <p:cNvPr id="205" name="Group 114"/>
            <p:cNvGrpSpPr>
              <a:grpSpLocks/>
            </p:cNvGrpSpPr>
            <p:nvPr/>
          </p:nvGrpSpPr>
          <p:grpSpPr bwMode="auto">
            <a:xfrm>
              <a:off x="2246301" y="2148205"/>
              <a:ext cx="228600" cy="549275"/>
              <a:chOff x="4392" y="1632"/>
              <a:chExt cx="144" cy="346"/>
            </a:xfrm>
          </p:grpSpPr>
          <p:grpSp>
            <p:nvGrpSpPr>
              <p:cNvPr id="257" name="Group 115"/>
              <p:cNvGrpSpPr>
                <a:grpSpLocks/>
              </p:cNvGrpSpPr>
              <p:nvPr/>
            </p:nvGrpSpPr>
            <p:grpSpPr bwMode="auto">
              <a:xfrm>
                <a:off x="4411" y="1634"/>
                <a:ext cx="102" cy="336"/>
                <a:chOff x="1248" y="3360"/>
                <a:chExt cx="144" cy="480"/>
              </a:xfrm>
            </p:grpSpPr>
            <p:sp>
              <p:nvSpPr>
                <p:cNvPr id="259" name="AutoShape 116"/>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260" name="Line 11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61" name="Line 11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258" name="Text Box 119"/>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06" name="Group 120"/>
            <p:cNvGrpSpPr>
              <a:grpSpLocks/>
            </p:cNvGrpSpPr>
            <p:nvPr/>
          </p:nvGrpSpPr>
          <p:grpSpPr bwMode="auto">
            <a:xfrm>
              <a:off x="8342301" y="4510405"/>
              <a:ext cx="228600" cy="549275"/>
              <a:chOff x="4392" y="1632"/>
              <a:chExt cx="144" cy="346"/>
            </a:xfrm>
          </p:grpSpPr>
          <p:grpSp>
            <p:nvGrpSpPr>
              <p:cNvPr id="252" name="Group 121"/>
              <p:cNvGrpSpPr>
                <a:grpSpLocks/>
              </p:cNvGrpSpPr>
              <p:nvPr/>
            </p:nvGrpSpPr>
            <p:grpSpPr bwMode="auto">
              <a:xfrm>
                <a:off x="4411" y="1634"/>
                <a:ext cx="102" cy="336"/>
                <a:chOff x="1248" y="3360"/>
                <a:chExt cx="144" cy="480"/>
              </a:xfrm>
            </p:grpSpPr>
            <p:sp>
              <p:nvSpPr>
                <p:cNvPr id="254" name="AutoShape 122"/>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255" name="Line 123"/>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56" name="Line 124"/>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253" name="Text Box 125"/>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07" name="Group 134"/>
            <p:cNvGrpSpPr>
              <a:grpSpLocks/>
            </p:cNvGrpSpPr>
            <p:nvPr/>
          </p:nvGrpSpPr>
          <p:grpSpPr bwMode="auto">
            <a:xfrm>
              <a:off x="2438400" y="2849880"/>
              <a:ext cx="152400" cy="3200400"/>
              <a:chOff x="1728" y="1296"/>
              <a:chExt cx="96" cy="2688"/>
            </a:xfrm>
          </p:grpSpPr>
          <p:sp>
            <p:nvSpPr>
              <p:cNvPr id="250" name="Rectangle 13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251" name="Rectangle 13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208" name="Line 135"/>
            <p:cNvSpPr>
              <a:spLocks noChangeShapeType="1"/>
            </p:cNvSpPr>
            <p:nvPr/>
          </p:nvSpPr>
          <p:spPr bwMode="auto">
            <a:xfrm>
              <a:off x="2590800" y="4221480"/>
              <a:ext cx="228600" cy="0"/>
            </a:xfrm>
            <a:prstGeom prst="line">
              <a:avLst/>
            </a:prstGeom>
            <a:noFill/>
            <a:ln w="28575">
              <a:solidFill>
                <a:schemeClr val="tx1"/>
              </a:solidFill>
              <a:round/>
              <a:headEnd/>
              <a:tailEnd/>
            </a:ln>
            <a:effectLst/>
          </p:spPr>
          <p:txBody>
            <a:bodyPr/>
            <a:lstStyle/>
            <a:p>
              <a:endParaRPr lang="en-US" dirty="0"/>
            </a:p>
          </p:txBody>
        </p:sp>
        <p:sp>
          <p:nvSpPr>
            <p:cNvPr id="210" name="Line 148"/>
            <p:cNvSpPr>
              <a:spLocks noChangeShapeType="1"/>
            </p:cNvSpPr>
            <p:nvPr/>
          </p:nvSpPr>
          <p:spPr bwMode="auto">
            <a:xfrm>
              <a:off x="2590800" y="300228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211" name="Group 149"/>
            <p:cNvGrpSpPr>
              <a:grpSpLocks/>
            </p:cNvGrpSpPr>
            <p:nvPr/>
          </p:nvGrpSpPr>
          <p:grpSpPr bwMode="auto">
            <a:xfrm>
              <a:off x="4572000" y="2849880"/>
              <a:ext cx="152400" cy="3200400"/>
              <a:chOff x="1728" y="1296"/>
              <a:chExt cx="96" cy="2688"/>
            </a:xfrm>
          </p:grpSpPr>
          <p:sp>
            <p:nvSpPr>
              <p:cNvPr id="248" name="Rectangle 150"/>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249" name="Rectangle 151"/>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212" name="Group 152"/>
            <p:cNvGrpSpPr>
              <a:grpSpLocks/>
            </p:cNvGrpSpPr>
            <p:nvPr/>
          </p:nvGrpSpPr>
          <p:grpSpPr bwMode="auto">
            <a:xfrm>
              <a:off x="6324600" y="2849880"/>
              <a:ext cx="152400" cy="3200400"/>
              <a:chOff x="1728" y="1296"/>
              <a:chExt cx="96" cy="2688"/>
            </a:xfrm>
          </p:grpSpPr>
          <p:sp>
            <p:nvSpPr>
              <p:cNvPr id="246" name="Rectangle 153"/>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247" name="Rectangle 154"/>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213" name="Group 155"/>
            <p:cNvGrpSpPr>
              <a:grpSpLocks/>
            </p:cNvGrpSpPr>
            <p:nvPr/>
          </p:nvGrpSpPr>
          <p:grpSpPr bwMode="auto">
            <a:xfrm>
              <a:off x="8001000" y="2849880"/>
              <a:ext cx="152400" cy="3200400"/>
              <a:chOff x="1728" y="1296"/>
              <a:chExt cx="96" cy="2688"/>
            </a:xfrm>
          </p:grpSpPr>
          <p:sp>
            <p:nvSpPr>
              <p:cNvPr id="244" name="Rectangle 15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245" name="Rectangle 15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214" name="Line 158"/>
            <p:cNvSpPr>
              <a:spLocks noChangeShapeType="1"/>
            </p:cNvSpPr>
            <p:nvPr/>
          </p:nvSpPr>
          <p:spPr bwMode="auto">
            <a:xfrm>
              <a:off x="4267200" y="41452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15" name="Line 159"/>
            <p:cNvSpPr>
              <a:spLocks noChangeShapeType="1"/>
            </p:cNvSpPr>
            <p:nvPr/>
          </p:nvSpPr>
          <p:spPr bwMode="auto">
            <a:xfrm>
              <a:off x="4267200" y="4602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16" name="Text Box 160"/>
            <p:cNvSpPr txBox="1">
              <a:spLocks noChangeArrowheads="1"/>
            </p:cNvSpPr>
            <p:nvPr/>
          </p:nvSpPr>
          <p:spPr bwMode="auto">
            <a:xfrm>
              <a:off x="3733800" y="397700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217" name="Text Box 161"/>
            <p:cNvSpPr txBox="1">
              <a:spLocks noChangeArrowheads="1"/>
            </p:cNvSpPr>
            <p:nvPr/>
          </p:nvSpPr>
          <p:spPr bwMode="auto">
            <a:xfrm>
              <a:off x="4310063" y="540734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218" name="Line 162"/>
            <p:cNvSpPr>
              <a:spLocks noChangeShapeType="1"/>
            </p:cNvSpPr>
            <p:nvPr/>
          </p:nvSpPr>
          <p:spPr bwMode="auto">
            <a:xfrm>
              <a:off x="4343400" y="565499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19" name="Line 163"/>
            <p:cNvSpPr>
              <a:spLocks noChangeShapeType="1"/>
            </p:cNvSpPr>
            <p:nvPr/>
          </p:nvSpPr>
          <p:spPr bwMode="auto">
            <a:xfrm>
              <a:off x="2819400" y="42214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20" name="Line 164"/>
            <p:cNvSpPr>
              <a:spLocks noChangeShapeType="1"/>
            </p:cNvSpPr>
            <p:nvPr/>
          </p:nvSpPr>
          <p:spPr bwMode="auto">
            <a:xfrm>
              <a:off x="2819400" y="46786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21" name="Line 165"/>
            <p:cNvSpPr>
              <a:spLocks noChangeShapeType="1"/>
            </p:cNvSpPr>
            <p:nvPr/>
          </p:nvSpPr>
          <p:spPr bwMode="auto">
            <a:xfrm>
              <a:off x="2895600" y="499872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22" name="Line 166"/>
            <p:cNvSpPr>
              <a:spLocks noChangeShapeType="1"/>
            </p:cNvSpPr>
            <p:nvPr/>
          </p:nvSpPr>
          <p:spPr bwMode="auto">
            <a:xfrm>
              <a:off x="4953000" y="49834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23" name="Line 167"/>
            <p:cNvSpPr>
              <a:spLocks noChangeShapeType="1"/>
            </p:cNvSpPr>
            <p:nvPr/>
          </p:nvSpPr>
          <p:spPr bwMode="auto">
            <a:xfrm>
              <a:off x="5257800" y="48310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24" name="Line 168"/>
            <p:cNvSpPr>
              <a:spLocks noChangeShapeType="1"/>
            </p:cNvSpPr>
            <p:nvPr/>
          </p:nvSpPr>
          <p:spPr bwMode="auto">
            <a:xfrm>
              <a:off x="4724400" y="460248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225" name="Line 169"/>
            <p:cNvSpPr>
              <a:spLocks noChangeShapeType="1"/>
            </p:cNvSpPr>
            <p:nvPr/>
          </p:nvSpPr>
          <p:spPr bwMode="auto">
            <a:xfrm>
              <a:off x="4724400" y="414528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26" name="Line 171"/>
            <p:cNvSpPr>
              <a:spLocks noChangeShapeType="1"/>
            </p:cNvSpPr>
            <p:nvPr/>
          </p:nvSpPr>
          <p:spPr bwMode="auto">
            <a:xfrm>
              <a:off x="2133600" y="25450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27" name="Line 172"/>
            <p:cNvSpPr>
              <a:spLocks noChangeShapeType="1"/>
            </p:cNvSpPr>
            <p:nvPr/>
          </p:nvSpPr>
          <p:spPr bwMode="auto">
            <a:xfrm>
              <a:off x="1981200" y="2316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28" name="Line 173"/>
            <p:cNvSpPr>
              <a:spLocks noChangeShapeType="1"/>
            </p:cNvSpPr>
            <p:nvPr/>
          </p:nvSpPr>
          <p:spPr bwMode="auto">
            <a:xfrm>
              <a:off x="6035040" y="4373880"/>
              <a:ext cx="289560" cy="0"/>
            </a:xfrm>
            <a:prstGeom prst="line">
              <a:avLst/>
            </a:prstGeom>
            <a:noFill/>
            <a:ln w="28575">
              <a:solidFill>
                <a:schemeClr val="tx1"/>
              </a:solidFill>
              <a:round/>
              <a:headEnd/>
              <a:tailEnd type="triangle" w="med" len="med"/>
            </a:ln>
            <a:effectLst/>
          </p:spPr>
          <p:txBody>
            <a:bodyPr/>
            <a:lstStyle/>
            <a:p>
              <a:endParaRPr lang="en-US" dirty="0"/>
            </a:p>
          </p:txBody>
        </p:sp>
        <p:sp>
          <p:nvSpPr>
            <p:cNvPr id="229" name="Line 174"/>
            <p:cNvSpPr>
              <a:spLocks noChangeShapeType="1"/>
            </p:cNvSpPr>
            <p:nvPr/>
          </p:nvSpPr>
          <p:spPr bwMode="auto">
            <a:xfrm>
              <a:off x="6477000" y="4373880"/>
              <a:ext cx="152400" cy="0"/>
            </a:xfrm>
            <a:prstGeom prst="line">
              <a:avLst/>
            </a:prstGeom>
            <a:noFill/>
            <a:ln w="28575">
              <a:solidFill>
                <a:schemeClr val="tx1"/>
              </a:solidFill>
              <a:round/>
              <a:headEnd/>
              <a:tailEnd/>
            </a:ln>
            <a:effectLst/>
          </p:spPr>
          <p:txBody>
            <a:bodyPr/>
            <a:lstStyle/>
            <a:p>
              <a:endParaRPr lang="en-US" dirty="0"/>
            </a:p>
          </p:txBody>
        </p:sp>
        <p:sp>
          <p:nvSpPr>
            <p:cNvPr id="230" name="Line 175"/>
            <p:cNvSpPr>
              <a:spLocks noChangeShapeType="1"/>
            </p:cNvSpPr>
            <p:nvPr/>
          </p:nvSpPr>
          <p:spPr bwMode="auto">
            <a:xfrm flipV="1">
              <a:off x="6621780" y="3611880"/>
              <a:ext cx="0" cy="762000"/>
            </a:xfrm>
            <a:prstGeom prst="line">
              <a:avLst/>
            </a:prstGeom>
            <a:noFill/>
            <a:ln w="28575">
              <a:solidFill>
                <a:schemeClr val="tx1"/>
              </a:solidFill>
              <a:round/>
              <a:headEnd/>
              <a:tailEnd type="triangle" w="med" len="med"/>
            </a:ln>
            <a:effectLst/>
          </p:spPr>
          <p:txBody>
            <a:bodyPr/>
            <a:lstStyle/>
            <a:p>
              <a:endParaRPr lang="en-US" dirty="0"/>
            </a:p>
          </p:txBody>
        </p:sp>
        <p:sp>
          <p:nvSpPr>
            <p:cNvPr id="231" name="Line 176"/>
            <p:cNvSpPr>
              <a:spLocks noChangeShapeType="1"/>
            </p:cNvSpPr>
            <p:nvPr/>
          </p:nvSpPr>
          <p:spPr bwMode="auto">
            <a:xfrm>
              <a:off x="4800600" y="4594860"/>
              <a:ext cx="0" cy="685800"/>
            </a:xfrm>
            <a:prstGeom prst="line">
              <a:avLst/>
            </a:prstGeom>
            <a:noFill/>
            <a:ln w="28575">
              <a:solidFill>
                <a:schemeClr val="tx1"/>
              </a:solidFill>
              <a:round/>
              <a:headEnd/>
              <a:tailEnd/>
            </a:ln>
            <a:effectLst/>
          </p:spPr>
          <p:txBody>
            <a:bodyPr/>
            <a:lstStyle/>
            <a:p>
              <a:endParaRPr lang="en-US" dirty="0"/>
            </a:p>
          </p:txBody>
        </p:sp>
        <p:sp>
          <p:nvSpPr>
            <p:cNvPr id="232" name="Text Box 177"/>
            <p:cNvSpPr txBox="1">
              <a:spLocks noChangeArrowheads="1"/>
            </p:cNvSpPr>
            <p:nvPr/>
          </p:nvSpPr>
          <p:spPr bwMode="auto">
            <a:xfrm>
              <a:off x="6629400" y="505968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233" name="Line 178"/>
            <p:cNvSpPr>
              <a:spLocks noChangeShapeType="1"/>
            </p:cNvSpPr>
            <p:nvPr/>
          </p:nvSpPr>
          <p:spPr bwMode="auto">
            <a:xfrm>
              <a:off x="6477000" y="52882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34" name="Text Box 179"/>
            <p:cNvSpPr txBox="1">
              <a:spLocks noChangeArrowheads="1"/>
            </p:cNvSpPr>
            <p:nvPr/>
          </p:nvSpPr>
          <p:spPr bwMode="auto">
            <a:xfrm>
              <a:off x="7259638" y="445008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235" name="Line 180"/>
            <p:cNvSpPr>
              <a:spLocks noChangeShapeType="1"/>
            </p:cNvSpPr>
            <p:nvPr/>
          </p:nvSpPr>
          <p:spPr bwMode="auto">
            <a:xfrm>
              <a:off x="6553200" y="4602480"/>
              <a:ext cx="0" cy="1066800"/>
            </a:xfrm>
            <a:prstGeom prst="line">
              <a:avLst/>
            </a:prstGeom>
            <a:noFill/>
            <a:ln w="28575">
              <a:solidFill>
                <a:schemeClr val="tx1"/>
              </a:solidFill>
              <a:round/>
              <a:headEnd/>
              <a:tailEnd/>
            </a:ln>
            <a:effectLst/>
          </p:spPr>
          <p:txBody>
            <a:bodyPr/>
            <a:lstStyle/>
            <a:p>
              <a:endParaRPr lang="en-US" dirty="0"/>
            </a:p>
          </p:txBody>
        </p:sp>
        <p:sp>
          <p:nvSpPr>
            <p:cNvPr id="236" name="Line 181"/>
            <p:cNvSpPr>
              <a:spLocks noChangeShapeType="1"/>
            </p:cNvSpPr>
            <p:nvPr/>
          </p:nvSpPr>
          <p:spPr bwMode="auto">
            <a:xfrm>
              <a:off x="6553200" y="566928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237" name="Line 182"/>
            <p:cNvSpPr>
              <a:spLocks noChangeShapeType="1"/>
            </p:cNvSpPr>
            <p:nvPr/>
          </p:nvSpPr>
          <p:spPr bwMode="auto">
            <a:xfrm>
              <a:off x="8153400" y="46024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38" name="Line 183"/>
            <p:cNvSpPr>
              <a:spLocks noChangeShapeType="1"/>
            </p:cNvSpPr>
            <p:nvPr/>
          </p:nvSpPr>
          <p:spPr bwMode="auto">
            <a:xfrm>
              <a:off x="8153400" y="5669280"/>
              <a:ext cx="76200" cy="0"/>
            </a:xfrm>
            <a:prstGeom prst="line">
              <a:avLst/>
            </a:prstGeom>
            <a:noFill/>
            <a:ln w="28575">
              <a:solidFill>
                <a:schemeClr val="tx1"/>
              </a:solidFill>
              <a:round/>
              <a:headEnd/>
              <a:tailEnd/>
            </a:ln>
            <a:effectLst/>
          </p:spPr>
          <p:txBody>
            <a:bodyPr/>
            <a:lstStyle/>
            <a:p>
              <a:endParaRPr lang="en-US" dirty="0"/>
            </a:p>
          </p:txBody>
        </p:sp>
        <p:sp>
          <p:nvSpPr>
            <p:cNvPr id="239" name="Line 184"/>
            <p:cNvSpPr>
              <a:spLocks noChangeShapeType="1"/>
            </p:cNvSpPr>
            <p:nvPr/>
          </p:nvSpPr>
          <p:spPr bwMode="auto">
            <a:xfrm flipV="1">
              <a:off x="8229600" y="4921568"/>
              <a:ext cx="0" cy="762000"/>
            </a:xfrm>
            <a:prstGeom prst="line">
              <a:avLst/>
            </a:prstGeom>
            <a:noFill/>
            <a:ln w="28575">
              <a:solidFill>
                <a:schemeClr val="tx1"/>
              </a:solidFill>
              <a:round/>
              <a:headEnd/>
              <a:tailEnd/>
            </a:ln>
            <a:effectLst/>
          </p:spPr>
          <p:txBody>
            <a:bodyPr/>
            <a:lstStyle/>
            <a:p>
              <a:endParaRPr lang="en-US" dirty="0"/>
            </a:p>
          </p:txBody>
        </p:sp>
        <p:sp>
          <p:nvSpPr>
            <p:cNvPr id="240" name="Text Box 189"/>
            <p:cNvSpPr txBox="1">
              <a:spLocks noChangeArrowheads="1"/>
            </p:cNvSpPr>
            <p:nvPr/>
          </p:nvSpPr>
          <p:spPr bwMode="auto">
            <a:xfrm>
              <a:off x="2286000" y="6034405"/>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241" name="Text Box 190"/>
            <p:cNvSpPr txBox="1">
              <a:spLocks noChangeArrowheads="1"/>
            </p:cNvSpPr>
            <p:nvPr/>
          </p:nvSpPr>
          <p:spPr bwMode="auto">
            <a:xfrm>
              <a:off x="4419600" y="6034405"/>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242" name="Text Box 191"/>
            <p:cNvSpPr txBox="1">
              <a:spLocks noChangeArrowheads="1"/>
            </p:cNvSpPr>
            <p:nvPr/>
          </p:nvSpPr>
          <p:spPr bwMode="auto">
            <a:xfrm>
              <a:off x="6019800" y="6034405"/>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243" name="Text Box 192"/>
            <p:cNvSpPr txBox="1">
              <a:spLocks noChangeArrowheads="1"/>
            </p:cNvSpPr>
            <p:nvPr/>
          </p:nvSpPr>
          <p:spPr bwMode="auto">
            <a:xfrm>
              <a:off x="7696200" y="6034405"/>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142" name="Line 147"/>
            <p:cNvSpPr>
              <a:spLocks noChangeShapeType="1"/>
            </p:cNvSpPr>
            <p:nvPr/>
          </p:nvSpPr>
          <p:spPr bwMode="auto">
            <a:xfrm>
              <a:off x="1912815" y="2995245"/>
              <a:ext cx="533400" cy="0"/>
            </a:xfrm>
            <a:prstGeom prst="line">
              <a:avLst/>
            </a:prstGeom>
            <a:noFill/>
            <a:ln w="28575">
              <a:solidFill>
                <a:schemeClr val="tx1"/>
              </a:solidFill>
              <a:round/>
              <a:headEnd/>
              <a:tailEnd type="triangle" w="med" len="med"/>
            </a:ln>
            <a:effectLst/>
          </p:spPr>
          <p:txBody>
            <a:bodyPr/>
            <a:lstStyle/>
            <a:p>
              <a:endParaRPr lang="en-US" dirty="0"/>
            </a:p>
          </p:txBody>
        </p:sp>
      </p:grpSp>
      <p:pic>
        <p:nvPicPr>
          <p:cNvPr id="2"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6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56326" name="Rectangle 6"/>
          <p:cNvSpPr>
            <a:spLocks noGrp="1" noChangeArrowheads="1"/>
          </p:cNvSpPr>
          <p:nvPr>
            <p:ph type="title"/>
          </p:nvPr>
        </p:nvSpPr>
        <p:spPr>
          <a:xfrm>
            <a:off x="914400" y="1295400"/>
            <a:ext cx="7391400" cy="533400"/>
          </a:xfrm>
          <a:noFill/>
          <a:ln/>
        </p:spPr>
        <p:txBody>
          <a:bodyPr/>
          <a:lstStyle/>
          <a:p>
            <a:r>
              <a:rPr lang="en-US" sz="3200" dirty="0"/>
              <a:t>Instruction Process Through Pipeline (3)</a:t>
            </a:r>
          </a:p>
        </p:txBody>
      </p:sp>
      <p:sp>
        <p:nvSpPr>
          <p:cNvPr id="56470" name="Text Box 150"/>
          <p:cNvSpPr txBox="1">
            <a:spLocks noChangeArrowheads="1"/>
          </p:cNvSpPr>
          <p:nvPr/>
        </p:nvSpPr>
        <p:spPr bwMode="auto">
          <a:xfrm>
            <a:off x="2209800" y="6232525"/>
            <a:ext cx="5334000" cy="244475"/>
          </a:xfrm>
          <a:prstGeom prst="rect">
            <a:avLst/>
          </a:prstGeom>
          <a:noFill/>
          <a:ln w="9525">
            <a:noFill/>
            <a:miter lim="800000"/>
            <a:headEnd/>
            <a:tailEnd/>
          </a:ln>
          <a:effectLst/>
        </p:spPr>
        <p:txBody>
          <a:bodyPr>
            <a:spAutoFit/>
          </a:bodyPr>
          <a:lstStyle/>
          <a:p>
            <a:pPr algn="l"/>
            <a:r>
              <a:rPr lang="en-US" sz="1000" u="none" dirty="0"/>
              <a:t>After David A. Patterson and John L. Hennessy, </a:t>
            </a:r>
            <a:r>
              <a:rPr lang="en-US" sz="1000" i="1" u="none" dirty="0"/>
              <a:t>Computer Organization and Design</a:t>
            </a:r>
            <a:r>
              <a:rPr lang="en-US" sz="1000" u="none" dirty="0"/>
              <a:t>, 2nd Edition</a:t>
            </a:r>
          </a:p>
        </p:txBody>
      </p:sp>
      <p:sp>
        <p:nvSpPr>
          <p:cNvPr id="56471" name="Rectangle 151"/>
          <p:cNvSpPr>
            <a:spLocks noChangeArrowheads="1"/>
          </p:cNvSpPr>
          <p:nvPr/>
        </p:nvSpPr>
        <p:spPr bwMode="auto">
          <a:xfrm>
            <a:off x="7315200" y="6324600"/>
            <a:ext cx="1524000" cy="228600"/>
          </a:xfrm>
          <a:prstGeom prst="rect">
            <a:avLst/>
          </a:prstGeom>
          <a:solidFill>
            <a:schemeClr val="bg1"/>
          </a:solidFill>
          <a:ln w="9525">
            <a:solidFill>
              <a:schemeClr val="bg1"/>
            </a:solidFill>
            <a:miter lim="800000"/>
            <a:headEnd/>
            <a:tailEnd/>
          </a:ln>
          <a:effectLst/>
        </p:spPr>
        <p:txBody>
          <a:bodyPr wrap="none" anchor="ctr"/>
          <a:lstStyle/>
          <a:p>
            <a:endParaRPr lang="en-US" dirty="0"/>
          </a:p>
        </p:txBody>
      </p:sp>
      <p:sp>
        <p:nvSpPr>
          <p:cNvPr id="56472" name="Line 152"/>
          <p:cNvSpPr>
            <a:spLocks noChangeShapeType="1"/>
          </p:cNvSpPr>
          <p:nvPr/>
        </p:nvSpPr>
        <p:spPr bwMode="auto">
          <a:xfrm>
            <a:off x="4724400" y="5867400"/>
            <a:ext cx="1600200" cy="0"/>
          </a:xfrm>
          <a:prstGeom prst="line">
            <a:avLst/>
          </a:prstGeom>
          <a:noFill/>
          <a:ln w="76200">
            <a:solidFill>
              <a:srgbClr val="CC0000"/>
            </a:solidFill>
            <a:round/>
            <a:headEnd type="triangle" w="med" len="med"/>
            <a:tailEnd type="triangle" w="med" len="med"/>
          </a:ln>
          <a:effectLst/>
        </p:spPr>
        <p:txBody>
          <a:bodyPr/>
          <a:lstStyle/>
          <a:p>
            <a:endParaRPr lang="en-US" dirty="0"/>
          </a:p>
        </p:txBody>
      </p:sp>
      <p:sp>
        <p:nvSpPr>
          <p:cNvPr id="56473" name="Text Box 153"/>
          <p:cNvSpPr txBox="1">
            <a:spLocks noChangeArrowheads="1"/>
          </p:cNvSpPr>
          <p:nvPr/>
        </p:nvSpPr>
        <p:spPr bwMode="auto">
          <a:xfrm>
            <a:off x="4724400" y="1981200"/>
            <a:ext cx="1728788" cy="730250"/>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Stage 3:  Instruction</a:t>
            </a:r>
          </a:p>
          <a:p>
            <a:pPr algn="l"/>
            <a:r>
              <a:rPr lang="en-US" sz="1400" b="1" u="none" dirty="0">
                <a:solidFill>
                  <a:srgbClr val="CC0000"/>
                </a:solidFill>
              </a:rPr>
              <a:t>executed / branch </a:t>
            </a:r>
          </a:p>
          <a:p>
            <a:pPr algn="l"/>
            <a:r>
              <a:rPr lang="en-US" sz="1400" b="1" u="none" dirty="0">
                <a:solidFill>
                  <a:srgbClr val="CC0000"/>
                </a:solidFill>
                <a:cs typeface="Times New Roman" pitchFamily="18" charset="0"/>
              </a:rPr>
              <a:t>address computed</a:t>
            </a:r>
          </a:p>
        </p:txBody>
      </p:sp>
      <p:grpSp>
        <p:nvGrpSpPr>
          <p:cNvPr id="142" name="Group 141"/>
          <p:cNvGrpSpPr/>
          <p:nvPr/>
        </p:nvGrpSpPr>
        <p:grpSpPr>
          <a:xfrm>
            <a:off x="457200" y="2011680"/>
            <a:ext cx="8229601" cy="4267200"/>
            <a:chOff x="457200" y="2011680"/>
            <a:chExt cx="8229601" cy="4267200"/>
          </a:xfrm>
        </p:grpSpPr>
        <p:grpSp>
          <p:nvGrpSpPr>
            <p:cNvPr id="146" name="Group 205"/>
            <p:cNvGrpSpPr/>
            <p:nvPr/>
          </p:nvGrpSpPr>
          <p:grpSpPr>
            <a:xfrm>
              <a:off x="5382613" y="3992880"/>
              <a:ext cx="1056287" cy="990598"/>
              <a:chOff x="3355430" y="3810002"/>
              <a:chExt cx="1056287" cy="990598"/>
            </a:xfrm>
          </p:grpSpPr>
          <p:cxnSp>
            <p:nvCxnSpPr>
              <p:cNvPr id="408" name="Straight Connector 407"/>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09" name="Isosceles Triangle 408"/>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0" name="Isosceles Triangle 409"/>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1" name="Isosceles Triangle 410"/>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2" name="Rectangle 411"/>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3"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grpSp>
          <p:nvGrpSpPr>
            <p:cNvPr id="147" name="Group 205"/>
            <p:cNvGrpSpPr/>
            <p:nvPr/>
          </p:nvGrpSpPr>
          <p:grpSpPr>
            <a:xfrm>
              <a:off x="5374993" y="2770794"/>
              <a:ext cx="1056287" cy="990598"/>
              <a:chOff x="3355430" y="3810002"/>
              <a:chExt cx="1056287" cy="990598"/>
            </a:xfrm>
          </p:grpSpPr>
          <p:cxnSp>
            <p:nvCxnSpPr>
              <p:cNvPr id="402" name="Straight Connector 401"/>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03" name="Isosceles Triangle 402"/>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4" name="Isosceles Triangle 403"/>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5" name="Isosceles Triangle 404"/>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6" name="Rectangle 405"/>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7"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148" name="Group 205"/>
            <p:cNvGrpSpPr/>
            <p:nvPr/>
          </p:nvGrpSpPr>
          <p:grpSpPr>
            <a:xfrm>
              <a:off x="1272540" y="2534574"/>
              <a:ext cx="1056287" cy="990598"/>
              <a:chOff x="3355430" y="3810002"/>
              <a:chExt cx="1056287" cy="990598"/>
            </a:xfrm>
          </p:grpSpPr>
          <p:cxnSp>
            <p:nvCxnSpPr>
              <p:cNvPr id="396" name="Straight Connector 395"/>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97" name="Isosceles Triangle 396"/>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8" name="Isosceles Triangle 397"/>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9" name="Isosceles Triangle 398"/>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0" name="Rectangle 399"/>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1"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149" name="Oval 5"/>
            <p:cNvSpPr>
              <a:spLocks noChangeArrowheads="1"/>
            </p:cNvSpPr>
            <p:nvPr/>
          </p:nvSpPr>
          <p:spPr bwMode="auto">
            <a:xfrm>
              <a:off x="3048000" y="345948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285" name="Rectangle 6"/>
            <p:cNvSpPr>
              <a:spLocks noChangeArrowheads="1"/>
            </p:cNvSpPr>
            <p:nvPr/>
          </p:nvSpPr>
          <p:spPr bwMode="auto">
            <a:xfrm>
              <a:off x="1143000" y="368808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86" name="Rectangle 7"/>
            <p:cNvSpPr>
              <a:spLocks noChangeArrowheads="1"/>
            </p:cNvSpPr>
            <p:nvPr/>
          </p:nvSpPr>
          <p:spPr bwMode="auto">
            <a:xfrm>
              <a:off x="3048000" y="3764280"/>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287" name="Oval 8"/>
            <p:cNvSpPr>
              <a:spLocks noChangeArrowheads="1"/>
            </p:cNvSpPr>
            <p:nvPr/>
          </p:nvSpPr>
          <p:spPr bwMode="auto">
            <a:xfrm>
              <a:off x="3810000" y="528828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288" name="Rectangle 40"/>
            <p:cNvSpPr>
              <a:spLocks noChangeArrowheads="1"/>
            </p:cNvSpPr>
            <p:nvPr/>
          </p:nvSpPr>
          <p:spPr bwMode="auto">
            <a:xfrm>
              <a:off x="609600" y="384048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289" name="Line 41"/>
            <p:cNvSpPr>
              <a:spLocks noChangeShapeType="1"/>
            </p:cNvSpPr>
            <p:nvPr/>
          </p:nvSpPr>
          <p:spPr bwMode="auto">
            <a:xfrm>
              <a:off x="838200" y="40690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90" name="Line 42"/>
            <p:cNvSpPr>
              <a:spLocks noChangeShapeType="1"/>
            </p:cNvSpPr>
            <p:nvPr/>
          </p:nvSpPr>
          <p:spPr bwMode="auto">
            <a:xfrm flipH="1" flipV="1">
              <a:off x="914400" y="2773680"/>
              <a:ext cx="12700" cy="1295400"/>
            </a:xfrm>
            <a:prstGeom prst="line">
              <a:avLst/>
            </a:prstGeom>
            <a:noFill/>
            <a:ln w="28575">
              <a:solidFill>
                <a:schemeClr val="tx1"/>
              </a:solidFill>
              <a:round/>
              <a:headEnd/>
              <a:tailEnd/>
            </a:ln>
            <a:effectLst/>
          </p:spPr>
          <p:txBody>
            <a:bodyPr/>
            <a:lstStyle/>
            <a:p>
              <a:endParaRPr lang="en-US" dirty="0"/>
            </a:p>
          </p:txBody>
        </p:sp>
        <p:sp>
          <p:nvSpPr>
            <p:cNvPr id="291" name="Line 43"/>
            <p:cNvSpPr>
              <a:spLocks noChangeShapeType="1"/>
            </p:cNvSpPr>
            <p:nvPr/>
          </p:nvSpPr>
          <p:spPr bwMode="auto">
            <a:xfrm flipV="1">
              <a:off x="914400" y="2775268"/>
              <a:ext cx="381000" cy="12700"/>
            </a:xfrm>
            <a:prstGeom prst="line">
              <a:avLst/>
            </a:prstGeom>
            <a:noFill/>
            <a:ln w="28575">
              <a:solidFill>
                <a:schemeClr val="tx1"/>
              </a:solidFill>
              <a:round/>
              <a:headEnd/>
              <a:tailEnd type="triangle" w="med" len="med"/>
            </a:ln>
            <a:effectLst/>
          </p:spPr>
          <p:txBody>
            <a:bodyPr/>
            <a:lstStyle/>
            <a:p>
              <a:endParaRPr lang="en-US" dirty="0"/>
            </a:p>
          </p:txBody>
        </p:sp>
        <p:sp>
          <p:nvSpPr>
            <p:cNvPr id="292" name="Line 44"/>
            <p:cNvSpPr>
              <a:spLocks noChangeShapeType="1"/>
            </p:cNvSpPr>
            <p:nvPr/>
          </p:nvSpPr>
          <p:spPr bwMode="auto">
            <a:xfrm>
              <a:off x="1066800" y="33070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93" name="Text Box 45"/>
            <p:cNvSpPr txBox="1">
              <a:spLocks noChangeArrowheads="1"/>
            </p:cNvSpPr>
            <p:nvPr/>
          </p:nvSpPr>
          <p:spPr bwMode="auto">
            <a:xfrm>
              <a:off x="990600" y="307848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294" name="Text Box 46"/>
            <p:cNvSpPr txBox="1">
              <a:spLocks noChangeArrowheads="1"/>
            </p:cNvSpPr>
            <p:nvPr/>
          </p:nvSpPr>
          <p:spPr bwMode="auto">
            <a:xfrm>
              <a:off x="1095375" y="383889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295" name="Text Box 47"/>
            <p:cNvSpPr txBox="1">
              <a:spLocks noChangeArrowheads="1"/>
            </p:cNvSpPr>
            <p:nvPr/>
          </p:nvSpPr>
          <p:spPr bwMode="auto">
            <a:xfrm>
              <a:off x="1281113" y="344519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296" name="Rectangle 49"/>
            <p:cNvSpPr>
              <a:spLocks noChangeArrowheads="1"/>
            </p:cNvSpPr>
            <p:nvPr/>
          </p:nvSpPr>
          <p:spPr bwMode="auto">
            <a:xfrm>
              <a:off x="6768783" y="414528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97" name="Text Box 50"/>
            <p:cNvSpPr txBox="1">
              <a:spLocks noChangeArrowheads="1"/>
            </p:cNvSpPr>
            <p:nvPr/>
          </p:nvSpPr>
          <p:spPr bwMode="auto">
            <a:xfrm>
              <a:off x="6905625" y="388810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298" name="Group 52"/>
            <p:cNvGrpSpPr>
              <a:grpSpLocks/>
            </p:cNvGrpSpPr>
            <p:nvPr/>
          </p:nvGrpSpPr>
          <p:grpSpPr bwMode="auto">
            <a:xfrm>
              <a:off x="5067288" y="4526280"/>
              <a:ext cx="228600" cy="549275"/>
              <a:chOff x="4392" y="1632"/>
              <a:chExt cx="144" cy="346"/>
            </a:xfrm>
          </p:grpSpPr>
          <p:grpSp>
            <p:nvGrpSpPr>
              <p:cNvPr id="391" name="Group 53"/>
              <p:cNvGrpSpPr>
                <a:grpSpLocks/>
              </p:cNvGrpSpPr>
              <p:nvPr/>
            </p:nvGrpSpPr>
            <p:grpSpPr bwMode="auto">
              <a:xfrm>
                <a:off x="4411" y="1634"/>
                <a:ext cx="102" cy="336"/>
                <a:chOff x="1248" y="3360"/>
                <a:chExt cx="144" cy="480"/>
              </a:xfrm>
            </p:grpSpPr>
            <p:sp>
              <p:nvSpPr>
                <p:cNvPr id="393"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94"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95"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92"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299" name="Line 58"/>
            <p:cNvSpPr>
              <a:spLocks noChangeShapeType="1"/>
            </p:cNvSpPr>
            <p:nvPr/>
          </p:nvSpPr>
          <p:spPr bwMode="auto">
            <a:xfrm>
              <a:off x="6477000" y="4602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00" name="Oval 59"/>
            <p:cNvSpPr>
              <a:spLocks noChangeArrowheads="1"/>
            </p:cNvSpPr>
            <p:nvPr/>
          </p:nvSpPr>
          <p:spPr bwMode="auto">
            <a:xfrm>
              <a:off x="4800600" y="323088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301" name="Line 60"/>
            <p:cNvSpPr>
              <a:spLocks noChangeShapeType="1"/>
            </p:cNvSpPr>
            <p:nvPr/>
          </p:nvSpPr>
          <p:spPr bwMode="auto">
            <a:xfrm>
              <a:off x="2209800" y="42214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2" name="Line 61"/>
            <p:cNvSpPr>
              <a:spLocks noChangeShapeType="1"/>
            </p:cNvSpPr>
            <p:nvPr/>
          </p:nvSpPr>
          <p:spPr bwMode="auto">
            <a:xfrm flipV="1">
              <a:off x="4953000" y="3840480"/>
              <a:ext cx="0" cy="1828800"/>
            </a:xfrm>
            <a:prstGeom prst="line">
              <a:avLst/>
            </a:prstGeom>
            <a:noFill/>
            <a:ln w="28575">
              <a:solidFill>
                <a:schemeClr val="tx1"/>
              </a:solidFill>
              <a:round/>
              <a:headEnd/>
              <a:tailEnd type="triangle" w="med" len="med"/>
            </a:ln>
            <a:effectLst/>
          </p:spPr>
          <p:txBody>
            <a:bodyPr/>
            <a:lstStyle/>
            <a:p>
              <a:endParaRPr lang="en-US" dirty="0"/>
            </a:p>
          </p:txBody>
        </p:sp>
        <p:sp>
          <p:nvSpPr>
            <p:cNvPr id="303" name="Line 64"/>
            <p:cNvSpPr>
              <a:spLocks noChangeShapeType="1"/>
            </p:cNvSpPr>
            <p:nvPr/>
          </p:nvSpPr>
          <p:spPr bwMode="auto">
            <a:xfrm>
              <a:off x="4800600" y="527304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304" name="Line 65"/>
            <p:cNvSpPr>
              <a:spLocks noChangeShapeType="1"/>
            </p:cNvSpPr>
            <p:nvPr/>
          </p:nvSpPr>
          <p:spPr bwMode="auto">
            <a:xfrm>
              <a:off x="5181600" y="35356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5" name="Line 66"/>
            <p:cNvSpPr>
              <a:spLocks noChangeShapeType="1"/>
            </p:cNvSpPr>
            <p:nvPr/>
          </p:nvSpPr>
          <p:spPr bwMode="auto">
            <a:xfrm>
              <a:off x="2133600" y="2720340"/>
              <a:ext cx="4876800" cy="0"/>
            </a:xfrm>
            <a:prstGeom prst="line">
              <a:avLst/>
            </a:prstGeom>
            <a:noFill/>
            <a:ln w="28575">
              <a:solidFill>
                <a:schemeClr val="tx1"/>
              </a:solidFill>
              <a:round/>
              <a:headEnd/>
              <a:tailEnd/>
            </a:ln>
            <a:effectLst/>
          </p:spPr>
          <p:txBody>
            <a:bodyPr/>
            <a:lstStyle/>
            <a:p>
              <a:endParaRPr lang="en-US" dirty="0"/>
            </a:p>
          </p:txBody>
        </p:sp>
        <p:sp>
          <p:nvSpPr>
            <p:cNvPr id="306" name="Line 67"/>
            <p:cNvSpPr>
              <a:spLocks noChangeShapeType="1"/>
            </p:cNvSpPr>
            <p:nvPr/>
          </p:nvSpPr>
          <p:spPr bwMode="auto">
            <a:xfrm flipV="1">
              <a:off x="2578100" y="2011680"/>
              <a:ext cx="12700" cy="304800"/>
            </a:xfrm>
            <a:prstGeom prst="line">
              <a:avLst/>
            </a:prstGeom>
            <a:noFill/>
            <a:ln w="28575">
              <a:solidFill>
                <a:schemeClr val="tx1"/>
              </a:solidFill>
              <a:round/>
              <a:headEnd/>
              <a:tailEnd/>
            </a:ln>
            <a:effectLst/>
          </p:spPr>
          <p:txBody>
            <a:bodyPr/>
            <a:lstStyle/>
            <a:p>
              <a:endParaRPr lang="en-US" dirty="0"/>
            </a:p>
          </p:txBody>
        </p:sp>
        <p:sp>
          <p:nvSpPr>
            <p:cNvPr id="307" name="Line 68"/>
            <p:cNvSpPr>
              <a:spLocks noChangeShapeType="1"/>
            </p:cNvSpPr>
            <p:nvPr/>
          </p:nvSpPr>
          <p:spPr bwMode="auto">
            <a:xfrm flipV="1">
              <a:off x="1995488" y="2316480"/>
              <a:ext cx="0" cy="685800"/>
            </a:xfrm>
            <a:prstGeom prst="line">
              <a:avLst/>
            </a:prstGeom>
            <a:noFill/>
            <a:ln w="28575">
              <a:solidFill>
                <a:schemeClr val="tx1"/>
              </a:solidFill>
              <a:round/>
              <a:headEnd/>
              <a:tailEnd/>
            </a:ln>
            <a:effectLst/>
          </p:spPr>
          <p:txBody>
            <a:bodyPr/>
            <a:lstStyle/>
            <a:p>
              <a:endParaRPr lang="en-US" dirty="0"/>
            </a:p>
          </p:txBody>
        </p:sp>
        <p:sp>
          <p:nvSpPr>
            <p:cNvPr id="308" name="Line 71"/>
            <p:cNvSpPr>
              <a:spLocks noChangeShapeType="1"/>
            </p:cNvSpPr>
            <p:nvPr/>
          </p:nvSpPr>
          <p:spPr bwMode="auto">
            <a:xfrm flipV="1">
              <a:off x="7002780" y="2705100"/>
              <a:ext cx="0" cy="609600"/>
            </a:xfrm>
            <a:prstGeom prst="line">
              <a:avLst/>
            </a:prstGeom>
            <a:noFill/>
            <a:ln w="28575">
              <a:solidFill>
                <a:schemeClr val="tx1"/>
              </a:solidFill>
              <a:round/>
              <a:headEnd/>
              <a:tailEnd/>
            </a:ln>
            <a:effectLst/>
          </p:spPr>
          <p:txBody>
            <a:bodyPr/>
            <a:lstStyle/>
            <a:p>
              <a:endParaRPr lang="en-US" dirty="0"/>
            </a:p>
          </p:txBody>
        </p:sp>
        <p:sp>
          <p:nvSpPr>
            <p:cNvPr id="309" name="Line 72"/>
            <p:cNvSpPr>
              <a:spLocks noChangeShapeType="1"/>
            </p:cNvSpPr>
            <p:nvPr/>
          </p:nvSpPr>
          <p:spPr bwMode="auto">
            <a:xfrm flipV="1">
              <a:off x="2141220" y="2560320"/>
              <a:ext cx="0" cy="152400"/>
            </a:xfrm>
            <a:prstGeom prst="line">
              <a:avLst/>
            </a:prstGeom>
            <a:noFill/>
            <a:ln w="28575">
              <a:solidFill>
                <a:schemeClr val="tx1"/>
              </a:solidFill>
              <a:round/>
              <a:headEnd/>
              <a:tailEnd/>
            </a:ln>
            <a:effectLst/>
          </p:spPr>
          <p:txBody>
            <a:bodyPr/>
            <a:lstStyle/>
            <a:p>
              <a:endParaRPr lang="en-US" dirty="0"/>
            </a:p>
          </p:txBody>
        </p:sp>
        <p:sp>
          <p:nvSpPr>
            <p:cNvPr id="310" name="Line 74"/>
            <p:cNvSpPr>
              <a:spLocks noChangeShapeType="1"/>
            </p:cNvSpPr>
            <p:nvPr/>
          </p:nvSpPr>
          <p:spPr bwMode="auto">
            <a:xfrm>
              <a:off x="6027420" y="32766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1" name="Text Box 75"/>
            <p:cNvSpPr txBox="1">
              <a:spLocks noChangeArrowheads="1"/>
            </p:cNvSpPr>
            <p:nvPr/>
          </p:nvSpPr>
          <p:spPr bwMode="auto">
            <a:xfrm>
              <a:off x="6496050" y="3459480"/>
              <a:ext cx="838200" cy="396875"/>
            </a:xfrm>
            <a:prstGeom prst="rect">
              <a:avLst/>
            </a:prstGeom>
            <a:noFill/>
            <a:ln w="9525">
              <a:noFill/>
              <a:miter lim="800000"/>
              <a:headEnd/>
              <a:tailEnd/>
            </a:ln>
            <a:effectLst/>
          </p:spPr>
          <p:txBody>
            <a:bodyPr>
              <a:spAutoFit/>
            </a:bodyPr>
            <a:lstStyle/>
            <a:p>
              <a:r>
                <a:rPr lang="en-US" sz="1000" b="1" u="none" dirty="0"/>
                <a:t>Compare result</a:t>
              </a:r>
            </a:p>
          </p:txBody>
        </p:sp>
        <p:sp>
          <p:nvSpPr>
            <p:cNvPr id="312" name="Line 76"/>
            <p:cNvSpPr>
              <a:spLocks noChangeShapeType="1"/>
            </p:cNvSpPr>
            <p:nvPr/>
          </p:nvSpPr>
          <p:spPr bwMode="auto">
            <a:xfrm>
              <a:off x="457200" y="40690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3" name="Line 77"/>
            <p:cNvSpPr>
              <a:spLocks noChangeShapeType="1"/>
            </p:cNvSpPr>
            <p:nvPr/>
          </p:nvSpPr>
          <p:spPr bwMode="auto">
            <a:xfrm flipH="1" flipV="1">
              <a:off x="457200" y="2011680"/>
              <a:ext cx="12700" cy="2057400"/>
            </a:xfrm>
            <a:prstGeom prst="line">
              <a:avLst/>
            </a:prstGeom>
            <a:noFill/>
            <a:ln w="28575">
              <a:solidFill>
                <a:schemeClr val="tx1"/>
              </a:solidFill>
              <a:round/>
              <a:headEnd/>
              <a:tailEnd/>
            </a:ln>
            <a:effectLst/>
          </p:spPr>
          <p:txBody>
            <a:bodyPr/>
            <a:lstStyle/>
            <a:p>
              <a:endParaRPr lang="en-US" dirty="0"/>
            </a:p>
          </p:txBody>
        </p:sp>
        <p:sp>
          <p:nvSpPr>
            <p:cNvPr id="314" name="Line 78"/>
            <p:cNvSpPr>
              <a:spLocks noChangeShapeType="1"/>
            </p:cNvSpPr>
            <p:nvPr/>
          </p:nvSpPr>
          <p:spPr bwMode="auto">
            <a:xfrm>
              <a:off x="457200" y="2025968"/>
              <a:ext cx="2133600" cy="0"/>
            </a:xfrm>
            <a:prstGeom prst="line">
              <a:avLst/>
            </a:prstGeom>
            <a:noFill/>
            <a:ln w="28575">
              <a:solidFill>
                <a:schemeClr val="tx1"/>
              </a:solidFill>
              <a:round/>
              <a:headEnd/>
              <a:tailEnd/>
            </a:ln>
            <a:effectLst/>
          </p:spPr>
          <p:txBody>
            <a:bodyPr/>
            <a:lstStyle/>
            <a:p>
              <a:endParaRPr lang="en-US" dirty="0"/>
            </a:p>
          </p:txBody>
        </p:sp>
        <p:sp>
          <p:nvSpPr>
            <p:cNvPr id="315" name="Line 79"/>
            <p:cNvSpPr>
              <a:spLocks noChangeShapeType="1"/>
            </p:cNvSpPr>
            <p:nvPr/>
          </p:nvSpPr>
          <p:spPr bwMode="auto">
            <a:xfrm flipH="1">
              <a:off x="2438400" y="2316480"/>
              <a:ext cx="152400" cy="0"/>
            </a:xfrm>
            <a:prstGeom prst="line">
              <a:avLst/>
            </a:prstGeom>
            <a:noFill/>
            <a:ln w="28575">
              <a:solidFill>
                <a:schemeClr val="tx1"/>
              </a:solidFill>
              <a:round/>
              <a:headEnd/>
              <a:tailEnd/>
            </a:ln>
            <a:effectLst/>
          </p:spPr>
          <p:txBody>
            <a:bodyPr/>
            <a:lstStyle/>
            <a:p>
              <a:endParaRPr lang="en-US" dirty="0"/>
            </a:p>
          </p:txBody>
        </p:sp>
        <p:sp>
          <p:nvSpPr>
            <p:cNvPr id="316" name="Line 80"/>
            <p:cNvSpPr>
              <a:spLocks noChangeShapeType="1"/>
            </p:cNvSpPr>
            <p:nvPr/>
          </p:nvSpPr>
          <p:spPr bwMode="auto">
            <a:xfrm>
              <a:off x="4724400" y="5654993"/>
              <a:ext cx="228600" cy="0"/>
            </a:xfrm>
            <a:prstGeom prst="line">
              <a:avLst/>
            </a:prstGeom>
            <a:noFill/>
            <a:ln w="28575">
              <a:solidFill>
                <a:schemeClr val="tx1"/>
              </a:solidFill>
              <a:round/>
              <a:headEnd/>
              <a:tailEnd/>
            </a:ln>
            <a:effectLst/>
          </p:spPr>
          <p:txBody>
            <a:bodyPr/>
            <a:lstStyle/>
            <a:p>
              <a:endParaRPr lang="en-US" dirty="0"/>
            </a:p>
          </p:txBody>
        </p:sp>
        <p:sp>
          <p:nvSpPr>
            <p:cNvPr id="317" name="Line 82"/>
            <p:cNvSpPr>
              <a:spLocks noChangeShapeType="1"/>
            </p:cNvSpPr>
            <p:nvPr/>
          </p:nvSpPr>
          <p:spPr bwMode="auto">
            <a:xfrm>
              <a:off x="6019800" y="4602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8" name="Text Box 83"/>
            <p:cNvSpPr txBox="1">
              <a:spLocks noChangeArrowheads="1"/>
            </p:cNvSpPr>
            <p:nvPr/>
          </p:nvSpPr>
          <p:spPr bwMode="auto">
            <a:xfrm>
              <a:off x="6650038" y="443420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319" name="Text Box 84"/>
            <p:cNvSpPr txBox="1">
              <a:spLocks noChangeArrowheads="1"/>
            </p:cNvSpPr>
            <p:nvPr/>
          </p:nvSpPr>
          <p:spPr bwMode="auto">
            <a:xfrm>
              <a:off x="1828800" y="399288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320" name="Line 86"/>
            <p:cNvSpPr>
              <a:spLocks noChangeShapeType="1"/>
            </p:cNvSpPr>
            <p:nvPr/>
          </p:nvSpPr>
          <p:spPr bwMode="auto">
            <a:xfrm>
              <a:off x="2819400" y="3923348"/>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21" name="Text Box 89"/>
            <p:cNvSpPr txBox="1">
              <a:spLocks noChangeArrowheads="1"/>
            </p:cNvSpPr>
            <p:nvPr/>
          </p:nvSpPr>
          <p:spPr bwMode="auto">
            <a:xfrm>
              <a:off x="3035300" y="3810318"/>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322" name="Text Box 90"/>
            <p:cNvSpPr txBox="1">
              <a:spLocks noChangeArrowheads="1"/>
            </p:cNvSpPr>
            <p:nvPr/>
          </p:nvSpPr>
          <p:spPr bwMode="auto">
            <a:xfrm>
              <a:off x="3124200" y="3521393"/>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323" name="Line 93"/>
            <p:cNvSpPr>
              <a:spLocks noChangeShapeType="1"/>
            </p:cNvSpPr>
            <p:nvPr/>
          </p:nvSpPr>
          <p:spPr bwMode="auto">
            <a:xfrm>
              <a:off x="4724400" y="300228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24" name="Line 94"/>
            <p:cNvSpPr>
              <a:spLocks noChangeShapeType="1"/>
            </p:cNvSpPr>
            <p:nvPr/>
          </p:nvSpPr>
          <p:spPr bwMode="auto">
            <a:xfrm>
              <a:off x="2819400" y="3916680"/>
              <a:ext cx="0" cy="1752600"/>
            </a:xfrm>
            <a:prstGeom prst="line">
              <a:avLst/>
            </a:prstGeom>
            <a:noFill/>
            <a:ln w="28575">
              <a:solidFill>
                <a:schemeClr val="tx1"/>
              </a:solidFill>
              <a:round/>
              <a:headEnd/>
              <a:tailEnd/>
            </a:ln>
            <a:effectLst/>
          </p:spPr>
          <p:txBody>
            <a:bodyPr/>
            <a:lstStyle/>
            <a:p>
              <a:endParaRPr lang="en-US" dirty="0"/>
            </a:p>
          </p:txBody>
        </p:sp>
        <p:sp>
          <p:nvSpPr>
            <p:cNvPr id="325" name="Line 100"/>
            <p:cNvSpPr>
              <a:spLocks noChangeShapeType="1"/>
            </p:cNvSpPr>
            <p:nvPr/>
          </p:nvSpPr>
          <p:spPr bwMode="auto">
            <a:xfrm>
              <a:off x="2819400" y="565499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326" name="Text Box 101"/>
            <p:cNvSpPr txBox="1">
              <a:spLocks noChangeArrowheads="1"/>
            </p:cNvSpPr>
            <p:nvPr/>
          </p:nvSpPr>
          <p:spPr bwMode="auto">
            <a:xfrm>
              <a:off x="3519488" y="5410518"/>
              <a:ext cx="381000" cy="244475"/>
            </a:xfrm>
            <a:prstGeom prst="rect">
              <a:avLst/>
            </a:prstGeom>
            <a:noFill/>
            <a:ln w="9525">
              <a:noFill/>
              <a:miter lim="800000"/>
              <a:headEnd/>
              <a:tailEnd/>
            </a:ln>
            <a:effectLst/>
          </p:spPr>
          <p:txBody>
            <a:bodyPr>
              <a:spAutoFit/>
            </a:bodyPr>
            <a:lstStyle/>
            <a:p>
              <a:pPr algn="l"/>
              <a:r>
                <a:rPr lang="en-US" sz="1000" b="1" u="none" dirty="0"/>
                <a:t>16</a:t>
              </a:r>
            </a:p>
          </p:txBody>
        </p:sp>
        <p:sp>
          <p:nvSpPr>
            <p:cNvPr id="327" name="Line 105"/>
            <p:cNvSpPr>
              <a:spLocks noChangeShapeType="1"/>
            </p:cNvSpPr>
            <p:nvPr/>
          </p:nvSpPr>
          <p:spPr bwMode="auto">
            <a:xfrm>
              <a:off x="7848600" y="46024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8" name="Line 106"/>
            <p:cNvSpPr>
              <a:spLocks noChangeShapeType="1"/>
            </p:cNvSpPr>
            <p:nvPr/>
          </p:nvSpPr>
          <p:spPr bwMode="auto">
            <a:xfrm>
              <a:off x="8229600" y="493585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9" name="Line 108"/>
            <p:cNvSpPr>
              <a:spLocks noChangeShapeType="1"/>
            </p:cNvSpPr>
            <p:nvPr/>
          </p:nvSpPr>
          <p:spPr bwMode="auto">
            <a:xfrm>
              <a:off x="6477000" y="3307080"/>
              <a:ext cx="533400" cy="0"/>
            </a:xfrm>
            <a:prstGeom prst="line">
              <a:avLst/>
            </a:prstGeom>
            <a:noFill/>
            <a:ln w="28575">
              <a:solidFill>
                <a:schemeClr val="tx1"/>
              </a:solidFill>
              <a:round/>
              <a:headEnd/>
              <a:tailEnd/>
            </a:ln>
            <a:effectLst/>
          </p:spPr>
          <p:txBody>
            <a:bodyPr/>
            <a:lstStyle/>
            <a:p>
              <a:endParaRPr lang="en-US" dirty="0"/>
            </a:p>
          </p:txBody>
        </p:sp>
        <p:sp>
          <p:nvSpPr>
            <p:cNvPr id="330" name="Line 109"/>
            <p:cNvSpPr>
              <a:spLocks noChangeShapeType="1"/>
            </p:cNvSpPr>
            <p:nvPr/>
          </p:nvSpPr>
          <p:spPr bwMode="auto">
            <a:xfrm>
              <a:off x="8534400" y="4769168"/>
              <a:ext cx="152400" cy="0"/>
            </a:xfrm>
            <a:prstGeom prst="line">
              <a:avLst/>
            </a:prstGeom>
            <a:noFill/>
            <a:ln w="28575">
              <a:solidFill>
                <a:schemeClr val="tx1"/>
              </a:solidFill>
              <a:round/>
              <a:headEnd/>
              <a:tailEnd/>
            </a:ln>
            <a:effectLst/>
          </p:spPr>
          <p:txBody>
            <a:bodyPr/>
            <a:lstStyle/>
            <a:p>
              <a:endParaRPr lang="en-US" dirty="0"/>
            </a:p>
          </p:txBody>
        </p:sp>
        <p:sp>
          <p:nvSpPr>
            <p:cNvPr id="331" name="Line 110"/>
            <p:cNvSpPr>
              <a:spLocks noChangeShapeType="1"/>
            </p:cNvSpPr>
            <p:nvPr/>
          </p:nvSpPr>
          <p:spPr bwMode="auto">
            <a:xfrm>
              <a:off x="8672513" y="4754880"/>
              <a:ext cx="14288" cy="1524000"/>
            </a:xfrm>
            <a:prstGeom prst="line">
              <a:avLst/>
            </a:prstGeom>
            <a:noFill/>
            <a:ln w="28575">
              <a:solidFill>
                <a:schemeClr val="tx1"/>
              </a:solidFill>
              <a:round/>
              <a:headEnd/>
              <a:tailEnd/>
            </a:ln>
            <a:effectLst/>
          </p:spPr>
          <p:txBody>
            <a:bodyPr/>
            <a:lstStyle/>
            <a:p>
              <a:endParaRPr lang="en-US" dirty="0"/>
            </a:p>
          </p:txBody>
        </p:sp>
        <p:sp>
          <p:nvSpPr>
            <p:cNvPr id="332" name="Line 111"/>
            <p:cNvSpPr>
              <a:spLocks noChangeShapeType="1"/>
            </p:cNvSpPr>
            <p:nvPr/>
          </p:nvSpPr>
          <p:spPr bwMode="auto">
            <a:xfrm>
              <a:off x="2895600" y="6264593"/>
              <a:ext cx="5791200" cy="0"/>
            </a:xfrm>
            <a:prstGeom prst="line">
              <a:avLst/>
            </a:prstGeom>
            <a:noFill/>
            <a:ln w="28575">
              <a:solidFill>
                <a:schemeClr val="tx1"/>
              </a:solidFill>
              <a:round/>
              <a:headEnd/>
              <a:tailEnd/>
            </a:ln>
            <a:effectLst/>
          </p:spPr>
          <p:txBody>
            <a:bodyPr/>
            <a:lstStyle/>
            <a:p>
              <a:endParaRPr lang="en-US" dirty="0"/>
            </a:p>
          </p:txBody>
        </p:sp>
        <p:sp>
          <p:nvSpPr>
            <p:cNvPr id="333" name="Line 112"/>
            <p:cNvSpPr>
              <a:spLocks noChangeShapeType="1"/>
            </p:cNvSpPr>
            <p:nvPr/>
          </p:nvSpPr>
          <p:spPr bwMode="auto">
            <a:xfrm>
              <a:off x="2895600" y="4983480"/>
              <a:ext cx="0" cy="1295400"/>
            </a:xfrm>
            <a:prstGeom prst="line">
              <a:avLst/>
            </a:prstGeom>
            <a:noFill/>
            <a:ln w="28575">
              <a:solidFill>
                <a:schemeClr val="tx1"/>
              </a:solidFill>
              <a:round/>
              <a:headEnd/>
              <a:tailEnd/>
            </a:ln>
            <a:effectLst/>
          </p:spPr>
          <p:txBody>
            <a:bodyPr/>
            <a:lstStyle/>
            <a:p>
              <a:endParaRPr lang="en-US" dirty="0"/>
            </a:p>
          </p:txBody>
        </p:sp>
        <p:grpSp>
          <p:nvGrpSpPr>
            <p:cNvPr id="334" name="Group 114"/>
            <p:cNvGrpSpPr>
              <a:grpSpLocks/>
            </p:cNvGrpSpPr>
            <p:nvPr/>
          </p:nvGrpSpPr>
          <p:grpSpPr bwMode="auto">
            <a:xfrm>
              <a:off x="2246301" y="2148205"/>
              <a:ext cx="228600" cy="549275"/>
              <a:chOff x="4392" y="1632"/>
              <a:chExt cx="144" cy="346"/>
            </a:xfrm>
          </p:grpSpPr>
          <p:grpSp>
            <p:nvGrpSpPr>
              <p:cNvPr id="386" name="Group 115"/>
              <p:cNvGrpSpPr>
                <a:grpSpLocks/>
              </p:cNvGrpSpPr>
              <p:nvPr/>
            </p:nvGrpSpPr>
            <p:grpSpPr bwMode="auto">
              <a:xfrm>
                <a:off x="4411" y="1634"/>
                <a:ext cx="102" cy="336"/>
                <a:chOff x="1248" y="3360"/>
                <a:chExt cx="144" cy="480"/>
              </a:xfrm>
            </p:grpSpPr>
            <p:sp>
              <p:nvSpPr>
                <p:cNvPr id="388" name="AutoShape 116"/>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89" name="Line 11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90" name="Line 11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87" name="Text Box 119"/>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335" name="Group 120"/>
            <p:cNvGrpSpPr>
              <a:grpSpLocks/>
            </p:cNvGrpSpPr>
            <p:nvPr/>
          </p:nvGrpSpPr>
          <p:grpSpPr bwMode="auto">
            <a:xfrm>
              <a:off x="8342301" y="4510405"/>
              <a:ext cx="228600" cy="549275"/>
              <a:chOff x="4392" y="1632"/>
              <a:chExt cx="144" cy="346"/>
            </a:xfrm>
          </p:grpSpPr>
          <p:grpSp>
            <p:nvGrpSpPr>
              <p:cNvPr id="381" name="Group 121"/>
              <p:cNvGrpSpPr>
                <a:grpSpLocks/>
              </p:cNvGrpSpPr>
              <p:nvPr/>
            </p:nvGrpSpPr>
            <p:grpSpPr bwMode="auto">
              <a:xfrm>
                <a:off x="4411" y="1634"/>
                <a:ext cx="102" cy="336"/>
                <a:chOff x="1248" y="3360"/>
                <a:chExt cx="144" cy="480"/>
              </a:xfrm>
            </p:grpSpPr>
            <p:sp>
              <p:nvSpPr>
                <p:cNvPr id="383" name="AutoShape 122"/>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84" name="Line 123"/>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85" name="Line 124"/>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82" name="Text Box 125"/>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336" name="Group 134"/>
            <p:cNvGrpSpPr>
              <a:grpSpLocks/>
            </p:cNvGrpSpPr>
            <p:nvPr/>
          </p:nvGrpSpPr>
          <p:grpSpPr bwMode="auto">
            <a:xfrm>
              <a:off x="2438400" y="2849880"/>
              <a:ext cx="152400" cy="3200400"/>
              <a:chOff x="1728" y="1296"/>
              <a:chExt cx="96" cy="2688"/>
            </a:xfrm>
          </p:grpSpPr>
          <p:sp>
            <p:nvSpPr>
              <p:cNvPr id="379" name="Rectangle 13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380" name="Rectangle 13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37" name="Line 135"/>
            <p:cNvSpPr>
              <a:spLocks noChangeShapeType="1"/>
            </p:cNvSpPr>
            <p:nvPr/>
          </p:nvSpPr>
          <p:spPr bwMode="auto">
            <a:xfrm>
              <a:off x="2590800" y="4221480"/>
              <a:ext cx="228600" cy="0"/>
            </a:xfrm>
            <a:prstGeom prst="line">
              <a:avLst/>
            </a:prstGeom>
            <a:noFill/>
            <a:ln w="28575">
              <a:solidFill>
                <a:schemeClr val="tx1"/>
              </a:solidFill>
              <a:round/>
              <a:headEnd/>
              <a:tailEnd/>
            </a:ln>
            <a:effectLst/>
          </p:spPr>
          <p:txBody>
            <a:bodyPr/>
            <a:lstStyle/>
            <a:p>
              <a:endParaRPr lang="en-US" dirty="0"/>
            </a:p>
          </p:txBody>
        </p:sp>
        <p:sp>
          <p:nvSpPr>
            <p:cNvPr id="338" name="Line 148"/>
            <p:cNvSpPr>
              <a:spLocks noChangeShapeType="1"/>
            </p:cNvSpPr>
            <p:nvPr/>
          </p:nvSpPr>
          <p:spPr bwMode="auto">
            <a:xfrm>
              <a:off x="2590800" y="300228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339" name="Group 149"/>
            <p:cNvGrpSpPr>
              <a:grpSpLocks/>
            </p:cNvGrpSpPr>
            <p:nvPr/>
          </p:nvGrpSpPr>
          <p:grpSpPr bwMode="auto">
            <a:xfrm>
              <a:off x="4572000" y="2849880"/>
              <a:ext cx="152400" cy="3200400"/>
              <a:chOff x="1728" y="1296"/>
              <a:chExt cx="96" cy="2688"/>
            </a:xfrm>
          </p:grpSpPr>
          <p:sp>
            <p:nvSpPr>
              <p:cNvPr id="377" name="Rectangle 150"/>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378" name="Rectangle 151"/>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40" name="Group 152"/>
            <p:cNvGrpSpPr>
              <a:grpSpLocks/>
            </p:cNvGrpSpPr>
            <p:nvPr/>
          </p:nvGrpSpPr>
          <p:grpSpPr bwMode="auto">
            <a:xfrm>
              <a:off x="6324600" y="2849880"/>
              <a:ext cx="152400" cy="3200400"/>
              <a:chOff x="1728" y="1296"/>
              <a:chExt cx="96" cy="2688"/>
            </a:xfrm>
          </p:grpSpPr>
          <p:sp>
            <p:nvSpPr>
              <p:cNvPr id="375" name="Rectangle 153"/>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376" name="Rectangle 154"/>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41" name="Group 155"/>
            <p:cNvGrpSpPr>
              <a:grpSpLocks/>
            </p:cNvGrpSpPr>
            <p:nvPr/>
          </p:nvGrpSpPr>
          <p:grpSpPr bwMode="auto">
            <a:xfrm>
              <a:off x="8001000" y="2849880"/>
              <a:ext cx="152400" cy="3200400"/>
              <a:chOff x="1728" y="1296"/>
              <a:chExt cx="96" cy="2688"/>
            </a:xfrm>
          </p:grpSpPr>
          <p:sp>
            <p:nvSpPr>
              <p:cNvPr id="373" name="Rectangle 15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374" name="Rectangle 15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42" name="Line 158"/>
            <p:cNvSpPr>
              <a:spLocks noChangeShapeType="1"/>
            </p:cNvSpPr>
            <p:nvPr/>
          </p:nvSpPr>
          <p:spPr bwMode="auto">
            <a:xfrm>
              <a:off x="4267200" y="41452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43" name="Line 159"/>
            <p:cNvSpPr>
              <a:spLocks noChangeShapeType="1"/>
            </p:cNvSpPr>
            <p:nvPr/>
          </p:nvSpPr>
          <p:spPr bwMode="auto">
            <a:xfrm>
              <a:off x="4267200" y="4602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44" name="Text Box 160"/>
            <p:cNvSpPr txBox="1">
              <a:spLocks noChangeArrowheads="1"/>
            </p:cNvSpPr>
            <p:nvPr/>
          </p:nvSpPr>
          <p:spPr bwMode="auto">
            <a:xfrm>
              <a:off x="3733800" y="397700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345" name="Text Box 161"/>
            <p:cNvSpPr txBox="1">
              <a:spLocks noChangeArrowheads="1"/>
            </p:cNvSpPr>
            <p:nvPr/>
          </p:nvSpPr>
          <p:spPr bwMode="auto">
            <a:xfrm>
              <a:off x="4310063" y="540734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346" name="Line 162"/>
            <p:cNvSpPr>
              <a:spLocks noChangeShapeType="1"/>
            </p:cNvSpPr>
            <p:nvPr/>
          </p:nvSpPr>
          <p:spPr bwMode="auto">
            <a:xfrm>
              <a:off x="4343400" y="565499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47" name="Line 163"/>
            <p:cNvSpPr>
              <a:spLocks noChangeShapeType="1"/>
            </p:cNvSpPr>
            <p:nvPr/>
          </p:nvSpPr>
          <p:spPr bwMode="auto">
            <a:xfrm>
              <a:off x="2819400" y="42214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48" name="Line 164"/>
            <p:cNvSpPr>
              <a:spLocks noChangeShapeType="1"/>
            </p:cNvSpPr>
            <p:nvPr/>
          </p:nvSpPr>
          <p:spPr bwMode="auto">
            <a:xfrm>
              <a:off x="2819400" y="46786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49" name="Line 165"/>
            <p:cNvSpPr>
              <a:spLocks noChangeShapeType="1"/>
            </p:cNvSpPr>
            <p:nvPr/>
          </p:nvSpPr>
          <p:spPr bwMode="auto">
            <a:xfrm>
              <a:off x="2895600" y="499872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50" name="Line 166"/>
            <p:cNvSpPr>
              <a:spLocks noChangeShapeType="1"/>
            </p:cNvSpPr>
            <p:nvPr/>
          </p:nvSpPr>
          <p:spPr bwMode="auto">
            <a:xfrm>
              <a:off x="4953000" y="49834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51" name="Line 167"/>
            <p:cNvSpPr>
              <a:spLocks noChangeShapeType="1"/>
            </p:cNvSpPr>
            <p:nvPr/>
          </p:nvSpPr>
          <p:spPr bwMode="auto">
            <a:xfrm>
              <a:off x="5257800" y="48310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52" name="Line 168"/>
            <p:cNvSpPr>
              <a:spLocks noChangeShapeType="1"/>
            </p:cNvSpPr>
            <p:nvPr/>
          </p:nvSpPr>
          <p:spPr bwMode="auto">
            <a:xfrm>
              <a:off x="4724400" y="460248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53" name="Line 169"/>
            <p:cNvSpPr>
              <a:spLocks noChangeShapeType="1"/>
            </p:cNvSpPr>
            <p:nvPr/>
          </p:nvSpPr>
          <p:spPr bwMode="auto">
            <a:xfrm>
              <a:off x="4724400" y="414528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54" name="Line 171"/>
            <p:cNvSpPr>
              <a:spLocks noChangeShapeType="1"/>
            </p:cNvSpPr>
            <p:nvPr/>
          </p:nvSpPr>
          <p:spPr bwMode="auto">
            <a:xfrm>
              <a:off x="2133600" y="25450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55" name="Line 172"/>
            <p:cNvSpPr>
              <a:spLocks noChangeShapeType="1"/>
            </p:cNvSpPr>
            <p:nvPr/>
          </p:nvSpPr>
          <p:spPr bwMode="auto">
            <a:xfrm>
              <a:off x="1981200" y="2316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56" name="Line 173"/>
            <p:cNvSpPr>
              <a:spLocks noChangeShapeType="1"/>
            </p:cNvSpPr>
            <p:nvPr/>
          </p:nvSpPr>
          <p:spPr bwMode="auto">
            <a:xfrm>
              <a:off x="6035040" y="4373880"/>
              <a:ext cx="289560" cy="0"/>
            </a:xfrm>
            <a:prstGeom prst="line">
              <a:avLst/>
            </a:prstGeom>
            <a:noFill/>
            <a:ln w="28575">
              <a:solidFill>
                <a:schemeClr val="tx1"/>
              </a:solidFill>
              <a:round/>
              <a:headEnd/>
              <a:tailEnd type="triangle" w="med" len="med"/>
            </a:ln>
            <a:effectLst/>
          </p:spPr>
          <p:txBody>
            <a:bodyPr/>
            <a:lstStyle/>
            <a:p>
              <a:endParaRPr lang="en-US" dirty="0"/>
            </a:p>
          </p:txBody>
        </p:sp>
        <p:sp>
          <p:nvSpPr>
            <p:cNvPr id="357" name="Line 174"/>
            <p:cNvSpPr>
              <a:spLocks noChangeShapeType="1"/>
            </p:cNvSpPr>
            <p:nvPr/>
          </p:nvSpPr>
          <p:spPr bwMode="auto">
            <a:xfrm>
              <a:off x="6477000" y="4373880"/>
              <a:ext cx="152400" cy="0"/>
            </a:xfrm>
            <a:prstGeom prst="line">
              <a:avLst/>
            </a:prstGeom>
            <a:noFill/>
            <a:ln w="28575">
              <a:solidFill>
                <a:schemeClr val="tx1"/>
              </a:solidFill>
              <a:round/>
              <a:headEnd/>
              <a:tailEnd/>
            </a:ln>
            <a:effectLst/>
          </p:spPr>
          <p:txBody>
            <a:bodyPr/>
            <a:lstStyle/>
            <a:p>
              <a:endParaRPr lang="en-US" dirty="0"/>
            </a:p>
          </p:txBody>
        </p:sp>
        <p:sp>
          <p:nvSpPr>
            <p:cNvPr id="358" name="Line 175"/>
            <p:cNvSpPr>
              <a:spLocks noChangeShapeType="1"/>
            </p:cNvSpPr>
            <p:nvPr/>
          </p:nvSpPr>
          <p:spPr bwMode="auto">
            <a:xfrm flipV="1">
              <a:off x="6621780" y="3611880"/>
              <a:ext cx="0" cy="762000"/>
            </a:xfrm>
            <a:prstGeom prst="line">
              <a:avLst/>
            </a:prstGeom>
            <a:noFill/>
            <a:ln w="28575">
              <a:solidFill>
                <a:schemeClr val="tx1"/>
              </a:solidFill>
              <a:round/>
              <a:headEnd/>
              <a:tailEnd type="triangle" w="med" len="med"/>
            </a:ln>
            <a:effectLst/>
          </p:spPr>
          <p:txBody>
            <a:bodyPr/>
            <a:lstStyle/>
            <a:p>
              <a:endParaRPr lang="en-US" dirty="0"/>
            </a:p>
          </p:txBody>
        </p:sp>
        <p:sp>
          <p:nvSpPr>
            <p:cNvPr id="359" name="Line 176"/>
            <p:cNvSpPr>
              <a:spLocks noChangeShapeType="1"/>
            </p:cNvSpPr>
            <p:nvPr/>
          </p:nvSpPr>
          <p:spPr bwMode="auto">
            <a:xfrm>
              <a:off x="4800600" y="4594860"/>
              <a:ext cx="0" cy="685800"/>
            </a:xfrm>
            <a:prstGeom prst="line">
              <a:avLst/>
            </a:prstGeom>
            <a:noFill/>
            <a:ln w="28575">
              <a:solidFill>
                <a:schemeClr val="tx1"/>
              </a:solidFill>
              <a:round/>
              <a:headEnd/>
              <a:tailEnd/>
            </a:ln>
            <a:effectLst/>
          </p:spPr>
          <p:txBody>
            <a:bodyPr/>
            <a:lstStyle/>
            <a:p>
              <a:endParaRPr lang="en-US" dirty="0"/>
            </a:p>
          </p:txBody>
        </p:sp>
        <p:sp>
          <p:nvSpPr>
            <p:cNvPr id="360" name="Text Box 177"/>
            <p:cNvSpPr txBox="1">
              <a:spLocks noChangeArrowheads="1"/>
            </p:cNvSpPr>
            <p:nvPr/>
          </p:nvSpPr>
          <p:spPr bwMode="auto">
            <a:xfrm>
              <a:off x="6629400" y="505968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361" name="Line 178"/>
            <p:cNvSpPr>
              <a:spLocks noChangeShapeType="1"/>
            </p:cNvSpPr>
            <p:nvPr/>
          </p:nvSpPr>
          <p:spPr bwMode="auto">
            <a:xfrm>
              <a:off x="6477000" y="52882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62" name="Text Box 179"/>
            <p:cNvSpPr txBox="1">
              <a:spLocks noChangeArrowheads="1"/>
            </p:cNvSpPr>
            <p:nvPr/>
          </p:nvSpPr>
          <p:spPr bwMode="auto">
            <a:xfrm>
              <a:off x="7259638" y="445008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363" name="Line 180"/>
            <p:cNvSpPr>
              <a:spLocks noChangeShapeType="1"/>
            </p:cNvSpPr>
            <p:nvPr/>
          </p:nvSpPr>
          <p:spPr bwMode="auto">
            <a:xfrm>
              <a:off x="6553200" y="4602480"/>
              <a:ext cx="0" cy="1066800"/>
            </a:xfrm>
            <a:prstGeom prst="line">
              <a:avLst/>
            </a:prstGeom>
            <a:noFill/>
            <a:ln w="28575">
              <a:solidFill>
                <a:schemeClr val="tx1"/>
              </a:solidFill>
              <a:round/>
              <a:headEnd/>
              <a:tailEnd/>
            </a:ln>
            <a:effectLst/>
          </p:spPr>
          <p:txBody>
            <a:bodyPr/>
            <a:lstStyle/>
            <a:p>
              <a:endParaRPr lang="en-US" dirty="0"/>
            </a:p>
          </p:txBody>
        </p:sp>
        <p:sp>
          <p:nvSpPr>
            <p:cNvPr id="364" name="Line 181"/>
            <p:cNvSpPr>
              <a:spLocks noChangeShapeType="1"/>
            </p:cNvSpPr>
            <p:nvPr/>
          </p:nvSpPr>
          <p:spPr bwMode="auto">
            <a:xfrm>
              <a:off x="6553200" y="566928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365" name="Line 182"/>
            <p:cNvSpPr>
              <a:spLocks noChangeShapeType="1"/>
            </p:cNvSpPr>
            <p:nvPr/>
          </p:nvSpPr>
          <p:spPr bwMode="auto">
            <a:xfrm>
              <a:off x="8153400" y="46024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66" name="Line 183"/>
            <p:cNvSpPr>
              <a:spLocks noChangeShapeType="1"/>
            </p:cNvSpPr>
            <p:nvPr/>
          </p:nvSpPr>
          <p:spPr bwMode="auto">
            <a:xfrm>
              <a:off x="8153400" y="5669280"/>
              <a:ext cx="76200" cy="0"/>
            </a:xfrm>
            <a:prstGeom prst="line">
              <a:avLst/>
            </a:prstGeom>
            <a:noFill/>
            <a:ln w="28575">
              <a:solidFill>
                <a:schemeClr val="tx1"/>
              </a:solidFill>
              <a:round/>
              <a:headEnd/>
              <a:tailEnd/>
            </a:ln>
            <a:effectLst/>
          </p:spPr>
          <p:txBody>
            <a:bodyPr/>
            <a:lstStyle/>
            <a:p>
              <a:endParaRPr lang="en-US" dirty="0"/>
            </a:p>
          </p:txBody>
        </p:sp>
        <p:sp>
          <p:nvSpPr>
            <p:cNvPr id="367" name="Line 184"/>
            <p:cNvSpPr>
              <a:spLocks noChangeShapeType="1"/>
            </p:cNvSpPr>
            <p:nvPr/>
          </p:nvSpPr>
          <p:spPr bwMode="auto">
            <a:xfrm flipV="1">
              <a:off x="8229600" y="4921568"/>
              <a:ext cx="0" cy="762000"/>
            </a:xfrm>
            <a:prstGeom prst="line">
              <a:avLst/>
            </a:prstGeom>
            <a:noFill/>
            <a:ln w="28575">
              <a:solidFill>
                <a:schemeClr val="tx1"/>
              </a:solidFill>
              <a:round/>
              <a:headEnd/>
              <a:tailEnd/>
            </a:ln>
            <a:effectLst/>
          </p:spPr>
          <p:txBody>
            <a:bodyPr/>
            <a:lstStyle/>
            <a:p>
              <a:endParaRPr lang="en-US" dirty="0"/>
            </a:p>
          </p:txBody>
        </p:sp>
        <p:sp>
          <p:nvSpPr>
            <p:cNvPr id="368" name="Text Box 189"/>
            <p:cNvSpPr txBox="1">
              <a:spLocks noChangeArrowheads="1"/>
            </p:cNvSpPr>
            <p:nvPr/>
          </p:nvSpPr>
          <p:spPr bwMode="auto">
            <a:xfrm>
              <a:off x="2286000" y="6034405"/>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369" name="Text Box 190"/>
            <p:cNvSpPr txBox="1">
              <a:spLocks noChangeArrowheads="1"/>
            </p:cNvSpPr>
            <p:nvPr/>
          </p:nvSpPr>
          <p:spPr bwMode="auto">
            <a:xfrm>
              <a:off x="4419600" y="6034405"/>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370" name="Text Box 191"/>
            <p:cNvSpPr txBox="1">
              <a:spLocks noChangeArrowheads="1"/>
            </p:cNvSpPr>
            <p:nvPr/>
          </p:nvSpPr>
          <p:spPr bwMode="auto">
            <a:xfrm>
              <a:off x="6019800" y="6034405"/>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371" name="Text Box 192"/>
            <p:cNvSpPr txBox="1">
              <a:spLocks noChangeArrowheads="1"/>
            </p:cNvSpPr>
            <p:nvPr/>
          </p:nvSpPr>
          <p:spPr bwMode="auto">
            <a:xfrm>
              <a:off x="7696200" y="6034405"/>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372" name="Line 147"/>
            <p:cNvSpPr>
              <a:spLocks noChangeShapeType="1"/>
            </p:cNvSpPr>
            <p:nvPr/>
          </p:nvSpPr>
          <p:spPr bwMode="auto">
            <a:xfrm>
              <a:off x="1912815" y="2995245"/>
              <a:ext cx="533400" cy="0"/>
            </a:xfrm>
            <a:prstGeom prst="line">
              <a:avLst/>
            </a:prstGeom>
            <a:noFill/>
            <a:ln w="28575">
              <a:solidFill>
                <a:schemeClr val="tx1"/>
              </a:solidFill>
              <a:round/>
              <a:headEnd/>
              <a:tailEnd type="triangle" w="med" len="med"/>
            </a:ln>
            <a:effectLst/>
          </p:spPr>
          <p:txBody>
            <a:bodyPr/>
            <a:lstStyle/>
            <a:p>
              <a:endParaRPr lang="en-US" dirty="0"/>
            </a:p>
          </p:txBody>
        </p:sp>
      </p:grpSp>
      <p:pic>
        <p:nvPicPr>
          <p:cNvPr id="2"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57350" name="Rectangle 6"/>
          <p:cNvSpPr>
            <a:spLocks noGrp="1" noChangeArrowheads="1"/>
          </p:cNvSpPr>
          <p:nvPr>
            <p:ph type="title"/>
          </p:nvPr>
        </p:nvSpPr>
        <p:spPr>
          <a:xfrm>
            <a:off x="838200" y="1295400"/>
            <a:ext cx="7467600" cy="533400"/>
          </a:xfrm>
          <a:noFill/>
          <a:ln/>
        </p:spPr>
        <p:txBody>
          <a:bodyPr/>
          <a:lstStyle/>
          <a:p>
            <a:r>
              <a:rPr lang="en-US" sz="3200" dirty="0"/>
              <a:t>Instruction Process Through Pipeline (4)</a:t>
            </a:r>
          </a:p>
        </p:txBody>
      </p:sp>
      <p:sp>
        <p:nvSpPr>
          <p:cNvPr id="57494" name="Text Box 150"/>
          <p:cNvSpPr txBox="1">
            <a:spLocks noChangeArrowheads="1"/>
          </p:cNvSpPr>
          <p:nvPr/>
        </p:nvSpPr>
        <p:spPr bwMode="auto">
          <a:xfrm>
            <a:off x="2209800" y="6232525"/>
            <a:ext cx="5334000" cy="244475"/>
          </a:xfrm>
          <a:prstGeom prst="rect">
            <a:avLst/>
          </a:prstGeom>
          <a:noFill/>
          <a:ln w="9525">
            <a:noFill/>
            <a:miter lim="800000"/>
            <a:headEnd/>
            <a:tailEnd/>
          </a:ln>
          <a:effectLst/>
        </p:spPr>
        <p:txBody>
          <a:bodyPr>
            <a:spAutoFit/>
          </a:bodyPr>
          <a:lstStyle/>
          <a:p>
            <a:pPr algn="l"/>
            <a:r>
              <a:rPr lang="en-US" sz="1000" u="none" dirty="0"/>
              <a:t>After David A. Patterson and John L. Hennessy, </a:t>
            </a:r>
            <a:r>
              <a:rPr lang="en-US" sz="1000" i="1" u="none" dirty="0"/>
              <a:t>Computer Organization and Design</a:t>
            </a:r>
            <a:r>
              <a:rPr lang="en-US" sz="1000" u="none" dirty="0"/>
              <a:t>, 2nd Edition</a:t>
            </a:r>
          </a:p>
        </p:txBody>
      </p:sp>
      <p:sp>
        <p:nvSpPr>
          <p:cNvPr id="57495" name="Rectangle 151"/>
          <p:cNvSpPr>
            <a:spLocks noChangeArrowheads="1"/>
          </p:cNvSpPr>
          <p:nvPr/>
        </p:nvSpPr>
        <p:spPr bwMode="auto">
          <a:xfrm>
            <a:off x="7315200" y="6324600"/>
            <a:ext cx="1524000" cy="228600"/>
          </a:xfrm>
          <a:prstGeom prst="rect">
            <a:avLst/>
          </a:prstGeom>
          <a:solidFill>
            <a:schemeClr val="bg1"/>
          </a:solidFill>
          <a:ln w="9525">
            <a:solidFill>
              <a:schemeClr val="bg1"/>
            </a:solidFill>
            <a:miter lim="800000"/>
            <a:headEnd/>
            <a:tailEnd/>
          </a:ln>
          <a:effectLst/>
        </p:spPr>
        <p:txBody>
          <a:bodyPr wrap="none" anchor="ctr"/>
          <a:lstStyle/>
          <a:p>
            <a:endParaRPr lang="en-US" dirty="0"/>
          </a:p>
        </p:txBody>
      </p:sp>
      <p:sp>
        <p:nvSpPr>
          <p:cNvPr id="57496" name="Line 152"/>
          <p:cNvSpPr>
            <a:spLocks noChangeShapeType="1"/>
          </p:cNvSpPr>
          <p:nvPr/>
        </p:nvSpPr>
        <p:spPr bwMode="auto">
          <a:xfrm>
            <a:off x="6477000" y="5791200"/>
            <a:ext cx="1524000" cy="0"/>
          </a:xfrm>
          <a:prstGeom prst="line">
            <a:avLst/>
          </a:prstGeom>
          <a:noFill/>
          <a:ln w="76200">
            <a:solidFill>
              <a:srgbClr val="CC0000"/>
            </a:solidFill>
            <a:round/>
            <a:headEnd type="triangle" w="med" len="med"/>
            <a:tailEnd type="triangle" w="med" len="med"/>
          </a:ln>
          <a:effectLst/>
        </p:spPr>
        <p:txBody>
          <a:bodyPr/>
          <a:lstStyle/>
          <a:p>
            <a:endParaRPr lang="en-US" dirty="0"/>
          </a:p>
        </p:txBody>
      </p:sp>
      <p:sp>
        <p:nvSpPr>
          <p:cNvPr id="57497" name="Text Box 153"/>
          <p:cNvSpPr txBox="1">
            <a:spLocks noChangeArrowheads="1"/>
          </p:cNvSpPr>
          <p:nvPr/>
        </p:nvSpPr>
        <p:spPr bwMode="auto">
          <a:xfrm>
            <a:off x="6248400" y="1798320"/>
            <a:ext cx="2424113" cy="942975"/>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Stage 4:  Memory load or </a:t>
            </a:r>
          </a:p>
          <a:p>
            <a:pPr algn="l"/>
            <a:r>
              <a:rPr lang="en-US" sz="1400" b="1" u="none" dirty="0">
                <a:solidFill>
                  <a:srgbClr val="CC0000"/>
                </a:solidFill>
              </a:rPr>
              <a:t>store, branch taken/not taken</a:t>
            </a:r>
          </a:p>
          <a:p>
            <a:pPr algn="l"/>
            <a:r>
              <a:rPr lang="en-US" sz="1400" b="1" u="none" dirty="0">
                <a:solidFill>
                  <a:srgbClr val="CC0000"/>
                </a:solidFill>
                <a:cs typeface="Times New Roman" pitchFamily="18" charset="0"/>
              </a:rPr>
              <a:t>ALU results bypass taken to </a:t>
            </a:r>
          </a:p>
          <a:p>
            <a:pPr algn="l"/>
            <a:r>
              <a:rPr lang="en-US" sz="1400" b="1" u="none" dirty="0">
                <a:solidFill>
                  <a:srgbClr val="CC0000"/>
                </a:solidFill>
                <a:cs typeface="Times New Roman" pitchFamily="18" charset="0"/>
              </a:rPr>
              <a:t>MEM/WB register</a:t>
            </a:r>
          </a:p>
        </p:txBody>
      </p:sp>
      <p:grpSp>
        <p:nvGrpSpPr>
          <p:cNvPr id="143" name="Group 142"/>
          <p:cNvGrpSpPr/>
          <p:nvPr/>
        </p:nvGrpSpPr>
        <p:grpSpPr>
          <a:xfrm>
            <a:off x="457200" y="2011680"/>
            <a:ext cx="8229601" cy="4267200"/>
            <a:chOff x="457200" y="2011680"/>
            <a:chExt cx="8229601" cy="4267200"/>
          </a:xfrm>
        </p:grpSpPr>
        <p:grpSp>
          <p:nvGrpSpPr>
            <p:cNvPr id="145" name="Group 205"/>
            <p:cNvGrpSpPr/>
            <p:nvPr/>
          </p:nvGrpSpPr>
          <p:grpSpPr>
            <a:xfrm>
              <a:off x="5382613" y="3992880"/>
              <a:ext cx="1056287" cy="990598"/>
              <a:chOff x="3355430" y="3810002"/>
              <a:chExt cx="1056287" cy="990598"/>
            </a:xfrm>
          </p:grpSpPr>
          <p:cxnSp>
            <p:nvCxnSpPr>
              <p:cNvPr id="407" name="Straight Connector 406"/>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08" name="Isosceles Triangle 407"/>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9" name="Isosceles Triangle 408"/>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0" name="Isosceles Triangle 409"/>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1" name="Rectangle 410"/>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2"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grpSp>
          <p:nvGrpSpPr>
            <p:cNvPr id="146" name="Group 205"/>
            <p:cNvGrpSpPr/>
            <p:nvPr/>
          </p:nvGrpSpPr>
          <p:grpSpPr>
            <a:xfrm>
              <a:off x="5374993" y="2770794"/>
              <a:ext cx="1056287" cy="990598"/>
              <a:chOff x="3355430" y="3810002"/>
              <a:chExt cx="1056287" cy="990598"/>
            </a:xfrm>
          </p:grpSpPr>
          <p:cxnSp>
            <p:nvCxnSpPr>
              <p:cNvPr id="401" name="Straight Connector 400"/>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02" name="Isosceles Triangle 401"/>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3" name="Isosceles Triangle 402"/>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4" name="Isosceles Triangle 403"/>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5" name="Rectangle 404"/>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6"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147" name="Group 205"/>
            <p:cNvGrpSpPr/>
            <p:nvPr/>
          </p:nvGrpSpPr>
          <p:grpSpPr>
            <a:xfrm>
              <a:off x="1272540" y="2534574"/>
              <a:ext cx="1056287" cy="990598"/>
              <a:chOff x="3355430" y="3810002"/>
              <a:chExt cx="1056287" cy="990598"/>
            </a:xfrm>
          </p:grpSpPr>
          <p:cxnSp>
            <p:nvCxnSpPr>
              <p:cNvPr id="395" name="Straight Connector 394"/>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96" name="Isosceles Triangle 395"/>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7" name="Isosceles Triangle 396"/>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8" name="Isosceles Triangle 397"/>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9" name="Rectangle 398"/>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0"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148" name="Oval 5"/>
            <p:cNvSpPr>
              <a:spLocks noChangeArrowheads="1"/>
            </p:cNvSpPr>
            <p:nvPr/>
          </p:nvSpPr>
          <p:spPr bwMode="auto">
            <a:xfrm>
              <a:off x="3048000" y="345948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149" name="Rectangle 6"/>
            <p:cNvSpPr>
              <a:spLocks noChangeArrowheads="1"/>
            </p:cNvSpPr>
            <p:nvPr/>
          </p:nvSpPr>
          <p:spPr bwMode="auto">
            <a:xfrm>
              <a:off x="1143000" y="368808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85" name="Rectangle 7"/>
            <p:cNvSpPr>
              <a:spLocks noChangeArrowheads="1"/>
            </p:cNvSpPr>
            <p:nvPr/>
          </p:nvSpPr>
          <p:spPr bwMode="auto">
            <a:xfrm>
              <a:off x="3048000" y="3764280"/>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286" name="Oval 8"/>
            <p:cNvSpPr>
              <a:spLocks noChangeArrowheads="1"/>
            </p:cNvSpPr>
            <p:nvPr/>
          </p:nvSpPr>
          <p:spPr bwMode="auto">
            <a:xfrm>
              <a:off x="3810000" y="528828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287" name="Rectangle 40"/>
            <p:cNvSpPr>
              <a:spLocks noChangeArrowheads="1"/>
            </p:cNvSpPr>
            <p:nvPr/>
          </p:nvSpPr>
          <p:spPr bwMode="auto">
            <a:xfrm>
              <a:off x="609600" y="384048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288" name="Line 41"/>
            <p:cNvSpPr>
              <a:spLocks noChangeShapeType="1"/>
            </p:cNvSpPr>
            <p:nvPr/>
          </p:nvSpPr>
          <p:spPr bwMode="auto">
            <a:xfrm>
              <a:off x="838200" y="40690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89" name="Line 42"/>
            <p:cNvSpPr>
              <a:spLocks noChangeShapeType="1"/>
            </p:cNvSpPr>
            <p:nvPr/>
          </p:nvSpPr>
          <p:spPr bwMode="auto">
            <a:xfrm flipH="1" flipV="1">
              <a:off x="914400" y="2773680"/>
              <a:ext cx="12700" cy="1295400"/>
            </a:xfrm>
            <a:prstGeom prst="line">
              <a:avLst/>
            </a:prstGeom>
            <a:noFill/>
            <a:ln w="28575">
              <a:solidFill>
                <a:schemeClr val="tx1"/>
              </a:solidFill>
              <a:round/>
              <a:headEnd/>
              <a:tailEnd/>
            </a:ln>
            <a:effectLst/>
          </p:spPr>
          <p:txBody>
            <a:bodyPr/>
            <a:lstStyle/>
            <a:p>
              <a:endParaRPr lang="en-US" dirty="0"/>
            </a:p>
          </p:txBody>
        </p:sp>
        <p:sp>
          <p:nvSpPr>
            <p:cNvPr id="290" name="Line 43"/>
            <p:cNvSpPr>
              <a:spLocks noChangeShapeType="1"/>
            </p:cNvSpPr>
            <p:nvPr/>
          </p:nvSpPr>
          <p:spPr bwMode="auto">
            <a:xfrm flipV="1">
              <a:off x="914400" y="2775268"/>
              <a:ext cx="381000" cy="12700"/>
            </a:xfrm>
            <a:prstGeom prst="line">
              <a:avLst/>
            </a:prstGeom>
            <a:noFill/>
            <a:ln w="28575">
              <a:solidFill>
                <a:schemeClr val="tx1"/>
              </a:solidFill>
              <a:round/>
              <a:headEnd/>
              <a:tailEnd type="triangle" w="med" len="med"/>
            </a:ln>
            <a:effectLst/>
          </p:spPr>
          <p:txBody>
            <a:bodyPr/>
            <a:lstStyle/>
            <a:p>
              <a:endParaRPr lang="en-US" dirty="0"/>
            </a:p>
          </p:txBody>
        </p:sp>
        <p:sp>
          <p:nvSpPr>
            <p:cNvPr id="291" name="Line 44"/>
            <p:cNvSpPr>
              <a:spLocks noChangeShapeType="1"/>
            </p:cNvSpPr>
            <p:nvPr/>
          </p:nvSpPr>
          <p:spPr bwMode="auto">
            <a:xfrm>
              <a:off x="1066800" y="33070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92" name="Text Box 45"/>
            <p:cNvSpPr txBox="1">
              <a:spLocks noChangeArrowheads="1"/>
            </p:cNvSpPr>
            <p:nvPr/>
          </p:nvSpPr>
          <p:spPr bwMode="auto">
            <a:xfrm>
              <a:off x="990600" y="307848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293" name="Text Box 46"/>
            <p:cNvSpPr txBox="1">
              <a:spLocks noChangeArrowheads="1"/>
            </p:cNvSpPr>
            <p:nvPr/>
          </p:nvSpPr>
          <p:spPr bwMode="auto">
            <a:xfrm>
              <a:off x="1095375" y="383889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294" name="Text Box 47"/>
            <p:cNvSpPr txBox="1">
              <a:spLocks noChangeArrowheads="1"/>
            </p:cNvSpPr>
            <p:nvPr/>
          </p:nvSpPr>
          <p:spPr bwMode="auto">
            <a:xfrm>
              <a:off x="1281113" y="344519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295" name="Rectangle 49"/>
            <p:cNvSpPr>
              <a:spLocks noChangeArrowheads="1"/>
            </p:cNvSpPr>
            <p:nvPr/>
          </p:nvSpPr>
          <p:spPr bwMode="auto">
            <a:xfrm>
              <a:off x="6768783" y="414528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96" name="Text Box 50"/>
            <p:cNvSpPr txBox="1">
              <a:spLocks noChangeArrowheads="1"/>
            </p:cNvSpPr>
            <p:nvPr/>
          </p:nvSpPr>
          <p:spPr bwMode="auto">
            <a:xfrm>
              <a:off x="6905625" y="388810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297" name="Group 52"/>
            <p:cNvGrpSpPr>
              <a:grpSpLocks/>
            </p:cNvGrpSpPr>
            <p:nvPr/>
          </p:nvGrpSpPr>
          <p:grpSpPr bwMode="auto">
            <a:xfrm>
              <a:off x="5067288" y="4526280"/>
              <a:ext cx="228600" cy="549275"/>
              <a:chOff x="4392" y="1632"/>
              <a:chExt cx="144" cy="346"/>
            </a:xfrm>
          </p:grpSpPr>
          <p:grpSp>
            <p:nvGrpSpPr>
              <p:cNvPr id="390" name="Group 53"/>
              <p:cNvGrpSpPr>
                <a:grpSpLocks/>
              </p:cNvGrpSpPr>
              <p:nvPr/>
            </p:nvGrpSpPr>
            <p:grpSpPr bwMode="auto">
              <a:xfrm>
                <a:off x="4411" y="1634"/>
                <a:ext cx="102" cy="336"/>
                <a:chOff x="1248" y="3360"/>
                <a:chExt cx="144" cy="480"/>
              </a:xfrm>
            </p:grpSpPr>
            <p:sp>
              <p:nvSpPr>
                <p:cNvPr id="392"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93"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94"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91"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298" name="Line 58"/>
            <p:cNvSpPr>
              <a:spLocks noChangeShapeType="1"/>
            </p:cNvSpPr>
            <p:nvPr/>
          </p:nvSpPr>
          <p:spPr bwMode="auto">
            <a:xfrm>
              <a:off x="6477000" y="4602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99" name="Oval 59"/>
            <p:cNvSpPr>
              <a:spLocks noChangeArrowheads="1"/>
            </p:cNvSpPr>
            <p:nvPr/>
          </p:nvSpPr>
          <p:spPr bwMode="auto">
            <a:xfrm>
              <a:off x="4800600" y="323088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300" name="Line 60"/>
            <p:cNvSpPr>
              <a:spLocks noChangeShapeType="1"/>
            </p:cNvSpPr>
            <p:nvPr/>
          </p:nvSpPr>
          <p:spPr bwMode="auto">
            <a:xfrm>
              <a:off x="2209800" y="42214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1" name="Line 61"/>
            <p:cNvSpPr>
              <a:spLocks noChangeShapeType="1"/>
            </p:cNvSpPr>
            <p:nvPr/>
          </p:nvSpPr>
          <p:spPr bwMode="auto">
            <a:xfrm flipV="1">
              <a:off x="4953000" y="3840480"/>
              <a:ext cx="0" cy="1828800"/>
            </a:xfrm>
            <a:prstGeom prst="line">
              <a:avLst/>
            </a:prstGeom>
            <a:noFill/>
            <a:ln w="28575">
              <a:solidFill>
                <a:schemeClr val="tx1"/>
              </a:solidFill>
              <a:round/>
              <a:headEnd/>
              <a:tailEnd type="triangle" w="med" len="med"/>
            </a:ln>
            <a:effectLst/>
          </p:spPr>
          <p:txBody>
            <a:bodyPr/>
            <a:lstStyle/>
            <a:p>
              <a:endParaRPr lang="en-US" dirty="0"/>
            </a:p>
          </p:txBody>
        </p:sp>
        <p:sp>
          <p:nvSpPr>
            <p:cNvPr id="302" name="Line 64"/>
            <p:cNvSpPr>
              <a:spLocks noChangeShapeType="1"/>
            </p:cNvSpPr>
            <p:nvPr/>
          </p:nvSpPr>
          <p:spPr bwMode="auto">
            <a:xfrm>
              <a:off x="4800600" y="527304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303" name="Line 65"/>
            <p:cNvSpPr>
              <a:spLocks noChangeShapeType="1"/>
            </p:cNvSpPr>
            <p:nvPr/>
          </p:nvSpPr>
          <p:spPr bwMode="auto">
            <a:xfrm>
              <a:off x="5181600" y="35356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4" name="Line 66"/>
            <p:cNvSpPr>
              <a:spLocks noChangeShapeType="1"/>
            </p:cNvSpPr>
            <p:nvPr/>
          </p:nvSpPr>
          <p:spPr bwMode="auto">
            <a:xfrm>
              <a:off x="2133600" y="2720340"/>
              <a:ext cx="4876800" cy="0"/>
            </a:xfrm>
            <a:prstGeom prst="line">
              <a:avLst/>
            </a:prstGeom>
            <a:noFill/>
            <a:ln w="28575">
              <a:solidFill>
                <a:schemeClr val="tx1"/>
              </a:solidFill>
              <a:round/>
              <a:headEnd/>
              <a:tailEnd/>
            </a:ln>
            <a:effectLst/>
          </p:spPr>
          <p:txBody>
            <a:bodyPr/>
            <a:lstStyle/>
            <a:p>
              <a:endParaRPr lang="en-US" dirty="0"/>
            </a:p>
          </p:txBody>
        </p:sp>
        <p:sp>
          <p:nvSpPr>
            <p:cNvPr id="305" name="Line 67"/>
            <p:cNvSpPr>
              <a:spLocks noChangeShapeType="1"/>
            </p:cNvSpPr>
            <p:nvPr/>
          </p:nvSpPr>
          <p:spPr bwMode="auto">
            <a:xfrm flipV="1">
              <a:off x="2578100" y="2011680"/>
              <a:ext cx="12700" cy="304800"/>
            </a:xfrm>
            <a:prstGeom prst="line">
              <a:avLst/>
            </a:prstGeom>
            <a:noFill/>
            <a:ln w="28575">
              <a:solidFill>
                <a:schemeClr val="tx1"/>
              </a:solidFill>
              <a:round/>
              <a:headEnd/>
              <a:tailEnd/>
            </a:ln>
            <a:effectLst/>
          </p:spPr>
          <p:txBody>
            <a:bodyPr/>
            <a:lstStyle/>
            <a:p>
              <a:endParaRPr lang="en-US" dirty="0"/>
            </a:p>
          </p:txBody>
        </p:sp>
        <p:sp>
          <p:nvSpPr>
            <p:cNvPr id="306" name="Line 68"/>
            <p:cNvSpPr>
              <a:spLocks noChangeShapeType="1"/>
            </p:cNvSpPr>
            <p:nvPr/>
          </p:nvSpPr>
          <p:spPr bwMode="auto">
            <a:xfrm flipV="1">
              <a:off x="1995488" y="2316480"/>
              <a:ext cx="0" cy="685800"/>
            </a:xfrm>
            <a:prstGeom prst="line">
              <a:avLst/>
            </a:prstGeom>
            <a:noFill/>
            <a:ln w="28575">
              <a:solidFill>
                <a:schemeClr val="tx1"/>
              </a:solidFill>
              <a:round/>
              <a:headEnd/>
              <a:tailEnd/>
            </a:ln>
            <a:effectLst/>
          </p:spPr>
          <p:txBody>
            <a:bodyPr/>
            <a:lstStyle/>
            <a:p>
              <a:endParaRPr lang="en-US" dirty="0"/>
            </a:p>
          </p:txBody>
        </p:sp>
        <p:sp>
          <p:nvSpPr>
            <p:cNvPr id="307" name="Line 71"/>
            <p:cNvSpPr>
              <a:spLocks noChangeShapeType="1"/>
            </p:cNvSpPr>
            <p:nvPr/>
          </p:nvSpPr>
          <p:spPr bwMode="auto">
            <a:xfrm flipV="1">
              <a:off x="7002780" y="2705100"/>
              <a:ext cx="0" cy="609600"/>
            </a:xfrm>
            <a:prstGeom prst="line">
              <a:avLst/>
            </a:prstGeom>
            <a:noFill/>
            <a:ln w="28575">
              <a:solidFill>
                <a:schemeClr val="tx1"/>
              </a:solidFill>
              <a:round/>
              <a:headEnd/>
              <a:tailEnd/>
            </a:ln>
            <a:effectLst/>
          </p:spPr>
          <p:txBody>
            <a:bodyPr/>
            <a:lstStyle/>
            <a:p>
              <a:endParaRPr lang="en-US" dirty="0"/>
            </a:p>
          </p:txBody>
        </p:sp>
        <p:sp>
          <p:nvSpPr>
            <p:cNvPr id="308" name="Line 72"/>
            <p:cNvSpPr>
              <a:spLocks noChangeShapeType="1"/>
            </p:cNvSpPr>
            <p:nvPr/>
          </p:nvSpPr>
          <p:spPr bwMode="auto">
            <a:xfrm flipV="1">
              <a:off x="2141220" y="2560320"/>
              <a:ext cx="0" cy="152400"/>
            </a:xfrm>
            <a:prstGeom prst="line">
              <a:avLst/>
            </a:prstGeom>
            <a:noFill/>
            <a:ln w="28575">
              <a:solidFill>
                <a:schemeClr val="tx1"/>
              </a:solidFill>
              <a:round/>
              <a:headEnd/>
              <a:tailEnd/>
            </a:ln>
            <a:effectLst/>
          </p:spPr>
          <p:txBody>
            <a:bodyPr/>
            <a:lstStyle/>
            <a:p>
              <a:endParaRPr lang="en-US" dirty="0"/>
            </a:p>
          </p:txBody>
        </p:sp>
        <p:sp>
          <p:nvSpPr>
            <p:cNvPr id="309" name="Line 74"/>
            <p:cNvSpPr>
              <a:spLocks noChangeShapeType="1"/>
            </p:cNvSpPr>
            <p:nvPr/>
          </p:nvSpPr>
          <p:spPr bwMode="auto">
            <a:xfrm>
              <a:off x="6027420" y="32766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0" name="Text Box 75"/>
            <p:cNvSpPr txBox="1">
              <a:spLocks noChangeArrowheads="1"/>
            </p:cNvSpPr>
            <p:nvPr/>
          </p:nvSpPr>
          <p:spPr bwMode="auto">
            <a:xfrm>
              <a:off x="6496050" y="3459480"/>
              <a:ext cx="838200" cy="396875"/>
            </a:xfrm>
            <a:prstGeom prst="rect">
              <a:avLst/>
            </a:prstGeom>
            <a:noFill/>
            <a:ln w="9525">
              <a:noFill/>
              <a:miter lim="800000"/>
              <a:headEnd/>
              <a:tailEnd/>
            </a:ln>
            <a:effectLst/>
          </p:spPr>
          <p:txBody>
            <a:bodyPr>
              <a:spAutoFit/>
            </a:bodyPr>
            <a:lstStyle/>
            <a:p>
              <a:r>
                <a:rPr lang="en-US" sz="1000" b="1" u="none" dirty="0"/>
                <a:t>Compare result</a:t>
              </a:r>
            </a:p>
          </p:txBody>
        </p:sp>
        <p:sp>
          <p:nvSpPr>
            <p:cNvPr id="311" name="Line 76"/>
            <p:cNvSpPr>
              <a:spLocks noChangeShapeType="1"/>
            </p:cNvSpPr>
            <p:nvPr/>
          </p:nvSpPr>
          <p:spPr bwMode="auto">
            <a:xfrm>
              <a:off x="457200" y="40690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2" name="Line 77"/>
            <p:cNvSpPr>
              <a:spLocks noChangeShapeType="1"/>
            </p:cNvSpPr>
            <p:nvPr/>
          </p:nvSpPr>
          <p:spPr bwMode="auto">
            <a:xfrm flipH="1" flipV="1">
              <a:off x="457200" y="2011680"/>
              <a:ext cx="12700" cy="2057400"/>
            </a:xfrm>
            <a:prstGeom prst="line">
              <a:avLst/>
            </a:prstGeom>
            <a:noFill/>
            <a:ln w="28575">
              <a:solidFill>
                <a:schemeClr val="tx1"/>
              </a:solidFill>
              <a:round/>
              <a:headEnd/>
              <a:tailEnd/>
            </a:ln>
            <a:effectLst/>
          </p:spPr>
          <p:txBody>
            <a:bodyPr/>
            <a:lstStyle/>
            <a:p>
              <a:endParaRPr lang="en-US" dirty="0"/>
            </a:p>
          </p:txBody>
        </p:sp>
        <p:sp>
          <p:nvSpPr>
            <p:cNvPr id="313" name="Line 78"/>
            <p:cNvSpPr>
              <a:spLocks noChangeShapeType="1"/>
            </p:cNvSpPr>
            <p:nvPr/>
          </p:nvSpPr>
          <p:spPr bwMode="auto">
            <a:xfrm>
              <a:off x="457200" y="2025968"/>
              <a:ext cx="2133600" cy="0"/>
            </a:xfrm>
            <a:prstGeom prst="line">
              <a:avLst/>
            </a:prstGeom>
            <a:noFill/>
            <a:ln w="28575">
              <a:solidFill>
                <a:schemeClr val="tx1"/>
              </a:solidFill>
              <a:round/>
              <a:headEnd/>
              <a:tailEnd/>
            </a:ln>
            <a:effectLst/>
          </p:spPr>
          <p:txBody>
            <a:bodyPr/>
            <a:lstStyle/>
            <a:p>
              <a:endParaRPr lang="en-US" dirty="0"/>
            </a:p>
          </p:txBody>
        </p:sp>
        <p:sp>
          <p:nvSpPr>
            <p:cNvPr id="314" name="Line 79"/>
            <p:cNvSpPr>
              <a:spLocks noChangeShapeType="1"/>
            </p:cNvSpPr>
            <p:nvPr/>
          </p:nvSpPr>
          <p:spPr bwMode="auto">
            <a:xfrm flipH="1">
              <a:off x="2438400" y="2316480"/>
              <a:ext cx="152400" cy="0"/>
            </a:xfrm>
            <a:prstGeom prst="line">
              <a:avLst/>
            </a:prstGeom>
            <a:noFill/>
            <a:ln w="28575">
              <a:solidFill>
                <a:schemeClr val="tx1"/>
              </a:solidFill>
              <a:round/>
              <a:headEnd/>
              <a:tailEnd/>
            </a:ln>
            <a:effectLst/>
          </p:spPr>
          <p:txBody>
            <a:bodyPr/>
            <a:lstStyle/>
            <a:p>
              <a:endParaRPr lang="en-US" dirty="0"/>
            </a:p>
          </p:txBody>
        </p:sp>
        <p:sp>
          <p:nvSpPr>
            <p:cNvPr id="315" name="Line 80"/>
            <p:cNvSpPr>
              <a:spLocks noChangeShapeType="1"/>
            </p:cNvSpPr>
            <p:nvPr/>
          </p:nvSpPr>
          <p:spPr bwMode="auto">
            <a:xfrm>
              <a:off x="4724400" y="5654993"/>
              <a:ext cx="228600" cy="0"/>
            </a:xfrm>
            <a:prstGeom prst="line">
              <a:avLst/>
            </a:prstGeom>
            <a:noFill/>
            <a:ln w="28575">
              <a:solidFill>
                <a:schemeClr val="tx1"/>
              </a:solidFill>
              <a:round/>
              <a:headEnd/>
              <a:tailEnd/>
            </a:ln>
            <a:effectLst/>
          </p:spPr>
          <p:txBody>
            <a:bodyPr/>
            <a:lstStyle/>
            <a:p>
              <a:endParaRPr lang="en-US" dirty="0"/>
            </a:p>
          </p:txBody>
        </p:sp>
        <p:sp>
          <p:nvSpPr>
            <p:cNvPr id="316" name="Line 82"/>
            <p:cNvSpPr>
              <a:spLocks noChangeShapeType="1"/>
            </p:cNvSpPr>
            <p:nvPr/>
          </p:nvSpPr>
          <p:spPr bwMode="auto">
            <a:xfrm>
              <a:off x="6019800" y="4602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7" name="Text Box 83"/>
            <p:cNvSpPr txBox="1">
              <a:spLocks noChangeArrowheads="1"/>
            </p:cNvSpPr>
            <p:nvPr/>
          </p:nvSpPr>
          <p:spPr bwMode="auto">
            <a:xfrm>
              <a:off x="6650038" y="443420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318" name="Text Box 84"/>
            <p:cNvSpPr txBox="1">
              <a:spLocks noChangeArrowheads="1"/>
            </p:cNvSpPr>
            <p:nvPr/>
          </p:nvSpPr>
          <p:spPr bwMode="auto">
            <a:xfrm>
              <a:off x="1828800" y="399288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319" name="Line 86"/>
            <p:cNvSpPr>
              <a:spLocks noChangeShapeType="1"/>
            </p:cNvSpPr>
            <p:nvPr/>
          </p:nvSpPr>
          <p:spPr bwMode="auto">
            <a:xfrm>
              <a:off x="2819400" y="3923348"/>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20" name="Text Box 89"/>
            <p:cNvSpPr txBox="1">
              <a:spLocks noChangeArrowheads="1"/>
            </p:cNvSpPr>
            <p:nvPr/>
          </p:nvSpPr>
          <p:spPr bwMode="auto">
            <a:xfrm>
              <a:off x="3035300" y="3810318"/>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321" name="Text Box 90"/>
            <p:cNvSpPr txBox="1">
              <a:spLocks noChangeArrowheads="1"/>
            </p:cNvSpPr>
            <p:nvPr/>
          </p:nvSpPr>
          <p:spPr bwMode="auto">
            <a:xfrm>
              <a:off x="3124200" y="3521393"/>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322" name="Line 93"/>
            <p:cNvSpPr>
              <a:spLocks noChangeShapeType="1"/>
            </p:cNvSpPr>
            <p:nvPr/>
          </p:nvSpPr>
          <p:spPr bwMode="auto">
            <a:xfrm>
              <a:off x="4724400" y="300228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23" name="Line 94"/>
            <p:cNvSpPr>
              <a:spLocks noChangeShapeType="1"/>
            </p:cNvSpPr>
            <p:nvPr/>
          </p:nvSpPr>
          <p:spPr bwMode="auto">
            <a:xfrm>
              <a:off x="2819400" y="3916680"/>
              <a:ext cx="0" cy="1752600"/>
            </a:xfrm>
            <a:prstGeom prst="line">
              <a:avLst/>
            </a:prstGeom>
            <a:noFill/>
            <a:ln w="28575">
              <a:solidFill>
                <a:schemeClr val="tx1"/>
              </a:solidFill>
              <a:round/>
              <a:headEnd/>
              <a:tailEnd/>
            </a:ln>
            <a:effectLst/>
          </p:spPr>
          <p:txBody>
            <a:bodyPr/>
            <a:lstStyle/>
            <a:p>
              <a:endParaRPr lang="en-US" dirty="0"/>
            </a:p>
          </p:txBody>
        </p:sp>
        <p:sp>
          <p:nvSpPr>
            <p:cNvPr id="324" name="Line 100"/>
            <p:cNvSpPr>
              <a:spLocks noChangeShapeType="1"/>
            </p:cNvSpPr>
            <p:nvPr/>
          </p:nvSpPr>
          <p:spPr bwMode="auto">
            <a:xfrm>
              <a:off x="2819400" y="565499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325" name="Text Box 101"/>
            <p:cNvSpPr txBox="1">
              <a:spLocks noChangeArrowheads="1"/>
            </p:cNvSpPr>
            <p:nvPr/>
          </p:nvSpPr>
          <p:spPr bwMode="auto">
            <a:xfrm>
              <a:off x="3519488" y="5410518"/>
              <a:ext cx="381000" cy="244475"/>
            </a:xfrm>
            <a:prstGeom prst="rect">
              <a:avLst/>
            </a:prstGeom>
            <a:noFill/>
            <a:ln w="9525">
              <a:noFill/>
              <a:miter lim="800000"/>
              <a:headEnd/>
              <a:tailEnd/>
            </a:ln>
            <a:effectLst/>
          </p:spPr>
          <p:txBody>
            <a:bodyPr>
              <a:spAutoFit/>
            </a:bodyPr>
            <a:lstStyle/>
            <a:p>
              <a:pPr algn="l"/>
              <a:r>
                <a:rPr lang="en-US" sz="1000" b="1" u="none" dirty="0"/>
                <a:t>16</a:t>
              </a:r>
            </a:p>
          </p:txBody>
        </p:sp>
        <p:sp>
          <p:nvSpPr>
            <p:cNvPr id="326" name="Line 105"/>
            <p:cNvSpPr>
              <a:spLocks noChangeShapeType="1"/>
            </p:cNvSpPr>
            <p:nvPr/>
          </p:nvSpPr>
          <p:spPr bwMode="auto">
            <a:xfrm>
              <a:off x="7848600" y="46024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7" name="Line 106"/>
            <p:cNvSpPr>
              <a:spLocks noChangeShapeType="1"/>
            </p:cNvSpPr>
            <p:nvPr/>
          </p:nvSpPr>
          <p:spPr bwMode="auto">
            <a:xfrm>
              <a:off x="8229600" y="493585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8" name="Line 108"/>
            <p:cNvSpPr>
              <a:spLocks noChangeShapeType="1"/>
            </p:cNvSpPr>
            <p:nvPr/>
          </p:nvSpPr>
          <p:spPr bwMode="auto">
            <a:xfrm>
              <a:off x="6477000" y="3307080"/>
              <a:ext cx="533400" cy="0"/>
            </a:xfrm>
            <a:prstGeom prst="line">
              <a:avLst/>
            </a:prstGeom>
            <a:noFill/>
            <a:ln w="28575">
              <a:solidFill>
                <a:schemeClr val="tx1"/>
              </a:solidFill>
              <a:round/>
              <a:headEnd/>
              <a:tailEnd/>
            </a:ln>
            <a:effectLst/>
          </p:spPr>
          <p:txBody>
            <a:bodyPr/>
            <a:lstStyle/>
            <a:p>
              <a:endParaRPr lang="en-US" dirty="0"/>
            </a:p>
          </p:txBody>
        </p:sp>
        <p:sp>
          <p:nvSpPr>
            <p:cNvPr id="329" name="Line 109"/>
            <p:cNvSpPr>
              <a:spLocks noChangeShapeType="1"/>
            </p:cNvSpPr>
            <p:nvPr/>
          </p:nvSpPr>
          <p:spPr bwMode="auto">
            <a:xfrm>
              <a:off x="8534400" y="4769168"/>
              <a:ext cx="152400" cy="0"/>
            </a:xfrm>
            <a:prstGeom prst="line">
              <a:avLst/>
            </a:prstGeom>
            <a:noFill/>
            <a:ln w="28575">
              <a:solidFill>
                <a:schemeClr val="tx1"/>
              </a:solidFill>
              <a:round/>
              <a:headEnd/>
              <a:tailEnd/>
            </a:ln>
            <a:effectLst/>
          </p:spPr>
          <p:txBody>
            <a:bodyPr/>
            <a:lstStyle/>
            <a:p>
              <a:endParaRPr lang="en-US" dirty="0"/>
            </a:p>
          </p:txBody>
        </p:sp>
        <p:sp>
          <p:nvSpPr>
            <p:cNvPr id="330" name="Line 110"/>
            <p:cNvSpPr>
              <a:spLocks noChangeShapeType="1"/>
            </p:cNvSpPr>
            <p:nvPr/>
          </p:nvSpPr>
          <p:spPr bwMode="auto">
            <a:xfrm>
              <a:off x="8672513" y="4754880"/>
              <a:ext cx="14288" cy="1524000"/>
            </a:xfrm>
            <a:prstGeom prst="line">
              <a:avLst/>
            </a:prstGeom>
            <a:noFill/>
            <a:ln w="28575">
              <a:solidFill>
                <a:schemeClr val="tx1"/>
              </a:solidFill>
              <a:round/>
              <a:headEnd/>
              <a:tailEnd/>
            </a:ln>
            <a:effectLst/>
          </p:spPr>
          <p:txBody>
            <a:bodyPr/>
            <a:lstStyle/>
            <a:p>
              <a:endParaRPr lang="en-US" dirty="0"/>
            </a:p>
          </p:txBody>
        </p:sp>
        <p:sp>
          <p:nvSpPr>
            <p:cNvPr id="331" name="Line 111"/>
            <p:cNvSpPr>
              <a:spLocks noChangeShapeType="1"/>
            </p:cNvSpPr>
            <p:nvPr/>
          </p:nvSpPr>
          <p:spPr bwMode="auto">
            <a:xfrm>
              <a:off x="2895600" y="6264593"/>
              <a:ext cx="5791200" cy="0"/>
            </a:xfrm>
            <a:prstGeom prst="line">
              <a:avLst/>
            </a:prstGeom>
            <a:noFill/>
            <a:ln w="28575">
              <a:solidFill>
                <a:schemeClr val="tx1"/>
              </a:solidFill>
              <a:round/>
              <a:headEnd/>
              <a:tailEnd/>
            </a:ln>
            <a:effectLst/>
          </p:spPr>
          <p:txBody>
            <a:bodyPr/>
            <a:lstStyle/>
            <a:p>
              <a:endParaRPr lang="en-US" dirty="0"/>
            </a:p>
          </p:txBody>
        </p:sp>
        <p:sp>
          <p:nvSpPr>
            <p:cNvPr id="332" name="Line 112"/>
            <p:cNvSpPr>
              <a:spLocks noChangeShapeType="1"/>
            </p:cNvSpPr>
            <p:nvPr/>
          </p:nvSpPr>
          <p:spPr bwMode="auto">
            <a:xfrm>
              <a:off x="2895600" y="4983480"/>
              <a:ext cx="0" cy="1295400"/>
            </a:xfrm>
            <a:prstGeom prst="line">
              <a:avLst/>
            </a:prstGeom>
            <a:noFill/>
            <a:ln w="28575">
              <a:solidFill>
                <a:schemeClr val="tx1"/>
              </a:solidFill>
              <a:round/>
              <a:headEnd/>
              <a:tailEnd/>
            </a:ln>
            <a:effectLst/>
          </p:spPr>
          <p:txBody>
            <a:bodyPr/>
            <a:lstStyle/>
            <a:p>
              <a:endParaRPr lang="en-US" dirty="0"/>
            </a:p>
          </p:txBody>
        </p:sp>
        <p:grpSp>
          <p:nvGrpSpPr>
            <p:cNvPr id="333" name="Group 114"/>
            <p:cNvGrpSpPr>
              <a:grpSpLocks/>
            </p:cNvGrpSpPr>
            <p:nvPr/>
          </p:nvGrpSpPr>
          <p:grpSpPr bwMode="auto">
            <a:xfrm>
              <a:off x="2246301" y="2148205"/>
              <a:ext cx="228600" cy="549275"/>
              <a:chOff x="4392" y="1632"/>
              <a:chExt cx="144" cy="346"/>
            </a:xfrm>
          </p:grpSpPr>
          <p:grpSp>
            <p:nvGrpSpPr>
              <p:cNvPr id="385" name="Group 115"/>
              <p:cNvGrpSpPr>
                <a:grpSpLocks/>
              </p:cNvGrpSpPr>
              <p:nvPr/>
            </p:nvGrpSpPr>
            <p:grpSpPr bwMode="auto">
              <a:xfrm>
                <a:off x="4411" y="1634"/>
                <a:ext cx="102" cy="336"/>
                <a:chOff x="1248" y="3360"/>
                <a:chExt cx="144" cy="480"/>
              </a:xfrm>
            </p:grpSpPr>
            <p:sp>
              <p:nvSpPr>
                <p:cNvPr id="387" name="AutoShape 116"/>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88" name="Line 11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89" name="Line 11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86" name="Text Box 119"/>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334" name="Group 120"/>
            <p:cNvGrpSpPr>
              <a:grpSpLocks/>
            </p:cNvGrpSpPr>
            <p:nvPr/>
          </p:nvGrpSpPr>
          <p:grpSpPr bwMode="auto">
            <a:xfrm>
              <a:off x="8342301" y="4510405"/>
              <a:ext cx="228600" cy="549275"/>
              <a:chOff x="4392" y="1632"/>
              <a:chExt cx="144" cy="346"/>
            </a:xfrm>
          </p:grpSpPr>
          <p:grpSp>
            <p:nvGrpSpPr>
              <p:cNvPr id="380" name="Group 121"/>
              <p:cNvGrpSpPr>
                <a:grpSpLocks/>
              </p:cNvGrpSpPr>
              <p:nvPr/>
            </p:nvGrpSpPr>
            <p:grpSpPr bwMode="auto">
              <a:xfrm>
                <a:off x="4411" y="1634"/>
                <a:ext cx="102" cy="336"/>
                <a:chOff x="1248" y="3360"/>
                <a:chExt cx="144" cy="480"/>
              </a:xfrm>
            </p:grpSpPr>
            <p:sp>
              <p:nvSpPr>
                <p:cNvPr id="382" name="AutoShape 122"/>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83" name="Line 123"/>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84" name="Line 124"/>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81" name="Text Box 125"/>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335" name="Group 134"/>
            <p:cNvGrpSpPr>
              <a:grpSpLocks/>
            </p:cNvGrpSpPr>
            <p:nvPr/>
          </p:nvGrpSpPr>
          <p:grpSpPr bwMode="auto">
            <a:xfrm>
              <a:off x="2438400" y="2849880"/>
              <a:ext cx="152400" cy="3200400"/>
              <a:chOff x="1728" y="1296"/>
              <a:chExt cx="96" cy="2688"/>
            </a:xfrm>
          </p:grpSpPr>
          <p:sp>
            <p:nvSpPr>
              <p:cNvPr id="378" name="Rectangle 13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379" name="Rectangle 13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36" name="Line 135"/>
            <p:cNvSpPr>
              <a:spLocks noChangeShapeType="1"/>
            </p:cNvSpPr>
            <p:nvPr/>
          </p:nvSpPr>
          <p:spPr bwMode="auto">
            <a:xfrm>
              <a:off x="2590800" y="4221480"/>
              <a:ext cx="228600" cy="0"/>
            </a:xfrm>
            <a:prstGeom prst="line">
              <a:avLst/>
            </a:prstGeom>
            <a:noFill/>
            <a:ln w="28575">
              <a:solidFill>
                <a:schemeClr val="tx1"/>
              </a:solidFill>
              <a:round/>
              <a:headEnd/>
              <a:tailEnd/>
            </a:ln>
            <a:effectLst/>
          </p:spPr>
          <p:txBody>
            <a:bodyPr/>
            <a:lstStyle/>
            <a:p>
              <a:endParaRPr lang="en-US" dirty="0"/>
            </a:p>
          </p:txBody>
        </p:sp>
        <p:sp>
          <p:nvSpPr>
            <p:cNvPr id="337" name="Line 148"/>
            <p:cNvSpPr>
              <a:spLocks noChangeShapeType="1"/>
            </p:cNvSpPr>
            <p:nvPr/>
          </p:nvSpPr>
          <p:spPr bwMode="auto">
            <a:xfrm>
              <a:off x="2590800" y="300228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338" name="Group 149"/>
            <p:cNvGrpSpPr>
              <a:grpSpLocks/>
            </p:cNvGrpSpPr>
            <p:nvPr/>
          </p:nvGrpSpPr>
          <p:grpSpPr bwMode="auto">
            <a:xfrm>
              <a:off x="4572000" y="2849880"/>
              <a:ext cx="152400" cy="3200400"/>
              <a:chOff x="1728" y="1296"/>
              <a:chExt cx="96" cy="2688"/>
            </a:xfrm>
          </p:grpSpPr>
          <p:sp>
            <p:nvSpPr>
              <p:cNvPr id="376" name="Rectangle 150"/>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377" name="Rectangle 151"/>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39" name="Group 152"/>
            <p:cNvGrpSpPr>
              <a:grpSpLocks/>
            </p:cNvGrpSpPr>
            <p:nvPr/>
          </p:nvGrpSpPr>
          <p:grpSpPr bwMode="auto">
            <a:xfrm>
              <a:off x="6324600" y="2849880"/>
              <a:ext cx="152400" cy="3200400"/>
              <a:chOff x="1728" y="1296"/>
              <a:chExt cx="96" cy="2688"/>
            </a:xfrm>
          </p:grpSpPr>
          <p:sp>
            <p:nvSpPr>
              <p:cNvPr id="374" name="Rectangle 153"/>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375" name="Rectangle 154"/>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40" name="Group 155"/>
            <p:cNvGrpSpPr>
              <a:grpSpLocks/>
            </p:cNvGrpSpPr>
            <p:nvPr/>
          </p:nvGrpSpPr>
          <p:grpSpPr bwMode="auto">
            <a:xfrm>
              <a:off x="8001000" y="2849880"/>
              <a:ext cx="152400" cy="3200400"/>
              <a:chOff x="1728" y="1296"/>
              <a:chExt cx="96" cy="2688"/>
            </a:xfrm>
          </p:grpSpPr>
          <p:sp>
            <p:nvSpPr>
              <p:cNvPr id="372" name="Rectangle 15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373" name="Rectangle 15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41" name="Line 158"/>
            <p:cNvSpPr>
              <a:spLocks noChangeShapeType="1"/>
            </p:cNvSpPr>
            <p:nvPr/>
          </p:nvSpPr>
          <p:spPr bwMode="auto">
            <a:xfrm>
              <a:off x="4267200" y="41452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42" name="Line 159"/>
            <p:cNvSpPr>
              <a:spLocks noChangeShapeType="1"/>
            </p:cNvSpPr>
            <p:nvPr/>
          </p:nvSpPr>
          <p:spPr bwMode="auto">
            <a:xfrm>
              <a:off x="4267200" y="4602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43" name="Text Box 160"/>
            <p:cNvSpPr txBox="1">
              <a:spLocks noChangeArrowheads="1"/>
            </p:cNvSpPr>
            <p:nvPr/>
          </p:nvSpPr>
          <p:spPr bwMode="auto">
            <a:xfrm>
              <a:off x="3733800" y="397700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344" name="Text Box 161"/>
            <p:cNvSpPr txBox="1">
              <a:spLocks noChangeArrowheads="1"/>
            </p:cNvSpPr>
            <p:nvPr/>
          </p:nvSpPr>
          <p:spPr bwMode="auto">
            <a:xfrm>
              <a:off x="4310063" y="540734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345" name="Line 162"/>
            <p:cNvSpPr>
              <a:spLocks noChangeShapeType="1"/>
            </p:cNvSpPr>
            <p:nvPr/>
          </p:nvSpPr>
          <p:spPr bwMode="auto">
            <a:xfrm>
              <a:off x="4343400" y="565499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46" name="Line 163"/>
            <p:cNvSpPr>
              <a:spLocks noChangeShapeType="1"/>
            </p:cNvSpPr>
            <p:nvPr/>
          </p:nvSpPr>
          <p:spPr bwMode="auto">
            <a:xfrm>
              <a:off x="2819400" y="42214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47" name="Line 164"/>
            <p:cNvSpPr>
              <a:spLocks noChangeShapeType="1"/>
            </p:cNvSpPr>
            <p:nvPr/>
          </p:nvSpPr>
          <p:spPr bwMode="auto">
            <a:xfrm>
              <a:off x="2819400" y="46786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48" name="Line 165"/>
            <p:cNvSpPr>
              <a:spLocks noChangeShapeType="1"/>
            </p:cNvSpPr>
            <p:nvPr/>
          </p:nvSpPr>
          <p:spPr bwMode="auto">
            <a:xfrm>
              <a:off x="2895600" y="499872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49" name="Line 166"/>
            <p:cNvSpPr>
              <a:spLocks noChangeShapeType="1"/>
            </p:cNvSpPr>
            <p:nvPr/>
          </p:nvSpPr>
          <p:spPr bwMode="auto">
            <a:xfrm>
              <a:off x="4953000" y="49834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50" name="Line 167"/>
            <p:cNvSpPr>
              <a:spLocks noChangeShapeType="1"/>
            </p:cNvSpPr>
            <p:nvPr/>
          </p:nvSpPr>
          <p:spPr bwMode="auto">
            <a:xfrm>
              <a:off x="5257800" y="48310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51" name="Line 168"/>
            <p:cNvSpPr>
              <a:spLocks noChangeShapeType="1"/>
            </p:cNvSpPr>
            <p:nvPr/>
          </p:nvSpPr>
          <p:spPr bwMode="auto">
            <a:xfrm>
              <a:off x="4724400" y="460248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52" name="Line 169"/>
            <p:cNvSpPr>
              <a:spLocks noChangeShapeType="1"/>
            </p:cNvSpPr>
            <p:nvPr/>
          </p:nvSpPr>
          <p:spPr bwMode="auto">
            <a:xfrm>
              <a:off x="4724400" y="414528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53" name="Line 171"/>
            <p:cNvSpPr>
              <a:spLocks noChangeShapeType="1"/>
            </p:cNvSpPr>
            <p:nvPr/>
          </p:nvSpPr>
          <p:spPr bwMode="auto">
            <a:xfrm>
              <a:off x="2133600" y="25450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54" name="Line 172"/>
            <p:cNvSpPr>
              <a:spLocks noChangeShapeType="1"/>
            </p:cNvSpPr>
            <p:nvPr/>
          </p:nvSpPr>
          <p:spPr bwMode="auto">
            <a:xfrm>
              <a:off x="1981200" y="2316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55" name="Line 173"/>
            <p:cNvSpPr>
              <a:spLocks noChangeShapeType="1"/>
            </p:cNvSpPr>
            <p:nvPr/>
          </p:nvSpPr>
          <p:spPr bwMode="auto">
            <a:xfrm>
              <a:off x="6035040" y="4373880"/>
              <a:ext cx="289560" cy="0"/>
            </a:xfrm>
            <a:prstGeom prst="line">
              <a:avLst/>
            </a:prstGeom>
            <a:noFill/>
            <a:ln w="28575">
              <a:solidFill>
                <a:schemeClr val="tx1"/>
              </a:solidFill>
              <a:round/>
              <a:headEnd/>
              <a:tailEnd type="triangle" w="med" len="med"/>
            </a:ln>
            <a:effectLst/>
          </p:spPr>
          <p:txBody>
            <a:bodyPr/>
            <a:lstStyle/>
            <a:p>
              <a:endParaRPr lang="en-US" dirty="0"/>
            </a:p>
          </p:txBody>
        </p:sp>
        <p:sp>
          <p:nvSpPr>
            <p:cNvPr id="356" name="Line 174"/>
            <p:cNvSpPr>
              <a:spLocks noChangeShapeType="1"/>
            </p:cNvSpPr>
            <p:nvPr/>
          </p:nvSpPr>
          <p:spPr bwMode="auto">
            <a:xfrm>
              <a:off x="6477000" y="4373880"/>
              <a:ext cx="152400" cy="0"/>
            </a:xfrm>
            <a:prstGeom prst="line">
              <a:avLst/>
            </a:prstGeom>
            <a:noFill/>
            <a:ln w="28575">
              <a:solidFill>
                <a:schemeClr val="tx1"/>
              </a:solidFill>
              <a:round/>
              <a:headEnd/>
              <a:tailEnd/>
            </a:ln>
            <a:effectLst/>
          </p:spPr>
          <p:txBody>
            <a:bodyPr/>
            <a:lstStyle/>
            <a:p>
              <a:endParaRPr lang="en-US" dirty="0"/>
            </a:p>
          </p:txBody>
        </p:sp>
        <p:sp>
          <p:nvSpPr>
            <p:cNvPr id="357" name="Line 175"/>
            <p:cNvSpPr>
              <a:spLocks noChangeShapeType="1"/>
            </p:cNvSpPr>
            <p:nvPr/>
          </p:nvSpPr>
          <p:spPr bwMode="auto">
            <a:xfrm flipV="1">
              <a:off x="6621780" y="3611880"/>
              <a:ext cx="0" cy="762000"/>
            </a:xfrm>
            <a:prstGeom prst="line">
              <a:avLst/>
            </a:prstGeom>
            <a:noFill/>
            <a:ln w="28575">
              <a:solidFill>
                <a:schemeClr val="tx1"/>
              </a:solidFill>
              <a:round/>
              <a:headEnd/>
              <a:tailEnd type="triangle" w="med" len="med"/>
            </a:ln>
            <a:effectLst/>
          </p:spPr>
          <p:txBody>
            <a:bodyPr/>
            <a:lstStyle/>
            <a:p>
              <a:endParaRPr lang="en-US" dirty="0"/>
            </a:p>
          </p:txBody>
        </p:sp>
        <p:sp>
          <p:nvSpPr>
            <p:cNvPr id="358" name="Line 176"/>
            <p:cNvSpPr>
              <a:spLocks noChangeShapeType="1"/>
            </p:cNvSpPr>
            <p:nvPr/>
          </p:nvSpPr>
          <p:spPr bwMode="auto">
            <a:xfrm>
              <a:off x="4800600" y="4594860"/>
              <a:ext cx="0" cy="685800"/>
            </a:xfrm>
            <a:prstGeom prst="line">
              <a:avLst/>
            </a:prstGeom>
            <a:noFill/>
            <a:ln w="28575">
              <a:solidFill>
                <a:schemeClr val="tx1"/>
              </a:solidFill>
              <a:round/>
              <a:headEnd/>
              <a:tailEnd/>
            </a:ln>
            <a:effectLst/>
          </p:spPr>
          <p:txBody>
            <a:bodyPr/>
            <a:lstStyle/>
            <a:p>
              <a:endParaRPr lang="en-US" dirty="0"/>
            </a:p>
          </p:txBody>
        </p:sp>
        <p:sp>
          <p:nvSpPr>
            <p:cNvPr id="359" name="Text Box 177"/>
            <p:cNvSpPr txBox="1">
              <a:spLocks noChangeArrowheads="1"/>
            </p:cNvSpPr>
            <p:nvPr/>
          </p:nvSpPr>
          <p:spPr bwMode="auto">
            <a:xfrm>
              <a:off x="6629400" y="505968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360" name="Line 178"/>
            <p:cNvSpPr>
              <a:spLocks noChangeShapeType="1"/>
            </p:cNvSpPr>
            <p:nvPr/>
          </p:nvSpPr>
          <p:spPr bwMode="auto">
            <a:xfrm>
              <a:off x="6477000" y="52882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61" name="Text Box 179"/>
            <p:cNvSpPr txBox="1">
              <a:spLocks noChangeArrowheads="1"/>
            </p:cNvSpPr>
            <p:nvPr/>
          </p:nvSpPr>
          <p:spPr bwMode="auto">
            <a:xfrm>
              <a:off x="7259638" y="445008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362" name="Line 180"/>
            <p:cNvSpPr>
              <a:spLocks noChangeShapeType="1"/>
            </p:cNvSpPr>
            <p:nvPr/>
          </p:nvSpPr>
          <p:spPr bwMode="auto">
            <a:xfrm>
              <a:off x="6553200" y="4602480"/>
              <a:ext cx="0" cy="1066800"/>
            </a:xfrm>
            <a:prstGeom prst="line">
              <a:avLst/>
            </a:prstGeom>
            <a:noFill/>
            <a:ln w="28575">
              <a:solidFill>
                <a:schemeClr val="tx1"/>
              </a:solidFill>
              <a:round/>
              <a:headEnd/>
              <a:tailEnd/>
            </a:ln>
            <a:effectLst/>
          </p:spPr>
          <p:txBody>
            <a:bodyPr/>
            <a:lstStyle/>
            <a:p>
              <a:endParaRPr lang="en-US" dirty="0"/>
            </a:p>
          </p:txBody>
        </p:sp>
        <p:sp>
          <p:nvSpPr>
            <p:cNvPr id="363" name="Line 181"/>
            <p:cNvSpPr>
              <a:spLocks noChangeShapeType="1"/>
            </p:cNvSpPr>
            <p:nvPr/>
          </p:nvSpPr>
          <p:spPr bwMode="auto">
            <a:xfrm>
              <a:off x="6553200" y="566928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364" name="Line 182"/>
            <p:cNvSpPr>
              <a:spLocks noChangeShapeType="1"/>
            </p:cNvSpPr>
            <p:nvPr/>
          </p:nvSpPr>
          <p:spPr bwMode="auto">
            <a:xfrm>
              <a:off x="8153400" y="46024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65" name="Line 183"/>
            <p:cNvSpPr>
              <a:spLocks noChangeShapeType="1"/>
            </p:cNvSpPr>
            <p:nvPr/>
          </p:nvSpPr>
          <p:spPr bwMode="auto">
            <a:xfrm>
              <a:off x="8153400" y="5669280"/>
              <a:ext cx="76200" cy="0"/>
            </a:xfrm>
            <a:prstGeom prst="line">
              <a:avLst/>
            </a:prstGeom>
            <a:noFill/>
            <a:ln w="28575">
              <a:solidFill>
                <a:schemeClr val="tx1"/>
              </a:solidFill>
              <a:round/>
              <a:headEnd/>
              <a:tailEnd/>
            </a:ln>
            <a:effectLst/>
          </p:spPr>
          <p:txBody>
            <a:bodyPr/>
            <a:lstStyle/>
            <a:p>
              <a:endParaRPr lang="en-US" dirty="0"/>
            </a:p>
          </p:txBody>
        </p:sp>
        <p:sp>
          <p:nvSpPr>
            <p:cNvPr id="366" name="Line 184"/>
            <p:cNvSpPr>
              <a:spLocks noChangeShapeType="1"/>
            </p:cNvSpPr>
            <p:nvPr/>
          </p:nvSpPr>
          <p:spPr bwMode="auto">
            <a:xfrm flipV="1">
              <a:off x="8229600" y="4921568"/>
              <a:ext cx="0" cy="762000"/>
            </a:xfrm>
            <a:prstGeom prst="line">
              <a:avLst/>
            </a:prstGeom>
            <a:noFill/>
            <a:ln w="28575">
              <a:solidFill>
                <a:schemeClr val="tx1"/>
              </a:solidFill>
              <a:round/>
              <a:headEnd/>
              <a:tailEnd/>
            </a:ln>
            <a:effectLst/>
          </p:spPr>
          <p:txBody>
            <a:bodyPr/>
            <a:lstStyle/>
            <a:p>
              <a:endParaRPr lang="en-US" dirty="0"/>
            </a:p>
          </p:txBody>
        </p:sp>
        <p:sp>
          <p:nvSpPr>
            <p:cNvPr id="367" name="Text Box 189"/>
            <p:cNvSpPr txBox="1">
              <a:spLocks noChangeArrowheads="1"/>
            </p:cNvSpPr>
            <p:nvPr/>
          </p:nvSpPr>
          <p:spPr bwMode="auto">
            <a:xfrm>
              <a:off x="2286000" y="6034405"/>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368" name="Text Box 190"/>
            <p:cNvSpPr txBox="1">
              <a:spLocks noChangeArrowheads="1"/>
            </p:cNvSpPr>
            <p:nvPr/>
          </p:nvSpPr>
          <p:spPr bwMode="auto">
            <a:xfrm>
              <a:off x="4419600" y="6034405"/>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369" name="Text Box 191"/>
            <p:cNvSpPr txBox="1">
              <a:spLocks noChangeArrowheads="1"/>
            </p:cNvSpPr>
            <p:nvPr/>
          </p:nvSpPr>
          <p:spPr bwMode="auto">
            <a:xfrm>
              <a:off x="6019800" y="6034405"/>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370" name="Text Box 192"/>
            <p:cNvSpPr txBox="1">
              <a:spLocks noChangeArrowheads="1"/>
            </p:cNvSpPr>
            <p:nvPr/>
          </p:nvSpPr>
          <p:spPr bwMode="auto">
            <a:xfrm>
              <a:off x="7696200" y="6034405"/>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371" name="Line 147"/>
            <p:cNvSpPr>
              <a:spLocks noChangeShapeType="1"/>
            </p:cNvSpPr>
            <p:nvPr/>
          </p:nvSpPr>
          <p:spPr bwMode="auto">
            <a:xfrm>
              <a:off x="1912815" y="2995245"/>
              <a:ext cx="533400" cy="0"/>
            </a:xfrm>
            <a:prstGeom prst="line">
              <a:avLst/>
            </a:prstGeom>
            <a:noFill/>
            <a:ln w="28575">
              <a:solidFill>
                <a:schemeClr val="tx1"/>
              </a:solidFill>
              <a:round/>
              <a:headEnd/>
              <a:tailEnd type="triangle" w="med" len="med"/>
            </a:ln>
            <a:effectLst/>
          </p:spPr>
          <p:txBody>
            <a:bodyPr/>
            <a:lstStyle/>
            <a:p>
              <a:endParaRPr lang="en-US" dirty="0"/>
            </a:p>
          </p:txBody>
        </p:sp>
      </p:grpSp>
      <p:pic>
        <p:nvPicPr>
          <p:cNvPr id="2" name="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0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58374" name="Rectangle 6"/>
          <p:cNvSpPr>
            <a:spLocks noGrp="1" noChangeArrowheads="1"/>
          </p:cNvSpPr>
          <p:nvPr>
            <p:ph type="title"/>
          </p:nvPr>
        </p:nvSpPr>
        <p:spPr>
          <a:xfrm>
            <a:off x="838200" y="1295400"/>
            <a:ext cx="7543800" cy="533400"/>
          </a:xfrm>
          <a:noFill/>
          <a:ln/>
        </p:spPr>
        <p:txBody>
          <a:bodyPr/>
          <a:lstStyle/>
          <a:p>
            <a:r>
              <a:rPr lang="en-US" sz="3200" dirty="0"/>
              <a:t>Instruction Process Through Pipeline (5)</a:t>
            </a:r>
          </a:p>
        </p:txBody>
      </p:sp>
      <p:sp>
        <p:nvSpPr>
          <p:cNvPr id="58519" name="Rectangle 151"/>
          <p:cNvSpPr>
            <a:spLocks noChangeArrowheads="1"/>
          </p:cNvSpPr>
          <p:nvPr/>
        </p:nvSpPr>
        <p:spPr bwMode="auto">
          <a:xfrm>
            <a:off x="7315200" y="6324600"/>
            <a:ext cx="1524000" cy="228600"/>
          </a:xfrm>
          <a:prstGeom prst="rect">
            <a:avLst/>
          </a:prstGeom>
          <a:solidFill>
            <a:schemeClr val="bg1"/>
          </a:solidFill>
          <a:ln w="9525">
            <a:solidFill>
              <a:schemeClr val="bg1"/>
            </a:solidFill>
            <a:miter lim="800000"/>
            <a:headEnd/>
            <a:tailEnd/>
          </a:ln>
          <a:effectLst/>
        </p:spPr>
        <p:txBody>
          <a:bodyPr wrap="none" anchor="ctr"/>
          <a:lstStyle/>
          <a:p>
            <a:endParaRPr lang="en-US" dirty="0"/>
          </a:p>
        </p:txBody>
      </p:sp>
      <p:grpSp>
        <p:nvGrpSpPr>
          <p:cNvPr id="58520" name="Group 152"/>
          <p:cNvGrpSpPr>
            <a:grpSpLocks/>
          </p:cNvGrpSpPr>
          <p:nvPr/>
        </p:nvGrpSpPr>
        <p:grpSpPr bwMode="auto">
          <a:xfrm>
            <a:off x="8229600" y="5791200"/>
            <a:ext cx="609600" cy="533400"/>
            <a:chOff x="5184" y="3666"/>
            <a:chExt cx="384" cy="336"/>
          </a:xfrm>
        </p:grpSpPr>
        <p:sp>
          <p:nvSpPr>
            <p:cNvPr id="58521" name="Line 153"/>
            <p:cNvSpPr>
              <a:spLocks noChangeShapeType="1"/>
            </p:cNvSpPr>
            <p:nvPr/>
          </p:nvSpPr>
          <p:spPr bwMode="auto">
            <a:xfrm flipH="1">
              <a:off x="5184" y="3984"/>
              <a:ext cx="384" cy="0"/>
            </a:xfrm>
            <a:prstGeom prst="line">
              <a:avLst/>
            </a:prstGeom>
            <a:noFill/>
            <a:ln w="76200">
              <a:solidFill>
                <a:srgbClr val="CC0000"/>
              </a:solidFill>
              <a:round/>
              <a:headEnd/>
              <a:tailEnd type="triangle" w="med" len="med"/>
            </a:ln>
            <a:effectLst/>
          </p:spPr>
          <p:txBody>
            <a:bodyPr/>
            <a:lstStyle/>
            <a:p>
              <a:endParaRPr lang="en-US" dirty="0"/>
            </a:p>
          </p:txBody>
        </p:sp>
        <p:sp>
          <p:nvSpPr>
            <p:cNvPr id="58522" name="Line 154"/>
            <p:cNvSpPr>
              <a:spLocks noChangeShapeType="1"/>
            </p:cNvSpPr>
            <p:nvPr/>
          </p:nvSpPr>
          <p:spPr bwMode="auto">
            <a:xfrm>
              <a:off x="5550" y="3666"/>
              <a:ext cx="0" cy="336"/>
            </a:xfrm>
            <a:prstGeom prst="line">
              <a:avLst/>
            </a:prstGeom>
            <a:noFill/>
            <a:ln w="76200">
              <a:solidFill>
                <a:srgbClr val="CC0000"/>
              </a:solidFill>
              <a:round/>
              <a:headEnd/>
              <a:tailEnd/>
            </a:ln>
            <a:effectLst/>
          </p:spPr>
          <p:txBody>
            <a:bodyPr/>
            <a:lstStyle/>
            <a:p>
              <a:endParaRPr lang="en-US" dirty="0"/>
            </a:p>
          </p:txBody>
        </p:sp>
      </p:grpSp>
      <p:sp>
        <p:nvSpPr>
          <p:cNvPr id="58523" name="Text Box 155"/>
          <p:cNvSpPr txBox="1">
            <a:spLocks noChangeArrowheads="1"/>
          </p:cNvSpPr>
          <p:nvPr/>
        </p:nvSpPr>
        <p:spPr bwMode="auto">
          <a:xfrm>
            <a:off x="4916488" y="5410200"/>
            <a:ext cx="1408112" cy="730250"/>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Stage 5:  Result </a:t>
            </a:r>
          </a:p>
          <a:p>
            <a:pPr algn="l"/>
            <a:r>
              <a:rPr lang="en-US" sz="1400" b="1" u="none" dirty="0">
                <a:solidFill>
                  <a:srgbClr val="CC0000"/>
                </a:solidFill>
              </a:rPr>
              <a:t>write-back to </a:t>
            </a:r>
          </a:p>
          <a:p>
            <a:pPr algn="l"/>
            <a:r>
              <a:rPr lang="en-US" sz="1400" b="1" u="none" dirty="0">
                <a:solidFill>
                  <a:srgbClr val="CC0000"/>
                </a:solidFill>
              </a:rPr>
              <a:t>dest. register</a:t>
            </a:r>
            <a:endParaRPr lang="en-US" sz="1400" b="1" u="none" dirty="0">
              <a:solidFill>
                <a:srgbClr val="CC0000"/>
              </a:solidFill>
              <a:cs typeface="Times New Roman" pitchFamily="18" charset="0"/>
            </a:endParaRPr>
          </a:p>
        </p:txBody>
      </p:sp>
      <p:sp>
        <p:nvSpPr>
          <p:cNvPr id="58518" name="Text Box 150"/>
          <p:cNvSpPr txBox="1">
            <a:spLocks noChangeArrowheads="1"/>
          </p:cNvSpPr>
          <p:nvPr/>
        </p:nvSpPr>
        <p:spPr bwMode="auto">
          <a:xfrm>
            <a:off x="3124200" y="6232525"/>
            <a:ext cx="5334000" cy="244475"/>
          </a:xfrm>
          <a:prstGeom prst="rect">
            <a:avLst/>
          </a:prstGeom>
          <a:noFill/>
          <a:ln w="9525">
            <a:noFill/>
            <a:miter lim="800000"/>
            <a:headEnd/>
            <a:tailEnd/>
          </a:ln>
          <a:effectLst/>
        </p:spPr>
        <p:txBody>
          <a:bodyPr>
            <a:spAutoFit/>
          </a:bodyPr>
          <a:lstStyle/>
          <a:p>
            <a:pPr algn="l"/>
            <a:r>
              <a:rPr lang="en-US" sz="1000" u="none" dirty="0"/>
              <a:t>After David A. Patterson and John L. Hennessy, </a:t>
            </a:r>
            <a:r>
              <a:rPr lang="en-US" sz="1000" i="1" u="none" dirty="0"/>
              <a:t>Computer Organization and Design</a:t>
            </a:r>
            <a:r>
              <a:rPr lang="en-US" sz="1000" u="none" dirty="0"/>
              <a:t>, 2nd Edition</a:t>
            </a:r>
          </a:p>
        </p:txBody>
      </p:sp>
      <p:grpSp>
        <p:nvGrpSpPr>
          <p:cNvPr id="58524" name="Group 156"/>
          <p:cNvGrpSpPr>
            <a:grpSpLocks/>
          </p:cNvGrpSpPr>
          <p:nvPr/>
        </p:nvGrpSpPr>
        <p:grpSpPr bwMode="auto">
          <a:xfrm rot="5400000">
            <a:off x="2676525" y="5705475"/>
            <a:ext cx="609600" cy="533400"/>
            <a:chOff x="5184" y="3666"/>
            <a:chExt cx="384" cy="336"/>
          </a:xfrm>
        </p:grpSpPr>
        <p:sp>
          <p:nvSpPr>
            <p:cNvPr id="58525" name="Line 157"/>
            <p:cNvSpPr>
              <a:spLocks noChangeShapeType="1"/>
            </p:cNvSpPr>
            <p:nvPr/>
          </p:nvSpPr>
          <p:spPr bwMode="auto">
            <a:xfrm flipH="1">
              <a:off x="5184" y="3984"/>
              <a:ext cx="384" cy="0"/>
            </a:xfrm>
            <a:prstGeom prst="line">
              <a:avLst/>
            </a:prstGeom>
            <a:noFill/>
            <a:ln w="76200">
              <a:solidFill>
                <a:srgbClr val="CC0000"/>
              </a:solidFill>
              <a:round/>
              <a:headEnd/>
              <a:tailEnd type="triangle" w="med" len="med"/>
            </a:ln>
            <a:effectLst/>
          </p:spPr>
          <p:txBody>
            <a:bodyPr/>
            <a:lstStyle/>
            <a:p>
              <a:endParaRPr lang="en-US" dirty="0"/>
            </a:p>
          </p:txBody>
        </p:sp>
        <p:sp>
          <p:nvSpPr>
            <p:cNvPr id="58526" name="Line 158"/>
            <p:cNvSpPr>
              <a:spLocks noChangeShapeType="1"/>
            </p:cNvSpPr>
            <p:nvPr/>
          </p:nvSpPr>
          <p:spPr bwMode="auto">
            <a:xfrm>
              <a:off x="5550" y="3666"/>
              <a:ext cx="0" cy="336"/>
            </a:xfrm>
            <a:prstGeom prst="line">
              <a:avLst/>
            </a:prstGeom>
            <a:noFill/>
            <a:ln w="76200">
              <a:solidFill>
                <a:srgbClr val="CC0000"/>
              </a:solidFill>
              <a:round/>
              <a:headEnd/>
              <a:tailEnd/>
            </a:ln>
            <a:effectLst/>
          </p:spPr>
          <p:txBody>
            <a:bodyPr/>
            <a:lstStyle/>
            <a:p>
              <a:endParaRPr lang="en-US" dirty="0"/>
            </a:p>
          </p:txBody>
        </p:sp>
      </p:grpSp>
      <p:sp>
        <p:nvSpPr>
          <p:cNvPr id="58527" name="Line 159"/>
          <p:cNvSpPr>
            <a:spLocks noChangeShapeType="1"/>
          </p:cNvSpPr>
          <p:nvPr/>
        </p:nvSpPr>
        <p:spPr bwMode="auto">
          <a:xfrm flipH="1">
            <a:off x="3048000" y="5867400"/>
            <a:ext cx="1905000" cy="0"/>
          </a:xfrm>
          <a:prstGeom prst="line">
            <a:avLst/>
          </a:prstGeom>
          <a:noFill/>
          <a:ln w="28575">
            <a:solidFill>
              <a:srgbClr val="CC0000"/>
            </a:solidFill>
            <a:round/>
            <a:headEnd/>
            <a:tailEnd type="triangle" w="med" len="med"/>
          </a:ln>
          <a:effectLst/>
        </p:spPr>
        <p:txBody>
          <a:bodyPr/>
          <a:lstStyle/>
          <a:p>
            <a:endParaRPr lang="en-US" dirty="0"/>
          </a:p>
        </p:txBody>
      </p:sp>
      <p:sp>
        <p:nvSpPr>
          <p:cNvPr id="58528" name="Line 160"/>
          <p:cNvSpPr>
            <a:spLocks noChangeShapeType="1"/>
          </p:cNvSpPr>
          <p:nvPr/>
        </p:nvSpPr>
        <p:spPr bwMode="auto">
          <a:xfrm flipH="1">
            <a:off x="6172200" y="5867400"/>
            <a:ext cx="2209800" cy="0"/>
          </a:xfrm>
          <a:prstGeom prst="line">
            <a:avLst/>
          </a:prstGeom>
          <a:noFill/>
          <a:ln w="28575">
            <a:solidFill>
              <a:srgbClr val="CC0000"/>
            </a:solidFill>
            <a:round/>
            <a:headEnd type="triangle" w="med" len="med"/>
            <a:tailEnd/>
          </a:ln>
          <a:effectLst/>
        </p:spPr>
        <p:txBody>
          <a:bodyPr/>
          <a:lstStyle/>
          <a:p>
            <a:endParaRPr lang="en-US" dirty="0"/>
          </a:p>
        </p:txBody>
      </p:sp>
      <p:grpSp>
        <p:nvGrpSpPr>
          <p:cNvPr id="150" name="Group 149"/>
          <p:cNvGrpSpPr/>
          <p:nvPr/>
        </p:nvGrpSpPr>
        <p:grpSpPr>
          <a:xfrm>
            <a:off x="457200" y="2011680"/>
            <a:ext cx="8229601" cy="4267200"/>
            <a:chOff x="457200" y="2011680"/>
            <a:chExt cx="8229601" cy="4267200"/>
          </a:xfrm>
        </p:grpSpPr>
        <p:grpSp>
          <p:nvGrpSpPr>
            <p:cNvPr id="152" name="Group 205"/>
            <p:cNvGrpSpPr/>
            <p:nvPr/>
          </p:nvGrpSpPr>
          <p:grpSpPr>
            <a:xfrm>
              <a:off x="5382613" y="3992880"/>
              <a:ext cx="1056287" cy="990598"/>
              <a:chOff x="3355430" y="3810002"/>
              <a:chExt cx="1056287" cy="990598"/>
            </a:xfrm>
          </p:grpSpPr>
          <p:cxnSp>
            <p:nvCxnSpPr>
              <p:cNvPr id="414" name="Straight Connector 413"/>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15" name="Isosceles Triangle 414"/>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6" name="Isosceles Triangle 415"/>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7" name="Isosceles Triangle 416"/>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8" name="Rectangle 417"/>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9"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grpSp>
          <p:nvGrpSpPr>
            <p:cNvPr id="153" name="Group 205"/>
            <p:cNvGrpSpPr/>
            <p:nvPr/>
          </p:nvGrpSpPr>
          <p:grpSpPr>
            <a:xfrm>
              <a:off x="5374993" y="2770794"/>
              <a:ext cx="1056287" cy="990598"/>
              <a:chOff x="3355430" y="3810002"/>
              <a:chExt cx="1056287" cy="990598"/>
            </a:xfrm>
          </p:grpSpPr>
          <p:cxnSp>
            <p:nvCxnSpPr>
              <p:cNvPr id="408" name="Straight Connector 407"/>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09" name="Isosceles Triangle 408"/>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0" name="Isosceles Triangle 409"/>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1" name="Isosceles Triangle 410"/>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2" name="Rectangle 411"/>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3"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154" name="Group 205"/>
            <p:cNvGrpSpPr/>
            <p:nvPr/>
          </p:nvGrpSpPr>
          <p:grpSpPr>
            <a:xfrm>
              <a:off x="1272540" y="2534574"/>
              <a:ext cx="1056287" cy="990598"/>
              <a:chOff x="3355430" y="3810002"/>
              <a:chExt cx="1056287" cy="990598"/>
            </a:xfrm>
          </p:grpSpPr>
          <p:cxnSp>
            <p:nvCxnSpPr>
              <p:cNvPr id="402" name="Straight Connector 401"/>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03" name="Isosceles Triangle 402"/>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4" name="Isosceles Triangle 403"/>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5" name="Isosceles Triangle 404"/>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6" name="Rectangle 405"/>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7"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155" name="Oval 5"/>
            <p:cNvSpPr>
              <a:spLocks noChangeArrowheads="1"/>
            </p:cNvSpPr>
            <p:nvPr/>
          </p:nvSpPr>
          <p:spPr bwMode="auto">
            <a:xfrm>
              <a:off x="3048000" y="345948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156" name="Rectangle 6"/>
            <p:cNvSpPr>
              <a:spLocks noChangeArrowheads="1"/>
            </p:cNvSpPr>
            <p:nvPr/>
          </p:nvSpPr>
          <p:spPr bwMode="auto">
            <a:xfrm>
              <a:off x="1143000" y="368808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158" name="Rectangle 7"/>
            <p:cNvSpPr>
              <a:spLocks noChangeArrowheads="1"/>
            </p:cNvSpPr>
            <p:nvPr/>
          </p:nvSpPr>
          <p:spPr bwMode="auto">
            <a:xfrm>
              <a:off x="3048000" y="3764280"/>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293" name="Oval 8"/>
            <p:cNvSpPr>
              <a:spLocks noChangeArrowheads="1"/>
            </p:cNvSpPr>
            <p:nvPr/>
          </p:nvSpPr>
          <p:spPr bwMode="auto">
            <a:xfrm>
              <a:off x="3810000" y="528828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294" name="Rectangle 40"/>
            <p:cNvSpPr>
              <a:spLocks noChangeArrowheads="1"/>
            </p:cNvSpPr>
            <p:nvPr/>
          </p:nvSpPr>
          <p:spPr bwMode="auto">
            <a:xfrm>
              <a:off x="609600" y="384048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295" name="Line 41"/>
            <p:cNvSpPr>
              <a:spLocks noChangeShapeType="1"/>
            </p:cNvSpPr>
            <p:nvPr/>
          </p:nvSpPr>
          <p:spPr bwMode="auto">
            <a:xfrm>
              <a:off x="838200" y="40690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96" name="Line 42"/>
            <p:cNvSpPr>
              <a:spLocks noChangeShapeType="1"/>
            </p:cNvSpPr>
            <p:nvPr/>
          </p:nvSpPr>
          <p:spPr bwMode="auto">
            <a:xfrm flipH="1" flipV="1">
              <a:off x="914400" y="2773680"/>
              <a:ext cx="12700" cy="1295400"/>
            </a:xfrm>
            <a:prstGeom prst="line">
              <a:avLst/>
            </a:prstGeom>
            <a:noFill/>
            <a:ln w="28575">
              <a:solidFill>
                <a:schemeClr val="tx1"/>
              </a:solidFill>
              <a:round/>
              <a:headEnd/>
              <a:tailEnd/>
            </a:ln>
            <a:effectLst/>
          </p:spPr>
          <p:txBody>
            <a:bodyPr/>
            <a:lstStyle/>
            <a:p>
              <a:endParaRPr lang="en-US" dirty="0"/>
            </a:p>
          </p:txBody>
        </p:sp>
        <p:sp>
          <p:nvSpPr>
            <p:cNvPr id="297" name="Line 43"/>
            <p:cNvSpPr>
              <a:spLocks noChangeShapeType="1"/>
            </p:cNvSpPr>
            <p:nvPr/>
          </p:nvSpPr>
          <p:spPr bwMode="auto">
            <a:xfrm flipV="1">
              <a:off x="914400" y="2775268"/>
              <a:ext cx="381000" cy="12700"/>
            </a:xfrm>
            <a:prstGeom prst="line">
              <a:avLst/>
            </a:prstGeom>
            <a:noFill/>
            <a:ln w="28575">
              <a:solidFill>
                <a:schemeClr val="tx1"/>
              </a:solidFill>
              <a:round/>
              <a:headEnd/>
              <a:tailEnd type="triangle" w="med" len="med"/>
            </a:ln>
            <a:effectLst/>
          </p:spPr>
          <p:txBody>
            <a:bodyPr/>
            <a:lstStyle/>
            <a:p>
              <a:endParaRPr lang="en-US" dirty="0"/>
            </a:p>
          </p:txBody>
        </p:sp>
        <p:sp>
          <p:nvSpPr>
            <p:cNvPr id="298" name="Line 44"/>
            <p:cNvSpPr>
              <a:spLocks noChangeShapeType="1"/>
            </p:cNvSpPr>
            <p:nvPr/>
          </p:nvSpPr>
          <p:spPr bwMode="auto">
            <a:xfrm>
              <a:off x="1066800" y="33070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99" name="Text Box 45"/>
            <p:cNvSpPr txBox="1">
              <a:spLocks noChangeArrowheads="1"/>
            </p:cNvSpPr>
            <p:nvPr/>
          </p:nvSpPr>
          <p:spPr bwMode="auto">
            <a:xfrm>
              <a:off x="990600" y="307848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300" name="Text Box 46"/>
            <p:cNvSpPr txBox="1">
              <a:spLocks noChangeArrowheads="1"/>
            </p:cNvSpPr>
            <p:nvPr/>
          </p:nvSpPr>
          <p:spPr bwMode="auto">
            <a:xfrm>
              <a:off x="1095375" y="383889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301" name="Text Box 47"/>
            <p:cNvSpPr txBox="1">
              <a:spLocks noChangeArrowheads="1"/>
            </p:cNvSpPr>
            <p:nvPr/>
          </p:nvSpPr>
          <p:spPr bwMode="auto">
            <a:xfrm>
              <a:off x="1281113" y="344519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302" name="Rectangle 49"/>
            <p:cNvSpPr>
              <a:spLocks noChangeArrowheads="1"/>
            </p:cNvSpPr>
            <p:nvPr/>
          </p:nvSpPr>
          <p:spPr bwMode="auto">
            <a:xfrm>
              <a:off x="6768783" y="414528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303" name="Text Box 50"/>
            <p:cNvSpPr txBox="1">
              <a:spLocks noChangeArrowheads="1"/>
            </p:cNvSpPr>
            <p:nvPr/>
          </p:nvSpPr>
          <p:spPr bwMode="auto">
            <a:xfrm>
              <a:off x="6905625" y="388810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304" name="Group 52"/>
            <p:cNvGrpSpPr>
              <a:grpSpLocks/>
            </p:cNvGrpSpPr>
            <p:nvPr/>
          </p:nvGrpSpPr>
          <p:grpSpPr bwMode="auto">
            <a:xfrm>
              <a:off x="5067288" y="4526280"/>
              <a:ext cx="228600" cy="549275"/>
              <a:chOff x="4392" y="1632"/>
              <a:chExt cx="144" cy="346"/>
            </a:xfrm>
          </p:grpSpPr>
          <p:grpSp>
            <p:nvGrpSpPr>
              <p:cNvPr id="397" name="Group 53"/>
              <p:cNvGrpSpPr>
                <a:grpSpLocks/>
              </p:cNvGrpSpPr>
              <p:nvPr/>
            </p:nvGrpSpPr>
            <p:grpSpPr bwMode="auto">
              <a:xfrm>
                <a:off x="4411" y="1634"/>
                <a:ext cx="102" cy="336"/>
                <a:chOff x="1248" y="3360"/>
                <a:chExt cx="144" cy="480"/>
              </a:xfrm>
            </p:grpSpPr>
            <p:sp>
              <p:nvSpPr>
                <p:cNvPr id="399"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00"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01"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98"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305" name="Line 58"/>
            <p:cNvSpPr>
              <a:spLocks noChangeShapeType="1"/>
            </p:cNvSpPr>
            <p:nvPr/>
          </p:nvSpPr>
          <p:spPr bwMode="auto">
            <a:xfrm>
              <a:off x="6477000" y="4602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06" name="Oval 59"/>
            <p:cNvSpPr>
              <a:spLocks noChangeArrowheads="1"/>
            </p:cNvSpPr>
            <p:nvPr/>
          </p:nvSpPr>
          <p:spPr bwMode="auto">
            <a:xfrm>
              <a:off x="4800600" y="323088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307" name="Line 60"/>
            <p:cNvSpPr>
              <a:spLocks noChangeShapeType="1"/>
            </p:cNvSpPr>
            <p:nvPr/>
          </p:nvSpPr>
          <p:spPr bwMode="auto">
            <a:xfrm>
              <a:off x="2209800" y="42214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8" name="Line 61"/>
            <p:cNvSpPr>
              <a:spLocks noChangeShapeType="1"/>
            </p:cNvSpPr>
            <p:nvPr/>
          </p:nvSpPr>
          <p:spPr bwMode="auto">
            <a:xfrm flipV="1">
              <a:off x="4953000" y="3840480"/>
              <a:ext cx="0" cy="1828800"/>
            </a:xfrm>
            <a:prstGeom prst="line">
              <a:avLst/>
            </a:prstGeom>
            <a:noFill/>
            <a:ln w="28575">
              <a:solidFill>
                <a:schemeClr val="tx1"/>
              </a:solidFill>
              <a:round/>
              <a:headEnd/>
              <a:tailEnd type="triangle" w="med" len="med"/>
            </a:ln>
            <a:effectLst/>
          </p:spPr>
          <p:txBody>
            <a:bodyPr/>
            <a:lstStyle/>
            <a:p>
              <a:endParaRPr lang="en-US" dirty="0"/>
            </a:p>
          </p:txBody>
        </p:sp>
        <p:sp>
          <p:nvSpPr>
            <p:cNvPr id="309" name="Line 64"/>
            <p:cNvSpPr>
              <a:spLocks noChangeShapeType="1"/>
            </p:cNvSpPr>
            <p:nvPr/>
          </p:nvSpPr>
          <p:spPr bwMode="auto">
            <a:xfrm>
              <a:off x="4800600" y="527304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310" name="Line 65"/>
            <p:cNvSpPr>
              <a:spLocks noChangeShapeType="1"/>
            </p:cNvSpPr>
            <p:nvPr/>
          </p:nvSpPr>
          <p:spPr bwMode="auto">
            <a:xfrm>
              <a:off x="5181600" y="35356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11" name="Line 66"/>
            <p:cNvSpPr>
              <a:spLocks noChangeShapeType="1"/>
            </p:cNvSpPr>
            <p:nvPr/>
          </p:nvSpPr>
          <p:spPr bwMode="auto">
            <a:xfrm>
              <a:off x="2133600" y="2720340"/>
              <a:ext cx="4876800" cy="0"/>
            </a:xfrm>
            <a:prstGeom prst="line">
              <a:avLst/>
            </a:prstGeom>
            <a:noFill/>
            <a:ln w="28575">
              <a:solidFill>
                <a:schemeClr val="tx1"/>
              </a:solidFill>
              <a:round/>
              <a:headEnd/>
              <a:tailEnd/>
            </a:ln>
            <a:effectLst/>
          </p:spPr>
          <p:txBody>
            <a:bodyPr/>
            <a:lstStyle/>
            <a:p>
              <a:endParaRPr lang="en-US" dirty="0"/>
            </a:p>
          </p:txBody>
        </p:sp>
        <p:sp>
          <p:nvSpPr>
            <p:cNvPr id="312" name="Line 67"/>
            <p:cNvSpPr>
              <a:spLocks noChangeShapeType="1"/>
            </p:cNvSpPr>
            <p:nvPr/>
          </p:nvSpPr>
          <p:spPr bwMode="auto">
            <a:xfrm flipV="1">
              <a:off x="2578100" y="2011680"/>
              <a:ext cx="12700" cy="304800"/>
            </a:xfrm>
            <a:prstGeom prst="line">
              <a:avLst/>
            </a:prstGeom>
            <a:noFill/>
            <a:ln w="28575">
              <a:solidFill>
                <a:schemeClr val="tx1"/>
              </a:solidFill>
              <a:round/>
              <a:headEnd/>
              <a:tailEnd/>
            </a:ln>
            <a:effectLst/>
          </p:spPr>
          <p:txBody>
            <a:bodyPr/>
            <a:lstStyle/>
            <a:p>
              <a:endParaRPr lang="en-US" dirty="0"/>
            </a:p>
          </p:txBody>
        </p:sp>
        <p:sp>
          <p:nvSpPr>
            <p:cNvPr id="313" name="Line 68"/>
            <p:cNvSpPr>
              <a:spLocks noChangeShapeType="1"/>
            </p:cNvSpPr>
            <p:nvPr/>
          </p:nvSpPr>
          <p:spPr bwMode="auto">
            <a:xfrm flipV="1">
              <a:off x="1995488" y="2316480"/>
              <a:ext cx="0" cy="685800"/>
            </a:xfrm>
            <a:prstGeom prst="line">
              <a:avLst/>
            </a:prstGeom>
            <a:noFill/>
            <a:ln w="28575">
              <a:solidFill>
                <a:schemeClr val="tx1"/>
              </a:solidFill>
              <a:round/>
              <a:headEnd/>
              <a:tailEnd/>
            </a:ln>
            <a:effectLst/>
          </p:spPr>
          <p:txBody>
            <a:bodyPr/>
            <a:lstStyle/>
            <a:p>
              <a:endParaRPr lang="en-US" dirty="0"/>
            </a:p>
          </p:txBody>
        </p:sp>
        <p:sp>
          <p:nvSpPr>
            <p:cNvPr id="314" name="Line 71"/>
            <p:cNvSpPr>
              <a:spLocks noChangeShapeType="1"/>
            </p:cNvSpPr>
            <p:nvPr/>
          </p:nvSpPr>
          <p:spPr bwMode="auto">
            <a:xfrm flipV="1">
              <a:off x="7002780" y="2705100"/>
              <a:ext cx="0" cy="609600"/>
            </a:xfrm>
            <a:prstGeom prst="line">
              <a:avLst/>
            </a:prstGeom>
            <a:noFill/>
            <a:ln w="28575">
              <a:solidFill>
                <a:schemeClr val="tx1"/>
              </a:solidFill>
              <a:round/>
              <a:headEnd/>
              <a:tailEnd/>
            </a:ln>
            <a:effectLst/>
          </p:spPr>
          <p:txBody>
            <a:bodyPr/>
            <a:lstStyle/>
            <a:p>
              <a:endParaRPr lang="en-US" dirty="0"/>
            </a:p>
          </p:txBody>
        </p:sp>
        <p:sp>
          <p:nvSpPr>
            <p:cNvPr id="315" name="Line 72"/>
            <p:cNvSpPr>
              <a:spLocks noChangeShapeType="1"/>
            </p:cNvSpPr>
            <p:nvPr/>
          </p:nvSpPr>
          <p:spPr bwMode="auto">
            <a:xfrm flipV="1">
              <a:off x="2141220" y="2560320"/>
              <a:ext cx="0" cy="152400"/>
            </a:xfrm>
            <a:prstGeom prst="line">
              <a:avLst/>
            </a:prstGeom>
            <a:noFill/>
            <a:ln w="28575">
              <a:solidFill>
                <a:schemeClr val="tx1"/>
              </a:solidFill>
              <a:round/>
              <a:headEnd/>
              <a:tailEnd/>
            </a:ln>
            <a:effectLst/>
          </p:spPr>
          <p:txBody>
            <a:bodyPr/>
            <a:lstStyle/>
            <a:p>
              <a:endParaRPr lang="en-US" dirty="0"/>
            </a:p>
          </p:txBody>
        </p:sp>
        <p:sp>
          <p:nvSpPr>
            <p:cNvPr id="316" name="Line 74"/>
            <p:cNvSpPr>
              <a:spLocks noChangeShapeType="1"/>
            </p:cNvSpPr>
            <p:nvPr/>
          </p:nvSpPr>
          <p:spPr bwMode="auto">
            <a:xfrm>
              <a:off x="6027420" y="32766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7" name="Text Box 75"/>
            <p:cNvSpPr txBox="1">
              <a:spLocks noChangeArrowheads="1"/>
            </p:cNvSpPr>
            <p:nvPr/>
          </p:nvSpPr>
          <p:spPr bwMode="auto">
            <a:xfrm>
              <a:off x="6496050" y="3459480"/>
              <a:ext cx="838200" cy="396875"/>
            </a:xfrm>
            <a:prstGeom prst="rect">
              <a:avLst/>
            </a:prstGeom>
            <a:noFill/>
            <a:ln w="9525">
              <a:noFill/>
              <a:miter lim="800000"/>
              <a:headEnd/>
              <a:tailEnd/>
            </a:ln>
            <a:effectLst/>
          </p:spPr>
          <p:txBody>
            <a:bodyPr>
              <a:spAutoFit/>
            </a:bodyPr>
            <a:lstStyle/>
            <a:p>
              <a:r>
                <a:rPr lang="en-US" sz="1000" b="1" u="none" dirty="0"/>
                <a:t>Compare result</a:t>
              </a:r>
            </a:p>
          </p:txBody>
        </p:sp>
        <p:sp>
          <p:nvSpPr>
            <p:cNvPr id="318" name="Line 76"/>
            <p:cNvSpPr>
              <a:spLocks noChangeShapeType="1"/>
            </p:cNvSpPr>
            <p:nvPr/>
          </p:nvSpPr>
          <p:spPr bwMode="auto">
            <a:xfrm>
              <a:off x="457200" y="40690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9" name="Line 77"/>
            <p:cNvSpPr>
              <a:spLocks noChangeShapeType="1"/>
            </p:cNvSpPr>
            <p:nvPr/>
          </p:nvSpPr>
          <p:spPr bwMode="auto">
            <a:xfrm flipH="1" flipV="1">
              <a:off x="457200" y="2011680"/>
              <a:ext cx="12700" cy="2057400"/>
            </a:xfrm>
            <a:prstGeom prst="line">
              <a:avLst/>
            </a:prstGeom>
            <a:noFill/>
            <a:ln w="28575">
              <a:solidFill>
                <a:schemeClr val="tx1"/>
              </a:solidFill>
              <a:round/>
              <a:headEnd/>
              <a:tailEnd/>
            </a:ln>
            <a:effectLst/>
          </p:spPr>
          <p:txBody>
            <a:bodyPr/>
            <a:lstStyle/>
            <a:p>
              <a:endParaRPr lang="en-US" dirty="0"/>
            </a:p>
          </p:txBody>
        </p:sp>
        <p:sp>
          <p:nvSpPr>
            <p:cNvPr id="320" name="Line 78"/>
            <p:cNvSpPr>
              <a:spLocks noChangeShapeType="1"/>
            </p:cNvSpPr>
            <p:nvPr/>
          </p:nvSpPr>
          <p:spPr bwMode="auto">
            <a:xfrm>
              <a:off x="457200" y="2025968"/>
              <a:ext cx="2133600" cy="0"/>
            </a:xfrm>
            <a:prstGeom prst="line">
              <a:avLst/>
            </a:prstGeom>
            <a:noFill/>
            <a:ln w="28575">
              <a:solidFill>
                <a:schemeClr val="tx1"/>
              </a:solidFill>
              <a:round/>
              <a:headEnd/>
              <a:tailEnd/>
            </a:ln>
            <a:effectLst/>
          </p:spPr>
          <p:txBody>
            <a:bodyPr/>
            <a:lstStyle/>
            <a:p>
              <a:endParaRPr lang="en-US" dirty="0"/>
            </a:p>
          </p:txBody>
        </p:sp>
        <p:sp>
          <p:nvSpPr>
            <p:cNvPr id="321" name="Line 79"/>
            <p:cNvSpPr>
              <a:spLocks noChangeShapeType="1"/>
            </p:cNvSpPr>
            <p:nvPr/>
          </p:nvSpPr>
          <p:spPr bwMode="auto">
            <a:xfrm flipH="1">
              <a:off x="2438400" y="2316480"/>
              <a:ext cx="152400" cy="0"/>
            </a:xfrm>
            <a:prstGeom prst="line">
              <a:avLst/>
            </a:prstGeom>
            <a:noFill/>
            <a:ln w="28575">
              <a:solidFill>
                <a:schemeClr val="tx1"/>
              </a:solidFill>
              <a:round/>
              <a:headEnd/>
              <a:tailEnd/>
            </a:ln>
            <a:effectLst/>
          </p:spPr>
          <p:txBody>
            <a:bodyPr/>
            <a:lstStyle/>
            <a:p>
              <a:endParaRPr lang="en-US" dirty="0"/>
            </a:p>
          </p:txBody>
        </p:sp>
        <p:sp>
          <p:nvSpPr>
            <p:cNvPr id="322" name="Line 80"/>
            <p:cNvSpPr>
              <a:spLocks noChangeShapeType="1"/>
            </p:cNvSpPr>
            <p:nvPr/>
          </p:nvSpPr>
          <p:spPr bwMode="auto">
            <a:xfrm>
              <a:off x="4724400" y="5654993"/>
              <a:ext cx="228600" cy="0"/>
            </a:xfrm>
            <a:prstGeom prst="line">
              <a:avLst/>
            </a:prstGeom>
            <a:noFill/>
            <a:ln w="28575">
              <a:solidFill>
                <a:schemeClr val="tx1"/>
              </a:solidFill>
              <a:round/>
              <a:headEnd/>
              <a:tailEnd/>
            </a:ln>
            <a:effectLst/>
          </p:spPr>
          <p:txBody>
            <a:bodyPr/>
            <a:lstStyle/>
            <a:p>
              <a:endParaRPr lang="en-US" dirty="0"/>
            </a:p>
          </p:txBody>
        </p:sp>
        <p:sp>
          <p:nvSpPr>
            <p:cNvPr id="323" name="Line 82"/>
            <p:cNvSpPr>
              <a:spLocks noChangeShapeType="1"/>
            </p:cNvSpPr>
            <p:nvPr/>
          </p:nvSpPr>
          <p:spPr bwMode="auto">
            <a:xfrm>
              <a:off x="6019800" y="4602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24" name="Text Box 83"/>
            <p:cNvSpPr txBox="1">
              <a:spLocks noChangeArrowheads="1"/>
            </p:cNvSpPr>
            <p:nvPr/>
          </p:nvSpPr>
          <p:spPr bwMode="auto">
            <a:xfrm>
              <a:off x="6650038" y="443420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325" name="Text Box 84"/>
            <p:cNvSpPr txBox="1">
              <a:spLocks noChangeArrowheads="1"/>
            </p:cNvSpPr>
            <p:nvPr/>
          </p:nvSpPr>
          <p:spPr bwMode="auto">
            <a:xfrm>
              <a:off x="1828800" y="399288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326" name="Line 86"/>
            <p:cNvSpPr>
              <a:spLocks noChangeShapeType="1"/>
            </p:cNvSpPr>
            <p:nvPr/>
          </p:nvSpPr>
          <p:spPr bwMode="auto">
            <a:xfrm>
              <a:off x="2819400" y="3923348"/>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27" name="Text Box 89"/>
            <p:cNvSpPr txBox="1">
              <a:spLocks noChangeArrowheads="1"/>
            </p:cNvSpPr>
            <p:nvPr/>
          </p:nvSpPr>
          <p:spPr bwMode="auto">
            <a:xfrm>
              <a:off x="3035300" y="3810318"/>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328" name="Text Box 90"/>
            <p:cNvSpPr txBox="1">
              <a:spLocks noChangeArrowheads="1"/>
            </p:cNvSpPr>
            <p:nvPr/>
          </p:nvSpPr>
          <p:spPr bwMode="auto">
            <a:xfrm>
              <a:off x="3124200" y="3521393"/>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329" name="Line 93"/>
            <p:cNvSpPr>
              <a:spLocks noChangeShapeType="1"/>
            </p:cNvSpPr>
            <p:nvPr/>
          </p:nvSpPr>
          <p:spPr bwMode="auto">
            <a:xfrm>
              <a:off x="4724400" y="300228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30" name="Line 94"/>
            <p:cNvSpPr>
              <a:spLocks noChangeShapeType="1"/>
            </p:cNvSpPr>
            <p:nvPr/>
          </p:nvSpPr>
          <p:spPr bwMode="auto">
            <a:xfrm>
              <a:off x="2819400" y="3916680"/>
              <a:ext cx="0" cy="1752600"/>
            </a:xfrm>
            <a:prstGeom prst="line">
              <a:avLst/>
            </a:prstGeom>
            <a:noFill/>
            <a:ln w="28575">
              <a:solidFill>
                <a:schemeClr val="tx1"/>
              </a:solidFill>
              <a:round/>
              <a:headEnd/>
              <a:tailEnd/>
            </a:ln>
            <a:effectLst/>
          </p:spPr>
          <p:txBody>
            <a:bodyPr/>
            <a:lstStyle/>
            <a:p>
              <a:endParaRPr lang="en-US" dirty="0"/>
            </a:p>
          </p:txBody>
        </p:sp>
        <p:sp>
          <p:nvSpPr>
            <p:cNvPr id="331" name="Line 100"/>
            <p:cNvSpPr>
              <a:spLocks noChangeShapeType="1"/>
            </p:cNvSpPr>
            <p:nvPr/>
          </p:nvSpPr>
          <p:spPr bwMode="auto">
            <a:xfrm>
              <a:off x="2819400" y="565499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332" name="Text Box 101"/>
            <p:cNvSpPr txBox="1">
              <a:spLocks noChangeArrowheads="1"/>
            </p:cNvSpPr>
            <p:nvPr/>
          </p:nvSpPr>
          <p:spPr bwMode="auto">
            <a:xfrm>
              <a:off x="3519488" y="5410518"/>
              <a:ext cx="381000" cy="244475"/>
            </a:xfrm>
            <a:prstGeom prst="rect">
              <a:avLst/>
            </a:prstGeom>
            <a:noFill/>
            <a:ln w="9525">
              <a:noFill/>
              <a:miter lim="800000"/>
              <a:headEnd/>
              <a:tailEnd/>
            </a:ln>
            <a:effectLst/>
          </p:spPr>
          <p:txBody>
            <a:bodyPr>
              <a:spAutoFit/>
            </a:bodyPr>
            <a:lstStyle/>
            <a:p>
              <a:pPr algn="l"/>
              <a:r>
                <a:rPr lang="en-US" sz="1000" b="1" u="none" dirty="0"/>
                <a:t>16</a:t>
              </a:r>
            </a:p>
          </p:txBody>
        </p:sp>
        <p:sp>
          <p:nvSpPr>
            <p:cNvPr id="333" name="Line 105"/>
            <p:cNvSpPr>
              <a:spLocks noChangeShapeType="1"/>
            </p:cNvSpPr>
            <p:nvPr/>
          </p:nvSpPr>
          <p:spPr bwMode="auto">
            <a:xfrm>
              <a:off x="7848600" y="46024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34" name="Line 106"/>
            <p:cNvSpPr>
              <a:spLocks noChangeShapeType="1"/>
            </p:cNvSpPr>
            <p:nvPr/>
          </p:nvSpPr>
          <p:spPr bwMode="auto">
            <a:xfrm>
              <a:off x="8229600" y="493585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35" name="Line 108"/>
            <p:cNvSpPr>
              <a:spLocks noChangeShapeType="1"/>
            </p:cNvSpPr>
            <p:nvPr/>
          </p:nvSpPr>
          <p:spPr bwMode="auto">
            <a:xfrm>
              <a:off x="6477000" y="3307080"/>
              <a:ext cx="533400" cy="0"/>
            </a:xfrm>
            <a:prstGeom prst="line">
              <a:avLst/>
            </a:prstGeom>
            <a:noFill/>
            <a:ln w="28575">
              <a:solidFill>
                <a:schemeClr val="tx1"/>
              </a:solidFill>
              <a:round/>
              <a:headEnd/>
              <a:tailEnd/>
            </a:ln>
            <a:effectLst/>
          </p:spPr>
          <p:txBody>
            <a:bodyPr/>
            <a:lstStyle/>
            <a:p>
              <a:endParaRPr lang="en-US" dirty="0"/>
            </a:p>
          </p:txBody>
        </p:sp>
        <p:sp>
          <p:nvSpPr>
            <p:cNvPr id="336" name="Line 109"/>
            <p:cNvSpPr>
              <a:spLocks noChangeShapeType="1"/>
            </p:cNvSpPr>
            <p:nvPr/>
          </p:nvSpPr>
          <p:spPr bwMode="auto">
            <a:xfrm>
              <a:off x="8534400" y="4769168"/>
              <a:ext cx="152400" cy="0"/>
            </a:xfrm>
            <a:prstGeom prst="line">
              <a:avLst/>
            </a:prstGeom>
            <a:noFill/>
            <a:ln w="28575">
              <a:solidFill>
                <a:schemeClr val="tx1"/>
              </a:solidFill>
              <a:round/>
              <a:headEnd/>
              <a:tailEnd/>
            </a:ln>
            <a:effectLst/>
          </p:spPr>
          <p:txBody>
            <a:bodyPr/>
            <a:lstStyle/>
            <a:p>
              <a:endParaRPr lang="en-US" dirty="0"/>
            </a:p>
          </p:txBody>
        </p:sp>
        <p:sp>
          <p:nvSpPr>
            <p:cNvPr id="337" name="Line 110"/>
            <p:cNvSpPr>
              <a:spLocks noChangeShapeType="1"/>
            </p:cNvSpPr>
            <p:nvPr/>
          </p:nvSpPr>
          <p:spPr bwMode="auto">
            <a:xfrm>
              <a:off x="8672513" y="4754880"/>
              <a:ext cx="14288" cy="1524000"/>
            </a:xfrm>
            <a:prstGeom prst="line">
              <a:avLst/>
            </a:prstGeom>
            <a:noFill/>
            <a:ln w="28575">
              <a:solidFill>
                <a:schemeClr val="tx1"/>
              </a:solidFill>
              <a:round/>
              <a:headEnd/>
              <a:tailEnd/>
            </a:ln>
            <a:effectLst/>
          </p:spPr>
          <p:txBody>
            <a:bodyPr/>
            <a:lstStyle/>
            <a:p>
              <a:endParaRPr lang="en-US" dirty="0"/>
            </a:p>
          </p:txBody>
        </p:sp>
        <p:sp>
          <p:nvSpPr>
            <p:cNvPr id="338" name="Line 111"/>
            <p:cNvSpPr>
              <a:spLocks noChangeShapeType="1"/>
            </p:cNvSpPr>
            <p:nvPr/>
          </p:nvSpPr>
          <p:spPr bwMode="auto">
            <a:xfrm>
              <a:off x="2895600" y="6264593"/>
              <a:ext cx="5791200" cy="0"/>
            </a:xfrm>
            <a:prstGeom prst="line">
              <a:avLst/>
            </a:prstGeom>
            <a:noFill/>
            <a:ln w="28575">
              <a:solidFill>
                <a:schemeClr val="tx1"/>
              </a:solidFill>
              <a:round/>
              <a:headEnd/>
              <a:tailEnd/>
            </a:ln>
            <a:effectLst/>
          </p:spPr>
          <p:txBody>
            <a:bodyPr/>
            <a:lstStyle/>
            <a:p>
              <a:endParaRPr lang="en-US" dirty="0"/>
            </a:p>
          </p:txBody>
        </p:sp>
        <p:sp>
          <p:nvSpPr>
            <p:cNvPr id="339" name="Line 112"/>
            <p:cNvSpPr>
              <a:spLocks noChangeShapeType="1"/>
            </p:cNvSpPr>
            <p:nvPr/>
          </p:nvSpPr>
          <p:spPr bwMode="auto">
            <a:xfrm>
              <a:off x="2895600" y="4983480"/>
              <a:ext cx="0" cy="1295400"/>
            </a:xfrm>
            <a:prstGeom prst="line">
              <a:avLst/>
            </a:prstGeom>
            <a:noFill/>
            <a:ln w="28575">
              <a:solidFill>
                <a:schemeClr val="tx1"/>
              </a:solidFill>
              <a:round/>
              <a:headEnd/>
              <a:tailEnd/>
            </a:ln>
            <a:effectLst/>
          </p:spPr>
          <p:txBody>
            <a:bodyPr/>
            <a:lstStyle/>
            <a:p>
              <a:endParaRPr lang="en-US" dirty="0"/>
            </a:p>
          </p:txBody>
        </p:sp>
        <p:grpSp>
          <p:nvGrpSpPr>
            <p:cNvPr id="340" name="Group 114"/>
            <p:cNvGrpSpPr>
              <a:grpSpLocks/>
            </p:cNvGrpSpPr>
            <p:nvPr/>
          </p:nvGrpSpPr>
          <p:grpSpPr bwMode="auto">
            <a:xfrm>
              <a:off x="2246301" y="2148205"/>
              <a:ext cx="228600" cy="549275"/>
              <a:chOff x="4392" y="1632"/>
              <a:chExt cx="144" cy="346"/>
            </a:xfrm>
          </p:grpSpPr>
          <p:grpSp>
            <p:nvGrpSpPr>
              <p:cNvPr id="392" name="Group 115"/>
              <p:cNvGrpSpPr>
                <a:grpSpLocks/>
              </p:cNvGrpSpPr>
              <p:nvPr/>
            </p:nvGrpSpPr>
            <p:grpSpPr bwMode="auto">
              <a:xfrm>
                <a:off x="4411" y="1634"/>
                <a:ext cx="102" cy="336"/>
                <a:chOff x="1248" y="3360"/>
                <a:chExt cx="144" cy="480"/>
              </a:xfrm>
            </p:grpSpPr>
            <p:sp>
              <p:nvSpPr>
                <p:cNvPr id="394" name="AutoShape 116"/>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95" name="Line 11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96" name="Line 11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93" name="Text Box 119"/>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341" name="Group 120"/>
            <p:cNvGrpSpPr>
              <a:grpSpLocks/>
            </p:cNvGrpSpPr>
            <p:nvPr/>
          </p:nvGrpSpPr>
          <p:grpSpPr bwMode="auto">
            <a:xfrm>
              <a:off x="8342301" y="4510405"/>
              <a:ext cx="228600" cy="549275"/>
              <a:chOff x="4392" y="1632"/>
              <a:chExt cx="144" cy="346"/>
            </a:xfrm>
          </p:grpSpPr>
          <p:grpSp>
            <p:nvGrpSpPr>
              <p:cNvPr id="387" name="Group 121"/>
              <p:cNvGrpSpPr>
                <a:grpSpLocks/>
              </p:cNvGrpSpPr>
              <p:nvPr/>
            </p:nvGrpSpPr>
            <p:grpSpPr bwMode="auto">
              <a:xfrm>
                <a:off x="4411" y="1634"/>
                <a:ext cx="102" cy="336"/>
                <a:chOff x="1248" y="3360"/>
                <a:chExt cx="144" cy="480"/>
              </a:xfrm>
            </p:grpSpPr>
            <p:sp>
              <p:nvSpPr>
                <p:cNvPr id="389" name="AutoShape 122"/>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90" name="Line 123"/>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91" name="Line 124"/>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88" name="Text Box 125"/>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342" name="Group 134"/>
            <p:cNvGrpSpPr>
              <a:grpSpLocks/>
            </p:cNvGrpSpPr>
            <p:nvPr/>
          </p:nvGrpSpPr>
          <p:grpSpPr bwMode="auto">
            <a:xfrm>
              <a:off x="2438400" y="2849880"/>
              <a:ext cx="152400" cy="3200400"/>
              <a:chOff x="1728" y="1296"/>
              <a:chExt cx="96" cy="2688"/>
            </a:xfrm>
          </p:grpSpPr>
          <p:sp>
            <p:nvSpPr>
              <p:cNvPr id="385" name="Rectangle 13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386" name="Rectangle 13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43" name="Line 135"/>
            <p:cNvSpPr>
              <a:spLocks noChangeShapeType="1"/>
            </p:cNvSpPr>
            <p:nvPr/>
          </p:nvSpPr>
          <p:spPr bwMode="auto">
            <a:xfrm>
              <a:off x="2590800" y="4221480"/>
              <a:ext cx="228600" cy="0"/>
            </a:xfrm>
            <a:prstGeom prst="line">
              <a:avLst/>
            </a:prstGeom>
            <a:noFill/>
            <a:ln w="28575">
              <a:solidFill>
                <a:schemeClr val="tx1"/>
              </a:solidFill>
              <a:round/>
              <a:headEnd/>
              <a:tailEnd/>
            </a:ln>
            <a:effectLst/>
          </p:spPr>
          <p:txBody>
            <a:bodyPr/>
            <a:lstStyle/>
            <a:p>
              <a:endParaRPr lang="en-US" dirty="0"/>
            </a:p>
          </p:txBody>
        </p:sp>
        <p:sp>
          <p:nvSpPr>
            <p:cNvPr id="344" name="Line 148"/>
            <p:cNvSpPr>
              <a:spLocks noChangeShapeType="1"/>
            </p:cNvSpPr>
            <p:nvPr/>
          </p:nvSpPr>
          <p:spPr bwMode="auto">
            <a:xfrm>
              <a:off x="2590800" y="300228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345" name="Group 149"/>
            <p:cNvGrpSpPr>
              <a:grpSpLocks/>
            </p:cNvGrpSpPr>
            <p:nvPr/>
          </p:nvGrpSpPr>
          <p:grpSpPr bwMode="auto">
            <a:xfrm>
              <a:off x="4572000" y="2849880"/>
              <a:ext cx="152400" cy="3200400"/>
              <a:chOff x="1728" y="1296"/>
              <a:chExt cx="96" cy="2688"/>
            </a:xfrm>
          </p:grpSpPr>
          <p:sp>
            <p:nvSpPr>
              <p:cNvPr id="383" name="Rectangle 150"/>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384" name="Rectangle 151"/>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46" name="Group 152"/>
            <p:cNvGrpSpPr>
              <a:grpSpLocks/>
            </p:cNvGrpSpPr>
            <p:nvPr/>
          </p:nvGrpSpPr>
          <p:grpSpPr bwMode="auto">
            <a:xfrm>
              <a:off x="6324600" y="2849880"/>
              <a:ext cx="152400" cy="3200400"/>
              <a:chOff x="1728" y="1296"/>
              <a:chExt cx="96" cy="2688"/>
            </a:xfrm>
          </p:grpSpPr>
          <p:sp>
            <p:nvSpPr>
              <p:cNvPr id="381" name="Rectangle 153"/>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382" name="Rectangle 154"/>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47" name="Group 155"/>
            <p:cNvGrpSpPr>
              <a:grpSpLocks/>
            </p:cNvGrpSpPr>
            <p:nvPr/>
          </p:nvGrpSpPr>
          <p:grpSpPr bwMode="auto">
            <a:xfrm>
              <a:off x="8001000" y="2849880"/>
              <a:ext cx="152400" cy="3200400"/>
              <a:chOff x="1728" y="1296"/>
              <a:chExt cx="96" cy="2688"/>
            </a:xfrm>
          </p:grpSpPr>
          <p:sp>
            <p:nvSpPr>
              <p:cNvPr id="379" name="Rectangle 15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380" name="Rectangle 15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48" name="Line 158"/>
            <p:cNvSpPr>
              <a:spLocks noChangeShapeType="1"/>
            </p:cNvSpPr>
            <p:nvPr/>
          </p:nvSpPr>
          <p:spPr bwMode="auto">
            <a:xfrm>
              <a:off x="4267200" y="41452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49" name="Line 159"/>
            <p:cNvSpPr>
              <a:spLocks noChangeShapeType="1"/>
            </p:cNvSpPr>
            <p:nvPr/>
          </p:nvSpPr>
          <p:spPr bwMode="auto">
            <a:xfrm>
              <a:off x="4267200" y="4602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50" name="Text Box 160"/>
            <p:cNvSpPr txBox="1">
              <a:spLocks noChangeArrowheads="1"/>
            </p:cNvSpPr>
            <p:nvPr/>
          </p:nvSpPr>
          <p:spPr bwMode="auto">
            <a:xfrm>
              <a:off x="3733800" y="397700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351" name="Text Box 161"/>
            <p:cNvSpPr txBox="1">
              <a:spLocks noChangeArrowheads="1"/>
            </p:cNvSpPr>
            <p:nvPr/>
          </p:nvSpPr>
          <p:spPr bwMode="auto">
            <a:xfrm>
              <a:off x="4310063" y="540734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352" name="Line 162"/>
            <p:cNvSpPr>
              <a:spLocks noChangeShapeType="1"/>
            </p:cNvSpPr>
            <p:nvPr/>
          </p:nvSpPr>
          <p:spPr bwMode="auto">
            <a:xfrm>
              <a:off x="4343400" y="565499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53" name="Line 163"/>
            <p:cNvSpPr>
              <a:spLocks noChangeShapeType="1"/>
            </p:cNvSpPr>
            <p:nvPr/>
          </p:nvSpPr>
          <p:spPr bwMode="auto">
            <a:xfrm>
              <a:off x="2819400" y="42214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54" name="Line 164"/>
            <p:cNvSpPr>
              <a:spLocks noChangeShapeType="1"/>
            </p:cNvSpPr>
            <p:nvPr/>
          </p:nvSpPr>
          <p:spPr bwMode="auto">
            <a:xfrm>
              <a:off x="2819400" y="46786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55" name="Line 165"/>
            <p:cNvSpPr>
              <a:spLocks noChangeShapeType="1"/>
            </p:cNvSpPr>
            <p:nvPr/>
          </p:nvSpPr>
          <p:spPr bwMode="auto">
            <a:xfrm>
              <a:off x="2895600" y="499872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56" name="Line 166"/>
            <p:cNvSpPr>
              <a:spLocks noChangeShapeType="1"/>
            </p:cNvSpPr>
            <p:nvPr/>
          </p:nvSpPr>
          <p:spPr bwMode="auto">
            <a:xfrm>
              <a:off x="4953000" y="49834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57" name="Line 167"/>
            <p:cNvSpPr>
              <a:spLocks noChangeShapeType="1"/>
            </p:cNvSpPr>
            <p:nvPr/>
          </p:nvSpPr>
          <p:spPr bwMode="auto">
            <a:xfrm>
              <a:off x="5257800" y="48310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58" name="Line 168"/>
            <p:cNvSpPr>
              <a:spLocks noChangeShapeType="1"/>
            </p:cNvSpPr>
            <p:nvPr/>
          </p:nvSpPr>
          <p:spPr bwMode="auto">
            <a:xfrm>
              <a:off x="4724400" y="460248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59" name="Line 169"/>
            <p:cNvSpPr>
              <a:spLocks noChangeShapeType="1"/>
            </p:cNvSpPr>
            <p:nvPr/>
          </p:nvSpPr>
          <p:spPr bwMode="auto">
            <a:xfrm>
              <a:off x="4724400" y="414528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60" name="Line 171"/>
            <p:cNvSpPr>
              <a:spLocks noChangeShapeType="1"/>
            </p:cNvSpPr>
            <p:nvPr/>
          </p:nvSpPr>
          <p:spPr bwMode="auto">
            <a:xfrm>
              <a:off x="2133600" y="254508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61" name="Line 172"/>
            <p:cNvSpPr>
              <a:spLocks noChangeShapeType="1"/>
            </p:cNvSpPr>
            <p:nvPr/>
          </p:nvSpPr>
          <p:spPr bwMode="auto">
            <a:xfrm>
              <a:off x="1981200" y="23164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62" name="Line 173"/>
            <p:cNvSpPr>
              <a:spLocks noChangeShapeType="1"/>
            </p:cNvSpPr>
            <p:nvPr/>
          </p:nvSpPr>
          <p:spPr bwMode="auto">
            <a:xfrm>
              <a:off x="6035040" y="4373880"/>
              <a:ext cx="289560" cy="0"/>
            </a:xfrm>
            <a:prstGeom prst="line">
              <a:avLst/>
            </a:prstGeom>
            <a:noFill/>
            <a:ln w="28575">
              <a:solidFill>
                <a:schemeClr val="tx1"/>
              </a:solidFill>
              <a:round/>
              <a:headEnd/>
              <a:tailEnd type="triangle" w="med" len="med"/>
            </a:ln>
            <a:effectLst/>
          </p:spPr>
          <p:txBody>
            <a:bodyPr/>
            <a:lstStyle/>
            <a:p>
              <a:endParaRPr lang="en-US" dirty="0"/>
            </a:p>
          </p:txBody>
        </p:sp>
        <p:sp>
          <p:nvSpPr>
            <p:cNvPr id="363" name="Line 174"/>
            <p:cNvSpPr>
              <a:spLocks noChangeShapeType="1"/>
            </p:cNvSpPr>
            <p:nvPr/>
          </p:nvSpPr>
          <p:spPr bwMode="auto">
            <a:xfrm>
              <a:off x="6477000" y="4373880"/>
              <a:ext cx="152400" cy="0"/>
            </a:xfrm>
            <a:prstGeom prst="line">
              <a:avLst/>
            </a:prstGeom>
            <a:noFill/>
            <a:ln w="28575">
              <a:solidFill>
                <a:schemeClr val="tx1"/>
              </a:solidFill>
              <a:round/>
              <a:headEnd/>
              <a:tailEnd/>
            </a:ln>
            <a:effectLst/>
          </p:spPr>
          <p:txBody>
            <a:bodyPr/>
            <a:lstStyle/>
            <a:p>
              <a:endParaRPr lang="en-US" dirty="0"/>
            </a:p>
          </p:txBody>
        </p:sp>
        <p:sp>
          <p:nvSpPr>
            <p:cNvPr id="364" name="Line 175"/>
            <p:cNvSpPr>
              <a:spLocks noChangeShapeType="1"/>
            </p:cNvSpPr>
            <p:nvPr/>
          </p:nvSpPr>
          <p:spPr bwMode="auto">
            <a:xfrm flipV="1">
              <a:off x="6621780" y="3611880"/>
              <a:ext cx="0" cy="762000"/>
            </a:xfrm>
            <a:prstGeom prst="line">
              <a:avLst/>
            </a:prstGeom>
            <a:noFill/>
            <a:ln w="28575">
              <a:solidFill>
                <a:schemeClr val="tx1"/>
              </a:solidFill>
              <a:round/>
              <a:headEnd/>
              <a:tailEnd type="triangle" w="med" len="med"/>
            </a:ln>
            <a:effectLst/>
          </p:spPr>
          <p:txBody>
            <a:bodyPr/>
            <a:lstStyle/>
            <a:p>
              <a:endParaRPr lang="en-US" dirty="0"/>
            </a:p>
          </p:txBody>
        </p:sp>
        <p:sp>
          <p:nvSpPr>
            <p:cNvPr id="365" name="Line 176"/>
            <p:cNvSpPr>
              <a:spLocks noChangeShapeType="1"/>
            </p:cNvSpPr>
            <p:nvPr/>
          </p:nvSpPr>
          <p:spPr bwMode="auto">
            <a:xfrm>
              <a:off x="4800600" y="4594860"/>
              <a:ext cx="0" cy="685800"/>
            </a:xfrm>
            <a:prstGeom prst="line">
              <a:avLst/>
            </a:prstGeom>
            <a:noFill/>
            <a:ln w="28575">
              <a:solidFill>
                <a:schemeClr val="tx1"/>
              </a:solidFill>
              <a:round/>
              <a:headEnd/>
              <a:tailEnd/>
            </a:ln>
            <a:effectLst/>
          </p:spPr>
          <p:txBody>
            <a:bodyPr/>
            <a:lstStyle/>
            <a:p>
              <a:endParaRPr lang="en-US" dirty="0"/>
            </a:p>
          </p:txBody>
        </p:sp>
        <p:sp>
          <p:nvSpPr>
            <p:cNvPr id="366" name="Text Box 177"/>
            <p:cNvSpPr txBox="1">
              <a:spLocks noChangeArrowheads="1"/>
            </p:cNvSpPr>
            <p:nvPr/>
          </p:nvSpPr>
          <p:spPr bwMode="auto">
            <a:xfrm>
              <a:off x="6629400" y="505968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367" name="Line 178"/>
            <p:cNvSpPr>
              <a:spLocks noChangeShapeType="1"/>
            </p:cNvSpPr>
            <p:nvPr/>
          </p:nvSpPr>
          <p:spPr bwMode="auto">
            <a:xfrm>
              <a:off x="6477000" y="528828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68" name="Text Box 179"/>
            <p:cNvSpPr txBox="1">
              <a:spLocks noChangeArrowheads="1"/>
            </p:cNvSpPr>
            <p:nvPr/>
          </p:nvSpPr>
          <p:spPr bwMode="auto">
            <a:xfrm>
              <a:off x="7259638" y="445008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369" name="Line 180"/>
            <p:cNvSpPr>
              <a:spLocks noChangeShapeType="1"/>
            </p:cNvSpPr>
            <p:nvPr/>
          </p:nvSpPr>
          <p:spPr bwMode="auto">
            <a:xfrm>
              <a:off x="6553200" y="4602480"/>
              <a:ext cx="0" cy="1066800"/>
            </a:xfrm>
            <a:prstGeom prst="line">
              <a:avLst/>
            </a:prstGeom>
            <a:noFill/>
            <a:ln w="28575">
              <a:solidFill>
                <a:schemeClr val="tx1"/>
              </a:solidFill>
              <a:round/>
              <a:headEnd/>
              <a:tailEnd/>
            </a:ln>
            <a:effectLst/>
          </p:spPr>
          <p:txBody>
            <a:bodyPr/>
            <a:lstStyle/>
            <a:p>
              <a:endParaRPr lang="en-US" dirty="0"/>
            </a:p>
          </p:txBody>
        </p:sp>
        <p:sp>
          <p:nvSpPr>
            <p:cNvPr id="370" name="Line 181"/>
            <p:cNvSpPr>
              <a:spLocks noChangeShapeType="1"/>
            </p:cNvSpPr>
            <p:nvPr/>
          </p:nvSpPr>
          <p:spPr bwMode="auto">
            <a:xfrm>
              <a:off x="6553200" y="566928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371" name="Line 182"/>
            <p:cNvSpPr>
              <a:spLocks noChangeShapeType="1"/>
            </p:cNvSpPr>
            <p:nvPr/>
          </p:nvSpPr>
          <p:spPr bwMode="auto">
            <a:xfrm>
              <a:off x="8153400" y="460248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72" name="Line 183"/>
            <p:cNvSpPr>
              <a:spLocks noChangeShapeType="1"/>
            </p:cNvSpPr>
            <p:nvPr/>
          </p:nvSpPr>
          <p:spPr bwMode="auto">
            <a:xfrm>
              <a:off x="8153400" y="5669280"/>
              <a:ext cx="76200" cy="0"/>
            </a:xfrm>
            <a:prstGeom prst="line">
              <a:avLst/>
            </a:prstGeom>
            <a:noFill/>
            <a:ln w="28575">
              <a:solidFill>
                <a:schemeClr val="tx1"/>
              </a:solidFill>
              <a:round/>
              <a:headEnd/>
              <a:tailEnd/>
            </a:ln>
            <a:effectLst/>
          </p:spPr>
          <p:txBody>
            <a:bodyPr/>
            <a:lstStyle/>
            <a:p>
              <a:endParaRPr lang="en-US" dirty="0"/>
            </a:p>
          </p:txBody>
        </p:sp>
        <p:sp>
          <p:nvSpPr>
            <p:cNvPr id="373" name="Line 184"/>
            <p:cNvSpPr>
              <a:spLocks noChangeShapeType="1"/>
            </p:cNvSpPr>
            <p:nvPr/>
          </p:nvSpPr>
          <p:spPr bwMode="auto">
            <a:xfrm flipV="1">
              <a:off x="8229600" y="4921568"/>
              <a:ext cx="0" cy="762000"/>
            </a:xfrm>
            <a:prstGeom prst="line">
              <a:avLst/>
            </a:prstGeom>
            <a:noFill/>
            <a:ln w="28575">
              <a:solidFill>
                <a:schemeClr val="tx1"/>
              </a:solidFill>
              <a:round/>
              <a:headEnd/>
              <a:tailEnd/>
            </a:ln>
            <a:effectLst/>
          </p:spPr>
          <p:txBody>
            <a:bodyPr/>
            <a:lstStyle/>
            <a:p>
              <a:endParaRPr lang="en-US" dirty="0"/>
            </a:p>
          </p:txBody>
        </p:sp>
        <p:sp>
          <p:nvSpPr>
            <p:cNvPr id="374" name="Text Box 189"/>
            <p:cNvSpPr txBox="1">
              <a:spLocks noChangeArrowheads="1"/>
            </p:cNvSpPr>
            <p:nvPr/>
          </p:nvSpPr>
          <p:spPr bwMode="auto">
            <a:xfrm>
              <a:off x="2286000" y="6034405"/>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375" name="Text Box 190"/>
            <p:cNvSpPr txBox="1">
              <a:spLocks noChangeArrowheads="1"/>
            </p:cNvSpPr>
            <p:nvPr/>
          </p:nvSpPr>
          <p:spPr bwMode="auto">
            <a:xfrm>
              <a:off x="4419600" y="6034405"/>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376" name="Text Box 191"/>
            <p:cNvSpPr txBox="1">
              <a:spLocks noChangeArrowheads="1"/>
            </p:cNvSpPr>
            <p:nvPr/>
          </p:nvSpPr>
          <p:spPr bwMode="auto">
            <a:xfrm>
              <a:off x="6019800" y="6034405"/>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377" name="Text Box 192"/>
            <p:cNvSpPr txBox="1">
              <a:spLocks noChangeArrowheads="1"/>
            </p:cNvSpPr>
            <p:nvPr/>
          </p:nvSpPr>
          <p:spPr bwMode="auto">
            <a:xfrm>
              <a:off x="7696200" y="6034405"/>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378" name="Line 147"/>
            <p:cNvSpPr>
              <a:spLocks noChangeShapeType="1"/>
            </p:cNvSpPr>
            <p:nvPr/>
          </p:nvSpPr>
          <p:spPr bwMode="auto">
            <a:xfrm>
              <a:off x="1912815" y="2995245"/>
              <a:ext cx="533400" cy="0"/>
            </a:xfrm>
            <a:prstGeom prst="line">
              <a:avLst/>
            </a:prstGeom>
            <a:noFill/>
            <a:ln w="28575">
              <a:solidFill>
                <a:schemeClr val="tx1"/>
              </a:solidFill>
              <a:round/>
              <a:headEnd/>
              <a:tailEnd type="triangle" w="med" len="med"/>
            </a:ln>
            <a:effectLst/>
          </p:spPr>
          <p:txBody>
            <a:bodyPr/>
            <a:lstStyle/>
            <a:p>
              <a:endParaRPr lang="en-US" dirty="0"/>
            </a:p>
          </p:txBody>
        </p:sp>
      </p:grpSp>
      <p:pic>
        <p:nvPicPr>
          <p:cNvPr id="2" name="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61442" name="Rectangle 2"/>
          <p:cNvSpPr>
            <a:spLocks noGrp="1" noChangeArrowheads="1"/>
          </p:cNvSpPr>
          <p:nvPr>
            <p:ph type="title"/>
          </p:nvPr>
        </p:nvSpPr>
        <p:spPr>
          <a:xfrm>
            <a:off x="1905000" y="1371600"/>
            <a:ext cx="5410200" cy="533400"/>
          </a:xfrm>
          <a:ln/>
        </p:spPr>
        <p:txBody>
          <a:bodyPr/>
          <a:lstStyle/>
          <a:p>
            <a:r>
              <a:rPr lang="en-US" sz="3200" dirty="0"/>
              <a:t>Adding Control</a:t>
            </a:r>
          </a:p>
        </p:txBody>
      </p:sp>
      <p:sp>
        <p:nvSpPr>
          <p:cNvPr id="61443" name="Rectangle 3"/>
          <p:cNvSpPr>
            <a:spLocks noGrp="1" noChangeArrowheads="1"/>
          </p:cNvSpPr>
          <p:nvPr>
            <p:ph type="body" idx="1"/>
          </p:nvPr>
        </p:nvSpPr>
        <p:spPr>
          <a:xfrm>
            <a:off x="685800" y="2057400"/>
            <a:ext cx="7772400" cy="4419600"/>
          </a:xfrm>
        </p:spPr>
        <p:txBody>
          <a:bodyPr/>
          <a:lstStyle/>
          <a:p>
            <a:r>
              <a:rPr lang="en-US" sz="2400" u="sng" dirty="0">
                <a:solidFill>
                  <a:srgbClr val="CC0000"/>
                </a:solidFill>
              </a:rPr>
              <a:t>Control information</a:t>
            </a:r>
            <a:r>
              <a:rPr lang="en-US" sz="2400" dirty="0"/>
              <a:t> </a:t>
            </a:r>
            <a:r>
              <a:rPr lang="en-US" sz="2400" dirty="0">
                <a:solidFill>
                  <a:srgbClr val="008000"/>
                </a:solidFill>
              </a:rPr>
              <a:t>must be carried along as a part of the instruction,</a:t>
            </a:r>
            <a:r>
              <a:rPr lang="en-US" sz="2400" dirty="0"/>
              <a:t> </a:t>
            </a:r>
            <a:r>
              <a:rPr lang="en-US" sz="2400" dirty="0">
                <a:solidFill>
                  <a:srgbClr val="008000"/>
                </a:solidFill>
              </a:rPr>
              <a:t>since this information is required at different stages of the pipeline</a:t>
            </a:r>
            <a:r>
              <a:rPr lang="en-US" sz="2400" dirty="0"/>
              <a:t>.  </a:t>
            </a:r>
          </a:p>
          <a:p>
            <a:r>
              <a:rPr lang="en-US" sz="2400" dirty="0">
                <a:solidFill>
                  <a:schemeClr val="accent2"/>
                </a:solidFill>
              </a:rPr>
              <a:t>This can be done by adding more inter-stage storage register bits to forward control data yet to be used</a:t>
            </a:r>
            <a:r>
              <a:rPr lang="en-US" sz="2400" dirty="0"/>
              <a:t>.  </a:t>
            </a:r>
          </a:p>
          <a:p>
            <a:r>
              <a:rPr lang="en-US" sz="2400" dirty="0"/>
              <a:t>The result is </a:t>
            </a:r>
            <a:r>
              <a:rPr lang="en-US" sz="2400" u="sng" dirty="0">
                <a:solidFill>
                  <a:srgbClr val="CC0000"/>
                </a:solidFill>
              </a:rPr>
              <a:t>very large inter-stage registers</a:t>
            </a:r>
            <a:r>
              <a:rPr lang="en-US" sz="2400" dirty="0"/>
              <a:t>.  For example, the storage capacity required between the instruction decode and ALU execution stages (ID/EX register) is more than 120 bits.   </a:t>
            </a:r>
          </a:p>
          <a:p>
            <a:r>
              <a:rPr lang="en-US" sz="2400" dirty="0">
                <a:solidFill>
                  <a:srgbClr val="996633"/>
                </a:solidFill>
              </a:rPr>
              <a:t>The resulting processor with full control functionality is shown on the next slide</a:t>
            </a:r>
          </a:p>
        </p:txBody>
      </p:sp>
      <p:pic>
        <p:nvPicPr>
          <p:cNvPr id="2" name="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Footer Placeholder 1"/>
          <p:cNvSpPr>
            <a:spLocks noGrp="1"/>
          </p:cNvSpPr>
          <p:nvPr>
            <p:ph type="ftr" sz="quarter" idx="10"/>
          </p:nvPr>
        </p:nvSpPr>
        <p:spPr/>
        <p:txBody>
          <a:bodyPr/>
          <a:lstStyle/>
          <a:p>
            <a:r>
              <a:rPr lang="en-US" dirty="0" smtClean="0"/>
              <a:t>Lecture #20:  The Pipeline MIPS Processor</a:t>
            </a:r>
            <a:endParaRPr lang="en-US" dirty="0"/>
          </a:p>
        </p:txBody>
      </p:sp>
      <p:sp>
        <p:nvSpPr>
          <p:cNvPr id="59633" name="Text Box 241"/>
          <p:cNvSpPr txBox="1">
            <a:spLocks noChangeArrowheads="1"/>
          </p:cNvSpPr>
          <p:nvPr/>
        </p:nvSpPr>
        <p:spPr bwMode="auto">
          <a:xfrm>
            <a:off x="457200" y="4841875"/>
            <a:ext cx="1987550" cy="1187450"/>
          </a:xfrm>
          <a:prstGeom prst="rect">
            <a:avLst/>
          </a:prstGeom>
          <a:noFill/>
          <a:ln w="9525">
            <a:noFill/>
            <a:miter lim="800000"/>
            <a:headEnd/>
            <a:tailEnd/>
          </a:ln>
          <a:effectLst/>
        </p:spPr>
        <p:txBody>
          <a:bodyPr wrap="none">
            <a:spAutoFit/>
          </a:bodyPr>
          <a:lstStyle/>
          <a:p>
            <a:r>
              <a:rPr lang="en-US" b="1" u="none" dirty="0"/>
              <a:t>Full Pipeline</a:t>
            </a:r>
          </a:p>
          <a:p>
            <a:r>
              <a:rPr lang="en-US" b="1" u="none" dirty="0"/>
              <a:t>Design with</a:t>
            </a:r>
          </a:p>
          <a:p>
            <a:r>
              <a:rPr lang="en-US" b="1" u="none" dirty="0"/>
              <a:t>Control Lines</a:t>
            </a:r>
          </a:p>
        </p:txBody>
      </p:sp>
      <p:sp>
        <p:nvSpPr>
          <p:cNvPr id="59634" name="Text Box 242"/>
          <p:cNvSpPr txBox="1">
            <a:spLocks noChangeArrowheads="1"/>
          </p:cNvSpPr>
          <p:nvPr/>
        </p:nvSpPr>
        <p:spPr bwMode="auto">
          <a:xfrm>
            <a:off x="6172200" y="6308725"/>
            <a:ext cx="2743200" cy="396875"/>
          </a:xfrm>
          <a:prstGeom prst="rect">
            <a:avLst/>
          </a:prstGeom>
          <a:solidFill>
            <a:schemeClr val="bg1"/>
          </a:solidFill>
          <a:ln w="9525">
            <a:noFill/>
            <a:miter lim="800000"/>
            <a:headEnd/>
            <a:tailEnd/>
          </a:ln>
          <a:effectLst/>
        </p:spPr>
        <p:txBody>
          <a:bodyPr>
            <a:spAutoFit/>
          </a:bodyPr>
          <a:lstStyle/>
          <a:p>
            <a:pPr algn="l"/>
            <a:r>
              <a:rPr lang="en-US" sz="1000" u="none" dirty="0"/>
              <a:t>After David A. Patterson and John L. Hennessy, </a:t>
            </a:r>
          </a:p>
          <a:p>
            <a:pPr algn="l"/>
            <a:r>
              <a:rPr lang="en-US" sz="1000" i="1" u="none" dirty="0"/>
              <a:t>Computer Organization and Design</a:t>
            </a:r>
            <a:r>
              <a:rPr lang="en-US" sz="1000" u="none" dirty="0"/>
              <a:t>, 2nd Edition</a:t>
            </a:r>
          </a:p>
        </p:txBody>
      </p:sp>
      <p:grpSp>
        <p:nvGrpSpPr>
          <p:cNvPr id="248" name="Group 247"/>
          <p:cNvGrpSpPr/>
          <p:nvPr/>
        </p:nvGrpSpPr>
        <p:grpSpPr>
          <a:xfrm>
            <a:off x="457200" y="1295400"/>
            <a:ext cx="8229601" cy="4953000"/>
            <a:chOff x="457200" y="1295400"/>
            <a:chExt cx="8229601" cy="4953000"/>
          </a:xfrm>
        </p:grpSpPr>
        <p:sp>
          <p:nvSpPr>
            <p:cNvPr id="59593" name="Line 201"/>
            <p:cNvSpPr>
              <a:spLocks noChangeShapeType="1"/>
            </p:cNvSpPr>
            <p:nvPr/>
          </p:nvSpPr>
          <p:spPr bwMode="auto">
            <a:xfrm flipV="1">
              <a:off x="5935980" y="43510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239" name="Group 205"/>
            <p:cNvGrpSpPr/>
            <p:nvPr/>
          </p:nvGrpSpPr>
          <p:grpSpPr>
            <a:xfrm>
              <a:off x="5379720" y="3649980"/>
              <a:ext cx="1056287" cy="990598"/>
              <a:chOff x="3355430" y="3810002"/>
              <a:chExt cx="1056287" cy="990598"/>
            </a:xfrm>
          </p:grpSpPr>
          <p:cxnSp>
            <p:nvCxnSpPr>
              <p:cNvPr id="240" name="Straight Connector 239"/>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41" name="Isosceles Triangle 240"/>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2" name="Isosceles Triangle 241"/>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3" name="Isosceles Triangle 242"/>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4" name="Rectangle 243"/>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5"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59599" name="Line 207"/>
            <p:cNvSpPr>
              <a:spLocks noChangeShapeType="1"/>
            </p:cNvSpPr>
            <p:nvPr/>
          </p:nvSpPr>
          <p:spPr bwMode="auto">
            <a:xfrm>
              <a:off x="5181600" y="35814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59597" name="Line 205"/>
            <p:cNvSpPr>
              <a:spLocks noChangeShapeType="1"/>
            </p:cNvSpPr>
            <p:nvPr/>
          </p:nvSpPr>
          <p:spPr bwMode="auto">
            <a:xfrm>
              <a:off x="6019800" y="2667000"/>
              <a:ext cx="0" cy="914400"/>
            </a:xfrm>
            <a:prstGeom prst="line">
              <a:avLst/>
            </a:prstGeom>
            <a:noFill/>
            <a:ln w="9525">
              <a:solidFill>
                <a:srgbClr val="CC0000"/>
              </a:solidFill>
              <a:round/>
              <a:headEnd/>
              <a:tailEnd/>
            </a:ln>
            <a:effectLst/>
          </p:spPr>
          <p:txBody>
            <a:bodyPr/>
            <a:lstStyle/>
            <a:p>
              <a:endParaRPr lang="en-US" dirty="0"/>
            </a:p>
          </p:txBody>
        </p:sp>
        <p:grpSp>
          <p:nvGrpSpPr>
            <p:cNvPr id="232" name="Group 205"/>
            <p:cNvGrpSpPr/>
            <p:nvPr/>
          </p:nvGrpSpPr>
          <p:grpSpPr>
            <a:xfrm>
              <a:off x="5367373" y="2420274"/>
              <a:ext cx="1056287" cy="990598"/>
              <a:chOff x="3355430" y="3810002"/>
              <a:chExt cx="1056287" cy="990598"/>
            </a:xfrm>
          </p:grpSpPr>
          <p:cxnSp>
            <p:nvCxnSpPr>
              <p:cNvPr id="233" name="Straight Connector 232"/>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34" name="Isosceles Triangle 233"/>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5" name="Isosceles Triangle 234"/>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6" name="Isosceles Triangle 235"/>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7" name="Rectangle 236"/>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8"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225" name="Group 205"/>
            <p:cNvGrpSpPr/>
            <p:nvPr/>
          </p:nvGrpSpPr>
          <p:grpSpPr>
            <a:xfrm>
              <a:off x="1272540" y="2209800"/>
              <a:ext cx="1056287" cy="990598"/>
              <a:chOff x="3355430" y="3810002"/>
              <a:chExt cx="1056287" cy="990598"/>
            </a:xfrm>
          </p:grpSpPr>
          <p:cxnSp>
            <p:nvCxnSpPr>
              <p:cNvPr id="226" name="Straight Connector 225"/>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27" name="Isosceles Triangle 226"/>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8" name="Isosceles Triangle 227"/>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9" name="Isosceles Triangle 228"/>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0" name="Rectangle 229"/>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1"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59400" name="Oval 8"/>
            <p:cNvSpPr>
              <a:spLocks noChangeArrowheads="1"/>
            </p:cNvSpPr>
            <p:nvPr/>
          </p:nvSpPr>
          <p:spPr bwMode="auto">
            <a:xfrm>
              <a:off x="3048000" y="312420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59401" name="Rectangle 9"/>
            <p:cNvSpPr>
              <a:spLocks noChangeArrowheads="1"/>
            </p:cNvSpPr>
            <p:nvPr/>
          </p:nvSpPr>
          <p:spPr bwMode="auto">
            <a:xfrm>
              <a:off x="1143000"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59434" name="Rectangle 42"/>
            <p:cNvSpPr>
              <a:spLocks noChangeArrowheads="1"/>
            </p:cNvSpPr>
            <p:nvPr/>
          </p:nvSpPr>
          <p:spPr bwMode="auto">
            <a:xfrm>
              <a:off x="609600" y="35052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59435" name="Line 43"/>
            <p:cNvSpPr>
              <a:spLocks noChangeShapeType="1"/>
            </p:cNvSpPr>
            <p:nvPr/>
          </p:nvSpPr>
          <p:spPr bwMode="auto">
            <a:xfrm>
              <a:off x="838200" y="3733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9436" name="Line 44"/>
            <p:cNvSpPr>
              <a:spLocks noChangeShapeType="1"/>
            </p:cNvSpPr>
            <p:nvPr/>
          </p:nvSpPr>
          <p:spPr bwMode="auto">
            <a:xfrm flipH="1" flipV="1">
              <a:off x="914400" y="2438400"/>
              <a:ext cx="12700" cy="1295400"/>
            </a:xfrm>
            <a:prstGeom prst="line">
              <a:avLst/>
            </a:prstGeom>
            <a:noFill/>
            <a:ln w="28575">
              <a:solidFill>
                <a:schemeClr val="tx1"/>
              </a:solidFill>
              <a:round/>
              <a:headEnd/>
              <a:tailEnd/>
            </a:ln>
            <a:effectLst/>
          </p:spPr>
          <p:txBody>
            <a:bodyPr/>
            <a:lstStyle/>
            <a:p>
              <a:endParaRPr lang="en-US" dirty="0"/>
            </a:p>
          </p:txBody>
        </p:sp>
        <p:sp>
          <p:nvSpPr>
            <p:cNvPr id="59437" name="Line 45"/>
            <p:cNvSpPr>
              <a:spLocks noChangeShapeType="1"/>
            </p:cNvSpPr>
            <p:nvPr/>
          </p:nvSpPr>
          <p:spPr bwMode="auto">
            <a:xfrm flipV="1">
              <a:off x="914400" y="24536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59438" name="Line 46"/>
            <p:cNvSpPr>
              <a:spLocks noChangeShapeType="1"/>
            </p:cNvSpPr>
            <p:nvPr/>
          </p:nvSpPr>
          <p:spPr bwMode="auto">
            <a:xfrm>
              <a:off x="1066800" y="29718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9439" name="Text Box 47"/>
            <p:cNvSpPr txBox="1">
              <a:spLocks noChangeArrowheads="1"/>
            </p:cNvSpPr>
            <p:nvPr/>
          </p:nvSpPr>
          <p:spPr bwMode="auto">
            <a:xfrm>
              <a:off x="990600" y="27432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59440" name="Text Box 48"/>
            <p:cNvSpPr txBox="1">
              <a:spLocks noChangeArrowheads="1"/>
            </p:cNvSpPr>
            <p:nvPr/>
          </p:nvSpPr>
          <p:spPr bwMode="auto">
            <a:xfrm>
              <a:off x="1095375" y="35036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59441" name="Text Box 49"/>
            <p:cNvSpPr txBox="1">
              <a:spLocks noChangeArrowheads="1"/>
            </p:cNvSpPr>
            <p:nvPr/>
          </p:nvSpPr>
          <p:spPr bwMode="auto">
            <a:xfrm>
              <a:off x="1281113" y="31099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59442" name="Rectangle 50"/>
            <p:cNvSpPr>
              <a:spLocks noChangeArrowheads="1"/>
            </p:cNvSpPr>
            <p:nvPr/>
          </p:nvSpPr>
          <p:spPr bwMode="auto">
            <a:xfrm>
              <a:off x="6761163" y="3810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59443" name="Text Box 51"/>
            <p:cNvSpPr txBox="1">
              <a:spLocks noChangeArrowheads="1"/>
            </p:cNvSpPr>
            <p:nvPr/>
          </p:nvSpPr>
          <p:spPr bwMode="auto">
            <a:xfrm>
              <a:off x="6858000" y="50577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59444" name="Group 52"/>
            <p:cNvGrpSpPr>
              <a:grpSpLocks/>
            </p:cNvGrpSpPr>
            <p:nvPr/>
          </p:nvGrpSpPr>
          <p:grpSpPr bwMode="auto">
            <a:xfrm>
              <a:off x="5067286" y="4191000"/>
              <a:ext cx="228600" cy="549275"/>
              <a:chOff x="4392" y="1632"/>
              <a:chExt cx="144" cy="346"/>
            </a:xfrm>
          </p:grpSpPr>
          <p:grpSp>
            <p:nvGrpSpPr>
              <p:cNvPr id="59445" name="Group 53"/>
              <p:cNvGrpSpPr>
                <a:grpSpLocks/>
              </p:cNvGrpSpPr>
              <p:nvPr/>
            </p:nvGrpSpPr>
            <p:grpSpPr bwMode="auto">
              <a:xfrm>
                <a:off x="4411" y="1634"/>
                <a:ext cx="102" cy="336"/>
                <a:chOff x="1248" y="3360"/>
                <a:chExt cx="144" cy="480"/>
              </a:xfrm>
            </p:grpSpPr>
            <p:sp>
              <p:nvSpPr>
                <p:cNvPr id="59446"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59447"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59448"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59449"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59450" name="Line 58"/>
            <p:cNvSpPr>
              <a:spLocks noChangeShapeType="1"/>
            </p:cNvSpPr>
            <p:nvPr/>
          </p:nvSpPr>
          <p:spPr bwMode="auto">
            <a:xfrm>
              <a:off x="64770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9451" name="Oval 59"/>
            <p:cNvSpPr>
              <a:spLocks noChangeArrowheads="1"/>
            </p:cNvSpPr>
            <p:nvPr/>
          </p:nvSpPr>
          <p:spPr bwMode="auto">
            <a:xfrm>
              <a:off x="4800600" y="28956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59452" name="Line 60"/>
            <p:cNvSpPr>
              <a:spLocks noChangeShapeType="1"/>
            </p:cNvSpPr>
            <p:nvPr/>
          </p:nvSpPr>
          <p:spPr bwMode="auto">
            <a:xfrm>
              <a:off x="2209800" y="3886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9453" name="Line 61"/>
            <p:cNvSpPr>
              <a:spLocks noChangeShapeType="1"/>
            </p:cNvSpPr>
            <p:nvPr/>
          </p:nvSpPr>
          <p:spPr bwMode="auto">
            <a:xfrm flipV="1">
              <a:off x="4953000" y="35052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59454" name="Line 62"/>
            <p:cNvSpPr>
              <a:spLocks noChangeShapeType="1"/>
            </p:cNvSpPr>
            <p:nvPr/>
          </p:nvSpPr>
          <p:spPr bwMode="auto">
            <a:xfrm>
              <a:off x="4800600" y="47929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59455" name="Line 63"/>
            <p:cNvSpPr>
              <a:spLocks noChangeShapeType="1"/>
            </p:cNvSpPr>
            <p:nvPr/>
          </p:nvSpPr>
          <p:spPr bwMode="auto">
            <a:xfrm>
              <a:off x="5181600" y="3200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9456" name="Line 64"/>
            <p:cNvSpPr>
              <a:spLocks noChangeShapeType="1"/>
            </p:cNvSpPr>
            <p:nvPr/>
          </p:nvSpPr>
          <p:spPr bwMode="auto">
            <a:xfrm>
              <a:off x="2148840" y="1310640"/>
              <a:ext cx="4876800" cy="0"/>
            </a:xfrm>
            <a:prstGeom prst="line">
              <a:avLst/>
            </a:prstGeom>
            <a:noFill/>
            <a:ln w="28575">
              <a:solidFill>
                <a:schemeClr val="tx1"/>
              </a:solidFill>
              <a:round/>
              <a:headEnd/>
              <a:tailEnd/>
            </a:ln>
            <a:effectLst/>
          </p:spPr>
          <p:txBody>
            <a:bodyPr/>
            <a:lstStyle/>
            <a:p>
              <a:endParaRPr lang="en-US" dirty="0"/>
            </a:p>
          </p:txBody>
        </p:sp>
        <p:sp>
          <p:nvSpPr>
            <p:cNvPr id="59457" name="Line 65"/>
            <p:cNvSpPr>
              <a:spLocks noChangeShapeType="1"/>
            </p:cNvSpPr>
            <p:nvPr/>
          </p:nvSpPr>
          <p:spPr bwMode="auto">
            <a:xfrm flipV="1">
              <a:off x="2578100" y="1676400"/>
              <a:ext cx="12700" cy="304800"/>
            </a:xfrm>
            <a:prstGeom prst="line">
              <a:avLst/>
            </a:prstGeom>
            <a:noFill/>
            <a:ln w="28575">
              <a:solidFill>
                <a:schemeClr val="tx1"/>
              </a:solidFill>
              <a:round/>
              <a:headEnd/>
              <a:tailEnd/>
            </a:ln>
            <a:effectLst/>
          </p:spPr>
          <p:txBody>
            <a:bodyPr/>
            <a:lstStyle/>
            <a:p>
              <a:endParaRPr lang="en-US" dirty="0"/>
            </a:p>
          </p:txBody>
        </p:sp>
        <p:sp>
          <p:nvSpPr>
            <p:cNvPr id="59458" name="Line 66"/>
            <p:cNvSpPr>
              <a:spLocks noChangeShapeType="1"/>
            </p:cNvSpPr>
            <p:nvPr/>
          </p:nvSpPr>
          <p:spPr bwMode="auto">
            <a:xfrm flipV="1">
              <a:off x="1995488" y="1981200"/>
              <a:ext cx="0" cy="685800"/>
            </a:xfrm>
            <a:prstGeom prst="line">
              <a:avLst/>
            </a:prstGeom>
            <a:noFill/>
            <a:ln w="28575">
              <a:solidFill>
                <a:schemeClr val="tx1"/>
              </a:solidFill>
              <a:round/>
              <a:headEnd/>
              <a:tailEnd/>
            </a:ln>
            <a:effectLst/>
          </p:spPr>
          <p:txBody>
            <a:bodyPr/>
            <a:lstStyle/>
            <a:p>
              <a:endParaRPr lang="en-US" dirty="0"/>
            </a:p>
          </p:txBody>
        </p:sp>
        <p:sp>
          <p:nvSpPr>
            <p:cNvPr id="59459" name="Line 67"/>
            <p:cNvSpPr>
              <a:spLocks noChangeShapeType="1"/>
            </p:cNvSpPr>
            <p:nvPr/>
          </p:nvSpPr>
          <p:spPr bwMode="auto">
            <a:xfrm flipV="1">
              <a:off x="7003733" y="1295400"/>
              <a:ext cx="14288" cy="1676400"/>
            </a:xfrm>
            <a:prstGeom prst="line">
              <a:avLst/>
            </a:prstGeom>
            <a:noFill/>
            <a:ln w="28575">
              <a:solidFill>
                <a:schemeClr val="tx1"/>
              </a:solidFill>
              <a:round/>
              <a:headEnd/>
              <a:tailEnd/>
            </a:ln>
            <a:effectLst/>
          </p:spPr>
          <p:txBody>
            <a:bodyPr/>
            <a:lstStyle/>
            <a:p>
              <a:endParaRPr lang="en-US" dirty="0"/>
            </a:p>
          </p:txBody>
        </p:sp>
        <p:sp>
          <p:nvSpPr>
            <p:cNvPr id="59460" name="Line 68"/>
            <p:cNvSpPr>
              <a:spLocks noChangeShapeType="1"/>
            </p:cNvSpPr>
            <p:nvPr/>
          </p:nvSpPr>
          <p:spPr bwMode="auto">
            <a:xfrm flipV="1">
              <a:off x="2147888" y="1295400"/>
              <a:ext cx="0" cy="914400"/>
            </a:xfrm>
            <a:prstGeom prst="line">
              <a:avLst/>
            </a:prstGeom>
            <a:noFill/>
            <a:ln w="28575">
              <a:solidFill>
                <a:schemeClr val="tx1"/>
              </a:solidFill>
              <a:round/>
              <a:headEnd/>
              <a:tailEnd/>
            </a:ln>
            <a:effectLst/>
          </p:spPr>
          <p:txBody>
            <a:bodyPr/>
            <a:lstStyle/>
            <a:p>
              <a:endParaRPr lang="en-US" dirty="0"/>
            </a:p>
          </p:txBody>
        </p:sp>
        <p:sp>
          <p:nvSpPr>
            <p:cNvPr id="59461" name="Line 69"/>
            <p:cNvSpPr>
              <a:spLocks noChangeShapeType="1"/>
            </p:cNvSpPr>
            <p:nvPr/>
          </p:nvSpPr>
          <p:spPr bwMode="auto">
            <a:xfrm>
              <a:off x="6035040" y="2971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9463" name="Line 71"/>
            <p:cNvSpPr>
              <a:spLocks noChangeShapeType="1"/>
            </p:cNvSpPr>
            <p:nvPr/>
          </p:nvSpPr>
          <p:spPr bwMode="auto">
            <a:xfrm>
              <a:off x="457200" y="3733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9464" name="Line 72"/>
            <p:cNvSpPr>
              <a:spLocks noChangeShapeType="1"/>
            </p:cNvSpPr>
            <p:nvPr/>
          </p:nvSpPr>
          <p:spPr bwMode="auto">
            <a:xfrm flipH="1" flipV="1">
              <a:off x="457200" y="1676400"/>
              <a:ext cx="12700" cy="2057400"/>
            </a:xfrm>
            <a:prstGeom prst="line">
              <a:avLst/>
            </a:prstGeom>
            <a:noFill/>
            <a:ln w="28575">
              <a:solidFill>
                <a:schemeClr val="tx1"/>
              </a:solidFill>
              <a:round/>
              <a:headEnd/>
              <a:tailEnd/>
            </a:ln>
            <a:effectLst/>
          </p:spPr>
          <p:txBody>
            <a:bodyPr/>
            <a:lstStyle/>
            <a:p>
              <a:endParaRPr lang="en-US" dirty="0"/>
            </a:p>
          </p:txBody>
        </p:sp>
        <p:sp>
          <p:nvSpPr>
            <p:cNvPr id="59465" name="Line 73"/>
            <p:cNvSpPr>
              <a:spLocks noChangeShapeType="1"/>
            </p:cNvSpPr>
            <p:nvPr/>
          </p:nvSpPr>
          <p:spPr bwMode="auto">
            <a:xfrm>
              <a:off x="457200" y="1683068"/>
              <a:ext cx="2133600" cy="0"/>
            </a:xfrm>
            <a:prstGeom prst="line">
              <a:avLst/>
            </a:prstGeom>
            <a:noFill/>
            <a:ln w="28575">
              <a:solidFill>
                <a:schemeClr val="tx1"/>
              </a:solidFill>
              <a:round/>
              <a:headEnd/>
              <a:tailEnd/>
            </a:ln>
            <a:effectLst/>
          </p:spPr>
          <p:txBody>
            <a:bodyPr/>
            <a:lstStyle/>
            <a:p>
              <a:endParaRPr lang="en-US" dirty="0"/>
            </a:p>
          </p:txBody>
        </p:sp>
        <p:sp>
          <p:nvSpPr>
            <p:cNvPr id="59466" name="Line 74"/>
            <p:cNvSpPr>
              <a:spLocks noChangeShapeType="1"/>
            </p:cNvSpPr>
            <p:nvPr/>
          </p:nvSpPr>
          <p:spPr bwMode="auto">
            <a:xfrm flipH="1">
              <a:off x="2438400" y="1981200"/>
              <a:ext cx="152400" cy="0"/>
            </a:xfrm>
            <a:prstGeom prst="line">
              <a:avLst/>
            </a:prstGeom>
            <a:noFill/>
            <a:ln w="28575">
              <a:solidFill>
                <a:schemeClr val="tx1"/>
              </a:solidFill>
              <a:round/>
              <a:headEnd/>
              <a:tailEnd/>
            </a:ln>
            <a:effectLst/>
          </p:spPr>
          <p:txBody>
            <a:bodyPr/>
            <a:lstStyle/>
            <a:p>
              <a:endParaRPr lang="en-US" dirty="0"/>
            </a:p>
          </p:txBody>
        </p:sp>
        <p:sp>
          <p:nvSpPr>
            <p:cNvPr id="59467" name="Line 75"/>
            <p:cNvSpPr>
              <a:spLocks noChangeShapeType="1"/>
            </p:cNvSpPr>
            <p:nvPr/>
          </p:nvSpPr>
          <p:spPr bwMode="auto">
            <a:xfrm>
              <a:off x="4724400" y="5105400"/>
              <a:ext cx="381000" cy="0"/>
            </a:xfrm>
            <a:prstGeom prst="line">
              <a:avLst/>
            </a:prstGeom>
            <a:noFill/>
            <a:ln w="28575">
              <a:solidFill>
                <a:schemeClr val="tx1"/>
              </a:solidFill>
              <a:round/>
              <a:headEnd/>
              <a:tailEnd/>
            </a:ln>
            <a:effectLst/>
          </p:spPr>
          <p:txBody>
            <a:bodyPr/>
            <a:lstStyle/>
            <a:p>
              <a:endParaRPr lang="en-US" dirty="0"/>
            </a:p>
          </p:txBody>
        </p:sp>
        <p:sp>
          <p:nvSpPr>
            <p:cNvPr id="59468" name="Line 76"/>
            <p:cNvSpPr>
              <a:spLocks noChangeShapeType="1"/>
            </p:cNvSpPr>
            <p:nvPr/>
          </p:nvSpPr>
          <p:spPr bwMode="auto">
            <a:xfrm>
              <a:off x="60198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9469" name="Text Box 77"/>
            <p:cNvSpPr txBox="1">
              <a:spLocks noChangeArrowheads="1"/>
            </p:cNvSpPr>
            <p:nvPr/>
          </p:nvSpPr>
          <p:spPr bwMode="auto">
            <a:xfrm>
              <a:off x="6650038" y="40989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59470" name="Text Box 78"/>
            <p:cNvSpPr txBox="1">
              <a:spLocks noChangeArrowheads="1"/>
            </p:cNvSpPr>
            <p:nvPr/>
          </p:nvSpPr>
          <p:spPr bwMode="auto">
            <a:xfrm>
              <a:off x="1828800" y="36576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59471" name="Line 79"/>
            <p:cNvSpPr>
              <a:spLocks noChangeShapeType="1"/>
            </p:cNvSpPr>
            <p:nvPr/>
          </p:nvSpPr>
          <p:spPr bwMode="auto">
            <a:xfrm>
              <a:off x="2819400" y="34004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9474" name="Line 82"/>
            <p:cNvSpPr>
              <a:spLocks noChangeShapeType="1"/>
            </p:cNvSpPr>
            <p:nvPr/>
          </p:nvSpPr>
          <p:spPr bwMode="auto">
            <a:xfrm>
              <a:off x="4724400" y="2667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59475" name="Line 83"/>
            <p:cNvSpPr>
              <a:spLocks noChangeShapeType="1"/>
            </p:cNvSpPr>
            <p:nvPr/>
          </p:nvSpPr>
          <p:spPr bwMode="auto">
            <a:xfrm>
              <a:off x="2819400" y="2133600"/>
              <a:ext cx="0" cy="3733800"/>
            </a:xfrm>
            <a:prstGeom prst="line">
              <a:avLst/>
            </a:prstGeom>
            <a:noFill/>
            <a:ln w="28575">
              <a:solidFill>
                <a:schemeClr val="tx1"/>
              </a:solidFill>
              <a:round/>
              <a:headEnd/>
              <a:tailEnd/>
            </a:ln>
            <a:effectLst/>
          </p:spPr>
          <p:txBody>
            <a:bodyPr/>
            <a:lstStyle/>
            <a:p>
              <a:endParaRPr lang="en-US" dirty="0"/>
            </a:p>
          </p:txBody>
        </p:sp>
        <p:sp>
          <p:nvSpPr>
            <p:cNvPr id="59476" name="Line 84"/>
            <p:cNvSpPr>
              <a:spLocks noChangeShapeType="1"/>
            </p:cNvSpPr>
            <p:nvPr/>
          </p:nvSpPr>
          <p:spPr bwMode="auto">
            <a:xfrm>
              <a:off x="2819400" y="50911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59478" name="Line 86"/>
            <p:cNvSpPr>
              <a:spLocks noChangeShapeType="1"/>
            </p:cNvSpPr>
            <p:nvPr/>
          </p:nvSpPr>
          <p:spPr bwMode="auto">
            <a:xfrm>
              <a:off x="7848600" y="4267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9479" name="Line 87"/>
            <p:cNvSpPr>
              <a:spLocks noChangeShapeType="1"/>
            </p:cNvSpPr>
            <p:nvPr/>
          </p:nvSpPr>
          <p:spPr bwMode="auto">
            <a:xfrm>
              <a:off x="8229600" y="46005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9480" name="Line 88"/>
            <p:cNvSpPr>
              <a:spLocks noChangeShapeType="1"/>
            </p:cNvSpPr>
            <p:nvPr/>
          </p:nvSpPr>
          <p:spPr bwMode="auto">
            <a:xfrm>
              <a:off x="6477000" y="2971800"/>
              <a:ext cx="533400" cy="0"/>
            </a:xfrm>
            <a:prstGeom prst="line">
              <a:avLst/>
            </a:prstGeom>
            <a:noFill/>
            <a:ln w="28575">
              <a:solidFill>
                <a:schemeClr val="tx1"/>
              </a:solidFill>
              <a:round/>
              <a:headEnd/>
              <a:tailEnd/>
            </a:ln>
            <a:effectLst/>
          </p:spPr>
          <p:txBody>
            <a:bodyPr/>
            <a:lstStyle/>
            <a:p>
              <a:endParaRPr lang="en-US" dirty="0"/>
            </a:p>
          </p:txBody>
        </p:sp>
        <p:sp>
          <p:nvSpPr>
            <p:cNvPr id="59481" name="Line 89"/>
            <p:cNvSpPr>
              <a:spLocks noChangeShapeType="1"/>
            </p:cNvSpPr>
            <p:nvPr/>
          </p:nvSpPr>
          <p:spPr bwMode="auto">
            <a:xfrm>
              <a:off x="8534400" y="4433888"/>
              <a:ext cx="152400" cy="0"/>
            </a:xfrm>
            <a:prstGeom prst="line">
              <a:avLst/>
            </a:prstGeom>
            <a:noFill/>
            <a:ln w="28575">
              <a:solidFill>
                <a:schemeClr val="tx1"/>
              </a:solidFill>
              <a:round/>
              <a:headEnd/>
              <a:tailEnd/>
            </a:ln>
            <a:effectLst/>
          </p:spPr>
          <p:txBody>
            <a:bodyPr/>
            <a:lstStyle/>
            <a:p>
              <a:endParaRPr lang="en-US" dirty="0"/>
            </a:p>
          </p:txBody>
        </p:sp>
        <p:sp>
          <p:nvSpPr>
            <p:cNvPr id="59482" name="Line 90"/>
            <p:cNvSpPr>
              <a:spLocks noChangeShapeType="1"/>
            </p:cNvSpPr>
            <p:nvPr/>
          </p:nvSpPr>
          <p:spPr bwMode="auto">
            <a:xfrm>
              <a:off x="8672513" y="4419600"/>
              <a:ext cx="14288" cy="1828800"/>
            </a:xfrm>
            <a:prstGeom prst="line">
              <a:avLst/>
            </a:prstGeom>
            <a:noFill/>
            <a:ln w="28575">
              <a:solidFill>
                <a:schemeClr val="tx1"/>
              </a:solidFill>
              <a:round/>
              <a:headEnd/>
              <a:tailEnd/>
            </a:ln>
            <a:effectLst/>
          </p:spPr>
          <p:txBody>
            <a:bodyPr/>
            <a:lstStyle/>
            <a:p>
              <a:endParaRPr lang="en-US" dirty="0"/>
            </a:p>
          </p:txBody>
        </p:sp>
        <p:sp>
          <p:nvSpPr>
            <p:cNvPr id="59483" name="Line 9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59484" name="Line 92"/>
            <p:cNvSpPr>
              <a:spLocks noChangeShapeType="1"/>
            </p:cNvSpPr>
            <p:nvPr/>
          </p:nvSpPr>
          <p:spPr bwMode="auto">
            <a:xfrm>
              <a:off x="2909888" y="4495800"/>
              <a:ext cx="0" cy="1752600"/>
            </a:xfrm>
            <a:prstGeom prst="line">
              <a:avLst/>
            </a:prstGeom>
            <a:noFill/>
            <a:ln w="28575">
              <a:solidFill>
                <a:schemeClr val="tx1"/>
              </a:solidFill>
              <a:round/>
              <a:headEnd/>
              <a:tailEnd/>
            </a:ln>
            <a:effectLst/>
          </p:spPr>
          <p:txBody>
            <a:bodyPr/>
            <a:lstStyle/>
            <a:p>
              <a:endParaRPr lang="en-US" dirty="0"/>
            </a:p>
          </p:txBody>
        </p:sp>
        <p:grpSp>
          <p:nvGrpSpPr>
            <p:cNvPr id="59485" name="Group 93"/>
            <p:cNvGrpSpPr>
              <a:grpSpLocks/>
            </p:cNvGrpSpPr>
            <p:nvPr/>
          </p:nvGrpSpPr>
          <p:grpSpPr bwMode="auto">
            <a:xfrm>
              <a:off x="2246299" y="1827213"/>
              <a:ext cx="228600" cy="549275"/>
              <a:chOff x="4392" y="1632"/>
              <a:chExt cx="144" cy="346"/>
            </a:xfrm>
          </p:grpSpPr>
          <p:grpSp>
            <p:nvGrpSpPr>
              <p:cNvPr id="59486" name="Group 94"/>
              <p:cNvGrpSpPr>
                <a:grpSpLocks/>
              </p:cNvGrpSpPr>
              <p:nvPr/>
            </p:nvGrpSpPr>
            <p:grpSpPr bwMode="auto">
              <a:xfrm>
                <a:off x="4411" y="1634"/>
                <a:ext cx="102" cy="336"/>
                <a:chOff x="1248" y="3360"/>
                <a:chExt cx="144" cy="480"/>
              </a:xfrm>
            </p:grpSpPr>
            <p:sp>
              <p:nvSpPr>
                <p:cNvPr id="59487"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59488"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59489"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59490"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59491" name="Group 99"/>
            <p:cNvGrpSpPr>
              <a:grpSpLocks/>
            </p:cNvGrpSpPr>
            <p:nvPr/>
          </p:nvGrpSpPr>
          <p:grpSpPr bwMode="auto">
            <a:xfrm>
              <a:off x="8342299" y="4175125"/>
              <a:ext cx="228600" cy="549275"/>
              <a:chOff x="4392" y="1632"/>
              <a:chExt cx="144" cy="346"/>
            </a:xfrm>
          </p:grpSpPr>
          <p:grpSp>
            <p:nvGrpSpPr>
              <p:cNvPr id="59492" name="Group 100"/>
              <p:cNvGrpSpPr>
                <a:grpSpLocks/>
              </p:cNvGrpSpPr>
              <p:nvPr/>
            </p:nvGrpSpPr>
            <p:grpSpPr bwMode="auto">
              <a:xfrm>
                <a:off x="4411" y="1634"/>
                <a:ext cx="102" cy="336"/>
                <a:chOff x="1248" y="3360"/>
                <a:chExt cx="144" cy="480"/>
              </a:xfrm>
            </p:grpSpPr>
            <p:sp>
              <p:nvSpPr>
                <p:cNvPr id="59493"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59494"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59495"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59496"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59497" name="Group 105"/>
            <p:cNvGrpSpPr>
              <a:grpSpLocks/>
            </p:cNvGrpSpPr>
            <p:nvPr/>
          </p:nvGrpSpPr>
          <p:grpSpPr bwMode="auto">
            <a:xfrm>
              <a:off x="2438400" y="2514600"/>
              <a:ext cx="152400" cy="3505200"/>
              <a:chOff x="1728" y="1296"/>
              <a:chExt cx="96" cy="2688"/>
            </a:xfrm>
          </p:grpSpPr>
          <p:sp>
            <p:nvSpPr>
              <p:cNvPr id="59498"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59499"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59500" name="Line 108"/>
            <p:cNvSpPr>
              <a:spLocks noChangeShapeType="1"/>
            </p:cNvSpPr>
            <p:nvPr/>
          </p:nvSpPr>
          <p:spPr bwMode="auto">
            <a:xfrm>
              <a:off x="2590800" y="3886200"/>
              <a:ext cx="228600" cy="0"/>
            </a:xfrm>
            <a:prstGeom prst="line">
              <a:avLst/>
            </a:prstGeom>
            <a:noFill/>
            <a:ln w="28575">
              <a:solidFill>
                <a:schemeClr val="tx1"/>
              </a:solidFill>
              <a:round/>
              <a:headEnd/>
              <a:tailEnd/>
            </a:ln>
            <a:effectLst/>
          </p:spPr>
          <p:txBody>
            <a:bodyPr/>
            <a:lstStyle/>
            <a:p>
              <a:endParaRPr lang="en-US" dirty="0"/>
            </a:p>
          </p:txBody>
        </p:sp>
        <p:sp>
          <p:nvSpPr>
            <p:cNvPr id="59501" name="Line 109"/>
            <p:cNvSpPr>
              <a:spLocks noChangeShapeType="1"/>
            </p:cNvSpPr>
            <p:nvPr/>
          </p:nvSpPr>
          <p:spPr bwMode="auto">
            <a:xfrm>
              <a:off x="1920240" y="26670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59502" name="Line 110"/>
            <p:cNvSpPr>
              <a:spLocks noChangeShapeType="1"/>
            </p:cNvSpPr>
            <p:nvPr/>
          </p:nvSpPr>
          <p:spPr bwMode="auto">
            <a:xfrm>
              <a:off x="2590800" y="26670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59503" name="Group 111"/>
            <p:cNvGrpSpPr>
              <a:grpSpLocks/>
            </p:cNvGrpSpPr>
            <p:nvPr/>
          </p:nvGrpSpPr>
          <p:grpSpPr bwMode="auto">
            <a:xfrm>
              <a:off x="4572000" y="2514600"/>
              <a:ext cx="152400" cy="3505200"/>
              <a:chOff x="1728" y="1296"/>
              <a:chExt cx="96" cy="2688"/>
            </a:xfrm>
          </p:grpSpPr>
          <p:sp>
            <p:nvSpPr>
              <p:cNvPr id="59504"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59505"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59506" name="Group 114"/>
            <p:cNvGrpSpPr>
              <a:grpSpLocks/>
            </p:cNvGrpSpPr>
            <p:nvPr/>
          </p:nvGrpSpPr>
          <p:grpSpPr bwMode="auto">
            <a:xfrm>
              <a:off x="6324600" y="2514600"/>
              <a:ext cx="152400" cy="3505200"/>
              <a:chOff x="1728" y="1296"/>
              <a:chExt cx="96" cy="2688"/>
            </a:xfrm>
          </p:grpSpPr>
          <p:sp>
            <p:nvSpPr>
              <p:cNvPr id="59507"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59508"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59509" name="Group 117"/>
            <p:cNvGrpSpPr>
              <a:grpSpLocks/>
            </p:cNvGrpSpPr>
            <p:nvPr/>
          </p:nvGrpSpPr>
          <p:grpSpPr bwMode="auto">
            <a:xfrm>
              <a:off x="8001000" y="2514600"/>
              <a:ext cx="152400" cy="3505200"/>
              <a:chOff x="1728" y="1296"/>
              <a:chExt cx="96" cy="2688"/>
            </a:xfrm>
          </p:grpSpPr>
          <p:sp>
            <p:nvSpPr>
              <p:cNvPr id="59510"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59511"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59512" name="Line 120"/>
            <p:cNvSpPr>
              <a:spLocks noChangeShapeType="1"/>
            </p:cNvSpPr>
            <p:nvPr/>
          </p:nvSpPr>
          <p:spPr bwMode="auto">
            <a:xfrm>
              <a:off x="42672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9513" name="Line 121"/>
            <p:cNvSpPr>
              <a:spLocks noChangeShapeType="1"/>
            </p:cNvSpPr>
            <p:nvPr/>
          </p:nvSpPr>
          <p:spPr bwMode="auto">
            <a:xfrm>
              <a:off x="42672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9473" name="Text Box 81"/>
            <p:cNvSpPr txBox="1">
              <a:spLocks noChangeArrowheads="1"/>
            </p:cNvSpPr>
            <p:nvPr/>
          </p:nvSpPr>
          <p:spPr bwMode="auto">
            <a:xfrm>
              <a:off x="3338513" y="29432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59402" name="Rectangle 10"/>
            <p:cNvSpPr>
              <a:spLocks noChangeArrowheads="1"/>
            </p:cNvSpPr>
            <p:nvPr/>
          </p:nvSpPr>
          <p:spPr bwMode="auto">
            <a:xfrm>
              <a:off x="3048000" y="32146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59472" name="Text Box 80"/>
            <p:cNvSpPr txBox="1">
              <a:spLocks noChangeArrowheads="1"/>
            </p:cNvSpPr>
            <p:nvPr/>
          </p:nvSpPr>
          <p:spPr bwMode="auto">
            <a:xfrm>
              <a:off x="3035300" y="32607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59514" name="Text Box 122"/>
            <p:cNvSpPr txBox="1">
              <a:spLocks noChangeArrowheads="1"/>
            </p:cNvSpPr>
            <p:nvPr/>
          </p:nvSpPr>
          <p:spPr bwMode="auto">
            <a:xfrm>
              <a:off x="3733800" y="3565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59403" name="Oval 11"/>
            <p:cNvSpPr>
              <a:spLocks noChangeArrowheads="1"/>
            </p:cNvSpPr>
            <p:nvPr/>
          </p:nvSpPr>
          <p:spPr bwMode="auto">
            <a:xfrm>
              <a:off x="3810000" y="4724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59515" name="Text Box 123"/>
            <p:cNvSpPr txBox="1">
              <a:spLocks noChangeArrowheads="1"/>
            </p:cNvSpPr>
            <p:nvPr/>
          </p:nvSpPr>
          <p:spPr bwMode="auto">
            <a:xfrm>
              <a:off x="4310063" y="484346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59516" name="Line 124"/>
            <p:cNvSpPr>
              <a:spLocks noChangeShapeType="1"/>
            </p:cNvSpPr>
            <p:nvPr/>
          </p:nvSpPr>
          <p:spPr bwMode="auto">
            <a:xfrm>
              <a:off x="4343400" y="5105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9517" name="Line 125"/>
            <p:cNvSpPr>
              <a:spLocks noChangeShapeType="1"/>
            </p:cNvSpPr>
            <p:nvPr/>
          </p:nvSpPr>
          <p:spPr bwMode="auto">
            <a:xfrm>
              <a:off x="2819400" y="36861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9518" name="Line 126"/>
            <p:cNvSpPr>
              <a:spLocks noChangeShapeType="1"/>
            </p:cNvSpPr>
            <p:nvPr/>
          </p:nvSpPr>
          <p:spPr bwMode="auto">
            <a:xfrm>
              <a:off x="2667000" y="4191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59519" name="Line 127"/>
            <p:cNvSpPr>
              <a:spLocks noChangeShapeType="1"/>
            </p:cNvSpPr>
            <p:nvPr/>
          </p:nvSpPr>
          <p:spPr bwMode="auto">
            <a:xfrm>
              <a:off x="28956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9520" name="Line 128"/>
            <p:cNvSpPr>
              <a:spLocks noChangeShapeType="1"/>
            </p:cNvSpPr>
            <p:nvPr/>
          </p:nvSpPr>
          <p:spPr bwMode="auto">
            <a:xfrm>
              <a:off x="4953000"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9521" name="Line 129"/>
            <p:cNvSpPr>
              <a:spLocks noChangeShapeType="1"/>
            </p:cNvSpPr>
            <p:nvPr/>
          </p:nvSpPr>
          <p:spPr bwMode="auto">
            <a:xfrm>
              <a:off x="52578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9522" name="Line 130"/>
            <p:cNvSpPr>
              <a:spLocks noChangeShapeType="1"/>
            </p:cNvSpPr>
            <p:nvPr/>
          </p:nvSpPr>
          <p:spPr bwMode="auto">
            <a:xfrm>
              <a:off x="4724400" y="4267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59523" name="Line 131"/>
            <p:cNvSpPr>
              <a:spLocks noChangeShapeType="1"/>
            </p:cNvSpPr>
            <p:nvPr/>
          </p:nvSpPr>
          <p:spPr bwMode="auto">
            <a:xfrm>
              <a:off x="4724400"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59524" name="Line 132"/>
            <p:cNvSpPr>
              <a:spLocks noChangeShapeType="1"/>
            </p:cNvSpPr>
            <p:nvPr/>
          </p:nvSpPr>
          <p:spPr bwMode="auto">
            <a:xfrm>
              <a:off x="2133600" y="2209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9525" name="Line 133"/>
            <p:cNvSpPr>
              <a:spLocks noChangeShapeType="1"/>
            </p:cNvSpPr>
            <p:nvPr/>
          </p:nvSpPr>
          <p:spPr bwMode="auto">
            <a:xfrm>
              <a:off x="1981200" y="1981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9527" name="Line 135"/>
            <p:cNvSpPr>
              <a:spLocks noChangeShapeType="1"/>
            </p:cNvSpPr>
            <p:nvPr/>
          </p:nvSpPr>
          <p:spPr bwMode="auto">
            <a:xfrm>
              <a:off x="6477000" y="4010025"/>
              <a:ext cx="152400" cy="0"/>
            </a:xfrm>
            <a:prstGeom prst="line">
              <a:avLst/>
            </a:prstGeom>
            <a:noFill/>
            <a:ln w="28575">
              <a:solidFill>
                <a:srgbClr val="CC0000"/>
              </a:solidFill>
              <a:round/>
              <a:headEnd/>
              <a:tailEnd/>
            </a:ln>
            <a:effectLst/>
          </p:spPr>
          <p:txBody>
            <a:bodyPr/>
            <a:lstStyle/>
            <a:p>
              <a:endParaRPr lang="en-US" dirty="0"/>
            </a:p>
          </p:txBody>
        </p:sp>
        <p:sp>
          <p:nvSpPr>
            <p:cNvPr id="59528" name="Line 136"/>
            <p:cNvSpPr>
              <a:spLocks noChangeShapeType="1"/>
            </p:cNvSpPr>
            <p:nvPr/>
          </p:nvSpPr>
          <p:spPr bwMode="auto">
            <a:xfrm flipV="1">
              <a:off x="6629400" y="3552825"/>
              <a:ext cx="0" cy="457200"/>
            </a:xfrm>
            <a:prstGeom prst="line">
              <a:avLst/>
            </a:prstGeom>
            <a:noFill/>
            <a:ln w="28575">
              <a:solidFill>
                <a:srgbClr val="CC0000"/>
              </a:solidFill>
              <a:round/>
              <a:headEnd/>
              <a:tailEnd/>
            </a:ln>
            <a:effectLst/>
          </p:spPr>
          <p:txBody>
            <a:bodyPr/>
            <a:lstStyle/>
            <a:p>
              <a:endParaRPr lang="en-US" dirty="0"/>
            </a:p>
          </p:txBody>
        </p:sp>
        <p:sp>
          <p:nvSpPr>
            <p:cNvPr id="59529" name="Line 137"/>
            <p:cNvSpPr>
              <a:spLocks noChangeShapeType="1"/>
            </p:cNvSpPr>
            <p:nvPr/>
          </p:nvSpPr>
          <p:spPr bwMode="auto">
            <a:xfrm>
              <a:off x="4800600" y="4267200"/>
              <a:ext cx="0" cy="533400"/>
            </a:xfrm>
            <a:prstGeom prst="line">
              <a:avLst/>
            </a:prstGeom>
            <a:noFill/>
            <a:ln w="28575">
              <a:solidFill>
                <a:schemeClr val="tx1"/>
              </a:solidFill>
              <a:round/>
              <a:headEnd/>
              <a:tailEnd/>
            </a:ln>
            <a:effectLst/>
          </p:spPr>
          <p:txBody>
            <a:bodyPr/>
            <a:lstStyle/>
            <a:p>
              <a:endParaRPr lang="en-US" dirty="0"/>
            </a:p>
          </p:txBody>
        </p:sp>
        <p:sp>
          <p:nvSpPr>
            <p:cNvPr id="59530" name="Text Box 138"/>
            <p:cNvSpPr txBox="1">
              <a:spLocks noChangeArrowheads="1"/>
            </p:cNvSpPr>
            <p:nvPr/>
          </p:nvSpPr>
          <p:spPr bwMode="auto">
            <a:xfrm>
              <a:off x="6629400" y="47244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59531" name="Line 139"/>
            <p:cNvSpPr>
              <a:spLocks noChangeShapeType="1"/>
            </p:cNvSpPr>
            <p:nvPr/>
          </p:nvSpPr>
          <p:spPr bwMode="auto">
            <a:xfrm>
              <a:off x="6477000" y="4953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9532" name="Text Box 140"/>
            <p:cNvSpPr txBox="1">
              <a:spLocks noChangeArrowheads="1"/>
            </p:cNvSpPr>
            <p:nvPr/>
          </p:nvSpPr>
          <p:spPr bwMode="auto">
            <a:xfrm>
              <a:off x="7259638" y="41148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59533" name="Line 141"/>
            <p:cNvSpPr>
              <a:spLocks noChangeShapeType="1"/>
            </p:cNvSpPr>
            <p:nvPr/>
          </p:nvSpPr>
          <p:spPr bwMode="auto">
            <a:xfrm>
              <a:off x="6568440" y="4267200"/>
              <a:ext cx="0" cy="1066800"/>
            </a:xfrm>
            <a:prstGeom prst="line">
              <a:avLst/>
            </a:prstGeom>
            <a:noFill/>
            <a:ln w="28575">
              <a:solidFill>
                <a:schemeClr val="tx1"/>
              </a:solidFill>
              <a:round/>
              <a:headEnd/>
              <a:tailEnd/>
            </a:ln>
            <a:effectLst/>
          </p:spPr>
          <p:txBody>
            <a:bodyPr/>
            <a:lstStyle/>
            <a:p>
              <a:endParaRPr lang="en-US" dirty="0"/>
            </a:p>
          </p:txBody>
        </p:sp>
        <p:sp>
          <p:nvSpPr>
            <p:cNvPr id="59534" name="Line 142"/>
            <p:cNvSpPr>
              <a:spLocks noChangeShapeType="1"/>
            </p:cNvSpPr>
            <p:nvPr/>
          </p:nvSpPr>
          <p:spPr bwMode="auto">
            <a:xfrm>
              <a:off x="6553200" y="53340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59535" name="Line 143"/>
            <p:cNvSpPr>
              <a:spLocks noChangeShapeType="1"/>
            </p:cNvSpPr>
            <p:nvPr/>
          </p:nvSpPr>
          <p:spPr bwMode="auto">
            <a:xfrm>
              <a:off x="8153400" y="4267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9536" name="Line 144"/>
            <p:cNvSpPr>
              <a:spLocks noChangeShapeType="1"/>
            </p:cNvSpPr>
            <p:nvPr/>
          </p:nvSpPr>
          <p:spPr bwMode="auto">
            <a:xfrm>
              <a:off x="8153400" y="5341620"/>
              <a:ext cx="76200" cy="0"/>
            </a:xfrm>
            <a:prstGeom prst="line">
              <a:avLst/>
            </a:prstGeom>
            <a:noFill/>
            <a:ln w="28575">
              <a:solidFill>
                <a:schemeClr val="tx1"/>
              </a:solidFill>
              <a:round/>
              <a:headEnd/>
              <a:tailEnd/>
            </a:ln>
            <a:effectLst/>
          </p:spPr>
          <p:txBody>
            <a:bodyPr/>
            <a:lstStyle/>
            <a:p>
              <a:endParaRPr lang="en-US" dirty="0"/>
            </a:p>
          </p:txBody>
        </p:sp>
        <p:sp>
          <p:nvSpPr>
            <p:cNvPr id="59537" name="Line 145"/>
            <p:cNvSpPr>
              <a:spLocks noChangeShapeType="1"/>
            </p:cNvSpPr>
            <p:nvPr/>
          </p:nvSpPr>
          <p:spPr bwMode="auto">
            <a:xfrm flipV="1">
              <a:off x="8229600" y="4586288"/>
              <a:ext cx="0" cy="762000"/>
            </a:xfrm>
            <a:prstGeom prst="line">
              <a:avLst/>
            </a:prstGeom>
            <a:noFill/>
            <a:ln w="28575">
              <a:solidFill>
                <a:schemeClr val="tx1"/>
              </a:solidFill>
              <a:round/>
              <a:headEnd/>
              <a:tailEnd/>
            </a:ln>
            <a:effectLst/>
          </p:spPr>
          <p:txBody>
            <a:bodyPr/>
            <a:lstStyle/>
            <a:p>
              <a:endParaRPr lang="en-US" dirty="0"/>
            </a:p>
          </p:txBody>
        </p:sp>
        <p:sp>
          <p:nvSpPr>
            <p:cNvPr id="59538" name="Text Box 146"/>
            <p:cNvSpPr txBox="1">
              <a:spLocks noChangeArrowheads="1"/>
            </p:cNvSpPr>
            <p:nvPr/>
          </p:nvSpPr>
          <p:spPr bwMode="auto">
            <a:xfrm>
              <a:off x="2286000" y="23288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59539" name="Text Box 147"/>
            <p:cNvSpPr txBox="1">
              <a:spLocks noChangeArrowheads="1"/>
            </p:cNvSpPr>
            <p:nvPr/>
          </p:nvSpPr>
          <p:spPr bwMode="auto">
            <a:xfrm>
              <a:off x="4343400" y="14478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59540" name="Text Box 148"/>
            <p:cNvSpPr txBox="1">
              <a:spLocks noChangeArrowheads="1"/>
            </p:cNvSpPr>
            <p:nvPr/>
          </p:nvSpPr>
          <p:spPr bwMode="auto">
            <a:xfrm>
              <a:off x="6019800" y="14478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59541" name="Text Box 149"/>
            <p:cNvSpPr txBox="1">
              <a:spLocks noChangeArrowheads="1"/>
            </p:cNvSpPr>
            <p:nvPr/>
          </p:nvSpPr>
          <p:spPr bwMode="auto">
            <a:xfrm>
              <a:off x="7696200" y="14478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59544" name="Text Box 152"/>
            <p:cNvSpPr txBox="1">
              <a:spLocks noChangeArrowheads="1"/>
            </p:cNvSpPr>
            <p:nvPr/>
          </p:nvSpPr>
          <p:spPr bwMode="auto">
            <a:xfrm rot="16200000">
              <a:off x="1989138" y="30686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59548" name="Line 156"/>
            <p:cNvSpPr>
              <a:spLocks noChangeShapeType="1"/>
            </p:cNvSpPr>
            <p:nvPr/>
          </p:nvSpPr>
          <p:spPr bwMode="auto">
            <a:xfrm>
              <a:off x="2819400" y="55626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59549" name="Line 157"/>
            <p:cNvSpPr>
              <a:spLocks noChangeShapeType="1"/>
            </p:cNvSpPr>
            <p:nvPr/>
          </p:nvSpPr>
          <p:spPr bwMode="auto">
            <a:xfrm>
              <a:off x="2819400" y="58597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59550" name="Line 158"/>
            <p:cNvSpPr>
              <a:spLocks noChangeShapeType="1"/>
            </p:cNvSpPr>
            <p:nvPr/>
          </p:nvSpPr>
          <p:spPr bwMode="auto">
            <a:xfrm>
              <a:off x="2681288" y="4191000"/>
              <a:ext cx="0" cy="1905000"/>
            </a:xfrm>
            <a:prstGeom prst="line">
              <a:avLst/>
            </a:prstGeom>
            <a:noFill/>
            <a:ln w="28575">
              <a:solidFill>
                <a:schemeClr val="tx1"/>
              </a:solidFill>
              <a:round/>
              <a:headEnd/>
              <a:tailEnd/>
            </a:ln>
            <a:effectLst/>
          </p:spPr>
          <p:txBody>
            <a:bodyPr/>
            <a:lstStyle/>
            <a:p>
              <a:endParaRPr lang="en-US" dirty="0"/>
            </a:p>
          </p:txBody>
        </p:sp>
        <p:sp>
          <p:nvSpPr>
            <p:cNvPr id="59551" name="Line 159"/>
            <p:cNvSpPr>
              <a:spLocks noChangeShapeType="1"/>
            </p:cNvSpPr>
            <p:nvPr/>
          </p:nvSpPr>
          <p:spPr bwMode="auto">
            <a:xfrm>
              <a:off x="2667000" y="6096000"/>
              <a:ext cx="5638800" cy="0"/>
            </a:xfrm>
            <a:prstGeom prst="line">
              <a:avLst/>
            </a:prstGeom>
            <a:noFill/>
            <a:ln w="28575">
              <a:solidFill>
                <a:schemeClr val="tx1"/>
              </a:solidFill>
              <a:round/>
              <a:headEnd/>
              <a:tailEnd/>
            </a:ln>
            <a:effectLst/>
          </p:spPr>
          <p:txBody>
            <a:bodyPr/>
            <a:lstStyle/>
            <a:p>
              <a:endParaRPr lang="en-US" dirty="0"/>
            </a:p>
          </p:txBody>
        </p:sp>
        <p:sp>
          <p:nvSpPr>
            <p:cNvPr id="59552" name="Text Box 160"/>
            <p:cNvSpPr txBox="1">
              <a:spLocks noChangeArrowheads="1"/>
            </p:cNvSpPr>
            <p:nvPr/>
          </p:nvSpPr>
          <p:spPr bwMode="auto">
            <a:xfrm>
              <a:off x="2971800" y="48768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59553" name="Text Box 161"/>
            <p:cNvSpPr txBox="1">
              <a:spLocks noChangeArrowheads="1"/>
            </p:cNvSpPr>
            <p:nvPr/>
          </p:nvSpPr>
          <p:spPr bwMode="auto">
            <a:xfrm>
              <a:off x="2971800" y="53181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59554" name="Text Box 162"/>
            <p:cNvSpPr txBox="1">
              <a:spLocks noChangeArrowheads="1"/>
            </p:cNvSpPr>
            <p:nvPr/>
          </p:nvSpPr>
          <p:spPr bwMode="auto">
            <a:xfrm>
              <a:off x="2971800" y="56229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59555" name="Line 163"/>
            <p:cNvSpPr>
              <a:spLocks noChangeShapeType="1"/>
            </p:cNvSpPr>
            <p:nvPr/>
          </p:nvSpPr>
          <p:spPr bwMode="auto">
            <a:xfrm>
              <a:off x="8153400" y="5791200"/>
              <a:ext cx="152400" cy="0"/>
            </a:xfrm>
            <a:prstGeom prst="line">
              <a:avLst/>
            </a:prstGeom>
            <a:noFill/>
            <a:ln w="28575">
              <a:solidFill>
                <a:schemeClr val="tx1"/>
              </a:solidFill>
              <a:round/>
              <a:headEnd/>
              <a:tailEnd/>
            </a:ln>
            <a:effectLst/>
          </p:spPr>
          <p:txBody>
            <a:bodyPr/>
            <a:lstStyle/>
            <a:p>
              <a:endParaRPr lang="en-US" dirty="0"/>
            </a:p>
          </p:txBody>
        </p:sp>
        <p:sp>
          <p:nvSpPr>
            <p:cNvPr id="59556" name="Line 164"/>
            <p:cNvSpPr>
              <a:spLocks noChangeShapeType="1"/>
            </p:cNvSpPr>
            <p:nvPr/>
          </p:nvSpPr>
          <p:spPr bwMode="auto">
            <a:xfrm>
              <a:off x="8291513" y="5791200"/>
              <a:ext cx="0" cy="304800"/>
            </a:xfrm>
            <a:prstGeom prst="line">
              <a:avLst/>
            </a:prstGeom>
            <a:noFill/>
            <a:ln w="28575">
              <a:solidFill>
                <a:schemeClr val="tx1"/>
              </a:solidFill>
              <a:round/>
              <a:headEnd/>
              <a:tailEnd/>
            </a:ln>
            <a:effectLst/>
          </p:spPr>
          <p:txBody>
            <a:bodyPr/>
            <a:lstStyle/>
            <a:p>
              <a:endParaRPr lang="en-US" dirty="0"/>
            </a:p>
          </p:txBody>
        </p:sp>
        <p:grpSp>
          <p:nvGrpSpPr>
            <p:cNvPr id="59574" name="Group 182"/>
            <p:cNvGrpSpPr>
              <a:grpSpLocks/>
            </p:cNvGrpSpPr>
            <p:nvPr/>
          </p:nvGrpSpPr>
          <p:grpSpPr bwMode="auto">
            <a:xfrm>
              <a:off x="5370513" y="4876800"/>
              <a:ext cx="484188" cy="762000"/>
              <a:chOff x="3383" y="3072"/>
              <a:chExt cx="305" cy="480"/>
            </a:xfrm>
          </p:grpSpPr>
          <p:sp>
            <p:nvSpPr>
              <p:cNvPr id="59558"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59560"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59561" name="Group 169"/>
            <p:cNvGrpSpPr>
              <a:grpSpLocks/>
            </p:cNvGrpSpPr>
            <p:nvPr/>
          </p:nvGrpSpPr>
          <p:grpSpPr bwMode="auto">
            <a:xfrm>
              <a:off x="5067286" y="5470525"/>
              <a:ext cx="228600" cy="549275"/>
              <a:chOff x="4392" y="1632"/>
              <a:chExt cx="144" cy="346"/>
            </a:xfrm>
          </p:grpSpPr>
          <p:grpSp>
            <p:nvGrpSpPr>
              <p:cNvPr id="59562" name="Group 170"/>
              <p:cNvGrpSpPr>
                <a:grpSpLocks/>
              </p:cNvGrpSpPr>
              <p:nvPr/>
            </p:nvGrpSpPr>
            <p:grpSpPr bwMode="auto">
              <a:xfrm>
                <a:off x="4411" y="1634"/>
                <a:ext cx="102" cy="336"/>
                <a:chOff x="1248" y="3360"/>
                <a:chExt cx="144" cy="480"/>
              </a:xfrm>
            </p:grpSpPr>
            <p:sp>
              <p:nvSpPr>
                <p:cNvPr id="59563"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59564"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59565"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59566"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59567" name="Line 175"/>
            <p:cNvSpPr>
              <a:spLocks noChangeShapeType="1"/>
            </p:cNvSpPr>
            <p:nvPr/>
          </p:nvSpPr>
          <p:spPr bwMode="auto">
            <a:xfrm>
              <a:off x="4724400" y="55626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59568" name="Line 176"/>
            <p:cNvSpPr>
              <a:spLocks noChangeShapeType="1"/>
            </p:cNvSpPr>
            <p:nvPr/>
          </p:nvSpPr>
          <p:spPr bwMode="auto">
            <a:xfrm>
              <a:off x="4724400" y="5867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59569" name="Line 177"/>
            <p:cNvSpPr>
              <a:spLocks noChangeShapeType="1"/>
            </p:cNvSpPr>
            <p:nvPr/>
          </p:nvSpPr>
          <p:spPr bwMode="auto">
            <a:xfrm>
              <a:off x="5257800" y="57912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59570" name="Line 178"/>
            <p:cNvSpPr>
              <a:spLocks noChangeShapeType="1"/>
            </p:cNvSpPr>
            <p:nvPr/>
          </p:nvSpPr>
          <p:spPr bwMode="auto">
            <a:xfrm>
              <a:off x="6477000" y="57912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59571" name="Line 179"/>
            <p:cNvSpPr>
              <a:spLocks noChangeShapeType="1"/>
            </p:cNvSpPr>
            <p:nvPr/>
          </p:nvSpPr>
          <p:spPr bwMode="auto">
            <a:xfrm>
              <a:off x="5105400" y="52349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9572" name="Line 180"/>
            <p:cNvSpPr>
              <a:spLocks noChangeShapeType="1"/>
            </p:cNvSpPr>
            <p:nvPr/>
          </p:nvSpPr>
          <p:spPr bwMode="auto">
            <a:xfrm>
              <a:off x="5105400" y="5090160"/>
              <a:ext cx="0" cy="152400"/>
            </a:xfrm>
            <a:prstGeom prst="line">
              <a:avLst/>
            </a:prstGeom>
            <a:noFill/>
            <a:ln w="28575">
              <a:solidFill>
                <a:schemeClr val="tx1"/>
              </a:solidFill>
              <a:round/>
              <a:headEnd/>
              <a:tailEnd/>
            </a:ln>
            <a:effectLst/>
          </p:spPr>
          <p:txBody>
            <a:bodyPr/>
            <a:lstStyle/>
            <a:p>
              <a:endParaRPr lang="en-US" dirty="0"/>
            </a:p>
          </p:txBody>
        </p:sp>
        <p:grpSp>
          <p:nvGrpSpPr>
            <p:cNvPr id="59578" name="Group 186"/>
            <p:cNvGrpSpPr>
              <a:grpSpLocks/>
            </p:cNvGrpSpPr>
            <p:nvPr/>
          </p:nvGrpSpPr>
          <p:grpSpPr bwMode="auto">
            <a:xfrm>
              <a:off x="3657600" y="1676400"/>
              <a:ext cx="608013" cy="914400"/>
              <a:chOff x="2334" y="1056"/>
              <a:chExt cx="383" cy="576"/>
            </a:xfrm>
          </p:grpSpPr>
          <p:sp>
            <p:nvSpPr>
              <p:cNvPr id="59576"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59577"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59579" name="Line 187"/>
            <p:cNvSpPr>
              <a:spLocks noChangeShapeType="1"/>
            </p:cNvSpPr>
            <p:nvPr/>
          </p:nvSpPr>
          <p:spPr bwMode="auto">
            <a:xfrm>
              <a:off x="2811780" y="21412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59580" name="Group 188"/>
            <p:cNvGrpSpPr>
              <a:grpSpLocks/>
            </p:cNvGrpSpPr>
            <p:nvPr/>
          </p:nvGrpSpPr>
          <p:grpSpPr bwMode="auto">
            <a:xfrm>
              <a:off x="4572000" y="1676400"/>
              <a:ext cx="152400" cy="838200"/>
              <a:chOff x="1728" y="1296"/>
              <a:chExt cx="96" cy="2688"/>
            </a:xfrm>
          </p:grpSpPr>
          <p:sp>
            <p:nvSpPr>
              <p:cNvPr id="59581"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59582"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59583" name="Group 191"/>
            <p:cNvGrpSpPr>
              <a:grpSpLocks/>
            </p:cNvGrpSpPr>
            <p:nvPr/>
          </p:nvGrpSpPr>
          <p:grpSpPr bwMode="auto">
            <a:xfrm>
              <a:off x="6324600" y="1676400"/>
              <a:ext cx="152400" cy="838200"/>
              <a:chOff x="1728" y="1296"/>
              <a:chExt cx="96" cy="2688"/>
            </a:xfrm>
          </p:grpSpPr>
          <p:sp>
            <p:nvSpPr>
              <p:cNvPr id="59584"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59585"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59586" name="Group 194"/>
            <p:cNvGrpSpPr>
              <a:grpSpLocks/>
            </p:cNvGrpSpPr>
            <p:nvPr/>
          </p:nvGrpSpPr>
          <p:grpSpPr bwMode="auto">
            <a:xfrm>
              <a:off x="8001000" y="1676400"/>
              <a:ext cx="152400" cy="838200"/>
              <a:chOff x="1728" y="1296"/>
              <a:chExt cx="96" cy="2688"/>
            </a:xfrm>
          </p:grpSpPr>
          <p:sp>
            <p:nvSpPr>
              <p:cNvPr id="59587"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59588"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59589" name="AutoShape 197"/>
            <p:cNvSpPr>
              <a:spLocks noChangeArrowheads="1"/>
            </p:cNvSpPr>
            <p:nvPr/>
          </p:nvSpPr>
          <p:spPr bwMode="auto">
            <a:xfrm>
              <a:off x="4205288" y="18288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59590" name="AutoShape 198"/>
            <p:cNvSpPr>
              <a:spLocks noChangeArrowheads="1"/>
            </p:cNvSpPr>
            <p:nvPr/>
          </p:nvSpPr>
          <p:spPr bwMode="auto">
            <a:xfrm>
              <a:off x="4724400" y="18288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59591" name="AutoShape 199"/>
            <p:cNvSpPr>
              <a:spLocks noChangeArrowheads="1"/>
            </p:cNvSpPr>
            <p:nvPr/>
          </p:nvSpPr>
          <p:spPr bwMode="auto">
            <a:xfrm>
              <a:off x="6477000" y="19812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59592" name="Line 200"/>
            <p:cNvSpPr>
              <a:spLocks noChangeShapeType="1"/>
            </p:cNvSpPr>
            <p:nvPr/>
          </p:nvSpPr>
          <p:spPr bwMode="auto">
            <a:xfrm>
              <a:off x="5791200" y="5257800"/>
              <a:ext cx="152400" cy="0"/>
            </a:xfrm>
            <a:prstGeom prst="line">
              <a:avLst/>
            </a:prstGeom>
            <a:noFill/>
            <a:ln w="28575">
              <a:solidFill>
                <a:srgbClr val="CC0000"/>
              </a:solidFill>
              <a:round/>
              <a:headEnd/>
              <a:tailEnd/>
            </a:ln>
            <a:effectLst/>
          </p:spPr>
          <p:txBody>
            <a:bodyPr/>
            <a:lstStyle/>
            <a:p>
              <a:endParaRPr lang="en-US" dirty="0"/>
            </a:p>
          </p:txBody>
        </p:sp>
        <p:sp>
          <p:nvSpPr>
            <p:cNvPr id="59594" name="Line 202"/>
            <p:cNvSpPr>
              <a:spLocks noChangeShapeType="1"/>
            </p:cNvSpPr>
            <p:nvPr/>
          </p:nvSpPr>
          <p:spPr bwMode="auto">
            <a:xfrm>
              <a:off x="5486400" y="2209800"/>
              <a:ext cx="609600" cy="457200"/>
            </a:xfrm>
            <a:prstGeom prst="line">
              <a:avLst/>
            </a:prstGeom>
            <a:noFill/>
            <a:ln w="9525">
              <a:solidFill>
                <a:srgbClr val="CC0000"/>
              </a:solidFill>
              <a:round/>
              <a:headEnd/>
              <a:tailEnd/>
            </a:ln>
            <a:effectLst/>
          </p:spPr>
          <p:txBody>
            <a:bodyPr/>
            <a:lstStyle/>
            <a:p>
              <a:endParaRPr lang="en-US" dirty="0"/>
            </a:p>
          </p:txBody>
        </p:sp>
        <p:sp>
          <p:nvSpPr>
            <p:cNvPr id="59595" name="Line 203"/>
            <p:cNvSpPr>
              <a:spLocks noChangeShapeType="1"/>
            </p:cNvSpPr>
            <p:nvPr/>
          </p:nvSpPr>
          <p:spPr bwMode="auto">
            <a:xfrm>
              <a:off x="5562600" y="2209800"/>
              <a:ext cx="609600" cy="457200"/>
            </a:xfrm>
            <a:prstGeom prst="line">
              <a:avLst/>
            </a:prstGeom>
            <a:noFill/>
            <a:ln w="9525">
              <a:solidFill>
                <a:srgbClr val="CC0000"/>
              </a:solidFill>
              <a:round/>
              <a:headEnd/>
              <a:tailEnd/>
            </a:ln>
            <a:effectLst/>
          </p:spPr>
          <p:txBody>
            <a:bodyPr/>
            <a:lstStyle/>
            <a:p>
              <a:endParaRPr lang="en-US" dirty="0"/>
            </a:p>
          </p:txBody>
        </p:sp>
        <p:sp>
          <p:nvSpPr>
            <p:cNvPr id="59596" name="Line 204"/>
            <p:cNvSpPr>
              <a:spLocks noChangeShapeType="1"/>
            </p:cNvSpPr>
            <p:nvPr/>
          </p:nvSpPr>
          <p:spPr bwMode="auto">
            <a:xfrm>
              <a:off x="5410200" y="2209800"/>
              <a:ext cx="609600" cy="457200"/>
            </a:xfrm>
            <a:prstGeom prst="line">
              <a:avLst/>
            </a:prstGeom>
            <a:noFill/>
            <a:ln w="9525">
              <a:solidFill>
                <a:srgbClr val="CC0000"/>
              </a:solidFill>
              <a:round/>
              <a:headEnd/>
              <a:tailEnd/>
            </a:ln>
            <a:effectLst/>
          </p:spPr>
          <p:txBody>
            <a:bodyPr/>
            <a:lstStyle/>
            <a:p>
              <a:endParaRPr lang="en-US" dirty="0"/>
            </a:p>
          </p:txBody>
        </p:sp>
        <p:sp>
          <p:nvSpPr>
            <p:cNvPr id="59598" name="Line 206"/>
            <p:cNvSpPr>
              <a:spLocks noChangeShapeType="1"/>
            </p:cNvSpPr>
            <p:nvPr/>
          </p:nvSpPr>
          <p:spPr bwMode="auto">
            <a:xfrm flipH="1">
              <a:off x="5181600" y="3581400"/>
              <a:ext cx="838200" cy="0"/>
            </a:xfrm>
            <a:prstGeom prst="line">
              <a:avLst/>
            </a:prstGeom>
            <a:noFill/>
            <a:ln w="9525">
              <a:solidFill>
                <a:srgbClr val="CC0000"/>
              </a:solidFill>
              <a:round/>
              <a:headEnd/>
              <a:tailEnd/>
            </a:ln>
            <a:effectLst/>
          </p:spPr>
          <p:txBody>
            <a:bodyPr/>
            <a:lstStyle/>
            <a:p>
              <a:endParaRPr lang="en-US" dirty="0"/>
            </a:p>
          </p:txBody>
        </p:sp>
        <p:sp>
          <p:nvSpPr>
            <p:cNvPr id="59600" name="Text Box 208"/>
            <p:cNvSpPr txBox="1">
              <a:spLocks noChangeArrowheads="1"/>
            </p:cNvSpPr>
            <p:nvPr/>
          </p:nvSpPr>
          <p:spPr bwMode="auto">
            <a:xfrm>
              <a:off x="5391150" y="34004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59601" name="Line 209"/>
            <p:cNvSpPr>
              <a:spLocks noChangeShapeType="1"/>
            </p:cNvSpPr>
            <p:nvPr/>
          </p:nvSpPr>
          <p:spPr bwMode="auto">
            <a:xfrm>
              <a:off x="6096000" y="2667000"/>
              <a:ext cx="0" cy="3200400"/>
            </a:xfrm>
            <a:prstGeom prst="line">
              <a:avLst/>
            </a:prstGeom>
            <a:noFill/>
            <a:ln w="9525">
              <a:solidFill>
                <a:srgbClr val="CC0000"/>
              </a:solidFill>
              <a:round/>
              <a:headEnd/>
              <a:tailEnd/>
            </a:ln>
            <a:effectLst/>
          </p:spPr>
          <p:txBody>
            <a:bodyPr/>
            <a:lstStyle/>
            <a:p>
              <a:endParaRPr lang="en-US" dirty="0"/>
            </a:p>
          </p:txBody>
        </p:sp>
        <p:sp>
          <p:nvSpPr>
            <p:cNvPr id="59602" name="Line 210"/>
            <p:cNvSpPr>
              <a:spLocks noChangeShapeType="1"/>
            </p:cNvSpPr>
            <p:nvPr/>
          </p:nvSpPr>
          <p:spPr bwMode="auto">
            <a:xfrm flipH="1">
              <a:off x="5562600" y="5867400"/>
              <a:ext cx="533400" cy="0"/>
            </a:xfrm>
            <a:prstGeom prst="line">
              <a:avLst/>
            </a:prstGeom>
            <a:noFill/>
            <a:ln w="9525">
              <a:solidFill>
                <a:srgbClr val="CC0000"/>
              </a:solidFill>
              <a:round/>
              <a:headEnd/>
              <a:tailEnd/>
            </a:ln>
            <a:effectLst/>
          </p:spPr>
          <p:txBody>
            <a:bodyPr/>
            <a:lstStyle/>
            <a:p>
              <a:endParaRPr lang="en-US" dirty="0"/>
            </a:p>
          </p:txBody>
        </p:sp>
        <p:sp>
          <p:nvSpPr>
            <p:cNvPr id="59603" name="Line 211"/>
            <p:cNvSpPr>
              <a:spLocks noChangeShapeType="1"/>
            </p:cNvSpPr>
            <p:nvPr/>
          </p:nvSpPr>
          <p:spPr bwMode="auto">
            <a:xfrm flipV="1">
              <a:off x="5562600" y="56388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59604" name="Line 212"/>
            <p:cNvSpPr>
              <a:spLocks noChangeShapeType="1"/>
            </p:cNvSpPr>
            <p:nvPr/>
          </p:nvSpPr>
          <p:spPr bwMode="auto">
            <a:xfrm>
              <a:off x="6172200" y="2667000"/>
              <a:ext cx="0" cy="3505200"/>
            </a:xfrm>
            <a:prstGeom prst="line">
              <a:avLst/>
            </a:prstGeom>
            <a:noFill/>
            <a:ln w="9525">
              <a:solidFill>
                <a:srgbClr val="CC0000"/>
              </a:solidFill>
              <a:round/>
              <a:headEnd/>
              <a:tailEnd/>
            </a:ln>
            <a:effectLst/>
          </p:spPr>
          <p:txBody>
            <a:bodyPr/>
            <a:lstStyle/>
            <a:p>
              <a:endParaRPr lang="en-US" dirty="0"/>
            </a:p>
          </p:txBody>
        </p:sp>
        <p:sp>
          <p:nvSpPr>
            <p:cNvPr id="59605" name="Text Box 213"/>
            <p:cNvSpPr txBox="1">
              <a:spLocks noChangeArrowheads="1"/>
            </p:cNvSpPr>
            <p:nvPr/>
          </p:nvSpPr>
          <p:spPr bwMode="auto">
            <a:xfrm>
              <a:off x="5562600" y="55626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59606" name="Line 214"/>
            <p:cNvSpPr>
              <a:spLocks noChangeShapeType="1"/>
            </p:cNvSpPr>
            <p:nvPr/>
          </p:nvSpPr>
          <p:spPr bwMode="auto">
            <a:xfrm flipH="1">
              <a:off x="5181600" y="6172200"/>
              <a:ext cx="990600" cy="0"/>
            </a:xfrm>
            <a:prstGeom prst="line">
              <a:avLst/>
            </a:prstGeom>
            <a:noFill/>
            <a:ln w="9525">
              <a:solidFill>
                <a:srgbClr val="CC0000"/>
              </a:solidFill>
              <a:round/>
              <a:headEnd/>
              <a:tailEnd/>
            </a:ln>
            <a:effectLst/>
          </p:spPr>
          <p:txBody>
            <a:bodyPr/>
            <a:lstStyle/>
            <a:p>
              <a:endParaRPr lang="en-US" dirty="0"/>
            </a:p>
          </p:txBody>
        </p:sp>
        <p:sp>
          <p:nvSpPr>
            <p:cNvPr id="59607" name="Text Box 215"/>
            <p:cNvSpPr txBox="1">
              <a:spLocks noChangeArrowheads="1"/>
            </p:cNvSpPr>
            <p:nvPr/>
          </p:nvSpPr>
          <p:spPr bwMode="auto">
            <a:xfrm>
              <a:off x="5243513" y="58674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59608" name="Line 216"/>
            <p:cNvSpPr>
              <a:spLocks noChangeShapeType="1"/>
            </p:cNvSpPr>
            <p:nvPr/>
          </p:nvSpPr>
          <p:spPr bwMode="auto">
            <a:xfrm>
              <a:off x="6629400" y="35528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59609" name="AutoShape 217"/>
            <p:cNvSpPr>
              <a:spLocks noChangeArrowheads="1"/>
            </p:cNvSpPr>
            <p:nvPr/>
          </p:nvSpPr>
          <p:spPr bwMode="auto">
            <a:xfrm>
              <a:off x="6781800" y="33813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59610" name="Line 218"/>
            <p:cNvSpPr>
              <a:spLocks noChangeShapeType="1"/>
            </p:cNvSpPr>
            <p:nvPr/>
          </p:nvSpPr>
          <p:spPr bwMode="auto">
            <a:xfrm>
              <a:off x="6629400" y="34290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59611" name="Line 219"/>
            <p:cNvSpPr>
              <a:spLocks noChangeShapeType="1"/>
            </p:cNvSpPr>
            <p:nvPr/>
          </p:nvSpPr>
          <p:spPr bwMode="auto">
            <a:xfrm>
              <a:off x="6629400" y="2133600"/>
              <a:ext cx="0" cy="1295400"/>
            </a:xfrm>
            <a:prstGeom prst="line">
              <a:avLst/>
            </a:prstGeom>
            <a:noFill/>
            <a:ln w="9525">
              <a:solidFill>
                <a:srgbClr val="CC0000"/>
              </a:solidFill>
              <a:round/>
              <a:headEnd/>
              <a:tailEnd/>
            </a:ln>
            <a:effectLst/>
          </p:spPr>
          <p:txBody>
            <a:bodyPr/>
            <a:lstStyle/>
            <a:p>
              <a:endParaRPr lang="en-US" dirty="0"/>
            </a:p>
          </p:txBody>
        </p:sp>
        <p:sp>
          <p:nvSpPr>
            <p:cNvPr id="59612" name="Line 220"/>
            <p:cNvSpPr>
              <a:spLocks noChangeShapeType="1"/>
            </p:cNvSpPr>
            <p:nvPr/>
          </p:nvSpPr>
          <p:spPr bwMode="auto">
            <a:xfrm>
              <a:off x="7086600" y="3500438"/>
              <a:ext cx="152400" cy="0"/>
            </a:xfrm>
            <a:prstGeom prst="line">
              <a:avLst/>
            </a:prstGeom>
            <a:noFill/>
            <a:ln w="12700">
              <a:solidFill>
                <a:srgbClr val="CC0000"/>
              </a:solidFill>
              <a:round/>
              <a:headEnd/>
              <a:tailEnd/>
            </a:ln>
            <a:effectLst/>
          </p:spPr>
          <p:txBody>
            <a:bodyPr/>
            <a:lstStyle/>
            <a:p>
              <a:endParaRPr lang="en-US" dirty="0"/>
            </a:p>
          </p:txBody>
        </p:sp>
        <p:sp>
          <p:nvSpPr>
            <p:cNvPr id="59613" name="Line 221"/>
            <p:cNvSpPr>
              <a:spLocks noChangeShapeType="1"/>
            </p:cNvSpPr>
            <p:nvPr/>
          </p:nvSpPr>
          <p:spPr bwMode="auto">
            <a:xfrm>
              <a:off x="7239000" y="1371600"/>
              <a:ext cx="0" cy="2133600"/>
            </a:xfrm>
            <a:prstGeom prst="line">
              <a:avLst/>
            </a:prstGeom>
            <a:noFill/>
            <a:ln w="9525">
              <a:solidFill>
                <a:srgbClr val="CC0000"/>
              </a:solidFill>
              <a:round/>
              <a:headEnd/>
              <a:tailEnd/>
            </a:ln>
            <a:effectLst/>
          </p:spPr>
          <p:txBody>
            <a:bodyPr/>
            <a:lstStyle/>
            <a:p>
              <a:endParaRPr lang="en-US" dirty="0"/>
            </a:p>
          </p:txBody>
        </p:sp>
        <p:sp>
          <p:nvSpPr>
            <p:cNvPr id="59614" name="Line 222"/>
            <p:cNvSpPr>
              <a:spLocks noChangeShapeType="1"/>
            </p:cNvSpPr>
            <p:nvPr/>
          </p:nvSpPr>
          <p:spPr bwMode="auto">
            <a:xfrm flipH="1">
              <a:off x="2362200" y="1371600"/>
              <a:ext cx="4876800" cy="0"/>
            </a:xfrm>
            <a:prstGeom prst="line">
              <a:avLst/>
            </a:prstGeom>
            <a:noFill/>
            <a:ln w="9525">
              <a:solidFill>
                <a:srgbClr val="CC0000"/>
              </a:solidFill>
              <a:round/>
              <a:headEnd/>
              <a:tailEnd/>
            </a:ln>
            <a:effectLst/>
          </p:spPr>
          <p:txBody>
            <a:bodyPr/>
            <a:lstStyle/>
            <a:p>
              <a:endParaRPr lang="en-US" dirty="0"/>
            </a:p>
          </p:txBody>
        </p:sp>
        <p:sp>
          <p:nvSpPr>
            <p:cNvPr id="59615" name="Line 223"/>
            <p:cNvSpPr>
              <a:spLocks noChangeShapeType="1"/>
            </p:cNvSpPr>
            <p:nvPr/>
          </p:nvSpPr>
          <p:spPr bwMode="auto">
            <a:xfrm>
              <a:off x="2362200" y="1371600"/>
              <a:ext cx="0" cy="457200"/>
            </a:xfrm>
            <a:prstGeom prst="line">
              <a:avLst/>
            </a:prstGeom>
            <a:noFill/>
            <a:ln w="9525">
              <a:solidFill>
                <a:srgbClr val="CC0000"/>
              </a:solidFill>
              <a:round/>
              <a:headEnd/>
              <a:tailEnd/>
            </a:ln>
            <a:effectLst/>
          </p:spPr>
          <p:txBody>
            <a:bodyPr/>
            <a:lstStyle/>
            <a:p>
              <a:endParaRPr lang="en-US" dirty="0"/>
            </a:p>
          </p:txBody>
        </p:sp>
        <p:sp>
          <p:nvSpPr>
            <p:cNvPr id="59616" name="Text Box 224"/>
            <p:cNvSpPr txBox="1">
              <a:spLocks noChangeArrowheads="1"/>
            </p:cNvSpPr>
            <p:nvPr/>
          </p:nvSpPr>
          <p:spPr bwMode="auto">
            <a:xfrm>
              <a:off x="6629400" y="32004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59617" name="Line 225"/>
            <p:cNvSpPr>
              <a:spLocks noChangeShapeType="1"/>
            </p:cNvSpPr>
            <p:nvPr/>
          </p:nvSpPr>
          <p:spPr bwMode="auto">
            <a:xfrm>
              <a:off x="7391400"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59618" name="Text Box 226"/>
            <p:cNvSpPr txBox="1">
              <a:spLocks noChangeArrowheads="1"/>
            </p:cNvSpPr>
            <p:nvPr/>
          </p:nvSpPr>
          <p:spPr bwMode="auto">
            <a:xfrm rot="16200000">
              <a:off x="6824663" y="30480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59620" name="Text Box 228"/>
            <p:cNvSpPr txBox="1">
              <a:spLocks noChangeArrowheads="1"/>
            </p:cNvSpPr>
            <p:nvPr/>
          </p:nvSpPr>
          <p:spPr bwMode="auto">
            <a:xfrm rot="16200000">
              <a:off x="6977063" y="30353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59621" name="Line 229"/>
            <p:cNvSpPr>
              <a:spLocks noChangeShapeType="1"/>
            </p:cNvSpPr>
            <p:nvPr/>
          </p:nvSpPr>
          <p:spPr bwMode="auto">
            <a:xfrm>
              <a:off x="7558088"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59622" name="Line 230"/>
            <p:cNvSpPr>
              <a:spLocks noChangeShapeType="1"/>
            </p:cNvSpPr>
            <p:nvPr/>
          </p:nvSpPr>
          <p:spPr bwMode="auto">
            <a:xfrm flipH="1">
              <a:off x="3200400" y="1447800"/>
              <a:ext cx="5181600" cy="0"/>
            </a:xfrm>
            <a:prstGeom prst="line">
              <a:avLst/>
            </a:prstGeom>
            <a:noFill/>
            <a:ln w="9525">
              <a:solidFill>
                <a:srgbClr val="CC0000"/>
              </a:solidFill>
              <a:round/>
              <a:headEnd/>
              <a:tailEnd/>
            </a:ln>
            <a:effectLst/>
          </p:spPr>
          <p:txBody>
            <a:bodyPr/>
            <a:lstStyle/>
            <a:p>
              <a:endParaRPr lang="en-US" dirty="0"/>
            </a:p>
          </p:txBody>
        </p:sp>
        <p:sp>
          <p:nvSpPr>
            <p:cNvPr id="59623" name="Line 231"/>
            <p:cNvSpPr>
              <a:spLocks noChangeShapeType="1"/>
            </p:cNvSpPr>
            <p:nvPr/>
          </p:nvSpPr>
          <p:spPr bwMode="auto">
            <a:xfrm>
              <a:off x="3200400" y="14478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59624" name="Line 232"/>
            <p:cNvSpPr>
              <a:spLocks noChangeShapeType="1"/>
            </p:cNvSpPr>
            <p:nvPr/>
          </p:nvSpPr>
          <p:spPr bwMode="auto">
            <a:xfrm>
              <a:off x="8382000" y="1447800"/>
              <a:ext cx="0" cy="381000"/>
            </a:xfrm>
            <a:prstGeom prst="line">
              <a:avLst/>
            </a:prstGeom>
            <a:noFill/>
            <a:ln w="9525">
              <a:solidFill>
                <a:srgbClr val="CC0000"/>
              </a:solidFill>
              <a:round/>
              <a:headEnd/>
              <a:tailEnd/>
            </a:ln>
            <a:effectLst/>
          </p:spPr>
          <p:txBody>
            <a:bodyPr/>
            <a:lstStyle/>
            <a:p>
              <a:endParaRPr lang="en-US" dirty="0"/>
            </a:p>
          </p:txBody>
        </p:sp>
        <p:sp>
          <p:nvSpPr>
            <p:cNvPr id="59625" name="Line 233"/>
            <p:cNvSpPr>
              <a:spLocks noChangeShapeType="1"/>
            </p:cNvSpPr>
            <p:nvPr/>
          </p:nvSpPr>
          <p:spPr bwMode="auto">
            <a:xfrm flipH="1">
              <a:off x="8153400" y="1828800"/>
              <a:ext cx="228600" cy="0"/>
            </a:xfrm>
            <a:prstGeom prst="line">
              <a:avLst/>
            </a:prstGeom>
            <a:noFill/>
            <a:ln w="9525">
              <a:solidFill>
                <a:srgbClr val="CC0000"/>
              </a:solidFill>
              <a:round/>
              <a:headEnd/>
              <a:tailEnd/>
            </a:ln>
            <a:effectLst/>
          </p:spPr>
          <p:txBody>
            <a:bodyPr/>
            <a:lstStyle/>
            <a:p>
              <a:endParaRPr lang="en-US" dirty="0"/>
            </a:p>
          </p:txBody>
        </p:sp>
        <p:sp>
          <p:nvSpPr>
            <p:cNvPr id="59627" name="Text Box 235"/>
            <p:cNvSpPr txBox="1">
              <a:spLocks noChangeArrowheads="1"/>
            </p:cNvSpPr>
            <p:nvPr/>
          </p:nvSpPr>
          <p:spPr bwMode="auto">
            <a:xfrm rot="16200000">
              <a:off x="2633663" y="20431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sp>
          <p:nvSpPr>
            <p:cNvPr id="59628" name="Line 236"/>
            <p:cNvSpPr>
              <a:spLocks noChangeShapeType="1"/>
            </p:cNvSpPr>
            <p:nvPr/>
          </p:nvSpPr>
          <p:spPr bwMode="auto">
            <a:xfrm flipV="1">
              <a:off x="5181600" y="60198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59629" name="Line 237"/>
            <p:cNvSpPr>
              <a:spLocks noChangeShapeType="1"/>
            </p:cNvSpPr>
            <p:nvPr/>
          </p:nvSpPr>
          <p:spPr bwMode="auto">
            <a:xfrm flipH="1">
              <a:off x="8153400" y="2286000"/>
              <a:ext cx="304800" cy="0"/>
            </a:xfrm>
            <a:prstGeom prst="line">
              <a:avLst/>
            </a:prstGeom>
            <a:noFill/>
            <a:ln w="9525">
              <a:solidFill>
                <a:srgbClr val="CC0000"/>
              </a:solidFill>
              <a:round/>
              <a:headEnd/>
              <a:tailEnd/>
            </a:ln>
            <a:effectLst/>
          </p:spPr>
          <p:txBody>
            <a:bodyPr/>
            <a:lstStyle/>
            <a:p>
              <a:endParaRPr lang="en-US" dirty="0"/>
            </a:p>
          </p:txBody>
        </p:sp>
        <p:sp>
          <p:nvSpPr>
            <p:cNvPr id="59630" name="Line 238"/>
            <p:cNvSpPr>
              <a:spLocks noChangeShapeType="1"/>
            </p:cNvSpPr>
            <p:nvPr/>
          </p:nvSpPr>
          <p:spPr bwMode="auto">
            <a:xfrm>
              <a:off x="8458200" y="22860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59631" name="Text Box 239"/>
            <p:cNvSpPr txBox="1">
              <a:spLocks noChangeArrowheads="1"/>
            </p:cNvSpPr>
            <p:nvPr/>
          </p:nvSpPr>
          <p:spPr bwMode="auto">
            <a:xfrm rot="16200000">
              <a:off x="7596188" y="32400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sp>
          <p:nvSpPr>
            <p:cNvPr id="59526" name="Line 134"/>
            <p:cNvSpPr>
              <a:spLocks noChangeShapeType="1"/>
            </p:cNvSpPr>
            <p:nvPr/>
          </p:nvSpPr>
          <p:spPr bwMode="auto">
            <a:xfrm>
              <a:off x="6027420" y="4010025"/>
              <a:ext cx="304800" cy="0"/>
            </a:xfrm>
            <a:prstGeom prst="line">
              <a:avLst/>
            </a:prstGeom>
            <a:noFill/>
            <a:ln w="28575">
              <a:solidFill>
                <a:srgbClr val="CC0000"/>
              </a:solidFill>
              <a:round/>
              <a:headEnd/>
              <a:tailEnd type="triangle" w="med" len="med"/>
            </a:ln>
            <a:effectLst/>
          </p:spPr>
          <p:txBody>
            <a:bodyPr/>
            <a:lstStyle/>
            <a:p>
              <a:endParaRPr lang="en-US" dirty="0"/>
            </a:p>
          </p:txBody>
        </p:sp>
      </p:grpSp>
      <p:pic>
        <p:nvPicPr>
          <p:cNvPr id="3" name="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6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2209800" y="6400800"/>
            <a:ext cx="4572000" cy="304800"/>
          </a:xfrm>
        </p:spPr>
        <p:txBody>
          <a:bodyPr/>
          <a:lstStyle/>
          <a:p>
            <a:r>
              <a:rPr lang="en-US" dirty="0" smtClean="0"/>
              <a:t>Lecture #20:  The Pipeline MIPS Processor</a:t>
            </a:r>
            <a:endParaRPr lang="en-US" dirty="0"/>
          </a:p>
        </p:txBody>
      </p:sp>
      <p:sp>
        <p:nvSpPr>
          <p:cNvPr id="30722" name="Rectangle 2"/>
          <p:cNvSpPr>
            <a:spLocks noGrp="1" noChangeArrowheads="1"/>
          </p:cNvSpPr>
          <p:nvPr>
            <p:ph type="title"/>
          </p:nvPr>
        </p:nvSpPr>
        <p:spPr>
          <a:xfrm>
            <a:off x="1905000" y="1371600"/>
            <a:ext cx="5410200" cy="533400"/>
          </a:xfrm>
          <a:ln/>
        </p:spPr>
        <p:txBody>
          <a:bodyPr/>
          <a:lstStyle/>
          <a:p>
            <a:r>
              <a:rPr lang="en-US" sz="3200" dirty="0"/>
              <a:t>The Pipeline in Action</a:t>
            </a:r>
          </a:p>
        </p:txBody>
      </p:sp>
      <p:sp>
        <p:nvSpPr>
          <p:cNvPr id="30723" name="Rectangle 3"/>
          <p:cNvSpPr>
            <a:spLocks noGrp="1" noChangeArrowheads="1"/>
          </p:cNvSpPr>
          <p:nvPr>
            <p:ph type="body" idx="1"/>
          </p:nvPr>
        </p:nvSpPr>
        <p:spPr>
          <a:xfrm>
            <a:off x="685800" y="2133600"/>
            <a:ext cx="7772400" cy="4267200"/>
          </a:xfrm>
        </p:spPr>
        <p:txBody>
          <a:bodyPr/>
          <a:lstStyle/>
          <a:p>
            <a:r>
              <a:rPr lang="en-US" sz="2400" dirty="0"/>
              <a:t>The following instruction sequence from the P&amp;H text illustrates the pipeline in action.  </a:t>
            </a:r>
          </a:p>
          <a:p>
            <a:pPr lvl="2">
              <a:spcBef>
                <a:spcPts val="0"/>
              </a:spcBef>
              <a:buFontTx/>
              <a:buNone/>
            </a:pPr>
            <a:r>
              <a:rPr lang="en-US" sz="2400" dirty="0">
                <a:solidFill>
                  <a:srgbClr val="FF0000"/>
                </a:solidFill>
              </a:rPr>
              <a:t>lw </a:t>
            </a:r>
            <a:r>
              <a:rPr lang="en-US" sz="2400" dirty="0" smtClean="0">
                <a:solidFill>
                  <a:srgbClr val="FF0000"/>
                </a:solidFill>
              </a:rPr>
              <a:t>$t0</a:t>
            </a:r>
            <a:r>
              <a:rPr lang="en-US" sz="2400" dirty="0">
                <a:solidFill>
                  <a:srgbClr val="FF0000"/>
                </a:solidFill>
              </a:rPr>
              <a:t>, 20</a:t>
            </a:r>
            <a:r>
              <a:rPr lang="en-US" sz="2400" dirty="0" smtClean="0">
                <a:solidFill>
                  <a:srgbClr val="FF0000"/>
                </a:solidFill>
              </a:rPr>
              <a:t>($t1</a:t>
            </a:r>
            <a:r>
              <a:rPr lang="en-US" sz="2400" dirty="0">
                <a:solidFill>
                  <a:srgbClr val="FF0000"/>
                </a:solidFill>
              </a:rPr>
              <a:t>)</a:t>
            </a:r>
          </a:p>
          <a:p>
            <a:pPr lvl="2">
              <a:spcBef>
                <a:spcPts val="0"/>
              </a:spcBef>
              <a:buFontTx/>
              <a:buNone/>
            </a:pPr>
            <a:r>
              <a:rPr lang="en-US" sz="2400" dirty="0">
                <a:solidFill>
                  <a:srgbClr val="FF0000"/>
                </a:solidFill>
              </a:rPr>
              <a:t>sub </a:t>
            </a:r>
            <a:r>
              <a:rPr lang="en-US" sz="2400" dirty="0" smtClean="0">
                <a:solidFill>
                  <a:srgbClr val="FF0000"/>
                </a:solidFill>
              </a:rPr>
              <a:t>$t4, $t2</a:t>
            </a:r>
            <a:r>
              <a:rPr lang="en-US" sz="2400" dirty="0">
                <a:solidFill>
                  <a:srgbClr val="FF0000"/>
                </a:solidFill>
              </a:rPr>
              <a:t>, </a:t>
            </a:r>
            <a:r>
              <a:rPr lang="en-US" sz="2400" dirty="0" smtClean="0">
                <a:solidFill>
                  <a:srgbClr val="FF0000"/>
                </a:solidFill>
              </a:rPr>
              <a:t>$t3</a:t>
            </a:r>
            <a:endParaRPr lang="en-US" sz="2400" dirty="0">
              <a:solidFill>
                <a:srgbClr val="FF0000"/>
              </a:solidFill>
            </a:endParaRPr>
          </a:p>
          <a:p>
            <a:pPr lvl="2">
              <a:spcBef>
                <a:spcPts val="0"/>
              </a:spcBef>
              <a:buFontTx/>
              <a:buNone/>
            </a:pPr>
            <a:r>
              <a:rPr lang="en-US" sz="2400" dirty="0">
                <a:solidFill>
                  <a:srgbClr val="FF0000"/>
                </a:solidFill>
              </a:rPr>
              <a:t>and </a:t>
            </a:r>
            <a:r>
              <a:rPr lang="en-US" sz="2400" dirty="0" smtClean="0">
                <a:solidFill>
                  <a:srgbClr val="FF0000"/>
                </a:solidFill>
              </a:rPr>
              <a:t>$t7, $t5, $t6</a:t>
            </a:r>
            <a:endParaRPr lang="en-US" sz="2400" dirty="0">
              <a:solidFill>
                <a:srgbClr val="FF0000"/>
              </a:solidFill>
            </a:endParaRPr>
          </a:p>
          <a:p>
            <a:pPr lvl="2">
              <a:spcBef>
                <a:spcPts val="0"/>
              </a:spcBef>
              <a:buFontTx/>
              <a:buNone/>
            </a:pPr>
            <a:r>
              <a:rPr lang="en-US" sz="2400" dirty="0">
                <a:solidFill>
                  <a:srgbClr val="FF0000"/>
                </a:solidFill>
              </a:rPr>
              <a:t>or </a:t>
            </a:r>
            <a:r>
              <a:rPr lang="en-US" sz="2400" dirty="0" smtClean="0">
                <a:solidFill>
                  <a:srgbClr val="FF0000"/>
                </a:solidFill>
              </a:rPr>
              <a:t>$s2, $s1, $s0</a:t>
            </a:r>
            <a:endParaRPr lang="en-US" sz="2400" dirty="0">
              <a:solidFill>
                <a:srgbClr val="FF0000"/>
              </a:solidFill>
            </a:endParaRPr>
          </a:p>
          <a:p>
            <a:pPr lvl="2">
              <a:spcBef>
                <a:spcPts val="0"/>
              </a:spcBef>
              <a:buFontTx/>
              <a:buNone/>
            </a:pPr>
            <a:r>
              <a:rPr lang="en-US" sz="2400" dirty="0">
                <a:solidFill>
                  <a:srgbClr val="FF0000"/>
                </a:solidFill>
              </a:rPr>
              <a:t>add </a:t>
            </a:r>
            <a:r>
              <a:rPr lang="en-US" sz="2400" dirty="0" smtClean="0">
                <a:solidFill>
                  <a:srgbClr val="FF0000"/>
                </a:solidFill>
              </a:rPr>
              <a:t>$s5, $s3, $s4</a:t>
            </a:r>
            <a:endParaRPr lang="en-US" sz="2400" dirty="0">
              <a:solidFill>
                <a:srgbClr val="FF0000"/>
              </a:solidFill>
            </a:endParaRPr>
          </a:p>
          <a:p>
            <a:r>
              <a:rPr lang="en-US" sz="2400" dirty="0"/>
              <a:t>Note that </a:t>
            </a:r>
            <a:r>
              <a:rPr lang="en-US" sz="2400" dirty="0" smtClean="0"/>
              <a:t>registers </a:t>
            </a:r>
            <a:r>
              <a:rPr lang="en-US" sz="2400" dirty="0"/>
              <a:t>are identified by </a:t>
            </a:r>
            <a:r>
              <a:rPr lang="en-US" sz="2400" dirty="0" smtClean="0"/>
              <a:t>letter id’s, not numbers. This is counter to P&amp;H, which uses the number id’s. In reading, P&amp;H, remember the number-letter id conversions, e.g., </a:t>
            </a:r>
            <a:r>
              <a:rPr lang="en-US" sz="2400" dirty="0" smtClean="0">
                <a:solidFill>
                  <a:srgbClr val="00B050"/>
                </a:solidFill>
              </a:rPr>
              <a:t>$8-15=$t0-t7, $16-21 = $s0-s5.  </a:t>
            </a:r>
            <a:endParaRPr lang="en-US" sz="2400" dirty="0">
              <a:solidFill>
                <a:srgbClr val="00B050"/>
              </a:solidFill>
            </a:endParaRPr>
          </a:p>
        </p:txBody>
      </p:sp>
      <p:pic>
        <p:nvPicPr>
          <p:cNvPr id="2" name="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1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14338" name="Rectangle 2"/>
          <p:cNvSpPr>
            <a:spLocks noGrp="1" noChangeArrowheads="1"/>
          </p:cNvSpPr>
          <p:nvPr>
            <p:ph type="title"/>
          </p:nvPr>
        </p:nvSpPr>
        <p:spPr>
          <a:xfrm>
            <a:off x="1905000" y="1371600"/>
            <a:ext cx="5410200" cy="533400"/>
          </a:xfrm>
          <a:ln/>
        </p:spPr>
        <p:txBody>
          <a:bodyPr/>
          <a:lstStyle/>
          <a:p>
            <a:r>
              <a:rPr lang="en-US" sz="3200" dirty="0"/>
              <a:t>The “Laundry Example”</a:t>
            </a:r>
          </a:p>
        </p:txBody>
      </p:sp>
      <p:sp>
        <p:nvSpPr>
          <p:cNvPr id="14339" name="Rectangle 3"/>
          <p:cNvSpPr>
            <a:spLocks noGrp="1" noChangeArrowheads="1"/>
          </p:cNvSpPr>
          <p:nvPr>
            <p:ph type="body" idx="1"/>
          </p:nvPr>
        </p:nvSpPr>
        <p:spPr>
          <a:xfrm>
            <a:off x="685800" y="1981200"/>
            <a:ext cx="7772400" cy="4495800"/>
          </a:xfrm>
        </p:spPr>
        <p:txBody>
          <a:bodyPr/>
          <a:lstStyle/>
          <a:p>
            <a:r>
              <a:rPr lang="en-US" dirty="0"/>
              <a:t>As an introduction to the concept of pipelining, Patterson and Hennessy use the example of doing one’s laundry.  </a:t>
            </a:r>
          </a:p>
          <a:p>
            <a:r>
              <a:rPr lang="en-US" dirty="0"/>
              <a:t>Most people have – or have access to – a washer and dryer.  </a:t>
            </a:r>
          </a:p>
          <a:p>
            <a:r>
              <a:rPr lang="en-US" dirty="0">
                <a:solidFill>
                  <a:schemeClr val="accent1"/>
                </a:solidFill>
              </a:rPr>
              <a:t>Assume that you need to wash several washer loads of clothing.  </a:t>
            </a:r>
          </a:p>
          <a:p>
            <a:r>
              <a:rPr lang="en-US" dirty="0">
                <a:solidFill>
                  <a:srgbClr val="CC0000"/>
                </a:solidFill>
              </a:rPr>
              <a:t>Would anyone divide the clothing into washer loads and then </a:t>
            </a:r>
            <a:r>
              <a:rPr lang="en-US" u="sng" dirty="0">
                <a:solidFill>
                  <a:srgbClr val="CC0000"/>
                </a:solidFill>
              </a:rPr>
              <a:t>wash, dry, fold and put away the first load before starting the second</a:t>
            </a:r>
            <a:r>
              <a:rPr lang="en-US" dirty="0">
                <a:solidFill>
                  <a:srgbClr val="CC0000"/>
                </a:solidFill>
              </a:rPr>
              <a:t>?  </a:t>
            </a:r>
          </a:p>
          <a:p>
            <a:r>
              <a:rPr lang="en-US" dirty="0">
                <a:solidFill>
                  <a:schemeClr val="accent2"/>
                </a:solidFill>
              </a:rPr>
              <a:t>No, if you were washing clothes, you would </a:t>
            </a:r>
            <a:r>
              <a:rPr lang="en-US" u="sng" dirty="0">
                <a:solidFill>
                  <a:schemeClr val="accent2"/>
                </a:solidFill>
              </a:rPr>
              <a:t>finish washing the first load, put it in the dryer, and start the second load washing</a:t>
            </a:r>
            <a:r>
              <a:rPr lang="en-US" dirty="0">
                <a:solidFill>
                  <a:schemeClr val="accent2"/>
                </a:solidFill>
              </a:rPr>
              <a:t>.  </a:t>
            </a:r>
          </a:p>
          <a:p>
            <a:r>
              <a:rPr lang="en-US" dirty="0">
                <a:solidFill>
                  <a:srgbClr val="CC6600"/>
                </a:solidFill>
              </a:rPr>
              <a:t>If there were more loads to wash, you would begin to </a:t>
            </a:r>
            <a:r>
              <a:rPr lang="en-US" u="sng" dirty="0">
                <a:solidFill>
                  <a:srgbClr val="CC6600"/>
                </a:solidFill>
              </a:rPr>
              <a:t>fold and put away finished clothing while the later loads were washing and drying</a:t>
            </a:r>
            <a:r>
              <a:rPr lang="en-US" dirty="0">
                <a:solidFill>
                  <a:srgbClr val="CC6600"/>
                </a:solidFill>
              </a:rPr>
              <a:t>.  </a:t>
            </a:r>
          </a:p>
          <a:p>
            <a:r>
              <a:rPr lang="en-US" dirty="0"/>
              <a:t>We can see this schematically on the next slide.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119" name="Text Box 223"/>
          <p:cNvSpPr txBox="1">
            <a:spLocks noChangeArrowheads="1"/>
          </p:cNvSpPr>
          <p:nvPr/>
        </p:nvSpPr>
        <p:spPr bwMode="auto">
          <a:xfrm>
            <a:off x="6115050" y="6280150"/>
            <a:ext cx="2743200" cy="396875"/>
          </a:xfrm>
          <a:prstGeom prst="rect">
            <a:avLst/>
          </a:prstGeom>
          <a:solidFill>
            <a:schemeClr val="bg1"/>
          </a:solidFill>
          <a:ln w="9525">
            <a:noFill/>
            <a:miter lim="800000"/>
            <a:headEnd/>
            <a:tailEnd/>
          </a:ln>
          <a:effectLst/>
        </p:spPr>
        <p:txBody>
          <a:bodyPr>
            <a:spAutoFit/>
          </a:bodyPr>
          <a:lstStyle/>
          <a:p>
            <a:pPr algn="l"/>
            <a:r>
              <a:rPr lang="en-US" sz="1000" u="none" dirty="0"/>
              <a:t>After David A. Patterson and John L. Hennessy, </a:t>
            </a:r>
          </a:p>
          <a:p>
            <a:pPr algn="l"/>
            <a:r>
              <a:rPr lang="en-US" sz="1000" i="1" u="none" dirty="0"/>
              <a:t>Computer Organization and Design</a:t>
            </a:r>
            <a:r>
              <a:rPr lang="en-US" sz="1000" u="none" dirty="0"/>
              <a:t>, 2nd Edition</a:t>
            </a:r>
          </a:p>
        </p:txBody>
      </p:sp>
      <p:sp>
        <p:nvSpPr>
          <p:cNvPr id="81120" name="Text Box 224"/>
          <p:cNvSpPr txBox="1">
            <a:spLocks noChangeArrowheads="1"/>
          </p:cNvSpPr>
          <p:nvPr/>
        </p:nvSpPr>
        <p:spPr bwMode="auto">
          <a:xfrm>
            <a:off x="76200" y="6437313"/>
            <a:ext cx="336550" cy="274638"/>
          </a:xfrm>
          <a:prstGeom prst="rect">
            <a:avLst/>
          </a:prstGeom>
          <a:noFill/>
          <a:ln w="9525">
            <a:noFill/>
            <a:miter lim="800000"/>
            <a:headEnd/>
            <a:tailEnd/>
          </a:ln>
          <a:effectLst/>
        </p:spPr>
        <p:txBody>
          <a:bodyPr wrap="none">
            <a:spAutoFit/>
          </a:bodyPr>
          <a:lstStyle/>
          <a:p>
            <a:pPr algn="l"/>
            <a:fld id="{D1A060F4-2FDC-4DBE-8AD2-36BA1A445EF0}" type="slidenum">
              <a:rPr lang="en-US" sz="1200" b="1" u="none">
                <a:solidFill>
                  <a:schemeClr val="bg2"/>
                </a:solidFill>
              </a:rPr>
              <a:pPr algn="l"/>
              <a:t>20</a:t>
            </a:fld>
            <a:endParaRPr lang="en-US" sz="1200" b="1" u="none" dirty="0">
              <a:solidFill>
                <a:schemeClr val="bg2"/>
              </a:solidFill>
            </a:endParaRPr>
          </a:p>
        </p:txBody>
      </p:sp>
      <p:sp>
        <p:nvSpPr>
          <p:cNvPr id="81121" name="Text Box 225"/>
          <p:cNvSpPr txBox="1">
            <a:spLocks noChangeArrowheads="1"/>
          </p:cNvSpPr>
          <p:nvPr/>
        </p:nvSpPr>
        <p:spPr bwMode="auto">
          <a:xfrm>
            <a:off x="516731" y="762000"/>
            <a:ext cx="762000" cy="304800"/>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IF: Idle</a:t>
            </a:r>
          </a:p>
        </p:txBody>
      </p:sp>
      <p:sp>
        <p:nvSpPr>
          <p:cNvPr id="81122" name="Line 226"/>
          <p:cNvSpPr>
            <a:spLocks noChangeShapeType="1"/>
          </p:cNvSpPr>
          <p:nvPr/>
        </p:nvSpPr>
        <p:spPr bwMode="auto">
          <a:xfrm>
            <a:off x="2438400" y="457200"/>
            <a:ext cx="0" cy="1828800"/>
          </a:xfrm>
          <a:prstGeom prst="line">
            <a:avLst/>
          </a:prstGeom>
          <a:noFill/>
          <a:ln w="28575">
            <a:solidFill>
              <a:schemeClr val="accent2"/>
            </a:solidFill>
            <a:prstDash val="lgDash"/>
            <a:round/>
            <a:headEnd/>
            <a:tailEnd/>
          </a:ln>
          <a:effectLst/>
        </p:spPr>
        <p:txBody>
          <a:bodyPr/>
          <a:lstStyle/>
          <a:p>
            <a:endParaRPr lang="en-US" dirty="0"/>
          </a:p>
        </p:txBody>
      </p:sp>
      <p:sp>
        <p:nvSpPr>
          <p:cNvPr id="81123" name="Line 227"/>
          <p:cNvSpPr>
            <a:spLocks noChangeShapeType="1"/>
          </p:cNvSpPr>
          <p:nvPr/>
        </p:nvSpPr>
        <p:spPr bwMode="auto">
          <a:xfrm>
            <a:off x="45720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81124" name="Line 228"/>
          <p:cNvSpPr>
            <a:spLocks noChangeShapeType="1"/>
          </p:cNvSpPr>
          <p:nvPr/>
        </p:nvSpPr>
        <p:spPr bwMode="auto">
          <a:xfrm>
            <a:off x="63246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81125" name="Line 229"/>
          <p:cNvSpPr>
            <a:spLocks noChangeShapeType="1"/>
          </p:cNvSpPr>
          <p:nvPr/>
        </p:nvSpPr>
        <p:spPr bwMode="auto">
          <a:xfrm>
            <a:off x="8001000" y="457200"/>
            <a:ext cx="0" cy="914400"/>
          </a:xfrm>
          <a:prstGeom prst="line">
            <a:avLst/>
          </a:prstGeom>
          <a:noFill/>
          <a:ln w="28575">
            <a:solidFill>
              <a:schemeClr val="accent2"/>
            </a:solidFill>
            <a:prstDash val="lgDash"/>
            <a:round/>
            <a:headEnd/>
            <a:tailEnd/>
          </a:ln>
          <a:effectLst/>
        </p:spPr>
        <p:txBody>
          <a:bodyPr/>
          <a:lstStyle/>
          <a:p>
            <a:endParaRPr lang="en-US" dirty="0"/>
          </a:p>
        </p:txBody>
      </p:sp>
      <p:sp>
        <p:nvSpPr>
          <p:cNvPr id="81126" name="Text Box 230"/>
          <p:cNvSpPr txBox="1">
            <a:spLocks noChangeArrowheads="1"/>
          </p:cNvSpPr>
          <p:nvPr/>
        </p:nvSpPr>
        <p:spPr bwMode="auto">
          <a:xfrm>
            <a:off x="2802731"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ID/RF:</a:t>
            </a:r>
            <a:r>
              <a:rPr lang="en-US" sz="1400" u="none" dirty="0">
                <a:solidFill>
                  <a:srgbClr val="FF0000"/>
                </a:solidFill>
              </a:rPr>
              <a:t> </a:t>
            </a:r>
            <a:r>
              <a:rPr lang="en-US" sz="1400" b="1" u="none" dirty="0">
                <a:solidFill>
                  <a:srgbClr val="FF0000"/>
                </a:solidFill>
              </a:rPr>
              <a:t>Idle</a:t>
            </a:r>
          </a:p>
        </p:txBody>
      </p:sp>
      <p:sp>
        <p:nvSpPr>
          <p:cNvPr id="81127" name="Text Box 231"/>
          <p:cNvSpPr txBox="1">
            <a:spLocks noChangeArrowheads="1"/>
          </p:cNvSpPr>
          <p:nvPr/>
        </p:nvSpPr>
        <p:spPr bwMode="auto">
          <a:xfrm>
            <a:off x="4747419"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EX: Idle</a:t>
            </a:r>
          </a:p>
        </p:txBody>
      </p:sp>
      <p:sp>
        <p:nvSpPr>
          <p:cNvPr id="81128" name="Text Box 232"/>
          <p:cNvSpPr txBox="1">
            <a:spLocks noChangeArrowheads="1"/>
          </p:cNvSpPr>
          <p:nvPr/>
        </p:nvSpPr>
        <p:spPr bwMode="auto">
          <a:xfrm>
            <a:off x="6460331"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MEM: Idle</a:t>
            </a:r>
          </a:p>
        </p:txBody>
      </p:sp>
      <p:sp>
        <p:nvSpPr>
          <p:cNvPr id="81129" name="Text Box 233"/>
          <p:cNvSpPr txBox="1">
            <a:spLocks noChangeArrowheads="1"/>
          </p:cNvSpPr>
          <p:nvPr/>
        </p:nvSpPr>
        <p:spPr bwMode="auto">
          <a:xfrm>
            <a:off x="8077200" y="762000"/>
            <a:ext cx="685800" cy="523220"/>
          </a:xfrm>
          <a:prstGeom prst="rect">
            <a:avLst/>
          </a:prstGeom>
          <a:noFill/>
          <a:ln w="9525">
            <a:noFill/>
            <a:miter lim="800000"/>
            <a:headEnd/>
            <a:tailEnd/>
          </a:ln>
          <a:effectLst/>
        </p:spPr>
        <p:txBody>
          <a:bodyPr>
            <a:spAutoFit/>
          </a:bodyPr>
          <a:lstStyle/>
          <a:p>
            <a:r>
              <a:rPr lang="en-US" sz="1400" b="1" u="none" dirty="0">
                <a:solidFill>
                  <a:srgbClr val="FF0000"/>
                </a:solidFill>
              </a:rPr>
              <a:t>WB: Idle</a:t>
            </a:r>
          </a:p>
        </p:txBody>
      </p:sp>
      <p:grpSp>
        <p:nvGrpSpPr>
          <p:cNvPr id="240" name="Group 239"/>
          <p:cNvGrpSpPr/>
          <p:nvPr/>
        </p:nvGrpSpPr>
        <p:grpSpPr>
          <a:xfrm>
            <a:off x="381000" y="1219200"/>
            <a:ext cx="8229601" cy="4953000"/>
            <a:chOff x="457200" y="1295400"/>
            <a:chExt cx="8229601" cy="4953000"/>
          </a:xfrm>
        </p:grpSpPr>
        <p:sp>
          <p:nvSpPr>
            <p:cNvPr id="241" name="Line 201"/>
            <p:cNvSpPr>
              <a:spLocks noChangeShapeType="1"/>
            </p:cNvSpPr>
            <p:nvPr/>
          </p:nvSpPr>
          <p:spPr bwMode="auto">
            <a:xfrm flipV="1">
              <a:off x="5935980" y="43510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242" name="Group 205"/>
            <p:cNvGrpSpPr/>
            <p:nvPr/>
          </p:nvGrpSpPr>
          <p:grpSpPr>
            <a:xfrm>
              <a:off x="5379720" y="3649980"/>
              <a:ext cx="1056287" cy="990598"/>
              <a:chOff x="3355430" y="3810002"/>
              <a:chExt cx="1056287" cy="990598"/>
            </a:xfrm>
          </p:grpSpPr>
          <p:cxnSp>
            <p:nvCxnSpPr>
              <p:cNvPr id="445" name="Straight Connector 444"/>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6" name="Isosceles Triangle 445"/>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7" name="Isosceles Triangle 446"/>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8" name="Isosceles Triangle 447"/>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9" name="Rectangle 448"/>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0"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243" name="Line 207"/>
            <p:cNvSpPr>
              <a:spLocks noChangeShapeType="1"/>
            </p:cNvSpPr>
            <p:nvPr/>
          </p:nvSpPr>
          <p:spPr bwMode="auto">
            <a:xfrm>
              <a:off x="5181600" y="35814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244" name="Line 205"/>
            <p:cNvSpPr>
              <a:spLocks noChangeShapeType="1"/>
            </p:cNvSpPr>
            <p:nvPr/>
          </p:nvSpPr>
          <p:spPr bwMode="auto">
            <a:xfrm>
              <a:off x="6019800" y="2667000"/>
              <a:ext cx="0" cy="914400"/>
            </a:xfrm>
            <a:prstGeom prst="line">
              <a:avLst/>
            </a:prstGeom>
            <a:noFill/>
            <a:ln w="9525">
              <a:solidFill>
                <a:srgbClr val="CC0000"/>
              </a:solidFill>
              <a:round/>
              <a:headEnd/>
              <a:tailEnd/>
            </a:ln>
            <a:effectLst/>
          </p:spPr>
          <p:txBody>
            <a:bodyPr/>
            <a:lstStyle/>
            <a:p>
              <a:endParaRPr lang="en-US" dirty="0"/>
            </a:p>
          </p:txBody>
        </p:sp>
        <p:grpSp>
          <p:nvGrpSpPr>
            <p:cNvPr id="245" name="Group 205"/>
            <p:cNvGrpSpPr/>
            <p:nvPr/>
          </p:nvGrpSpPr>
          <p:grpSpPr>
            <a:xfrm>
              <a:off x="5367373" y="2420274"/>
              <a:ext cx="1056287" cy="990598"/>
              <a:chOff x="3355430" y="3810002"/>
              <a:chExt cx="1056287" cy="990598"/>
            </a:xfrm>
          </p:grpSpPr>
          <p:cxnSp>
            <p:nvCxnSpPr>
              <p:cNvPr id="439" name="Straight Connector 438"/>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0" name="Isosceles Triangle 439"/>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1" name="Isosceles Triangle 440"/>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2" name="Isosceles Triangle 441"/>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3" name="Rectangle 442"/>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4"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246" name="Group 205"/>
            <p:cNvGrpSpPr/>
            <p:nvPr/>
          </p:nvGrpSpPr>
          <p:grpSpPr>
            <a:xfrm>
              <a:off x="1272540" y="2209800"/>
              <a:ext cx="1056287" cy="990598"/>
              <a:chOff x="3355430" y="3810002"/>
              <a:chExt cx="1056287" cy="990598"/>
            </a:xfrm>
          </p:grpSpPr>
          <p:cxnSp>
            <p:nvCxnSpPr>
              <p:cNvPr id="433" name="Straight Connector 432"/>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4" name="Isosceles Triangle 433"/>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5" name="Isosceles Triangle 434"/>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6" name="Isosceles Triangle 435"/>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7" name="Rectangle 436"/>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8"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247" name="Oval 8"/>
            <p:cNvSpPr>
              <a:spLocks noChangeArrowheads="1"/>
            </p:cNvSpPr>
            <p:nvPr/>
          </p:nvSpPr>
          <p:spPr bwMode="auto">
            <a:xfrm>
              <a:off x="3048000" y="312420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248" name="Rectangle 9"/>
            <p:cNvSpPr>
              <a:spLocks noChangeArrowheads="1"/>
            </p:cNvSpPr>
            <p:nvPr/>
          </p:nvSpPr>
          <p:spPr bwMode="auto">
            <a:xfrm>
              <a:off x="1143000"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49" name="Rectangle 42"/>
            <p:cNvSpPr>
              <a:spLocks noChangeArrowheads="1"/>
            </p:cNvSpPr>
            <p:nvPr/>
          </p:nvSpPr>
          <p:spPr bwMode="auto">
            <a:xfrm>
              <a:off x="609600" y="35052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250" name="Line 43"/>
            <p:cNvSpPr>
              <a:spLocks noChangeShapeType="1"/>
            </p:cNvSpPr>
            <p:nvPr/>
          </p:nvSpPr>
          <p:spPr bwMode="auto">
            <a:xfrm>
              <a:off x="838200" y="3733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51" name="Line 44"/>
            <p:cNvSpPr>
              <a:spLocks noChangeShapeType="1"/>
            </p:cNvSpPr>
            <p:nvPr/>
          </p:nvSpPr>
          <p:spPr bwMode="auto">
            <a:xfrm flipH="1" flipV="1">
              <a:off x="914400" y="2438400"/>
              <a:ext cx="12700" cy="1295400"/>
            </a:xfrm>
            <a:prstGeom prst="line">
              <a:avLst/>
            </a:prstGeom>
            <a:noFill/>
            <a:ln w="28575">
              <a:solidFill>
                <a:schemeClr val="tx1"/>
              </a:solidFill>
              <a:round/>
              <a:headEnd/>
              <a:tailEnd/>
            </a:ln>
            <a:effectLst/>
          </p:spPr>
          <p:txBody>
            <a:bodyPr/>
            <a:lstStyle/>
            <a:p>
              <a:endParaRPr lang="en-US" dirty="0"/>
            </a:p>
          </p:txBody>
        </p:sp>
        <p:sp>
          <p:nvSpPr>
            <p:cNvPr id="252" name="Line 45"/>
            <p:cNvSpPr>
              <a:spLocks noChangeShapeType="1"/>
            </p:cNvSpPr>
            <p:nvPr/>
          </p:nvSpPr>
          <p:spPr bwMode="auto">
            <a:xfrm flipV="1">
              <a:off x="914400" y="24536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253" name="Line 46"/>
            <p:cNvSpPr>
              <a:spLocks noChangeShapeType="1"/>
            </p:cNvSpPr>
            <p:nvPr/>
          </p:nvSpPr>
          <p:spPr bwMode="auto">
            <a:xfrm>
              <a:off x="1066800" y="29718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54" name="Text Box 47"/>
            <p:cNvSpPr txBox="1">
              <a:spLocks noChangeArrowheads="1"/>
            </p:cNvSpPr>
            <p:nvPr/>
          </p:nvSpPr>
          <p:spPr bwMode="auto">
            <a:xfrm>
              <a:off x="990600" y="27432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255" name="Text Box 48"/>
            <p:cNvSpPr txBox="1">
              <a:spLocks noChangeArrowheads="1"/>
            </p:cNvSpPr>
            <p:nvPr/>
          </p:nvSpPr>
          <p:spPr bwMode="auto">
            <a:xfrm>
              <a:off x="1095375" y="35036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256" name="Text Box 49"/>
            <p:cNvSpPr txBox="1">
              <a:spLocks noChangeArrowheads="1"/>
            </p:cNvSpPr>
            <p:nvPr/>
          </p:nvSpPr>
          <p:spPr bwMode="auto">
            <a:xfrm>
              <a:off x="1281113" y="31099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257" name="Rectangle 50"/>
            <p:cNvSpPr>
              <a:spLocks noChangeArrowheads="1"/>
            </p:cNvSpPr>
            <p:nvPr/>
          </p:nvSpPr>
          <p:spPr bwMode="auto">
            <a:xfrm>
              <a:off x="6761163" y="3810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58" name="Text Box 51"/>
            <p:cNvSpPr txBox="1">
              <a:spLocks noChangeArrowheads="1"/>
            </p:cNvSpPr>
            <p:nvPr/>
          </p:nvSpPr>
          <p:spPr bwMode="auto">
            <a:xfrm>
              <a:off x="6858000" y="50577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259" name="Group 52"/>
            <p:cNvGrpSpPr>
              <a:grpSpLocks/>
            </p:cNvGrpSpPr>
            <p:nvPr/>
          </p:nvGrpSpPr>
          <p:grpSpPr bwMode="auto">
            <a:xfrm>
              <a:off x="5067288" y="4191000"/>
              <a:ext cx="228600" cy="549275"/>
              <a:chOff x="4392" y="1632"/>
              <a:chExt cx="144" cy="346"/>
            </a:xfrm>
          </p:grpSpPr>
          <p:grpSp>
            <p:nvGrpSpPr>
              <p:cNvPr id="428" name="Group 53"/>
              <p:cNvGrpSpPr>
                <a:grpSpLocks/>
              </p:cNvGrpSpPr>
              <p:nvPr/>
            </p:nvGrpSpPr>
            <p:grpSpPr bwMode="auto">
              <a:xfrm>
                <a:off x="4411" y="1634"/>
                <a:ext cx="102" cy="336"/>
                <a:chOff x="1248" y="3360"/>
                <a:chExt cx="144" cy="480"/>
              </a:xfrm>
            </p:grpSpPr>
            <p:sp>
              <p:nvSpPr>
                <p:cNvPr id="430"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31"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32"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9"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260" name="Line 58"/>
            <p:cNvSpPr>
              <a:spLocks noChangeShapeType="1"/>
            </p:cNvSpPr>
            <p:nvPr/>
          </p:nvSpPr>
          <p:spPr bwMode="auto">
            <a:xfrm>
              <a:off x="64770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61" name="Oval 59"/>
            <p:cNvSpPr>
              <a:spLocks noChangeArrowheads="1"/>
            </p:cNvSpPr>
            <p:nvPr/>
          </p:nvSpPr>
          <p:spPr bwMode="auto">
            <a:xfrm>
              <a:off x="4800600" y="28956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262" name="Line 60"/>
            <p:cNvSpPr>
              <a:spLocks noChangeShapeType="1"/>
            </p:cNvSpPr>
            <p:nvPr/>
          </p:nvSpPr>
          <p:spPr bwMode="auto">
            <a:xfrm>
              <a:off x="2209800" y="3886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63" name="Line 61"/>
            <p:cNvSpPr>
              <a:spLocks noChangeShapeType="1"/>
            </p:cNvSpPr>
            <p:nvPr/>
          </p:nvSpPr>
          <p:spPr bwMode="auto">
            <a:xfrm flipV="1">
              <a:off x="4953000" y="35052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264" name="Line 62"/>
            <p:cNvSpPr>
              <a:spLocks noChangeShapeType="1"/>
            </p:cNvSpPr>
            <p:nvPr/>
          </p:nvSpPr>
          <p:spPr bwMode="auto">
            <a:xfrm>
              <a:off x="4800600" y="47929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265" name="Line 63"/>
            <p:cNvSpPr>
              <a:spLocks noChangeShapeType="1"/>
            </p:cNvSpPr>
            <p:nvPr/>
          </p:nvSpPr>
          <p:spPr bwMode="auto">
            <a:xfrm>
              <a:off x="5181600" y="3200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66" name="Line 64"/>
            <p:cNvSpPr>
              <a:spLocks noChangeShapeType="1"/>
            </p:cNvSpPr>
            <p:nvPr/>
          </p:nvSpPr>
          <p:spPr bwMode="auto">
            <a:xfrm>
              <a:off x="2148840" y="1310640"/>
              <a:ext cx="4876800" cy="0"/>
            </a:xfrm>
            <a:prstGeom prst="line">
              <a:avLst/>
            </a:prstGeom>
            <a:noFill/>
            <a:ln w="28575">
              <a:solidFill>
                <a:schemeClr val="tx1"/>
              </a:solidFill>
              <a:round/>
              <a:headEnd/>
              <a:tailEnd/>
            </a:ln>
            <a:effectLst/>
          </p:spPr>
          <p:txBody>
            <a:bodyPr/>
            <a:lstStyle/>
            <a:p>
              <a:endParaRPr lang="en-US" dirty="0"/>
            </a:p>
          </p:txBody>
        </p:sp>
        <p:sp>
          <p:nvSpPr>
            <p:cNvPr id="267" name="Line 65"/>
            <p:cNvSpPr>
              <a:spLocks noChangeShapeType="1"/>
            </p:cNvSpPr>
            <p:nvPr/>
          </p:nvSpPr>
          <p:spPr bwMode="auto">
            <a:xfrm flipV="1">
              <a:off x="2578100" y="1676400"/>
              <a:ext cx="12700" cy="304800"/>
            </a:xfrm>
            <a:prstGeom prst="line">
              <a:avLst/>
            </a:prstGeom>
            <a:noFill/>
            <a:ln w="28575">
              <a:solidFill>
                <a:schemeClr val="tx1"/>
              </a:solidFill>
              <a:round/>
              <a:headEnd/>
              <a:tailEnd/>
            </a:ln>
            <a:effectLst/>
          </p:spPr>
          <p:txBody>
            <a:bodyPr/>
            <a:lstStyle/>
            <a:p>
              <a:endParaRPr lang="en-US" dirty="0"/>
            </a:p>
          </p:txBody>
        </p:sp>
        <p:sp>
          <p:nvSpPr>
            <p:cNvPr id="268" name="Line 66"/>
            <p:cNvSpPr>
              <a:spLocks noChangeShapeType="1"/>
            </p:cNvSpPr>
            <p:nvPr/>
          </p:nvSpPr>
          <p:spPr bwMode="auto">
            <a:xfrm flipV="1">
              <a:off x="1995488" y="1981200"/>
              <a:ext cx="0" cy="685800"/>
            </a:xfrm>
            <a:prstGeom prst="line">
              <a:avLst/>
            </a:prstGeom>
            <a:noFill/>
            <a:ln w="28575">
              <a:solidFill>
                <a:schemeClr val="tx1"/>
              </a:solidFill>
              <a:round/>
              <a:headEnd/>
              <a:tailEnd/>
            </a:ln>
            <a:effectLst/>
          </p:spPr>
          <p:txBody>
            <a:bodyPr/>
            <a:lstStyle/>
            <a:p>
              <a:endParaRPr lang="en-US" dirty="0"/>
            </a:p>
          </p:txBody>
        </p:sp>
        <p:sp>
          <p:nvSpPr>
            <p:cNvPr id="269" name="Line 67"/>
            <p:cNvSpPr>
              <a:spLocks noChangeShapeType="1"/>
            </p:cNvSpPr>
            <p:nvPr/>
          </p:nvSpPr>
          <p:spPr bwMode="auto">
            <a:xfrm flipV="1">
              <a:off x="7003733" y="1295400"/>
              <a:ext cx="14288" cy="1676400"/>
            </a:xfrm>
            <a:prstGeom prst="line">
              <a:avLst/>
            </a:prstGeom>
            <a:noFill/>
            <a:ln w="28575">
              <a:solidFill>
                <a:schemeClr val="tx1"/>
              </a:solidFill>
              <a:round/>
              <a:headEnd/>
              <a:tailEnd/>
            </a:ln>
            <a:effectLst/>
          </p:spPr>
          <p:txBody>
            <a:bodyPr/>
            <a:lstStyle/>
            <a:p>
              <a:endParaRPr lang="en-US" dirty="0"/>
            </a:p>
          </p:txBody>
        </p:sp>
        <p:sp>
          <p:nvSpPr>
            <p:cNvPr id="270" name="Line 68"/>
            <p:cNvSpPr>
              <a:spLocks noChangeShapeType="1"/>
            </p:cNvSpPr>
            <p:nvPr/>
          </p:nvSpPr>
          <p:spPr bwMode="auto">
            <a:xfrm flipV="1">
              <a:off x="2147888" y="1295400"/>
              <a:ext cx="0" cy="914400"/>
            </a:xfrm>
            <a:prstGeom prst="line">
              <a:avLst/>
            </a:prstGeom>
            <a:noFill/>
            <a:ln w="28575">
              <a:solidFill>
                <a:schemeClr val="tx1"/>
              </a:solidFill>
              <a:round/>
              <a:headEnd/>
              <a:tailEnd/>
            </a:ln>
            <a:effectLst/>
          </p:spPr>
          <p:txBody>
            <a:bodyPr/>
            <a:lstStyle/>
            <a:p>
              <a:endParaRPr lang="en-US" dirty="0"/>
            </a:p>
          </p:txBody>
        </p:sp>
        <p:sp>
          <p:nvSpPr>
            <p:cNvPr id="271" name="Line 69"/>
            <p:cNvSpPr>
              <a:spLocks noChangeShapeType="1"/>
            </p:cNvSpPr>
            <p:nvPr/>
          </p:nvSpPr>
          <p:spPr bwMode="auto">
            <a:xfrm>
              <a:off x="6035040" y="2971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2" name="Line 71"/>
            <p:cNvSpPr>
              <a:spLocks noChangeShapeType="1"/>
            </p:cNvSpPr>
            <p:nvPr/>
          </p:nvSpPr>
          <p:spPr bwMode="auto">
            <a:xfrm>
              <a:off x="457200" y="3733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73" name="Line 72"/>
            <p:cNvSpPr>
              <a:spLocks noChangeShapeType="1"/>
            </p:cNvSpPr>
            <p:nvPr/>
          </p:nvSpPr>
          <p:spPr bwMode="auto">
            <a:xfrm flipH="1" flipV="1">
              <a:off x="457200" y="1676400"/>
              <a:ext cx="12700" cy="2057400"/>
            </a:xfrm>
            <a:prstGeom prst="line">
              <a:avLst/>
            </a:prstGeom>
            <a:noFill/>
            <a:ln w="28575">
              <a:solidFill>
                <a:schemeClr val="tx1"/>
              </a:solidFill>
              <a:round/>
              <a:headEnd/>
              <a:tailEnd/>
            </a:ln>
            <a:effectLst/>
          </p:spPr>
          <p:txBody>
            <a:bodyPr/>
            <a:lstStyle/>
            <a:p>
              <a:endParaRPr lang="en-US" dirty="0"/>
            </a:p>
          </p:txBody>
        </p:sp>
        <p:sp>
          <p:nvSpPr>
            <p:cNvPr id="274" name="Line 73"/>
            <p:cNvSpPr>
              <a:spLocks noChangeShapeType="1"/>
            </p:cNvSpPr>
            <p:nvPr/>
          </p:nvSpPr>
          <p:spPr bwMode="auto">
            <a:xfrm>
              <a:off x="457200" y="1683068"/>
              <a:ext cx="2133600" cy="0"/>
            </a:xfrm>
            <a:prstGeom prst="line">
              <a:avLst/>
            </a:prstGeom>
            <a:noFill/>
            <a:ln w="28575">
              <a:solidFill>
                <a:schemeClr val="tx1"/>
              </a:solidFill>
              <a:round/>
              <a:headEnd/>
              <a:tailEnd/>
            </a:ln>
            <a:effectLst/>
          </p:spPr>
          <p:txBody>
            <a:bodyPr/>
            <a:lstStyle/>
            <a:p>
              <a:endParaRPr lang="en-US" dirty="0"/>
            </a:p>
          </p:txBody>
        </p:sp>
        <p:sp>
          <p:nvSpPr>
            <p:cNvPr id="275" name="Line 74"/>
            <p:cNvSpPr>
              <a:spLocks noChangeShapeType="1"/>
            </p:cNvSpPr>
            <p:nvPr/>
          </p:nvSpPr>
          <p:spPr bwMode="auto">
            <a:xfrm flipH="1">
              <a:off x="2438400" y="1981200"/>
              <a:ext cx="152400" cy="0"/>
            </a:xfrm>
            <a:prstGeom prst="line">
              <a:avLst/>
            </a:prstGeom>
            <a:noFill/>
            <a:ln w="28575">
              <a:solidFill>
                <a:schemeClr val="tx1"/>
              </a:solidFill>
              <a:round/>
              <a:headEnd/>
              <a:tailEnd/>
            </a:ln>
            <a:effectLst/>
          </p:spPr>
          <p:txBody>
            <a:bodyPr/>
            <a:lstStyle/>
            <a:p>
              <a:endParaRPr lang="en-US" dirty="0"/>
            </a:p>
          </p:txBody>
        </p:sp>
        <p:sp>
          <p:nvSpPr>
            <p:cNvPr id="276" name="Line 75"/>
            <p:cNvSpPr>
              <a:spLocks noChangeShapeType="1"/>
            </p:cNvSpPr>
            <p:nvPr/>
          </p:nvSpPr>
          <p:spPr bwMode="auto">
            <a:xfrm>
              <a:off x="4724400" y="5105400"/>
              <a:ext cx="381000" cy="0"/>
            </a:xfrm>
            <a:prstGeom prst="line">
              <a:avLst/>
            </a:prstGeom>
            <a:noFill/>
            <a:ln w="28575">
              <a:solidFill>
                <a:schemeClr val="tx1"/>
              </a:solidFill>
              <a:round/>
              <a:headEnd/>
              <a:tailEnd/>
            </a:ln>
            <a:effectLst/>
          </p:spPr>
          <p:txBody>
            <a:bodyPr/>
            <a:lstStyle/>
            <a:p>
              <a:endParaRPr lang="en-US" dirty="0"/>
            </a:p>
          </p:txBody>
        </p:sp>
        <p:sp>
          <p:nvSpPr>
            <p:cNvPr id="277" name="Line 76"/>
            <p:cNvSpPr>
              <a:spLocks noChangeShapeType="1"/>
            </p:cNvSpPr>
            <p:nvPr/>
          </p:nvSpPr>
          <p:spPr bwMode="auto">
            <a:xfrm>
              <a:off x="60198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8" name="Text Box 77"/>
            <p:cNvSpPr txBox="1">
              <a:spLocks noChangeArrowheads="1"/>
            </p:cNvSpPr>
            <p:nvPr/>
          </p:nvSpPr>
          <p:spPr bwMode="auto">
            <a:xfrm>
              <a:off x="6650038" y="40989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279" name="Text Box 78"/>
            <p:cNvSpPr txBox="1">
              <a:spLocks noChangeArrowheads="1"/>
            </p:cNvSpPr>
            <p:nvPr/>
          </p:nvSpPr>
          <p:spPr bwMode="auto">
            <a:xfrm>
              <a:off x="1828800" y="36576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280" name="Line 79"/>
            <p:cNvSpPr>
              <a:spLocks noChangeShapeType="1"/>
            </p:cNvSpPr>
            <p:nvPr/>
          </p:nvSpPr>
          <p:spPr bwMode="auto">
            <a:xfrm>
              <a:off x="2819400" y="34004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81" name="Line 82"/>
            <p:cNvSpPr>
              <a:spLocks noChangeShapeType="1"/>
            </p:cNvSpPr>
            <p:nvPr/>
          </p:nvSpPr>
          <p:spPr bwMode="auto">
            <a:xfrm>
              <a:off x="4724400" y="2667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82" name="Line 83"/>
            <p:cNvSpPr>
              <a:spLocks noChangeShapeType="1"/>
            </p:cNvSpPr>
            <p:nvPr/>
          </p:nvSpPr>
          <p:spPr bwMode="auto">
            <a:xfrm>
              <a:off x="2819400" y="2133600"/>
              <a:ext cx="0" cy="3733800"/>
            </a:xfrm>
            <a:prstGeom prst="line">
              <a:avLst/>
            </a:prstGeom>
            <a:noFill/>
            <a:ln w="28575">
              <a:solidFill>
                <a:schemeClr val="tx1"/>
              </a:solidFill>
              <a:round/>
              <a:headEnd/>
              <a:tailEnd/>
            </a:ln>
            <a:effectLst/>
          </p:spPr>
          <p:txBody>
            <a:bodyPr/>
            <a:lstStyle/>
            <a:p>
              <a:endParaRPr lang="en-US" dirty="0"/>
            </a:p>
          </p:txBody>
        </p:sp>
        <p:sp>
          <p:nvSpPr>
            <p:cNvPr id="283" name="Line 84"/>
            <p:cNvSpPr>
              <a:spLocks noChangeShapeType="1"/>
            </p:cNvSpPr>
            <p:nvPr/>
          </p:nvSpPr>
          <p:spPr bwMode="auto">
            <a:xfrm>
              <a:off x="2819400" y="50911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284" name="Line 86"/>
            <p:cNvSpPr>
              <a:spLocks noChangeShapeType="1"/>
            </p:cNvSpPr>
            <p:nvPr/>
          </p:nvSpPr>
          <p:spPr bwMode="auto">
            <a:xfrm>
              <a:off x="7848600" y="4267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85" name="Line 87"/>
            <p:cNvSpPr>
              <a:spLocks noChangeShapeType="1"/>
            </p:cNvSpPr>
            <p:nvPr/>
          </p:nvSpPr>
          <p:spPr bwMode="auto">
            <a:xfrm>
              <a:off x="8229600" y="46005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86" name="Line 88"/>
            <p:cNvSpPr>
              <a:spLocks noChangeShapeType="1"/>
            </p:cNvSpPr>
            <p:nvPr/>
          </p:nvSpPr>
          <p:spPr bwMode="auto">
            <a:xfrm>
              <a:off x="6477000" y="2971800"/>
              <a:ext cx="533400" cy="0"/>
            </a:xfrm>
            <a:prstGeom prst="line">
              <a:avLst/>
            </a:prstGeom>
            <a:noFill/>
            <a:ln w="28575">
              <a:solidFill>
                <a:schemeClr val="tx1"/>
              </a:solidFill>
              <a:round/>
              <a:headEnd/>
              <a:tailEnd/>
            </a:ln>
            <a:effectLst/>
          </p:spPr>
          <p:txBody>
            <a:bodyPr/>
            <a:lstStyle/>
            <a:p>
              <a:endParaRPr lang="en-US" dirty="0"/>
            </a:p>
          </p:txBody>
        </p:sp>
        <p:sp>
          <p:nvSpPr>
            <p:cNvPr id="287" name="Line 89"/>
            <p:cNvSpPr>
              <a:spLocks noChangeShapeType="1"/>
            </p:cNvSpPr>
            <p:nvPr/>
          </p:nvSpPr>
          <p:spPr bwMode="auto">
            <a:xfrm>
              <a:off x="8534400" y="4433888"/>
              <a:ext cx="152400" cy="0"/>
            </a:xfrm>
            <a:prstGeom prst="line">
              <a:avLst/>
            </a:prstGeom>
            <a:noFill/>
            <a:ln w="28575">
              <a:solidFill>
                <a:schemeClr val="tx1"/>
              </a:solidFill>
              <a:round/>
              <a:headEnd/>
              <a:tailEnd/>
            </a:ln>
            <a:effectLst/>
          </p:spPr>
          <p:txBody>
            <a:bodyPr/>
            <a:lstStyle/>
            <a:p>
              <a:endParaRPr lang="en-US" dirty="0"/>
            </a:p>
          </p:txBody>
        </p:sp>
        <p:sp>
          <p:nvSpPr>
            <p:cNvPr id="288" name="Line 90"/>
            <p:cNvSpPr>
              <a:spLocks noChangeShapeType="1"/>
            </p:cNvSpPr>
            <p:nvPr/>
          </p:nvSpPr>
          <p:spPr bwMode="auto">
            <a:xfrm>
              <a:off x="8672513" y="4419600"/>
              <a:ext cx="14288" cy="1828800"/>
            </a:xfrm>
            <a:prstGeom prst="line">
              <a:avLst/>
            </a:prstGeom>
            <a:noFill/>
            <a:ln w="28575">
              <a:solidFill>
                <a:schemeClr val="tx1"/>
              </a:solidFill>
              <a:round/>
              <a:headEnd/>
              <a:tailEnd/>
            </a:ln>
            <a:effectLst/>
          </p:spPr>
          <p:txBody>
            <a:bodyPr/>
            <a:lstStyle/>
            <a:p>
              <a:endParaRPr lang="en-US" dirty="0"/>
            </a:p>
          </p:txBody>
        </p:sp>
        <p:sp>
          <p:nvSpPr>
            <p:cNvPr id="289" name="Line 9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290" name="Line 92"/>
            <p:cNvSpPr>
              <a:spLocks noChangeShapeType="1"/>
            </p:cNvSpPr>
            <p:nvPr/>
          </p:nvSpPr>
          <p:spPr bwMode="auto">
            <a:xfrm>
              <a:off x="2909888" y="4495800"/>
              <a:ext cx="0" cy="1752600"/>
            </a:xfrm>
            <a:prstGeom prst="line">
              <a:avLst/>
            </a:prstGeom>
            <a:noFill/>
            <a:ln w="28575">
              <a:solidFill>
                <a:schemeClr val="tx1"/>
              </a:solidFill>
              <a:round/>
              <a:headEnd/>
              <a:tailEnd/>
            </a:ln>
            <a:effectLst/>
          </p:spPr>
          <p:txBody>
            <a:bodyPr/>
            <a:lstStyle/>
            <a:p>
              <a:endParaRPr lang="en-US" dirty="0"/>
            </a:p>
          </p:txBody>
        </p:sp>
        <p:grpSp>
          <p:nvGrpSpPr>
            <p:cNvPr id="291" name="Group 93"/>
            <p:cNvGrpSpPr>
              <a:grpSpLocks/>
            </p:cNvGrpSpPr>
            <p:nvPr/>
          </p:nvGrpSpPr>
          <p:grpSpPr bwMode="auto">
            <a:xfrm>
              <a:off x="2246301" y="1827213"/>
              <a:ext cx="228600" cy="549275"/>
              <a:chOff x="4392" y="1632"/>
              <a:chExt cx="144" cy="346"/>
            </a:xfrm>
          </p:grpSpPr>
          <p:grpSp>
            <p:nvGrpSpPr>
              <p:cNvPr id="423" name="Group 94"/>
              <p:cNvGrpSpPr>
                <a:grpSpLocks/>
              </p:cNvGrpSpPr>
              <p:nvPr/>
            </p:nvGrpSpPr>
            <p:grpSpPr bwMode="auto">
              <a:xfrm>
                <a:off x="4411" y="1634"/>
                <a:ext cx="102" cy="336"/>
                <a:chOff x="1248" y="3360"/>
                <a:chExt cx="144" cy="480"/>
              </a:xfrm>
            </p:grpSpPr>
            <p:sp>
              <p:nvSpPr>
                <p:cNvPr id="425"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6"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7"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4"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92" name="Group 99"/>
            <p:cNvGrpSpPr>
              <a:grpSpLocks/>
            </p:cNvGrpSpPr>
            <p:nvPr/>
          </p:nvGrpSpPr>
          <p:grpSpPr bwMode="auto">
            <a:xfrm>
              <a:off x="8342301" y="4175125"/>
              <a:ext cx="228600" cy="549275"/>
              <a:chOff x="4392" y="1632"/>
              <a:chExt cx="144" cy="346"/>
            </a:xfrm>
          </p:grpSpPr>
          <p:grpSp>
            <p:nvGrpSpPr>
              <p:cNvPr id="418" name="Group 100"/>
              <p:cNvGrpSpPr>
                <a:grpSpLocks/>
              </p:cNvGrpSpPr>
              <p:nvPr/>
            </p:nvGrpSpPr>
            <p:grpSpPr bwMode="auto">
              <a:xfrm>
                <a:off x="4411" y="1634"/>
                <a:ext cx="102" cy="336"/>
                <a:chOff x="1248" y="3360"/>
                <a:chExt cx="144" cy="480"/>
              </a:xfrm>
            </p:grpSpPr>
            <p:sp>
              <p:nvSpPr>
                <p:cNvPr id="420"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1"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2"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19"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93" name="Group 105"/>
            <p:cNvGrpSpPr>
              <a:grpSpLocks/>
            </p:cNvGrpSpPr>
            <p:nvPr/>
          </p:nvGrpSpPr>
          <p:grpSpPr bwMode="auto">
            <a:xfrm>
              <a:off x="2438400" y="2514600"/>
              <a:ext cx="152400" cy="3505200"/>
              <a:chOff x="1728" y="1296"/>
              <a:chExt cx="96" cy="2688"/>
            </a:xfrm>
          </p:grpSpPr>
          <p:sp>
            <p:nvSpPr>
              <p:cNvPr id="416"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7"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294" name="Line 108"/>
            <p:cNvSpPr>
              <a:spLocks noChangeShapeType="1"/>
            </p:cNvSpPr>
            <p:nvPr/>
          </p:nvSpPr>
          <p:spPr bwMode="auto">
            <a:xfrm>
              <a:off x="2590800" y="3886200"/>
              <a:ext cx="228600" cy="0"/>
            </a:xfrm>
            <a:prstGeom prst="line">
              <a:avLst/>
            </a:prstGeom>
            <a:noFill/>
            <a:ln w="28575">
              <a:solidFill>
                <a:schemeClr val="tx1"/>
              </a:solidFill>
              <a:round/>
              <a:headEnd/>
              <a:tailEnd/>
            </a:ln>
            <a:effectLst/>
          </p:spPr>
          <p:txBody>
            <a:bodyPr/>
            <a:lstStyle/>
            <a:p>
              <a:endParaRPr lang="en-US" dirty="0"/>
            </a:p>
          </p:txBody>
        </p:sp>
        <p:sp>
          <p:nvSpPr>
            <p:cNvPr id="295" name="Line 109"/>
            <p:cNvSpPr>
              <a:spLocks noChangeShapeType="1"/>
            </p:cNvSpPr>
            <p:nvPr/>
          </p:nvSpPr>
          <p:spPr bwMode="auto">
            <a:xfrm>
              <a:off x="1920240" y="26670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96" name="Line 110"/>
            <p:cNvSpPr>
              <a:spLocks noChangeShapeType="1"/>
            </p:cNvSpPr>
            <p:nvPr/>
          </p:nvSpPr>
          <p:spPr bwMode="auto">
            <a:xfrm>
              <a:off x="2590800" y="26670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297" name="Group 111"/>
            <p:cNvGrpSpPr>
              <a:grpSpLocks/>
            </p:cNvGrpSpPr>
            <p:nvPr/>
          </p:nvGrpSpPr>
          <p:grpSpPr bwMode="auto">
            <a:xfrm>
              <a:off x="4572000" y="2514600"/>
              <a:ext cx="152400" cy="3505200"/>
              <a:chOff x="1728" y="1296"/>
              <a:chExt cx="96" cy="2688"/>
            </a:xfrm>
          </p:grpSpPr>
          <p:sp>
            <p:nvSpPr>
              <p:cNvPr id="414"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5"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298" name="Group 114"/>
            <p:cNvGrpSpPr>
              <a:grpSpLocks/>
            </p:cNvGrpSpPr>
            <p:nvPr/>
          </p:nvGrpSpPr>
          <p:grpSpPr bwMode="auto">
            <a:xfrm>
              <a:off x="6324600" y="2514600"/>
              <a:ext cx="152400" cy="3505200"/>
              <a:chOff x="1728" y="1296"/>
              <a:chExt cx="96" cy="2688"/>
            </a:xfrm>
          </p:grpSpPr>
          <p:sp>
            <p:nvSpPr>
              <p:cNvPr id="412"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3"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299" name="Group 117"/>
            <p:cNvGrpSpPr>
              <a:grpSpLocks/>
            </p:cNvGrpSpPr>
            <p:nvPr/>
          </p:nvGrpSpPr>
          <p:grpSpPr bwMode="auto">
            <a:xfrm>
              <a:off x="8001000" y="2514600"/>
              <a:ext cx="152400" cy="3505200"/>
              <a:chOff x="1728" y="1296"/>
              <a:chExt cx="96" cy="2688"/>
            </a:xfrm>
          </p:grpSpPr>
          <p:sp>
            <p:nvSpPr>
              <p:cNvPr id="410"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1"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00" name="Line 120"/>
            <p:cNvSpPr>
              <a:spLocks noChangeShapeType="1"/>
            </p:cNvSpPr>
            <p:nvPr/>
          </p:nvSpPr>
          <p:spPr bwMode="auto">
            <a:xfrm>
              <a:off x="42672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01" name="Line 121"/>
            <p:cNvSpPr>
              <a:spLocks noChangeShapeType="1"/>
            </p:cNvSpPr>
            <p:nvPr/>
          </p:nvSpPr>
          <p:spPr bwMode="auto">
            <a:xfrm>
              <a:off x="42672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02" name="Text Box 81"/>
            <p:cNvSpPr txBox="1">
              <a:spLocks noChangeArrowheads="1"/>
            </p:cNvSpPr>
            <p:nvPr/>
          </p:nvSpPr>
          <p:spPr bwMode="auto">
            <a:xfrm>
              <a:off x="3338513" y="29432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303" name="Rectangle 10"/>
            <p:cNvSpPr>
              <a:spLocks noChangeArrowheads="1"/>
            </p:cNvSpPr>
            <p:nvPr/>
          </p:nvSpPr>
          <p:spPr bwMode="auto">
            <a:xfrm>
              <a:off x="3048000" y="32146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304" name="Text Box 80"/>
            <p:cNvSpPr txBox="1">
              <a:spLocks noChangeArrowheads="1"/>
            </p:cNvSpPr>
            <p:nvPr/>
          </p:nvSpPr>
          <p:spPr bwMode="auto">
            <a:xfrm>
              <a:off x="3035300" y="32607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305" name="Text Box 122"/>
            <p:cNvSpPr txBox="1">
              <a:spLocks noChangeArrowheads="1"/>
            </p:cNvSpPr>
            <p:nvPr/>
          </p:nvSpPr>
          <p:spPr bwMode="auto">
            <a:xfrm>
              <a:off x="3733800" y="3565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306" name="Oval 11"/>
            <p:cNvSpPr>
              <a:spLocks noChangeArrowheads="1"/>
            </p:cNvSpPr>
            <p:nvPr/>
          </p:nvSpPr>
          <p:spPr bwMode="auto">
            <a:xfrm>
              <a:off x="3810000" y="4724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307" name="Text Box 123"/>
            <p:cNvSpPr txBox="1">
              <a:spLocks noChangeArrowheads="1"/>
            </p:cNvSpPr>
            <p:nvPr/>
          </p:nvSpPr>
          <p:spPr bwMode="auto">
            <a:xfrm>
              <a:off x="4310063" y="484346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308" name="Line 124"/>
            <p:cNvSpPr>
              <a:spLocks noChangeShapeType="1"/>
            </p:cNvSpPr>
            <p:nvPr/>
          </p:nvSpPr>
          <p:spPr bwMode="auto">
            <a:xfrm>
              <a:off x="4343400" y="5105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9" name="Line 125"/>
            <p:cNvSpPr>
              <a:spLocks noChangeShapeType="1"/>
            </p:cNvSpPr>
            <p:nvPr/>
          </p:nvSpPr>
          <p:spPr bwMode="auto">
            <a:xfrm>
              <a:off x="2819400" y="36861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10" name="Line 126"/>
            <p:cNvSpPr>
              <a:spLocks noChangeShapeType="1"/>
            </p:cNvSpPr>
            <p:nvPr/>
          </p:nvSpPr>
          <p:spPr bwMode="auto">
            <a:xfrm>
              <a:off x="2667000" y="4191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11" name="Line 127"/>
            <p:cNvSpPr>
              <a:spLocks noChangeShapeType="1"/>
            </p:cNvSpPr>
            <p:nvPr/>
          </p:nvSpPr>
          <p:spPr bwMode="auto">
            <a:xfrm>
              <a:off x="28956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2" name="Line 128"/>
            <p:cNvSpPr>
              <a:spLocks noChangeShapeType="1"/>
            </p:cNvSpPr>
            <p:nvPr/>
          </p:nvSpPr>
          <p:spPr bwMode="auto">
            <a:xfrm>
              <a:off x="4953000"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3" name="Line 129"/>
            <p:cNvSpPr>
              <a:spLocks noChangeShapeType="1"/>
            </p:cNvSpPr>
            <p:nvPr/>
          </p:nvSpPr>
          <p:spPr bwMode="auto">
            <a:xfrm>
              <a:off x="52578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4" name="Line 130"/>
            <p:cNvSpPr>
              <a:spLocks noChangeShapeType="1"/>
            </p:cNvSpPr>
            <p:nvPr/>
          </p:nvSpPr>
          <p:spPr bwMode="auto">
            <a:xfrm>
              <a:off x="4724400" y="4267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15" name="Line 131"/>
            <p:cNvSpPr>
              <a:spLocks noChangeShapeType="1"/>
            </p:cNvSpPr>
            <p:nvPr/>
          </p:nvSpPr>
          <p:spPr bwMode="auto">
            <a:xfrm>
              <a:off x="4724400"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16" name="Line 132"/>
            <p:cNvSpPr>
              <a:spLocks noChangeShapeType="1"/>
            </p:cNvSpPr>
            <p:nvPr/>
          </p:nvSpPr>
          <p:spPr bwMode="auto">
            <a:xfrm>
              <a:off x="2133600" y="2209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7" name="Line 133"/>
            <p:cNvSpPr>
              <a:spLocks noChangeShapeType="1"/>
            </p:cNvSpPr>
            <p:nvPr/>
          </p:nvSpPr>
          <p:spPr bwMode="auto">
            <a:xfrm>
              <a:off x="1981200" y="1981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8" name="Line 135"/>
            <p:cNvSpPr>
              <a:spLocks noChangeShapeType="1"/>
            </p:cNvSpPr>
            <p:nvPr/>
          </p:nvSpPr>
          <p:spPr bwMode="auto">
            <a:xfrm>
              <a:off x="6477000" y="4010025"/>
              <a:ext cx="152400" cy="0"/>
            </a:xfrm>
            <a:prstGeom prst="line">
              <a:avLst/>
            </a:prstGeom>
            <a:noFill/>
            <a:ln w="28575">
              <a:solidFill>
                <a:srgbClr val="CC0000"/>
              </a:solidFill>
              <a:round/>
              <a:headEnd/>
              <a:tailEnd/>
            </a:ln>
            <a:effectLst/>
          </p:spPr>
          <p:txBody>
            <a:bodyPr/>
            <a:lstStyle/>
            <a:p>
              <a:endParaRPr lang="en-US" dirty="0"/>
            </a:p>
          </p:txBody>
        </p:sp>
        <p:sp>
          <p:nvSpPr>
            <p:cNvPr id="319" name="Line 136"/>
            <p:cNvSpPr>
              <a:spLocks noChangeShapeType="1"/>
            </p:cNvSpPr>
            <p:nvPr/>
          </p:nvSpPr>
          <p:spPr bwMode="auto">
            <a:xfrm flipV="1">
              <a:off x="6629400" y="3552825"/>
              <a:ext cx="0" cy="457200"/>
            </a:xfrm>
            <a:prstGeom prst="line">
              <a:avLst/>
            </a:prstGeom>
            <a:noFill/>
            <a:ln w="28575">
              <a:solidFill>
                <a:srgbClr val="CC0000"/>
              </a:solidFill>
              <a:round/>
              <a:headEnd/>
              <a:tailEnd/>
            </a:ln>
            <a:effectLst/>
          </p:spPr>
          <p:txBody>
            <a:bodyPr/>
            <a:lstStyle/>
            <a:p>
              <a:endParaRPr lang="en-US" dirty="0"/>
            </a:p>
          </p:txBody>
        </p:sp>
        <p:sp>
          <p:nvSpPr>
            <p:cNvPr id="320" name="Line 137"/>
            <p:cNvSpPr>
              <a:spLocks noChangeShapeType="1"/>
            </p:cNvSpPr>
            <p:nvPr/>
          </p:nvSpPr>
          <p:spPr bwMode="auto">
            <a:xfrm>
              <a:off x="4800600" y="4267200"/>
              <a:ext cx="0" cy="533400"/>
            </a:xfrm>
            <a:prstGeom prst="line">
              <a:avLst/>
            </a:prstGeom>
            <a:noFill/>
            <a:ln w="28575">
              <a:solidFill>
                <a:schemeClr val="tx1"/>
              </a:solidFill>
              <a:round/>
              <a:headEnd/>
              <a:tailEnd/>
            </a:ln>
            <a:effectLst/>
          </p:spPr>
          <p:txBody>
            <a:bodyPr/>
            <a:lstStyle/>
            <a:p>
              <a:endParaRPr lang="en-US" dirty="0"/>
            </a:p>
          </p:txBody>
        </p:sp>
        <p:sp>
          <p:nvSpPr>
            <p:cNvPr id="321" name="Text Box 138"/>
            <p:cNvSpPr txBox="1">
              <a:spLocks noChangeArrowheads="1"/>
            </p:cNvSpPr>
            <p:nvPr/>
          </p:nvSpPr>
          <p:spPr bwMode="auto">
            <a:xfrm>
              <a:off x="6629400" y="47244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322" name="Line 139"/>
            <p:cNvSpPr>
              <a:spLocks noChangeShapeType="1"/>
            </p:cNvSpPr>
            <p:nvPr/>
          </p:nvSpPr>
          <p:spPr bwMode="auto">
            <a:xfrm>
              <a:off x="6477000" y="4953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23" name="Text Box 140"/>
            <p:cNvSpPr txBox="1">
              <a:spLocks noChangeArrowheads="1"/>
            </p:cNvSpPr>
            <p:nvPr/>
          </p:nvSpPr>
          <p:spPr bwMode="auto">
            <a:xfrm>
              <a:off x="7259638" y="41148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324" name="Line 141"/>
            <p:cNvSpPr>
              <a:spLocks noChangeShapeType="1"/>
            </p:cNvSpPr>
            <p:nvPr/>
          </p:nvSpPr>
          <p:spPr bwMode="auto">
            <a:xfrm>
              <a:off x="6568440" y="4267200"/>
              <a:ext cx="0" cy="1066800"/>
            </a:xfrm>
            <a:prstGeom prst="line">
              <a:avLst/>
            </a:prstGeom>
            <a:noFill/>
            <a:ln w="28575">
              <a:solidFill>
                <a:schemeClr val="tx1"/>
              </a:solidFill>
              <a:round/>
              <a:headEnd/>
              <a:tailEnd/>
            </a:ln>
            <a:effectLst/>
          </p:spPr>
          <p:txBody>
            <a:bodyPr/>
            <a:lstStyle/>
            <a:p>
              <a:endParaRPr lang="en-US" dirty="0"/>
            </a:p>
          </p:txBody>
        </p:sp>
        <p:sp>
          <p:nvSpPr>
            <p:cNvPr id="325" name="Line 142"/>
            <p:cNvSpPr>
              <a:spLocks noChangeShapeType="1"/>
            </p:cNvSpPr>
            <p:nvPr/>
          </p:nvSpPr>
          <p:spPr bwMode="auto">
            <a:xfrm>
              <a:off x="6553200" y="53340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326" name="Line 143"/>
            <p:cNvSpPr>
              <a:spLocks noChangeShapeType="1"/>
            </p:cNvSpPr>
            <p:nvPr/>
          </p:nvSpPr>
          <p:spPr bwMode="auto">
            <a:xfrm>
              <a:off x="8153400" y="4267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27" name="Line 144"/>
            <p:cNvSpPr>
              <a:spLocks noChangeShapeType="1"/>
            </p:cNvSpPr>
            <p:nvPr/>
          </p:nvSpPr>
          <p:spPr bwMode="auto">
            <a:xfrm>
              <a:off x="8153400" y="5341620"/>
              <a:ext cx="76200" cy="0"/>
            </a:xfrm>
            <a:prstGeom prst="line">
              <a:avLst/>
            </a:prstGeom>
            <a:noFill/>
            <a:ln w="28575">
              <a:solidFill>
                <a:schemeClr val="tx1"/>
              </a:solidFill>
              <a:round/>
              <a:headEnd/>
              <a:tailEnd/>
            </a:ln>
            <a:effectLst/>
          </p:spPr>
          <p:txBody>
            <a:bodyPr/>
            <a:lstStyle/>
            <a:p>
              <a:endParaRPr lang="en-US" dirty="0"/>
            </a:p>
          </p:txBody>
        </p:sp>
        <p:sp>
          <p:nvSpPr>
            <p:cNvPr id="328" name="Line 145"/>
            <p:cNvSpPr>
              <a:spLocks noChangeShapeType="1"/>
            </p:cNvSpPr>
            <p:nvPr/>
          </p:nvSpPr>
          <p:spPr bwMode="auto">
            <a:xfrm flipV="1">
              <a:off x="8229600" y="4586288"/>
              <a:ext cx="0" cy="762000"/>
            </a:xfrm>
            <a:prstGeom prst="line">
              <a:avLst/>
            </a:prstGeom>
            <a:noFill/>
            <a:ln w="28575">
              <a:solidFill>
                <a:schemeClr val="tx1"/>
              </a:solidFill>
              <a:round/>
              <a:headEnd/>
              <a:tailEnd/>
            </a:ln>
            <a:effectLst/>
          </p:spPr>
          <p:txBody>
            <a:bodyPr/>
            <a:lstStyle/>
            <a:p>
              <a:endParaRPr lang="en-US" dirty="0"/>
            </a:p>
          </p:txBody>
        </p:sp>
        <p:sp>
          <p:nvSpPr>
            <p:cNvPr id="329" name="Text Box 146"/>
            <p:cNvSpPr txBox="1">
              <a:spLocks noChangeArrowheads="1"/>
            </p:cNvSpPr>
            <p:nvPr/>
          </p:nvSpPr>
          <p:spPr bwMode="auto">
            <a:xfrm>
              <a:off x="2286000" y="23288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330" name="Text Box 147"/>
            <p:cNvSpPr txBox="1">
              <a:spLocks noChangeArrowheads="1"/>
            </p:cNvSpPr>
            <p:nvPr/>
          </p:nvSpPr>
          <p:spPr bwMode="auto">
            <a:xfrm>
              <a:off x="4343400" y="14478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331" name="Text Box 148"/>
            <p:cNvSpPr txBox="1">
              <a:spLocks noChangeArrowheads="1"/>
            </p:cNvSpPr>
            <p:nvPr/>
          </p:nvSpPr>
          <p:spPr bwMode="auto">
            <a:xfrm>
              <a:off x="6019800" y="14478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332" name="Text Box 149"/>
            <p:cNvSpPr txBox="1">
              <a:spLocks noChangeArrowheads="1"/>
            </p:cNvSpPr>
            <p:nvPr/>
          </p:nvSpPr>
          <p:spPr bwMode="auto">
            <a:xfrm>
              <a:off x="7696200" y="14478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333" name="Text Box 152"/>
            <p:cNvSpPr txBox="1">
              <a:spLocks noChangeArrowheads="1"/>
            </p:cNvSpPr>
            <p:nvPr/>
          </p:nvSpPr>
          <p:spPr bwMode="auto">
            <a:xfrm rot="16200000">
              <a:off x="1989138" y="30686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334" name="Line 156"/>
            <p:cNvSpPr>
              <a:spLocks noChangeShapeType="1"/>
            </p:cNvSpPr>
            <p:nvPr/>
          </p:nvSpPr>
          <p:spPr bwMode="auto">
            <a:xfrm>
              <a:off x="2819400" y="55626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35" name="Line 157"/>
            <p:cNvSpPr>
              <a:spLocks noChangeShapeType="1"/>
            </p:cNvSpPr>
            <p:nvPr/>
          </p:nvSpPr>
          <p:spPr bwMode="auto">
            <a:xfrm>
              <a:off x="2819400" y="58597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36" name="Line 158"/>
            <p:cNvSpPr>
              <a:spLocks noChangeShapeType="1"/>
            </p:cNvSpPr>
            <p:nvPr/>
          </p:nvSpPr>
          <p:spPr bwMode="auto">
            <a:xfrm>
              <a:off x="2681288" y="4191000"/>
              <a:ext cx="0" cy="1905000"/>
            </a:xfrm>
            <a:prstGeom prst="line">
              <a:avLst/>
            </a:prstGeom>
            <a:noFill/>
            <a:ln w="28575">
              <a:solidFill>
                <a:schemeClr val="tx1"/>
              </a:solidFill>
              <a:round/>
              <a:headEnd/>
              <a:tailEnd/>
            </a:ln>
            <a:effectLst/>
          </p:spPr>
          <p:txBody>
            <a:bodyPr/>
            <a:lstStyle/>
            <a:p>
              <a:endParaRPr lang="en-US" dirty="0"/>
            </a:p>
          </p:txBody>
        </p:sp>
        <p:sp>
          <p:nvSpPr>
            <p:cNvPr id="337" name="Line 159"/>
            <p:cNvSpPr>
              <a:spLocks noChangeShapeType="1"/>
            </p:cNvSpPr>
            <p:nvPr/>
          </p:nvSpPr>
          <p:spPr bwMode="auto">
            <a:xfrm>
              <a:off x="2667000" y="6096000"/>
              <a:ext cx="5638800" cy="0"/>
            </a:xfrm>
            <a:prstGeom prst="line">
              <a:avLst/>
            </a:prstGeom>
            <a:noFill/>
            <a:ln w="28575">
              <a:solidFill>
                <a:schemeClr val="tx1"/>
              </a:solidFill>
              <a:round/>
              <a:headEnd/>
              <a:tailEnd/>
            </a:ln>
            <a:effectLst/>
          </p:spPr>
          <p:txBody>
            <a:bodyPr/>
            <a:lstStyle/>
            <a:p>
              <a:endParaRPr lang="en-US" dirty="0"/>
            </a:p>
          </p:txBody>
        </p:sp>
        <p:sp>
          <p:nvSpPr>
            <p:cNvPr id="338" name="Text Box 160"/>
            <p:cNvSpPr txBox="1">
              <a:spLocks noChangeArrowheads="1"/>
            </p:cNvSpPr>
            <p:nvPr/>
          </p:nvSpPr>
          <p:spPr bwMode="auto">
            <a:xfrm>
              <a:off x="2971800" y="48768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339" name="Text Box 161"/>
            <p:cNvSpPr txBox="1">
              <a:spLocks noChangeArrowheads="1"/>
            </p:cNvSpPr>
            <p:nvPr/>
          </p:nvSpPr>
          <p:spPr bwMode="auto">
            <a:xfrm>
              <a:off x="2971800" y="53181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340" name="Text Box 162"/>
            <p:cNvSpPr txBox="1">
              <a:spLocks noChangeArrowheads="1"/>
            </p:cNvSpPr>
            <p:nvPr/>
          </p:nvSpPr>
          <p:spPr bwMode="auto">
            <a:xfrm>
              <a:off x="2971800" y="56229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341" name="Line 163"/>
            <p:cNvSpPr>
              <a:spLocks noChangeShapeType="1"/>
            </p:cNvSpPr>
            <p:nvPr/>
          </p:nvSpPr>
          <p:spPr bwMode="auto">
            <a:xfrm>
              <a:off x="8153400" y="5791200"/>
              <a:ext cx="152400" cy="0"/>
            </a:xfrm>
            <a:prstGeom prst="line">
              <a:avLst/>
            </a:prstGeom>
            <a:noFill/>
            <a:ln w="28575">
              <a:solidFill>
                <a:schemeClr val="tx1"/>
              </a:solidFill>
              <a:round/>
              <a:headEnd/>
              <a:tailEnd/>
            </a:ln>
            <a:effectLst/>
          </p:spPr>
          <p:txBody>
            <a:bodyPr/>
            <a:lstStyle/>
            <a:p>
              <a:endParaRPr lang="en-US" dirty="0"/>
            </a:p>
          </p:txBody>
        </p:sp>
        <p:sp>
          <p:nvSpPr>
            <p:cNvPr id="342" name="Line 164"/>
            <p:cNvSpPr>
              <a:spLocks noChangeShapeType="1"/>
            </p:cNvSpPr>
            <p:nvPr/>
          </p:nvSpPr>
          <p:spPr bwMode="auto">
            <a:xfrm>
              <a:off x="8291513" y="5791200"/>
              <a:ext cx="0" cy="304800"/>
            </a:xfrm>
            <a:prstGeom prst="line">
              <a:avLst/>
            </a:prstGeom>
            <a:noFill/>
            <a:ln w="28575">
              <a:solidFill>
                <a:schemeClr val="tx1"/>
              </a:solidFill>
              <a:round/>
              <a:headEnd/>
              <a:tailEnd/>
            </a:ln>
            <a:effectLst/>
          </p:spPr>
          <p:txBody>
            <a:bodyPr/>
            <a:lstStyle/>
            <a:p>
              <a:endParaRPr lang="en-US" dirty="0"/>
            </a:p>
          </p:txBody>
        </p:sp>
        <p:grpSp>
          <p:nvGrpSpPr>
            <p:cNvPr id="343" name="Group 182"/>
            <p:cNvGrpSpPr>
              <a:grpSpLocks/>
            </p:cNvGrpSpPr>
            <p:nvPr/>
          </p:nvGrpSpPr>
          <p:grpSpPr bwMode="auto">
            <a:xfrm>
              <a:off x="5370513" y="4876800"/>
              <a:ext cx="484188" cy="762000"/>
              <a:chOff x="3383" y="3072"/>
              <a:chExt cx="305" cy="480"/>
            </a:xfrm>
          </p:grpSpPr>
          <p:sp>
            <p:nvSpPr>
              <p:cNvPr id="408"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09"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344" name="Group 169"/>
            <p:cNvGrpSpPr>
              <a:grpSpLocks/>
            </p:cNvGrpSpPr>
            <p:nvPr/>
          </p:nvGrpSpPr>
          <p:grpSpPr bwMode="auto">
            <a:xfrm>
              <a:off x="5067288" y="5470525"/>
              <a:ext cx="228600" cy="549275"/>
              <a:chOff x="4392" y="1632"/>
              <a:chExt cx="144" cy="346"/>
            </a:xfrm>
          </p:grpSpPr>
          <p:grpSp>
            <p:nvGrpSpPr>
              <p:cNvPr id="403" name="Group 170"/>
              <p:cNvGrpSpPr>
                <a:grpSpLocks/>
              </p:cNvGrpSpPr>
              <p:nvPr/>
            </p:nvGrpSpPr>
            <p:grpSpPr bwMode="auto">
              <a:xfrm>
                <a:off x="4411" y="1634"/>
                <a:ext cx="102" cy="336"/>
                <a:chOff x="1248" y="3360"/>
                <a:chExt cx="144" cy="480"/>
              </a:xfrm>
            </p:grpSpPr>
            <p:sp>
              <p:nvSpPr>
                <p:cNvPr id="405"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06"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07"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04"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345" name="Line 175"/>
            <p:cNvSpPr>
              <a:spLocks noChangeShapeType="1"/>
            </p:cNvSpPr>
            <p:nvPr/>
          </p:nvSpPr>
          <p:spPr bwMode="auto">
            <a:xfrm>
              <a:off x="4724400" y="55626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46" name="Line 176"/>
            <p:cNvSpPr>
              <a:spLocks noChangeShapeType="1"/>
            </p:cNvSpPr>
            <p:nvPr/>
          </p:nvSpPr>
          <p:spPr bwMode="auto">
            <a:xfrm>
              <a:off x="4724400" y="5867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47" name="Line 177"/>
            <p:cNvSpPr>
              <a:spLocks noChangeShapeType="1"/>
            </p:cNvSpPr>
            <p:nvPr/>
          </p:nvSpPr>
          <p:spPr bwMode="auto">
            <a:xfrm>
              <a:off x="5257800" y="57912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48" name="Line 178"/>
            <p:cNvSpPr>
              <a:spLocks noChangeShapeType="1"/>
            </p:cNvSpPr>
            <p:nvPr/>
          </p:nvSpPr>
          <p:spPr bwMode="auto">
            <a:xfrm>
              <a:off x="6477000" y="57912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349" name="Line 179"/>
            <p:cNvSpPr>
              <a:spLocks noChangeShapeType="1"/>
            </p:cNvSpPr>
            <p:nvPr/>
          </p:nvSpPr>
          <p:spPr bwMode="auto">
            <a:xfrm>
              <a:off x="5105400" y="52349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50" name="Line 180"/>
            <p:cNvSpPr>
              <a:spLocks noChangeShapeType="1"/>
            </p:cNvSpPr>
            <p:nvPr/>
          </p:nvSpPr>
          <p:spPr bwMode="auto">
            <a:xfrm>
              <a:off x="5105400" y="5090160"/>
              <a:ext cx="0" cy="152400"/>
            </a:xfrm>
            <a:prstGeom prst="line">
              <a:avLst/>
            </a:prstGeom>
            <a:noFill/>
            <a:ln w="28575">
              <a:solidFill>
                <a:schemeClr val="tx1"/>
              </a:solidFill>
              <a:round/>
              <a:headEnd/>
              <a:tailEnd/>
            </a:ln>
            <a:effectLst/>
          </p:spPr>
          <p:txBody>
            <a:bodyPr/>
            <a:lstStyle/>
            <a:p>
              <a:endParaRPr lang="en-US" dirty="0"/>
            </a:p>
          </p:txBody>
        </p:sp>
        <p:grpSp>
          <p:nvGrpSpPr>
            <p:cNvPr id="351" name="Group 186"/>
            <p:cNvGrpSpPr>
              <a:grpSpLocks/>
            </p:cNvGrpSpPr>
            <p:nvPr/>
          </p:nvGrpSpPr>
          <p:grpSpPr bwMode="auto">
            <a:xfrm>
              <a:off x="3657600" y="1676400"/>
              <a:ext cx="608013" cy="914400"/>
              <a:chOff x="2334" y="1056"/>
              <a:chExt cx="383" cy="576"/>
            </a:xfrm>
          </p:grpSpPr>
          <p:sp>
            <p:nvSpPr>
              <p:cNvPr id="401"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02"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352" name="Line 187"/>
            <p:cNvSpPr>
              <a:spLocks noChangeShapeType="1"/>
            </p:cNvSpPr>
            <p:nvPr/>
          </p:nvSpPr>
          <p:spPr bwMode="auto">
            <a:xfrm>
              <a:off x="2811780" y="21412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353" name="Group 188"/>
            <p:cNvGrpSpPr>
              <a:grpSpLocks/>
            </p:cNvGrpSpPr>
            <p:nvPr/>
          </p:nvGrpSpPr>
          <p:grpSpPr bwMode="auto">
            <a:xfrm>
              <a:off x="4572000" y="1676400"/>
              <a:ext cx="152400" cy="838200"/>
              <a:chOff x="1728" y="1296"/>
              <a:chExt cx="96" cy="2688"/>
            </a:xfrm>
          </p:grpSpPr>
          <p:sp>
            <p:nvSpPr>
              <p:cNvPr id="399"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00"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54" name="Group 191"/>
            <p:cNvGrpSpPr>
              <a:grpSpLocks/>
            </p:cNvGrpSpPr>
            <p:nvPr/>
          </p:nvGrpSpPr>
          <p:grpSpPr bwMode="auto">
            <a:xfrm>
              <a:off x="6324600" y="1676400"/>
              <a:ext cx="152400" cy="838200"/>
              <a:chOff x="1728" y="1296"/>
              <a:chExt cx="96" cy="2688"/>
            </a:xfrm>
          </p:grpSpPr>
          <p:sp>
            <p:nvSpPr>
              <p:cNvPr id="397"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98"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55" name="Group 194"/>
            <p:cNvGrpSpPr>
              <a:grpSpLocks/>
            </p:cNvGrpSpPr>
            <p:nvPr/>
          </p:nvGrpSpPr>
          <p:grpSpPr bwMode="auto">
            <a:xfrm>
              <a:off x="8001000" y="1676400"/>
              <a:ext cx="152400" cy="838200"/>
              <a:chOff x="1728" y="1296"/>
              <a:chExt cx="96" cy="2688"/>
            </a:xfrm>
          </p:grpSpPr>
          <p:sp>
            <p:nvSpPr>
              <p:cNvPr id="395"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96"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356" name="AutoShape 197"/>
            <p:cNvSpPr>
              <a:spLocks noChangeArrowheads="1"/>
            </p:cNvSpPr>
            <p:nvPr/>
          </p:nvSpPr>
          <p:spPr bwMode="auto">
            <a:xfrm>
              <a:off x="4205288" y="18288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57" name="AutoShape 198"/>
            <p:cNvSpPr>
              <a:spLocks noChangeArrowheads="1"/>
            </p:cNvSpPr>
            <p:nvPr/>
          </p:nvSpPr>
          <p:spPr bwMode="auto">
            <a:xfrm>
              <a:off x="4724400" y="18288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58" name="AutoShape 199"/>
            <p:cNvSpPr>
              <a:spLocks noChangeArrowheads="1"/>
            </p:cNvSpPr>
            <p:nvPr/>
          </p:nvSpPr>
          <p:spPr bwMode="auto">
            <a:xfrm>
              <a:off x="6477000" y="19812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359" name="Line 200"/>
            <p:cNvSpPr>
              <a:spLocks noChangeShapeType="1"/>
            </p:cNvSpPr>
            <p:nvPr/>
          </p:nvSpPr>
          <p:spPr bwMode="auto">
            <a:xfrm>
              <a:off x="5791200" y="5257800"/>
              <a:ext cx="152400" cy="0"/>
            </a:xfrm>
            <a:prstGeom prst="line">
              <a:avLst/>
            </a:prstGeom>
            <a:noFill/>
            <a:ln w="28575">
              <a:solidFill>
                <a:srgbClr val="CC0000"/>
              </a:solidFill>
              <a:round/>
              <a:headEnd/>
              <a:tailEnd/>
            </a:ln>
            <a:effectLst/>
          </p:spPr>
          <p:txBody>
            <a:bodyPr/>
            <a:lstStyle/>
            <a:p>
              <a:endParaRPr lang="en-US" dirty="0"/>
            </a:p>
          </p:txBody>
        </p:sp>
        <p:sp>
          <p:nvSpPr>
            <p:cNvPr id="360" name="Line 202"/>
            <p:cNvSpPr>
              <a:spLocks noChangeShapeType="1"/>
            </p:cNvSpPr>
            <p:nvPr/>
          </p:nvSpPr>
          <p:spPr bwMode="auto">
            <a:xfrm>
              <a:off x="5486400" y="2209800"/>
              <a:ext cx="609600" cy="457200"/>
            </a:xfrm>
            <a:prstGeom prst="line">
              <a:avLst/>
            </a:prstGeom>
            <a:noFill/>
            <a:ln w="9525">
              <a:solidFill>
                <a:srgbClr val="CC0000"/>
              </a:solidFill>
              <a:round/>
              <a:headEnd/>
              <a:tailEnd/>
            </a:ln>
            <a:effectLst/>
          </p:spPr>
          <p:txBody>
            <a:bodyPr/>
            <a:lstStyle/>
            <a:p>
              <a:endParaRPr lang="en-US" dirty="0"/>
            </a:p>
          </p:txBody>
        </p:sp>
        <p:sp>
          <p:nvSpPr>
            <p:cNvPr id="361" name="Line 203"/>
            <p:cNvSpPr>
              <a:spLocks noChangeShapeType="1"/>
            </p:cNvSpPr>
            <p:nvPr/>
          </p:nvSpPr>
          <p:spPr bwMode="auto">
            <a:xfrm>
              <a:off x="5562600" y="2209800"/>
              <a:ext cx="609600" cy="457200"/>
            </a:xfrm>
            <a:prstGeom prst="line">
              <a:avLst/>
            </a:prstGeom>
            <a:noFill/>
            <a:ln w="9525">
              <a:solidFill>
                <a:srgbClr val="CC0000"/>
              </a:solidFill>
              <a:round/>
              <a:headEnd/>
              <a:tailEnd/>
            </a:ln>
            <a:effectLst/>
          </p:spPr>
          <p:txBody>
            <a:bodyPr/>
            <a:lstStyle/>
            <a:p>
              <a:endParaRPr lang="en-US" dirty="0"/>
            </a:p>
          </p:txBody>
        </p:sp>
        <p:sp>
          <p:nvSpPr>
            <p:cNvPr id="362" name="Line 204"/>
            <p:cNvSpPr>
              <a:spLocks noChangeShapeType="1"/>
            </p:cNvSpPr>
            <p:nvPr/>
          </p:nvSpPr>
          <p:spPr bwMode="auto">
            <a:xfrm>
              <a:off x="5410200" y="2209800"/>
              <a:ext cx="609600" cy="457200"/>
            </a:xfrm>
            <a:prstGeom prst="line">
              <a:avLst/>
            </a:prstGeom>
            <a:noFill/>
            <a:ln w="9525">
              <a:solidFill>
                <a:srgbClr val="CC0000"/>
              </a:solidFill>
              <a:round/>
              <a:headEnd/>
              <a:tailEnd/>
            </a:ln>
            <a:effectLst/>
          </p:spPr>
          <p:txBody>
            <a:bodyPr/>
            <a:lstStyle/>
            <a:p>
              <a:endParaRPr lang="en-US" dirty="0"/>
            </a:p>
          </p:txBody>
        </p:sp>
        <p:sp>
          <p:nvSpPr>
            <p:cNvPr id="363" name="Line 206"/>
            <p:cNvSpPr>
              <a:spLocks noChangeShapeType="1"/>
            </p:cNvSpPr>
            <p:nvPr/>
          </p:nvSpPr>
          <p:spPr bwMode="auto">
            <a:xfrm flipH="1">
              <a:off x="5181600" y="3581400"/>
              <a:ext cx="838200" cy="0"/>
            </a:xfrm>
            <a:prstGeom prst="line">
              <a:avLst/>
            </a:prstGeom>
            <a:noFill/>
            <a:ln w="9525">
              <a:solidFill>
                <a:srgbClr val="CC0000"/>
              </a:solidFill>
              <a:round/>
              <a:headEnd/>
              <a:tailEnd/>
            </a:ln>
            <a:effectLst/>
          </p:spPr>
          <p:txBody>
            <a:bodyPr/>
            <a:lstStyle/>
            <a:p>
              <a:endParaRPr lang="en-US" dirty="0"/>
            </a:p>
          </p:txBody>
        </p:sp>
        <p:sp>
          <p:nvSpPr>
            <p:cNvPr id="364" name="Text Box 208"/>
            <p:cNvSpPr txBox="1">
              <a:spLocks noChangeArrowheads="1"/>
            </p:cNvSpPr>
            <p:nvPr/>
          </p:nvSpPr>
          <p:spPr bwMode="auto">
            <a:xfrm>
              <a:off x="5391150" y="34004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365" name="Line 209"/>
            <p:cNvSpPr>
              <a:spLocks noChangeShapeType="1"/>
            </p:cNvSpPr>
            <p:nvPr/>
          </p:nvSpPr>
          <p:spPr bwMode="auto">
            <a:xfrm>
              <a:off x="6096000" y="2667000"/>
              <a:ext cx="0" cy="3200400"/>
            </a:xfrm>
            <a:prstGeom prst="line">
              <a:avLst/>
            </a:prstGeom>
            <a:noFill/>
            <a:ln w="9525">
              <a:solidFill>
                <a:srgbClr val="CC0000"/>
              </a:solidFill>
              <a:round/>
              <a:headEnd/>
              <a:tailEnd/>
            </a:ln>
            <a:effectLst/>
          </p:spPr>
          <p:txBody>
            <a:bodyPr/>
            <a:lstStyle/>
            <a:p>
              <a:endParaRPr lang="en-US" dirty="0"/>
            </a:p>
          </p:txBody>
        </p:sp>
        <p:sp>
          <p:nvSpPr>
            <p:cNvPr id="366" name="Line 210"/>
            <p:cNvSpPr>
              <a:spLocks noChangeShapeType="1"/>
            </p:cNvSpPr>
            <p:nvPr/>
          </p:nvSpPr>
          <p:spPr bwMode="auto">
            <a:xfrm flipH="1">
              <a:off x="5562600" y="5867400"/>
              <a:ext cx="533400" cy="0"/>
            </a:xfrm>
            <a:prstGeom prst="line">
              <a:avLst/>
            </a:prstGeom>
            <a:noFill/>
            <a:ln w="9525">
              <a:solidFill>
                <a:srgbClr val="CC0000"/>
              </a:solidFill>
              <a:round/>
              <a:headEnd/>
              <a:tailEnd/>
            </a:ln>
            <a:effectLst/>
          </p:spPr>
          <p:txBody>
            <a:bodyPr/>
            <a:lstStyle/>
            <a:p>
              <a:endParaRPr lang="en-US" dirty="0"/>
            </a:p>
          </p:txBody>
        </p:sp>
        <p:sp>
          <p:nvSpPr>
            <p:cNvPr id="367" name="Line 211"/>
            <p:cNvSpPr>
              <a:spLocks noChangeShapeType="1"/>
            </p:cNvSpPr>
            <p:nvPr/>
          </p:nvSpPr>
          <p:spPr bwMode="auto">
            <a:xfrm flipV="1">
              <a:off x="5562600" y="56388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368" name="Line 212"/>
            <p:cNvSpPr>
              <a:spLocks noChangeShapeType="1"/>
            </p:cNvSpPr>
            <p:nvPr/>
          </p:nvSpPr>
          <p:spPr bwMode="auto">
            <a:xfrm>
              <a:off x="6172200" y="2667000"/>
              <a:ext cx="0" cy="3505200"/>
            </a:xfrm>
            <a:prstGeom prst="line">
              <a:avLst/>
            </a:prstGeom>
            <a:noFill/>
            <a:ln w="9525">
              <a:solidFill>
                <a:srgbClr val="CC0000"/>
              </a:solidFill>
              <a:round/>
              <a:headEnd/>
              <a:tailEnd/>
            </a:ln>
            <a:effectLst/>
          </p:spPr>
          <p:txBody>
            <a:bodyPr/>
            <a:lstStyle/>
            <a:p>
              <a:endParaRPr lang="en-US" dirty="0"/>
            </a:p>
          </p:txBody>
        </p:sp>
        <p:sp>
          <p:nvSpPr>
            <p:cNvPr id="369" name="Text Box 213"/>
            <p:cNvSpPr txBox="1">
              <a:spLocks noChangeArrowheads="1"/>
            </p:cNvSpPr>
            <p:nvPr/>
          </p:nvSpPr>
          <p:spPr bwMode="auto">
            <a:xfrm>
              <a:off x="5562600" y="55626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370" name="Line 214"/>
            <p:cNvSpPr>
              <a:spLocks noChangeShapeType="1"/>
            </p:cNvSpPr>
            <p:nvPr/>
          </p:nvSpPr>
          <p:spPr bwMode="auto">
            <a:xfrm flipH="1">
              <a:off x="5181600" y="6172200"/>
              <a:ext cx="990600" cy="0"/>
            </a:xfrm>
            <a:prstGeom prst="line">
              <a:avLst/>
            </a:prstGeom>
            <a:noFill/>
            <a:ln w="9525">
              <a:solidFill>
                <a:srgbClr val="CC0000"/>
              </a:solidFill>
              <a:round/>
              <a:headEnd/>
              <a:tailEnd/>
            </a:ln>
            <a:effectLst/>
          </p:spPr>
          <p:txBody>
            <a:bodyPr/>
            <a:lstStyle/>
            <a:p>
              <a:endParaRPr lang="en-US" dirty="0"/>
            </a:p>
          </p:txBody>
        </p:sp>
        <p:sp>
          <p:nvSpPr>
            <p:cNvPr id="371" name="Text Box 215"/>
            <p:cNvSpPr txBox="1">
              <a:spLocks noChangeArrowheads="1"/>
            </p:cNvSpPr>
            <p:nvPr/>
          </p:nvSpPr>
          <p:spPr bwMode="auto">
            <a:xfrm>
              <a:off x="5243513" y="58674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372" name="Line 216"/>
            <p:cNvSpPr>
              <a:spLocks noChangeShapeType="1"/>
            </p:cNvSpPr>
            <p:nvPr/>
          </p:nvSpPr>
          <p:spPr bwMode="auto">
            <a:xfrm>
              <a:off x="6629400" y="35528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373" name="AutoShape 217"/>
            <p:cNvSpPr>
              <a:spLocks noChangeArrowheads="1"/>
            </p:cNvSpPr>
            <p:nvPr/>
          </p:nvSpPr>
          <p:spPr bwMode="auto">
            <a:xfrm>
              <a:off x="6781800" y="33813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74" name="Line 218"/>
            <p:cNvSpPr>
              <a:spLocks noChangeShapeType="1"/>
            </p:cNvSpPr>
            <p:nvPr/>
          </p:nvSpPr>
          <p:spPr bwMode="auto">
            <a:xfrm>
              <a:off x="6629400" y="34290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375" name="Line 219"/>
            <p:cNvSpPr>
              <a:spLocks noChangeShapeType="1"/>
            </p:cNvSpPr>
            <p:nvPr/>
          </p:nvSpPr>
          <p:spPr bwMode="auto">
            <a:xfrm>
              <a:off x="6629400" y="2133600"/>
              <a:ext cx="0" cy="1295400"/>
            </a:xfrm>
            <a:prstGeom prst="line">
              <a:avLst/>
            </a:prstGeom>
            <a:noFill/>
            <a:ln w="9525">
              <a:solidFill>
                <a:srgbClr val="CC0000"/>
              </a:solidFill>
              <a:round/>
              <a:headEnd/>
              <a:tailEnd/>
            </a:ln>
            <a:effectLst/>
          </p:spPr>
          <p:txBody>
            <a:bodyPr/>
            <a:lstStyle/>
            <a:p>
              <a:endParaRPr lang="en-US" dirty="0"/>
            </a:p>
          </p:txBody>
        </p:sp>
        <p:sp>
          <p:nvSpPr>
            <p:cNvPr id="376" name="Line 220"/>
            <p:cNvSpPr>
              <a:spLocks noChangeShapeType="1"/>
            </p:cNvSpPr>
            <p:nvPr/>
          </p:nvSpPr>
          <p:spPr bwMode="auto">
            <a:xfrm>
              <a:off x="7086600" y="3500438"/>
              <a:ext cx="152400" cy="0"/>
            </a:xfrm>
            <a:prstGeom prst="line">
              <a:avLst/>
            </a:prstGeom>
            <a:noFill/>
            <a:ln w="12700">
              <a:solidFill>
                <a:srgbClr val="CC0000"/>
              </a:solidFill>
              <a:round/>
              <a:headEnd/>
              <a:tailEnd/>
            </a:ln>
            <a:effectLst/>
          </p:spPr>
          <p:txBody>
            <a:bodyPr/>
            <a:lstStyle/>
            <a:p>
              <a:endParaRPr lang="en-US" dirty="0"/>
            </a:p>
          </p:txBody>
        </p:sp>
        <p:sp>
          <p:nvSpPr>
            <p:cNvPr id="377" name="Line 221"/>
            <p:cNvSpPr>
              <a:spLocks noChangeShapeType="1"/>
            </p:cNvSpPr>
            <p:nvPr/>
          </p:nvSpPr>
          <p:spPr bwMode="auto">
            <a:xfrm>
              <a:off x="7239000" y="1371600"/>
              <a:ext cx="0" cy="2133600"/>
            </a:xfrm>
            <a:prstGeom prst="line">
              <a:avLst/>
            </a:prstGeom>
            <a:noFill/>
            <a:ln w="9525">
              <a:solidFill>
                <a:srgbClr val="CC0000"/>
              </a:solidFill>
              <a:round/>
              <a:headEnd/>
              <a:tailEnd/>
            </a:ln>
            <a:effectLst/>
          </p:spPr>
          <p:txBody>
            <a:bodyPr/>
            <a:lstStyle/>
            <a:p>
              <a:endParaRPr lang="en-US" dirty="0"/>
            </a:p>
          </p:txBody>
        </p:sp>
        <p:sp>
          <p:nvSpPr>
            <p:cNvPr id="378" name="Line 222"/>
            <p:cNvSpPr>
              <a:spLocks noChangeShapeType="1"/>
            </p:cNvSpPr>
            <p:nvPr/>
          </p:nvSpPr>
          <p:spPr bwMode="auto">
            <a:xfrm flipH="1">
              <a:off x="2362200" y="1371600"/>
              <a:ext cx="4876800" cy="0"/>
            </a:xfrm>
            <a:prstGeom prst="line">
              <a:avLst/>
            </a:prstGeom>
            <a:noFill/>
            <a:ln w="9525">
              <a:solidFill>
                <a:srgbClr val="CC0000"/>
              </a:solidFill>
              <a:round/>
              <a:headEnd/>
              <a:tailEnd/>
            </a:ln>
            <a:effectLst/>
          </p:spPr>
          <p:txBody>
            <a:bodyPr/>
            <a:lstStyle/>
            <a:p>
              <a:endParaRPr lang="en-US" dirty="0"/>
            </a:p>
          </p:txBody>
        </p:sp>
        <p:sp>
          <p:nvSpPr>
            <p:cNvPr id="379" name="Line 223"/>
            <p:cNvSpPr>
              <a:spLocks noChangeShapeType="1"/>
            </p:cNvSpPr>
            <p:nvPr/>
          </p:nvSpPr>
          <p:spPr bwMode="auto">
            <a:xfrm>
              <a:off x="2362200" y="1371600"/>
              <a:ext cx="0" cy="457200"/>
            </a:xfrm>
            <a:prstGeom prst="line">
              <a:avLst/>
            </a:prstGeom>
            <a:noFill/>
            <a:ln w="9525">
              <a:solidFill>
                <a:srgbClr val="CC0000"/>
              </a:solidFill>
              <a:round/>
              <a:headEnd/>
              <a:tailEnd/>
            </a:ln>
            <a:effectLst/>
          </p:spPr>
          <p:txBody>
            <a:bodyPr/>
            <a:lstStyle/>
            <a:p>
              <a:endParaRPr lang="en-US" dirty="0"/>
            </a:p>
          </p:txBody>
        </p:sp>
        <p:sp>
          <p:nvSpPr>
            <p:cNvPr id="380" name="Text Box 224"/>
            <p:cNvSpPr txBox="1">
              <a:spLocks noChangeArrowheads="1"/>
            </p:cNvSpPr>
            <p:nvPr/>
          </p:nvSpPr>
          <p:spPr bwMode="auto">
            <a:xfrm>
              <a:off x="6629400" y="32004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381" name="Line 225"/>
            <p:cNvSpPr>
              <a:spLocks noChangeShapeType="1"/>
            </p:cNvSpPr>
            <p:nvPr/>
          </p:nvSpPr>
          <p:spPr bwMode="auto">
            <a:xfrm>
              <a:off x="7391400"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82" name="Text Box 226"/>
            <p:cNvSpPr txBox="1">
              <a:spLocks noChangeArrowheads="1"/>
            </p:cNvSpPr>
            <p:nvPr/>
          </p:nvSpPr>
          <p:spPr bwMode="auto">
            <a:xfrm rot="16200000">
              <a:off x="6824663" y="30480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383" name="Text Box 228"/>
            <p:cNvSpPr txBox="1">
              <a:spLocks noChangeArrowheads="1"/>
            </p:cNvSpPr>
            <p:nvPr/>
          </p:nvSpPr>
          <p:spPr bwMode="auto">
            <a:xfrm rot="16200000">
              <a:off x="6977063" y="30353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384" name="Line 229"/>
            <p:cNvSpPr>
              <a:spLocks noChangeShapeType="1"/>
            </p:cNvSpPr>
            <p:nvPr/>
          </p:nvSpPr>
          <p:spPr bwMode="auto">
            <a:xfrm>
              <a:off x="7558088"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85" name="Line 230"/>
            <p:cNvSpPr>
              <a:spLocks noChangeShapeType="1"/>
            </p:cNvSpPr>
            <p:nvPr/>
          </p:nvSpPr>
          <p:spPr bwMode="auto">
            <a:xfrm flipH="1">
              <a:off x="3200400" y="1447800"/>
              <a:ext cx="5181600" cy="0"/>
            </a:xfrm>
            <a:prstGeom prst="line">
              <a:avLst/>
            </a:prstGeom>
            <a:noFill/>
            <a:ln w="9525">
              <a:solidFill>
                <a:srgbClr val="CC0000"/>
              </a:solidFill>
              <a:round/>
              <a:headEnd/>
              <a:tailEnd/>
            </a:ln>
            <a:effectLst/>
          </p:spPr>
          <p:txBody>
            <a:bodyPr/>
            <a:lstStyle/>
            <a:p>
              <a:endParaRPr lang="en-US" dirty="0"/>
            </a:p>
          </p:txBody>
        </p:sp>
        <p:sp>
          <p:nvSpPr>
            <p:cNvPr id="386" name="Line 231"/>
            <p:cNvSpPr>
              <a:spLocks noChangeShapeType="1"/>
            </p:cNvSpPr>
            <p:nvPr/>
          </p:nvSpPr>
          <p:spPr bwMode="auto">
            <a:xfrm>
              <a:off x="3200400" y="14478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387" name="Line 232"/>
            <p:cNvSpPr>
              <a:spLocks noChangeShapeType="1"/>
            </p:cNvSpPr>
            <p:nvPr/>
          </p:nvSpPr>
          <p:spPr bwMode="auto">
            <a:xfrm>
              <a:off x="8382000" y="1447800"/>
              <a:ext cx="0" cy="381000"/>
            </a:xfrm>
            <a:prstGeom prst="line">
              <a:avLst/>
            </a:prstGeom>
            <a:noFill/>
            <a:ln w="9525">
              <a:solidFill>
                <a:srgbClr val="CC0000"/>
              </a:solidFill>
              <a:round/>
              <a:headEnd/>
              <a:tailEnd/>
            </a:ln>
            <a:effectLst/>
          </p:spPr>
          <p:txBody>
            <a:bodyPr/>
            <a:lstStyle/>
            <a:p>
              <a:endParaRPr lang="en-US" dirty="0"/>
            </a:p>
          </p:txBody>
        </p:sp>
        <p:sp>
          <p:nvSpPr>
            <p:cNvPr id="388" name="Line 233"/>
            <p:cNvSpPr>
              <a:spLocks noChangeShapeType="1"/>
            </p:cNvSpPr>
            <p:nvPr/>
          </p:nvSpPr>
          <p:spPr bwMode="auto">
            <a:xfrm flipH="1">
              <a:off x="8153400" y="1828800"/>
              <a:ext cx="228600" cy="0"/>
            </a:xfrm>
            <a:prstGeom prst="line">
              <a:avLst/>
            </a:prstGeom>
            <a:noFill/>
            <a:ln w="9525">
              <a:solidFill>
                <a:srgbClr val="CC0000"/>
              </a:solidFill>
              <a:round/>
              <a:headEnd/>
              <a:tailEnd/>
            </a:ln>
            <a:effectLst/>
          </p:spPr>
          <p:txBody>
            <a:bodyPr/>
            <a:lstStyle/>
            <a:p>
              <a:endParaRPr lang="en-US" dirty="0"/>
            </a:p>
          </p:txBody>
        </p:sp>
        <p:sp>
          <p:nvSpPr>
            <p:cNvPr id="389" name="Text Box 235"/>
            <p:cNvSpPr txBox="1">
              <a:spLocks noChangeArrowheads="1"/>
            </p:cNvSpPr>
            <p:nvPr/>
          </p:nvSpPr>
          <p:spPr bwMode="auto">
            <a:xfrm rot="16200000">
              <a:off x="2633663" y="20431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sp>
          <p:nvSpPr>
            <p:cNvPr id="390" name="Line 236"/>
            <p:cNvSpPr>
              <a:spLocks noChangeShapeType="1"/>
            </p:cNvSpPr>
            <p:nvPr/>
          </p:nvSpPr>
          <p:spPr bwMode="auto">
            <a:xfrm flipV="1">
              <a:off x="5181600" y="60198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391" name="Line 237"/>
            <p:cNvSpPr>
              <a:spLocks noChangeShapeType="1"/>
            </p:cNvSpPr>
            <p:nvPr/>
          </p:nvSpPr>
          <p:spPr bwMode="auto">
            <a:xfrm flipH="1">
              <a:off x="8153400" y="2286000"/>
              <a:ext cx="304800" cy="0"/>
            </a:xfrm>
            <a:prstGeom prst="line">
              <a:avLst/>
            </a:prstGeom>
            <a:noFill/>
            <a:ln w="9525">
              <a:solidFill>
                <a:srgbClr val="CC0000"/>
              </a:solidFill>
              <a:round/>
              <a:headEnd/>
              <a:tailEnd/>
            </a:ln>
            <a:effectLst/>
          </p:spPr>
          <p:txBody>
            <a:bodyPr/>
            <a:lstStyle/>
            <a:p>
              <a:endParaRPr lang="en-US" dirty="0"/>
            </a:p>
          </p:txBody>
        </p:sp>
        <p:sp>
          <p:nvSpPr>
            <p:cNvPr id="392" name="Line 238"/>
            <p:cNvSpPr>
              <a:spLocks noChangeShapeType="1"/>
            </p:cNvSpPr>
            <p:nvPr/>
          </p:nvSpPr>
          <p:spPr bwMode="auto">
            <a:xfrm>
              <a:off x="8458200" y="22860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393" name="Text Box 239"/>
            <p:cNvSpPr txBox="1">
              <a:spLocks noChangeArrowheads="1"/>
            </p:cNvSpPr>
            <p:nvPr/>
          </p:nvSpPr>
          <p:spPr bwMode="auto">
            <a:xfrm rot="16200000">
              <a:off x="7596188" y="32400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sp>
          <p:nvSpPr>
            <p:cNvPr id="394" name="Line 134"/>
            <p:cNvSpPr>
              <a:spLocks noChangeShapeType="1"/>
            </p:cNvSpPr>
            <p:nvPr/>
          </p:nvSpPr>
          <p:spPr bwMode="auto">
            <a:xfrm>
              <a:off x="6027420" y="4010025"/>
              <a:ext cx="304800" cy="0"/>
            </a:xfrm>
            <a:prstGeom prst="line">
              <a:avLst/>
            </a:prstGeom>
            <a:noFill/>
            <a:ln w="28575">
              <a:solidFill>
                <a:srgbClr val="CC0000"/>
              </a:solidFill>
              <a:round/>
              <a:headEnd/>
              <a:tailEnd type="triangle" w="med" len="med"/>
            </a:ln>
            <a:effectLst/>
          </p:spPr>
          <p:txBody>
            <a:bodyPr/>
            <a:lstStyle/>
            <a:p>
              <a:endParaRPr lang="en-US" dirty="0"/>
            </a:p>
          </p:txBody>
        </p:sp>
      </p:grpSp>
      <p:sp>
        <p:nvSpPr>
          <p:cNvPr id="224" name="Footer Placeholder 223"/>
          <p:cNvSpPr>
            <a:spLocks noGrp="1"/>
          </p:cNvSpPr>
          <p:nvPr>
            <p:ph type="ftr" sz="quarter" idx="10"/>
          </p:nvPr>
        </p:nvSpPr>
        <p:spPr/>
        <p:txBody>
          <a:bodyPr/>
          <a:lstStyle/>
          <a:p>
            <a:r>
              <a:rPr lang="en-US" dirty="0" smtClean="0"/>
              <a:t>Lecture #20:  The Pipeline MIPS Processor</a:t>
            </a:r>
            <a:endParaRPr lang="en-US" dirty="0"/>
          </a:p>
        </p:txBody>
      </p:sp>
      <p:pic>
        <p:nvPicPr>
          <p:cNvPr id="2" name="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2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688" name="Text Box 224"/>
          <p:cNvSpPr txBox="1">
            <a:spLocks noChangeArrowheads="1"/>
          </p:cNvSpPr>
          <p:nvPr/>
        </p:nvSpPr>
        <p:spPr bwMode="auto">
          <a:xfrm>
            <a:off x="6115050" y="6280150"/>
            <a:ext cx="2743200" cy="396875"/>
          </a:xfrm>
          <a:prstGeom prst="rect">
            <a:avLst/>
          </a:prstGeom>
          <a:solidFill>
            <a:schemeClr val="bg1"/>
          </a:solidFill>
          <a:ln w="9525">
            <a:noFill/>
            <a:miter lim="800000"/>
            <a:headEnd/>
            <a:tailEnd/>
          </a:ln>
          <a:effectLst/>
        </p:spPr>
        <p:txBody>
          <a:bodyPr>
            <a:spAutoFit/>
          </a:bodyPr>
          <a:lstStyle/>
          <a:p>
            <a:pPr algn="l"/>
            <a:r>
              <a:rPr lang="en-US" sz="1000" u="none" dirty="0"/>
              <a:t>After David A. Patterson and John L. Hennessy, </a:t>
            </a:r>
          </a:p>
          <a:p>
            <a:pPr algn="l"/>
            <a:r>
              <a:rPr lang="en-US" sz="1000" i="1" u="none" dirty="0"/>
              <a:t>Computer Organization and Design</a:t>
            </a:r>
            <a:r>
              <a:rPr lang="en-US" sz="1000" u="none" dirty="0"/>
              <a:t>, 2nd Edition</a:t>
            </a:r>
          </a:p>
        </p:txBody>
      </p:sp>
      <p:sp>
        <p:nvSpPr>
          <p:cNvPr id="62690" name="Text Box 226"/>
          <p:cNvSpPr txBox="1">
            <a:spLocks noChangeArrowheads="1"/>
          </p:cNvSpPr>
          <p:nvPr/>
        </p:nvSpPr>
        <p:spPr bwMode="auto">
          <a:xfrm>
            <a:off x="76200" y="6437313"/>
            <a:ext cx="336550" cy="274638"/>
          </a:xfrm>
          <a:prstGeom prst="rect">
            <a:avLst/>
          </a:prstGeom>
          <a:noFill/>
          <a:ln w="9525">
            <a:noFill/>
            <a:miter lim="800000"/>
            <a:headEnd/>
            <a:tailEnd/>
          </a:ln>
          <a:effectLst/>
        </p:spPr>
        <p:txBody>
          <a:bodyPr wrap="none">
            <a:spAutoFit/>
          </a:bodyPr>
          <a:lstStyle/>
          <a:p>
            <a:pPr algn="l"/>
            <a:fld id="{B79947CC-89A5-4126-89EC-9F7AB6B21CC7}" type="slidenum">
              <a:rPr lang="en-US" sz="1200" b="1" u="none">
                <a:solidFill>
                  <a:schemeClr val="bg2"/>
                </a:solidFill>
              </a:rPr>
              <a:pPr algn="l"/>
              <a:t>21</a:t>
            </a:fld>
            <a:endParaRPr lang="en-US" sz="1200" b="1" u="none" dirty="0">
              <a:solidFill>
                <a:schemeClr val="bg2"/>
              </a:solidFill>
            </a:endParaRPr>
          </a:p>
        </p:txBody>
      </p:sp>
      <p:sp>
        <p:nvSpPr>
          <p:cNvPr id="62691" name="Text Box 227"/>
          <p:cNvSpPr txBox="1">
            <a:spLocks noChangeArrowheads="1"/>
          </p:cNvSpPr>
          <p:nvPr/>
        </p:nvSpPr>
        <p:spPr bwMode="auto">
          <a:xfrm>
            <a:off x="457200" y="762000"/>
            <a:ext cx="1874628" cy="307777"/>
          </a:xfrm>
          <a:prstGeom prst="rect">
            <a:avLst/>
          </a:prstGeom>
          <a:noFill/>
          <a:ln w="9525">
            <a:noFill/>
            <a:miter lim="800000"/>
            <a:headEnd/>
            <a:tailEnd/>
          </a:ln>
          <a:effectLst/>
        </p:spPr>
        <p:txBody>
          <a:bodyPr wrap="square">
            <a:spAutoFit/>
          </a:bodyPr>
          <a:lstStyle/>
          <a:p>
            <a:pPr algn="l"/>
            <a:r>
              <a:rPr lang="en-US" sz="1400" b="1" u="none" dirty="0" smtClean="0">
                <a:solidFill>
                  <a:srgbClr val="FF0000"/>
                </a:solidFill>
              </a:rPr>
              <a:t>IF: </a:t>
            </a:r>
            <a:r>
              <a:rPr lang="en-US" sz="1400" b="1" u="none" dirty="0">
                <a:solidFill>
                  <a:srgbClr val="FF0000"/>
                </a:solidFill>
              </a:rPr>
              <a:t>lw $t0, 20($t1)</a:t>
            </a:r>
            <a:endParaRPr lang="en-US" sz="1400" b="1" u="none" dirty="0">
              <a:solidFill>
                <a:srgbClr val="008000"/>
              </a:solidFill>
            </a:endParaRPr>
          </a:p>
        </p:txBody>
      </p:sp>
      <p:sp>
        <p:nvSpPr>
          <p:cNvPr id="62692" name="Line 228"/>
          <p:cNvSpPr>
            <a:spLocks noChangeShapeType="1"/>
          </p:cNvSpPr>
          <p:nvPr/>
        </p:nvSpPr>
        <p:spPr bwMode="auto">
          <a:xfrm>
            <a:off x="2438400" y="457200"/>
            <a:ext cx="0" cy="1828800"/>
          </a:xfrm>
          <a:prstGeom prst="line">
            <a:avLst/>
          </a:prstGeom>
          <a:noFill/>
          <a:ln w="28575">
            <a:solidFill>
              <a:schemeClr val="accent2"/>
            </a:solidFill>
            <a:prstDash val="lgDash"/>
            <a:round/>
            <a:headEnd/>
            <a:tailEnd/>
          </a:ln>
          <a:effectLst/>
        </p:spPr>
        <p:txBody>
          <a:bodyPr/>
          <a:lstStyle/>
          <a:p>
            <a:endParaRPr lang="en-US" dirty="0"/>
          </a:p>
        </p:txBody>
      </p:sp>
      <p:sp>
        <p:nvSpPr>
          <p:cNvPr id="62693" name="Line 229"/>
          <p:cNvSpPr>
            <a:spLocks noChangeShapeType="1"/>
          </p:cNvSpPr>
          <p:nvPr/>
        </p:nvSpPr>
        <p:spPr bwMode="auto">
          <a:xfrm>
            <a:off x="45720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2694" name="Line 230"/>
          <p:cNvSpPr>
            <a:spLocks noChangeShapeType="1"/>
          </p:cNvSpPr>
          <p:nvPr/>
        </p:nvSpPr>
        <p:spPr bwMode="auto">
          <a:xfrm>
            <a:off x="63246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2695" name="Line 231"/>
          <p:cNvSpPr>
            <a:spLocks noChangeShapeType="1"/>
          </p:cNvSpPr>
          <p:nvPr/>
        </p:nvSpPr>
        <p:spPr bwMode="auto">
          <a:xfrm>
            <a:off x="8001000" y="457200"/>
            <a:ext cx="0" cy="914400"/>
          </a:xfrm>
          <a:prstGeom prst="line">
            <a:avLst/>
          </a:prstGeom>
          <a:noFill/>
          <a:ln w="28575">
            <a:solidFill>
              <a:schemeClr val="accent2"/>
            </a:solidFill>
            <a:prstDash val="lgDash"/>
            <a:round/>
            <a:headEnd/>
            <a:tailEnd/>
          </a:ln>
          <a:effectLst/>
        </p:spPr>
        <p:txBody>
          <a:bodyPr/>
          <a:lstStyle/>
          <a:p>
            <a:endParaRPr lang="en-US" dirty="0"/>
          </a:p>
        </p:txBody>
      </p:sp>
      <p:sp>
        <p:nvSpPr>
          <p:cNvPr id="62696" name="Text Box 232"/>
          <p:cNvSpPr txBox="1">
            <a:spLocks noChangeArrowheads="1"/>
          </p:cNvSpPr>
          <p:nvPr/>
        </p:nvSpPr>
        <p:spPr bwMode="auto">
          <a:xfrm>
            <a:off x="2743200"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ID/RF: Idle</a:t>
            </a:r>
          </a:p>
        </p:txBody>
      </p:sp>
      <p:sp>
        <p:nvSpPr>
          <p:cNvPr id="62698" name="Text Box 234"/>
          <p:cNvSpPr txBox="1">
            <a:spLocks noChangeArrowheads="1"/>
          </p:cNvSpPr>
          <p:nvPr/>
        </p:nvSpPr>
        <p:spPr bwMode="auto">
          <a:xfrm>
            <a:off x="4687888"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EX: Idle</a:t>
            </a:r>
          </a:p>
        </p:txBody>
      </p:sp>
      <p:sp>
        <p:nvSpPr>
          <p:cNvPr id="62699" name="Text Box 235"/>
          <p:cNvSpPr txBox="1">
            <a:spLocks noChangeArrowheads="1"/>
          </p:cNvSpPr>
          <p:nvPr/>
        </p:nvSpPr>
        <p:spPr bwMode="auto">
          <a:xfrm>
            <a:off x="6400800"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MEM: Idle</a:t>
            </a:r>
          </a:p>
        </p:txBody>
      </p:sp>
      <p:sp>
        <p:nvSpPr>
          <p:cNvPr id="62700" name="Text Box 236"/>
          <p:cNvSpPr txBox="1">
            <a:spLocks noChangeArrowheads="1"/>
          </p:cNvSpPr>
          <p:nvPr/>
        </p:nvSpPr>
        <p:spPr bwMode="auto">
          <a:xfrm>
            <a:off x="8077200" y="762000"/>
            <a:ext cx="685800" cy="523220"/>
          </a:xfrm>
          <a:prstGeom prst="rect">
            <a:avLst/>
          </a:prstGeom>
          <a:noFill/>
          <a:ln w="9525">
            <a:noFill/>
            <a:miter lim="800000"/>
            <a:headEnd/>
            <a:tailEnd/>
          </a:ln>
          <a:effectLst/>
        </p:spPr>
        <p:txBody>
          <a:bodyPr>
            <a:spAutoFit/>
          </a:bodyPr>
          <a:lstStyle/>
          <a:p>
            <a:r>
              <a:rPr lang="en-US" sz="1400" b="1" u="none" dirty="0">
                <a:solidFill>
                  <a:srgbClr val="FF0000"/>
                </a:solidFill>
              </a:rPr>
              <a:t>WB:</a:t>
            </a:r>
          </a:p>
          <a:p>
            <a:r>
              <a:rPr lang="en-US" sz="1400" b="1" u="none" dirty="0">
                <a:solidFill>
                  <a:srgbClr val="FF0000"/>
                </a:solidFill>
              </a:rPr>
              <a:t>Idle</a:t>
            </a:r>
          </a:p>
        </p:txBody>
      </p:sp>
      <p:grpSp>
        <p:nvGrpSpPr>
          <p:cNvPr id="234" name="Group 233"/>
          <p:cNvGrpSpPr/>
          <p:nvPr/>
        </p:nvGrpSpPr>
        <p:grpSpPr>
          <a:xfrm>
            <a:off x="381000" y="1295400"/>
            <a:ext cx="8229601" cy="4953000"/>
            <a:chOff x="457200" y="1295400"/>
            <a:chExt cx="8229601" cy="4953000"/>
          </a:xfrm>
        </p:grpSpPr>
        <p:sp>
          <p:nvSpPr>
            <p:cNvPr id="235" name="Line 201"/>
            <p:cNvSpPr>
              <a:spLocks noChangeShapeType="1"/>
            </p:cNvSpPr>
            <p:nvPr/>
          </p:nvSpPr>
          <p:spPr bwMode="auto">
            <a:xfrm flipV="1">
              <a:off x="5935980" y="43510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236" name="Group 205"/>
            <p:cNvGrpSpPr/>
            <p:nvPr/>
          </p:nvGrpSpPr>
          <p:grpSpPr>
            <a:xfrm>
              <a:off x="5379720" y="3649980"/>
              <a:ext cx="1056287" cy="990598"/>
              <a:chOff x="3355430" y="3810002"/>
              <a:chExt cx="1056287" cy="990598"/>
            </a:xfrm>
          </p:grpSpPr>
          <p:cxnSp>
            <p:nvCxnSpPr>
              <p:cNvPr id="439" name="Straight Connector 438"/>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0" name="Isosceles Triangle 439"/>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1" name="Isosceles Triangle 440"/>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2" name="Isosceles Triangle 441"/>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3" name="Rectangle 442"/>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4"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237" name="Line 207"/>
            <p:cNvSpPr>
              <a:spLocks noChangeShapeType="1"/>
            </p:cNvSpPr>
            <p:nvPr/>
          </p:nvSpPr>
          <p:spPr bwMode="auto">
            <a:xfrm>
              <a:off x="5181600" y="35814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238" name="Line 205"/>
            <p:cNvSpPr>
              <a:spLocks noChangeShapeType="1"/>
            </p:cNvSpPr>
            <p:nvPr/>
          </p:nvSpPr>
          <p:spPr bwMode="auto">
            <a:xfrm>
              <a:off x="6019800" y="2667000"/>
              <a:ext cx="0" cy="914400"/>
            </a:xfrm>
            <a:prstGeom prst="line">
              <a:avLst/>
            </a:prstGeom>
            <a:noFill/>
            <a:ln w="9525">
              <a:solidFill>
                <a:srgbClr val="CC0000"/>
              </a:solidFill>
              <a:round/>
              <a:headEnd/>
              <a:tailEnd/>
            </a:ln>
            <a:effectLst/>
          </p:spPr>
          <p:txBody>
            <a:bodyPr/>
            <a:lstStyle/>
            <a:p>
              <a:endParaRPr lang="en-US" dirty="0"/>
            </a:p>
          </p:txBody>
        </p:sp>
        <p:grpSp>
          <p:nvGrpSpPr>
            <p:cNvPr id="239" name="Group 205"/>
            <p:cNvGrpSpPr/>
            <p:nvPr/>
          </p:nvGrpSpPr>
          <p:grpSpPr>
            <a:xfrm>
              <a:off x="5367373" y="2420274"/>
              <a:ext cx="1056287" cy="990598"/>
              <a:chOff x="3355430" y="3810002"/>
              <a:chExt cx="1056287" cy="990598"/>
            </a:xfrm>
          </p:grpSpPr>
          <p:cxnSp>
            <p:nvCxnSpPr>
              <p:cNvPr id="433" name="Straight Connector 432"/>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4" name="Isosceles Triangle 433"/>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5" name="Isosceles Triangle 434"/>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6" name="Isosceles Triangle 435"/>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7" name="Rectangle 436"/>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8"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240" name="Group 205"/>
            <p:cNvGrpSpPr/>
            <p:nvPr/>
          </p:nvGrpSpPr>
          <p:grpSpPr>
            <a:xfrm>
              <a:off x="1272540" y="2209800"/>
              <a:ext cx="1056287" cy="990598"/>
              <a:chOff x="3355430" y="3810002"/>
              <a:chExt cx="1056287" cy="990598"/>
            </a:xfrm>
          </p:grpSpPr>
          <p:cxnSp>
            <p:nvCxnSpPr>
              <p:cNvPr id="427" name="Straight Connector 426"/>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28" name="Isosceles Triangle 427"/>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9" name="Isosceles Triangle 428"/>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0" name="Isosceles Triangle 429"/>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1" name="Rectangle 430"/>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2"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241" name="Oval 8"/>
            <p:cNvSpPr>
              <a:spLocks noChangeArrowheads="1"/>
            </p:cNvSpPr>
            <p:nvPr/>
          </p:nvSpPr>
          <p:spPr bwMode="auto">
            <a:xfrm>
              <a:off x="3048000" y="312420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242" name="Rectangle 9"/>
            <p:cNvSpPr>
              <a:spLocks noChangeArrowheads="1"/>
            </p:cNvSpPr>
            <p:nvPr/>
          </p:nvSpPr>
          <p:spPr bwMode="auto">
            <a:xfrm>
              <a:off x="1143000"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43" name="Rectangle 42"/>
            <p:cNvSpPr>
              <a:spLocks noChangeArrowheads="1"/>
            </p:cNvSpPr>
            <p:nvPr/>
          </p:nvSpPr>
          <p:spPr bwMode="auto">
            <a:xfrm>
              <a:off x="609600" y="35052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244" name="Line 43"/>
            <p:cNvSpPr>
              <a:spLocks noChangeShapeType="1"/>
            </p:cNvSpPr>
            <p:nvPr/>
          </p:nvSpPr>
          <p:spPr bwMode="auto">
            <a:xfrm>
              <a:off x="838200" y="3733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45" name="Line 44"/>
            <p:cNvSpPr>
              <a:spLocks noChangeShapeType="1"/>
            </p:cNvSpPr>
            <p:nvPr/>
          </p:nvSpPr>
          <p:spPr bwMode="auto">
            <a:xfrm flipH="1" flipV="1">
              <a:off x="914400" y="2438400"/>
              <a:ext cx="12700" cy="1295400"/>
            </a:xfrm>
            <a:prstGeom prst="line">
              <a:avLst/>
            </a:prstGeom>
            <a:noFill/>
            <a:ln w="28575">
              <a:solidFill>
                <a:schemeClr val="tx1"/>
              </a:solidFill>
              <a:round/>
              <a:headEnd/>
              <a:tailEnd/>
            </a:ln>
            <a:effectLst/>
          </p:spPr>
          <p:txBody>
            <a:bodyPr/>
            <a:lstStyle/>
            <a:p>
              <a:endParaRPr lang="en-US" dirty="0"/>
            </a:p>
          </p:txBody>
        </p:sp>
        <p:sp>
          <p:nvSpPr>
            <p:cNvPr id="246" name="Line 45"/>
            <p:cNvSpPr>
              <a:spLocks noChangeShapeType="1"/>
            </p:cNvSpPr>
            <p:nvPr/>
          </p:nvSpPr>
          <p:spPr bwMode="auto">
            <a:xfrm flipV="1">
              <a:off x="914400" y="24536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247" name="Line 46"/>
            <p:cNvSpPr>
              <a:spLocks noChangeShapeType="1"/>
            </p:cNvSpPr>
            <p:nvPr/>
          </p:nvSpPr>
          <p:spPr bwMode="auto">
            <a:xfrm>
              <a:off x="1066800" y="29718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48" name="Text Box 47"/>
            <p:cNvSpPr txBox="1">
              <a:spLocks noChangeArrowheads="1"/>
            </p:cNvSpPr>
            <p:nvPr/>
          </p:nvSpPr>
          <p:spPr bwMode="auto">
            <a:xfrm>
              <a:off x="990600" y="27432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249" name="Text Box 48"/>
            <p:cNvSpPr txBox="1">
              <a:spLocks noChangeArrowheads="1"/>
            </p:cNvSpPr>
            <p:nvPr/>
          </p:nvSpPr>
          <p:spPr bwMode="auto">
            <a:xfrm>
              <a:off x="1095375" y="35036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250" name="Text Box 49"/>
            <p:cNvSpPr txBox="1">
              <a:spLocks noChangeArrowheads="1"/>
            </p:cNvSpPr>
            <p:nvPr/>
          </p:nvSpPr>
          <p:spPr bwMode="auto">
            <a:xfrm>
              <a:off x="1281113" y="31099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251" name="Rectangle 50"/>
            <p:cNvSpPr>
              <a:spLocks noChangeArrowheads="1"/>
            </p:cNvSpPr>
            <p:nvPr/>
          </p:nvSpPr>
          <p:spPr bwMode="auto">
            <a:xfrm>
              <a:off x="6761163" y="3810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52" name="Text Box 51"/>
            <p:cNvSpPr txBox="1">
              <a:spLocks noChangeArrowheads="1"/>
            </p:cNvSpPr>
            <p:nvPr/>
          </p:nvSpPr>
          <p:spPr bwMode="auto">
            <a:xfrm>
              <a:off x="6858000" y="50577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253" name="Group 52"/>
            <p:cNvGrpSpPr>
              <a:grpSpLocks/>
            </p:cNvGrpSpPr>
            <p:nvPr/>
          </p:nvGrpSpPr>
          <p:grpSpPr bwMode="auto">
            <a:xfrm>
              <a:off x="5067288" y="4191000"/>
              <a:ext cx="228600" cy="549275"/>
              <a:chOff x="4392" y="1632"/>
              <a:chExt cx="144" cy="346"/>
            </a:xfrm>
          </p:grpSpPr>
          <p:grpSp>
            <p:nvGrpSpPr>
              <p:cNvPr id="422" name="Group 53"/>
              <p:cNvGrpSpPr>
                <a:grpSpLocks/>
              </p:cNvGrpSpPr>
              <p:nvPr/>
            </p:nvGrpSpPr>
            <p:grpSpPr bwMode="auto">
              <a:xfrm>
                <a:off x="4411" y="1634"/>
                <a:ext cx="102" cy="336"/>
                <a:chOff x="1248" y="3360"/>
                <a:chExt cx="144" cy="480"/>
              </a:xfrm>
            </p:grpSpPr>
            <p:sp>
              <p:nvSpPr>
                <p:cNvPr id="424"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5"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6"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3"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254" name="Line 58"/>
            <p:cNvSpPr>
              <a:spLocks noChangeShapeType="1"/>
            </p:cNvSpPr>
            <p:nvPr/>
          </p:nvSpPr>
          <p:spPr bwMode="auto">
            <a:xfrm>
              <a:off x="64770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55" name="Oval 59"/>
            <p:cNvSpPr>
              <a:spLocks noChangeArrowheads="1"/>
            </p:cNvSpPr>
            <p:nvPr/>
          </p:nvSpPr>
          <p:spPr bwMode="auto">
            <a:xfrm>
              <a:off x="4800600" y="28956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256" name="Line 60"/>
            <p:cNvSpPr>
              <a:spLocks noChangeShapeType="1"/>
            </p:cNvSpPr>
            <p:nvPr/>
          </p:nvSpPr>
          <p:spPr bwMode="auto">
            <a:xfrm>
              <a:off x="2209800" y="3886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57" name="Line 61"/>
            <p:cNvSpPr>
              <a:spLocks noChangeShapeType="1"/>
            </p:cNvSpPr>
            <p:nvPr/>
          </p:nvSpPr>
          <p:spPr bwMode="auto">
            <a:xfrm flipV="1">
              <a:off x="4953000" y="35052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258" name="Line 62"/>
            <p:cNvSpPr>
              <a:spLocks noChangeShapeType="1"/>
            </p:cNvSpPr>
            <p:nvPr/>
          </p:nvSpPr>
          <p:spPr bwMode="auto">
            <a:xfrm>
              <a:off x="4800600" y="47929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259" name="Line 63"/>
            <p:cNvSpPr>
              <a:spLocks noChangeShapeType="1"/>
            </p:cNvSpPr>
            <p:nvPr/>
          </p:nvSpPr>
          <p:spPr bwMode="auto">
            <a:xfrm>
              <a:off x="5181600" y="3200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60" name="Line 64"/>
            <p:cNvSpPr>
              <a:spLocks noChangeShapeType="1"/>
            </p:cNvSpPr>
            <p:nvPr/>
          </p:nvSpPr>
          <p:spPr bwMode="auto">
            <a:xfrm>
              <a:off x="2148840" y="1310640"/>
              <a:ext cx="4876800" cy="0"/>
            </a:xfrm>
            <a:prstGeom prst="line">
              <a:avLst/>
            </a:prstGeom>
            <a:noFill/>
            <a:ln w="28575">
              <a:solidFill>
                <a:schemeClr val="tx1"/>
              </a:solidFill>
              <a:round/>
              <a:headEnd/>
              <a:tailEnd/>
            </a:ln>
            <a:effectLst/>
          </p:spPr>
          <p:txBody>
            <a:bodyPr/>
            <a:lstStyle/>
            <a:p>
              <a:endParaRPr lang="en-US" dirty="0"/>
            </a:p>
          </p:txBody>
        </p:sp>
        <p:sp>
          <p:nvSpPr>
            <p:cNvPr id="261" name="Line 65"/>
            <p:cNvSpPr>
              <a:spLocks noChangeShapeType="1"/>
            </p:cNvSpPr>
            <p:nvPr/>
          </p:nvSpPr>
          <p:spPr bwMode="auto">
            <a:xfrm flipV="1">
              <a:off x="2578100" y="1676400"/>
              <a:ext cx="12700" cy="304800"/>
            </a:xfrm>
            <a:prstGeom prst="line">
              <a:avLst/>
            </a:prstGeom>
            <a:noFill/>
            <a:ln w="28575">
              <a:solidFill>
                <a:schemeClr val="tx1"/>
              </a:solidFill>
              <a:round/>
              <a:headEnd/>
              <a:tailEnd/>
            </a:ln>
            <a:effectLst/>
          </p:spPr>
          <p:txBody>
            <a:bodyPr/>
            <a:lstStyle/>
            <a:p>
              <a:endParaRPr lang="en-US" dirty="0"/>
            </a:p>
          </p:txBody>
        </p:sp>
        <p:sp>
          <p:nvSpPr>
            <p:cNvPr id="262" name="Line 66"/>
            <p:cNvSpPr>
              <a:spLocks noChangeShapeType="1"/>
            </p:cNvSpPr>
            <p:nvPr/>
          </p:nvSpPr>
          <p:spPr bwMode="auto">
            <a:xfrm flipV="1">
              <a:off x="1995488" y="1981200"/>
              <a:ext cx="0" cy="685800"/>
            </a:xfrm>
            <a:prstGeom prst="line">
              <a:avLst/>
            </a:prstGeom>
            <a:noFill/>
            <a:ln w="28575">
              <a:solidFill>
                <a:schemeClr val="tx1"/>
              </a:solidFill>
              <a:round/>
              <a:headEnd/>
              <a:tailEnd/>
            </a:ln>
            <a:effectLst/>
          </p:spPr>
          <p:txBody>
            <a:bodyPr/>
            <a:lstStyle/>
            <a:p>
              <a:endParaRPr lang="en-US" dirty="0"/>
            </a:p>
          </p:txBody>
        </p:sp>
        <p:sp>
          <p:nvSpPr>
            <p:cNvPr id="263" name="Line 67"/>
            <p:cNvSpPr>
              <a:spLocks noChangeShapeType="1"/>
            </p:cNvSpPr>
            <p:nvPr/>
          </p:nvSpPr>
          <p:spPr bwMode="auto">
            <a:xfrm flipV="1">
              <a:off x="7003733" y="1295400"/>
              <a:ext cx="14288" cy="1676400"/>
            </a:xfrm>
            <a:prstGeom prst="line">
              <a:avLst/>
            </a:prstGeom>
            <a:noFill/>
            <a:ln w="28575">
              <a:solidFill>
                <a:schemeClr val="tx1"/>
              </a:solidFill>
              <a:round/>
              <a:headEnd/>
              <a:tailEnd/>
            </a:ln>
            <a:effectLst/>
          </p:spPr>
          <p:txBody>
            <a:bodyPr/>
            <a:lstStyle/>
            <a:p>
              <a:endParaRPr lang="en-US" dirty="0"/>
            </a:p>
          </p:txBody>
        </p:sp>
        <p:sp>
          <p:nvSpPr>
            <p:cNvPr id="264" name="Line 68"/>
            <p:cNvSpPr>
              <a:spLocks noChangeShapeType="1"/>
            </p:cNvSpPr>
            <p:nvPr/>
          </p:nvSpPr>
          <p:spPr bwMode="auto">
            <a:xfrm flipV="1">
              <a:off x="2147888" y="1295400"/>
              <a:ext cx="0" cy="914400"/>
            </a:xfrm>
            <a:prstGeom prst="line">
              <a:avLst/>
            </a:prstGeom>
            <a:noFill/>
            <a:ln w="28575">
              <a:solidFill>
                <a:schemeClr val="tx1"/>
              </a:solidFill>
              <a:round/>
              <a:headEnd/>
              <a:tailEnd/>
            </a:ln>
            <a:effectLst/>
          </p:spPr>
          <p:txBody>
            <a:bodyPr/>
            <a:lstStyle/>
            <a:p>
              <a:endParaRPr lang="en-US" dirty="0"/>
            </a:p>
          </p:txBody>
        </p:sp>
        <p:sp>
          <p:nvSpPr>
            <p:cNvPr id="265" name="Line 69"/>
            <p:cNvSpPr>
              <a:spLocks noChangeShapeType="1"/>
            </p:cNvSpPr>
            <p:nvPr/>
          </p:nvSpPr>
          <p:spPr bwMode="auto">
            <a:xfrm>
              <a:off x="6035040" y="2971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66" name="Line 71"/>
            <p:cNvSpPr>
              <a:spLocks noChangeShapeType="1"/>
            </p:cNvSpPr>
            <p:nvPr/>
          </p:nvSpPr>
          <p:spPr bwMode="auto">
            <a:xfrm>
              <a:off x="457200" y="3733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67" name="Line 72"/>
            <p:cNvSpPr>
              <a:spLocks noChangeShapeType="1"/>
            </p:cNvSpPr>
            <p:nvPr/>
          </p:nvSpPr>
          <p:spPr bwMode="auto">
            <a:xfrm flipH="1" flipV="1">
              <a:off x="457200" y="1676400"/>
              <a:ext cx="12700" cy="2057400"/>
            </a:xfrm>
            <a:prstGeom prst="line">
              <a:avLst/>
            </a:prstGeom>
            <a:noFill/>
            <a:ln w="28575">
              <a:solidFill>
                <a:schemeClr val="tx1"/>
              </a:solidFill>
              <a:round/>
              <a:headEnd/>
              <a:tailEnd/>
            </a:ln>
            <a:effectLst/>
          </p:spPr>
          <p:txBody>
            <a:bodyPr/>
            <a:lstStyle/>
            <a:p>
              <a:endParaRPr lang="en-US" dirty="0"/>
            </a:p>
          </p:txBody>
        </p:sp>
        <p:sp>
          <p:nvSpPr>
            <p:cNvPr id="268" name="Line 73"/>
            <p:cNvSpPr>
              <a:spLocks noChangeShapeType="1"/>
            </p:cNvSpPr>
            <p:nvPr/>
          </p:nvSpPr>
          <p:spPr bwMode="auto">
            <a:xfrm>
              <a:off x="457200" y="1683068"/>
              <a:ext cx="2133600" cy="0"/>
            </a:xfrm>
            <a:prstGeom prst="line">
              <a:avLst/>
            </a:prstGeom>
            <a:noFill/>
            <a:ln w="28575">
              <a:solidFill>
                <a:schemeClr val="tx1"/>
              </a:solidFill>
              <a:round/>
              <a:headEnd/>
              <a:tailEnd/>
            </a:ln>
            <a:effectLst/>
          </p:spPr>
          <p:txBody>
            <a:bodyPr/>
            <a:lstStyle/>
            <a:p>
              <a:endParaRPr lang="en-US" dirty="0"/>
            </a:p>
          </p:txBody>
        </p:sp>
        <p:sp>
          <p:nvSpPr>
            <p:cNvPr id="269" name="Line 74"/>
            <p:cNvSpPr>
              <a:spLocks noChangeShapeType="1"/>
            </p:cNvSpPr>
            <p:nvPr/>
          </p:nvSpPr>
          <p:spPr bwMode="auto">
            <a:xfrm flipH="1">
              <a:off x="2438400" y="1981200"/>
              <a:ext cx="152400" cy="0"/>
            </a:xfrm>
            <a:prstGeom prst="line">
              <a:avLst/>
            </a:prstGeom>
            <a:noFill/>
            <a:ln w="28575">
              <a:solidFill>
                <a:schemeClr val="tx1"/>
              </a:solidFill>
              <a:round/>
              <a:headEnd/>
              <a:tailEnd/>
            </a:ln>
            <a:effectLst/>
          </p:spPr>
          <p:txBody>
            <a:bodyPr/>
            <a:lstStyle/>
            <a:p>
              <a:endParaRPr lang="en-US" dirty="0"/>
            </a:p>
          </p:txBody>
        </p:sp>
        <p:sp>
          <p:nvSpPr>
            <p:cNvPr id="270" name="Line 75"/>
            <p:cNvSpPr>
              <a:spLocks noChangeShapeType="1"/>
            </p:cNvSpPr>
            <p:nvPr/>
          </p:nvSpPr>
          <p:spPr bwMode="auto">
            <a:xfrm>
              <a:off x="4724400" y="5105400"/>
              <a:ext cx="381000" cy="0"/>
            </a:xfrm>
            <a:prstGeom prst="line">
              <a:avLst/>
            </a:prstGeom>
            <a:noFill/>
            <a:ln w="28575">
              <a:solidFill>
                <a:schemeClr val="tx1"/>
              </a:solidFill>
              <a:round/>
              <a:headEnd/>
              <a:tailEnd/>
            </a:ln>
            <a:effectLst/>
          </p:spPr>
          <p:txBody>
            <a:bodyPr/>
            <a:lstStyle/>
            <a:p>
              <a:endParaRPr lang="en-US" dirty="0"/>
            </a:p>
          </p:txBody>
        </p:sp>
        <p:sp>
          <p:nvSpPr>
            <p:cNvPr id="271" name="Line 76"/>
            <p:cNvSpPr>
              <a:spLocks noChangeShapeType="1"/>
            </p:cNvSpPr>
            <p:nvPr/>
          </p:nvSpPr>
          <p:spPr bwMode="auto">
            <a:xfrm>
              <a:off x="60198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2" name="Text Box 77"/>
            <p:cNvSpPr txBox="1">
              <a:spLocks noChangeArrowheads="1"/>
            </p:cNvSpPr>
            <p:nvPr/>
          </p:nvSpPr>
          <p:spPr bwMode="auto">
            <a:xfrm>
              <a:off x="6650038" y="40989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273" name="Text Box 78"/>
            <p:cNvSpPr txBox="1">
              <a:spLocks noChangeArrowheads="1"/>
            </p:cNvSpPr>
            <p:nvPr/>
          </p:nvSpPr>
          <p:spPr bwMode="auto">
            <a:xfrm>
              <a:off x="1828800" y="36576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274" name="Line 79"/>
            <p:cNvSpPr>
              <a:spLocks noChangeShapeType="1"/>
            </p:cNvSpPr>
            <p:nvPr/>
          </p:nvSpPr>
          <p:spPr bwMode="auto">
            <a:xfrm>
              <a:off x="2819400" y="34004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5" name="Line 82"/>
            <p:cNvSpPr>
              <a:spLocks noChangeShapeType="1"/>
            </p:cNvSpPr>
            <p:nvPr/>
          </p:nvSpPr>
          <p:spPr bwMode="auto">
            <a:xfrm>
              <a:off x="4724400" y="2667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76" name="Line 83"/>
            <p:cNvSpPr>
              <a:spLocks noChangeShapeType="1"/>
            </p:cNvSpPr>
            <p:nvPr/>
          </p:nvSpPr>
          <p:spPr bwMode="auto">
            <a:xfrm>
              <a:off x="2819400" y="2133600"/>
              <a:ext cx="0" cy="3733800"/>
            </a:xfrm>
            <a:prstGeom prst="line">
              <a:avLst/>
            </a:prstGeom>
            <a:noFill/>
            <a:ln w="28575">
              <a:solidFill>
                <a:schemeClr val="tx1"/>
              </a:solidFill>
              <a:round/>
              <a:headEnd/>
              <a:tailEnd/>
            </a:ln>
            <a:effectLst/>
          </p:spPr>
          <p:txBody>
            <a:bodyPr/>
            <a:lstStyle/>
            <a:p>
              <a:endParaRPr lang="en-US" dirty="0"/>
            </a:p>
          </p:txBody>
        </p:sp>
        <p:sp>
          <p:nvSpPr>
            <p:cNvPr id="277" name="Line 84"/>
            <p:cNvSpPr>
              <a:spLocks noChangeShapeType="1"/>
            </p:cNvSpPr>
            <p:nvPr/>
          </p:nvSpPr>
          <p:spPr bwMode="auto">
            <a:xfrm>
              <a:off x="2819400" y="50911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278" name="Line 86"/>
            <p:cNvSpPr>
              <a:spLocks noChangeShapeType="1"/>
            </p:cNvSpPr>
            <p:nvPr/>
          </p:nvSpPr>
          <p:spPr bwMode="auto">
            <a:xfrm>
              <a:off x="7848600" y="4267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79" name="Line 87"/>
            <p:cNvSpPr>
              <a:spLocks noChangeShapeType="1"/>
            </p:cNvSpPr>
            <p:nvPr/>
          </p:nvSpPr>
          <p:spPr bwMode="auto">
            <a:xfrm>
              <a:off x="8229600" y="46005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80" name="Line 88"/>
            <p:cNvSpPr>
              <a:spLocks noChangeShapeType="1"/>
            </p:cNvSpPr>
            <p:nvPr/>
          </p:nvSpPr>
          <p:spPr bwMode="auto">
            <a:xfrm>
              <a:off x="6477000" y="2971800"/>
              <a:ext cx="533400" cy="0"/>
            </a:xfrm>
            <a:prstGeom prst="line">
              <a:avLst/>
            </a:prstGeom>
            <a:noFill/>
            <a:ln w="28575">
              <a:solidFill>
                <a:schemeClr val="tx1"/>
              </a:solidFill>
              <a:round/>
              <a:headEnd/>
              <a:tailEnd/>
            </a:ln>
            <a:effectLst/>
          </p:spPr>
          <p:txBody>
            <a:bodyPr/>
            <a:lstStyle/>
            <a:p>
              <a:endParaRPr lang="en-US" dirty="0"/>
            </a:p>
          </p:txBody>
        </p:sp>
        <p:sp>
          <p:nvSpPr>
            <p:cNvPr id="281" name="Line 89"/>
            <p:cNvSpPr>
              <a:spLocks noChangeShapeType="1"/>
            </p:cNvSpPr>
            <p:nvPr/>
          </p:nvSpPr>
          <p:spPr bwMode="auto">
            <a:xfrm>
              <a:off x="8534400" y="4433888"/>
              <a:ext cx="152400" cy="0"/>
            </a:xfrm>
            <a:prstGeom prst="line">
              <a:avLst/>
            </a:prstGeom>
            <a:noFill/>
            <a:ln w="28575">
              <a:solidFill>
                <a:schemeClr val="tx1"/>
              </a:solidFill>
              <a:round/>
              <a:headEnd/>
              <a:tailEnd/>
            </a:ln>
            <a:effectLst/>
          </p:spPr>
          <p:txBody>
            <a:bodyPr/>
            <a:lstStyle/>
            <a:p>
              <a:endParaRPr lang="en-US" dirty="0"/>
            </a:p>
          </p:txBody>
        </p:sp>
        <p:sp>
          <p:nvSpPr>
            <p:cNvPr id="282" name="Line 90"/>
            <p:cNvSpPr>
              <a:spLocks noChangeShapeType="1"/>
            </p:cNvSpPr>
            <p:nvPr/>
          </p:nvSpPr>
          <p:spPr bwMode="auto">
            <a:xfrm>
              <a:off x="8672513" y="4419600"/>
              <a:ext cx="14288" cy="1828800"/>
            </a:xfrm>
            <a:prstGeom prst="line">
              <a:avLst/>
            </a:prstGeom>
            <a:noFill/>
            <a:ln w="28575">
              <a:solidFill>
                <a:schemeClr val="tx1"/>
              </a:solidFill>
              <a:round/>
              <a:headEnd/>
              <a:tailEnd/>
            </a:ln>
            <a:effectLst/>
          </p:spPr>
          <p:txBody>
            <a:bodyPr/>
            <a:lstStyle/>
            <a:p>
              <a:endParaRPr lang="en-US" dirty="0"/>
            </a:p>
          </p:txBody>
        </p:sp>
        <p:sp>
          <p:nvSpPr>
            <p:cNvPr id="283" name="Line 9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284" name="Line 92"/>
            <p:cNvSpPr>
              <a:spLocks noChangeShapeType="1"/>
            </p:cNvSpPr>
            <p:nvPr/>
          </p:nvSpPr>
          <p:spPr bwMode="auto">
            <a:xfrm>
              <a:off x="2909888" y="4495800"/>
              <a:ext cx="0" cy="1752600"/>
            </a:xfrm>
            <a:prstGeom prst="line">
              <a:avLst/>
            </a:prstGeom>
            <a:noFill/>
            <a:ln w="28575">
              <a:solidFill>
                <a:schemeClr val="tx1"/>
              </a:solidFill>
              <a:round/>
              <a:headEnd/>
              <a:tailEnd/>
            </a:ln>
            <a:effectLst/>
          </p:spPr>
          <p:txBody>
            <a:bodyPr/>
            <a:lstStyle/>
            <a:p>
              <a:endParaRPr lang="en-US" dirty="0"/>
            </a:p>
          </p:txBody>
        </p:sp>
        <p:grpSp>
          <p:nvGrpSpPr>
            <p:cNvPr id="285" name="Group 93"/>
            <p:cNvGrpSpPr>
              <a:grpSpLocks/>
            </p:cNvGrpSpPr>
            <p:nvPr/>
          </p:nvGrpSpPr>
          <p:grpSpPr bwMode="auto">
            <a:xfrm>
              <a:off x="2246301" y="1827213"/>
              <a:ext cx="228600" cy="549275"/>
              <a:chOff x="4392" y="1632"/>
              <a:chExt cx="144" cy="346"/>
            </a:xfrm>
          </p:grpSpPr>
          <p:grpSp>
            <p:nvGrpSpPr>
              <p:cNvPr id="417" name="Group 94"/>
              <p:cNvGrpSpPr>
                <a:grpSpLocks/>
              </p:cNvGrpSpPr>
              <p:nvPr/>
            </p:nvGrpSpPr>
            <p:grpSpPr bwMode="auto">
              <a:xfrm>
                <a:off x="4411" y="1634"/>
                <a:ext cx="102" cy="336"/>
                <a:chOff x="1248" y="3360"/>
                <a:chExt cx="144" cy="480"/>
              </a:xfrm>
            </p:grpSpPr>
            <p:sp>
              <p:nvSpPr>
                <p:cNvPr id="419"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0"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1"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18"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86" name="Group 99"/>
            <p:cNvGrpSpPr>
              <a:grpSpLocks/>
            </p:cNvGrpSpPr>
            <p:nvPr/>
          </p:nvGrpSpPr>
          <p:grpSpPr bwMode="auto">
            <a:xfrm>
              <a:off x="8342301" y="4175125"/>
              <a:ext cx="228600" cy="549275"/>
              <a:chOff x="4392" y="1632"/>
              <a:chExt cx="144" cy="346"/>
            </a:xfrm>
          </p:grpSpPr>
          <p:grpSp>
            <p:nvGrpSpPr>
              <p:cNvPr id="412" name="Group 100"/>
              <p:cNvGrpSpPr>
                <a:grpSpLocks/>
              </p:cNvGrpSpPr>
              <p:nvPr/>
            </p:nvGrpSpPr>
            <p:grpSpPr bwMode="auto">
              <a:xfrm>
                <a:off x="4411" y="1634"/>
                <a:ext cx="102" cy="336"/>
                <a:chOff x="1248" y="3360"/>
                <a:chExt cx="144" cy="480"/>
              </a:xfrm>
            </p:grpSpPr>
            <p:sp>
              <p:nvSpPr>
                <p:cNvPr id="414"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15"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16"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13"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87" name="Group 105"/>
            <p:cNvGrpSpPr>
              <a:grpSpLocks/>
            </p:cNvGrpSpPr>
            <p:nvPr/>
          </p:nvGrpSpPr>
          <p:grpSpPr bwMode="auto">
            <a:xfrm>
              <a:off x="2438400" y="2514600"/>
              <a:ext cx="152400" cy="3505200"/>
              <a:chOff x="1728" y="1296"/>
              <a:chExt cx="96" cy="2688"/>
            </a:xfrm>
          </p:grpSpPr>
          <p:sp>
            <p:nvSpPr>
              <p:cNvPr id="410"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1"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288" name="Line 108"/>
            <p:cNvSpPr>
              <a:spLocks noChangeShapeType="1"/>
            </p:cNvSpPr>
            <p:nvPr/>
          </p:nvSpPr>
          <p:spPr bwMode="auto">
            <a:xfrm>
              <a:off x="2590800" y="3886200"/>
              <a:ext cx="228600" cy="0"/>
            </a:xfrm>
            <a:prstGeom prst="line">
              <a:avLst/>
            </a:prstGeom>
            <a:noFill/>
            <a:ln w="28575">
              <a:solidFill>
                <a:schemeClr val="tx1"/>
              </a:solidFill>
              <a:round/>
              <a:headEnd/>
              <a:tailEnd/>
            </a:ln>
            <a:effectLst/>
          </p:spPr>
          <p:txBody>
            <a:bodyPr/>
            <a:lstStyle/>
            <a:p>
              <a:endParaRPr lang="en-US" dirty="0"/>
            </a:p>
          </p:txBody>
        </p:sp>
        <p:sp>
          <p:nvSpPr>
            <p:cNvPr id="289" name="Line 109"/>
            <p:cNvSpPr>
              <a:spLocks noChangeShapeType="1"/>
            </p:cNvSpPr>
            <p:nvPr/>
          </p:nvSpPr>
          <p:spPr bwMode="auto">
            <a:xfrm>
              <a:off x="1920240" y="26670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90" name="Line 110"/>
            <p:cNvSpPr>
              <a:spLocks noChangeShapeType="1"/>
            </p:cNvSpPr>
            <p:nvPr/>
          </p:nvSpPr>
          <p:spPr bwMode="auto">
            <a:xfrm>
              <a:off x="2590800" y="26670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291" name="Group 111"/>
            <p:cNvGrpSpPr>
              <a:grpSpLocks/>
            </p:cNvGrpSpPr>
            <p:nvPr/>
          </p:nvGrpSpPr>
          <p:grpSpPr bwMode="auto">
            <a:xfrm>
              <a:off x="4572000" y="2514600"/>
              <a:ext cx="152400" cy="3505200"/>
              <a:chOff x="1728" y="1296"/>
              <a:chExt cx="96" cy="2688"/>
            </a:xfrm>
          </p:grpSpPr>
          <p:sp>
            <p:nvSpPr>
              <p:cNvPr id="408"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09"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292" name="Group 114"/>
            <p:cNvGrpSpPr>
              <a:grpSpLocks/>
            </p:cNvGrpSpPr>
            <p:nvPr/>
          </p:nvGrpSpPr>
          <p:grpSpPr bwMode="auto">
            <a:xfrm>
              <a:off x="6324600" y="2514600"/>
              <a:ext cx="152400" cy="3505200"/>
              <a:chOff x="1728" y="1296"/>
              <a:chExt cx="96" cy="2688"/>
            </a:xfrm>
          </p:grpSpPr>
          <p:sp>
            <p:nvSpPr>
              <p:cNvPr id="406"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07"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293" name="Group 117"/>
            <p:cNvGrpSpPr>
              <a:grpSpLocks/>
            </p:cNvGrpSpPr>
            <p:nvPr/>
          </p:nvGrpSpPr>
          <p:grpSpPr bwMode="auto">
            <a:xfrm>
              <a:off x="8001000" y="2514600"/>
              <a:ext cx="152400" cy="3505200"/>
              <a:chOff x="1728" y="1296"/>
              <a:chExt cx="96" cy="2688"/>
            </a:xfrm>
          </p:grpSpPr>
          <p:sp>
            <p:nvSpPr>
              <p:cNvPr id="404"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05"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294" name="Line 120"/>
            <p:cNvSpPr>
              <a:spLocks noChangeShapeType="1"/>
            </p:cNvSpPr>
            <p:nvPr/>
          </p:nvSpPr>
          <p:spPr bwMode="auto">
            <a:xfrm>
              <a:off x="42672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95" name="Line 121"/>
            <p:cNvSpPr>
              <a:spLocks noChangeShapeType="1"/>
            </p:cNvSpPr>
            <p:nvPr/>
          </p:nvSpPr>
          <p:spPr bwMode="auto">
            <a:xfrm>
              <a:off x="42672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96" name="Text Box 81"/>
            <p:cNvSpPr txBox="1">
              <a:spLocks noChangeArrowheads="1"/>
            </p:cNvSpPr>
            <p:nvPr/>
          </p:nvSpPr>
          <p:spPr bwMode="auto">
            <a:xfrm>
              <a:off x="3338513" y="29432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297" name="Rectangle 10"/>
            <p:cNvSpPr>
              <a:spLocks noChangeArrowheads="1"/>
            </p:cNvSpPr>
            <p:nvPr/>
          </p:nvSpPr>
          <p:spPr bwMode="auto">
            <a:xfrm>
              <a:off x="3048000" y="32146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298" name="Text Box 80"/>
            <p:cNvSpPr txBox="1">
              <a:spLocks noChangeArrowheads="1"/>
            </p:cNvSpPr>
            <p:nvPr/>
          </p:nvSpPr>
          <p:spPr bwMode="auto">
            <a:xfrm>
              <a:off x="3035300" y="32607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299" name="Text Box 122"/>
            <p:cNvSpPr txBox="1">
              <a:spLocks noChangeArrowheads="1"/>
            </p:cNvSpPr>
            <p:nvPr/>
          </p:nvSpPr>
          <p:spPr bwMode="auto">
            <a:xfrm>
              <a:off x="3733800" y="3565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300" name="Oval 11"/>
            <p:cNvSpPr>
              <a:spLocks noChangeArrowheads="1"/>
            </p:cNvSpPr>
            <p:nvPr/>
          </p:nvSpPr>
          <p:spPr bwMode="auto">
            <a:xfrm>
              <a:off x="3810000" y="4724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301" name="Text Box 123"/>
            <p:cNvSpPr txBox="1">
              <a:spLocks noChangeArrowheads="1"/>
            </p:cNvSpPr>
            <p:nvPr/>
          </p:nvSpPr>
          <p:spPr bwMode="auto">
            <a:xfrm>
              <a:off x="4310063" y="484346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302" name="Line 124"/>
            <p:cNvSpPr>
              <a:spLocks noChangeShapeType="1"/>
            </p:cNvSpPr>
            <p:nvPr/>
          </p:nvSpPr>
          <p:spPr bwMode="auto">
            <a:xfrm>
              <a:off x="4343400" y="5105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3" name="Line 125"/>
            <p:cNvSpPr>
              <a:spLocks noChangeShapeType="1"/>
            </p:cNvSpPr>
            <p:nvPr/>
          </p:nvSpPr>
          <p:spPr bwMode="auto">
            <a:xfrm>
              <a:off x="2819400" y="36861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4" name="Line 126"/>
            <p:cNvSpPr>
              <a:spLocks noChangeShapeType="1"/>
            </p:cNvSpPr>
            <p:nvPr/>
          </p:nvSpPr>
          <p:spPr bwMode="auto">
            <a:xfrm>
              <a:off x="2667000" y="4191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05" name="Line 127"/>
            <p:cNvSpPr>
              <a:spLocks noChangeShapeType="1"/>
            </p:cNvSpPr>
            <p:nvPr/>
          </p:nvSpPr>
          <p:spPr bwMode="auto">
            <a:xfrm>
              <a:off x="28956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06" name="Line 128"/>
            <p:cNvSpPr>
              <a:spLocks noChangeShapeType="1"/>
            </p:cNvSpPr>
            <p:nvPr/>
          </p:nvSpPr>
          <p:spPr bwMode="auto">
            <a:xfrm>
              <a:off x="4953000"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07" name="Line 129"/>
            <p:cNvSpPr>
              <a:spLocks noChangeShapeType="1"/>
            </p:cNvSpPr>
            <p:nvPr/>
          </p:nvSpPr>
          <p:spPr bwMode="auto">
            <a:xfrm>
              <a:off x="52578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08" name="Line 130"/>
            <p:cNvSpPr>
              <a:spLocks noChangeShapeType="1"/>
            </p:cNvSpPr>
            <p:nvPr/>
          </p:nvSpPr>
          <p:spPr bwMode="auto">
            <a:xfrm>
              <a:off x="4724400" y="4267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09" name="Line 131"/>
            <p:cNvSpPr>
              <a:spLocks noChangeShapeType="1"/>
            </p:cNvSpPr>
            <p:nvPr/>
          </p:nvSpPr>
          <p:spPr bwMode="auto">
            <a:xfrm>
              <a:off x="4724400"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10" name="Line 132"/>
            <p:cNvSpPr>
              <a:spLocks noChangeShapeType="1"/>
            </p:cNvSpPr>
            <p:nvPr/>
          </p:nvSpPr>
          <p:spPr bwMode="auto">
            <a:xfrm>
              <a:off x="2133600" y="2209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1" name="Line 133"/>
            <p:cNvSpPr>
              <a:spLocks noChangeShapeType="1"/>
            </p:cNvSpPr>
            <p:nvPr/>
          </p:nvSpPr>
          <p:spPr bwMode="auto">
            <a:xfrm>
              <a:off x="1981200" y="1981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2" name="Line 135"/>
            <p:cNvSpPr>
              <a:spLocks noChangeShapeType="1"/>
            </p:cNvSpPr>
            <p:nvPr/>
          </p:nvSpPr>
          <p:spPr bwMode="auto">
            <a:xfrm>
              <a:off x="6477000" y="4010025"/>
              <a:ext cx="152400" cy="0"/>
            </a:xfrm>
            <a:prstGeom prst="line">
              <a:avLst/>
            </a:prstGeom>
            <a:noFill/>
            <a:ln w="28575">
              <a:solidFill>
                <a:srgbClr val="CC0000"/>
              </a:solidFill>
              <a:round/>
              <a:headEnd/>
              <a:tailEnd/>
            </a:ln>
            <a:effectLst/>
          </p:spPr>
          <p:txBody>
            <a:bodyPr/>
            <a:lstStyle/>
            <a:p>
              <a:endParaRPr lang="en-US" dirty="0"/>
            </a:p>
          </p:txBody>
        </p:sp>
        <p:sp>
          <p:nvSpPr>
            <p:cNvPr id="313" name="Line 136"/>
            <p:cNvSpPr>
              <a:spLocks noChangeShapeType="1"/>
            </p:cNvSpPr>
            <p:nvPr/>
          </p:nvSpPr>
          <p:spPr bwMode="auto">
            <a:xfrm flipV="1">
              <a:off x="6629400" y="3552825"/>
              <a:ext cx="0" cy="457200"/>
            </a:xfrm>
            <a:prstGeom prst="line">
              <a:avLst/>
            </a:prstGeom>
            <a:noFill/>
            <a:ln w="28575">
              <a:solidFill>
                <a:srgbClr val="CC0000"/>
              </a:solidFill>
              <a:round/>
              <a:headEnd/>
              <a:tailEnd/>
            </a:ln>
            <a:effectLst/>
          </p:spPr>
          <p:txBody>
            <a:bodyPr/>
            <a:lstStyle/>
            <a:p>
              <a:endParaRPr lang="en-US" dirty="0"/>
            </a:p>
          </p:txBody>
        </p:sp>
        <p:sp>
          <p:nvSpPr>
            <p:cNvPr id="314" name="Line 137"/>
            <p:cNvSpPr>
              <a:spLocks noChangeShapeType="1"/>
            </p:cNvSpPr>
            <p:nvPr/>
          </p:nvSpPr>
          <p:spPr bwMode="auto">
            <a:xfrm>
              <a:off x="4800600" y="4267200"/>
              <a:ext cx="0" cy="533400"/>
            </a:xfrm>
            <a:prstGeom prst="line">
              <a:avLst/>
            </a:prstGeom>
            <a:noFill/>
            <a:ln w="28575">
              <a:solidFill>
                <a:schemeClr val="tx1"/>
              </a:solidFill>
              <a:round/>
              <a:headEnd/>
              <a:tailEnd/>
            </a:ln>
            <a:effectLst/>
          </p:spPr>
          <p:txBody>
            <a:bodyPr/>
            <a:lstStyle/>
            <a:p>
              <a:endParaRPr lang="en-US" dirty="0"/>
            </a:p>
          </p:txBody>
        </p:sp>
        <p:sp>
          <p:nvSpPr>
            <p:cNvPr id="315" name="Text Box 138"/>
            <p:cNvSpPr txBox="1">
              <a:spLocks noChangeArrowheads="1"/>
            </p:cNvSpPr>
            <p:nvPr/>
          </p:nvSpPr>
          <p:spPr bwMode="auto">
            <a:xfrm>
              <a:off x="6629400" y="47244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316" name="Line 139"/>
            <p:cNvSpPr>
              <a:spLocks noChangeShapeType="1"/>
            </p:cNvSpPr>
            <p:nvPr/>
          </p:nvSpPr>
          <p:spPr bwMode="auto">
            <a:xfrm>
              <a:off x="6477000" y="4953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7" name="Text Box 140"/>
            <p:cNvSpPr txBox="1">
              <a:spLocks noChangeArrowheads="1"/>
            </p:cNvSpPr>
            <p:nvPr/>
          </p:nvSpPr>
          <p:spPr bwMode="auto">
            <a:xfrm>
              <a:off x="7259638" y="41148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318" name="Line 141"/>
            <p:cNvSpPr>
              <a:spLocks noChangeShapeType="1"/>
            </p:cNvSpPr>
            <p:nvPr/>
          </p:nvSpPr>
          <p:spPr bwMode="auto">
            <a:xfrm>
              <a:off x="6568440" y="4267200"/>
              <a:ext cx="0" cy="1066800"/>
            </a:xfrm>
            <a:prstGeom prst="line">
              <a:avLst/>
            </a:prstGeom>
            <a:noFill/>
            <a:ln w="28575">
              <a:solidFill>
                <a:schemeClr val="tx1"/>
              </a:solidFill>
              <a:round/>
              <a:headEnd/>
              <a:tailEnd/>
            </a:ln>
            <a:effectLst/>
          </p:spPr>
          <p:txBody>
            <a:bodyPr/>
            <a:lstStyle/>
            <a:p>
              <a:endParaRPr lang="en-US" dirty="0"/>
            </a:p>
          </p:txBody>
        </p:sp>
        <p:sp>
          <p:nvSpPr>
            <p:cNvPr id="319" name="Line 142"/>
            <p:cNvSpPr>
              <a:spLocks noChangeShapeType="1"/>
            </p:cNvSpPr>
            <p:nvPr/>
          </p:nvSpPr>
          <p:spPr bwMode="auto">
            <a:xfrm>
              <a:off x="6553200" y="53340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320" name="Line 143"/>
            <p:cNvSpPr>
              <a:spLocks noChangeShapeType="1"/>
            </p:cNvSpPr>
            <p:nvPr/>
          </p:nvSpPr>
          <p:spPr bwMode="auto">
            <a:xfrm>
              <a:off x="8153400" y="4267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21" name="Line 144"/>
            <p:cNvSpPr>
              <a:spLocks noChangeShapeType="1"/>
            </p:cNvSpPr>
            <p:nvPr/>
          </p:nvSpPr>
          <p:spPr bwMode="auto">
            <a:xfrm>
              <a:off x="8153400" y="5341620"/>
              <a:ext cx="76200" cy="0"/>
            </a:xfrm>
            <a:prstGeom prst="line">
              <a:avLst/>
            </a:prstGeom>
            <a:noFill/>
            <a:ln w="28575">
              <a:solidFill>
                <a:schemeClr val="tx1"/>
              </a:solidFill>
              <a:round/>
              <a:headEnd/>
              <a:tailEnd/>
            </a:ln>
            <a:effectLst/>
          </p:spPr>
          <p:txBody>
            <a:bodyPr/>
            <a:lstStyle/>
            <a:p>
              <a:endParaRPr lang="en-US" dirty="0"/>
            </a:p>
          </p:txBody>
        </p:sp>
        <p:sp>
          <p:nvSpPr>
            <p:cNvPr id="322" name="Line 145"/>
            <p:cNvSpPr>
              <a:spLocks noChangeShapeType="1"/>
            </p:cNvSpPr>
            <p:nvPr/>
          </p:nvSpPr>
          <p:spPr bwMode="auto">
            <a:xfrm flipV="1">
              <a:off x="8229600" y="4586288"/>
              <a:ext cx="0" cy="762000"/>
            </a:xfrm>
            <a:prstGeom prst="line">
              <a:avLst/>
            </a:prstGeom>
            <a:noFill/>
            <a:ln w="28575">
              <a:solidFill>
                <a:schemeClr val="tx1"/>
              </a:solidFill>
              <a:round/>
              <a:headEnd/>
              <a:tailEnd/>
            </a:ln>
            <a:effectLst/>
          </p:spPr>
          <p:txBody>
            <a:bodyPr/>
            <a:lstStyle/>
            <a:p>
              <a:endParaRPr lang="en-US" dirty="0"/>
            </a:p>
          </p:txBody>
        </p:sp>
        <p:sp>
          <p:nvSpPr>
            <p:cNvPr id="323" name="Text Box 146"/>
            <p:cNvSpPr txBox="1">
              <a:spLocks noChangeArrowheads="1"/>
            </p:cNvSpPr>
            <p:nvPr/>
          </p:nvSpPr>
          <p:spPr bwMode="auto">
            <a:xfrm>
              <a:off x="2286000" y="23288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324" name="Text Box 147"/>
            <p:cNvSpPr txBox="1">
              <a:spLocks noChangeArrowheads="1"/>
            </p:cNvSpPr>
            <p:nvPr/>
          </p:nvSpPr>
          <p:spPr bwMode="auto">
            <a:xfrm>
              <a:off x="4343400" y="14478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325" name="Text Box 148"/>
            <p:cNvSpPr txBox="1">
              <a:spLocks noChangeArrowheads="1"/>
            </p:cNvSpPr>
            <p:nvPr/>
          </p:nvSpPr>
          <p:spPr bwMode="auto">
            <a:xfrm>
              <a:off x="6019800" y="14478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326" name="Text Box 149"/>
            <p:cNvSpPr txBox="1">
              <a:spLocks noChangeArrowheads="1"/>
            </p:cNvSpPr>
            <p:nvPr/>
          </p:nvSpPr>
          <p:spPr bwMode="auto">
            <a:xfrm>
              <a:off x="7696200" y="14478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327" name="Text Box 152"/>
            <p:cNvSpPr txBox="1">
              <a:spLocks noChangeArrowheads="1"/>
            </p:cNvSpPr>
            <p:nvPr/>
          </p:nvSpPr>
          <p:spPr bwMode="auto">
            <a:xfrm rot="16200000">
              <a:off x="1989138" y="30686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328" name="Line 156"/>
            <p:cNvSpPr>
              <a:spLocks noChangeShapeType="1"/>
            </p:cNvSpPr>
            <p:nvPr/>
          </p:nvSpPr>
          <p:spPr bwMode="auto">
            <a:xfrm>
              <a:off x="2819400" y="55626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29" name="Line 157"/>
            <p:cNvSpPr>
              <a:spLocks noChangeShapeType="1"/>
            </p:cNvSpPr>
            <p:nvPr/>
          </p:nvSpPr>
          <p:spPr bwMode="auto">
            <a:xfrm>
              <a:off x="2819400" y="58597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30" name="Line 158"/>
            <p:cNvSpPr>
              <a:spLocks noChangeShapeType="1"/>
            </p:cNvSpPr>
            <p:nvPr/>
          </p:nvSpPr>
          <p:spPr bwMode="auto">
            <a:xfrm>
              <a:off x="2681288" y="4191000"/>
              <a:ext cx="0" cy="1905000"/>
            </a:xfrm>
            <a:prstGeom prst="line">
              <a:avLst/>
            </a:prstGeom>
            <a:noFill/>
            <a:ln w="28575">
              <a:solidFill>
                <a:schemeClr val="tx1"/>
              </a:solidFill>
              <a:round/>
              <a:headEnd/>
              <a:tailEnd/>
            </a:ln>
            <a:effectLst/>
          </p:spPr>
          <p:txBody>
            <a:bodyPr/>
            <a:lstStyle/>
            <a:p>
              <a:endParaRPr lang="en-US" dirty="0"/>
            </a:p>
          </p:txBody>
        </p:sp>
        <p:sp>
          <p:nvSpPr>
            <p:cNvPr id="331" name="Line 159"/>
            <p:cNvSpPr>
              <a:spLocks noChangeShapeType="1"/>
            </p:cNvSpPr>
            <p:nvPr/>
          </p:nvSpPr>
          <p:spPr bwMode="auto">
            <a:xfrm>
              <a:off x="2667000" y="6096000"/>
              <a:ext cx="5638800" cy="0"/>
            </a:xfrm>
            <a:prstGeom prst="line">
              <a:avLst/>
            </a:prstGeom>
            <a:noFill/>
            <a:ln w="28575">
              <a:solidFill>
                <a:schemeClr val="tx1"/>
              </a:solidFill>
              <a:round/>
              <a:headEnd/>
              <a:tailEnd/>
            </a:ln>
            <a:effectLst/>
          </p:spPr>
          <p:txBody>
            <a:bodyPr/>
            <a:lstStyle/>
            <a:p>
              <a:endParaRPr lang="en-US" dirty="0"/>
            </a:p>
          </p:txBody>
        </p:sp>
        <p:sp>
          <p:nvSpPr>
            <p:cNvPr id="332" name="Text Box 160"/>
            <p:cNvSpPr txBox="1">
              <a:spLocks noChangeArrowheads="1"/>
            </p:cNvSpPr>
            <p:nvPr/>
          </p:nvSpPr>
          <p:spPr bwMode="auto">
            <a:xfrm>
              <a:off x="2971800" y="48768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333" name="Text Box 161"/>
            <p:cNvSpPr txBox="1">
              <a:spLocks noChangeArrowheads="1"/>
            </p:cNvSpPr>
            <p:nvPr/>
          </p:nvSpPr>
          <p:spPr bwMode="auto">
            <a:xfrm>
              <a:off x="2971800" y="53181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334" name="Text Box 162"/>
            <p:cNvSpPr txBox="1">
              <a:spLocks noChangeArrowheads="1"/>
            </p:cNvSpPr>
            <p:nvPr/>
          </p:nvSpPr>
          <p:spPr bwMode="auto">
            <a:xfrm>
              <a:off x="2971800" y="56229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335" name="Line 163"/>
            <p:cNvSpPr>
              <a:spLocks noChangeShapeType="1"/>
            </p:cNvSpPr>
            <p:nvPr/>
          </p:nvSpPr>
          <p:spPr bwMode="auto">
            <a:xfrm>
              <a:off x="8153400" y="5791200"/>
              <a:ext cx="152400" cy="0"/>
            </a:xfrm>
            <a:prstGeom prst="line">
              <a:avLst/>
            </a:prstGeom>
            <a:noFill/>
            <a:ln w="28575">
              <a:solidFill>
                <a:schemeClr val="tx1"/>
              </a:solidFill>
              <a:round/>
              <a:headEnd/>
              <a:tailEnd/>
            </a:ln>
            <a:effectLst/>
          </p:spPr>
          <p:txBody>
            <a:bodyPr/>
            <a:lstStyle/>
            <a:p>
              <a:endParaRPr lang="en-US" dirty="0"/>
            </a:p>
          </p:txBody>
        </p:sp>
        <p:sp>
          <p:nvSpPr>
            <p:cNvPr id="336" name="Line 164"/>
            <p:cNvSpPr>
              <a:spLocks noChangeShapeType="1"/>
            </p:cNvSpPr>
            <p:nvPr/>
          </p:nvSpPr>
          <p:spPr bwMode="auto">
            <a:xfrm>
              <a:off x="8291513" y="5791200"/>
              <a:ext cx="0" cy="304800"/>
            </a:xfrm>
            <a:prstGeom prst="line">
              <a:avLst/>
            </a:prstGeom>
            <a:noFill/>
            <a:ln w="28575">
              <a:solidFill>
                <a:schemeClr val="tx1"/>
              </a:solidFill>
              <a:round/>
              <a:headEnd/>
              <a:tailEnd/>
            </a:ln>
            <a:effectLst/>
          </p:spPr>
          <p:txBody>
            <a:bodyPr/>
            <a:lstStyle/>
            <a:p>
              <a:endParaRPr lang="en-US" dirty="0"/>
            </a:p>
          </p:txBody>
        </p:sp>
        <p:grpSp>
          <p:nvGrpSpPr>
            <p:cNvPr id="337" name="Group 182"/>
            <p:cNvGrpSpPr>
              <a:grpSpLocks/>
            </p:cNvGrpSpPr>
            <p:nvPr/>
          </p:nvGrpSpPr>
          <p:grpSpPr bwMode="auto">
            <a:xfrm>
              <a:off x="5370513" y="4876800"/>
              <a:ext cx="484188" cy="762000"/>
              <a:chOff x="3383" y="3072"/>
              <a:chExt cx="305" cy="480"/>
            </a:xfrm>
          </p:grpSpPr>
          <p:sp>
            <p:nvSpPr>
              <p:cNvPr id="402"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03"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338" name="Group 169"/>
            <p:cNvGrpSpPr>
              <a:grpSpLocks/>
            </p:cNvGrpSpPr>
            <p:nvPr/>
          </p:nvGrpSpPr>
          <p:grpSpPr bwMode="auto">
            <a:xfrm>
              <a:off x="5067288" y="5470525"/>
              <a:ext cx="228600" cy="549275"/>
              <a:chOff x="4392" y="1632"/>
              <a:chExt cx="144" cy="346"/>
            </a:xfrm>
          </p:grpSpPr>
          <p:grpSp>
            <p:nvGrpSpPr>
              <p:cNvPr id="397" name="Group 170"/>
              <p:cNvGrpSpPr>
                <a:grpSpLocks/>
              </p:cNvGrpSpPr>
              <p:nvPr/>
            </p:nvGrpSpPr>
            <p:grpSpPr bwMode="auto">
              <a:xfrm>
                <a:off x="4411" y="1634"/>
                <a:ext cx="102" cy="336"/>
                <a:chOff x="1248" y="3360"/>
                <a:chExt cx="144" cy="480"/>
              </a:xfrm>
            </p:grpSpPr>
            <p:sp>
              <p:nvSpPr>
                <p:cNvPr id="399"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00"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01"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98"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339" name="Line 175"/>
            <p:cNvSpPr>
              <a:spLocks noChangeShapeType="1"/>
            </p:cNvSpPr>
            <p:nvPr/>
          </p:nvSpPr>
          <p:spPr bwMode="auto">
            <a:xfrm>
              <a:off x="4724400" y="55626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40" name="Line 176"/>
            <p:cNvSpPr>
              <a:spLocks noChangeShapeType="1"/>
            </p:cNvSpPr>
            <p:nvPr/>
          </p:nvSpPr>
          <p:spPr bwMode="auto">
            <a:xfrm>
              <a:off x="4724400" y="5867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41" name="Line 177"/>
            <p:cNvSpPr>
              <a:spLocks noChangeShapeType="1"/>
            </p:cNvSpPr>
            <p:nvPr/>
          </p:nvSpPr>
          <p:spPr bwMode="auto">
            <a:xfrm>
              <a:off x="5257800" y="57912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42" name="Line 178"/>
            <p:cNvSpPr>
              <a:spLocks noChangeShapeType="1"/>
            </p:cNvSpPr>
            <p:nvPr/>
          </p:nvSpPr>
          <p:spPr bwMode="auto">
            <a:xfrm>
              <a:off x="6477000" y="57912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343" name="Line 179"/>
            <p:cNvSpPr>
              <a:spLocks noChangeShapeType="1"/>
            </p:cNvSpPr>
            <p:nvPr/>
          </p:nvSpPr>
          <p:spPr bwMode="auto">
            <a:xfrm>
              <a:off x="5105400" y="52349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44" name="Line 180"/>
            <p:cNvSpPr>
              <a:spLocks noChangeShapeType="1"/>
            </p:cNvSpPr>
            <p:nvPr/>
          </p:nvSpPr>
          <p:spPr bwMode="auto">
            <a:xfrm>
              <a:off x="5105400" y="5090160"/>
              <a:ext cx="0" cy="152400"/>
            </a:xfrm>
            <a:prstGeom prst="line">
              <a:avLst/>
            </a:prstGeom>
            <a:noFill/>
            <a:ln w="28575">
              <a:solidFill>
                <a:schemeClr val="tx1"/>
              </a:solidFill>
              <a:round/>
              <a:headEnd/>
              <a:tailEnd/>
            </a:ln>
            <a:effectLst/>
          </p:spPr>
          <p:txBody>
            <a:bodyPr/>
            <a:lstStyle/>
            <a:p>
              <a:endParaRPr lang="en-US" dirty="0"/>
            </a:p>
          </p:txBody>
        </p:sp>
        <p:grpSp>
          <p:nvGrpSpPr>
            <p:cNvPr id="345" name="Group 186"/>
            <p:cNvGrpSpPr>
              <a:grpSpLocks/>
            </p:cNvGrpSpPr>
            <p:nvPr/>
          </p:nvGrpSpPr>
          <p:grpSpPr bwMode="auto">
            <a:xfrm>
              <a:off x="3657600" y="1676400"/>
              <a:ext cx="608013" cy="914400"/>
              <a:chOff x="2334" y="1056"/>
              <a:chExt cx="383" cy="576"/>
            </a:xfrm>
          </p:grpSpPr>
          <p:sp>
            <p:nvSpPr>
              <p:cNvPr id="395"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396"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346" name="Line 187"/>
            <p:cNvSpPr>
              <a:spLocks noChangeShapeType="1"/>
            </p:cNvSpPr>
            <p:nvPr/>
          </p:nvSpPr>
          <p:spPr bwMode="auto">
            <a:xfrm>
              <a:off x="2811780" y="21412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347" name="Group 188"/>
            <p:cNvGrpSpPr>
              <a:grpSpLocks/>
            </p:cNvGrpSpPr>
            <p:nvPr/>
          </p:nvGrpSpPr>
          <p:grpSpPr bwMode="auto">
            <a:xfrm>
              <a:off x="4572000" y="1676400"/>
              <a:ext cx="152400" cy="838200"/>
              <a:chOff x="1728" y="1296"/>
              <a:chExt cx="96" cy="2688"/>
            </a:xfrm>
          </p:grpSpPr>
          <p:sp>
            <p:nvSpPr>
              <p:cNvPr id="393"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94"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48" name="Group 191"/>
            <p:cNvGrpSpPr>
              <a:grpSpLocks/>
            </p:cNvGrpSpPr>
            <p:nvPr/>
          </p:nvGrpSpPr>
          <p:grpSpPr bwMode="auto">
            <a:xfrm>
              <a:off x="6324600" y="1676400"/>
              <a:ext cx="152400" cy="838200"/>
              <a:chOff x="1728" y="1296"/>
              <a:chExt cx="96" cy="2688"/>
            </a:xfrm>
          </p:grpSpPr>
          <p:sp>
            <p:nvSpPr>
              <p:cNvPr id="391"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92"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49" name="Group 194"/>
            <p:cNvGrpSpPr>
              <a:grpSpLocks/>
            </p:cNvGrpSpPr>
            <p:nvPr/>
          </p:nvGrpSpPr>
          <p:grpSpPr bwMode="auto">
            <a:xfrm>
              <a:off x="8001000" y="1676400"/>
              <a:ext cx="152400" cy="838200"/>
              <a:chOff x="1728" y="1296"/>
              <a:chExt cx="96" cy="2688"/>
            </a:xfrm>
          </p:grpSpPr>
          <p:sp>
            <p:nvSpPr>
              <p:cNvPr id="389"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90"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350" name="AutoShape 197"/>
            <p:cNvSpPr>
              <a:spLocks noChangeArrowheads="1"/>
            </p:cNvSpPr>
            <p:nvPr/>
          </p:nvSpPr>
          <p:spPr bwMode="auto">
            <a:xfrm>
              <a:off x="4205288" y="18288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51" name="AutoShape 198"/>
            <p:cNvSpPr>
              <a:spLocks noChangeArrowheads="1"/>
            </p:cNvSpPr>
            <p:nvPr/>
          </p:nvSpPr>
          <p:spPr bwMode="auto">
            <a:xfrm>
              <a:off x="4724400" y="18288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52" name="AutoShape 199"/>
            <p:cNvSpPr>
              <a:spLocks noChangeArrowheads="1"/>
            </p:cNvSpPr>
            <p:nvPr/>
          </p:nvSpPr>
          <p:spPr bwMode="auto">
            <a:xfrm>
              <a:off x="6477000" y="19812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353" name="Line 200"/>
            <p:cNvSpPr>
              <a:spLocks noChangeShapeType="1"/>
            </p:cNvSpPr>
            <p:nvPr/>
          </p:nvSpPr>
          <p:spPr bwMode="auto">
            <a:xfrm>
              <a:off x="5791200" y="5257800"/>
              <a:ext cx="152400" cy="0"/>
            </a:xfrm>
            <a:prstGeom prst="line">
              <a:avLst/>
            </a:prstGeom>
            <a:noFill/>
            <a:ln w="28575">
              <a:solidFill>
                <a:srgbClr val="CC0000"/>
              </a:solidFill>
              <a:round/>
              <a:headEnd/>
              <a:tailEnd/>
            </a:ln>
            <a:effectLst/>
          </p:spPr>
          <p:txBody>
            <a:bodyPr/>
            <a:lstStyle/>
            <a:p>
              <a:endParaRPr lang="en-US" dirty="0"/>
            </a:p>
          </p:txBody>
        </p:sp>
        <p:sp>
          <p:nvSpPr>
            <p:cNvPr id="354" name="Line 202"/>
            <p:cNvSpPr>
              <a:spLocks noChangeShapeType="1"/>
            </p:cNvSpPr>
            <p:nvPr/>
          </p:nvSpPr>
          <p:spPr bwMode="auto">
            <a:xfrm>
              <a:off x="5486400" y="2209800"/>
              <a:ext cx="609600" cy="457200"/>
            </a:xfrm>
            <a:prstGeom prst="line">
              <a:avLst/>
            </a:prstGeom>
            <a:noFill/>
            <a:ln w="9525">
              <a:solidFill>
                <a:srgbClr val="CC0000"/>
              </a:solidFill>
              <a:round/>
              <a:headEnd/>
              <a:tailEnd/>
            </a:ln>
            <a:effectLst/>
          </p:spPr>
          <p:txBody>
            <a:bodyPr/>
            <a:lstStyle/>
            <a:p>
              <a:endParaRPr lang="en-US" dirty="0"/>
            </a:p>
          </p:txBody>
        </p:sp>
        <p:sp>
          <p:nvSpPr>
            <p:cNvPr id="355" name="Line 203"/>
            <p:cNvSpPr>
              <a:spLocks noChangeShapeType="1"/>
            </p:cNvSpPr>
            <p:nvPr/>
          </p:nvSpPr>
          <p:spPr bwMode="auto">
            <a:xfrm>
              <a:off x="5562600" y="2209800"/>
              <a:ext cx="609600" cy="457200"/>
            </a:xfrm>
            <a:prstGeom prst="line">
              <a:avLst/>
            </a:prstGeom>
            <a:noFill/>
            <a:ln w="9525">
              <a:solidFill>
                <a:srgbClr val="CC0000"/>
              </a:solidFill>
              <a:round/>
              <a:headEnd/>
              <a:tailEnd/>
            </a:ln>
            <a:effectLst/>
          </p:spPr>
          <p:txBody>
            <a:bodyPr/>
            <a:lstStyle/>
            <a:p>
              <a:endParaRPr lang="en-US" dirty="0"/>
            </a:p>
          </p:txBody>
        </p:sp>
        <p:sp>
          <p:nvSpPr>
            <p:cNvPr id="356" name="Line 204"/>
            <p:cNvSpPr>
              <a:spLocks noChangeShapeType="1"/>
            </p:cNvSpPr>
            <p:nvPr/>
          </p:nvSpPr>
          <p:spPr bwMode="auto">
            <a:xfrm>
              <a:off x="5410200" y="2209800"/>
              <a:ext cx="609600" cy="457200"/>
            </a:xfrm>
            <a:prstGeom prst="line">
              <a:avLst/>
            </a:prstGeom>
            <a:noFill/>
            <a:ln w="9525">
              <a:solidFill>
                <a:srgbClr val="CC0000"/>
              </a:solidFill>
              <a:round/>
              <a:headEnd/>
              <a:tailEnd/>
            </a:ln>
            <a:effectLst/>
          </p:spPr>
          <p:txBody>
            <a:bodyPr/>
            <a:lstStyle/>
            <a:p>
              <a:endParaRPr lang="en-US" dirty="0"/>
            </a:p>
          </p:txBody>
        </p:sp>
        <p:sp>
          <p:nvSpPr>
            <p:cNvPr id="357" name="Line 206"/>
            <p:cNvSpPr>
              <a:spLocks noChangeShapeType="1"/>
            </p:cNvSpPr>
            <p:nvPr/>
          </p:nvSpPr>
          <p:spPr bwMode="auto">
            <a:xfrm flipH="1">
              <a:off x="5181600" y="3581400"/>
              <a:ext cx="838200" cy="0"/>
            </a:xfrm>
            <a:prstGeom prst="line">
              <a:avLst/>
            </a:prstGeom>
            <a:noFill/>
            <a:ln w="9525">
              <a:solidFill>
                <a:srgbClr val="CC0000"/>
              </a:solidFill>
              <a:round/>
              <a:headEnd/>
              <a:tailEnd/>
            </a:ln>
            <a:effectLst/>
          </p:spPr>
          <p:txBody>
            <a:bodyPr/>
            <a:lstStyle/>
            <a:p>
              <a:endParaRPr lang="en-US" dirty="0"/>
            </a:p>
          </p:txBody>
        </p:sp>
        <p:sp>
          <p:nvSpPr>
            <p:cNvPr id="358" name="Text Box 208"/>
            <p:cNvSpPr txBox="1">
              <a:spLocks noChangeArrowheads="1"/>
            </p:cNvSpPr>
            <p:nvPr/>
          </p:nvSpPr>
          <p:spPr bwMode="auto">
            <a:xfrm>
              <a:off x="5391150" y="34004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359" name="Line 209"/>
            <p:cNvSpPr>
              <a:spLocks noChangeShapeType="1"/>
            </p:cNvSpPr>
            <p:nvPr/>
          </p:nvSpPr>
          <p:spPr bwMode="auto">
            <a:xfrm>
              <a:off x="6096000" y="2667000"/>
              <a:ext cx="0" cy="3200400"/>
            </a:xfrm>
            <a:prstGeom prst="line">
              <a:avLst/>
            </a:prstGeom>
            <a:noFill/>
            <a:ln w="9525">
              <a:solidFill>
                <a:srgbClr val="CC0000"/>
              </a:solidFill>
              <a:round/>
              <a:headEnd/>
              <a:tailEnd/>
            </a:ln>
            <a:effectLst/>
          </p:spPr>
          <p:txBody>
            <a:bodyPr/>
            <a:lstStyle/>
            <a:p>
              <a:endParaRPr lang="en-US" dirty="0"/>
            </a:p>
          </p:txBody>
        </p:sp>
        <p:sp>
          <p:nvSpPr>
            <p:cNvPr id="360" name="Line 210"/>
            <p:cNvSpPr>
              <a:spLocks noChangeShapeType="1"/>
            </p:cNvSpPr>
            <p:nvPr/>
          </p:nvSpPr>
          <p:spPr bwMode="auto">
            <a:xfrm flipH="1">
              <a:off x="5562600" y="5867400"/>
              <a:ext cx="533400" cy="0"/>
            </a:xfrm>
            <a:prstGeom prst="line">
              <a:avLst/>
            </a:prstGeom>
            <a:noFill/>
            <a:ln w="9525">
              <a:solidFill>
                <a:srgbClr val="CC0000"/>
              </a:solidFill>
              <a:round/>
              <a:headEnd/>
              <a:tailEnd/>
            </a:ln>
            <a:effectLst/>
          </p:spPr>
          <p:txBody>
            <a:bodyPr/>
            <a:lstStyle/>
            <a:p>
              <a:endParaRPr lang="en-US" dirty="0"/>
            </a:p>
          </p:txBody>
        </p:sp>
        <p:sp>
          <p:nvSpPr>
            <p:cNvPr id="361" name="Line 211"/>
            <p:cNvSpPr>
              <a:spLocks noChangeShapeType="1"/>
            </p:cNvSpPr>
            <p:nvPr/>
          </p:nvSpPr>
          <p:spPr bwMode="auto">
            <a:xfrm flipV="1">
              <a:off x="5562600" y="56388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362" name="Line 212"/>
            <p:cNvSpPr>
              <a:spLocks noChangeShapeType="1"/>
            </p:cNvSpPr>
            <p:nvPr/>
          </p:nvSpPr>
          <p:spPr bwMode="auto">
            <a:xfrm>
              <a:off x="6172200" y="2667000"/>
              <a:ext cx="0" cy="3505200"/>
            </a:xfrm>
            <a:prstGeom prst="line">
              <a:avLst/>
            </a:prstGeom>
            <a:noFill/>
            <a:ln w="9525">
              <a:solidFill>
                <a:srgbClr val="CC0000"/>
              </a:solidFill>
              <a:round/>
              <a:headEnd/>
              <a:tailEnd/>
            </a:ln>
            <a:effectLst/>
          </p:spPr>
          <p:txBody>
            <a:bodyPr/>
            <a:lstStyle/>
            <a:p>
              <a:endParaRPr lang="en-US" dirty="0"/>
            </a:p>
          </p:txBody>
        </p:sp>
        <p:sp>
          <p:nvSpPr>
            <p:cNvPr id="363" name="Text Box 213"/>
            <p:cNvSpPr txBox="1">
              <a:spLocks noChangeArrowheads="1"/>
            </p:cNvSpPr>
            <p:nvPr/>
          </p:nvSpPr>
          <p:spPr bwMode="auto">
            <a:xfrm>
              <a:off x="5562600" y="55626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364" name="Line 214"/>
            <p:cNvSpPr>
              <a:spLocks noChangeShapeType="1"/>
            </p:cNvSpPr>
            <p:nvPr/>
          </p:nvSpPr>
          <p:spPr bwMode="auto">
            <a:xfrm flipH="1">
              <a:off x="5181600" y="6172200"/>
              <a:ext cx="990600" cy="0"/>
            </a:xfrm>
            <a:prstGeom prst="line">
              <a:avLst/>
            </a:prstGeom>
            <a:noFill/>
            <a:ln w="9525">
              <a:solidFill>
                <a:srgbClr val="CC0000"/>
              </a:solidFill>
              <a:round/>
              <a:headEnd/>
              <a:tailEnd/>
            </a:ln>
            <a:effectLst/>
          </p:spPr>
          <p:txBody>
            <a:bodyPr/>
            <a:lstStyle/>
            <a:p>
              <a:endParaRPr lang="en-US" dirty="0"/>
            </a:p>
          </p:txBody>
        </p:sp>
        <p:sp>
          <p:nvSpPr>
            <p:cNvPr id="365" name="Text Box 215"/>
            <p:cNvSpPr txBox="1">
              <a:spLocks noChangeArrowheads="1"/>
            </p:cNvSpPr>
            <p:nvPr/>
          </p:nvSpPr>
          <p:spPr bwMode="auto">
            <a:xfrm>
              <a:off x="5243513" y="58674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366" name="Line 216"/>
            <p:cNvSpPr>
              <a:spLocks noChangeShapeType="1"/>
            </p:cNvSpPr>
            <p:nvPr/>
          </p:nvSpPr>
          <p:spPr bwMode="auto">
            <a:xfrm>
              <a:off x="6629400" y="35528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367" name="AutoShape 217"/>
            <p:cNvSpPr>
              <a:spLocks noChangeArrowheads="1"/>
            </p:cNvSpPr>
            <p:nvPr/>
          </p:nvSpPr>
          <p:spPr bwMode="auto">
            <a:xfrm>
              <a:off x="6781800" y="33813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68" name="Line 218"/>
            <p:cNvSpPr>
              <a:spLocks noChangeShapeType="1"/>
            </p:cNvSpPr>
            <p:nvPr/>
          </p:nvSpPr>
          <p:spPr bwMode="auto">
            <a:xfrm>
              <a:off x="6629400" y="34290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369" name="Line 219"/>
            <p:cNvSpPr>
              <a:spLocks noChangeShapeType="1"/>
            </p:cNvSpPr>
            <p:nvPr/>
          </p:nvSpPr>
          <p:spPr bwMode="auto">
            <a:xfrm>
              <a:off x="6629400" y="2133600"/>
              <a:ext cx="0" cy="1295400"/>
            </a:xfrm>
            <a:prstGeom prst="line">
              <a:avLst/>
            </a:prstGeom>
            <a:noFill/>
            <a:ln w="9525">
              <a:solidFill>
                <a:srgbClr val="CC0000"/>
              </a:solidFill>
              <a:round/>
              <a:headEnd/>
              <a:tailEnd/>
            </a:ln>
            <a:effectLst/>
          </p:spPr>
          <p:txBody>
            <a:bodyPr/>
            <a:lstStyle/>
            <a:p>
              <a:endParaRPr lang="en-US" dirty="0"/>
            </a:p>
          </p:txBody>
        </p:sp>
        <p:sp>
          <p:nvSpPr>
            <p:cNvPr id="370" name="Line 220"/>
            <p:cNvSpPr>
              <a:spLocks noChangeShapeType="1"/>
            </p:cNvSpPr>
            <p:nvPr/>
          </p:nvSpPr>
          <p:spPr bwMode="auto">
            <a:xfrm>
              <a:off x="7086600" y="3500438"/>
              <a:ext cx="152400" cy="0"/>
            </a:xfrm>
            <a:prstGeom prst="line">
              <a:avLst/>
            </a:prstGeom>
            <a:noFill/>
            <a:ln w="12700">
              <a:solidFill>
                <a:srgbClr val="CC0000"/>
              </a:solidFill>
              <a:round/>
              <a:headEnd/>
              <a:tailEnd/>
            </a:ln>
            <a:effectLst/>
          </p:spPr>
          <p:txBody>
            <a:bodyPr/>
            <a:lstStyle/>
            <a:p>
              <a:endParaRPr lang="en-US" dirty="0"/>
            </a:p>
          </p:txBody>
        </p:sp>
        <p:sp>
          <p:nvSpPr>
            <p:cNvPr id="371" name="Line 221"/>
            <p:cNvSpPr>
              <a:spLocks noChangeShapeType="1"/>
            </p:cNvSpPr>
            <p:nvPr/>
          </p:nvSpPr>
          <p:spPr bwMode="auto">
            <a:xfrm>
              <a:off x="7239000" y="1371600"/>
              <a:ext cx="0" cy="2133600"/>
            </a:xfrm>
            <a:prstGeom prst="line">
              <a:avLst/>
            </a:prstGeom>
            <a:noFill/>
            <a:ln w="9525">
              <a:solidFill>
                <a:srgbClr val="CC0000"/>
              </a:solidFill>
              <a:round/>
              <a:headEnd/>
              <a:tailEnd/>
            </a:ln>
            <a:effectLst/>
          </p:spPr>
          <p:txBody>
            <a:bodyPr/>
            <a:lstStyle/>
            <a:p>
              <a:endParaRPr lang="en-US" dirty="0"/>
            </a:p>
          </p:txBody>
        </p:sp>
        <p:sp>
          <p:nvSpPr>
            <p:cNvPr id="372" name="Line 222"/>
            <p:cNvSpPr>
              <a:spLocks noChangeShapeType="1"/>
            </p:cNvSpPr>
            <p:nvPr/>
          </p:nvSpPr>
          <p:spPr bwMode="auto">
            <a:xfrm flipH="1">
              <a:off x="2362200" y="1371600"/>
              <a:ext cx="4876800" cy="0"/>
            </a:xfrm>
            <a:prstGeom prst="line">
              <a:avLst/>
            </a:prstGeom>
            <a:noFill/>
            <a:ln w="9525">
              <a:solidFill>
                <a:srgbClr val="CC0000"/>
              </a:solidFill>
              <a:round/>
              <a:headEnd/>
              <a:tailEnd/>
            </a:ln>
            <a:effectLst/>
          </p:spPr>
          <p:txBody>
            <a:bodyPr/>
            <a:lstStyle/>
            <a:p>
              <a:endParaRPr lang="en-US" dirty="0"/>
            </a:p>
          </p:txBody>
        </p:sp>
        <p:sp>
          <p:nvSpPr>
            <p:cNvPr id="373" name="Line 223"/>
            <p:cNvSpPr>
              <a:spLocks noChangeShapeType="1"/>
            </p:cNvSpPr>
            <p:nvPr/>
          </p:nvSpPr>
          <p:spPr bwMode="auto">
            <a:xfrm>
              <a:off x="2362200" y="1371600"/>
              <a:ext cx="0" cy="457200"/>
            </a:xfrm>
            <a:prstGeom prst="line">
              <a:avLst/>
            </a:prstGeom>
            <a:noFill/>
            <a:ln w="9525">
              <a:solidFill>
                <a:srgbClr val="CC0000"/>
              </a:solidFill>
              <a:round/>
              <a:headEnd/>
              <a:tailEnd/>
            </a:ln>
            <a:effectLst/>
          </p:spPr>
          <p:txBody>
            <a:bodyPr/>
            <a:lstStyle/>
            <a:p>
              <a:endParaRPr lang="en-US" dirty="0"/>
            </a:p>
          </p:txBody>
        </p:sp>
        <p:sp>
          <p:nvSpPr>
            <p:cNvPr id="374" name="Text Box 224"/>
            <p:cNvSpPr txBox="1">
              <a:spLocks noChangeArrowheads="1"/>
            </p:cNvSpPr>
            <p:nvPr/>
          </p:nvSpPr>
          <p:spPr bwMode="auto">
            <a:xfrm>
              <a:off x="6629400" y="32004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375" name="Line 225"/>
            <p:cNvSpPr>
              <a:spLocks noChangeShapeType="1"/>
            </p:cNvSpPr>
            <p:nvPr/>
          </p:nvSpPr>
          <p:spPr bwMode="auto">
            <a:xfrm>
              <a:off x="7391400"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76" name="Text Box 226"/>
            <p:cNvSpPr txBox="1">
              <a:spLocks noChangeArrowheads="1"/>
            </p:cNvSpPr>
            <p:nvPr/>
          </p:nvSpPr>
          <p:spPr bwMode="auto">
            <a:xfrm rot="16200000">
              <a:off x="6824663" y="30480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377" name="Text Box 228"/>
            <p:cNvSpPr txBox="1">
              <a:spLocks noChangeArrowheads="1"/>
            </p:cNvSpPr>
            <p:nvPr/>
          </p:nvSpPr>
          <p:spPr bwMode="auto">
            <a:xfrm rot="16200000">
              <a:off x="6977063" y="30353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378" name="Line 229"/>
            <p:cNvSpPr>
              <a:spLocks noChangeShapeType="1"/>
            </p:cNvSpPr>
            <p:nvPr/>
          </p:nvSpPr>
          <p:spPr bwMode="auto">
            <a:xfrm>
              <a:off x="7558088"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79" name="Line 230"/>
            <p:cNvSpPr>
              <a:spLocks noChangeShapeType="1"/>
            </p:cNvSpPr>
            <p:nvPr/>
          </p:nvSpPr>
          <p:spPr bwMode="auto">
            <a:xfrm flipH="1">
              <a:off x="3200400" y="1447800"/>
              <a:ext cx="5181600" cy="0"/>
            </a:xfrm>
            <a:prstGeom prst="line">
              <a:avLst/>
            </a:prstGeom>
            <a:noFill/>
            <a:ln w="9525">
              <a:solidFill>
                <a:srgbClr val="CC0000"/>
              </a:solidFill>
              <a:round/>
              <a:headEnd/>
              <a:tailEnd/>
            </a:ln>
            <a:effectLst/>
          </p:spPr>
          <p:txBody>
            <a:bodyPr/>
            <a:lstStyle/>
            <a:p>
              <a:endParaRPr lang="en-US" dirty="0"/>
            </a:p>
          </p:txBody>
        </p:sp>
        <p:sp>
          <p:nvSpPr>
            <p:cNvPr id="380" name="Line 231"/>
            <p:cNvSpPr>
              <a:spLocks noChangeShapeType="1"/>
            </p:cNvSpPr>
            <p:nvPr/>
          </p:nvSpPr>
          <p:spPr bwMode="auto">
            <a:xfrm>
              <a:off x="3200400" y="14478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381" name="Line 232"/>
            <p:cNvSpPr>
              <a:spLocks noChangeShapeType="1"/>
            </p:cNvSpPr>
            <p:nvPr/>
          </p:nvSpPr>
          <p:spPr bwMode="auto">
            <a:xfrm>
              <a:off x="8382000" y="1447800"/>
              <a:ext cx="0" cy="381000"/>
            </a:xfrm>
            <a:prstGeom prst="line">
              <a:avLst/>
            </a:prstGeom>
            <a:noFill/>
            <a:ln w="9525">
              <a:solidFill>
                <a:srgbClr val="CC0000"/>
              </a:solidFill>
              <a:round/>
              <a:headEnd/>
              <a:tailEnd/>
            </a:ln>
            <a:effectLst/>
          </p:spPr>
          <p:txBody>
            <a:bodyPr/>
            <a:lstStyle/>
            <a:p>
              <a:endParaRPr lang="en-US" dirty="0"/>
            </a:p>
          </p:txBody>
        </p:sp>
        <p:sp>
          <p:nvSpPr>
            <p:cNvPr id="382" name="Line 233"/>
            <p:cNvSpPr>
              <a:spLocks noChangeShapeType="1"/>
            </p:cNvSpPr>
            <p:nvPr/>
          </p:nvSpPr>
          <p:spPr bwMode="auto">
            <a:xfrm flipH="1">
              <a:off x="8153400" y="1828800"/>
              <a:ext cx="228600" cy="0"/>
            </a:xfrm>
            <a:prstGeom prst="line">
              <a:avLst/>
            </a:prstGeom>
            <a:noFill/>
            <a:ln w="9525">
              <a:solidFill>
                <a:srgbClr val="CC0000"/>
              </a:solidFill>
              <a:round/>
              <a:headEnd/>
              <a:tailEnd/>
            </a:ln>
            <a:effectLst/>
          </p:spPr>
          <p:txBody>
            <a:bodyPr/>
            <a:lstStyle/>
            <a:p>
              <a:endParaRPr lang="en-US" dirty="0"/>
            </a:p>
          </p:txBody>
        </p:sp>
        <p:sp>
          <p:nvSpPr>
            <p:cNvPr id="383" name="Text Box 235"/>
            <p:cNvSpPr txBox="1">
              <a:spLocks noChangeArrowheads="1"/>
            </p:cNvSpPr>
            <p:nvPr/>
          </p:nvSpPr>
          <p:spPr bwMode="auto">
            <a:xfrm rot="16200000">
              <a:off x="2633663" y="20431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sp>
          <p:nvSpPr>
            <p:cNvPr id="384" name="Line 236"/>
            <p:cNvSpPr>
              <a:spLocks noChangeShapeType="1"/>
            </p:cNvSpPr>
            <p:nvPr/>
          </p:nvSpPr>
          <p:spPr bwMode="auto">
            <a:xfrm flipV="1">
              <a:off x="5181600" y="60198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385" name="Line 237"/>
            <p:cNvSpPr>
              <a:spLocks noChangeShapeType="1"/>
            </p:cNvSpPr>
            <p:nvPr/>
          </p:nvSpPr>
          <p:spPr bwMode="auto">
            <a:xfrm flipH="1">
              <a:off x="8153400" y="2286000"/>
              <a:ext cx="304800" cy="0"/>
            </a:xfrm>
            <a:prstGeom prst="line">
              <a:avLst/>
            </a:prstGeom>
            <a:noFill/>
            <a:ln w="9525">
              <a:solidFill>
                <a:srgbClr val="CC0000"/>
              </a:solidFill>
              <a:round/>
              <a:headEnd/>
              <a:tailEnd/>
            </a:ln>
            <a:effectLst/>
          </p:spPr>
          <p:txBody>
            <a:bodyPr/>
            <a:lstStyle/>
            <a:p>
              <a:endParaRPr lang="en-US" dirty="0"/>
            </a:p>
          </p:txBody>
        </p:sp>
        <p:sp>
          <p:nvSpPr>
            <p:cNvPr id="386" name="Line 238"/>
            <p:cNvSpPr>
              <a:spLocks noChangeShapeType="1"/>
            </p:cNvSpPr>
            <p:nvPr/>
          </p:nvSpPr>
          <p:spPr bwMode="auto">
            <a:xfrm>
              <a:off x="8458200" y="22860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387" name="Text Box 239"/>
            <p:cNvSpPr txBox="1">
              <a:spLocks noChangeArrowheads="1"/>
            </p:cNvSpPr>
            <p:nvPr/>
          </p:nvSpPr>
          <p:spPr bwMode="auto">
            <a:xfrm rot="16200000">
              <a:off x="7596188" y="32400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sp>
          <p:nvSpPr>
            <p:cNvPr id="388" name="Line 134"/>
            <p:cNvSpPr>
              <a:spLocks noChangeShapeType="1"/>
            </p:cNvSpPr>
            <p:nvPr/>
          </p:nvSpPr>
          <p:spPr bwMode="auto">
            <a:xfrm>
              <a:off x="6027420" y="4010025"/>
              <a:ext cx="304800" cy="0"/>
            </a:xfrm>
            <a:prstGeom prst="line">
              <a:avLst/>
            </a:prstGeom>
            <a:noFill/>
            <a:ln w="28575">
              <a:solidFill>
                <a:srgbClr val="CC0000"/>
              </a:solidFill>
              <a:round/>
              <a:headEnd/>
              <a:tailEnd type="triangle" w="med" len="med"/>
            </a:ln>
            <a:effectLst/>
          </p:spPr>
          <p:txBody>
            <a:bodyPr/>
            <a:lstStyle/>
            <a:p>
              <a:endParaRPr lang="en-US" dirty="0"/>
            </a:p>
          </p:txBody>
        </p:sp>
      </p:grpSp>
      <p:sp>
        <p:nvSpPr>
          <p:cNvPr id="62701" name="Rectangle 237"/>
          <p:cNvSpPr>
            <a:spLocks noChangeArrowheads="1"/>
          </p:cNvSpPr>
          <p:nvPr/>
        </p:nvSpPr>
        <p:spPr bwMode="auto">
          <a:xfrm>
            <a:off x="304800" y="1066800"/>
            <a:ext cx="2133600" cy="5181600"/>
          </a:xfrm>
          <a:prstGeom prst="rect">
            <a:avLst/>
          </a:prstGeom>
          <a:solidFill>
            <a:schemeClr val="accent2">
              <a:alpha val="30000"/>
            </a:schemeClr>
          </a:solidFill>
          <a:ln w="9525">
            <a:noFill/>
            <a:miter lim="800000"/>
            <a:headEnd/>
            <a:tailEnd/>
          </a:ln>
          <a:effectLst/>
        </p:spPr>
        <p:txBody>
          <a:bodyPr wrap="none" anchor="ctr"/>
          <a:lstStyle/>
          <a:p>
            <a:endParaRPr lang="en-US" dirty="0"/>
          </a:p>
        </p:txBody>
      </p:sp>
      <p:sp>
        <p:nvSpPr>
          <p:cNvPr id="225" name="Footer Placeholder 224"/>
          <p:cNvSpPr>
            <a:spLocks noGrp="1"/>
          </p:cNvSpPr>
          <p:nvPr>
            <p:ph type="ftr" sz="quarter" idx="10"/>
          </p:nvPr>
        </p:nvSpPr>
        <p:spPr/>
        <p:txBody>
          <a:bodyPr/>
          <a:lstStyle/>
          <a:p>
            <a:r>
              <a:rPr lang="en-US" dirty="0" smtClean="0"/>
              <a:t>Lecture #20:  The Pipeline MIPS Processor</a:t>
            </a:r>
            <a:endParaRPr lang="en-US" dirty="0"/>
          </a:p>
        </p:txBody>
      </p:sp>
      <p:pic>
        <p:nvPicPr>
          <p:cNvPr id="2" name="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6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166" name="Rectangle 678"/>
          <p:cNvSpPr>
            <a:spLocks noChangeArrowheads="1"/>
          </p:cNvSpPr>
          <p:nvPr/>
        </p:nvSpPr>
        <p:spPr bwMode="auto">
          <a:xfrm>
            <a:off x="2438400" y="1066800"/>
            <a:ext cx="2133600" cy="5181600"/>
          </a:xfrm>
          <a:prstGeom prst="rect">
            <a:avLst/>
          </a:prstGeom>
          <a:solidFill>
            <a:schemeClr val="accent2">
              <a:alpha val="30000"/>
            </a:schemeClr>
          </a:solidFill>
          <a:ln w="9525">
            <a:noFill/>
            <a:miter lim="800000"/>
            <a:headEnd/>
            <a:tailEnd/>
          </a:ln>
          <a:effectLst/>
        </p:spPr>
        <p:txBody>
          <a:bodyPr wrap="none" anchor="ctr"/>
          <a:lstStyle/>
          <a:p>
            <a:endParaRPr lang="en-US" dirty="0"/>
          </a:p>
        </p:txBody>
      </p:sp>
      <p:sp>
        <p:nvSpPr>
          <p:cNvPr id="64155" name="Text Box 667"/>
          <p:cNvSpPr txBox="1">
            <a:spLocks noChangeArrowheads="1"/>
          </p:cNvSpPr>
          <p:nvPr/>
        </p:nvSpPr>
        <p:spPr bwMode="auto">
          <a:xfrm>
            <a:off x="6115050" y="6280150"/>
            <a:ext cx="2743200" cy="396875"/>
          </a:xfrm>
          <a:prstGeom prst="rect">
            <a:avLst/>
          </a:prstGeom>
          <a:solidFill>
            <a:schemeClr val="bg1"/>
          </a:solidFill>
          <a:ln w="9525">
            <a:noFill/>
            <a:miter lim="800000"/>
            <a:headEnd/>
            <a:tailEnd/>
          </a:ln>
          <a:effectLst/>
        </p:spPr>
        <p:txBody>
          <a:bodyPr>
            <a:spAutoFit/>
          </a:bodyPr>
          <a:lstStyle/>
          <a:p>
            <a:pPr algn="l"/>
            <a:r>
              <a:rPr lang="en-US" sz="1000" u="none" dirty="0"/>
              <a:t>After David A. Patterson and John L. Hennessy, </a:t>
            </a:r>
          </a:p>
          <a:p>
            <a:pPr algn="l"/>
            <a:r>
              <a:rPr lang="en-US" sz="1000" i="1" u="none" dirty="0"/>
              <a:t>Computer Organization and Design</a:t>
            </a:r>
            <a:r>
              <a:rPr lang="en-US" sz="1000" u="none" dirty="0"/>
              <a:t>, 2nd Edition</a:t>
            </a:r>
          </a:p>
        </p:txBody>
      </p:sp>
      <p:sp>
        <p:nvSpPr>
          <p:cNvPr id="64156" name="Text Box 668"/>
          <p:cNvSpPr txBox="1">
            <a:spLocks noChangeArrowheads="1"/>
          </p:cNvSpPr>
          <p:nvPr/>
        </p:nvSpPr>
        <p:spPr bwMode="auto">
          <a:xfrm>
            <a:off x="76200" y="6437313"/>
            <a:ext cx="336550" cy="274638"/>
          </a:xfrm>
          <a:prstGeom prst="rect">
            <a:avLst/>
          </a:prstGeom>
          <a:noFill/>
          <a:ln w="9525">
            <a:noFill/>
            <a:miter lim="800000"/>
            <a:headEnd/>
            <a:tailEnd/>
          </a:ln>
          <a:effectLst/>
        </p:spPr>
        <p:txBody>
          <a:bodyPr wrap="none">
            <a:spAutoFit/>
          </a:bodyPr>
          <a:lstStyle/>
          <a:p>
            <a:pPr algn="l"/>
            <a:fld id="{EDF590EE-1889-4166-A291-3B480E4286DE}" type="slidenum">
              <a:rPr lang="en-US" sz="1200" b="1" u="none">
                <a:solidFill>
                  <a:schemeClr val="bg2"/>
                </a:solidFill>
              </a:rPr>
              <a:pPr algn="l"/>
              <a:t>22</a:t>
            </a:fld>
            <a:endParaRPr lang="en-US" sz="1200" b="1" u="none" dirty="0">
              <a:solidFill>
                <a:schemeClr val="bg2"/>
              </a:solidFill>
            </a:endParaRPr>
          </a:p>
        </p:txBody>
      </p:sp>
      <p:sp>
        <p:nvSpPr>
          <p:cNvPr id="64157" name="Text Box 669"/>
          <p:cNvSpPr txBox="1">
            <a:spLocks noChangeArrowheads="1"/>
          </p:cNvSpPr>
          <p:nvPr/>
        </p:nvSpPr>
        <p:spPr bwMode="auto">
          <a:xfrm>
            <a:off x="531135" y="762000"/>
            <a:ext cx="1678665" cy="307777"/>
          </a:xfrm>
          <a:prstGeom prst="rect">
            <a:avLst/>
          </a:prstGeom>
          <a:noFill/>
          <a:ln w="9525">
            <a:noFill/>
            <a:miter lim="800000"/>
            <a:headEnd/>
            <a:tailEnd/>
          </a:ln>
          <a:effectLst/>
        </p:spPr>
        <p:txBody>
          <a:bodyPr wrap="none">
            <a:spAutoFit/>
          </a:bodyPr>
          <a:lstStyle/>
          <a:p>
            <a:pPr algn="l">
              <a:spcBef>
                <a:spcPts val="0"/>
              </a:spcBef>
            </a:pPr>
            <a:r>
              <a:rPr lang="en-US" sz="1400" b="1" u="none" dirty="0">
                <a:solidFill>
                  <a:srgbClr val="FF0000"/>
                </a:solidFill>
              </a:rPr>
              <a:t>IF: sub $t4, $t2, $t3</a:t>
            </a:r>
          </a:p>
        </p:txBody>
      </p:sp>
      <p:sp>
        <p:nvSpPr>
          <p:cNvPr id="64158" name="Line 670"/>
          <p:cNvSpPr>
            <a:spLocks noChangeShapeType="1"/>
          </p:cNvSpPr>
          <p:nvPr/>
        </p:nvSpPr>
        <p:spPr bwMode="auto">
          <a:xfrm>
            <a:off x="2438400" y="457200"/>
            <a:ext cx="0" cy="1828800"/>
          </a:xfrm>
          <a:prstGeom prst="line">
            <a:avLst/>
          </a:prstGeom>
          <a:noFill/>
          <a:ln w="28575">
            <a:solidFill>
              <a:schemeClr val="accent2"/>
            </a:solidFill>
            <a:prstDash val="lgDash"/>
            <a:round/>
            <a:headEnd/>
            <a:tailEnd/>
          </a:ln>
          <a:effectLst/>
        </p:spPr>
        <p:txBody>
          <a:bodyPr/>
          <a:lstStyle/>
          <a:p>
            <a:endParaRPr lang="en-US" dirty="0"/>
          </a:p>
        </p:txBody>
      </p:sp>
      <p:sp>
        <p:nvSpPr>
          <p:cNvPr id="64159" name="Line 671"/>
          <p:cNvSpPr>
            <a:spLocks noChangeShapeType="1"/>
          </p:cNvSpPr>
          <p:nvPr/>
        </p:nvSpPr>
        <p:spPr bwMode="auto">
          <a:xfrm>
            <a:off x="45720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4160" name="Line 672"/>
          <p:cNvSpPr>
            <a:spLocks noChangeShapeType="1"/>
          </p:cNvSpPr>
          <p:nvPr/>
        </p:nvSpPr>
        <p:spPr bwMode="auto">
          <a:xfrm>
            <a:off x="63246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4161" name="Line 673"/>
          <p:cNvSpPr>
            <a:spLocks noChangeShapeType="1"/>
          </p:cNvSpPr>
          <p:nvPr/>
        </p:nvSpPr>
        <p:spPr bwMode="auto">
          <a:xfrm>
            <a:off x="8001000" y="457200"/>
            <a:ext cx="0" cy="914400"/>
          </a:xfrm>
          <a:prstGeom prst="line">
            <a:avLst/>
          </a:prstGeom>
          <a:noFill/>
          <a:ln w="28575">
            <a:solidFill>
              <a:schemeClr val="accent2"/>
            </a:solidFill>
            <a:prstDash val="lgDash"/>
            <a:round/>
            <a:headEnd/>
            <a:tailEnd/>
          </a:ln>
          <a:effectLst/>
        </p:spPr>
        <p:txBody>
          <a:bodyPr/>
          <a:lstStyle/>
          <a:p>
            <a:endParaRPr lang="en-US" dirty="0"/>
          </a:p>
        </p:txBody>
      </p:sp>
      <p:sp>
        <p:nvSpPr>
          <p:cNvPr id="64162" name="Text Box 674"/>
          <p:cNvSpPr txBox="1">
            <a:spLocks noChangeArrowheads="1"/>
          </p:cNvSpPr>
          <p:nvPr/>
        </p:nvSpPr>
        <p:spPr bwMode="auto">
          <a:xfrm>
            <a:off x="2590800" y="762000"/>
            <a:ext cx="1905000" cy="427038"/>
          </a:xfrm>
          <a:prstGeom prst="rect">
            <a:avLst/>
          </a:prstGeom>
          <a:noFill/>
          <a:ln w="9525">
            <a:noFill/>
            <a:miter lim="800000"/>
            <a:headEnd/>
            <a:tailEnd/>
          </a:ln>
          <a:effectLst/>
        </p:spPr>
        <p:txBody>
          <a:bodyPr>
            <a:spAutoFit/>
          </a:bodyPr>
          <a:lstStyle/>
          <a:p>
            <a:pPr algn="l"/>
            <a:r>
              <a:rPr lang="en-US" sz="1400" b="1" u="none" dirty="0">
                <a:solidFill>
                  <a:srgbClr val="FF0000"/>
                </a:solidFill>
              </a:rPr>
              <a:t>ID/RF: lw $t0, 20($t1)</a:t>
            </a:r>
            <a:endParaRPr lang="en-US" sz="1400" b="1" u="none" dirty="0">
              <a:solidFill>
                <a:srgbClr val="008000"/>
              </a:solidFill>
            </a:endParaRPr>
          </a:p>
          <a:p>
            <a:pPr algn="l"/>
            <a:endParaRPr lang="en-US" sz="800" b="1" u="none" dirty="0">
              <a:solidFill>
                <a:srgbClr val="FF0000"/>
              </a:solidFill>
            </a:endParaRPr>
          </a:p>
        </p:txBody>
      </p:sp>
      <p:sp>
        <p:nvSpPr>
          <p:cNvPr id="64163" name="Text Box 675"/>
          <p:cNvSpPr txBox="1">
            <a:spLocks noChangeArrowheads="1"/>
          </p:cNvSpPr>
          <p:nvPr/>
        </p:nvSpPr>
        <p:spPr bwMode="auto">
          <a:xfrm>
            <a:off x="4687888"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EX: Idle</a:t>
            </a:r>
          </a:p>
        </p:txBody>
      </p:sp>
      <p:sp>
        <p:nvSpPr>
          <p:cNvPr id="64164" name="Text Box 676"/>
          <p:cNvSpPr txBox="1">
            <a:spLocks noChangeArrowheads="1"/>
          </p:cNvSpPr>
          <p:nvPr/>
        </p:nvSpPr>
        <p:spPr bwMode="auto">
          <a:xfrm>
            <a:off x="6400800"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MEM: Idle</a:t>
            </a:r>
          </a:p>
        </p:txBody>
      </p:sp>
      <p:sp>
        <p:nvSpPr>
          <p:cNvPr id="64165" name="Text Box 677"/>
          <p:cNvSpPr txBox="1">
            <a:spLocks noChangeArrowheads="1"/>
          </p:cNvSpPr>
          <p:nvPr/>
        </p:nvSpPr>
        <p:spPr bwMode="auto">
          <a:xfrm>
            <a:off x="8077200" y="762000"/>
            <a:ext cx="685800" cy="523220"/>
          </a:xfrm>
          <a:prstGeom prst="rect">
            <a:avLst/>
          </a:prstGeom>
          <a:noFill/>
          <a:ln w="9525">
            <a:noFill/>
            <a:miter lim="800000"/>
            <a:headEnd/>
            <a:tailEnd/>
          </a:ln>
          <a:effectLst/>
        </p:spPr>
        <p:txBody>
          <a:bodyPr>
            <a:spAutoFit/>
          </a:bodyPr>
          <a:lstStyle/>
          <a:p>
            <a:r>
              <a:rPr lang="en-US" sz="1400" b="1" u="none" dirty="0">
                <a:solidFill>
                  <a:srgbClr val="FF0000"/>
                </a:solidFill>
              </a:rPr>
              <a:t>WB:</a:t>
            </a:r>
          </a:p>
          <a:p>
            <a:r>
              <a:rPr lang="en-US" sz="1400" b="1" u="none" dirty="0">
                <a:solidFill>
                  <a:srgbClr val="FF0000"/>
                </a:solidFill>
              </a:rPr>
              <a:t>Idle</a:t>
            </a:r>
          </a:p>
        </p:txBody>
      </p:sp>
      <p:sp>
        <p:nvSpPr>
          <p:cNvPr id="64170" name="Text Box 682"/>
          <p:cNvSpPr txBox="1">
            <a:spLocks noChangeArrowheads="1"/>
          </p:cNvSpPr>
          <p:nvPr/>
        </p:nvSpPr>
        <p:spPr bwMode="auto">
          <a:xfrm>
            <a:off x="4191000" y="4025900"/>
            <a:ext cx="276225" cy="244475"/>
          </a:xfrm>
          <a:prstGeom prst="rect">
            <a:avLst/>
          </a:prstGeom>
          <a:noFill/>
          <a:ln w="9525">
            <a:noFill/>
            <a:miter lim="800000"/>
            <a:headEnd/>
            <a:tailEnd/>
          </a:ln>
          <a:effectLst/>
        </p:spPr>
        <p:txBody>
          <a:bodyPr wrap="none">
            <a:spAutoFit/>
          </a:bodyPr>
          <a:lstStyle/>
          <a:p>
            <a:pPr algn="l"/>
            <a:r>
              <a:rPr lang="en-US" sz="1000" b="1" u="none" dirty="0"/>
              <a:t>X</a:t>
            </a:r>
          </a:p>
        </p:txBody>
      </p:sp>
      <p:sp>
        <p:nvSpPr>
          <p:cNvPr id="64082" name="Text Box 594"/>
          <p:cNvSpPr txBox="1">
            <a:spLocks noChangeArrowheads="1"/>
          </p:cNvSpPr>
          <p:nvPr/>
        </p:nvSpPr>
        <p:spPr bwMode="auto">
          <a:xfrm>
            <a:off x="4114800" y="5368447"/>
            <a:ext cx="609600" cy="244475"/>
          </a:xfrm>
          <a:prstGeom prst="rect">
            <a:avLst/>
          </a:prstGeom>
          <a:noFill/>
          <a:ln w="9525">
            <a:noFill/>
            <a:miter lim="800000"/>
            <a:headEnd/>
            <a:tailEnd/>
          </a:ln>
          <a:effectLst/>
        </p:spPr>
        <p:txBody>
          <a:bodyPr>
            <a:spAutoFit/>
          </a:bodyPr>
          <a:lstStyle/>
          <a:p>
            <a:pPr algn="l"/>
            <a:r>
              <a:rPr lang="en-US" sz="1000" b="1" u="none" smtClean="0"/>
              <a:t>$t0</a:t>
            </a:r>
            <a:endParaRPr lang="en-US" sz="1000" b="1" u="none" dirty="0"/>
          </a:p>
        </p:txBody>
      </p:sp>
      <p:sp>
        <p:nvSpPr>
          <p:cNvPr id="64083" name="Text Box 595"/>
          <p:cNvSpPr txBox="1">
            <a:spLocks noChangeArrowheads="1"/>
          </p:cNvSpPr>
          <p:nvPr/>
        </p:nvSpPr>
        <p:spPr bwMode="auto">
          <a:xfrm>
            <a:off x="4191000" y="5638800"/>
            <a:ext cx="304800" cy="244475"/>
          </a:xfrm>
          <a:prstGeom prst="rect">
            <a:avLst/>
          </a:prstGeom>
          <a:noFill/>
          <a:ln w="9525">
            <a:noFill/>
            <a:miter lim="800000"/>
            <a:headEnd/>
            <a:tailEnd/>
          </a:ln>
          <a:effectLst/>
        </p:spPr>
        <p:txBody>
          <a:bodyPr>
            <a:spAutoFit/>
          </a:bodyPr>
          <a:lstStyle/>
          <a:p>
            <a:pPr algn="l"/>
            <a:r>
              <a:rPr lang="en-US" sz="1000" b="1" u="none" dirty="0"/>
              <a:t>X</a:t>
            </a:r>
          </a:p>
        </p:txBody>
      </p:sp>
      <p:sp>
        <p:nvSpPr>
          <p:cNvPr id="64049" name="Text Box 561"/>
          <p:cNvSpPr txBox="1">
            <a:spLocks noChangeArrowheads="1"/>
          </p:cNvSpPr>
          <p:nvPr/>
        </p:nvSpPr>
        <p:spPr bwMode="auto">
          <a:xfrm>
            <a:off x="4194175" y="5087779"/>
            <a:ext cx="454025" cy="246221"/>
          </a:xfrm>
          <a:prstGeom prst="rect">
            <a:avLst/>
          </a:prstGeom>
          <a:noFill/>
          <a:ln w="9525">
            <a:noFill/>
            <a:miter lim="800000"/>
            <a:headEnd/>
            <a:tailEnd/>
          </a:ln>
          <a:effectLst/>
        </p:spPr>
        <p:txBody>
          <a:bodyPr wrap="square">
            <a:spAutoFit/>
          </a:bodyPr>
          <a:lstStyle/>
          <a:p>
            <a:pPr algn="l"/>
            <a:r>
              <a:rPr lang="en-US" sz="1000" b="1" u="none" dirty="0" smtClean="0"/>
              <a:t>0x14</a:t>
            </a:r>
            <a:endParaRPr lang="en-US" sz="1000" b="1" u="none" dirty="0"/>
          </a:p>
        </p:txBody>
      </p:sp>
      <p:sp>
        <p:nvSpPr>
          <p:cNvPr id="64173" name="Text Box 685"/>
          <p:cNvSpPr txBox="1">
            <a:spLocks noChangeArrowheads="1"/>
          </p:cNvSpPr>
          <p:nvPr/>
        </p:nvSpPr>
        <p:spPr bwMode="auto">
          <a:xfrm>
            <a:off x="4098925" y="3565525"/>
            <a:ext cx="538930" cy="246221"/>
          </a:xfrm>
          <a:prstGeom prst="rect">
            <a:avLst/>
          </a:prstGeom>
          <a:noFill/>
          <a:ln w="9525">
            <a:noFill/>
            <a:miter lim="800000"/>
            <a:headEnd/>
            <a:tailEnd/>
          </a:ln>
          <a:effectLst/>
        </p:spPr>
        <p:txBody>
          <a:bodyPr wrap="none">
            <a:spAutoFit/>
          </a:bodyPr>
          <a:lstStyle/>
          <a:p>
            <a:pPr algn="l"/>
            <a:r>
              <a:rPr lang="en-US" sz="1000" b="1" u="none" dirty="0"/>
              <a:t> [ </a:t>
            </a:r>
            <a:r>
              <a:rPr lang="en-US" sz="1000" b="1" u="none" dirty="0" smtClean="0"/>
              <a:t>$t1 </a:t>
            </a:r>
            <a:r>
              <a:rPr lang="en-US" sz="1000" b="1" u="none" dirty="0"/>
              <a:t>]</a:t>
            </a:r>
          </a:p>
        </p:txBody>
      </p:sp>
      <p:sp>
        <p:nvSpPr>
          <p:cNvPr id="64183" name="Text Box 695"/>
          <p:cNvSpPr txBox="1">
            <a:spLocks noChangeArrowheads="1"/>
          </p:cNvSpPr>
          <p:nvPr/>
        </p:nvSpPr>
        <p:spPr bwMode="auto">
          <a:xfrm>
            <a:off x="2689225" y="3189288"/>
            <a:ext cx="320922" cy="215444"/>
          </a:xfrm>
          <a:prstGeom prst="rect">
            <a:avLst/>
          </a:prstGeom>
          <a:noFill/>
          <a:ln w="9525">
            <a:noFill/>
            <a:miter lim="800000"/>
            <a:headEnd/>
            <a:tailEnd/>
          </a:ln>
          <a:effectLst/>
        </p:spPr>
        <p:txBody>
          <a:bodyPr wrap="none">
            <a:spAutoFit/>
          </a:bodyPr>
          <a:lstStyle/>
          <a:p>
            <a:pPr algn="l"/>
            <a:r>
              <a:rPr lang="en-US" sz="800" b="1" u="none" smtClean="0"/>
              <a:t>$t1</a:t>
            </a:r>
            <a:endParaRPr lang="en-US" sz="800" b="1" u="none" dirty="0"/>
          </a:p>
        </p:txBody>
      </p:sp>
      <p:sp>
        <p:nvSpPr>
          <p:cNvPr id="64184" name="Text Box 696"/>
          <p:cNvSpPr txBox="1">
            <a:spLocks noChangeArrowheads="1"/>
          </p:cNvSpPr>
          <p:nvPr/>
        </p:nvSpPr>
        <p:spPr bwMode="auto">
          <a:xfrm>
            <a:off x="2686050" y="3467100"/>
            <a:ext cx="609600" cy="214313"/>
          </a:xfrm>
          <a:prstGeom prst="rect">
            <a:avLst/>
          </a:prstGeom>
          <a:noFill/>
          <a:ln w="9525">
            <a:noFill/>
            <a:miter lim="800000"/>
            <a:headEnd/>
            <a:tailEnd/>
          </a:ln>
          <a:effectLst/>
        </p:spPr>
        <p:txBody>
          <a:bodyPr>
            <a:spAutoFit/>
          </a:bodyPr>
          <a:lstStyle/>
          <a:p>
            <a:pPr algn="l"/>
            <a:r>
              <a:rPr lang="en-US" sz="800" b="1" u="none" smtClean="0"/>
              <a:t>$t0</a:t>
            </a:r>
            <a:endParaRPr lang="en-US" sz="800" b="1" u="none" dirty="0"/>
          </a:p>
        </p:txBody>
      </p:sp>
      <p:grpSp>
        <p:nvGrpSpPr>
          <p:cNvPr id="242" name="Group 241"/>
          <p:cNvGrpSpPr/>
          <p:nvPr/>
        </p:nvGrpSpPr>
        <p:grpSpPr>
          <a:xfrm>
            <a:off x="381000" y="1295400"/>
            <a:ext cx="8229601" cy="4953000"/>
            <a:chOff x="457200" y="1295400"/>
            <a:chExt cx="8229601" cy="4953000"/>
          </a:xfrm>
        </p:grpSpPr>
        <p:sp>
          <p:nvSpPr>
            <p:cNvPr id="243" name="Line 201"/>
            <p:cNvSpPr>
              <a:spLocks noChangeShapeType="1"/>
            </p:cNvSpPr>
            <p:nvPr/>
          </p:nvSpPr>
          <p:spPr bwMode="auto">
            <a:xfrm flipV="1">
              <a:off x="5935980" y="43510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244" name="Group 205"/>
            <p:cNvGrpSpPr/>
            <p:nvPr/>
          </p:nvGrpSpPr>
          <p:grpSpPr>
            <a:xfrm>
              <a:off x="5379720" y="3649980"/>
              <a:ext cx="1056287" cy="990598"/>
              <a:chOff x="3355430" y="3810002"/>
              <a:chExt cx="1056287" cy="990598"/>
            </a:xfrm>
          </p:grpSpPr>
          <p:cxnSp>
            <p:nvCxnSpPr>
              <p:cNvPr id="447" name="Straight Connector 446"/>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8" name="Isosceles Triangle 447"/>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9" name="Isosceles Triangle 448"/>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0" name="Isosceles Triangle 449"/>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1" name="Rectangle 450"/>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2"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245" name="Line 207"/>
            <p:cNvSpPr>
              <a:spLocks noChangeShapeType="1"/>
            </p:cNvSpPr>
            <p:nvPr/>
          </p:nvSpPr>
          <p:spPr bwMode="auto">
            <a:xfrm>
              <a:off x="5181600" y="35814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246" name="Line 205"/>
            <p:cNvSpPr>
              <a:spLocks noChangeShapeType="1"/>
            </p:cNvSpPr>
            <p:nvPr/>
          </p:nvSpPr>
          <p:spPr bwMode="auto">
            <a:xfrm>
              <a:off x="6019800" y="2667000"/>
              <a:ext cx="0" cy="914400"/>
            </a:xfrm>
            <a:prstGeom prst="line">
              <a:avLst/>
            </a:prstGeom>
            <a:noFill/>
            <a:ln w="9525">
              <a:solidFill>
                <a:srgbClr val="CC0000"/>
              </a:solidFill>
              <a:round/>
              <a:headEnd/>
              <a:tailEnd/>
            </a:ln>
            <a:effectLst/>
          </p:spPr>
          <p:txBody>
            <a:bodyPr/>
            <a:lstStyle/>
            <a:p>
              <a:endParaRPr lang="en-US" dirty="0"/>
            </a:p>
          </p:txBody>
        </p:sp>
        <p:grpSp>
          <p:nvGrpSpPr>
            <p:cNvPr id="247" name="Group 205"/>
            <p:cNvGrpSpPr/>
            <p:nvPr/>
          </p:nvGrpSpPr>
          <p:grpSpPr>
            <a:xfrm>
              <a:off x="5367373" y="2420274"/>
              <a:ext cx="1056287" cy="990598"/>
              <a:chOff x="3355430" y="3810002"/>
              <a:chExt cx="1056287" cy="990598"/>
            </a:xfrm>
          </p:grpSpPr>
          <p:cxnSp>
            <p:nvCxnSpPr>
              <p:cNvPr id="441" name="Straight Connector 440"/>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2" name="Isosceles Triangle 441"/>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3" name="Isosceles Triangle 442"/>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4" name="Isosceles Triangle 443"/>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5" name="Rectangle 444"/>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6"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248" name="Group 205"/>
            <p:cNvGrpSpPr/>
            <p:nvPr/>
          </p:nvGrpSpPr>
          <p:grpSpPr>
            <a:xfrm>
              <a:off x="1272540" y="2209800"/>
              <a:ext cx="1056287" cy="990598"/>
              <a:chOff x="3355430" y="3810002"/>
              <a:chExt cx="1056287" cy="990598"/>
            </a:xfrm>
          </p:grpSpPr>
          <p:cxnSp>
            <p:nvCxnSpPr>
              <p:cNvPr id="435" name="Straight Connector 434"/>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6" name="Isosceles Triangle 435"/>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7" name="Isosceles Triangle 436"/>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8" name="Isosceles Triangle 437"/>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9" name="Rectangle 438"/>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0"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250" name="Rectangle 9"/>
            <p:cNvSpPr>
              <a:spLocks noChangeArrowheads="1"/>
            </p:cNvSpPr>
            <p:nvPr/>
          </p:nvSpPr>
          <p:spPr bwMode="auto">
            <a:xfrm>
              <a:off x="1143000"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51" name="Rectangle 42"/>
            <p:cNvSpPr>
              <a:spLocks noChangeArrowheads="1"/>
            </p:cNvSpPr>
            <p:nvPr/>
          </p:nvSpPr>
          <p:spPr bwMode="auto">
            <a:xfrm>
              <a:off x="609600" y="35052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252" name="Line 43"/>
            <p:cNvSpPr>
              <a:spLocks noChangeShapeType="1"/>
            </p:cNvSpPr>
            <p:nvPr/>
          </p:nvSpPr>
          <p:spPr bwMode="auto">
            <a:xfrm>
              <a:off x="838200" y="3733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53" name="Line 44"/>
            <p:cNvSpPr>
              <a:spLocks noChangeShapeType="1"/>
            </p:cNvSpPr>
            <p:nvPr/>
          </p:nvSpPr>
          <p:spPr bwMode="auto">
            <a:xfrm flipH="1" flipV="1">
              <a:off x="914400" y="2438400"/>
              <a:ext cx="12700" cy="1295400"/>
            </a:xfrm>
            <a:prstGeom prst="line">
              <a:avLst/>
            </a:prstGeom>
            <a:noFill/>
            <a:ln w="28575">
              <a:solidFill>
                <a:schemeClr val="tx1"/>
              </a:solidFill>
              <a:round/>
              <a:headEnd/>
              <a:tailEnd/>
            </a:ln>
            <a:effectLst/>
          </p:spPr>
          <p:txBody>
            <a:bodyPr/>
            <a:lstStyle/>
            <a:p>
              <a:endParaRPr lang="en-US" dirty="0"/>
            </a:p>
          </p:txBody>
        </p:sp>
        <p:sp>
          <p:nvSpPr>
            <p:cNvPr id="254" name="Line 45"/>
            <p:cNvSpPr>
              <a:spLocks noChangeShapeType="1"/>
            </p:cNvSpPr>
            <p:nvPr/>
          </p:nvSpPr>
          <p:spPr bwMode="auto">
            <a:xfrm flipV="1">
              <a:off x="914400" y="24536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255" name="Line 46"/>
            <p:cNvSpPr>
              <a:spLocks noChangeShapeType="1"/>
            </p:cNvSpPr>
            <p:nvPr/>
          </p:nvSpPr>
          <p:spPr bwMode="auto">
            <a:xfrm>
              <a:off x="1066800" y="29718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56" name="Text Box 47"/>
            <p:cNvSpPr txBox="1">
              <a:spLocks noChangeArrowheads="1"/>
            </p:cNvSpPr>
            <p:nvPr/>
          </p:nvSpPr>
          <p:spPr bwMode="auto">
            <a:xfrm>
              <a:off x="990600" y="27432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257" name="Text Box 48"/>
            <p:cNvSpPr txBox="1">
              <a:spLocks noChangeArrowheads="1"/>
            </p:cNvSpPr>
            <p:nvPr/>
          </p:nvSpPr>
          <p:spPr bwMode="auto">
            <a:xfrm>
              <a:off x="1095375" y="35036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258" name="Text Box 49"/>
            <p:cNvSpPr txBox="1">
              <a:spLocks noChangeArrowheads="1"/>
            </p:cNvSpPr>
            <p:nvPr/>
          </p:nvSpPr>
          <p:spPr bwMode="auto">
            <a:xfrm>
              <a:off x="1281113" y="31099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259" name="Rectangle 50"/>
            <p:cNvSpPr>
              <a:spLocks noChangeArrowheads="1"/>
            </p:cNvSpPr>
            <p:nvPr/>
          </p:nvSpPr>
          <p:spPr bwMode="auto">
            <a:xfrm>
              <a:off x="6761163" y="3810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60" name="Text Box 51"/>
            <p:cNvSpPr txBox="1">
              <a:spLocks noChangeArrowheads="1"/>
            </p:cNvSpPr>
            <p:nvPr/>
          </p:nvSpPr>
          <p:spPr bwMode="auto">
            <a:xfrm>
              <a:off x="6858000" y="50577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261" name="Group 52"/>
            <p:cNvGrpSpPr>
              <a:grpSpLocks/>
            </p:cNvGrpSpPr>
            <p:nvPr/>
          </p:nvGrpSpPr>
          <p:grpSpPr bwMode="auto">
            <a:xfrm>
              <a:off x="5067288" y="4191000"/>
              <a:ext cx="228600" cy="549275"/>
              <a:chOff x="4392" y="1632"/>
              <a:chExt cx="144" cy="346"/>
            </a:xfrm>
          </p:grpSpPr>
          <p:grpSp>
            <p:nvGrpSpPr>
              <p:cNvPr id="430" name="Group 53"/>
              <p:cNvGrpSpPr>
                <a:grpSpLocks/>
              </p:cNvGrpSpPr>
              <p:nvPr/>
            </p:nvGrpSpPr>
            <p:grpSpPr bwMode="auto">
              <a:xfrm>
                <a:off x="4411" y="1634"/>
                <a:ext cx="102" cy="336"/>
                <a:chOff x="1248" y="3360"/>
                <a:chExt cx="144" cy="480"/>
              </a:xfrm>
            </p:grpSpPr>
            <p:sp>
              <p:nvSpPr>
                <p:cNvPr id="432"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33"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34"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31"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262" name="Line 58"/>
            <p:cNvSpPr>
              <a:spLocks noChangeShapeType="1"/>
            </p:cNvSpPr>
            <p:nvPr/>
          </p:nvSpPr>
          <p:spPr bwMode="auto">
            <a:xfrm>
              <a:off x="64770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63" name="Oval 59"/>
            <p:cNvSpPr>
              <a:spLocks noChangeArrowheads="1"/>
            </p:cNvSpPr>
            <p:nvPr/>
          </p:nvSpPr>
          <p:spPr bwMode="auto">
            <a:xfrm>
              <a:off x="4800600" y="28956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264" name="Line 60"/>
            <p:cNvSpPr>
              <a:spLocks noChangeShapeType="1"/>
            </p:cNvSpPr>
            <p:nvPr/>
          </p:nvSpPr>
          <p:spPr bwMode="auto">
            <a:xfrm>
              <a:off x="2209800" y="3886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65" name="Line 61"/>
            <p:cNvSpPr>
              <a:spLocks noChangeShapeType="1"/>
            </p:cNvSpPr>
            <p:nvPr/>
          </p:nvSpPr>
          <p:spPr bwMode="auto">
            <a:xfrm flipV="1">
              <a:off x="4953000" y="35052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266" name="Line 62"/>
            <p:cNvSpPr>
              <a:spLocks noChangeShapeType="1"/>
            </p:cNvSpPr>
            <p:nvPr/>
          </p:nvSpPr>
          <p:spPr bwMode="auto">
            <a:xfrm>
              <a:off x="4800600" y="47929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267" name="Line 63"/>
            <p:cNvSpPr>
              <a:spLocks noChangeShapeType="1"/>
            </p:cNvSpPr>
            <p:nvPr/>
          </p:nvSpPr>
          <p:spPr bwMode="auto">
            <a:xfrm>
              <a:off x="5181600" y="3200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68" name="Line 64"/>
            <p:cNvSpPr>
              <a:spLocks noChangeShapeType="1"/>
            </p:cNvSpPr>
            <p:nvPr/>
          </p:nvSpPr>
          <p:spPr bwMode="auto">
            <a:xfrm>
              <a:off x="2148840" y="1310640"/>
              <a:ext cx="4876800" cy="0"/>
            </a:xfrm>
            <a:prstGeom prst="line">
              <a:avLst/>
            </a:prstGeom>
            <a:noFill/>
            <a:ln w="28575">
              <a:solidFill>
                <a:schemeClr val="tx1"/>
              </a:solidFill>
              <a:round/>
              <a:headEnd/>
              <a:tailEnd/>
            </a:ln>
            <a:effectLst/>
          </p:spPr>
          <p:txBody>
            <a:bodyPr/>
            <a:lstStyle/>
            <a:p>
              <a:endParaRPr lang="en-US" dirty="0"/>
            </a:p>
          </p:txBody>
        </p:sp>
        <p:sp>
          <p:nvSpPr>
            <p:cNvPr id="269" name="Line 65"/>
            <p:cNvSpPr>
              <a:spLocks noChangeShapeType="1"/>
            </p:cNvSpPr>
            <p:nvPr/>
          </p:nvSpPr>
          <p:spPr bwMode="auto">
            <a:xfrm flipV="1">
              <a:off x="2578100" y="1676400"/>
              <a:ext cx="12700" cy="304800"/>
            </a:xfrm>
            <a:prstGeom prst="line">
              <a:avLst/>
            </a:prstGeom>
            <a:noFill/>
            <a:ln w="28575">
              <a:solidFill>
                <a:schemeClr val="tx1"/>
              </a:solidFill>
              <a:round/>
              <a:headEnd/>
              <a:tailEnd/>
            </a:ln>
            <a:effectLst/>
          </p:spPr>
          <p:txBody>
            <a:bodyPr/>
            <a:lstStyle/>
            <a:p>
              <a:endParaRPr lang="en-US" dirty="0"/>
            </a:p>
          </p:txBody>
        </p:sp>
        <p:sp>
          <p:nvSpPr>
            <p:cNvPr id="270" name="Line 66"/>
            <p:cNvSpPr>
              <a:spLocks noChangeShapeType="1"/>
            </p:cNvSpPr>
            <p:nvPr/>
          </p:nvSpPr>
          <p:spPr bwMode="auto">
            <a:xfrm flipV="1">
              <a:off x="1995488" y="1981200"/>
              <a:ext cx="0" cy="685800"/>
            </a:xfrm>
            <a:prstGeom prst="line">
              <a:avLst/>
            </a:prstGeom>
            <a:noFill/>
            <a:ln w="28575">
              <a:solidFill>
                <a:schemeClr val="tx1"/>
              </a:solidFill>
              <a:round/>
              <a:headEnd/>
              <a:tailEnd/>
            </a:ln>
            <a:effectLst/>
          </p:spPr>
          <p:txBody>
            <a:bodyPr/>
            <a:lstStyle/>
            <a:p>
              <a:endParaRPr lang="en-US" dirty="0"/>
            </a:p>
          </p:txBody>
        </p:sp>
        <p:sp>
          <p:nvSpPr>
            <p:cNvPr id="271" name="Line 67"/>
            <p:cNvSpPr>
              <a:spLocks noChangeShapeType="1"/>
            </p:cNvSpPr>
            <p:nvPr/>
          </p:nvSpPr>
          <p:spPr bwMode="auto">
            <a:xfrm flipV="1">
              <a:off x="7003733" y="1295400"/>
              <a:ext cx="14288" cy="1676400"/>
            </a:xfrm>
            <a:prstGeom prst="line">
              <a:avLst/>
            </a:prstGeom>
            <a:noFill/>
            <a:ln w="28575">
              <a:solidFill>
                <a:schemeClr val="tx1"/>
              </a:solidFill>
              <a:round/>
              <a:headEnd/>
              <a:tailEnd/>
            </a:ln>
            <a:effectLst/>
          </p:spPr>
          <p:txBody>
            <a:bodyPr/>
            <a:lstStyle/>
            <a:p>
              <a:endParaRPr lang="en-US" dirty="0"/>
            </a:p>
          </p:txBody>
        </p:sp>
        <p:sp>
          <p:nvSpPr>
            <p:cNvPr id="272" name="Line 68"/>
            <p:cNvSpPr>
              <a:spLocks noChangeShapeType="1"/>
            </p:cNvSpPr>
            <p:nvPr/>
          </p:nvSpPr>
          <p:spPr bwMode="auto">
            <a:xfrm flipV="1">
              <a:off x="2147888" y="1295400"/>
              <a:ext cx="0" cy="914400"/>
            </a:xfrm>
            <a:prstGeom prst="line">
              <a:avLst/>
            </a:prstGeom>
            <a:noFill/>
            <a:ln w="28575">
              <a:solidFill>
                <a:schemeClr val="tx1"/>
              </a:solidFill>
              <a:round/>
              <a:headEnd/>
              <a:tailEnd/>
            </a:ln>
            <a:effectLst/>
          </p:spPr>
          <p:txBody>
            <a:bodyPr/>
            <a:lstStyle/>
            <a:p>
              <a:endParaRPr lang="en-US" dirty="0"/>
            </a:p>
          </p:txBody>
        </p:sp>
        <p:sp>
          <p:nvSpPr>
            <p:cNvPr id="273" name="Line 69"/>
            <p:cNvSpPr>
              <a:spLocks noChangeShapeType="1"/>
            </p:cNvSpPr>
            <p:nvPr/>
          </p:nvSpPr>
          <p:spPr bwMode="auto">
            <a:xfrm>
              <a:off x="6035040" y="2971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4" name="Line 71"/>
            <p:cNvSpPr>
              <a:spLocks noChangeShapeType="1"/>
            </p:cNvSpPr>
            <p:nvPr/>
          </p:nvSpPr>
          <p:spPr bwMode="auto">
            <a:xfrm>
              <a:off x="457200" y="3733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75" name="Line 72"/>
            <p:cNvSpPr>
              <a:spLocks noChangeShapeType="1"/>
            </p:cNvSpPr>
            <p:nvPr/>
          </p:nvSpPr>
          <p:spPr bwMode="auto">
            <a:xfrm flipH="1" flipV="1">
              <a:off x="457200" y="1676400"/>
              <a:ext cx="12700" cy="2057400"/>
            </a:xfrm>
            <a:prstGeom prst="line">
              <a:avLst/>
            </a:prstGeom>
            <a:noFill/>
            <a:ln w="28575">
              <a:solidFill>
                <a:schemeClr val="tx1"/>
              </a:solidFill>
              <a:round/>
              <a:headEnd/>
              <a:tailEnd/>
            </a:ln>
            <a:effectLst/>
          </p:spPr>
          <p:txBody>
            <a:bodyPr/>
            <a:lstStyle/>
            <a:p>
              <a:endParaRPr lang="en-US" dirty="0"/>
            </a:p>
          </p:txBody>
        </p:sp>
        <p:sp>
          <p:nvSpPr>
            <p:cNvPr id="276" name="Line 73"/>
            <p:cNvSpPr>
              <a:spLocks noChangeShapeType="1"/>
            </p:cNvSpPr>
            <p:nvPr/>
          </p:nvSpPr>
          <p:spPr bwMode="auto">
            <a:xfrm>
              <a:off x="457200" y="1683068"/>
              <a:ext cx="2133600" cy="0"/>
            </a:xfrm>
            <a:prstGeom prst="line">
              <a:avLst/>
            </a:prstGeom>
            <a:noFill/>
            <a:ln w="28575">
              <a:solidFill>
                <a:schemeClr val="tx1"/>
              </a:solidFill>
              <a:round/>
              <a:headEnd/>
              <a:tailEnd/>
            </a:ln>
            <a:effectLst/>
          </p:spPr>
          <p:txBody>
            <a:bodyPr/>
            <a:lstStyle/>
            <a:p>
              <a:endParaRPr lang="en-US" dirty="0"/>
            </a:p>
          </p:txBody>
        </p:sp>
        <p:sp>
          <p:nvSpPr>
            <p:cNvPr id="277" name="Line 74"/>
            <p:cNvSpPr>
              <a:spLocks noChangeShapeType="1"/>
            </p:cNvSpPr>
            <p:nvPr/>
          </p:nvSpPr>
          <p:spPr bwMode="auto">
            <a:xfrm flipH="1">
              <a:off x="2438400" y="1981200"/>
              <a:ext cx="152400" cy="0"/>
            </a:xfrm>
            <a:prstGeom prst="line">
              <a:avLst/>
            </a:prstGeom>
            <a:noFill/>
            <a:ln w="28575">
              <a:solidFill>
                <a:schemeClr val="tx1"/>
              </a:solidFill>
              <a:round/>
              <a:headEnd/>
              <a:tailEnd/>
            </a:ln>
            <a:effectLst/>
          </p:spPr>
          <p:txBody>
            <a:bodyPr/>
            <a:lstStyle/>
            <a:p>
              <a:endParaRPr lang="en-US" dirty="0"/>
            </a:p>
          </p:txBody>
        </p:sp>
        <p:sp>
          <p:nvSpPr>
            <p:cNvPr id="278" name="Line 75"/>
            <p:cNvSpPr>
              <a:spLocks noChangeShapeType="1"/>
            </p:cNvSpPr>
            <p:nvPr/>
          </p:nvSpPr>
          <p:spPr bwMode="auto">
            <a:xfrm>
              <a:off x="4724400" y="5105400"/>
              <a:ext cx="381000" cy="0"/>
            </a:xfrm>
            <a:prstGeom prst="line">
              <a:avLst/>
            </a:prstGeom>
            <a:noFill/>
            <a:ln w="28575">
              <a:solidFill>
                <a:schemeClr val="tx1"/>
              </a:solidFill>
              <a:round/>
              <a:headEnd/>
              <a:tailEnd/>
            </a:ln>
            <a:effectLst/>
          </p:spPr>
          <p:txBody>
            <a:bodyPr/>
            <a:lstStyle/>
            <a:p>
              <a:endParaRPr lang="en-US" dirty="0"/>
            </a:p>
          </p:txBody>
        </p:sp>
        <p:sp>
          <p:nvSpPr>
            <p:cNvPr id="279" name="Line 76"/>
            <p:cNvSpPr>
              <a:spLocks noChangeShapeType="1"/>
            </p:cNvSpPr>
            <p:nvPr/>
          </p:nvSpPr>
          <p:spPr bwMode="auto">
            <a:xfrm>
              <a:off x="60198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80" name="Text Box 77"/>
            <p:cNvSpPr txBox="1">
              <a:spLocks noChangeArrowheads="1"/>
            </p:cNvSpPr>
            <p:nvPr/>
          </p:nvSpPr>
          <p:spPr bwMode="auto">
            <a:xfrm>
              <a:off x="6650038" y="40989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281" name="Text Box 78"/>
            <p:cNvSpPr txBox="1">
              <a:spLocks noChangeArrowheads="1"/>
            </p:cNvSpPr>
            <p:nvPr/>
          </p:nvSpPr>
          <p:spPr bwMode="auto">
            <a:xfrm>
              <a:off x="1828800" y="36576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282" name="Line 79"/>
            <p:cNvSpPr>
              <a:spLocks noChangeShapeType="1"/>
            </p:cNvSpPr>
            <p:nvPr/>
          </p:nvSpPr>
          <p:spPr bwMode="auto">
            <a:xfrm>
              <a:off x="2819400" y="34004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83" name="Line 82"/>
            <p:cNvSpPr>
              <a:spLocks noChangeShapeType="1"/>
            </p:cNvSpPr>
            <p:nvPr/>
          </p:nvSpPr>
          <p:spPr bwMode="auto">
            <a:xfrm>
              <a:off x="4724400" y="2667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84" name="Line 83"/>
            <p:cNvSpPr>
              <a:spLocks noChangeShapeType="1"/>
            </p:cNvSpPr>
            <p:nvPr/>
          </p:nvSpPr>
          <p:spPr bwMode="auto">
            <a:xfrm>
              <a:off x="2819400" y="2133600"/>
              <a:ext cx="0" cy="3733800"/>
            </a:xfrm>
            <a:prstGeom prst="line">
              <a:avLst/>
            </a:prstGeom>
            <a:noFill/>
            <a:ln w="28575">
              <a:solidFill>
                <a:schemeClr val="tx1"/>
              </a:solidFill>
              <a:round/>
              <a:headEnd/>
              <a:tailEnd/>
            </a:ln>
            <a:effectLst/>
          </p:spPr>
          <p:txBody>
            <a:bodyPr/>
            <a:lstStyle/>
            <a:p>
              <a:endParaRPr lang="en-US" dirty="0"/>
            </a:p>
          </p:txBody>
        </p:sp>
        <p:sp>
          <p:nvSpPr>
            <p:cNvPr id="285" name="Line 84"/>
            <p:cNvSpPr>
              <a:spLocks noChangeShapeType="1"/>
            </p:cNvSpPr>
            <p:nvPr/>
          </p:nvSpPr>
          <p:spPr bwMode="auto">
            <a:xfrm>
              <a:off x="2819400" y="50911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286" name="Line 86"/>
            <p:cNvSpPr>
              <a:spLocks noChangeShapeType="1"/>
            </p:cNvSpPr>
            <p:nvPr/>
          </p:nvSpPr>
          <p:spPr bwMode="auto">
            <a:xfrm>
              <a:off x="7848600" y="4267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87" name="Line 87"/>
            <p:cNvSpPr>
              <a:spLocks noChangeShapeType="1"/>
            </p:cNvSpPr>
            <p:nvPr/>
          </p:nvSpPr>
          <p:spPr bwMode="auto">
            <a:xfrm>
              <a:off x="8229600" y="46005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88" name="Line 88"/>
            <p:cNvSpPr>
              <a:spLocks noChangeShapeType="1"/>
            </p:cNvSpPr>
            <p:nvPr/>
          </p:nvSpPr>
          <p:spPr bwMode="auto">
            <a:xfrm>
              <a:off x="6477000" y="2971800"/>
              <a:ext cx="533400" cy="0"/>
            </a:xfrm>
            <a:prstGeom prst="line">
              <a:avLst/>
            </a:prstGeom>
            <a:noFill/>
            <a:ln w="28575">
              <a:solidFill>
                <a:schemeClr val="tx1"/>
              </a:solidFill>
              <a:round/>
              <a:headEnd/>
              <a:tailEnd/>
            </a:ln>
            <a:effectLst/>
          </p:spPr>
          <p:txBody>
            <a:bodyPr/>
            <a:lstStyle/>
            <a:p>
              <a:endParaRPr lang="en-US" dirty="0"/>
            </a:p>
          </p:txBody>
        </p:sp>
        <p:sp>
          <p:nvSpPr>
            <p:cNvPr id="289" name="Line 89"/>
            <p:cNvSpPr>
              <a:spLocks noChangeShapeType="1"/>
            </p:cNvSpPr>
            <p:nvPr/>
          </p:nvSpPr>
          <p:spPr bwMode="auto">
            <a:xfrm>
              <a:off x="8534400" y="4433888"/>
              <a:ext cx="152400" cy="0"/>
            </a:xfrm>
            <a:prstGeom prst="line">
              <a:avLst/>
            </a:prstGeom>
            <a:noFill/>
            <a:ln w="28575">
              <a:solidFill>
                <a:schemeClr val="tx1"/>
              </a:solidFill>
              <a:round/>
              <a:headEnd/>
              <a:tailEnd/>
            </a:ln>
            <a:effectLst/>
          </p:spPr>
          <p:txBody>
            <a:bodyPr/>
            <a:lstStyle/>
            <a:p>
              <a:endParaRPr lang="en-US" dirty="0"/>
            </a:p>
          </p:txBody>
        </p:sp>
        <p:sp>
          <p:nvSpPr>
            <p:cNvPr id="290" name="Line 90"/>
            <p:cNvSpPr>
              <a:spLocks noChangeShapeType="1"/>
            </p:cNvSpPr>
            <p:nvPr/>
          </p:nvSpPr>
          <p:spPr bwMode="auto">
            <a:xfrm>
              <a:off x="8672513" y="4419600"/>
              <a:ext cx="14288" cy="1828800"/>
            </a:xfrm>
            <a:prstGeom prst="line">
              <a:avLst/>
            </a:prstGeom>
            <a:noFill/>
            <a:ln w="28575">
              <a:solidFill>
                <a:schemeClr val="tx1"/>
              </a:solidFill>
              <a:round/>
              <a:headEnd/>
              <a:tailEnd/>
            </a:ln>
            <a:effectLst/>
          </p:spPr>
          <p:txBody>
            <a:bodyPr/>
            <a:lstStyle/>
            <a:p>
              <a:endParaRPr lang="en-US" dirty="0"/>
            </a:p>
          </p:txBody>
        </p:sp>
        <p:sp>
          <p:nvSpPr>
            <p:cNvPr id="291" name="Line 9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292" name="Line 92"/>
            <p:cNvSpPr>
              <a:spLocks noChangeShapeType="1"/>
            </p:cNvSpPr>
            <p:nvPr/>
          </p:nvSpPr>
          <p:spPr bwMode="auto">
            <a:xfrm>
              <a:off x="2909888" y="4495800"/>
              <a:ext cx="0" cy="1752600"/>
            </a:xfrm>
            <a:prstGeom prst="line">
              <a:avLst/>
            </a:prstGeom>
            <a:noFill/>
            <a:ln w="28575">
              <a:solidFill>
                <a:schemeClr val="tx1"/>
              </a:solidFill>
              <a:round/>
              <a:headEnd/>
              <a:tailEnd/>
            </a:ln>
            <a:effectLst/>
          </p:spPr>
          <p:txBody>
            <a:bodyPr/>
            <a:lstStyle/>
            <a:p>
              <a:endParaRPr lang="en-US" dirty="0"/>
            </a:p>
          </p:txBody>
        </p:sp>
        <p:grpSp>
          <p:nvGrpSpPr>
            <p:cNvPr id="293" name="Group 93"/>
            <p:cNvGrpSpPr>
              <a:grpSpLocks/>
            </p:cNvGrpSpPr>
            <p:nvPr/>
          </p:nvGrpSpPr>
          <p:grpSpPr bwMode="auto">
            <a:xfrm>
              <a:off x="2246301" y="1827213"/>
              <a:ext cx="228600" cy="549275"/>
              <a:chOff x="4392" y="1632"/>
              <a:chExt cx="144" cy="346"/>
            </a:xfrm>
          </p:grpSpPr>
          <p:grpSp>
            <p:nvGrpSpPr>
              <p:cNvPr id="425" name="Group 94"/>
              <p:cNvGrpSpPr>
                <a:grpSpLocks/>
              </p:cNvGrpSpPr>
              <p:nvPr/>
            </p:nvGrpSpPr>
            <p:grpSpPr bwMode="auto">
              <a:xfrm>
                <a:off x="4411" y="1634"/>
                <a:ext cx="102" cy="336"/>
                <a:chOff x="1248" y="3360"/>
                <a:chExt cx="144" cy="480"/>
              </a:xfrm>
            </p:grpSpPr>
            <p:sp>
              <p:nvSpPr>
                <p:cNvPr id="427"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8"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9"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6"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94" name="Group 99"/>
            <p:cNvGrpSpPr>
              <a:grpSpLocks/>
            </p:cNvGrpSpPr>
            <p:nvPr/>
          </p:nvGrpSpPr>
          <p:grpSpPr bwMode="auto">
            <a:xfrm>
              <a:off x="8342301" y="4175125"/>
              <a:ext cx="228600" cy="549275"/>
              <a:chOff x="4392" y="1632"/>
              <a:chExt cx="144" cy="346"/>
            </a:xfrm>
          </p:grpSpPr>
          <p:grpSp>
            <p:nvGrpSpPr>
              <p:cNvPr id="420" name="Group 100"/>
              <p:cNvGrpSpPr>
                <a:grpSpLocks/>
              </p:cNvGrpSpPr>
              <p:nvPr/>
            </p:nvGrpSpPr>
            <p:grpSpPr bwMode="auto">
              <a:xfrm>
                <a:off x="4411" y="1634"/>
                <a:ext cx="102" cy="336"/>
                <a:chOff x="1248" y="3360"/>
                <a:chExt cx="144" cy="480"/>
              </a:xfrm>
            </p:grpSpPr>
            <p:sp>
              <p:nvSpPr>
                <p:cNvPr id="422"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3"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4"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1"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95" name="Group 105"/>
            <p:cNvGrpSpPr>
              <a:grpSpLocks/>
            </p:cNvGrpSpPr>
            <p:nvPr/>
          </p:nvGrpSpPr>
          <p:grpSpPr bwMode="auto">
            <a:xfrm>
              <a:off x="2438400" y="2514600"/>
              <a:ext cx="152400" cy="3505200"/>
              <a:chOff x="1728" y="1296"/>
              <a:chExt cx="96" cy="2688"/>
            </a:xfrm>
          </p:grpSpPr>
          <p:sp>
            <p:nvSpPr>
              <p:cNvPr id="418"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9"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296" name="Line 108"/>
            <p:cNvSpPr>
              <a:spLocks noChangeShapeType="1"/>
            </p:cNvSpPr>
            <p:nvPr/>
          </p:nvSpPr>
          <p:spPr bwMode="auto">
            <a:xfrm>
              <a:off x="2590800" y="3886200"/>
              <a:ext cx="228600" cy="0"/>
            </a:xfrm>
            <a:prstGeom prst="line">
              <a:avLst/>
            </a:prstGeom>
            <a:noFill/>
            <a:ln w="28575">
              <a:solidFill>
                <a:schemeClr val="tx1"/>
              </a:solidFill>
              <a:round/>
              <a:headEnd/>
              <a:tailEnd/>
            </a:ln>
            <a:effectLst/>
          </p:spPr>
          <p:txBody>
            <a:bodyPr/>
            <a:lstStyle/>
            <a:p>
              <a:endParaRPr lang="en-US" dirty="0"/>
            </a:p>
          </p:txBody>
        </p:sp>
        <p:sp>
          <p:nvSpPr>
            <p:cNvPr id="297" name="Line 109"/>
            <p:cNvSpPr>
              <a:spLocks noChangeShapeType="1"/>
            </p:cNvSpPr>
            <p:nvPr/>
          </p:nvSpPr>
          <p:spPr bwMode="auto">
            <a:xfrm>
              <a:off x="1920240" y="26670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98" name="Line 110"/>
            <p:cNvSpPr>
              <a:spLocks noChangeShapeType="1"/>
            </p:cNvSpPr>
            <p:nvPr/>
          </p:nvSpPr>
          <p:spPr bwMode="auto">
            <a:xfrm>
              <a:off x="2590800" y="26670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299" name="Group 111"/>
            <p:cNvGrpSpPr>
              <a:grpSpLocks/>
            </p:cNvGrpSpPr>
            <p:nvPr/>
          </p:nvGrpSpPr>
          <p:grpSpPr bwMode="auto">
            <a:xfrm>
              <a:off x="4572000" y="2514600"/>
              <a:ext cx="152400" cy="3505200"/>
              <a:chOff x="1728" y="1296"/>
              <a:chExt cx="96" cy="2688"/>
            </a:xfrm>
          </p:grpSpPr>
          <p:sp>
            <p:nvSpPr>
              <p:cNvPr id="416"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7"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00" name="Group 114"/>
            <p:cNvGrpSpPr>
              <a:grpSpLocks/>
            </p:cNvGrpSpPr>
            <p:nvPr/>
          </p:nvGrpSpPr>
          <p:grpSpPr bwMode="auto">
            <a:xfrm>
              <a:off x="6324600" y="2514600"/>
              <a:ext cx="152400" cy="3505200"/>
              <a:chOff x="1728" y="1296"/>
              <a:chExt cx="96" cy="2688"/>
            </a:xfrm>
          </p:grpSpPr>
          <p:sp>
            <p:nvSpPr>
              <p:cNvPr id="414"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5"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01" name="Group 117"/>
            <p:cNvGrpSpPr>
              <a:grpSpLocks/>
            </p:cNvGrpSpPr>
            <p:nvPr/>
          </p:nvGrpSpPr>
          <p:grpSpPr bwMode="auto">
            <a:xfrm>
              <a:off x="8001000" y="2514600"/>
              <a:ext cx="152400" cy="3505200"/>
              <a:chOff x="1728" y="1296"/>
              <a:chExt cx="96" cy="2688"/>
            </a:xfrm>
          </p:grpSpPr>
          <p:sp>
            <p:nvSpPr>
              <p:cNvPr id="412"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3"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02" name="Line 120"/>
            <p:cNvSpPr>
              <a:spLocks noChangeShapeType="1"/>
            </p:cNvSpPr>
            <p:nvPr/>
          </p:nvSpPr>
          <p:spPr bwMode="auto">
            <a:xfrm>
              <a:off x="42672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03" name="Line 121"/>
            <p:cNvSpPr>
              <a:spLocks noChangeShapeType="1"/>
            </p:cNvSpPr>
            <p:nvPr/>
          </p:nvSpPr>
          <p:spPr bwMode="auto">
            <a:xfrm>
              <a:off x="42672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04" name="Text Box 81"/>
            <p:cNvSpPr txBox="1">
              <a:spLocks noChangeArrowheads="1"/>
            </p:cNvSpPr>
            <p:nvPr/>
          </p:nvSpPr>
          <p:spPr bwMode="auto">
            <a:xfrm>
              <a:off x="3338513" y="29432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305" name="Rectangle 10"/>
            <p:cNvSpPr>
              <a:spLocks noChangeArrowheads="1"/>
            </p:cNvSpPr>
            <p:nvPr/>
          </p:nvSpPr>
          <p:spPr bwMode="auto">
            <a:xfrm>
              <a:off x="3048000" y="32146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306" name="Text Box 80"/>
            <p:cNvSpPr txBox="1">
              <a:spLocks noChangeArrowheads="1"/>
            </p:cNvSpPr>
            <p:nvPr/>
          </p:nvSpPr>
          <p:spPr bwMode="auto">
            <a:xfrm>
              <a:off x="3035300" y="32607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307" name="Text Box 122"/>
            <p:cNvSpPr txBox="1">
              <a:spLocks noChangeArrowheads="1"/>
            </p:cNvSpPr>
            <p:nvPr/>
          </p:nvSpPr>
          <p:spPr bwMode="auto">
            <a:xfrm>
              <a:off x="3733800" y="3565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308" name="Oval 11"/>
            <p:cNvSpPr>
              <a:spLocks noChangeArrowheads="1"/>
            </p:cNvSpPr>
            <p:nvPr/>
          </p:nvSpPr>
          <p:spPr bwMode="auto">
            <a:xfrm>
              <a:off x="3810000" y="4724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310" name="Line 124"/>
            <p:cNvSpPr>
              <a:spLocks noChangeShapeType="1"/>
            </p:cNvSpPr>
            <p:nvPr/>
          </p:nvSpPr>
          <p:spPr bwMode="auto">
            <a:xfrm>
              <a:off x="4343400" y="5105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11" name="Line 125"/>
            <p:cNvSpPr>
              <a:spLocks noChangeShapeType="1"/>
            </p:cNvSpPr>
            <p:nvPr/>
          </p:nvSpPr>
          <p:spPr bwMode="auto">
            <a:xfrm>
              <a:off x="2819400" y="36861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12" name="Line 126"/>
            <p:cNvSpPr>
              <a:spLocks noChangeShapeType="1"/>
            </p:cNvSpPr>
            <p:nvPr/>
          </p:nvSpPr>
          <p:spPr bwMode="auto">
            <a:xfrm>
              <a:off x="2667000" y="4191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13" name="Line 127"/>
            <p:cNvSpPr>
              <a:spLocks noChangeShapeType="1"/>
            </p:cNvSpPr>
            <p:nvPr/>
          </p:nvSpPr>
          <p:spPr bwMode="auto">
            <a:xfrm>
              <a:off x="28956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4" name="Line 128"/>
            <p:cNvSpPr>
              <a:spLocks noChangeShapeType="1"/>
            </p:cNvSpPr>
            <p:nvPr/>
          </p:nvSpPr>
          <p:spPr bwMode="auto">
            <a:xfrm>
              <a:off x="4953000"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5" name="Line 129"/>
            <p:cNvSpPr>
              <a:spLocks noChangeShapeType="1"/>
            </p:cNvSpPr>
            <p:nvPr/>
          </p:nvSpPr>
          <p:spPr bwMode="auto">
            <a:xfrm>
              <a:off x="52578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6" name="Line 130"/>
            <p:cNvSpPr>
              <a:spLocks noChangeShapeType="1"/>
            </p:cNvSpPr>
            <p:nvPr/>
          </p:nvSpPr>
          <p:spPr bwMode="auto">
            <a:xfrm>
              <a:off x="4724400" y="4267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17" name="Line 131"/>
            <p:cNvSpPr>
              <a:spLocks noChangeShapeType="1"/>
            </p:cNvSpPr>
            <p:nvPr/>
          </p:nvSpPr>
          <p:spPr bwMode="auto">
            <a:xfrm>
              <a:off x="4724400"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18" name="Line 132"/>
            <p:cNvSpPr>
              <a:spLocks noChangeShapeType="1"/>
            </p:cNvSpPr>
            <p:nvPr/>
          </p:nvSpPr>
          <p:spPr bwMode="auto">
            <a:xfrm>
              <a:off x="2133600" y="2209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9" name="Line 133"/>
            <p:cNvSpPr>
              <a:spLocks noChangeShapeType="1"/>
            </p:cNvSpPr>
            <p:nvPr/>
          </p:nvSpPr>
          <p:spPr bwMode="auto">
            <a:xfrm>
              <a:off x="1981200" y="1981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20" name="Line 135"/>
            <p:cNvSpPr>
              <a:spLocks noChangeShapeType="1"/>
            </p:cNvSpPr>
            <p:nvPr/>
          </p:nvSpPr>
          <p:spPr bwMode="auto">
            <a:xfrm>
              <a:off x="6477000" y="4010025"/>
              <a:ext cx="152400" cy="0"/>
            </a:xfrm>
            <a:prstGeom prst="line">
              <a:avLst/>
            </a:prstGeom>
            <a:noFill/>
            <a:ln w="28575">
              <a:solidFill>
                <a:srgbClr val="CC0000"/>
              </a:solidFill>
              <a:round/>
              <a:headEnd/>
              <a:tailEnd/>
            </a:ln>
            <a:effectLst/>
          </p:spPr>
          <p:txBody>
            <a:bodyPr/>
            <a:lstStyle/>
            <a:p>
              <a:endParaRPr lang="en-US" dirty="0"/>
            </a:p>
          </p:txBody>
        </p:sp>
        <p:sp>
          <p:nvSpPr>
            <p:cNvPr id="321" name="Line 136"/>
            <p:cNvSpPr>
              <a:spLocks noChangeShapeType="1"/>
            </p:cNvSpPr>
            <p:nvPr/>
          </p:nvSpPr>
          <p:spPr bwMode="auto">
            <a:xfrm flipV="1">
              <a:off x="6629400" y="3552825"/>
              <a:ext cx="0" cy="457200"/>
            </a:xfrm>
            <a:prstGeom prst="line">
              <a:avLst/>
            </a:prstGeom>
            <a:noFill/>
            <a:ln w="28575">
              <a:solidFill>
                <a:srgbClr val="CC0000"/>
              </a:solidFill>
              <a:round/>
              <a:headEnd/>
              <a:tailEnd/>
            </a:ln>
            <a:effectLst/>
          </p:spPr>
          <p:txBody>
            <a:bodyPr/>
            <a:lstStyle/>
            <a:p>
              <a:endParaRPr lang="en-US" dirty="0"/>
            </a:p>
          </p:txBody>
        </p:sp>
        <p:sp>
          <p:nvSpPr>
            <p:cNvPr id="322" name="Line 137"/>
            <p:cNvSpPr>
              <a:spLocks noChangeShapeType="1"/>
            </p:cNvSpPr>
            <p:nvPr/>
          </p:nvSpPr>
          <p:spPr bwMode="auto">
            <a:xfrm>
              <a:off x="4800600" y="4267200"/>
              <a:ext cx="0" cy="533400"/>
            </a:xfrm>
            <a:prstGeom prst="line">
              <a:avLst/>
            </a:prstGeom>
            <a:noFill/>
            <a:ln w="28575">
              <a:solidFill>
                <a:schemeClr val="tx1"/>
              </a:solidFill>
              <a:round/>
              <a:headEnd/>
              <a:tailEnd/>
            </a:ln>
            <a:effectLst/>
          </p:spPr>
          <p:txBody>
            <a:bodyPr/>
            <a:lstStyle/>
            <a:p>
              <a:endParaRPr lang="en-US" dirty="0"/>
            </a:p>
          </p:txBody>
        </p:sp>
        <p:sp>
          <p:nvSpPr>
            <p:cNvPr id="323" name="Text Box 138"/>
            <p:cNvSpPr txBox="1">
              <a:spLocks noChangeArrowheads="1"/>
            </p:cNvSpPr>
            <p:nvPr/>
          </p:nvSpPr>
          <p:spPr bwMode="auto">
            <a:xfrm>
              <a:off x="6629400" y="47244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324" name="Line 139"/>
            <p:cNvSpPr>
              <a:spLocks noChangeShapeType="1"/>
            </p:cNvSpPr>
            <p:nvPr/>
          </p:nvSpPr>
          <p:spPr bwMode="auto">
            <a:xfrm>
              <a:off x="6477000" y="4953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25" name="Text Box 140"/>
            <p:cNvSpPr txBox="1">
              <a:spLocks noChangeArrowheads="1"/>
            </p:cNvSpPr>
            <p:nvPr/>
          </p:nvSpPr>
          <p:spPr bwMode="auto">
            <a:xfrm>
              <a:off x="7259638" y="41148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326" name="Line 141"/>
            <p:cNvSpPr>
              <a:spLocks noChangeShapeType="1"/>
            </p:cNvSpPr>
            <p:nvPr/>
          </p:nvSpPr>
          <p:spPr bwMode="auto">
            <a:xfrm>
              <a:off x="6568440" y="4267200"/>
              <a:ext cx="0" cy="1066800"/>
            </a:xfrm>
            <a:prstGeom prst="line">
              <a:avLst/>
            </a:prstGeom>
            <a:noFill/>
            <a:ln w="28575">
              <a:solidFill>
                <a:schemeClr val="tx1"/>
              </a:solidFill>
              <a:round/>
              <a:headEnd/>
              <a:tailEnd/>
            </a:ln>
            <a:effectLst/>
          </p:spPr>
          <p:txBody>
            <a:bodyPr/>
            <a:lstStyle/>
            <a:p>
              <a:endParaRPr lang="en-US" dirty="0"/>
            </a:p>
          </p:txBody>
        </p:sp>
        <p:sp>
          <p:nvSpPr>
            <p:cNvPr id="327" name="Line 142"/>
            <p:cNvSpPr>
              <a:spLocks noChangeShapeType="1"/>
            </p:cNvSpPr>
            <p:nvPr/>
          </p:nvSpPr>
          <p:spPr bwMode="auto">
            <a:xfrm>
              <a:off x="6553200" y="53340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328" name="Line 143"/>
            <p:cNvSpPr>
              <a:spLocks noChangeShapeType="1"/>
            </p:cNvSpPr>
            <p:nvPr/>
          </p:nvSpPr>
          <p:spPr bwMode="auto">
            <a:xfrm>
              <a:off x="8153400" y="4267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29" name="Line 144"/>
            <p:cNvSpPr>
              <a:spLocks noChangeShapeType="1"/>
            </p:cNvSpPr>
            <p:nvPr/>
          </p:nvSpPr>
          <p:spPr bwMode="auto">
            <a:xfrm>
              <a:off x="8153400" y="5341620"/>
              <a:ext cx="76200" cy="0"/>
            </a:xfrm>
            <a:prstGeom prst="line">
              <a:avLst/>
            </a:prstGeom>
            <a:noFill/>
            <a:ln w="28575">
              <a:solidFill>
                <a:schemeClr val="tx1"/>
              </a:solidFill>
              <a:round/>
              <a:headEnd/>
              <a:tailEnd/>
            </a:ln>
            <a:effectLst/>
          </p:spPr>
          <p:txBody>
            <a:bodyPr/>
            <a:lstStyle/>
            <a:p>
              <a:endParaRPr lang="en-US" dirty="0"/>
            </a:p>
          </p:txBody>
        </p:sp>
        <p:sp>
          <p:nvSpPr>
            <p:cNvPr id="330" name="Line 145"/>
            <p:cNvSpPr>
              <a:spLocks noChangeShapeType="1"/>
            </p:cNvSpPr>
            <p:nvPr/>
          </p:nvSpPr>
          <p:spPr bwMode="auto">
            <a:xfrm flipV="1">
              <a:off x="8229600" y="4586288"/>
              <a:ext cx="0" cy="762000"/>
            </a:xfrm>
            <a:prstGeom prst="line">
              <a:avLst/>
            </a:prstGeom>
            <a:noFill/>
            <a:ln w="28575">
              <a:solidFill>
                <a:schemeClr val="tx1"/>
              </a:solidFill>
              <a:round/>
              <a:headEnd/>
              <a:tailEnd/>
            </a:ln>
            <a:effectLst/>
          </p:spPr>
          <p:txBody>
            <a:bodyPr/>
            <a:lstStyle/>
            <a:p>
              <a:endParaRPr lang="en-US" dirty="0"/>
            </a:p>
          </p:txBody>
        </p:sp>
        <p:sp>
          <p:nvSpPr>
            <p:cNvPr id="331" name="Text Box 146"/>
            <p:cNvSpPr txBox="1">
              <a:spLocks noChangeArrowheads="1"/>
            </p:cNvSpPr>
            <p:nvPr/>
          </p:nvSpPr>
          <p:spPr bwMode="auto">
            <a:xfrm>
              <a:off x="2286000" y="23288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332" name="Text Box 147"/>
            <p:cNvSpPr txBox="1">
              <a:spLocks noChangeArrowheads="1"/>
            </p:cNvSpPr>
            <p:nvPr/>
          </p:nvSpPr>
          <p:spPr bwMode="auto">
            <a:xfrm>
              <a:off x="4343400" y="14478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333" name="Text Box 148"/>
            <p:cNvSpPr txBox="1">
              <a:spLocks noChangeArrowheads="1"/>
            </p:cNvSpPr>
            <p:nvPr/>
          </p:nvSpPr>
          <p:spPr bwMode="auto">
            <a:xfrm>
              <a:off x="6019800" y="14478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334" name="Text Box 149"/>
            <p:cNvSpPr txBox="1">
              <a:spLocks noChangeArrowheads="1"/>
            </p:cNvSpPr>
            <p:nvPr/>
          </p:nvSpPr>
          <p:spPr bwMode="auto">
            <a:xfrm>
              <a:off x="7696200" y="14478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335" name="Text Box 152"/>
            <p:cNvSpPr txBox="1">
              <a:spLocks noChangeArrowheads="1"/>
            </p:cNvSpPr>
            <p:nvPr/>
          </p:nvSpPr>
          <p:spPr bwMode="auto">
            <a:xfrm rot="16200000">
              <a:off x="1989138" y="30686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336" name="Line 156"/>
            <p:cNvSpPr>
              <a:spLocks noChangeShapeType="1"/>
            </p:cNvSpPr>
            <p:nvPr/>
          </p:nvSpPr>
          <p:spPr bwMode="auto">
            <a:xfrm>
              <a:off x="2819400" y="55626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37" name="Line 157"/>
            <p:cNvSpPr>
              <a:spLocks noChangeShapeType="1"/>
            </p:cNvSpPr>
            <p:nvPr/>
          </p:nvSpPr>
          <p:spPr bwMode="auto">
            <a:xfrm>
              <a:off x="2819400" y="58597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38" name="Line 158"/>
            <p:cNvSpPr>
              <a:spLocks noChangeShapeType="1"/>
            </p:cNvSpPr>
            <p:nvPr/>
          </p:nvSpPr>
          <p:spPr bwMode="auto">
            <a:xfrm>
              <a:off x="2681288" y="4191000"/>
              <a:ext cx="0" cy="1905000"/>
            </a:xfrm>
            <a:prstGeom prst="line">
              <a:avLst/>
            </a:prstGeom>
            <a:noFill/>
            <a:ln w="28575">
              <a:solidFill>
                <a:schemeClr val="tx1"/>
              </a:solidFill>
              <a:round/>
              <a:headEnd/>
              <a:tailEnd/>
            </a:ln>
            <a:effectLst/>
          </p:spPr>
          <p:txBody>
            <a:bodyPr/>
            <a:lstStyle/>
            <a:p>
              <a:endParaRPr lang="en-US" dirty="0"/>
            </a:p>
          </p:txBody>
        </p:sp>
        <p:sp>
          <p:nvSpPr>
            <p:cNvPr id="339" name="Line 159"/>
            <p:cNvSpPr>
              <a:spLocks noChangeShapeType="1"/>
            </p:cNvSpPr>
            <p:nvPr/>
          </p:nvSpPr>
          <p:spPr bwMode="auto">
            <a:xfrm>
              <a:off x="2667000" y="6096000"/>
              <a:ext cx="5638800" cy="0"/>
            </a:xfrm>
            <a:prstGeom prst="line">
              <a:avLst/>
            </a:prstGeom>
            <a:noFill/>
            <a:ln w="28575">
              <a:solidFill>
                <a:schemeClr val="tx1"/>
              </a:solidFill>
              <a:round/>
              <a:headEnd/>
              <a:tailEnd/>
            </a:ln>
            <a:effectLst/>
          </p:spPr>
          <p:txBody>
            <a:bodyPr/>
            <a:lstStyle/>
            <a:p>
              <a:endParaRPr lang="en-US" dirty="0"/>
            </a:p>
          </p:txBody>
        </p:sp>
        <p:sp>
          <p:nvSpPr>
            <p:cNvPr id="340" name="Text Box 160"/>
            <p:cNvSpPr txBox="1">
              <a:spLocks noChangeArrowheads="1"/>
            </p:cNvSpPr>
            <p:nvPr/>
          </p:nvSpPr>
          <p:spPr bwMode="auto">
            <a:xfrm>
              <a:off x="2971800" y="48768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341" name="Text Box 161"/>
            <p:cNvSpPr txBox="1">
              <a:spLocks noChangeArrowheads="1"/>
            </p:cNvSpPr>
            <p:nvPr/>
          </p:nvSpPr>
          <p:spPr bwMode="auto">
            <a:xfrm>
              <a:off x="2971800" y="53181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342" name="Text Box 162"/>
            <p:cNvSpPr txBox="1">
              <a:spLocks noChangeArrowheads="1"/>
            </p:cNvSpPr>
            <p:nvPr/>
          </p:nvSpPr>
          <p:spPr bwMode="auto">
            <a:xfrm>
              <a:off x="2971800" y="56229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343" name="Line 163"/>
            <p:cNvSpPr>
              <a:spLocks noChangeShapeType="1"/>
            </p:cNvSpPr>
            <p:nvPr/>
          </p:nvSpPr>
          <p:spPr bwMode="auto">
            <a:xfrm>
              <a:off x="8153400" y="5791200"/>
              <a:ext cx="152400" cy="0"/>
            </a:xfrm>
            <a:prstGeom prst="line">
              <a:avLst/>
            </a:prstGeom>
            <a:noFill/>
            <a:ln w="28575">
              <a:solidFill>
                <a:schemeClr val="tx1"/>
              </a:solidFill>
              <a:round/>
              <a:headEnd/>
              <a:tailEnd/>
            </a:ln>
            <a:effectLst/>
          </p:spPr>
          <p:txBody>
            <a:bodyPr/>
            <a:lstStyle/>
            <a:p>
              <a:endParaRPr lang="en-US" dirty="0"/>
            </a:p>
          </p:txBody>
        </p:sp>
        <p:sp>
          <p:nvSpPr>
            <p:cNvPr id="344" name="Line 164"/>
            <p:cNvSpPr>
              <a:spLocks noChangeShapeType="1"/>
            </p:cNvSpPr>
            <p:nvPr/>
          </p:nvSpPr>
          <p:spPr bwMode="auto">
            <a:xfrm>
              <a:off x="8291513" y="5791200"/>
              <a:ext cx="0" cy="304800"/>
            </a:xfrm>
            <a:prstGeom prst="line">
              <a:avLst/>
            </a:prstGeom>
            <a:noFill/>
            <a:ln w="28575">
              <a:solidFill>
                <a:schemeClr val="tx1"/>
              </a:solidFill>
              <a:round/>
              <a:headEnd/>
              <a:tailEnd/>
            </a:ln>
            <a:effectLst/>
          </p:spPr>
          <p:txBody>
            <a:bodyPr/>
            <a:lstStyle/>
            <a:p>
              <a:endParaRPr lang="en-US" dirty="0"/>
            </a:p>
          </p:txBody>
        </p:sp>
        <p:grpSp>
          <p:nvGrpSpPr>
            <p:cNvPr id="345" name="Group 182"/>
            <p:cNvGrpSpPr>
              <a:grpSpLocks/>
            </p:cNvGrpSpPr>
            <p:nvPr/>
          </p:nvGrpSpPr>
          <p:grpSpPr bwMode="auto">
            <a:xfrm>
              <a:off x="5370513" y="4876800"/>
              <a:ext cx="484188" cy="762000"/>
              <a:chOff x="3383" y="3072"/>
              <a:chExt cx="305" cy="480"/>
            </a:xfrm>
          </p:grpSpPr>
          <p:sp>
            <p:nvSpPr>
              <p:cNvPr id="410"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11"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346" name="Group 169"/>
            <p:cNvGrpSpPr>
              <a:grpSpLocks/>
            </p:cNvGrpSpPr>
            <p:nvPr/>
          </p:nvGrpSpPr>
          <p:grpSpPr bwMode="auto">
            <a:xfrm>
              <a:off x="5067288" y="5470525"/>
              <a:ext cx="228600" cy="549275"/>
              <a:chOff x="4392" y="1632"/>
              <a:chExt cx="144" cy="346"/>
            </a:xfrm>
          </p:grpSpPr>
          <p:grpSp>
            <p:nvGrpSpPr>
              <p:cNvPr id="405" name="Group 170"/>
              <p:cNvGrpSpPr>
                <a:grpSpLocks/>
              </p:cNvGrpSpPr>
              <p:nvPr/>
            </p:nvGrpSpPr>
            <p:grpSpPr bwMode="auto">
              <a:xfrm>
                <a:off x="4411" y="1634"/>
                <a:ext cx="102" cy="336"/>
                <a:chOff x="1248" y="3360"/>
                <a:chExt cx="144" cy="480"/>
              </a:xfrm>
            </p:grpSpPr>
            <p:sp>
              <p:nvSpPr>
                <p:cNvPr id="407"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08"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09"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06"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347" name="Line 175"/>
            <p:cNvSpPr>
              <a:spLocks noChangeShapeType="1"/>
            </p:cNvSpPr>
            <p:nvPr/>
          </p:nvSpPr>
          <p:spPr bwMode="auto">
            <a:xfrm>
              <a:off x="4724400" y="55626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48" name="Line 176"/>
            <p:cNvSpPr>
              <a:spLocks noChangeShapeType="1"/>
            </p:cNvSpPr>
            <p:nvPr/>
          </p:nvSpPr>
          <p:spPr bwMode="auto">
            <a:xfrm>
              <a:off x="4724400" y="5867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49" name="Line 177"/>
            <p:cNvSpPr>
              <a:spLocks noChangeShapeType="1"/>
            </p:cNvSpPr>
            <p:nvPr/>
          </p:nvSpPr>
          <p:spPr bwMode="auto">
            <a:xfrm>
              <a:off x="5257800" y="57912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50" name="Line 178"/>
            <p:cNvSpPr>
              <a:spLocks noChangeShapeType="1"/>
            </p:cNvSpPr>
            <p:nvPr/>
          </p:nvSpPr>
          <p:spPr bwMode="auto">
            <a:xfrm>
              <a:off x="6477000" y="57912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351" name="Line 179"/>
            <p:cNvSpPr>
              <a:spLocks noChangeShapeType="1"/>
            </p:cNvSpPr>
            <p:nvPr/>
          </p:nvSpPr>
          <p:spPr bwMode="auto">
            <a:xfrm>
              <a:off x="5105400" y="52349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52" name="Line 180"/>
            <p:cNvSpPr>
              <a:spLocks noChangeShapeType="1"/>
            </p:cNvSpPr>
            <p:nvPr/>
          </p:nvSpPr>
          <p:spPr bwMode="auto">
            <a:xfrm>
              <a:off x="5105400" y="5090160"/>
              <a:ext cx="0" cy="152400"/>
            </a:xfrm>
            <a:prstGeom prst="line">
              <a:avLst/>
            </a:prstGeom>
            <a:noFill/>
            <a:ln w="28575">
              <a:solidFill>
                <a:schemeClr val="tx1"/>
              </a:solidFill>
              <a:round/>
              <a:headEnd/>
              <a:tailEnd/>
            </a:ln>
            <a:effectLst/>
          </p:spPr>
          <p:txBody>
            <a:bodyPr/>
            <a:lstStyle/>
            <a:p>
              <a:endParaRPr lang="en-US" dirty="0"/>
            </a:p>
          </p:txBody>
        </p:sp>
        <p:grpSp>
          <p:nvGrpSpPr>
            <p:cNvPr id="353" name="Group 186"/>
            <p:cNvGrpSpPr>
              <a:grpSpLocks/>
            </p:cNvGrpSpPr>
            <p:nvPr/>
          </p:nvGrpSpPr>
          <p:grpSpPr bwMode="auto">
            <a:xfrm>
              <a:off x="3657600" y="1676400"/>
              <a:ext cx="608013" cy="914400"/>
              <a:chOff x="2334" y="1056"/>
              <a:chExt cx="383" cy="576"/>
            </a:xfrm>
          </p:grpSpPr>
          <p:sp>
            <p:nvSpPr>
              <p:cNvPr id="403"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04"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354" name="Line 187"/>
            <p:cNvSpPr>
              <a:spLocks noChangeShapeType="1"/>
            </p:cNvSpPr>
            <p:nvPr/>
          </p:nvSpPr>
          <p:spPr bwMode="auto">
            <a:xfrm>
              <a:off x="2811780" y="21412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355" name="Group 188"/>
            <p:cNvGrpSpPr>
              <a:grpSpLocks/>
            </p:cNvGrpSpPr>
            <p:nvPr/>
          </p:nvGrpSpPr>
          <p:grpSpPr bwMode="auto">
            <a:xfrm>
              <a:off x="4572000" y="1676400"/>
              <a:ext cx="152400" cy="838200"/>
              <a:chOff x="1728" y="1296"/>
              <a:chExt cx="96" cy="2688"/>
            </a:xfrm>
          </p:grpSpPr>
          <p:sp>
            <p:nvSpPr>
              <p:cNvPr id="401"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02"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56" name="Group 191"/>
            <p:cNvGrpSpPr>
              <a:grpSpLocks/>
            </p:cNvGrpSpPr>
            <p:nvPr/>
          </p:nvGrpSpPr>
          <p:grpSpPr bwMode="auto">
            <a:xfrm>
              <a:off x="6324600" y="1676400"/>
              <a:ext cx="152400" cy="838200"/>
              <a:chOff x="1728" y="1296"/>
              <a:chExt cx="96" cy="2688"/>
            </a:xfrm>
          </p:grpSpPr>
          <p:sp>
            <p:nvSpPr>
              <p:cNvPr id="399"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00"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57" name="Group 194"/>
            <p:cNvGrpSpPr>
              <a:grpSpLocks/>
            </p:cNvGrpSpPr>
            <p:nvPr/>
          </p:nvGrpSpPr>
          <p:grpSpPr bwMode="auto">
            <a:xfrm>
              <a:off x="8001000" y="1676400"/>
              <a:ext cx="152400" cy="838200"/>
              <a:chOff x="1728" y="1296"/>
              <a:chExt cx="96" cy="2688"/>
            </a:xfrm>
          </p:grpSpPr>
          <p:sp>
            <p:nvSpPr>
              <p:cNvPr id="397"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98"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358" name="AutoShape 197"/>
            <p:cNvSpPr>
              <a:spLocks noChangeArrowheads="1"/>
            </p:cNvSpPr>
            <p:nvPr/>
          </p:nvSpPr>
          <p:spPr bwMode="auto">
            <a:xfrm>
              <a:off x="4205288" y="18288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59" name="AutoShape 198"/>
            <p:cNvSpPr>
              <a:spLocks noChangeArrowheads="1"/>
            </p:cNvSpPr>
            <p:nvPr/>
          </p:nvSpPr>
          <p:spPr bwMode="auto">
            <a:xfrm>
              <a:off x="4724400" y="18288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60" name="AutoShape 199"/>
            <p:cNvSpPr>
              <a:spLocks noChangeArrowheads="1"/>
            </p:cNvSpPr>
            <p:nvPr/>
          </p:nvSpPr>
          <p:spPr bwMode="auto">
            <a:xfrm>
              <a:off x="6477000" y="19812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361" name="Line 200"/>
            <p:cNvSpPr>
              <a:spLocks noChangeShapeType="1"/>
            </p:cNvSpPr>
            <p:nvPr/>
          </p:nvSpPr>
          <p:spPr bwMode="auto">
            <a:xfrm>
              <a:off x="5791200" y="5257800"/>
              <a:ext cx="152400" cy="0"/>
            </a:xfrm>
            <a:prstGeom prst="line">
              <a:avLst/>
            </a:prstGeom>
            <a:noFill/>
            <a:ln w="28575">
              <a:solidFill>
                <a:srgbClr val="CC0000"/>
              </a:solidFill>
              <a:round/>
              <a:headEnd/>
              <a:tailEnd/>
            </a:ln>
            <a:effectLst/>
          </p:spPr>
          <p:txBody>
            <a:bodyPr/>
            <a:lstStyle/>
            <a:p>
              <a:endParaRPr lang="en-US" dirty="0"/>
            </a:p>
          </p:txBody>
        </p:sp>
        <p:sp>
          <p:nvSpPr>
            <p:cNvPr id="362" name="Line 202"/>
            <p:cNvSpPr>
              <a:spLocks noChangeShapeType="1"/>
            </p:cNvSpPr>
            <p:nvPr/>
          </p:nvSpPr>
          <p:spPr bwMode="auto">
            <a:xfrm>
              <a:off x="5486400" y="2209800"/>
              <a:ext cx="609600" cy="457200"/>
            </a:xfrm>
            <a:prstGeom prst="line">
              <a:avLst/>
            </a:prstGeom>
            <a:noFill/>
            <a:ln w="9525">
              <a:solidFill>
                <a:srgbClr val="CC0000"/>
              </a:solidFill>
              <a:round/>
              <a:headEnd/>
              <a:tailEnd/>
            </a:ln>
            <a:effectLst/>
          </p:spPr>
          <p:txBody>
            <a:bodyPr/>
            <a:lstStyle/>
            <a:p>
              <a:endParaRPr lang="en-US" dirty="0"/>
            </a:p>
          </p:txBody>
        </p:sp>
        <p:sp>
          <p:nvSpPr>
            <p:cNvPr id="363" name="Line 203"/>
            <p:cNvSpPr>
              <a:spLocks noChangeShapeType="1"/>
            </p:cNvSpPr>
            <p:nvPr/>
          </p:nvSpPr>
          <p:spPr bwMode="auto">
            <a:xfrm>
              <a:off x="5562600" y="2209800"/>
              <a:ext cx="609600" cy="457200"/>
            </a:xfrm>
            <a:prstGeom prst="line">
              <a:avLst/>
            </a:prstGeom>
            <a:noFill/>
            <a:ln w="9525">
              <a:solidFill>
                <a:srgbClr val="CC0000"/>
              </a:solidFill>
              <a:round/>
              <a:headEnd/>
              <a:tailEnd/>
            </a:ln>
            <a:effectLst/>
          </p:spPr>
          <p:txBody>
            <a:bodyPr/>
            <a:lstStyle/>
            <a:p>
              <a:endParaRPr lang="en-US" dirty="0"/>
            </a:p>
          </p:txBody>
        </p:sp>
        <p:sp>
          <p:nvSpPr>
            <p:cNvPr id="364" name="Line 204"/>
            <p:cNvSpPr>
              <a:spLocks noChangeShapeType="1"/>
            </p:cNvSpPr>
            <p:nvPr/>
          </p:nvSpPr>
          <p:spPr bwMode="auto">
            <a:xfrm>
              <a:off x="5410200" y="2209800"/>
              <a:ext cx="609600" cy="457200"/>
            </a:xfrm>
            <a:prstGeom prst="line">
              <a:avLst/>
            </a:prstGeom>
            <a:noFill/>
            <a:ln w="9525">
              <a:solidFill>
                <a:srgbClr val="CC0000"/>
              </a:solidFill>
              <a:round/>
              <a:headEnd/>
              <a:tailEnd/>
            </a:ln>
            <a:effectLst/>
          </p:spPr>
          <p:txBody>
            <a:bodyPr/>
            <a:lstStyle/>
            <a:p>
              <a:endParaRPr lang="en-US" dirty="0"/>
            </a:p>
          </p:txBody>
        </p:sp>
        <p:sp>
          <p:nvSpPr>
            <p:cNvPr id="365" name="Line 206"/>
            <p:cNvSpPr>
              <a:spLocks noChangeShapeType="1"/>
            </p:cNvSpPr>
            <p:nvPr/>
          </p:nvSpPr>
          <p:spPr bwMode="auto">
            <a:xfrm flipH="1">
              <a:off x="5181600" y="3581400"/>
              <a:ext cx="838200" cy="0"/>
            </a:xfrm>
            <a:prstGeom prst="line">
              <a:avLst/>
            </a:prstGeom>
            <a:noFill/>
            <a:ln w="9525">
              <a:solidFill>
                <a:srgbClr val="CC0000"/>
              </a:solidFill>
              <a:round/>
              <a:headEnd/>
              <a:tailEnd/>
            </a:ln>
            <a:effectLst/>
          </p:spPr>
          <p:txBody>
            <a:bodyPr/>
            <a:lstStyle/>
            <a:p>
              <a:endParaRPr lang="en-US" dirty="0"/>
            </a:p>
          </p:txBody>
        </p:sp>
        <p:sp>
          <p:nvSpPr>
            <p:cNvPr id="366" name="Text Box 208"/>
            <p:cNvSpPr txBox="1">
              <a:spLocks noChangeArrowheads="1"/>
            </p:cNvSpPr>
            <p:nvPr/>
          </p:nvSpPr>
          <p:spPr bwMode="auto">
            <a:xfrm>
              <a:off x="5391150" y="34004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367" name="Line 209"/>
            <p:cNvSpPr>
              <a:spLocks noChangeShapeType="1"/>
            </p:cNvSpPr>
            <p:nvPr/>
          </p:nvSpPr>
          <p:spPr bwMode="auto">
            <a:xfrm>
              <a:off x="6096000" y="2667000"/>
              <a:ext cx="0" cy="3200400"/>
            </a:xfrm>
            <a:prstGeom prst="line">
              <a:avLst/>
            </a:prstGeom>
            <a:noFill/>
            <a:ln w="9525">
              <a:solidFill>
                <a:srgbClr val="CC0000"/>
              </a:solidFill>
              <a:round/>
              <a:headEnd/>
              <a:tailEnd/>
            </a:ln>
            <a:effectLst/>
          </p:spPr>
          <p:txBody>
            <a:bodyPr/>
            <a:lstStyle/>
            <a:p>
              <a:endParaRPr lang="en-US" dirty="0"/>
            </a:p>
          </p:txBody>
        </p:sp>
        <p:sp>
          <p:nvSpPr>
            <p:cNvPr id="368" name="Line 210"/>
            <p:cNvSpPr>
              <a:spLocks noChangeShapeType="1"/>
            </p:cNvSpPr>
            <p:nvPr/>
          </p:nvSpPr>
          <p:spPr bwMode="auto">
            <a:xfrm flipH="1">
              <a:off x="5562600" y="5867400"/>
              <a:ext cx="533400" cy="0"/>
            </a:xfrm>
            <a:prstGeom prst="line">
              <a:avLst/>
            </a:prstGeom>
            <a:noFill/>
            <a:ln w="9525">
              <a:solidFill>
                <a:srgbClr val="CC0000"/>
              </a:solidFill>
              <a:round/>
              <a:headEnd/>
              <a:tailEnd/>
            </a:ln>
            <a:effectLst/>
          </p:spPr>
          <p:txBody>
            <a:bodyPr/>
            <a:lstStyle/>
            <a:p>
              <a:endParaRPr lang="en-US" dirty="0"/>
            </a:p>
          </p:txBody>
        </p:sp>
        <p:sp>
          <p:nvSpPr>
            <p:cNvPr id="369" name="Line 211"/>
            <p:cNvSpPr>
              <a:spLocks noChangeShapeType="1"/>
            </p:cNvSpPr>
            <p:nvPr/>
          </p:nvSpPr>
          <p:spPr bwMode="auto">
            <a:xfrm flipV="1">
              <a:off x="5562600" y="56388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370" name="Line 212"/>
            <p:cNvSpPr>
              <a:spLocks noChangeShapeType="1"/>
            </p:cNvSpPr>
            <p:nvPr/>
          </p:nvSpPr>
          <p:spPr bwMode="auto">
            <a:xfrm>
              <a:off x="6172200" y="2667000"/>
              <a:ext cx="0" cy="3505200"/>
            </a:xfrm>
            <a:prstGeom prst="line">
              <a:avLst/>
            </a:prstGeom>
            <a:noFill/>
            <a:ln w="9525">
              <a:solidFill>
                <a:srgbClr val="CC0000"/>
              </a:solidFill>
              <a:round/>
              <a:headEnd/>
              <a:tailEnd/>
            </a:ln>
            <a:effectLst/>
          </p:spPr>
          <p:txBody>
            <a:bodyPr/>
            <a:lstStyle/>
            <a:p>
              <a:endParaRPr lang="en-US" dirty="0"/>
            </a:p>
          </p:txBody>
        </p:sp>
        <p:sp>
          <p:nvSpPr>
            <p:cNvPr id="371" name="Text Box 213"/>
            <p:cNvSpPr txBox="1">
              <a:spLocks noChangeArrowheads="1"/>
            </p:cNvSpPr>
            <p:nvPr/>
          </p:nvSpPr>
          <p:spPr bwMode="auto">
            <a:xfrm>
              <a:off x="5562600" y="55626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372" name="Line 214"/>
            <p:cNvSpPr>
              <a:spLocks noChangeShapeType="1"/>
            </p:cNvSpPr>
            <p:nvPr/>
          </p:nvSpPr>
          <p:spPr bwMode="auto">
            <a:xfrm flipH="1">
              <a:off x="5181600" y="6172200"/>
              <a:ext cx="990600" cy="0"/>
            </a:xfrm>
            <a:prstGeom prst="line">
              <a:avLst/>
            </a:prstGeom>
            <a:noFill/>
            <a:ln w="9525">
              <a:solidFill>
                <a:srgbClr val="CC0000"/>
              </a:solidFill>
              <a:round/>
              <a:headEnd/>
              <a:tailEnd/>
            </a:ln>
            <a:effectLst/>
          </p:spPr>
          <p:txBody>
            <a:bodyPr/>
            <a:lstStyle/>
            <a:p>
              <a:endParaRPr lang="en-US" dirty="0"/>
            </a:p>
          </p:txBody>
        </p:sp>
        <p:sp>
          <p:nvSpPr>
            <p:cNvPr id="373" name="Text Box 215"/>
            <p:cNvSpPr txBox="1">
              <a:spLocks noChangeArrowheads="1"/>
            </p:cNvSpPr>
            <p:nvPr/>
          </p:nvSpPr>
          <p:spPr bwMode="auto">
            <a:xfrm>
              <a:off x="5243513" y="58674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374" name="Line 216"/>
            <p:cNvSpPr>
              <a:spLocks noChangeShapeType="1"/>
            </p:cNvSpPr>
            <p:nvPr/>
          </p:nvSpPr>
          <p:spPr bwMode="auto">
            <a:xfrm>
              <a:off x="6629400" y="35528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375" name="AutoShape 217"/>
            <p:cNvSpPr>
              <a:spLocks noChangeArrowheads="1"/>
            </p:cNvSpPr>
            <p:nvPr/>
          </p:nvSpPr>
          <p:spPr bwMode="auto">
            <a:xfrm>
              <a:off x="6781800" y="33813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76" name="Line 218"/>
            <p:cNvSpPr>
              <a:spLocks noChangeShapeType="1"/>
            </p:cNvSpPr>
            <p:nvPr/>
          </p:nvSpPr>
          <p:spPr bwMode="auto">
            <a:xfrm>
              <a:off x="6629400" y="34290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377" name="Line 219"/>
            <p:cNvSpPr>
              <a:spLocks noChangeShapeType="1"/>
            </p:cNvSpPr>
            <p:nvPr/>
          </p:nvSpPr>
          <p:spPr bwMode="auto">
            <a:xfrm>
              <a:off x="6629400" y="2133600"/>
              <a:ext cx="0" cy="1295400"/>
            </a:xfrm>
            <a:prstGeom prst="line">
              <a:avLst/>
            </a:prstGeom>
            <a:noFill/>
            <a:ln w="9525">
              <a:solidFill>
                <a:srgbClr val="CC0000"/>
              </a:solidFill>
              <a:round/>
              <a:headEnd/>
              <a:tailEnd/>
            </a:ln>
            <a:effectLst/>
          </p:spPr>
          <p:txBody>
            <a:bodyPr/>
            <a:lstStyle/>
            <a:p>
              <a:endParaRPr lang="en-US" dirty="0"/>
            </a:p>
          </p:txBody>
        </p:sp>
        <p:sp>
          <p:nvSpPr>
            <p:cNvPr id="378" name="Line 220"/>
            <p:cNvSpPr>
              <a:spLocks noChangeShapeType="1"/>
            </p:cNvSpPr>
            <p:nvPr/>
          </p:nvSpPr>
          <p:spPr bwMode="auto">
            <a:xfrm>
              <a:off x="7086600" y="3500438"/>
              <a:ext cx="152400" cy="0"/>
            </a:xfrm>
            <a:prstGeom prst="line">
              <a:avLst/>
            </a:prstGeom>
            <a:noFill/>
            <a:ln w="12700">
              <a:solidFill>
                <a:srgbClr val="CC0000"/>
              </a:solidFill>
              <a:round/>
              <a:headEnd/>
              <a:tailEnd/>
            </a:ln>
            <a:effectLst/>
          </p:spPr>
          <p:txBody>
            <a:bodyPr/>
            <a:lstStyle/>
            <a:p>
              <a:endParaRPr lang="en-US" dirty="0"/>
            </a:p>
          </p:txBody>
        </p:sp>
        <p:sp>
          <p:nvSpPr>
            <p:cNvPr id="379" name="Line 221"/>
            <p:cNvSpPr>
              <a:spLocks noChangeShapeType="1"/>
            </p:cNvSpPr>
            <p:nvPr/>
          </p:nvSpPr>
          <p:spPr bwMode="auto">
            <a:xfrm>
              <a:off x="7239000" y="1371600"/>
              <a:ext cx="0" cy="2133600"/>
            </a:xfrm>
            <a:prstGeom prst="line">
              <a:avLst/>
            </a:prstGeom>
            <a:noFill/>
            <a:ln w="9525">
              <a:solidFill>
                <a:srgbClr val="CC0000"/>
              </a:solidFill>
              <a:round/>
              <a:headEnd/>
              <a:tailEnd/>
            </a:ln>
            <a:effectLst/>
          </p:spPr>
          <p:txBody>
            <a:bodyPr/>
            <a:lstStyle/>
            <a:p>
              <a:endParaRPr lang="en-US" dirty="0"/>
            </a:p>
          </p:txBody>
        </p:sp>
        <p:sp>
          <p:nvSpPr>
            <p:cNvPr id="380" name="Line 222"/>
            <p:cNvSpPr>
              <a:spLocks noChangeShapeType="1"/>
            </p:cNvSpPr>
            <p:nvPr/>
          </p:nvSpPr>
          <p:spPr bwMode="auto">
            <a:xfrm flipH="1">
              <a:off x="2362200" y="1371600"/>
              <a:ext cx="4876800" cy="0"/>
            </a:xfrm>
            <a:prstGeom prst="line">
              <a:avLst/>
            </a:prstGeom>
            <a:noFill/>
            <a:ln w="9525">
              <a:solidFill>
                <a:srgbClr val="CC0000"/>
              </a:solidFill>
              <a:round/>
              <a:headEnd/>
              <a:tailEnd/>
            </a:ln>
            <a:effectLst/>
          </p:spPr>
          <p:txBody>
            <a:bodyPr/>
            <a:lstStyle/>
            <a:p>
              <a:endParaRPr lang="en-US" dirty="0"/>
            </a:p>
          </p:txBody>
        </p:sp>
        <p:sp>
          <p:nvSpPr>
            <p:cNvPr id="381" name="Line 223"/>
            <p:cNvSpPr>
              <a:spLocks noChangeShapeType="1"/>
            </p:cNvSpPr>
            <p:nvPr/>
          </p:nvSpPr>
          <p:spPr bwMode="auto">
            <a:xfrm>
              <a:off x="2362200" y="1371600"/>
              <a:ext cx="0" cy="457200"/>
            </a:xfrm>
            <a:prstGeom prst="line">
              <a:avLst/>
            </a:prstGeom>
            <a:noFill/>
            <a:ln w="9525">
              <a:solidFill>
                <a:srgbClr val="CC0000"/>
              </a:solidFill>
              <a:round/>
              <a:headEnd/>
              <a:tailEnd/>
            </a:ln>
            <a:effectLst/>
          </p:spPr>
          <p:txBody>
            <a:bodyPr/>
            <a:lstStyle/>
            <a:p>
              <a:endParaRPr lang="en-US" dirty="0"/>
            </a:p>
          </p:txBody>
        </p:sp>
        <p:sp>
          <p:nvSpPr>
            <p:cNvPr id="382" name="Text Box 224"/>
            <p:cNvSpPr txBox="1">
              <a:spLocks noChangeArrowheads="1"/>
            </p:cNvSpPr>
            <p:nvPr/>
          </p:nvSpPr>
          <p:spPr bwMode="auto">
            <a:xfrm>
              <a:off x="6629400" y="32004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383" name="Line 225"/>
            <p:cNvSpPr>
              <a:spLocks noChangeShapeType="1"/>
            </p:cNvSpPr>
            <p:nvPr/>
          </p:nvSpPr>
          <p:spPr bwMode="auto">
            <a:xfrm>
              <a:off x="7391400"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84" name="Text Box 226"/>
            <p:cNvSpPr txBox="1">
              <a:spLocks noChangeArrowheads="1"/>
            </p:cNvSpPr>
            <p:nvPr/>
          </p:nvSpPr>
          <p:spPr bwMode="auto">
            <a:xfrm rot="16200000">
              <a:off x="6824663" y="30480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385" name="Text Box 228"/>
            <p:cNvSpPr txBox="1">
              <a:spLocks noChangeArrowheads="1"/>
            </p:cNvSpPr>
            <p:nvPr/>
          </p:nvSpPr>
          <p:spPr bwMode="auto">
            <a:xfrm rot="16200000">
              <a:off x="6977063" y="30353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386" name="Line 229"/>
            <p:cNvSpPr>
              <a:spLocks noChangeShapeType="1"/>
            </p:cNvSpPr>
            <p:nvPr/>
          </p:nvSpPr>
          <p:spPr bwMode="auto">
            <a:xfrm>
              <a:off x="7558088"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87" name="Line 230"/>
            <p:cNvSpPr>
              <a:spLocks noChangeShapeType="1"/>
            </p:cNvSpPr>
            <p:nvPr/>
          </p:nvSpPr>
          <p:spPr bwMode="auto">
            <a:xfrm flipH="1">
              <a:off x="3200400" y="1447800"/>
              <a:ext cx="5181600" cy="0"/>
            </a:xfrm>
            <a:prstGeom prst="line">
              <a:avLst/>
            </a:prstGeom>
            <a:noFill/>
            <a:ln w="9525">
              <a:solidFill>
                <a:srgbClr val="CC0000"/>
              </a:solidFill>
              <a:round/>
              <a:headEnd/>
              <a:tailEnd/>
            </a:ln>
            <a:effectLst/>
          </p:spPr>
          <p:txBody>
            <a:bodyPr/>
            <a:lstStyle/>
            <a:p>
              <a:endParaRPr lang="en-US" dirty="0"/>
            </a:p>
          </p:txBody>
        </p:sp>
        <p:sp>
          <p:nvSpPr>
            <p:cNvPr id="388" name="Line 231"/>
            <p:cNvSpPr>
              <a:spLocks noChangeShapeType="1"/>
            </p:cNvSpPr>
            <p:nvPr/>
          </p:nvSpPr>
          <p:spPr bwMode="auto">
            <a:xfrm>
              <a:off x="3200400" y="14478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389" name="Line 232"/>
            <p:cNvSpPr>
              <a:spLocks noChangeShapeType="1"/>
            </p:cNvSpPr>
            <p:nvPr/>
          </p:nvSpPr>
          <p:spPr bwMode="auto">
            <a:xfrm>
              <a:off x="8382000" y="1447800"/>
              <a:ext cx="0" cy="381000"/>
            </a:xfrm>
            <a:prstGeom prst="line">
              <a:avLst/>
            </a:prstGeom>
            <a:noFill/>
            <a:ln w="9525">
              <a:solidFill>
                <a:srgbClr val="CC0000"/>
              </a:solidFill>
              <a:round/>
              <a:headEnd/>
              <a:tailEnd/>
            </a:ln>
            <a:effectLst/>
          </p:spPr>
          <p:txBody>
            <a:bodyPr/>
            <a:lstStyle/>
            <a:p>
              <a:endParaRPr lang="en-US" dirty="0"/>
            </a:p>
          </p:txBody>
        </p:sp>
        <p:sp>
          <p:nvSpPr>
            <p:cNvPr id="390" name="Line 233"/>
            <p:cNvSpPr>
              <a:spLocks noChangeShapeType="1"/>
            </p:cNvSpPr>
            <p:nvPr/>
          </p:nvSpPr>
          <p:spPr bwMode="auto">
            <a:xfrm flipH="1">
              <a:off x="8153400" y="1828800"/>
              <a:ext cx="228600" cy="0"/>
            </a:xfrm>
            <a:prstGeom prst="line">
              <a:avLst/>
            </a:prstGeom>
            <a:noFill/>
            <a:ln w="9525">
              <a:solidFill>
                <a:srgbClr val="CC0000"/>
              </a:solidFill>
              <a:round/>
              <a:headEnd/>
              <a:tailEnd/>
            </a:ln>
            <a:effectLst/>
          </p:spPr>
          <p:txBody>
            <a:bodyPr/>
            <a:lstStyle/>
            <a:p>
              <a:endParaRPr lang="en-US" dirty="0"/>
            </a:p>
          </p:txBody>
        </p:sp>
        <p:sp>
          <p:nvSpPr>
            <p:cNvPr id="391" name="Text Box 235"/>
            <p:cNvSpPr txBox="1">
              <a:spLocks noChangeArrowheads="1"/>
            </p:cNvSpPr>
            <p:nvPr/>
          </p:nvSpPr>
          <p:spPr bwMode="auto">
            <a:xfrm rot="16200000">
              <a:off x="2633663" y="20431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sp>
          <p:nvSpPr>
            <p:cNvPr id="392" name="Line 236"/>
            <p:cNvSpPr>
              <a:spLocks noChangeShapeType="1"/>
            </p:cNvSpPr>
            <p:nvPr/>
          </p:nvSpPr>
          <p:spPr bwMode="auto">
            <a:xfrm flipV="1">
              <a:off x="5181600" y="60198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393" name="Line 237"/>
            <p:cNvSpPr>
              <a:spLocks noChangeShapeType="1"/>
            </p:cNvSpPr>
            <p:nvPr/>
          </p:nvSpPr>
          <p:spPr bwMode="auto">
            <a:xfrm flipH="1">
              <a:off x="8153400" y="2286000"/>
              <a:ext cx="304800" cy="0"/>
            </a:xfrm>
            <a:prstGeom prst="line">
              <a:avLst/>
            </a:prstGeom>
            <a:noFill/>
            <a:ln w="9525">
              <a:solidFill>
                <a:srgbClr val="CC0000"/>
              </a:solidFill>
              <a:round/>
              <a:headEnd/>
              <a:tailEnd/>
            </a:ln>
            <a:effectLst/>
          </p:spPr>
          <p:txBody>
            <a:bodyPr/>
            <a:lstStyle/>
            <a:p>
              <a:endParaRPr lang="en-US" dirty="0"/>
            </a:p>
          </p:txBody>
        </p:sp>
        <p:sp>
          <p:nvSpPr>
            <p:cNvPr id="394" name="Line 238"/>
            <p:cNvSpPr>
              <a:spLocks noChangeShapeType="1"/>
            </p:cNvSpPr>
            <p:nvPr/>
          </p:nvSpPr>
          <p:spPr bwMode="auto">
            <a:xfrm>
              <a:off x="8458200" y="22860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395" name="Text Box 239"/>
            <p:cNvSpPr txBox="1">
              <a:spLocks noChangeArrowheads="1"/>
            </p:cNvSpPr>
            <p:nvPr/>
          </p:nvSpPr>
          <p:spPr bwMode="auto">
            <a:xfrm rot="16200000">
              <a:off x="7596188" y="32400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sp>
          <p:nvSpPr>
            <p:cNvPr id="396" name="Line 134"/>
            <p:cNvSpPr>
              <a:spLocks noChangeShapeType="1"/>
            </p:cNvSpPr>
            <p:nvPr/>
          </p:nvSpPr>
          <p:spPr bwMode="auto">
            <a:xfrm>
              <a:off x="6027420" y="4010025"/>
              <a:ext cx="304800" cy="0"/>
            </a:xfrm>
            <a:prstGeom prst="line">
              <a:avLst/>
            </a:prstGeom>
            <a:noFill/>
            <a:ln w="28575">
              <a:solidFill>
                <a:srgbClr val="CC0000"/>
              </a:solidFill>
              <a:round/>
              <a:headEnd/>
              <a:tailEnd type="triangle" w="med" len="med"/>
            </a:ln>
            <a:effectLst/>
          </p:spPr>
          <p:txBody>
            <a:bodyPr/>
            <a:lstStyle/>
            <a:p>
              <a:endParaRPr lang="en-US" dirty="0"/>
            </a:p>
          </p:txBody>
        </p:sp>
      </p:grpSp>
      <p:sp>
        <p:nvSpPr>
          <p:cNvPr id="64167" name="Rectangle 679"/>
          <p:cNvSpPr>
            <a:spLocks noChangeArrowheads="1"/>
          </p:cNvSpPr>
          <p:nvPr/>
        </p:nvSpPr>
        <p:spPr bwMode="auto">
          <a:xfrm>
            <a:off x="304800" y="1066800"/>
            <a:ext cx="2133600" cy="5181600"/>
          </a:xfrm>
          <a:prstGeom prst="rect">
            <a:avLst/>
          </a:prstGeom>
          <a:solidFill>
            <a:srgbClr val="CC0000">
              <a:alpha val="20000"/>
            </a:srgbClr>
          </a:solidFill>
          <a:ln w="9525">
            <a:noFill/>
            <a:miter lim="800000"/>
            <a:headEnd/>
            <a:tailEnd/>
          </a:ln>
          <a:effectLst/>
        </p:spPr>
        <p:txBody>
          <a:bodyPr wrap="none" anchor="ctr"/>
          <a:lstStyle/>
          <a:p>
            <a:endParaRPr lang="en-US" dirty="0"/>
          </a:p>
        </p:txBody>
      </p:sp>
      <p:sp>
        <p:nvSpPr>
          <p:cNvPr id="232" name="Footer Placeholder 231"/>
          <p:cNvSpPr>
            <a:spLocks noGrp="1"/>
          </p:cNvSpPr>
          <p:nvPr>
            <p:ph type="ftr" sz="quarter" idx="10"/>
          </p:nvPr>
        </p:nvSpPr>
        <p:spPr/>
        <p:txBody>
          <a:bodyPr/>
          <a:lstStyle/>
          <a:p>
            <a:r>
              <a:rPr lang="en-US" dirty="0" smtClean="0"/>
              <a:t>Lecture #20:  The Pipeline MIPS Processor</a:t>
            </a:r>
            <a:endParaRPr lang="en-US" dirty="0"/>
          </a:p>
        </p:txBody>
      </p:sp>
      <p:pic>
        <p:nvPicPr>
          <p:cNvPr id="2" name="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7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958" name="Text Box 446"/>
          <p:cNvSpPr txBox="1">
            <a:spLocks noChangeArrowheads="1"/>
          </p:cNvSpPr>
          <p:nvPr/>
        </p:nvSpPr>
        <p:spPr bwMode="auto">
          <a:xfrm>
            <a:off x="6115050" y="6280150"/>
            <a:ext cx="2743200" cy="396875"/>
          </a:xfrm>
          <a:prstGeom prst="rect">
            <a:avLst/>
          </a:prstGeom>
          <a:solidFill>
            <a:schemeClr val="bg1"/>
          </a:solidFill>
          <a:ln w="9525">
            <a:noFill/>
            <a:miter lim="800000"/>
            <a:headEnd/>
            <a:tailEnd/>
          </a:ln>
          <a:effectLst/>
        </p:spPr>
        <p:txBody>
          <a:bodyPr>
            <a:spAutoFit/>
          </a:bodyPr>
          <a:lstStyle/>
          <a:p>
            <a:pPr algn="l"/>
            <a:r>
              <a:rPr lang="en-US" sz="1000" u="none" dirty="0"/>
              <a:t>After David A. Patterson and John L. Hennessy, </a:t>
            </a:r>
          </a:p>
          <a:p>
            <a:pPr algn="l"/>
            <a:r>
              <a:rPr lang="en-US" sz="1000" i="1" u="none" dirty="0"/>
              <a:t>Computer Organization and Design</a:t>
            </a:r>
            <a:r>
              <a:rPr lang="en-US" sz="1000" u="none" dirty="0"/>
              <a:t>, 2nd Edition</a:t>
            </a:r>
          </a:p>
        </p:txBody>
      </p:sp>
      <p:sp>
        <p:nvSpPr>
          <p:cNvPr id="64959" name="Text Box 447"/>
          <p:cNvSpPr txBox="1">
            <a:spLocks noChangeArrowheads="1"/>
          </p:cNvSpPr>
          <p:nvPr/>
        </p:nvSpPr>
        <p:spPr bwMode="auto">
          <a:xfrm>
            <a:off x="76200" y="6437313"/>
            <a:ext cx="336550" cy="274637"/>
          </a:xfrm>
          <a:prstGeom prst="rect">
            <a:avLst/>
          </a:prstGeom>
          <a:noFill/>
          <a:ln w="9525">
            <a:noFill/>
            <a:miter lim="800000"/>
            <a:headEnd/>
            <a:tailEnd/>
          </a:ln>
          <a:effectLst/>
        </p:spPr>
        <p:txBody>
          <a:bodyPr wrap="none">
            <a:spAutoFit/>
          </a:bodyPr>
          <a:lstStyle/>
          <a:p>
            <a:pPr algn="l"/>
            <a:fld id="{8D862980-F7A7-4FEA-B560-57E5CA4AA15B}" type="slidenum">
              <a:rPr lang="en-US" sz="1200" b="1" u="none">
                <a:solidFill>
                  <a:schemeClr val="bg2"/>
                </a:solidFill>
              </a:rPr>
              <a:pPr algn="l"/>
              <a:t>23</a:t>
            </a:fld>
            <a:endParaRPr lang="en-US" sz="1200" b="1" u="none" dirty="0">
              <a:solidFill>
                <a:schemeClr val="bg2"/>
              </a:solidFill>
            </a:endParaRPr>
          </a:p>
        </p:txBody>
      </p:sp>
      <p:sp>
        <p:nvSpPr>
          <p:cNvPr id="64960" name="Text Box 448"/>
          <p:cNvSpPr txBox="1">
            <a:spLocks noChangeArrowheads="1"/>
          </p:cNvSpPr>
          <p:nvPr/>
        </p:nvSpPr>
        <p:spPr bwMode="auto">
          <a:xfrm>
            <a:off x="405968" y="762000"/>
            <a:ext cx="1697902" cy="307777"/>
          </a:xfrm>
          <a:prstGeom prst="rect">
            <a:avLst/>
          </a:prstGeom>
          <a:noFill/>
          <a:ln w="9525">
            <a:noFill/>
            <a:miter lim="800000"/>
            <a:headEnd/>
            <a:tailEnd/>
          </a:ln>
          <a:effectLst/>
        </p:spPr>
        <p:txBody>
          <a:bodyPr wrap="none">
            <a:spAutoFit/>
          </a:bodyPr>
          <a:lstStyle/>
          <a:p>
            <a:pPr>
              <a:spcBef>
                <a:spcPts val="0"/>
              </a:spcBef>
            </a:pPr>
            <a:r>
              <a:rPr lang="en-US" sz="1400" b="1" u="none" dirty="0">
                <a:solidFill>
                  <a:srgbClr val="FF0000"/>
                </a:solidFill>
              </a:rPr>
              <a:t>IF: and $t7, $t5, $t6</a:t>
            </a:r>
          </a:p>
        </p:txBody>
      </p:sp>
      <p:sp>
        <p:nvSpPr>
          <p:cNvPr id="64961" name="Line 449"/>
          <p:cNvSpPr>
            <a:spLocks noChangeShapeType="1"/>
          </p:cNvSpPr>
          <p:nvPr/>
        </p:nvSpPr>
        <p:spPr bwMode="auto">
          <a:xfrm>
            <a:off x="2438400" y="457200"/>
            <a:ext cx="0" cy="1828800"/>
          </a:xfrm>
          <a:prstGeom prst="line">
            <a:avLst/>
          </a:prstGeom>
          <a:noFill/>
          <a:ln w="28575">
            <a:solidFill>
              <a:schemeClr val="accent2"/>
            </a:solidFill>
            <a:prstDash val="lgDash"/>
            <a:round/>
            <a:headEnd/>
            <a:tailEnd/>
          </a:ln>
          <a:effectLst/>
        </p:spPr>
        <p:txBody>
          <a:bodyPr/>
          <a:lstStyle/>
          <a:p>
            <a:endParaRPr lang="en-US" dirty="0"/>
          </a:p>
        </p:txBody>
      </p:sp>
      <p:sp>
        <p:nvSpPr>
          <p:cNvPr id="64962" name="Line 450"/>
          <p:cNvSpPr>
            <a:spLocks noChangeShapeType="1"/>
          </p:cNvSpPr>
          <p:nvPr/>
        </p:nvSpPr>
        <p:spPr bwMode="auto">
          <a:xfrm>
            <a:off x="45720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4963" name="Line 451"/>
          <p:cNvSpPr>
            <a:spLocks noChangeShapeType="1"/>
          </p:cNvSpPr>
          <p:nvPr/>
        </p:nvSpPr>
        <p:spPr bwMode="auto">
          <a:xfrm>
            <a:off x="63246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4964" name="Line 452"/>
          <p:cNvSpPr>
            <a:spLocks noChangeShapeType="1"/>
          </p:cNvSpPr>
          <p:nvPr/>
        </p:nvSpPr>
        <p:spPr bwMode="auto">
          <a:xfrm>
            <a:off x="8001000" y="457200"/>
            <a:ext cx="0" cy="914400"/>
          </a:xfrm>
          <a:prstGeom prst="line">
            <a:avLst/>
          </a:prstGeom>
          <a:noFill/>
          <a:ln w="28575">
            <a:solidFill>
              <a:schemeClr val="accent2"/>
            </a:solidFill>
            <a:prstDash val="lgDash"/>
            <a:round/>
            <a:headEnd/>
            <a:tailEnd/>
          </a:ln>
          <a:effectLst/>
        </p:spPr>
        <p:txBody>
          <a:bodyPr/>
          <a:lstStyle/>
          <a:p>
            <a:endParaRPr lang="en-US" dirty="0"/>
          </a:p>
        </p:txBody>
      </p:sp>
      <p:sp>
        <p:nvSpPr>
          <p:cNvPr id="64967" name="Text Box 455"/>
          <p:cNvSpPr txBox="1">
            <a:spLocks noChangeArrowheads="1"/>
          </p:cNvSpPr>
          <p:nvPr/>
        </p:nvSpPr>
        <p:spPr bwMode="auto">
          <a:xfrm>
            <a:off x="6400800"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MEM: Idle</a:t>
            </a:r>
          </a:p>
        </p:txBody>
      </p:sp>
      <p:sp>
        <p:nvSpPr>
          <p:cNvPr id="64968" name="Text Box 456"/>
          <p:cNvSpPr txBox="1">
            <a:spLocks noChangeArrowheads="1"/>
          </p:cNvSpPr>
          <p:nvPr/>
        </p:nvSpPr>
        <p:spPr bwMode="auto">
          <a:xfrm>
            <a:off x="8077200" y="762000"/>
            <a:ext cx="685800" cy="523220"/>
          </a:xfrm>
          <a:prstGeom prst="rect">
            <a:avLst/>
          </a:prstGeom>
          <a:noFill/>
          <a:ln w="9525">
            <a:noFill/>
            <a:miter lim="800000"/>
            <a:headEnd/>
            <a:tailEnd/>
          </a:ln>
          <a:effectLst/>
        </p:spPr>
        <p:txBody>
          <a:bodyPr>
            <a:spAutoFit/>
          </a:bodyPr>
          <a:lstStyle/>
          <a:p>
            <a:r>
              <a:rPr lang="en-US" sz="1400" b="1" u="none" dirty="0">
                <a:solidFill>
                  <a:srgbClr val="FF0000"/>
                </a:solidFill>
              </a:rPr>
              <a:t>WB: Idle</a:t>
            </a:r>
          </a:p>
        </p:txBody>
      </p:sp>
      <p:sp>
        <p:nvSpPr>
          <p:cNvPr id="64969" name="Text Box 457"/>
          <p:cNvSpPr txBox="1">
            <a:spLocks noChangeArrowheads="1"/>
          </p:cNvSpPr>
          <p:nvPr/>
        </p:nvSpPr>
        <p:spPr bwMode="auto">
          <a:xfrm>
            <a:off x="2590800" y="762000"/>
            <a:ext cx="1988045" cy="307777"/>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ID/RF:</a:t>
            </a:r>
            <a:r>
              <a:rPr lang="en-US" sz="1400" u="none" dirty="0">
                <a:solidFill>
                  <a:srgbClr val="FF0000"/>
                </a:solidFill>
              </a:rPr>
              <a:t> </a:t>
            </a:r>
            <a:r>
              <a:rPr lang="en-US" sz="1400" b="1" u="none" dirty="0">
                <a:solidFill>
                  <a:srgbClr val="FF0000"/>
                </a:solidFill>
              </a:rPr>
              <a:t>sub $t4, $t2, $t3</a:t>
            </a:r>
          </a:p>
        </p:txBody>
      </p:sp>
      <p:sp>
        <p:nvSpPr>
          <p:cNvPr id="64970" name="Text Box 458"/>
          <p:cNvSpPr txBox="1">
            <a:spLocks noChangeArrowheads="1"/>
          </p:cNvSpPr>
          <p:nvPr/>
        </p:nvSpPr>
        <p:spPr bwMode="auto">
          <a:xfrm>
            <a:off x="4679950" y="762000"/>
            <a:ext cx="1720850" cy="427038"/>
          </a:xfrm>
          <a:prstGeom prst="rect">
            <a:avLst/>
          </a:prstGeom>
          <a:noFill/>
          <a:ln w="9525">
            <a:noFill/>
            <a:miter lim="800000"/>
            <a:headEnd/>
            <a:tailEnd/>
          </a:ln>
          <a:effectLst/>
        </p:spPr>
        <p:txBody>
          <a:bodyPr>
            <a:spAutoFit/>
          </a:bodyPr>
          <a:lstStyle/>
          <a:p>
            <a:pPr algn="l"/>
            <a:r>
              <a:rPr lang="en-US" sz="1400" b="1" u="none" dirty="0">
                <a:solidFill>
                  <a:srgbClr val="FF0000"/>
                </a:solidFill>
              </a:rPr>
              <a:t>EX: lw $t0, 20($t1)</a:t>
            </a:r>
            <a:endParaRPr lang="en-US" sz="1400" b="1" u="none" dirty="0">
              <a:solidFill>
                <a:srgbClr val="008000"/>
              </a:solidFill>
            </a:endParaRPr>
          </a:p>
          <a:p>
            <a:pPr algn="l"/>
            <a:endParaRPr lang="en-US" sz="800" b="1" u="none" dirty="0">
              <a:solidFill>
                <a:srgbClr val="FF0000"/>
              </a:solidFill>
            </a:endParaRPr>
          </a:p>
        </p:txBody>
      </p:sp>
      <p:sp>
        <p:nvSpPr>
          <p:cNvPr id="64977" name="Text Box 465"/>
          <p:cNvSpPr txBox="1">
            <a:spLocks noChangeArrowheads="1"/>
          </p:cNvSpPr>
          <p:nvPr/>
        </p:nvSpPr>
        <p:spPr bwMode="auto">
          <a:xfrm>
            <a:off x="4146550" y="5638800"/>
            <a:ext cx="533400" cy="244475"/>
          </a:xfrm>
          <a:prstGeom prst="rect">
            <a:avLst/>
          </a:prstGeom>
          <a:noFill/>
          <a:ln w="9525">
            <a:noFill/>
            <a:miter lim="800000"/>
            <a:headEnd/>
            <a:tailEnd/>
          </a:ln>
          <a:effectLst/>
        </p:spPr>
        <p:txBody>
          <a:bodyPr>
            <a:spAutoFit/>
          </a:bodyPr>
          <a:lstStyle/>
          <a:p>
            <a:pPr algn="l"/>
            <a:r>
              <a:rPr lang="en-US" sz="1000" b="1" u="none" smtClean="0"/>
              <a:t>$t4</a:t>
            </a:r>
            <a:endParaRPr lang="en-US" sz="1000" b="1" u="none" dirty="0"/>
          </a:p>
        </p:txBody>
      </p:sp>
      <p:sp>
        <p:nvSpPr>
          <p:cNvPr id="64980" name="Text Box 468"/>
          <p:cNvSpPr txBox="1">
            <a:spLocks noChangeArrowheads="1"/>
          </p:cNvSpPr>
          <p:nvPr/>
        </p:nvSpPr>
        <p:spPr bwMode="auto">
          <a:xfrm>
            <a:off x="4267200" y="4876800"/>
            <a:ext cx="381000" cy="244475"/>
          </a:xfrm>
          <a:prstGeom prst="rect">
            <a:avLst/>
          </a:prstGeom>
          <a:noFill/>
          <a:ln w="9525">
            <a:noFill/>
            <a:miter lim="800000"/>
            <a:headEnd/>
            <a:tailEnd/>
          </a:ln>
          <a:effectLst/>
        </p:spPr>
        <p:txBody>
          <a:bodyPr>
            <a:spAutoFit/>
          </a:bodyPr>
          <a:lstStyle/>
          <a:p>
            <a:pPr algn="l"/>
            <a:r>
              <a:rPr lang="en-US" sz="1000" b="1" u="none" dirty="0"/>
              <a:t>X</a:t>
            </a:r>
          </a:p>
        </p:txBody>
      </p:sp>
      <p:sp>
        <p:nvSpPr>
          <p:cNvPr id="64981" name="Text Box 469"/>
          <p:cNvSpPr txBox="1">
            <a:spLocks noChangeArrowheads="1"/>
          </p:cNvSpPr>
          <p:nvPr/>
        </p:nvSpPr>
        <p:spPr bwMode="auto">
          <a:xfrm>
            <a:off x="4127500" y="3581400"/>
            <a:ext cx="473206" cy="230832"/>
          </a:xfrm>
          <a:prstGeom prst="rect">
            <a:avLst/>
          </a:prstGeom>
          <a:noFill/>
          <a:ln w="9525">
            <a:noFill/>
            <a:miter lim="800000"/>
            <a:headEnd/>
            <a:tailEnd/>
          </a:ln>
          <a:effectLst/>
        </p:spPr>
        <p:txBody>
          <a:bodyPr wrap="none">
            <a:spAutoFit/>
          </a:bodyPr>
          <a:lstStyle/>
          <a:p>
            <a:pPr algn="l"/>
            <a:r>
              <a:rPr lang="en-US" sz="900" b="1" u="none" dirty="0"/>
              <a:t>[ </a:t>
            </a:r>
            <a:r>
              <a:rPr lang="en-US" sz="900" b="1" u="none" dirty="0" smtClean="0"/>
              <a:t>$t2 </a:t>
            </a:r>
            <a:r>
              <a:rPr lang="en-US" sz="900" b="1" u="none" dirty="0"/>
              <a:t>]</a:t>
            </a:r>
          </a:p>
        </p:txBody>
      </p:sp>
      <p:sp>
        <p:nvSpPr>
          <p:cNvPr id="64982" name="Text Box 470"/>
          <p:cNvSpPr txBox="1">
            <a:spLocks noChangeArrowheads="1"/>
          </p:cNvSpPr>
          <p:nvPr/>
        </p:nvSpPr>
        <p:spPr bwMode="auto">
          <a:xfrm>
            <a:off x="4267200" y="5318125"/>
            <a:ext cx="304800" cy="244475"/>
          </a:xfrm>
          <a:prstGeom prst="rect">
            <a:avLst/>
          </a:prstGeom>
          <a:noFill/>
          <a:ln w="9525">
            <a:noFill/>
            <a:miter lim="800000"/>
            <a:headEnd/>
            <a:tailEnd/>
          </a:ln>
          <a:effectLst/>
        </p:spPr>
        <p:txBody>
          <a:bodyPr>
            <a:spAutoFit/>
          </a:bodyPr>
          <a:lstStyle/>
          <a:p>
            <a:pPr algn="l"/>
            <a:r>
              <a:rPr lang="en-US" sz="1000" b="1" u="none" dirty="0"/>
              <a:t>X</a:t>
            </a:r>
          </a:p>
        </p:txBody>
      </p:sp>
      <p:sp>
        <p:nvSpPr>
          <p:cNvPr id="64984" name="Text Box 472"/>
          <p:cNvSpPr txBox="1">
            <a:spLocks noChangeArrowheads="1"/>
          </p:cNvSpPr>
          <p:nvPr/>
        </p:nvSpPr>
        <p:spPr bwMode="auto">
          <a:xfrm>
            <a:off x="4808220" y="4907280"/>
            <a:ext cx="488950" cy="246221"/>
          </a:xfrm>
          <a:prstGeom prst="rect">
            <a:avLst/>
          </a:prstGeom>
          <a:noFill/>
          <a:ln w="9525">
            <a:noFill/>
            <a:miter lim="800000"/>
            <a:headEnd/>
            <a:tailEnd/>
          </a:ln>
          <a:effectLst/>
        </p:spPr>
        <p:txBody>
          <a:bodyPr wrap="square">
            <a:spAutoFit/>
          </a:bodyPr>
          <a:lstStyle/>
          <a:p>
            <a:pPr algn="l"/>
            <a:r>
              <a:rPr lang="en-US" sz="1000" b="1" u="none" dirty="0" smtClean="0"/>
              <a:t>0x14</a:t>
            </a:r>
            <a:endParaRPr lang="en-US" sz="1000" b="1" u="none" dirty="0"/>
          </a:p>
        </p:txBody>
      </p:sp>
      <p:sp>
        <p:nvSpPr>
          <p:cNvPr id="64985" name="Text Box 473"/>
          <p:cNvSpPr txBox="1">
            <a:spLocks noChangeArrowheads="1"/>
          </p:cNvSpPr>
          <p:nvPr/>
        </p:nvSpPr>
        <p:spPr bwMode="auto">
          <a:xfrm>
            <a:off x="4603750" y="5334000"/>
            <a:ext cx="457200" cy="244475"/>
          </a:xfrm>
          <a:prstGeom prst="rect">
            <a:avLst/>
          </a:prstGeom>
          <a:noFill/>
          <a:ln w="9525">
            <a:noFill/>
            <a:miter lim="800000"/>
            <a:headEnd/>
            <a:tailEnd/>
          </a:ln>
          <a:effectLst/>
        </p:spPr>
        <p:txBody>
          <a:bodyPr>
            <a:spAutoFit/>
          </a:bodyPr>
          <a:lstStyle/>
          <a:p>
            <a:pPr algn="l"/>
            <a:r>
              <a:rPr lang="en-US" sz="1000" b="1" u="none" smtClean="0"/>
              <a:t>$t0</a:t>
            </a:r>
            <a:endParaRPr lang="en-US" sz="1000" b="1" u="none" dirty="0"/>
          </a:p>
        </p:txBody>
      </p:sp>
      <p:sp>
        <p:nvSpPr>
          <p:cNvPr id="64986" name="Text Box 474"/>
          <p:cNvSpPr txBox="1">
            <a:spLocks noChangeArrowheads="1"/>
          </p:cNvSpPr>
          <p:nvPr/>
        </p:nvSpPr>
        <p:spPr bwMode="auto">
          <a:xfrm>
            <a:off x="2682875" y="3473450"/>
            <a:ext cx="338554" cy="230832"/>
          </a:xfrm>
          <a:prstGeom prst="rect">
            <a:avLst/>
          </a:prstGeom>
          <a:noFill/>
          <a:ln w="9525">
            <a:noFill/>
            <a:miter lim="800000"/>
            <a:headEnd/>
            <a:tailEnd/>
          </a:ln>
          <a:effectLst/>
        </p:spPr>
        <p:txBody>
          <a:bodyPr wrap="none">
            <a:spAutoFit/>
          </a:bodyPr>
          <a:lstStyle/>
          <a:p>
            <a:pPr algn="l"/>
            <a:r>
              <a:rPr lang="en-US" sz="900" b="1" u="none" dirty="0" smtClean="0"/>
              <a:t>$t3</a:t>
            </a:r>
            <a:endParaRPr lang="en-US" sz="900" b="1" u="none" dirty="0"/>
          </a:p>
        </p:txBody>
      </p:sp>
      <p:sp>
        <p:nvSpPr>
          <p:cNvPr id="64987" name="Text Box 475"/>
          <p:cNvSpPr txBox="1">
            <a:spLocks noChangeArrowheads="1"/>
          </p:cNvSpPr>
          <p:nvPr/>
        </p:nvSpPr>
        <p:spPr bwMode="auto">
          <a:xfrm>
            <a:off x="2682875" y="3175000"/>
            <a:ext cx="338554" cy="230832"/>
          </a:xfrm>
          <a:prstGeom prst="rect">
            <a:avLst/>
          </a:prstGeom>
          <a:noFill/>
          <a:ln w="9525">
            <a:noFill/>
            <a:miter lim="800000"/>
            <a:headEnd/>
            <a:tailEnd/>
          </a:ln>
          <a:effectLst/>
        </p:spPr>
        <p:txBody>
          <a:bodyPr wrap="none">
            <a:spAutoFit/>
          </a:bodyPr>
          <a:lstStyle/>
          <a:p>
            <a:pPr algn="l"/>
            <a:r>
              <a:rPr lang="en-US" sz="900" b="1" u="none" dirty="0" smtClean="0"/>
              <a:t>$t2</a:t>
            </a:r>
            <a:endParaRPr lang="en-US" sz="900" b="1" u="none" dirty="0"/>
          </a:p>
        </p:txBody>
      </p:sp>
      <p:sp>
        <p:nvSpPr>
          <p:cNvPr id="64988" name="Text Box 476"/>
          <p:cNvSpPr txBox="1">
            <a:spLocks noChangeArrowheads="1"/>
          </p:cNvSpPr>
          <p:nvPr/>
        </p:nvSpPr>
        <p:spPr bwMode="auto">
          <a:xfrm>
            <a:off x="4114800" y="4038600"/>
            <a:ext cx="473206" cy="230832"/>
          </a:xfrm>
          <a:prstGeom prst="rect">
            <a:avLst/>
          </a:prstGeom>
          <a:noFill/>
          <a:ln w="9525">
            <a:noFill/>
            <a:miter lim="800000"/>
            <a:headEnd/>
            <a:tailEnd/>
          </a:ln>
          <a:effectLst/>
        </p:spPr>
        <p:txBody>
          <a:bodyPr wrap="none">
            <a:spAutoFit/>
          </a:bodyPr>
          <a:lstStyle/>
          <a:p>
            <a:pPr algn="l"/>
            <a:r>
              <a:rPr lang="en-US" sz="900" b="1" u="none" dirty="0"/>
              <a:t>[ </a:t>
            </a:r>
            <a:r>
              <a:rPr lang="en-US" sz="900" b="1" u="none" dirty="0" smtClean="0"/>
              <a:t>$t3 </a:t>
            </a:r>
            <a:r>
              <a:rPr lang="en-US" sz="900" b="1" u="none" dirty="0"/>
              <a:t>]</a:t>
            </a:r>
          </a:p>
        </p:txBody>
      </p:sp>
      <p:sp>
        <p:nvSpPr>
          <p:cNvPr id="64992" name="Text Box 480"/>
          <p:cNvSpPr txBox="1">
            <a:spLocks noChangeArrowheads="1"/>
          </p:cNvSpPr>
          <p:nvPr/>
        </p:nvSpPr>
        <p:spPr bwMode="auto">
          <a:xfrm>
            <a:off x="5532120" y="4427220"/>
            <a:ext cx="387350" cy="244475"/>
          </a:xfrm>
          <a:prstGeom prst="rect">
            <a:avLst/>
          </a:prstGeom>
          <a:noFill/>
          <a:ln w="9525">
            <a:noFill/>
            <a:miter lim="800000"/>
            <a:headEnd/>
            <a:tailEnd/>
          </a:ln>
          <a:effectLst/>
        </p:spPr>
        <p:txBody>
          <a:bodyPr wrap="none">
            <a:spAutoFit/>
          </a:bodyPr>
          <a:lstStyle/>
          <a:p>
            <a:pPr algn="l"/>
            <a:r>
              <a:rPr lang="en-US" sz="1000" b="1" u="none" dirty="0"/>
              <a:t>add</a:t>
            </a:r>
          </a:p>
        </p:txBody>
      </p:sp>
      <p:sp>
        <p:nvSpPr>
          <p:cNvPr id="64993" name="Text Box 481"/>
          <p:cNvSpPr txBox="1">
            <a:spLocks noChangeArrowheads="1"/>
          </p:cNvSpPr>
          <p:nvPr/>
        </p:nvSpPr>
        <p:spPr bwMode="auto">
          <a:xfrm>
            <a:off x="5927725" y="5549900"/>
            <a:ext cx="4572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t0</a:t>
            </a:r>
            <a:endParaRPr lang="en-US" sz="1000" b="1" u="none" dirty="0"/>
          </a:p>
        </p:txBody>
      </p:sp>
      <p:grpSp>
        <p:nvGrpSpPr>
          <p:cNvPr id="250" name="Group 249"/>
          <p:cNvGrpSpPr/>
          <p:nvPr/>
        </p:nvGrpSpPr>
        <p:grpSpPr>
          <a:xfrm>
            <a:off x="380999" y="1295400"/>
            <a:ext cx="8229601" cy="4953000"/>
            <a:chOff x="457200" y="1295400"/>
            <a:chExt cx="8229601" cy="4953000"/>
          </a:xfrm>
        </p:grpSpPr>
        <p:sp>
          <p:nvSpPr>
            <p:cNvPr id="251" name="Line 201"/>
            <p:cNvSpPr>
              <a:spLocks noChangeShapeType="1"/>
            </p:cNvSpPr>
            <p:nvPr/>
          </p:nvSpPr>
          <p:spPr bwMode="auto">
            <a:xfrm flipV="1">
              <a:off x="5935980" y="43510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252" name="Group 205"/>
            <p:cNvGrpSpPr/>
            <p:nvPr/>
          </p:nvGrpSpPr>
          <p:grpSpPr>
            <a:xfrm>
              <a:off x="5379720" y="3649980"/>
              <a:ext cx="1056287" cy="990598"/>
              <a:chOff x="3355430" y="3810002"/>
              <a:chExt cx="1056287" cy="990598"/>
            </a:xfrm>
          </p:grpSpPr>
          <p:cxnSp>
            <p:nvCxnSpPr>
              <p:cNvPr id="455" name="Straight Connector 454"/>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56" name="Isosceles Triangle 455"/>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7" name="Isosceles Triangle 456"/>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8" name="Isosceles Triangle 457"/>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9" name="Rectangle 458"/>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0"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253" name="Line 207"/>
            <p:cNvSpPr>
              <a:spLocks noChangeShapeType="1"/>
            </p:cNvSpPr>
            <p:nvPr/>
          </p:nvSpPr>
          <p:spPr bwMode="auto">
            <a:xfrm>
              <a:off x="5181600" y="35814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254" name="Line 205"/>
            <p:cNvSpPr>
              <a:spLocks noChangeShapeType="1"/>
            </p:cNvSpPr>
            <p:nvPr/>
          </p:nvSpPr>
          <p:spPr bwMode="auto">
            <a:xfrm>
              <a:off x="6019800" y="2667000"/>
              <a:ext cx="0" cy="914400"/>
            </a:xfrm>
            <a:prstGeom prst="line">
              <a:avLst/>
            </a:prstGeom>
            <a:noFill/>
            <a:ln w="9525">
              <a:solidFill>
                <a:srgbClr val="CC0000"/>
              </a:solidFill>
              <a:round/>
              <a:headEnd/>
              <a:tailEnd/>
            </a:ln>
            <a:effectLst/>
          </p:spPr>
          <p:txBody>
            <a:bodyPr/>
            <a:lstStyle/>
            <a:p>
              <a:endParaRPr lang="en-US" dirty="0"/>
            </a:p>
          </p:txBody>
        </p:sp>
        <p:grpSp>
          <p:nvGrpSpPr>
            <p:cNvPr id="255" name="Group 205"/>
            <p:cNvGrpSpPr/>
            <p:nvPr/>
          </p:nvGrpSpPr>
          <p:grpSpPr>
            <a:xfrm>
              <a:off x="5367071" y="2420274"/>
              <a:ext cx="1056589" cy="990598"/>
              <a:chOff x="3355128" y="3810002"/>
              <a:chExt cx="1056589" cy="990598"/>
            </a:xfrm>
          </p:grpSpPr>
          <p:cxnSp>
            <p:nvCxnSpPr>
              <p:cNvPr id="449" name="Straight Connector 448"/>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50" name="Isosceles Triangle 449"/>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1" name="Isosceles Triangle 450"/>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2" name="Isosceles Triangle 451"/>
              <p:cNvSpPr/>
              <p:nvPr/>
            </p:nvSpPr>
            <p:spPr bwMode="auto">
              <a:xfrm rot="5400000">
                <a:off x="3222435"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3" name="Rectangle 452"/>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4"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256" name="Group 205"/>
            <p:cNvGrpSpPr/>
            <p:nvPr/>
          </p:nvGrpSpPr>
          <p:grpSpPr>
            <a:xfrm>
              <a:off x="1272540" y="2209800"/>
              <a:ext cx="1056287" cy="990598"/>
              <a:chOff x="3355430" y="3810002"/>
              <a:chExt cx="1056287" cy="990598"/>
            </a:xfrm>
          </p:grpSpPr>
          <p:cxnSp>
            <p:nvCxnSpPr>
              <p:cNvPr id="443" name="Straight Connector 442"/>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4" name="Isosceles Triangle 443"/>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5" name="Isosceles Triangle 444"/>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6" name="Isosceles Triangle 445"/>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7" name="Rectangle 446"/>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8"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258" name="Rectangle 9"/>
            <p:cNvSpPr>
              <a:spLocks noChangeArrowheads="1"/>
            </p:cNvSpPr>
            <p:nvPr/>
          </p:nvSpPr>
          <p:spPr bwMode="auto">
            <a:xfrm>
              <a:off x="1143000"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59" name="Rectangle 42"/>
            <p:cNvSpPr>
              <a:spLocks noChangeArrowheads="1"/>
            </p:cNvSpPr>
            <p:nvPr/>
          </p:nvSpPr>
          <p:spPr bwMode="auto">
            <a:xfrm>
              <a:off x="609600" y="35052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260" name="Line 43"/>
            <p:cNvSpPr>
              <a:spLocks noChangeShapeType="1"/>
            </p:cNvSpPr>
            <p:nvPr/>
          </p:nvSpPr>
          <p:spPr bwMode="auto">
            <a:xfrm>
              <a:off x="838200" y="3733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61" name="Line 44"/>
            <p:cNvSpPr>
              <a:spLocks noChangeShapeType="1"/>
            </p:cNvSpPr>
            <p:nvPr/>
          </p:nvSpPr>
          <p:spPr bwMode="auto">
            <a:xfrm flipH="1" flipV="1">
              <a:off x="914400" y="2438400"/>
              <a:ext cx="12700" cy="1295400"/>
            </a:xfrm>
            <a:prstGeom prst="line">
              <a:avLst/>
            </a:prstGeom>
            <a:noFill/>
            <a:ln w="28575">
              <a:solidFill>
                <a:schemeClr val="tx1"/>
              </a:solidFill>
              <a:round/>
              <a:headEnd/>
              <a:tailEnd/>
            </a:ln>
            <a:effectLst/>
          </p:spPr>
          <p:txBody>
            <a:bodyPr/>
            <a:lstStyle/>
            <a:p>
              <a:endParaRPr lang="en-US" dirty="0"/>
            </a:p>
          </p:txBody>
        </p:sp>
        <p:sp>
          <p:nvSpPr>
            <p:cNvPr id="262" name="Line 45"/>
            <p:cNvSpPr>
              <a:spLocks noChangeShapeType="1"/>
            </p:cNvSpPr>
            <p:nvPr/>
          </p:nvSpPr>
          <p:spPr bwMode="auto">
            <a:xfrm flipV="1">
              <a:off x="914400" y="24536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263" name="Line 46"/>
            <p:cNvSpPr>
              <a:spLocks noChangeShapeType="1"/>
            </p:cNvSpPr>
            <p:nvPr/>
          </p:nvSpPr>
          <p:spPr bwMode="auto">
            <a:xfrm>
              <a:off x="1066800" y="29718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64" name="Text Box 47"/>
            <p:cNvSpPr txBox="1">
              <a:spLocks noChangeArrowheads="1"/>
            </p:cNvSpPr>
            <p:nvPr/>
          </p:nvSpPr>
          <p:spPr bwMode="auto">
            <a:xfrm>
              <a:off x="990600" y="27432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265" name="Text Box 48"/>
            <p:cNvSpPr txBox="1">
              <a:spLocks noChangeArrowheads="1"/>
            </p:cNvSpPr>
            <p:nvPr/>
          </p:nvSpPr>
          <p:spPr bwMode="auto">
            <a:xfrm>
              <a:off x="1095375" y="35036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266" name="Text Box 49"/>
            <p:cNvSpPr txBox="1">
              <a:spLocks noChangeArrowheads="1"/>
            </p:cNvSpPr>
            <p:nvPr/>
          </p:nvSpPr>
          <p:spPr bwMode="auto">
            <a:xfrm>
              <a:off x="1281113" y="31099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267" name="Rectangle 50"/>
            <p:cNvSpPr>
              <a:spLocks noChangeArrowheads="1"/>
            </p:cNvSpPr>
            <p:nvPr/>
          </p:nvSpPr>
          <p:spPr bwMode="auto">
            <a:xfrm>
              <a:off x="6761163" y="3810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68" name="Text Box 51"/>
            <p:cNvSpPr txBox="1">
              <a:spLocks noChangeArrowheads="1"/>
            </p:cNvSpPr>
            <p:nvPr/>
          </p:nvSpPr>
          <p:spPr bwMode="auto">
            <a:xfrm>
              <a:off x="6858000" y="50577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269" name="Group 52"/>
            <p:cNvGrpSpPr>
              <a:grpSpLocks/>
            </p:cNvGrpSpPr>
            <p:nvPr/>
          </p:nvGrpSpPr>
          <p:grpSpPr bwMode="auto">
            <a:xfrm>
              <a:off x="5067288" y="4191000"/>
              <a:ext cx="228600" cy="549275"/>
              <a:chOff x="4392" y="1632"/>
              <a:chExt cx="144" cy="346"/>
            </a:xfrm>
          </p:grpSpPr>
          <p:grpSp>
            <p:nvGrpSpPr>
              <p:cNvPr id="438" name="Group 53"/>
              <p:cNvGrpSpPr>
                <a:grpSpLocks/>
              </p:cNvGrpSpPr>
              <p:nvPr/>
            </p:nvGrpSpPr>
            <p:grpSpPr bwMode="auto">
              <a:xfrm>
                <a:off x="4411" y="1634"/>
                <a:ext cx="102" cy="336"/>
                <a:chOff x="1248" y="3360"/>
                <a:chExt cx="144" cy="480"/>
              </a:xfrm>
            </p:grpSpPr>
            <p:sp>
              <p:nvSpPr>
                <p:cNvPr id="440"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41"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42"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39"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270" name="Line 58"/>
            <p:cNvSpPr>
              <a:spLocks noChangeShapeType="1"/>
            </p:cNvSpPr>
            <p:nvPr/>
          </p:nvSpPr>
          <p:spPr bwMode="auto">
            <a:xfrm>
              <a:off x="64770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1" name="Oval 59"/>
            <p:cNvSpPr>
              <a:spLocks noChangeArrowheads="1"/>
            </p:cNvSpPr>
            <p:nvPr/>
          </p:nvSpPr>
          <p:spPr bwMode="auto">
            <a:xfrm>
              <a:off x="4800600" y="28956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272" name="Line 60"/>
            <p:cNvSpPr>
              <a:spLocks noChangeShapeType="1"/>
            </p:cNvSpPr>
            <p:nvPr/>
          </p:nvSpPr>
          <p:spPr bwMode="auto">
            <a:xfrm>
              <a:off x="2209800" y="3886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3" name="Line 61"/>
            <p:cNvSpPr>
              <a:spLocks noChangeShapeType="1"/>
            </p:cNvSpPr>
            <p:nvPr/>
          </p:nvSpPr>
          <p:spPr bwMode="auto">
            <a:xfrm flipV="1">
              <a:off x="4953000" y="35052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274" name="Line 62"/>
            <p:cNvSpPr>
              <a:spLocks noChangeShapeType="1"/>
            </p:cNvSpPr>
            <p:nvPr/>
          </p:nvSpPr>
          <p:spPr bwMode="auto">
            <a:xfrm>
              <a:off x="4800600" y="47929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275" name="Line 63"/>
            <p:cNvSpPr>
              <a:spLocks noChangeShapeType="1"/>
            </p:cNvSpPr>
            <p:nvPr/>
          </p:nvSpPr>
          <p:spPr bwMode="auto">
            <a:xfrm>
              <a:off x="5181600" y="3200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6" name="Line 64"/>
            <p:cNvSpPr>
              <a:spLocks noChangeShapeType="1"/>
            </p:cNvSpPr>
            <p:nvPr/>
          </p:nvSpPr>
          <p:spPr bwMode="auto">
            <a:xfrm>
              <a:off x="2148840" y="1310640"/>
              <a:ext cx="4876800" cy="0"/>
            </a:xfrm>
            <a:prstGeom prst="line">
              <a:avLst/>
            </a:prstGeom>
            <a:noFill/>
            <a:ln w="28575">
              <a:solidFill>
                <a:schemeClr val="tx1"/>
              </a:solidFill>
              <a:round/>
              <a:headEnd/>
              <a:tailEnd/>
            </a:ln>
            <a:effectLst/>
          </p:spPr>
          <p:txBody>
            <a:bodyPr/>
            <a:lstStyle/>
            <a:p>
              <a:endParaRPr lang="en-US" dirty="0"/>
            </a:p>
          </p:txBody>
        </p:sp>
        <p:sp>
          <p:nvSpPr>
            <p:cNvPr id="277" name="Line 65"/>
            <p:cNvSpPr>
              <a:spLocks noChangeShapeType="1"/>
            </p:cNvSpPr>
            <p:nvPr/>
          </p:nvSpPr>
          <p:spPr bwMode="auto">
            <a:xfrm flipV="1">
              <a:off x="2578100" y="1676400"/>
              <a:ext cx="12700" cy="304800"/>
            </a:xfrm>
            <a:prstGeom prst="line">
              <a:avLst/>
            </a:prstGeom>
            <a:noFill/>
            <a:ln w="28575">
              <a:solidFill>
                <a:schemeClr val="tx1"/>
              </a:solidFill>
              <a:round/>
              <a:headEnd/>
              <a:tailEnd/>
            </a:ln>
            <a:effectLst/>
          </p:spPr>
          <p:txBody>
            <a:bodyPr/>
            <a:lstStyle/>
            <a:p>
              <a:endParaRPr lang="en-US" dirty="0"/>
            </a:p>
          </p:txBody>
        </p:sp>
        <p:sp>
          <p:nvSpPr>
            <p:cNvPr id="278" name="Line 66"/>
            <p:cNvSpPr>
              <a:spLocks noChangeShapeType="1"/>
            </p:cNvSpPr>
            <p:nvPr/>
          </p:nvSpPr>
          <p:spPr bwMode="auto">
            <a:xfrm flipV="1">
              <a:off x="1995488" y="1981200"/>
              <a:ext cx="0" cy="685800"/>
            </a:xfrm>
            <a:prstGeom prst="line">
              <a:avLst/>
            </a:prstGeom>
            <a:noFill/>
            <a:ln w="28575">
              <a:solidFill>
                <a:schemeClr val="tx1"/>
              </a:solidFill>
              <a:round/>
              <a:headEnd/>
              <a:tailEnd/>
            </a:ln>
            <a:effectLst/>
          </p:spPr>
          <p:txBody>
            <a:bodyPr/>
            <a:lstStyle/>
            <a:p>
              <a:endParaRPr lang="en-US" dirty="0"/>
            </a:p>
          </p:txBody>
        </p:sp>
        <p:sp>
          <p:nvSpPr>
            <p:cNvPr id="279" name="Line 67"/>
            <p:cNvSpPr>
              <a:spLocks noChangeShapeType="1"/>
            </p:cNvSpPr>
            <p:nvPr/>
          </p:nvSpPr>
          <p:spPr bwMode="auto">
            <a:xfrm flipV="1">
              <a:off x="7003733" y="1295400"/>
              <a:ext cx="14288" cy="1676400"/>
            </a:xfrm>
            <a:prstGeom prst="line">
              <a:avLst/>
            </a:prstGeom>
            <a:noFill/>
            <a:ln w="28575">
              <a:solidFill>
                <a:schemeClr val="tx1"/>
              </a:solidFill>
              <a:round/>
              <a:headEnd/>
              <a:tailEnd/>
            </a:ln>
            <a:effectLst/>
          </p:spPr>
          <p:txBody>
            <a:bodyPr/>
            <a:lstStyle/>
            <a:p>
              <a:endParaRPr lang="en-US" dirty="0"/>
            </a:p>
          </p:txBody>
        </p:sp>
        <p:sp>
          <p:nvSpPr>
            <p:cNvPr id="280" name="Line 68"/>
            <p:cNvSpPr>
              <a:spLocks noChangeShapeType="1"/>
            </p:cNvSpPr>
            <p:nvPr/>
          </p:nvSpPr>
          <p:spPr bwMode="auto">
            <a:xfrm flipV="1">
              <a:off x="2147888" y="1295400"/>
              <a:ext cx="0" cy="914400"/>
            </a:xfrm>
            <a:prstGeom prst="line">
              <a:avLst/>
            </a:prstGeom>
            <a:noFill/>
            <a:ln w="28575">
              <a:solidFill>
                <a:schemeClr val="tx1"/>
              </a:solidFill>
              <a:round/>
              <a:headEnd/>
              <a:tailEnd/>
            </a:ln>
            <a:effectLst/>
          </p:spPr>
          <p:txBody>
            <a:bodyPr/>
            <a:lstStyle/>
            <a:p>
              <a:endParaRPr lang="en-US" dirty="0"/>
            </a:p>
          </p:txBody>
        </p:sp>
        <p:sp>
          <p:nvSpPr>
            <p:cNvPr id="281" name="Line 69"/>
            <p:cNvSpPr>
              <a:spLocks noChangeShapeType="1"/>
            </p:cNvSpPr>
            <p:nvPr/>
          </p:nvSpPr>
          <p:spPr bwMode="auto">
            <a:xfrm>
              <a:off x="6035040" y="2971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82" name="Line 71"/>
            <p:cNvSpPr>
              <a:spLocks noChangeShapeType="1"/>
            </p:cNvSpPr>
            <p:nvPr/>
          </p:nvSpPr>
          <p:spPr bwMode="auto">
            <a:xfrm>
              <a:off x="457200" y="3733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83" name="Line 72"/>
            <p:cNvSpPr>
              <a:spLocks noChangeShapeType="1"/>
            </p:cNvSpPr>
            <p:nvPr/>
          </p:nvSpPr>
          <p:spPr bwMode="auto">
            <a:xfrm flipH="1" flipV="1">
              <a:off x="457200" y="1676400"/>
              <a:ext cx="12700" cy="2057400"/>
            </a:xfrm>
            <a:prstGeom prst="line">
              <a:avLst/>
            </a:prstGeom>
            <a:noFill/>
            <a:ln w="28575">
              <a:solidFill>
                <a:schemeClr val="tx1"/>
              </a:solidFill>
              <a:round/>
              <a:headEnd/>
              <a:tailEnd/>
            </a:ln>
            <a:effectLst/>
          </p:spPr>
          <p:txBody>
            <a:bodyPr/>
            <a:lstStyle/>
            <a:p>
              <a:endParaRPr lang="en-US" dirty="0"/>
            </a:p>
          </p:txBody>
        </p:sp>
        <p:sp>
          <p:nvSpPr>
            <p:cNvPr id="284" name="Line 73"/>
            <p:cNvSpPr>
              <a:spLocks noChangeShapeType="1"/>
            </p:cNvSpPr>
            <p:nvPr/>
          </p:nvSpPr>
          <p:spPr bwMode="auto">
            <a:xfrm>
              <a:off x="457200" y="1683068"/>
              <a:ext cx="2133600" cy="0"/>
            </a:xfrm>
            <a:prstGeom prst="line">
              <a:avLst/>
            </a:prstGeom>
            <a:noFill/>
            <a:ln w="28575">
              <a:solidFill>
                <a:schemeClr val="tx1"/>
              </a:solidFill>
              <a:round/>
              <a:headEnd/>
              <a:tailEnd/>
            </a:ln>
            <a:effectLst/>
          </p:spPr>
          <p:txBody>
            <a:bodyPr/>
            <a:lstStyle/>
            <a:p>
              <a:endParaRPr lang="en-US" dirty="0"/>
            </a:p>
          </p:txBody>
        </p:sp>
        <p:sp>
          <p:nvSpPr>
            <p:cNvPr id="285" name="Line 74"/>
            <p:cNvSpPr>
              <a:spLocks noChangeShapeType="1"/>
            </p:cNvSpPr>
            <p:nvPr/>
          </p:nvSpPr>
          <p:spPr bwMode="auto">
            <a:xfrm flipH="1">
              <a:off x="2438400" y="1981200"/>
              <a:ext cx="152400" cy="0"/>
            </a:xfrm>
            <a:prstGeom prst="line">
              <a:avLst/>
            </a:prstGeom>
            <a:noFill/>
            <a:ln w="28575">
              <a:solidFill>
                <a:schemeClr val="tx1"/>
              </a:solidFill>
              <a:round/>
              <a:headEnd/>
              <a:tailEnd/>
            </a:ln>
            <a:effectLst/>
          </p:spPr>
          <p:txBody>
            <a:bodyPr/>
            <a:lstStyle/>
            <a:p>
              <a:endParaRPr lang="en-US" dirty="0"/>
            </a:p>
          </p:txBody>
        </p:sp>
        <p:sp>
          <p:nvSpPr>
            <p:cNvPr id="286" name="Line 75"/>
            <p:cNvSpPr>
              <a:spLocks noChangeShapeType="1"/>
            </p:cNvSpPr>
            <p:nvPr/>
          </p:nvSpPr>
          <p:spPr bwMode="auto">
            <a:xfrm>
              <a:off x="4724400" y="5105400"/>
              <a:ext cx="381000" cy="0"/>
            </a:xfrm>
            <a:prstGeom prst="line">
              <a:avLst/>
            </a:prstGeom>
            <a:noFill/>
            <a:ln w="28575">
              <a:solidFill>
                <a:schemeClr val="tx1"/>
              </a:solidFill>
              <a:round/>
              <a:headEnd/>
              <a:tailEnd/>
            </a:ln>
            <a:effectLst/>
          </p:spPr>
          <p:txBody>
            <a:bodyPr/>
            <a:lstStyle/>
            <a:p>
              <a:endParaRPr lang="en-US" dirty="0"/>
            </a:p>
          </p:txBody>
        </p:sp>
        <p:sp>
          <p:nvSpPr>
            <p:cNvPr id="287" name="Line 76"/>
            <p:cNvSpPr>
              <a:spLocks noChangeShapeType="1"/>
            </p:cNvSpPr>
            <p:nvPr/>
          </p:nvSpPr>
          <p:spPr bwMode="auto">
            <a:xfrm>
              <a:off x="60198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88" name="Text Box 77"/>
            <p:cNvSpPr txBox="1">
              <a:spLocks noChangeArrowheads="1"/>
            </p:cNvSpPr>
            <p:nvPr/>
          </p:nvSpPr>
          <p:spPr bwMode="auto">
            <a:xfrm>
              <a:off x="6650038" y="40989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289" name="Text Box 78"/>
            <p:cNvSpPr txBox="1">
              <a:spLocks noChangeArrowheads="1"/>
            </p:cNvSpPr>
            <p:nvPr/>
          </p:nvSpPr>
          <p:spPr bwMode="auto">
            <a:xfrm>
              <a:off x="1828800" y="36576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290" name="Line 79"/>
            <p:cNvSpPr>
              <a:spLocks noChangeShapeType="1"/>
            </p:cNvSpPr>
            <p:nvPr/>
          </p:nvSpPr>
          <p:spPr bwMode="auto">
            <a:xfrm>
              <a:off x="2819400" y="34004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91" name="Line 82"/>
            <p:cNvSpPr>
              <a:spLocks noChangeShapeType="1"/>
            </p:cNvSpPr>
            <p:nvPr/>
          </p:nvSpPr>
          <p:spPr bwMode="auto">
            <a:xfrm>
              <a:off x="4724400" y="2667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92" name="Line 83"/>
            <p:cNvSpPr>
              <a:spLocks noChangeShapeType="1"/>
            </p:cNvSpPr>
            <p:nvPr/>
          </p:nvSpPr>
          <p:spPr bwMode="auto">
            <a:xfrm>
              <a:off x="2819400" y="2133600"/>
              <a:ext cx="0" cy="3733800"/>
            </a:xfrm>
            <a:prstGeom prst="line">
              <a:avLst/>
            </a:prstGeom>
            <a:noFill/>
            <a:ln w="28575">
              <a:solidFill>
                <a:schemeClr val="tx1"/>
              </a:solidFill>
              <a:round/>
              <a:headEnd/>
              <a:tailEnd/>
            </a:ln>
            <a:effectLst/>
          </p:spPr>
          <p:txBody>
            <a:bodyPr/>
            <a:lstStyle/>
            <a:p>
              <a:endParaRPr lang="en-US" dirty="0"/>
            </a:p>
          </p:txBody>
        </p:sp>
        <p:sp>
          <p:nvSpPr>
            <p:cNvPr id="293" name="Line 84"/>
            <p:cNvSpPr>
              <a:spLocks noChangeShapeType="1"/>
            </p:cNvSpPr>
            <p:nvPr/>
          </p:nvSpPr>
          <p:spPr bwMode="auto">
            <a:xfrm>
              <a:off x="2819400" y="50911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294" name="Line 86"/>
            <p:cNvSpPr>
              <a:spLocks noChangeShapeType="1"/>
            </p:cNvSpPr>
            <p:nvPr/>
          </p:nvSpPr>
          <p:spPr bwMode="auto">
            <a:xfrm>
              <a:off x="7848600" y="4267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95" name="Line 87"/>
            <p:cNvSpPr>
              <a:spLocks noChangeShapeType="1"/>
            </p:cNvSpPr>
            <p:nvPr/>
          </p:nvSpPr>
          <p:spPr bwMode="auto">
            <a:xfrm>
              <a:off x="8229600" y="46005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96" name="Line 88"/>
            <p:cNvSpPr>
              <a:spLocks noChangeShapeType="1"/>
            </p:cNvSpPr>
            <p:nvPr/>
          </p:nvSpPr>
          <p:spPr bwMode="auto">
            <a:xfrm>
              <a:off x="6477000" y="2971800"/>
              <a:ext cx="533400" cy="0"/>
            </a:xfrm>
            <a:prstGeom prst="line">
              <a:avLst/>
            </a:prstGeom>
            <a:noFill/>
            <a:ln w="28575">
              <a:solidFill>
                <a:schemeClr val="tx1"/>
              </a:solidFill>
              <a:round/>
              <a:headEnd/>
              <a:tailEnd/>
            </a:ln>
            <a:effectLst/>
          </p:spPr>
          <p:txBody>
            <a:bodyPr/>
            <a:lstStyle/>
            <a:p>
              <a:endParaRPr lang="en-US" dirty="0"/>
            </a:p>
          </p:txBody>
        </p:sp>
        <p:sp>
          <p:nvSpPr>
            <p:cNvPr id="297" name="Line 89"/>
            <p:cNvSpPr>
              <a:spLocks noChangeShapeType="1"/>
            </p:cNvSpPr>
            <p:nvPr/>
          </p:nvSpPr>
          <p:spPr bwMode="auto">
            <a:xfrm>
              <a:off x="8534400" y="4433888"/>
              <a:ext cx="152400" cy="0"/>
            </a:xfrm>
            <a:prstGeom prst="line">
              <a:avLst/>
            </a:prstGeom>
            <a:noFill/>
            <a:ln w="28575">
              <a:solidFill>
                <a:schemeClr val="tx1"/>
              </a:solidFill>
              <a:round/>
              <a:headEnd/>
              <a:tailEnd/>
            </a:ln>
            <a:effectLst/>
          </p:spPr>
          <p:txBody>
            <a:bodyPr/>
            <a:lstStyle/>
            <a:p>
              <a:endParaRPr lang="en-US" dirty="0"/>
            </a:p>
          </p:txBody>
        </p:sp>
        <p:sp>
          <p:nvSpPr>
            <p:cNvPr id="298" name="Line 90"/>
            <p:cNvSpPr>
              <a:spLocks noChangeShapeType="1"/>
            </p:cNvSpPr>
            <p:nvPr/>
          </p:nvSpPr>
          <p:spPr bwMode="auto">
            <a:xfrm>
              <a:off x="8672513" y="4419600"/>
              <a:ext cx="14288" cy="1828800"/>
            </a:xfrm>
            <a:prstGeom prst="line">
              <a:avLst/>
            </a:prstGeom>
            <a:noFill/>
            <a:ln w="28575">
              <a:solidFill>
                <a:schemeClr val="tx1"/>
              </a:solidFill>
              <a:round/>
              <a:headEnd/>
              <a:tailEnd/>
            </a:ln>
            <a:effectLst/>
          </p:spPr>
          <p:txBody>
            <a:bodyPr/>
            <a:lstStyle/>
            <a:p>
              <a:endParaRPr lang="en-US" dirty="0"/>
            </a:p>
          </p:txBody>
        </p:sp>
        <p:sp>
          <p:nvSpPr>
            <p:cNvPr id="299" name="Line 9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300" name="Line 92"/>
            <p:cNvSpPr>
              <a:spLocks noChangeShapeType="1"/>
            </p:cNvSpPr>
            <p:nvPr/>
          </p:nvSpPr>
          <p:spPr bwMode="auto">
            <a:xfrm>
              <a:off x="2909888" y="4495800"/>
              <a:ext cx="0" cy="1752600"/>
            </a:xfrm>
            <a:prstGeom prst="line">
              <a:avLst/>
            </a:prstGeom>
            <a:noFill/>
            <a:ln w="28575">
              <a:solidFill>
                <a:schemeClr val="tx1"/>
              </a:solidFill>
              <a:round/>
              <a:headEnd/>
              <a:tailEnd/>
            </a:ln>
            <a:effectLst/>
          </p:spPr>
          <p:txBody>
            <a:bodyPr/>
            <a:lstStyle/>
            <a:p>
              <a:endParaRPr lang="en-US" dirty="0"/>
            </a:p>
          </p:txBody>
        </p:sp>
        <p:grpSp>
          <p:nvGrpSpPr>
            <p:cNvPr id="301" name="Group 93"/>
            <p:cNvGrpSpPr>
              <a:grpSpLocks/>
            </p:cNvGrpSpPr>
            <p:nvPr/>
          </p:nvGrpSpPr>
          <p:grpSpPr bwMode="auto">
            <a:xfrm>
              <a:off x="2246301" y="1827213"/>
              <a:ext cx="228600" cy="549275"/>
              <a:chOff x="4392" y="1632"/>
              <a:chExt cx="144" cy="346"/>
            </a:xfrm>
          </p:grpSpPr>
          <p:grpSp>
            <p:nvGrpSpPr>
              <p:cNvPr id="433" name="Group 94"/>
              <p:cNvGrpSpPr>
                <a:grpSpLocks/>
              </p:cNvGrpSpPr>
              <p:nvPr/>
            </p:nvGrpSpPr>
            <p:grpSpPr bwMode="auto">
              <a:xfrm>
                <a:off x="4411" y="1634"/>
                <a:ext cx="102" cy="336"/>
                <a:chOff x="1248" y="3360"/>
                <a:chExt cx="144" cy="480"/>
              </a:xfrm>
            </p:grpSpPr>
            <p:sp>
              <p:nvSpPr>
                <p:cNvPr id="435"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36"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37"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34"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302" name="Group 99"/>
            <p:cNvGrpSpPr>
              <a:grpSpLocks/>
            </p:cNvGrpSpPr>
            <p:nvPr/>
          </p:nvGrpSpPr>
          <p:grpSpPr bwMode="auto">
            <a:xfrm>
              <a:off x="8342301" y="4175125"/>
              <a:ext cx="228600" cy="549275"/>
              <a:chOff x="4392" y="1632"/>
              <a:chExt cx="144" cy="346"/>
            </a:xfrm>
          </p:grpSpPr>
          <p:grpSp>
            <p:nvGrpSpPr>
              <p:cNvPr id="428" name="Group 100"/>
              <p:cNvGrpSpPr>
                <a:grpSpLocks/>
              </p:cNvGrpSpPr>
              <p:nvPr/>
            </p:nvGrpSpPr>
            <p:grpSpPr bwMode="auto">
              <a:xfrm>
                <a:off x="4411" y="1634"/>
                <a:ext cx="102" cy="336"/>
                <a:chOff x="1248" y="3360"/>
                <a:chExt cx="144" cy="480"/>
              </a:xfrm>
            </p:grpSpPr>
            <p:sp>
              <p:nvSpPr>
                <p:cNvPr id="430"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31"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32"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9"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303" name="Group 105"/>
            <p:cNvGrpSpPr>
              <a:grpSpLocks/>
            </p:cNvGrpSpPr>
            <p:nvPr/>
          </p:nvGrpSpPr>
          <p:grpSpPr bwMode="auto">
            <a:xfrm>
              <a:off x="2438400" y="2514600"/>
              <a:ext cx="152400" cy="3505200"/>
              <a:chOff x="1728" y="1296"/>
              <a:chExt cx="96" cy="2688"/>
            </a:xfrm>
          </p:grpSpPr>
          <p:sp>
            <p:nvSpPr>
              <p:cNvPr id="426"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27"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04" name="Line 108"/>
            <p:cNvSpPr>
              <a:spLocks noChangeShapeType="1"/>
            </p:cNvSpPr>
            <p:nvPr/>
          </p:nvSpPr>
          <p:spPr bwMode="auto">
            <a:xfrm>
              <a:off x="2590800" y="3886200"/>
              <a:ext cx="228600" cy="0"/>
            </a:xfrm>
            <a:prstGeom prst="line">
              <a:avLst/>
            </a:prstGeom>
            <a:noFill/>
            <a:ln w="28575">
              <a:solidFill>
                <a:schemeClr val="tx1"/>
              </a:solidFill>
              <a:round/>
              <a:headEnd/>
              <a:tailEnd/>
            </a:ln>
            <a:effectLst/>
          </p:spPr>
          <p:txBody>
            <a:bodyPr/>
            <a:lstStyle/>
            <a:p>
              <a:endParaRPr lang="en-US" dirty="0"/>
            </a:p>
          </p:txBody>
        </p:sp>
        <p:sp>
          <p:nvSpPr>
            <p:cNvPr id="305" name="Line 109"/>
            <p:cNvSpPr>
              <a:spLocks noChangeShapeType="1"/>
            </p:cNvSpPr>
            <p:nvPr/>
          </p:nvSpPr>
          <p:spPr bwMode="auto">
            <a:xfrm>
              <a:off x="1920240" y="26670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306" name="Line 110"/>
            <p:cNvSpPr>
              <a:spLocks noChangeShapeType="1"/>
            </p:cNvSpPr>
            <p:nvPr/>
          </p:nvSpPr>
          <p:spPr bwMode="auto">
            <a:xfrm>
              <a:off x="2590800" y="26670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307" name="Group 111"/>
            <p:cNvGrpSpPr>
              <a:grpSpLocks/>
            </p:cNvGrpSpPr>
            <p:nvPr/>
          </p:nvGrpSpPr>
          <p:grpSpPr bwMode="auto">
            <a:xfrm>
              <a:off x="4572000" y="2514600"/>
              <a:ext cx="152400" cy="3505200"/>
              <a:chOff x="1728" y="1296"/>
              <a:chExt cx="96" cy="2688"/>
            </a:xfrm>
          </p:grpSpPr>
          <p:sp>
            <p:nvSpPr>
              <p:cNvPr id="424"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25"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08" name="Group 114"/>
            <p:cNvGrpSpPr>
              <a:grpSpLocks/>
            </p:cNvGrpSpPr>
            <p:nvPr/>
          </p:nvGrpSpPr>
          <p:grpSpPr bwMode="auto">
            <a:xfrm>
              <a:off x="6324600" y="2514600"/>
              <a:ext cx="152400" cy="3505200"/>
              <a:chOff x="1728" y="1296"/>
              <a:chExt cx="96" cy="2688"/>
            </a:xfrm>
          </p:grpSpPr>
          <p:sp>
            <p:nvSpPr>
              <p:cNvPr id="422"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23"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09" name="Group 117"/>
            <p:cNvGrpSpPr>
              <a:grpSpLocks/>
            </p:cNvGrpSpPr>
            <p:nvPr/>
          </p:nvGrpSpPr>
          <p:grpSpPr bwMode="auto">
            <a:xfrm>
              <a:off x="8001000" y="2514600"/>
              <a:ext cx="152400" cy="3505200"/>
              <a:chOff x="1728" y="1296"/>
              <a:chExt cx="96" cy="2688"/>
            </a:xfrm>
          </p:grpSpPr>
          <p:sp>
            <p:nvSpPr>
              <p:cNvPr id="420"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21"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10" name="Line 120"/>
            <p:cNvSpPr>
              <a:spLocks noChangeShapeType="1"/>
            </p:cNvSpPr>
            <p:nvPr/>
          </p:nvSpPr>
          <p:spPr bwMode="auto">
            <a:xfrm>
              <a:off x="42672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1" name="Line 121"/>
            <p:cNvSpPr>
              <a:spLocks noChangeShapeType="1"/>
            </p:cNvSpPr>
            <p:nvPr/>
          </p:nvSpPr>
          <p:spPr bwMode="auto">
            <a:xfrm>
              <a:off x="42672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2" name="Text Box 81"/>
            <p:cNvSpPr txBox="1">
              <a:spLocks noChangeArrowheads="1"/>
            </p:cNvSpPr>
            <p:nvPr/>
          </p:nvSpPr>
          <p:spPr bwMode="auto">
            <a:xfrm>
              <a:off x="3338513" y="29432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313" name="Rectangle 10"/>
            <p:cNvSpPr>
              <a:spLocks noChangeArrowheads="1"/>
            </p:cNvSpPr>
            <p:nvPr/>
          </p:nvSpPr>
          <p:spPr bwMode="auto">
            <a:xfrm>
              <a:off x="3048000" y="32146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314" name="Text Box 80"/>
            <p:cNvSpPr txBox="1">
              <a:spLocks noChangeArrowheads="1"/>
            </p:cNvSpPr>
            <p:nvPr/>
          </p:nvSpPr>
          <p:spPr bwMode="auto">
            <a:xfrm>
              <a:off x="3035300" y="32607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315" name="Text Box 122"/>
            <p:cNvSpPr txBox="1">
              <a:spLocks noChangeArrowheads="1"/>
            </p:cNvSpPr>
            <p:nvPr/>
          </p:nvSpPr>
          <p:spPr bwMode="auto">
            <a:xfrm>
              <a:off x="3733800" y="3565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316" name="Oval 11"/>
            <p:cNvSpPr>
              <a:spLocks noChangeArrowheads="1"/>
            </p:cNvSpPr>
            <p:nvPr/>
          </p:nvSpPr>
          <p:spPr bwMode="auto">
            <a:xfrm>
              <a:off x="3810000" y="4724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318" name="Line 124"/>
            <p:cNvSpPr>
              <a:spLocks noChangeShapeType="1"/>
            </p:cNvSpPr>
            <p:nvPr/>
          </p:nvSpPr>
          <p:spPr bwMode="auto">
            <a:xfrm>
              <a:off x="4343400" y="5105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19" name="Line 125"/>
            <p:cNvSpPr>
              <a:spLocks noChangeShapeType="1"/>
            </p:cNvSpPr>
            <p:nvPr/>
          </p:nvSpPr>
          <p:spPr bwMode="auto">
            <a:xfrm>
              <a:off x="2819400" y="36861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20" name="Line 126"/>
            <p:cNvSpPr>
              <a:spLocks noChangeShapeType="1"/>
            </p:cNvSpPr>
            <p:nvPr/>
          </p:nvSpPr>
          <p:spPr bwMode="auto">
            <a:xfrm>
              <a:off x="2667000" y="4191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21" name="Line 127"/>
            <p:cNvSpPr>
              <a:spLocks noChangeShapeType="1"/>
            </p:cNvSpPr>
            <p:nvPr/>
          </p:nvSpPr>
          <p:spPr bwMode="auto">
            <a:xfrm>
              <a:off x="28956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2" name="Line 128"/>
            <p:cNvSpPr>
              <a:spLocks noChangeShapeType="1"/>
            </p:cNvSpPr>
            <p:nvPr/>
          </p:nvSpPr>
          <p:spPr bwMode="auto">
            <a:xfrm>
              <a:off x="4953000"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3" name="Line 129"/>
            <p:cNvSpPr>
              <a:spLocks noChangeShapeType="1"/>
            </p:cNvSpPr>
            <p:nvPr/>
          </p:nvSpPr>
          <p:spPr bwMode="auto">
            <a:xfrm>
              <a:off x="52578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4" name="Line 130"/>
            <p:cNvSpPr>
              <a:spLocks noChangeShapeType="1"/>
            </p:cNvSpPr>
            <p:nvPr/>
          </p:nvSpPr>
          <p:spPr bwMode="auto">
            <a:xfrm>
              <a:off x="4724400" y="4267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25" name="Line 131"/>
            <p:cNvSpPr>
              <a:spLocks noChangeShapeType="1"/>
            </p:cNvSpPr>
            <p:nvPr/>
          </p:nvSpPr>
          <p:spPr bwMode="auto">
            <a:xfrm>
              <a:off x="4724400"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26" name="Line 132"/>
            <p:cNvSpPr>
              <a:spLocks noChangeShapeType="1"/>
            </p:cNvSpPr>
            <p:nvPr/>
          </p:nvSpPr>
          <p:spPr bwMode="auto">
            <a:xfrm>
              <a:off x="2133600" y="2209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7" name="Line 133"/>
            <p:cNvSpPr>
              <a:spLocks noChangeShapeType="1"/>
            </p:cNvSpPr>
            <p:nvPr/>
          </p:nvSpPr>
          <p:spPr bwMode="auto">
            <a:xfrm>
              <a:off x="1981200" y="1981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28" name="Line 135"/>
            <p:cNvSpPr>
              <a:spLocks noChangeShapeType="1"/>
            </p:cNvSpPr>
            <p:nvPr/>
          </p:nvSpPr>
          <p:spPr bwMode="auto">
            <a:xfrm>
              <a:off x="6477000" y="4010025"/>
              <a:ext cx="152400" cy="0"/>
            </a:xfrm>
            <a:prstGeom prst="line">
              <a:avLst/>
            </a:prstGeom>
            <a:noFill/>
            <a:ln w="28575">
              <a:solidFill>
                <a:srgbClr val="CC0000"/>
              </a:solidFill>
              <a:round/>
              <a:headEnd/>
              <a:tailEnd/>
            </a:ln>
            <a:effectLst/>
          </p:spPr>
          <p:txBody>
            <a:bodyPr/>
            <a:lstStyle/>
            <a:p>
              <a:endParaRPr lang="en-US" dirty="0"/>
            </a:p>
          </p:txBody>
        </p:sp>
        <p:sp>
          <p:nvSpPr>
            <p:cNvPr id="329" name="Line 136"/>
            <p:cNvSpPr>
              <a:spLocks noChangeShapeType="1"/>
            </p:cNvSpPr>
            <p:nvPr/>
          </p:nvSpPr>
          <p:spPr bwMode="auto">
            <a:xfrm flipV="1">
              <a:off x="6629400" y="3552825"/>
              <a:ext cx="0" cy="457200"/>
            </a:xfrm>
            <a:prstGeom prst="line">
              <a:avLst/>
            </a:prstGeom>
            <a:noFill/>
            <a:ln w="28575">
              <a:solidFill>
                <a:srgbClr val="CC0000"/>
              </a:solidFill>
              <a:round/>
              <a:headEnd/>
              <a:tailEnd/>
            </a:ln>
            <a:effectLst/>
          </p:spPr>
          <p:txBody>
            <a:bodyPr/>
            <a:lstStyle/>
            <a:p>
              <a:endParaRPr lang="en-US" dirty="0"/>
            </a:p>
          </p:txBody>
        </p:sp>
        <p:sp>
          <p:nvSpPr>
            <p:cNvPr id="330" name="Line 137"/>
            <p:cNvSpPr>
              <a:spLocks noChangeShapeType="1"/>
            </p:cNvSpPr>
            <p:nvPr/>
          </p:nvSpPr>
          <p:spPr bwMode="auto">
            <a:xfrm>
              <a:off x="4800600" y="4267200"/>
              <a:ext cx="0" cy="533400"/>
            </a:xfrm>
            <a:prstGeom prst="line">
              <a:avLst/>
            </a:prstGeom>
            <a:noFill/>
            <a:ln w="28575">
              <a:solidFill>
                <a:schemeClr val="tx1"/>
              </a:solidFill>
              <a:round/>
              <a:headEnd/>
              <a:tailEnd/>
            </a:ln>
            <a:effectLst/>
          </p:spPr>
          <p:txBody>
            <a:bodyPr/>
            <a:lstStyle/>
            <a:p>
              <a:endParaRPr lang="en-US" dirty="0"/>
            </a:p>
          </p:txBody>
        </p:sp>
        <p:sp>
          <p:nvSpPr>
            <p:cNvPr id="331" name="Text Box 138"/>
            <p:cNvSpPr txBox="1">
              <a:spLocks noChangeArrowheads="1"/>
            </p:cNvSpPr>
            <p:nvPr/>
          </p:nvSpPr>
          <p:spPr bwMode="auto">
            <a:xfrm>
              <a:off x="6629400" y="47244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332" name="Line 139"/>
            <p:cNvSpPr>
              <a:spLocks noChangeShapeType="1"/>
            </p:cNvSpPr>
            <p:nvPr/>
          </p:nvSpPr>
          <p:spPr bwMode="auto">
            <a:xfrm>
              <a:off x="6477000" y="4953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33" name="Text Box 140"/>
            <p:cNvSpPr txBox="1">
              <a:spLocks noChangeArrowheads="1"/>
            </p:cNvSpPr>
            <p:nvPr/>
          </p:nvSpPr>
          <p:spPr bwMode="auto">
            <a:xfrm>
              <a:off x="7259638" y="41148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334" name="Line 141"/>
            <p:cNvSpPr>
              <a:spLocks noChangeShapeType="1"/>
            </p:cNvSpPr>
            <p:nvPr/>
          </p:nvSpPr>
          <p:spPr bwMode="auto">
            <a:xfrm>
              <a:off x="6568440" y="4267200"/>
              <a:ext cx="0" cy="1066800"/>
            </a:xfrm>
            <a:prstGeom prst="line">
              <a:avLst/>
            </a:prstGeom>
            <a:noFill/>
            <a:ln w="28575">
              <a:solidFill>
                <a:schemeClr val="tx1"/>
              </a:solidFill>
              <a:round/>
              <a:headEnd/>
              <a:tailEnd/>
            </a:ln>
            <a:effectLst/>
          </p:spPr>
          <p:txBody>
            <a:bodyPr/>
            <a:lstStyle/>
            <a:p>
              <a:endParaRPr lang="en-US" dirty="0"/>
            </a:p>
          </p:txBody>
        </p:sp>
        <p:sp>
          <p:nvSpPr>
            <p:cNvPr id="335" name="Line 142"/>
            <p:cNvSpPr>
              <a:spLocks noChangeShapeType="1"/>
            </p:cNvSpPr>
            <p:nvPr/>
          </p:nvSpPr>
          <p:spPr bwMode="auto">
            <a:xfrm>
              <a:off x="6553200" y="53340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336" name="Line 143"/>
            <p:cNvSpPr>
              <a:spLocks noChangeShapeType="1"/>
            </p:cNvSpPr>
            <p:nvPr/>
          </p:nvSpPr>
          <p:spPr bwMode="auto">
            <a:xfrm>
              <a:off x="8153400" y="4267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37" name="Line 144"/>
            <p:cNvSpPr>
              <a:spLocks noChangeShapeType="1"/>
            </p:cNvSpPr>
            <p:nvPr/>
          </p:nvSpPr>
          <p:spPr bwMode="auto">
            <a:xfrm>
              <a:off x="8153400" y="5341620"/>
              <a:ext cx="76200" cy="0"/>
            </a:xfrm>
            <a:prstGeom prst="line">
              <a:avLst/>
            </a:prstGeom>
            <a:noFill/>
            <a:ln w="28575">
              <a:solidFill>
                <a:schemeClr val="tx1"/>
              </a:solidFill>
              <a:round/>
              <a:headEnd/>
              <a:tailEnd/>
            </a:ln>
            <a:effectLst/>
          </p:spPr>
          <p:txBody>
            <a:bodyPr/>
            <a:lstStyle/>
            <a:p>
              <a:endParaRPr lang="en-US" dirty="0"/>
            </a:p>
          </p:txBody>
        </p:sp>
        <p:sp>
          <p:nvSpPr>
            <p:cNvPr id="338" name="Line 145"/>
            <p:cNvSpPr>
              <a:spLocks noChangeShapeType="1"/>
            </p:cNvSpPr>
            <p:nvPr/>
          </p:nvSpPr>
          <p:spPr bwMode="auto">
            <a:xfrm flipV="1">
              <a:off x="8229600" y="4586288"/>
              <a:ext cx="0" cy="762000"/>
            </a:xfrm>
            <a:prstGeom prst="line">
              <a:avLst/>
            </a:prstGeom>
            <a:noFill/>
            <a:ln w="28575">
              <a:solidFill>
                <a:schemeClr val="tx1"/>
              </a:solidFill>
              <a:round/>
              <a:headEnd/>
              <a:tailEnd/>
            </a:ln>
            <a:effectLst/>
          </p:spPr>
          <p:txBody>
            <a:bodyPr/>
            <a:lstStyle/>
            <a:p>
              <a:endParaRPr lang="en-US" dirty="0"/>
            </a:p>
          </p:txBody>
        </p:sp>
        <p:sp>
          <p:nvSpPr>
            <p:cNvPr id="339" name="Text Box 146"/>
            <p:cNvSpPr txBox="1">
              <a:spLocks noChangeArrowheads="1"/>
            </p:cNvSpPr>
            <p:nvPr/>
          </p:nvSpPr>
          <p:spPr bwMode="auto">
            <a:xfrm>
              <a:off x="2286000" y="23288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340" name="Text Box 147"/>
            <p:cNvSpPr txBox="1">
              <a:spLocks noChangeArrowheads="1"/>
            </p:cNvSpPr>
            <p:nvPr/>
          </p:nvSpPr>
          <p:spPr bwMode="auto">
            <a:xfrm>
              <a:off x="4343400" y="14478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341" name="Text Box 148"/>
            <p:cNvSpPr txBox="1">
              <a:spLocks noChangeArrowheads="1"/>
            </p:cNvSpPr>
            <p:nvPr/>
          </p:nvSpPr>
          <p:spPr bwMode="auto">
            <a:xfrm>
              <a:off x="6019800" y="14478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342" name="Text Box 149"/>
            <p:cNvSpPr txBox="1">
              <a:spLocks noChangeArrowheads="1"/>
            </p:cNvSpPr>
            <p:nvPr/>
          </p:nvSpPr>
          <p:spPr bwMode="auto">
            <a:xfrm>
              <a:off x="7696200" y="14478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343" name="Text Box 152"/>
            <p:cNvSpPr txBox="1">
              <a:spLocks noChangeArrowheads="1"/>
            </p:cNvSpPr>
            <p:nvPr/>
          </p:nvSpPr>
          <p:spPr bwMode="auto">
            <a:xfrm rot="16200000">
              <a:off x="1989138" y="30686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344" name="Line 156"/>
            <p:cNvSpPr>
              <a:spLocks noChangeShapeType="1"/>
            </p:cNvSpPr>
            <p:nvPr/>
          </p:nvSpPr>
          <p:spPr bwMode="auto">
            <a:xfrm>
              <a:off x="2819400" y="55626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45" name="Line 157"/>
            <p:cNvSpPr>
              <a:spLocks noChangeShapeType="1"/>
            </p:cNvSpPr>
            <p:nvPr/>
          </p:nvSpPr>
          <p:spPr bwMode="auto">
            <a:xfrm>
              <a:off x="2819400" y="58597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46" name="Line 158"/>
            <p:cNvSpPr>
              <a:spLocks noChangeShapeType="1"/>
            </p:cNvSpPr>
            <p:nvPr/>
          </p:nvSpPr>
          <p:spPr bwMode="auto">
            <a:xfrm>
              <a:off x="2681288" y="4191000"/>
              <a:ext cx="0" cy="1905000"/>
            </a:xfrm>
            <a:prstGeom prst="line">
              <a:avLst/>
            </a:prstGeom>
            <a:noFill/>
            <a:ln w="28575">
              <a:solidFill>
                <a:schemeClr val="tx1"/>
              </a:solidFill>
              <a:round/>
              <a:headEnd/>
              <a:tailEnd/>
            </a:ln>
            <a:effectLst/>
          </p:spPr>
          <p:txBody>
            <a:bodyPr/>
            <a:lstStyle/>
            <a:p>
              <a:endParaRPr lang="en-US" dirty="0"/>
            </a:p>
          </p:txBody>
        </p:sp>
        <p:sp>
          <p:nvSpPr>
            <p:cNvPr id="347" name="Line 159"/>
            <p:cNvSpPr>
              <a:spLocks noChangeShapeType="1"/>
            </p:cNvSpPr>
            <p:nvPr/>
          </p:nvSpPr>
          <p:spPr bwMode="auto">
            <a:xfrm>
              <a:off x="2667000" y="6096000"/>
              <a:ext cx="5638800" cy="0"/>
            </a:xfrm>
            <a:prstGeom prst="line">
              <a:avLst/>
            </a:prstGeom>
            <a:noFill/>
            <a:ln w="28575">
              <a:solidFill>
                <a:schemeClr val="tx1"/>
              </a:solidFill>
              <a:round/>
              <a:headEnd/>
              <a:tailEnd/>
            </a:ln>
            <a:effectLst/>
          </p:spPr>
          <p:txBody>
            <a:bodyPr/>
            <a:lstStyle/>
            <a:p>
              <a:endParaRPr lang="en-US" dirty="0"/>
            </a:p>
          </p:txBody>
        </p:sp>
        <p:sp>
          <p:nvSpPr>
            <p:cNvPr id="348" name="Text Box 160"/>
            <p:cNvSpPr txBox="1">
              <a:spLocks noChangeArrowheads="1"/>
            </p:cNvSpPr>
            <p:nvPr/>
          </p:nvSpPr>
          <p:spPr bwMode="auto">
            <a:xfrm>
              <a:off x="2971800" y="48768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349" name="Text Box 161"/>
            <p:cNvSpPr txBox="1">
              <a:spLocks noChangeArrowheads="1"/>
            </p:cNvSpPr>
            <p:nvPr/>
          </p:nvSpPr>
          <p:spPr bwMode="auto">
            <a:xfrm>
              <a:off x="2971800" y="53181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350" name="Text Box 162"/>
            <p:cNvSpPr txBox="1">
              <a:spLocks noChangeArrowheads="1"/>
            </p:cNvSpPr>
            <p:nvPr/>
          </p:nvSpPr>
          <p:spPr bwMode="auto">
            <a:xfrm>
              <a:off x="2971800" y="56229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351" name="Line 163"/>
            <p:cNvSpPr>
              <a:spLocks noChangeShapeType="1"/>
            </p:cNvSpPr>
            <p:nvPr/>
          </p:nvSpPr>
          <p:spPr bwMode="auto">
            <a:xfrm>
              <a:off x="8153400" y="5791200"/>
              <a:ext cx="152400" cy="0"/>
            </a:xfrm>
            <a:prstGeom prst="line">
              <a:avLst/>
            </a:prstGeom>
            <a:noFill/>
            <a:ln w="28575">
              <a:solidFill>
                <a:schemeClr val="tx1"/>
              </a:solidFill>
              <a:round/>
              <a:headEnd/>
              <a:tailEnd/>
            </a:ln>
            <a:effectLst/>
          </p:spPr>
          <p:txBody>
            <a:bodyPr/>
            <a:lstStyle/>
            <a:p>
              <a:endParaRPr lang="en-US" dirty="0"/>
            </a:p>
          </p:txBody>
        </p:sp>
        <p:sp>
          <p:nvSpPr>
            <p:cNvPr id="352" name="Line 164"/>
            <p:cNvSpPr>
              <a:spLocks noChangeShapeType="1"/>
            </p:cNvSpPr>
            <p:nvPr/>
          </p:nvSpPr>
          <p:spPr bwMode="auto">
            <a:xfrm>
              <a:off x="8291513" y="5791200"/>
              <a:ext cx="0" cy="304800"/>
            </a:xfrm>
            <a:prstGeom prst="line">
              <a:avLst/>
            </a:prstGeom>
            <a:noFill/>
            <a:ln w="28575">
              <a:solidFill>
                <a:schemeClr val="tx1"/>
              </a:solidFill>
              <a:round/>
              <a:headEnd/>
              <a:tailEnd/>
            </a:ln>
            <a:effectLst/>
          </p:spPr>
          <p:txBody>
            <a:bodyPr/>
            <a:lstStyle/>
            <a:p>
              <a:endParaRPr lang="en-US" dirty="0"/>
            </a:p>
          </p:txBody>
        </p:sp>
        <p:grpSp>
          <p:nvGrpSpPr>
            <p:cNvPr id="353" name="Group 182"/>
            <p:cNvGrpSpPr>
              <a:grpSpLocks/>
            </p:cNvGrpSpPr>
            <p:nvPr/>
          </p:nvGrpSpPr>
          <p:grpSpPr bwMode="auto">
            <a:xfrm>
              <a:off x="5370513" y="4876800"/>
              <a:ext cx="484188" cy="762000"/>
              <a:chOff x="3383" y="3072"/>
              <a:chExt cx="305" cy="480"/>
            </a:xfrm>
          </p:grpSpPr>
          <p:sp>
            <p:nvSpPr>
              <p:cNvPr id="418"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19"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354" name="Group 169"/>
            <p:cNvGrpSpPr>
              <a:grpSpLocks/>
            </p:cNvGrpSpPr>
            <p:nvPr/>
          </p:nvGrpSpPr>
          <p:grpSpPr bwMode="auto">
            <a:xfrm>
              <a:off x="5067288" y="5470525"/>
              <a:ext cx="228600" cy="549275"/>
              <a:chOff x="4392" y="1632"/>
              <a:chExt cx="144" cy="346"/>
            </a:xfrm>
          </p:grpSpPr>
          <p:grpSp>
            <p:nvGrpSpPr>
              <p:cNvPr id="413" name="Group 170"/>
              <p:cNvGrpSpPr>
                <a:grpSpLocks/>
              </p:cNvGrpSpPr>
              <p:nvPr/>
            </p:nvGrpSpPr>
            <p:grpSpPr bwMode="auto">
              <a:xfrm>
                <a:off x="4411" y="1634"/>
                <a:ext cx="102" cy="336"/>
                <a:chOff x="1248" y="3360"/>
                <a:chExt cx="144" cy="480"/>
              </a:xfrm>
            </p:grpSpPr>
            <p:sp>
              <p:nvSpPr>
                <p:cNvPr id="415"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16"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17"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14"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355" name="Line 175"/>
            <p:cNvSpPr>
              <a:spLocks noChangeShapeType="1"/>
            </p:cNvSpPr>
            <p:nvPr/>
          </p:nvSpPr>
          <p:spPr bwMode="auto">
            <a:xfrm>
              <a:off x="4724400" y="55626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56" name="Line 176"/>
            <p:cNvSpPr>
              <a:spLocks noChangeShapeType="1"/>
            </p:cNvSpPr>
            <p:nvPr/>
          </p:nvSpPr>
          <p:spPr bwMode="auto">
            <a:xfrm>
              <a:off x="4724400" y="5867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57" name="Line 177"/>
            <p:cNvSpPr>
              <a:spLocks noChangeShapeType="1"/>
            </p:cNvSpPr>
            <p:nvPr/>
          </p:nvSpPr>
          <p:spPr bwMode="auto">
            <a:xfrm>
              <a:off x="5257800" y="57912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58" name="Line 178"/>
            <p:cNvSpPr>
              <a:spLocks noChangeShapeType="1"/>
            </p:cNvSpPr>
            <p:nvPr/>
          </p:nvSpPr>
          <p:spPr bwMode="auto">
            <a:xfrm>
              <a:off x="6477000" y="57912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359" name="Line 179"/>
            <p:cNvSpPr>
              <a:spLocks noChangeShapeType="1"/>
            </p:cNvSpPr>
            <p:nvPr/>
          </p:nvSpPr>
          <p:spPr bwMode="auto">
            <a:xfrm>
              <a:off x="5105400" y="52349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60" name="Line 180"/>
            <p:cNvSpPr>
              <a:spLocks noChangeShapeType="1"/>
            </p:cNvSpPr>
            <p:nvPr/>
          </p:nvSpPr>
          <p:spPr bwMode="auto">
            <a:xfrm>
              <a:off x="5105400" y="5090160"/>
              <a:ext cx="0" cy="152400"/>
            </a:xfrm>
            <a:prstGeom prst="line">
              <a:avLst/>
            </a:prstGeom>
            <a:noFill/>
            <a:ln w="28575">
              <a:solidFill>
                <a:schemeClr val="tx1"/>
              </a:solidFill>
              <a:round/>
              <a:headEnd/>
              <a:tailEnd/>
            </a:ln>
            <a:effectLst/>
          </p:spPr>
          <p:txBody>
            <a:bodyPr/>
            <a:lstStyle/>
            <a:p>
              <a:endParaRPr lang="en-US" dirty="0"/>
            </a:p>
          </p:txBody>
        </p:sp>
        <p:grpSp>
          <p:nvGrpSpPr>
            <p:cNvPr id="361" name="Group 186"/>
            <p:cNvGrpSpPr>
              <a:grpSpLocks/>
            </p:cNvGrpSpPr>
            <p:nvPr/>
          </p:nvGrpSpPr>
          <p:grpSpPr bwMode="auto">
            <a:xfrm>
              <a:off x="3657600" y="1676400"/>
              <a:ext cx="608013" cy="914400"/>
              <a:chOff x="2334" y="1056"/>
              <a:chExt cx="383" cy="576"/>
            </a:xfrm>
          </p:grpSpPr>
          <p:sp>
            <p:nvSpPr>
              <p:cNvPr id="411"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12"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362" name="Line 187"/>
            <p:cNvSpPr>
              <a:spLocks noChangeShapeType="1"/>
            </p:cNvSpPr>
            <p:nvPr/>
          </p:nvSpPr>
          <p:spPr bwMode="auto">
            <a:xfrm>
              <a:off x="2811780" y="21412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363" name="Group 188"/>
            <p:cNvGrpSpPr>
              <a:grpSpLocks/>
            </p:cNvGrpSpPr>
            <p:nvPr/>
          </p:nvGrpSpPr>
          <p:grpSpPr bwMode="auto">
            <a:xfrm>
              <a:off x="4572000" y="1676400"/>
              <a:ext cx="152400" cy="838200"/>
              <a:chOff x="1728" y="1296"/>
              <a:chExt cx="96" cy="2688"/>
            </a:xfrm>
          </p:grpSpPr>
          <p:sp>
            <p:nvSpPr>
              <p:cNvPr id="409"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10"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64" name="Group 191"/>
            <p:cNvGrpSpPr>
              <a:grpSpLocks/>
            </p:cNvGrpSpPr>
            <p:nvPr/>
          </p:nvGrpSpPr>
          <p:grpSpPr bwMode="auto">
            <a:xfrm>
              <a:off x="6324600" y="1676400"/>
              <a:ext cx="152400" cy="838200"/>
              <a:chOff x="1728" y="1296"/>
              <a:chExt cx="96" cy="2688"/>
            </a:xfrm>
          </p:grpSpPr>
          <p:sp>
            <p:nvSpPr>
              <p:cNvPr id="407"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08"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65" name="Group 194"/>
            <p:cNvGrpSpPr>
              <a:grpSpLocks/>
            </p:cNvGrpSpPr>
            <p:nvPr/>
          </p:nvGrpSpPr>
          <p:grpSpPr bwMode="auto">
            <a:xfrm>
              <a:off x="8001000" y="1676400"/>
              <a:ext cx="152400" cy="838200"/>
              <a:chOff x="1728" y="1296"/>
              <a:chExt cx="96" cy="2688"/>
            </a:xfrm>
          </p:grpSpPr>
          <p:sp>
            <p:nvSpPr>
              <p:cNvPr id="405"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06"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366" name="AutoShape 197"/>
            <p:cNvSpPr>
              <a:spLocks noChangeArrowheads="1"/>
            </p:cNvSpPr>
            <p:nvPr/>
          </p:nvSpPr>
          <p:spPr bwMode="auto">
            <a:xfrm>
              <a:off x="4205288" y="18288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67" name="AutoShape 198"/>
            <p:cNvSpPr>
              <a:spLocks noChangeArrowheads="1"/>
            </p:cNvSpPr>
            <p:nvPr/>
          </p:nvSpPr>
          <p:spPr bwMode="auto">
            <a:xfrm>
              <a:off x="4724400" y="18288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68" name="AutoShape 199"/>
            <p:cNvSpPr>
              <a:spLocks noChangeArrowheads="1"/>
            </p:cNvSpPr>
            <p:nvPr/>
          </p:nvSpPr>
          <p:spPr bwMode="auto">
            <a:xfrm>
              <a:off x="6477000" y="19812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369" name="Line 200"/>
            <p:cNvSpPr>
              <a:spLocks noChangeShapeType="1"/>
            </p:cNvSpPr>
            <p:nvPr/>
          </p:nvSpPr>
          <p:spPr bwMode="auto">
            <a:xfrm>
              <a:off x="5791200" y="5257800"/>
              <a:ext cx="152400" cy="0"/>
            </a:xfrm>
            <a:prstGeom prst="line">
              <a:avLst/>
            </a:prstGeom>
            <a:noFill/>
            <a:ln w="28575">
              <a:solidFill>
                <a:srgbClr val="CC0000"/>
              </a:solidFill>
              <a:round/>
              <a:headEnd/>
              <a:tailEnd/>
            </a:ln>
            <a:effectLst/>
          </p:spPr>
          <p:txBody>
            <a:bodyPr/>
            <a:lstStyle/>
            <a:p>
              <a:endParaRPr lang="en-US" dirty="0"/>
            </a:p>
          </p:txBody>
        </p:sp>
        <p:sp>
          <p:nvSpPr>
            <p:cNvPr id="370" name="Line 202"/>
            <p:cNvSpPr>
              <a:spLocks noChangeShapeType="1"/>
            </p:cNvSpPr>
            <p:nvPr/>
          </p:nvSpPr>
          <p:spPr bwMode="auto">
            <a:xfrm>
              <a:off x="5486400" y="2209800"/>
              <a:ext cx="609600" cy="457200"/>
            </a:xfrm>
            <a:prstGeom prst="line">
              <a:avLst/>
            </a:prstGeom>
            <a:noFill/>
            <a:ln w="9525">
              <a:solidFill>
                <a:srgbClr val="CC0000"/>
              </a:solidFill>
              <a:round/>
              <a:headEnd/>
              <a:tailEnd/>
            </a:ln>
            <a:effectLst/>
          </p:spPr>
          <p:txBody>
            <a:bodyPr/>
            <a:lstStyle/>
            <a:p>
              <a:endParaRPr lang="en-US" dirty="0"/>
            </a:p>
          </p:txBody>
        </p:sp>
        <p:sp>
          <p:nvSpPr>
            <p:cNvPr id="371" name="Line 203"/>
            <p:cNvSpPr>
              <a:spLocks noChangeShapeType="1"/>
            </p:cNvSpPr>
            <p:nvPr/>
          </p:nvSpPr>
          <p:spPr bwMode="auto">
            <a:xfrm>
              <a:off x="5562600" y="2209800"/>
              <a:ext cx="609600" cy="457200"/>
            </a:xfrm>
            <a:prstGeom prst="line">
              <a:avLst/>
            </a:prstGeom>
            <a:noFill/>
            <a:ln w="9525">
              <a:solidFill>
                <a:srgbClr val="CC0000"/>
              </a:solidFill>
              <a:round/>
              <a:headEnd/>
              <a:tailEnd/>
            </a:ln>
            <a:effectLst/>
          </p:spPr>
          <p:txBody>
            <a:bodyPr/>
            <a:lstStyle/>
            <a:p>
              <a:endParaRPr lang="en-US" dirty="0"/>
            </a:p>
          </p:txBody>
        </p:sp>
        <p:sp>
          <p:nvSpPr>
            <p:cNvPr id="372" name="Line 204"/>
            <p:cNvSpPr>
              <a:spLocks noChangeShapeType="1"/>
            </p:cNvSpPr>
            <p:nvPr/>
          </p:nvSpPr>
          <p:spPr bwMode="auto">
            <a:xfrm>
              <a:off x="5410200" y="2209800"/>
              <a:ext cx="609600" cy="457200"/>
            </a:xfrm>
            <a:prstGeom prst="line">
              <a:avLst/>
            </a:prstGeom>
            <a:noFill/>
            <a:ln w="9525">
              <a:solidFill>
                <a:srgbClr val="CC0000"/>
              </a:solidFill>
              <a:round/>
              <a:headEnd/>
              <a:tailEnd/>
            </a:ln>
            <a:effectLst/>
          </p:spPr>
          <p:txBody>
            <a:bodyPr/>
            <a:lstStyle/>
            <a:p>
              <a:endParaRPr lang="en-US" dirty="0"/>
            </a:p>
          </p:txBody>
        </p:sp>
        <p:sp>
          <p:nvSpPr>
            <p:cNvPr id="373" name="Line 206"/>
            <p:cNvSpPr>
              <a:spLocks noChangeShapeType="1"/>
            </p:cNvSpPr>
            <p:nvPr/>
          </p:nvSpPr>
          <p:spPr bwMode="auto">
            <a:xfrm flipH="1">
              <a:off x="5181600" y="3581400"/>
              <a:ext cx="838200" cy="0"/>
            </a:xfrm>
            <a:prstGeom prst="line">
              <a:avLst/>
            </a:prstGeom>
            <a:noFill/>
            <a:ln w="9525">
              <a:solidFill>
                <a:srgbClr val="CC0000"/>
              </a:solidFill>
              <a:round/>
              <a:headEnd/>
              <a:tailEnd/>
            </a:ln>
            <a:effectLst/>
          </p:spPr>
          <p:txBody>
            <a:bodyPr/>
            <a:lstStyle/>
            <a:p>
              <a:endParaRPr lang="en-US" dirty="0"/>
            </a:p>
          </p:txBody>
        </p:sp>
        <p:sp>
          <p:nvSpPr>
            <p:cNvPr id="374" name="Text Box 208"/>
            <p:cNvSpPr txBox="1">
              <a:spLocks noChangeArrowheads="1"/>
            </p:cNvSpPr>
            <p:nvPr/>
          </p:nvSpPr>
          <p:spPr bwMode="auto">
            <a:xfrm>
              <a:off x="5391150" y="34004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375" name="Line 209"/>
            <p:cNvSpPr>
              <a:spLocks noChangeShapeType="1"/>
            </p:cNvSpPr>
            <p:nvPr/>
          </p:nvSpPr>
          <p:spPr bwMode="auto">
            <a:xfrm>
              <a:off x="6096000" y="2667000"/>
              <a:ext cx="0" cy="3200400"/>
            </a:xfrm>
            <a:prstGeom prst="line">
              <a:avLst/>
            </a:prstGeom>
            <a:noFill/>
            <a:ln w="9525">
              <a:solidFill>
                <a:srgbClr val="CC0000"/>
              </a:solidFill>
              <a:round/>
              <a:headEnd/>
              <a:tailEnd/>
            </a:ln>
            <a:effectLst/>
          </p:spPr>
          <p:txBody>
            <a:bodyPr/>
            <a:lstStyle/>
            <a:p>
              <a:endParaRPr lang="en-US" dirty="0"/>
            </a:p>
          </p:txBody>
        </p:sp>
        <p:sp>
          <p:nvSpPr>
            <p:cNvPr id="376" name="Line 210"/>
            <p:cNvSpPr>
              <a:spLocks noChangeShapeType="1"/>
            </p:cNvSpPr>
            <p:nvPr/>
          </p:nvSpPr>
          <p:spPr bwMode="auto">
            <a:xfrm flipH="1">
              <a:off x="5562600" y="5867400"/>
              <a:ext cx="533400" cy="0"/>
            </a:xfrm>
            <a:prstGeom prst="line">
              <a:avLst/>
            </a:prstGeom>
            <a:noFill/>
            <a:ln w="9525">
              <a:solidFill>
                <a:srgbClr val="CC0000"/>
              </a:solidFill>
              <a:round/>
              <a:headEnd/>
              <a:tailEnd/>
            </a:ln>
            <a:effectLst/>
          </p:spPr>
          <p:txBody>
            <a:bodyPr/>
            <a:lstStyle/>
            <a:p>
              <a:endParaRPr lang="en-US" dirty="0"/>
            </a:p>
          </p:txBody>
        </p:sp>
        <p:sp>
          <p:nvSpPr>
            <p:cNvPr id="377" name="Line 211"/>
            <p:cNvSpPr>
              <a:spLocks noChangeShapeType="1"/>
            </p:cNvSpPr>
            <p:nvPr/>
          </p:nvSpPr>
          <p:spPr bwMode="auto">
            <a:xfrm flipV="1">
              <a:off x="5562600" y="56388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378" name="Line 212"/>
            <p:cNvSpPr>
              <a:spLocks noChangeShapeType="1"/>
            </p:cNvSpPr>
            <p:nvPr/>
          </p:nvSpPr>
          <p:spPr bwMode="auto">
            <a:xfrm>
              <a:off x="6172200" y="2667000"/>
              <a:ext cx="0" cy="3505200"/>
            </a:xfrm>
            <a:prstGeom prst="line">
              <a:avLst/>
            </a:prstGeom>
            <a:noFill/>
            <a:ln w="9525">
              <a:solidFill>
                <a:srgbClr val="CC0000"/>
              </a:solidFill>
              <a:round/>
              <a:headEnd/>
              <a:tailEnd/>
            </a:ln>
            <a:effectLst/>
          </p:spPr>
          <p:txBody>
            <a:bodyPr/>
            <a:lstStyle/>
            <a:p>
              <a:endParaRPr lang="en-US" dirty="0"/>
            </a:p>
          </p:txBody>
        </p:sp>
        <p:sp>
          <p:nvSpPr>
            <p:cNvPr id="379" name="Text Box 213"/>
            <p:cNvSpPr txBox="1">
              <a:spLocks noChangeArrowheads="1"/>
            </p:cNvSpPr>
            <p:nvPr/>
          </p:nvSpPr>
          <p:spPr bwMode="auto">
            <a:xfrm>
              <a:off x="5562600" y="55626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380" name="Line 214"/>
            <p:cNvSpPr>
              <a:spLocks noChangeShapeType="1"/>
            </p:cNvSpPr>
            <p:nvPr/>
          </p:nvSpPr>
          <p:spPr bwMode="auto">
            <a:xfrm flipH="1">
              <a:off x="5181600" y="6172200"/>
              <a:ext cx="990600" cy="0"/>
            </a:xfrm>
            <a:prstGeom prst="line">
              <a:avLst/>
            </a:prstGeom>
            <a:noFill/>
            <a:ln w="9525">
              <a:solidFill>
                <a:srgbClr val="CC0000"/>
              </a:solidFill>
              <a:round/>
              <a:headEnd/>
              <a:tailEnd/>
            </a:ln>
            <a:effectLst/>
          </p:spPr>
          <p:txBody>
            <a:bodyPr/>
            <a:lstStyle/>
            <a:p>
              <a:endParaRPr lang="en-US" dirty="0"/>
            </a:p>
          </p:txBody>
        </p:sp>
        <p:sp>
          <p:nvSpPr>
            <p:cNvPr id="381" name="Text Box 215"/>
            <p:cNvSpPr txBox="1">
              <a:spLocks noChangeArrowheads="1"/>
            </p:cNvSpPr>
            <p:nvPr/>
          </p:nvSpPr>
          <p:spPr bwMode="auto">
            <a:xfrm>
              <a:off x="5243513" y="58674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382" name="Line 216"/>
            <p:cNvSpPr>
              <a:spLocks noChangeShapeType="1"/>
            </p:cNvSpPr>
            <p:nvPr/>
          </p:nvSpPr>
          <p:spPr bwMode="auto">
            <a:xfrm>
              <a:off x="6629400" y="35528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383" name="AutoShape 217"/>
            <p:cNvSpPr>
              <a:spLocks noChangeArrowheads="1"/>
            </p:cNvSpPr>
            <p:nvPr/>
          </p:nvSpPr>
          <p:spPr bwMode="auto">
            <a:xfrm>
              <a:off x="6781800" y="33813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84" name="Line 218"/>
            <p:cNvSpPr>
              <a:spLocks noChangeShapeType="1"/>
            </p:cNvSpPr>
            <p:nvPr/>
          </p:nvSpPr>
          <p:spPr bwMode="auto">
            <a:xfrm>
              <a:off x="6629400" y="34290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385" name="Line 219"/>
            <p:cNvSpPr>
              <a:spLocks noChangeShapeType="1"/>
            </p:cNvSpPr>
            <p:nvPr/>
          </p:nvSpPr>
          <p:spPr bwMode="auto">
            <a:xfrm>
              <a:off x="6629400" y="2133600"/>
              <a:ext cx="0" cy="1295400"/>
            </a:xfrm>
            <a:prstGeom prst="line">
              <a:avLst/>
            </a:prstGeom>
            <a:noFill/>
            <a:ln w="9525">
              <a:solidFill>
                <a:srgbClr val="CC0000"/>
              </a:solidFill>
              <a:round/>
              <a:headEnd/>
              <a:tailEnd/>
            </a:ln>
            <a:effectLst/>
          </p:spPr>
          <p:txBody>
            <a:bodyPr/>
            <a:lstStyle/>
            <a:p>
              <a:endParaRPr lang="en-US" dirty="0"/>
            </a:p>
          </p:txBody>
        </p:sp>
        <p:sp>
          <p:nvSpPr>
            <p:cNvPr id="386" name="Line 220"/>
            <p:cNvSpPr>
              <a:spLocks noChangeShapeType="1"/>
            </p:cNvSpPr>
            <p:nvPr/>
          </p:nvSpPr>
          <p:spPr bwMode="auto">
            <a:xfrm>
              <a:off x="7086600" y="3500438"/>
              <a:ext cx="152400" cy="0"/>
            </a:xfrm>
            <a:prstGeom prst="line">
              <a:avLst/>
            </a:prstGeom>
            <a:noFill/>
            <a:ln w="12700">
              <a:solidFill>
                <a:srgbClr val="CC0000"/>
              </a:solidFill>
              <a:round/>
              <a:headEnd/>
              <a:tailEnd/>
            </a:ln>
            <a:effectLst/>
          </p:spPr>
          <p:txBody>
            <a:bodyPr/>
            <a:lstStyle/>
            <a:p>
              <a:endParaRPr lang="en-US" dirty="0"/>
            </a:p>
          </p:txBody>
        </p:sp>
        <p:sp>
          <p:nvSpPr>
            <p:cNvPr id="387" name="Line 221"/>
            <p:cNvSpPr>
              <a:spLocks noChangeShapeType="1"/>
            </p:cNvSpPr>
            <p:nvPr/>
          </p:nvSpPr>
          <p:spPr bwMode="auto">
            <a:xfrm>
              <a:off x="7239000" y="1371600"/>
              <a:ext cx="0" cy="2133600"/>
            </a:xfrm>
            <a:prstGeom prst="line">
              <a:avLst/>
            </a:prstGeom>
            <a:noFill/>
            <a:ln w="9525">
              <a:solidFill>
                <a:srgbClr val="CC0000"/>
              </a:solidFill>
              <a:round/>
              <a:headEnd/>
              <a:tailEnd/>
            </a:ln>
            <a:effectLst/>
          </p:spPr>
          <p:txBody>
            <a:bodyPr/>
            <a:lstStyle/>
            <a:p>
              <a:endParaRPr lang="en-US" dirty="0"/>
            </a:p>
          </p:txBody>
        </p:sp>
        <p:sp>
          <p:nvSpPr>
            <p:cNvPr id="388" name="Line 222"/>
            <p:cNvSpPr>
              <a:spLocks noChangeShapeType="1"/>
            </p:cNvSpPr>
            <p:nvPr/>
          </p:nvSpPr>
          <p:spPr bwMode="auto">
            <a:xfrm flipH="1">
              <a:off x="2362200" y="1371600"/>
              <a:ext cx="4876800" cy="0"/>
            </a:xfrm>
            <a:prstGeom prst="line">
              <a:avLst/>
            </a:prstGeom>
            <a:noFill/>
            <a:ln w="9525">
              <a:solidFill>
                <a:srgbClr val="CC0000"/>
              </a:solidFill>
              <a:round/>
              <a:headEnd/>
              <a:tailEnd/>
            </a:ln>
            <a:effectLst/>
          </p:spPr>
          <p:txBody>
            <a:bodyPr/>
            <a:lstStyle/>
            <a:p>
              <a:endParaRPr lang="en-US" dirty="0"/>
            </a:p>
          </p:txBody>
        </p:sp>
        <p:sp>
          <p:nvSpPr>
            <p:cNvPr id="389" name="Line 223"/>
            <p:cNvSpPr>
              <a:spLocks noChangeShapeType="1"/>
            </p:cNvSpPr>
            <p:nvPr/>
          </p:nvSpPr>
          <p:spPr bwMode="auto">
            <a:xfrm>
              <a:off x="2362200" y="1371600"/>
              <a:ext cx="0" cy="457200"/>
            </a:xfrm>
            <a:prstGeom prst="line">
              <a:avLst/>
            </a:prstGeom>
            <a:noFill/>
            <a:ln w="9525">
              <a:solidFill>
                <a:srgbClr val="CC0000"/>
              </a:solidFill>
              <a:round/>
              <a:headEnd/>
              <a:tailEnd/>
            </a:ln>
            <a:effectLst/>
          </p:spPr>
          <p:txBody>
            <a:bodyPr/>
            <a:lstStyle/>
            <a:p>
              <a:endParaRPr lang="en-US" dirty="0"/>
            </a:p>
          </p:txBody>
        </p:sp>
        <p:sp>
          <p:nvSpPr>
            <p:cNvPr id="390" name="Text Box 224"/>
            <p:cNvSpPr txBox="1">
              <a:spLocks noChangeArrowheads="1"/>
            </p:cNvSpPr>
            <p:nvPr/>
          </p:nvSpPr>
          <p:spPr bwMode="auto">
            <a:xfrm>
              <a:off x="6629400" y="32004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391" name="Line 225"/>
            <p:cNvSpPr>
              <a:spLocks noChangeShapeType="1"/>
            </p:cNvSpPr>
            <p:nvPr/>
          </p:nvSpPr>
          <p:spPr bwMode="auto">
            <a:xfrm>
              <a:off x="7391400"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92" name="Text Box 226"/>
            <p:cNvSpPr txBox="1">
              <a:spLocks noChangeArrowheads="1"/>
            </p:cNvSpPr>
            <p:nvPr/>
          </p:nvSpPr>
          <p:spPr bwMode="auto">
            <a:xfrm rot="16200000">
              <a:off x="6824663" y="30480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393" name="Text Box 228"/>
            <p:cNvSpPr txBox="1">
              <a:spLocks noChangeArrowheads="1"/>
            </p:cNvSpPr>
            <p:nvPr/>
          </p:nvSpPr>
          <p:spPr bwMode="auto">
            <a:xfrm rot="16200000">
              <a:off x="6977063" y="30353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394" name="Line 229"/>
            <p:cNvSpPr>
              <a:spLocks noChangeShapeType="1"/>
            </p:cNvSpPr>
            <p:nvPr/>
          </p:nvSpPr>
          <p:spPr bwMode="auto">
            <a:xfrm>
              <a:off x="7558088"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95" name="Line 230"/>
            <p:cNvSpPr>
              <a:spLocks noChangeShapeType="1"/>
            </p:cNvSpPr>
            <p:nvPr/>
          </p:nvSpPr>
          <p:spPr bwMode="auto">
            <a:xfrm flipH="1">
              <a:off x="3200400" y="1447800"/>
              <a:ext cx="5181600" cy="0"/>
            </a:xfrm>
            <a:prstGeom prst="line">
              <a:avLst/>
            </a:prstGeom>
            <a:noFill/>
            <a:ln w="9525">
              <a:solidFill>
                <a:srgbClr val="CC0000"/>
              </a:solidFill>
              <a:round/>
              <a:headEnd/>
              <a:tailEnd/>
            </a:ln>
            <a:effectLst/>
          </p:spPr>
          <p:txBody>
            <a:bodyPr/>
            <a:lstStyle/>
            <a:p>
              <a:endParaRPr lang="en-US" dirty="0"/>
            </a:p>
          </p:txBody>
        </p:sp>
        <p:sp>
          <p:nvSpPr>
            <p:cNvPr id="396" name="Line 231"/>
            <p:cNvSpPr>
              <a:spLocks noChangeShapeType="1"/>
            </p:cNvSpPr>
            <p:nvPr/>
          </p:nvSpPr>
          <p:spPr bwMode="auto">
            <a:xfrm>
              <a:off x="3200400" y="14478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397" name="Line 232"/>
            <p:cNvSpPr>
              <a:spLocks noChangeShapeType="1"/>
            </p:cNvSpPr>
            <p:nvPr/>
          </p:nvSpPr>
          <p:spPr bwMode="auto">
            <a:xfrm>
              <a:off x="8382000" y="1447800"/>
              <a:ext cx="0" cy="381000"/>
            </a:xfrm>
            <a:prstGeom prst="line">
              <a:avLst/>
            </a:prstGeom>
            <a:noFill/>
            <a:ln w="9525">
              <a:solidFill>
                <a:srgbClr val="CC0000"/>
              </a:solidFill>
              <a:round/>
              <a:headEnd/>
              <a:tailEnd/>
            </a:ln>
            <a:effectLst/>
          </p:spPr>
          <p:txBody>
            <a:bodyPr/>
            <a:lstStyle/>
            <a:p>
              <a:endParaRPr lang="en-US" dirty="0"/>
            </a:p>
          </p:txBody>
        </p:sp>
        <p:sp>
          <p:nvSpPr>
            <p:cNvPr id="398" name="Line 233"/>
            <p:cNvSpPr>
              <a:spLocks noChangeShapeType="1"/>
            </p:cNvSpPr>
            <p:nvPr/>
          </p:nvSpPr>
          <p:spPr bwMode="auto">
            <a:xfrm flipH="1">
              <a:off x="8153400" y="1828800"/>
              <a:ext cx="228600" cy="0"/>
            </a:xfrm>
            <a:prstGeom prst="line">
              <a:avLst/>
            </a:prstGeom>
            <a:noFill/>
            <a:ln w="9525">
              <a:solidFill>
                <a:srgbClr val="CC0000"/>
              </a:solidFill>
              <a:round/>
              <a:headEnd/>
              <a:tailEnd/>
            </a:ln>
            <a:effectLst/>
          </p:spPr>
          <p:txBody>
            <a:bodyPr/>
            <a:lstStyle/>
            <a:p>
              <a:endParaRPr lang="en-US" dirty="0"/>
            </a:p>
          </p:txBody>
        </p:sp>
        <p:sp>
          <p:nvSpPr>
            <p:cNvPr id="400" name="Line 236"/>
            <p:cNvSpPr>
              <a:spLocks noChangeShapeType="1"/>
            </p:cNvSpPr>
            <p:nvPr/>
          </p:nvSpPr>
          <p:spPr bwMode="auto">
            <a:xfrm flipV="1">
              <a:off x="5181600" y="60198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401" name="Line 237"/>
            <p:cNvSpPr>
              <a:spLocks noChangeShapeType="1"/>
            </p:cNvSpPr>
            <p:nvPr/>
          </p:nvSpPr>
          <p:spPr bwMode="auto">
            <a:xfrm flipH="1">
              <a:off x="8153400" y="2286000"/>
              <a:ext cx="304800" cy="0"/>
            </a:xfrm>
            <a:prstGeom prst="line">
              <a:avLst/>
            </a:prstGeom>
            <a:noFill/>
            <a:ln w="9525">
              <a:solidFill>
                <a:srgbClr val="CC0000"/>
              </a:solidFill>
              <a:round/>
              <a:headEnd/>
              <a:tailEnd/>
            </a:ln>
            <a:effectLst/>
          </p:spPr>
          <p:txBody>
            <a:bodyPr/>
            <a:lstStyle/>
            <a:p>
              <a:endParaRPr lang="en-US" dirty="0"/>
            </a:p>
          </p:txBody>
        </p:sp>
        <p:sp>
          <p:nvSpPr>
            <p:cNvPr id="402" name="Line 238"/>
            <p:cNvSpPr>
              <a:spLocks noChangeShapeType="1"/>
            </p:cNvSpPr>
            <p:nvPr/>
          </p:nvSpPr>
          <p:spPr bwMode="auto">
            <a:xfrm>
              <a:off x="8458200" y="22860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403" name="Text Box 239"/>
            <p:cNvSpPr txBox="1">
              <a:spLocks noChangeArrowheads="1"/>
            </p:cNvSpPr>
            <p:nvPr/>
          </p:nvSpPr>
          <p:spPr bwMode="auto">
            <a:xfrm rot="16200000">
              <a:off x="7596188" y="32400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sp>
          <p:nvSpPr>
            <p:cNvPr id="404" name="Line 134"/>
            <p:cNvSpPr>
              <a:spLocks noChangeShapeType="1"/>
            </p:cNvSpPr>
            <p:nvPr/>
          </p:nvSpPr>
          <p:spPr bwMode="auto">
            <a:xfrm>
              <a:off x="6027420" y="4010025"/>
              <a:ext cx="304800" cy="0"/>
            </a:xfrm>
            <a:prstGeom prst="line">
              <a:avLst/>
            </a:prstGeom>
            <a:noFill/>
            <a:ln w="28575">
              <a:solidFill>
                <a:srgbClr val="CC0000"/>
              </a:solidFill>
              <a:round/>
              <a:headEnd/>
              <a:tailEnd type="triangle" w="med" len="med"/>
            </a:ln>
            <a:effectLst/>
          </p:spPr>
          <p:txBody>
            <a:bodyPr/>
            <a:lstStyle/>
            <a:p>
              <a:endParaRPr lang="en-US" dirty="0"/>
            </a:p>
          </p:txBody>
        </p:sp>
        <p:sp>
          <p:nvSpPr>
            <p:cNvPr id="399" name="Text Box 235"/>
            <p:cNvSpPr txBox="1">
              <a:spLocks noChangeArrowheads="1"/>
            </p:cNvSpPr>
            <p:nvPr/>
          </p:nvSpPr>
          <p:spPr bwMode="auto">
            <a:xfrm rot="16200000">
              <a:off x="2633663" y="20431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grpSp>
      <p:sp>
        <p:nvSpPr>
          <p:cNvPr id="64974" name="Rectangle 462"/>
          <p:cNvSpPr>
            <a:spLocks noChangeArrowheads="1"/>
          </p:cNvSpPr>
          <p:nvPr/>
        </p:nvSpPr>
        <p:spPr bwMode="auto">
          <a:xfrm>
            <a:off x="304800" y="1066800"/>
            <a:ext cx="2133600" cy="5181600"/>
          </a:xfrm>
          <a:prstGeom prst="rect">
            <a:avLst/>
          </a:prstGeom>
          <a:solidFill>
            <a:schemeClr val="bg2">
              <a:alpha val="39999"/>
            </a:schemeClr>
          </a:solidFill>
          <a:ln w="9525">
            <a:noFill/>
            <a:miter lim="800000"/>
            <a:headEnd/>
            <a:tailEnd/>
          </a:ln>
          <a:effectLst/>
        </p:spPr>
        <p:txBody>
          <a:bodyPr wrap="none" anchor="ctr"/>
          <a:lstStyle/>
          <a:p>
            <a:endParaRPr lang="en-US" dirty="0"/>
          </a:p>
        </p:txBody>
      </p:sp>
      <p:sp>
        <p:nvSpPr>
          <p:cNvPr id="239" name="Footer Placeholder 238"/>
          <p:cNvSpPr>
            <a:spLocks noGrp="1"/>
          </p:cNvSpPr>
          <p:nvPr>
            <p:ph type="ftr" sz="quarter" idx="10"/>
          </p:nvPr>
        </p:nvSpPr>
        <p:spPr/>
        <p:txBody>
          <a:bodyPr/>
          <a:lstStyle/>
          <a:p>
            <a:r>
              <a:rPr lang="en-US" dirty="0" smtClean="0"/>
              <a:t>Lecture #20:  The Pipeline MIPS Processor</a:t>
            </a:r>
            <a:endParaRPr lang="en-US" dirty="0"/>
          </a:p>
        </p:txBody>
      </p:sp>
      <p:sp>
        <p:nvSpPr>
          <p:cNvPr id="64983" name="Text Box 471"/>
          <p:cNvSpPr txBox="1">
            <a:spLocks noChangeArrowheads="1"/>
          </p:cNvSpPr>
          <p:nvPr/>
        </p:nvSpPr>
        <p:spPr bwMode="auto">
          <a:xfrm>
            <a:off x="4794250" y="3594100"/>
            <a:ext cx="502061" cy="230832"/>
          </a:xfrm>
          <a:prstGeom prst="rect">
            <a:avLst/>
          </a:prstGeom>
          <a:noFill/>
          <a:ln w="9525">
            <a:noFill/>
            <a:miter lim="800000"/>
            <a:headEnd/>
            <a:tailEnd/>
          </a:ln>
          <a:effectLst/>
        </p:spPr>
        <p:txBody>
          <a:bodyPr wrap="none">
            <a:spAutoFit/>
          </a:bodyPr>
          <a:lstStyle/>
          <a:p>
            <a:pPr algn="l"/>
            <a:r>
              <a:rPr lang="en-US" sz="900" b="1" u="none" dirty="0"/>
              <a:t> [ </a:t>
            </a:r>
            <a:r>
              <a:rPr lang="en-US" sz="900" b="1" u="none" dirty="0" smtClean="0"/>
              <a:t>$t1 </a:t>
            </a:r>
            <a:r>
              <a:rPr lang="en-US" sz="900" b="1" u="none" dirty="0"/>
              <a:t>]</a:t>
            </a:r>
          </a:p>
        </p:txBody>
      </p:sp>
      <p:sp>
        <p:nvSpPr>
          <p:cNvPr id="64995" name="Text Box 483"/>
          <p:cNvSpPr txBox="1">
            <a:spLocks noChangeArrowheads="1"/>
          </p:cNvSpPr>
          <p:nvPr/>
        </p:nvSpPr>
        <p:spPr bwMode="auto">
          <a:xfrm>
            <a:off x="5257800" y="4327525"/>
            <a:ext cx="463549" cy="244475"/>
          </a:xfrm>
          <a:prstGeom prst="rect">
            <a:avLst/>
          </a:prstGeom>
          <a:noFill/>
          <a:ln w="9525">
            <a:noFill/>
            <a:miter lim="800000"/>
            <a:headEnd/>
            <a:tailEnd/>
          </a:ln>
          <a:effectLst/>
        </p:spPr>
        <p:txBody>
          <a:bodyPr wrap="square">
            <a:spAutoFit/>
          </a:bodyPr>
          <a:lstStyle/>
          <a:p>
            <a:pPr algn="l"/>
            <a:r>
              <a:rPr lang="en-US" sz="1000" b="1" u="none" dirty="0" smtClean="0"/>
              <a:t>0x14</a:t>
            </a:r>
            <a:endParaRPr lang="en-US" sz="1000" b="1" u="none" dirty="0"/>
          </a:p>
        </p:txBody>
      </p:sp>
      <p:sp>
        <p:nvSpPr>
          <p:cNvPr id="64972" name="Rectangle 460"/>
          <p:cNvSpPr>
            <a:spLocks noChangeArrowheads="1"/>
          </p:cNvSpPr>
          <p:nvPr/>
        </p:nvSpPr>
        <p:spPr bwMode="auto">
          <a:xfrm>
            <a:off x="4572000" y="1066800"/>
            <a:ext cx="1752600" cy="5181600"/>
          </a:xfrm>
          <a:prstGeom prst="rect">
            <a:avLst/>
          </a:prstGeom>
          <a:solidFill>
            <a:schemeClr val="accent2">
              <a:alpha val="30000"/>
            </a:schemeClr>
          </a:solidFill>
          <a:ln w="9525">
            <a:noFill/>
            <a:miter lim="800000"/>
            <a:headEnd/>
            <a:tailEnd/>
          </a:ln>
          <a:effectLst/>
        </p:spPr>
        <p:txBody>
          <a:bodyPr wrap="none" anchor="ctr"/>
          <a:lstStyle/>
          <a:p>
            <a:endParaRPr lang="en-US" dirty="0"/>
          </a:p>
        </p:txBody>
      </p:sp>
      <p:sp>
        <p:nvSpPr>
          <p:cNvPr id="64971" name="Rectangle 459"/>
          <p:cNvSpPr>
            <a:spLocks noChangeArrowheads="1"/>
          </p:cNvSpPr>
          <p:nvPr/>
        </p:nvSpPr>
        <p:spPr bwMode="auto">
          <a:xfrm>
            <a:off x="2438399" y="1066800"/>
            <a:ext cx="2133600" cy="5181600"/>
          </a:xfrm>
          <a:prstGeom prst="rect">
            <a:avLst/>
          </a:prstGeom>
          <a:solidFill>
            <a:srgbClr val="CC0000">
              <a:alpha val="20000"/>
            </a:srgbClr>
          </a:solidFill>
          <a:ln w="9525">
            <a:noFill/>
            <a:miter lim="800000"/>
            <a:headEnd/>
            <a:tailEnd/>
          </a:ln>
          <a:effectLst/>
        </p:spPr>
        <p:txBody>
          <a:bodyPr wrap="none" anchor="ctr"/>
          <a:lstStyle/>
          <a:p>
            <a:endParaRPr lang="en-US" dirty="0"/>
          </a:p>
        </p:txBody>
      </p:sp>
      <p:pic>
        <p:nvPicPr>
          <p:cNvPr id="2" name="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65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76" name="Group 675"/>
          <p:cNvGrpSpPr/>
          <p:nvPr/>
        </p:nvGrpSpPr>
        <p:grpSpPr>
          <a:xfrm>
            <a:off x="381000" y="1295400"/>
            <a:ext cx="8229601" cy="4953000"/>
            <a:chOff x="457200" y="1295400"/>
            <a:chExt cx="8229601" cy="4953000"/>
          </a:xfrm>
        </p:grpSpPr>
        <p:sp>
          <p:nvSpPr>
            <p:cNvPr id="677" name="Line 201"/>
            <p:cNvSpPr>
              <a:spLocks noChangeShapeType="1"/>
            </p:cNvSpPr>
            <p:nvPr/>
          </p:nvSpPr>
          <p:spPr bwMode="auto">
            <a:xfrm flipV="1">
              <a:off x="5935980" y="43510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678" name="Group 205"/>
            <p:cNvGrpSpPr/>
            <p:nvPr/>
          </p:nvGrpSpPr>
          <p:grpSpPr>
            <a:xfrm>
              <a:off x="5379720" y="3649980"/>
              <a:ext cx="1056287" cy="990598"/>
              <a:chOff x="3355430" y="3810002"/>
              <a:chExt cx="1056287" cy="990598"/>
            </a:xfrm>
          </p:grpSpPr>
          <p:cxnSp>
            <p:nvCxnSpPr>
              <p:cNvPr id="881" name="Straight Connector 880"/>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82" name="Isosceles Triangle 881"/>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83" name="Isosceles Triangle 882"/>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84" name="Isosceles Triangle 883"/>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85" name="Rectangle 884"/>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86"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679" name="Line 207"/>
            <p:cNvSpPr>
              <a:spLocks noChangeShapeType="1"/>
            </p:cNvSpPr>
            <p:nvPr/>
          </p:nvSpPr>
          <p:spPr bwMode="auto">
            <a:xfrm>
              <a:off x="5181600" y="35814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680" name="Line 205"/>
            <p:cNvSpPr>
              <a:spLocks noChangeShapeType="1"/>
            </p:cNvSpPr>
            <p:nvPr/>
          </p:nvSpPr>
          <p:spPr bwMode="auto">
            <a:xfrm>
              <a:off x="6019800" y="2667000"/>
              <a:ext cx="0" cy="914400"/>
            </a:xfrm>
            <a:prstGeom prst="line">
              <a:avLst/>
            </a:prstGeom>
            <a:noFill/>
            <a:ln w="9525">
              <a:solidFill>
                <a:srgbClr val="CC0000"/>
              </a:solidFill>
              <a:round/>
              <a:headEnd/>
              <a:tailEnd/>
            </a:ln>
            <a:effectLst/>
          </p:spPr>
          <p:txBody>
            <a:bodyPr/>
            <a:lstStyle/>
            <a:p>
              <a:endParaRPr lang="en-US" dirty="0"/>
            </a:p>
          </p:txBody>
        </p:sp>
        <p:grpSp>
          <p:nvGrpSpPr>
            <p:cNvPr id="681" name="Group 205"/>
            <p:cNvGrpSpPr/>
            <p:nvPr/>
          </p:nvGrpSpPr>
          <p:grpSpPr>
            <a:xfrm>
              <a:off x="5367373" y="2420274"/>
              <a:ext cx="1056287" cy="990598"/>
              <a:chOff x="3355430" y="3810002"/>
              <a:chExt cx="1056287" cy="990598"/>
            </a:xfrm>
          </p:grpSpPr>
          <p:cxnSp>
            <p:nvCxnSpPr>
              <p:cNvPr id="875" name="Straight Connector 874"/>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76" name="Isosceles Triangle 875"/>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77" name="Isosceles Triangle 876"/>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78" name="Isosceles Triangle 877"/>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79" name="Rectangle 878"/>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80"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682" name="Group 205"/>
            <p:cNvGrpSpPr/>
            <p:nvPr/>
          </p:nvGrpSpPr>
          <p:grpSpPr>
            <a:xfrm>
              <a:off x="1272540" y="2209800"/>
              <a:ext cx="1056287" cy="990598"/>
              <a:chOff x="3355430" y="3810002"/>
              <a:chExt cx="1056287" cy="990598"/>
            </a:xfrm>
          </p:grpSpPr>
          <p:cxnSp>
            <p:nvCxnSpPr>
              <p:cNvPr id="869" name="Straight Connector 868"/>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70" name="Isosceles Triangle 869"/>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71" name="Isosceles Triangle 870"/>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72" name="Isosceles Triangle 871"/>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73" name="Rectangle 872"/>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74"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684" name="Rectangle 9"/>
            <p:cNvSpPr>
              <a:spLocks noChangeArrowheads="1"/>
            </p:cNvSpPr>
            <p:nvPr/>
          </p:nvSpPr>
          <p:spPr bwMode="auto">
            <a:xfrm>
              <a:off x="1143000"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685" name="Rectangle 42"/>
            <p:cNvSpPr>
              <a:spLocks noChangeArrowheads="1"/>
            </p:cNvSpPr>
            <p:nvPr/>
          </p:nvSpPr>
          <p:spPr bwMode="auto">
            <a:xfrm>
              <a:off x="609600" y="35052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686" name="Line 43"/>
            <p:cNvSpPr>
              <a:spLocks noChangeShapeType="1"/>
            </p:cNvSpPr>
            <p:nvPr/>
          </p:nvSpPr>
          <p:spPr bwMode="auto">
            <a:xfrm>
              <a:off x="838200" y="3733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687" name="Line 44"/>
            <p:cNvSpPr>
              <a:spLocks noChangeShapeType="1"/>
            </p:cNvSpPr>
            <p:nvPr/>
          </p:nvSpPr>
          <p:spPr bwMode="auto">
            <a:xfrm flipH="1" flipV="1">
              <a:off x="914400" y="2438400"/>
              <a:ext cx="12700" cy="1295400"/>
            </a:xfrm>
            <a:prstGeom prst="line">
              <a:avLst/>
            </a:prstGeom>
            <a:noFill/>
            <a:ln w="28575">
              <a:solidFill>
                <a:schemeClr val="tx1"/>
              </a:solidFill>
              <a:round/>
              <a:headEnd/>
              <a:tailEnd/>
            </a:ln>
            <a:effectLst/>
          </p:spPr>
          <p:txBody>
            <a:bodyPr/>
            <a:lstStyle/>
            <a:p>
              <a:endParaRPr lang="en-US" dirty="0"/>
            </a:p>
          </p:txBody>
        </p:sp>
        <p:sp>
          <p:nvSpPr>
            <p:cNvPr id="688" name="Line 45"/>
            <p:cNvSpPr>
              <a:spLocks noChangeShapeType="1"/>
            </p:cNvSpPr>
            <p:nvPr/>
          </p:nvSpPr>
          <p:spPr bwMode="auto">
            <a:xfrm flipV="1">
              <a:off x="914400" y="24536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689" name="Line 46"/>
            <p:cNvSpPr>
              <a:spLocks noChangeShapeType="1"/>
            </p:cNvSpPr>
            <p:nvPr/>
          </p:nvSpPr>
          <p:spPr bwMode="auto">
            <a:xfrm>
              <a:off x="1066800" y="29718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690" name="Text Box 47"/>
            <p:cNvSpPr txBox="1">
              <a:spLocks noChangeArrowheads="1"/>
            </p:cNvSpPr>
            <p:nvPr/>
          </p:nvSpPr>
          <p:spPr bwMode="auto">
            <a:xfrm>
              <a:off x="990600" y="27432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691" name="Text Box 48"/>
            <p:cNvSpPr txBox="1">
              <a:spLocks noChangeArrowheads="1"/>
            </p:cNvSpPr>
            <p:nvPr/>
          </p:nvSpPr>
          <p:spPr bwMode="auto">
            <a:xfrm>
              <a:off x="1095375" y="35036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692" name="Text Box 49"/>
            <p:cNvSpPr txBox="1">
              <a:spLocks noChangeArrowheads="1"/>
            </p:cNvSpPr>
            <p:nvPr/>
          </p:nvSpPr>
          <p:spPr bwMode="auto">
            <a:xfrm>
              <a:off x="1281113" y="31099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693" name="Rectangle 50"/>
            <p:cNvSpPr>
              <a:spLocks noChangeArrowheads="1"/>
            </p:cNvSpPr>
            <p:nvPr/>
          </p:nvSpPr>
          <p:spPr bwMode="auto">
            <a:xfrm>
              <a:off x="6761163" y="3810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694" name="Text Box 51"/>
            <p:cNvSpPr txBox="1">
              <a:spLocks noChangeArrowheads="1"/>
            </p:cNvSpPr>
            <p:nvPr/>
          </p:nvSpPr>
          <p:spPr bwMode="auto">
            <a:xfrm>
              <a:off x="6858000" y="50577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695" name="Group 52"/>
            <p:cNvGrpSpPr>
              <a:grpSpLocks/>
            </p:cNvGrpSpPr>
            <p:nvPr/>
          </p:nvGrpSpPr>
          <p:grpSpPr bwMode="auto">
            <a:xfrm>
              <a:off x="5067288" y="4191000"/>
              <a:ext cx="228600" cy="549275"/>
              <a:chOff x="4392" y="1632"/>
              <a:chExt cx="144" cy="346"/>
            </a:xfrm>
          </p:grpSpPr>
          <p:grpSp>
            <p:nvGrpSpPr>
              <p:cNvPr id="864" name="Group 53"/>
              <p:cNvGrpSpPr>
                <a:grpSpLocks/>
              </p:cNvGrpSpPr>
              <p:nvPr/>
            </p:nvGrpSpPr>
            <p:grpSpPr bwMode="auto">
              <a:xfrm>
                <a:off x="4411" y="1634"/>
                <a:ext cx="102" cy="336"/>
                <a:chOff x="1248" y="3360"/>
                <a:chExt cx="144" cy="480"/>
              </a:xfrm>
            </p:grpSpPr>
            <p:sp>
              <p:nvSpPr>
                <p:cNvPr id="866"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867"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868"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865"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696" name="Line 58"/>
            <p:cNvSpPr>
              <a:spLocks noChangeShapeType="1"/>
            </p:cNvSpPr>
            <p:nvPr/>
          </p:nvSpPr>
          <p:spPr bwMode="auto">
            <a:xfrm>
              <a:off x="64770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697" name="Oval 59"/>
            <p:cNvSpPr>
              <a:spLocks noChangeArrowheads="1"/>
            </p:cNvSpPr>
            <p:nvPr/>
          </p:nvSpPr>
          <p:spPr bwMode="auto">
            <a:xfrm>
              <a:off x="4800600" y="28956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698" name="Line 60"/>
            <p:cNvSpPr>
              <a:spLocks noChangeShapeType="1"/>
            </p:cNvSpPr>
            <p:nvPr/>
          </p:nvSpPr>
          <p:spPr bwMode="auto">
            <a:xfrm>
              <a:off x="2209800" y="3886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699" name="Line 61"/>
            <p:cNvSpPr>
              <a:spLocks noChangeShapeType="1"/>
            </p:cNvSpPr>
            <p:nvPr/>
          </p:nvSpPr>
          <p:spPr bwMode="auto">
            <a:xfrm flipV="1">
              <a:off x="4953000" y="35052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700" name="Line 62"/>
            <p:cNvSpPr>
              <a:spLocks noChangeShapeType="1"/>
            </p:cNvSpPr>
            <p:nvPr/>
          </p:nvSpPr>
          <p:spPr bwMode="auto">
            <a:xfrm>
              <a:off x="4800600" y="47929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701" name="Line 63"/>
            <p:cNvSpPr>
              <a:spLocks noChangeShapeType="1"/>
            </p:cNvSpPr>
            <p:nvPr/>
          </p:nvSpPr>
          <p:spPr bwMode="auto">
            <a:xfrm>
              <a:off x="5181600" y="3200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702" name="Line 64"/>
            <p:cNvSpPr>
              <a:spLocks noChangeShapeType="1"/>
            </p:cNvSpPr>
            <p:nvPr/>
          </p:nvSpPr>
          <p:spPr bwMode="auto">
            <a:xfrm>
              <a:off x="2148840" y="1310640"/>
              <a:ext cx="4876800" cy="0"/>
            </a:xfrm>
            <a:prstGeom prst="line">
              <a:avLst/>
            </a:prstGeom>
            <a:noFill/>
            <a:ln w="28575">
              <a:solidFill>
                <a:schemeClr val="tx1"/>
              </a:solidFill>
              <a:round/>
              <a:headEnd/>
              <a:tailEnd/>
            </a:ln>
            <a:effectLst/>
          </p:spPr>
          <p:txBody>
            <a:bodyPr/>
            <a:lstStyle/>
            <a:p>
              <a:endParaRPr lang="en-US" dirty="0"/>
            </a:p>
          </p:txBody>
        </p:sp>
        <p:sp>
          <p:nvSpPr>
            <p:cNvPr id="703" name="Line 65"/>
            <p:cNvSpPr>
              <a:spLocks noChangeShapeType="1"/>
            </p:cNvSpPr>
            <p:nvPr/>
          </p:nvSpPr>
          <p:spPr bwMode="auto">
            <a:xfrm flipV="1">
              <a:off x="2578100" y="1676400"/>
              <a:ext cx="12700" cy="304800"/>
            </a:xfrm>
            <a:prstGeom prst="line">
              <a:avLst/>
            </a:prstGeom>
            <a:noFill/>
            <a:ln w="28575">
              <a:solidFill>
                <a:schemeClr val="tx1"/>
              </a:solidFill>
              <a:round/>
              <a:headEnd/>
              <a:tailEnd/>
            </a:ln>
            <a:effectLst/>
          </p:spPr>
          <p:txBody>
            <a:bodyPr/>
            <a:lstStyle/>
            <a:p>
              <a:endParaRPr lang="en-US" dirty="0"/>
            </a:p>
          </p:txBody>
        </p:sp>
        <p:sp>
          <p:nvSpPr>
            <p:cNvPr id="704" name="Line 66"/>
            <p:cNvSpPr>
              <a:spLocks noChangeShapeType="1"/>
            </p:cNvSpPr>
            <p:nvPr/>
          </p:nvSpPr>
          <p:spPr bwMode="auto">
            <a:xfrm flipV="1">
              <a:off x="1995488" y="1981200"/>
              <a:ext cx="0" cy="685800"/>
            </a:xfrm>
            <a:prstGeom prst="line">
              <a:avLst/>
            </a:prstGeom>
            <a:noFill/>
            <a:ln w="28575">
              <a:solidFill>
                <a:schemeClr val="tx1"/>
              </a:solidFill>
              <a:round/>
              <a:headEnd/>
              <a:tailEnd/>
            </a:ln>
            <a:effectLst/>
          </p:spPr>
          <p:txBody>
            <a:bodyPr/>
            <a:lstStyle/>
            <a:p>
              <a:endParaRPr lang="en-US" dirty="0"/>
            </a:p>
          </p:txBody>
        </p:sp>
        <p:sp>
          <p:nvSpPr>
            <p:cNvPr id="705" name="Line 67"/>
            <p:cNvSpPr>
              <a:spLocks noChangeShapeType="1"/>
            </p:cNvSpPr>
            <p:nvPr/>
          </p:nvSpPr>
          <p:spPr bwMode="auto">
            <a:xfrm flipV="1">
              <a:off x="7003733" y="1295400"/>
              <a:ext cx="14288" cy="1676400"/>
            </a:xfrm>
            <a:prstGeom prst="line">
              <a:avLst/>
            </a:prstGeom>
            <a:noFill/>
            <a:ln w="28575">
              <a:solidFill>
                <a:schemeClr val="tx1"/>
              </a:solidFill>
              <a:round/>
              <a:headEnd/>
              <a:tailEnd/>
            </a:ln>
            <a:effectLst/>
          </p:spPr>
          <p:txBody>
            <a:bodyPr/>
            <a:lstStyle/>
            <a:p>
              <a:endParaRPr lang="en-US" dirty="0"/>
            </a:p>
          </p:txBody>
        </p:sp>
        <p:sp>
          <p:nvSpPr>
            <p:cNvPr id="706" name="Line 68"/>
            <p:cNvSpPr>
              <a:spLocks noChangeShapeType="1"/>
            </p:cNvSpPr>
            <p:nvPr/>
          </p:nvSpPr>
          <p:spPr bwMode="auto">
            <a:xfrm flipV="1">
              <a:off x="2147888" y="1295400"/>
              <a:ext cx="0" cy="914400"/>
            </a:xfrm>
            <a:prstGeom prst="line">
              <a:avLst/>
            </a:prstGeom>
            <a:noFill/>
            <a:ln w="28575">
              <a:solidFill>
                <a:schemeClr val="tx1"/>
              </a:solidFill>
              <a:round/>
              <a:headEnd/>
              <a:tailEnd/>
            </a:ln>
            <a:effectLst/>
          </p:spPr>
          <p:txBody>
            <a:bodyPr/>
            <a:lstStyle/>
            <a:p>
              <a:endParaRPr lang="en-US" dirty="0"/>
            </a:p>
          </p:txBody>
        </p:sp>
        <p:sp>
          <p:nvSpPr>
            <p:cNvPr id="707" name="Line 69"/>
            <p:cNvSpPr>
              <a:spLocks noChangeShapeType="1"/>
            </p:cNvSpPr>
            <p:nvPr/>
          </p:nvSpPr>
          <p:spPr bwMode="auto">
            <a:xfrm>
              <a:off x="6035040" y="2971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708" name="Line 71"/>
            <p:cNvSpPr>
              <a:spLocks noChangeShapeType="1"/>
            </p:cNvSpPr>
            <p:nvPr/>
          </p:nvSpPr>
          <p:spPr bwMode="auto">
            <a:xfrm>
              <a:off x="457200" y="3733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709" name="Line 72"/>
            <p:cNvSpPr>
              <a:spLocks noChangeShapeType="1"/>
            </p:cNvSpPr>
            <p:nvPr/>
          </p:nvSpPr>
          <p:spPr bwMode="auto">
            <a:xfrm flipH="1" flipV="1">
              <a:off x="457200" y="1676400"/>
              <a:ext cx="12700" cy="2057400"/>
            </a:xfrm>
            <a:prstGeom prst="line">
              <a:avLst/>
            </a:prstGeom>
            <a:noFill/>
            <a:ln w="28575">
              <a:solidFill>
                <a:schemeClr val="tx1"/>
              </a:solidFill>
              <a:round/>
              <a:headEnd/>
              <a:tailEnd/>
            </a:ln>
            <a:effectLst/>
          </p:spPr>
          <p:txBody>
            <a:bodyPr/>
            <a:lstStyle/>
            <a:p>
              <a:endParaRPr lang="en-US" dirty="0"/>
            </a:p>
          </p:txBody>
        </p:sp>
        <p:sp>
          <p:nvSpPr>
            <p:cNvPr id="710" name="Line 73"/>
            <p:cNvSpPr>
              <a:spLocks noChangeShapeType="1"/>
            </p:cNvSpPr>
            <p:nvPr/>
          </p:nvSpPr>
          <p:spPr bwMode="auto">
            <a:xfrm>
              <a:off x="457200" y="1683068"/>
              <a:ext cx="2133600" cy="0"/>
            </a:xfrm>
            <a:prstGeom prst="line">
              <a:avLst/>
            </a:prstGeom>
            <a:noFill/>
            <a:ln w="28575">
              <a:solidFill>
                <a:schemeClr val="tx1"/>
              </a:solidFill>
              <a:round/>
              <a:headEnd/>
              <a:tailEnd/>
            </a:ln>
            <a:effectLst/>
          </p:spPr>
          <p:txBody>
            <a:bodyPr/>
            <a:lstStyle/>
            <a:p>
              <a:endParaRPr lang="en-US" dirty="0"/>
            </a:p>
          </p:txBody>
        </p:sp>
        <p:sp>
          <p:nvSpPr>
            <p:cNvPr id="711" name="Line 74"/>
            <p:cNvSpPr>
              <a:spLocks noChangeShapeType="1"/>
            </p:cNvSpPr>
            <p:nvPr/>
          </p:nvSpPr>
          <p:spPr bwMode="auto">
            <a:xfrm flipH="1">
              <a:off x="2438400" y="1981200"/>
              <a:ext cx="152400" cy="0"/>
            </a:xfrm>
            <a:prstGeom prst="line">
              <a:avLst/>
            </a:prstGeom>
            <a:noFill/>
            <a:ln w="28575">
              <a:solidFill>
                <a:schemeClr val="tx1"/>
              </a:solidFill>
              <a:round/>
              <a:headEnd/>
              <a:tailEnd/>
            </a:ln>
            <a:effectLst/>
          </p:spPr>
          <p:txBody>
            <a:bodyPr/>
            <a:lstStyle/>
            <a:p>
              <a:endParaRPr lang="en-US" dirty="0"/>
            </a:p>
          </p:txBody>
        </p:sp>
        <p:sp>
          <p:nvSpPr>
            <p:cNvPr id="712" name="Line 75"/>
            <p:cNvSpPr>
              <a:spLocks noChangeShapeType="1"/>
            </p:cNvSpPr>
            <p:nvPr/>
          </p:nvSpPr>
          <p:spPr bwMode="auto">
            <a:xfrm>
              <a:off x="4724400" y="5105400"/>
              <a:ext cx="381000" cy="0"/>
            </a:xfrm>
            <a:prstGeom prst="line">
              <a:avLst/>
            </a:prstGeom>
            <a:noFill/>
            <a:ln w="28575">
              <a:solidFill>
                <a:schemeClr val="tx1"/>
              </a:solidFill>
              <a:round/>
              <a:headEnd/>
              <a:tailEnd/>
            </a:ln>
            <a:effectLst/>
          </p:spPr>
          <p:txBody>
            <a:bodyPr/>
            <a:lstStyle/>
            <a:p>
              <a:endParaRPr lang="en-US" dirty="0"/>
            </a:p>
          </p:txBody>
        </p:sp>
        <p:sp>
          <p:nvSpPr>
            <p:cNvPr id="713" name="Line 76"/>
            <p:cNvSpPr>
              <a:spLocks noChangeShapeType="1"/>
            </p:cNvSpPr>
            <p:nvPr/>
          </p:nvSpPr>
          <p:spPr bwMode="auto">
            <a:xfrm>
              <a:off x="60198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714" name="Text Box 77"/>
            <p:cNvSpPr txBox="1">
              <a:spLocks noChangeArrowheads="1"/>
            </p:cNvSpPr>
            <p:nvPr/>
          </p:nvSpPr>
          <p:spPr bwMode="auto">
            <a:xfrm>
              <a:off x="6650038" y="40989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715" name="Text Box 78"/>
            <p:cNvSpPr txBox="1">
              <a:spLocks noChangeArrowheads="1"/>
            </p:cNvSpPr>
            <p:nvPr/>
          </p:nvSpPr>
          <p:spPr bwMode="auto">
            <a:xfrm>
              <a:off x="1828800" y="36576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716" name="Line 79"/>
            <p:cNvSpPr>
              <a:spLocks noChangeShapeType="1"/>
            </p:cNvSpPr>
            <p:nvPr/>
          </p:nvSpPr>
          <p:spPr bwMode="auto">
            <a:xfrm>
              <a:off x="2819400" y="34004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717" name="Line 82"/>
            <p:cNvSpPr>
              <a:spLocks noChangeShapeType="1"/>
            </p:cNvSpPr>
            <p:nvPr/>
          </p:nvSpPr>
          <p:spPr bwMode="auto">
            <a:xfrm>
              <a:off x="4724400" y="2667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718" name="Line 83"/>
            <p:cNvSpPr>
              <a:spLocks noChangeShapeType="1"/>
            </p:cNvSpPr>
            <p:nvPr/>
          </p:nvSpPr>
          <p:spPr bwMode="auto">
            <a:xfrm>
              <a:off x="2819400" y="2133600"/>
              <a:ext cx="0" cy="3733800"/>
            </a:xfrm>
            <a:prstGeom prst="line">
              <a:avLst/>
            </a:prstGeom>
            <a:noFill/>
            <a:ln w="28575">
              <a:solidFill>
                <a:schemeClr val="tx1"/>
              </a:solidFill>
              <a:round/>
              <a:headEnd/>
              <a:tailEnd/>
            </a:ln>
            <a:effectLst/>
          </p:spPr>
          <p:txBody>
            <a:bodyPr/>
            <a:lstStyle/>
            <a:p>
              <a:endParaRPr lang="en-US" dirty="0"/>
            </a:p>
          </p:txBody>
        </p:sp>
        <p:sp>
          <p:nvSpPr>
            <p:cNvPr id="719" name="Line 84"/>
            <p:cNvSpPr>
              <a:spLocks noChangeShapeType="1"/>
            </p:cNvSpPr>
            <p:nvPr/>
          </p:nvSpPr>
          <p:spPr bwMode="auto">
            <a:xfrm>
              <a:off x="2819400" y="50911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720" name="Line 86"/>
            <p:cNvSpPr>
              <a:spLocks noChangeShapeType="1"/>
            </p:cNvSpPr>
            <p:nvPr/>
          </p:nvSpPr>
          <p:spPr bwMode="auto">
            <a:xfrm>
              <a:off x="7848600" y="4267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721" name="Line 87"/>
            <p:cNvSpPr>
              <a:spLocks noChangeShapeType="1"/>
            </p:cNvSpPr>
            <p:nvPr/>
          </p:nvSpPr>
          <p:spPr bwMode="auto">
            <a:xfrm>
              <a:off x="8229600" y="46005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722" name="Line 88"/>
            <p:cNvSpPr>
              <a:spLocks noChangeShapeType="1"/>
            </p:cNvSpPr>
            <p:nvPr/>
          </p:nvSpPr>
          <p:spPr bwMode="auto">
            <a:xfrm>
              <a:off x="6477000" y="2971800"/>
              <a:ext cx="533400" cy="0"/>
            </a:xfrm>
            <a:prstGeom prst="line">
              <a:avLst/>
            </a:prstGeom>
            <a:noFill/>
            <a:ln w="28575">
              <a:solidFill>
                <a:schemeClr val="tx1"/>
              </a:solidFill>
              <a:round/>
              <a:headEnd/>
              <a:tailEnd/>
            </a:ln>
            <a:effectLst/>
          </p:spPr>
          <p:txBody>
            <a:bodyPr/>
            <a:lstStyle/>
            <a:p>
              <a:endParaRPr lang="en-US" dirty="0"/>
            </a:p>
          </p:txBody>
        </p:sp>
        <p:sp>
          <p:nvSpPr>
            <p:cNvPr id="723" name="Line 89"/>
            <p:cNvSpPr>
              <a:spLocks noChangeShapeType="1"/>
            </p:cNvSpPr>
            <p:nvPr/>
          </p:nvSpPr>
          <p:spPr bwMode="auto">
            <a:xfrm>
              <a:off x="8534400" y="4433888"/>
              <a:ext cx="152400" cy="0"/>
            </a:xfrm>
            <a:prstGeom prst="line">
              <a:avLst/>
            </a:prstGeom>
            <a:noFill/>
            <a:ln w="28575">
              <a:solidFill>
                <a:schemeClr val="tx1"/>
              </a:solidFill>
              <a:round/>
              <a:headEnd/>
              <a:tailEnd/>
            </a:ln>
            <a:effectLst/>
          </p:spPr>
          <p:txBody>
            <a:bodyPr/>
            <a:lstStyle/>
            <a:p>
              <a:endParaRPr lang="en-US" dirty="0"/>
            </a:p>
          </p:txBody>
        </p:sp>
        <p:sp>
          <p:nvSpPr>
            <p:cNvPr id="724" name="Line 90"/>
            <p:cNvSpPr>
              <a:spLocks noChangeShapeType="1"/>
            </p:cNvSpPr>
            <p:nvPr/>
          </p:nvSpPr>
          <p:spPr bwMode="auto">
            <a:xfrm>
              <a:off x="8672513" y="4419600"/>
              <a:ext cx="14288" cy="1828800"/>
            </a:xfrm>
            <a:prstGeom prst="line">
              <a:avLst/>
            </a:prstGeom>
            <a:noFill/>
            <a:ln w="28575">
              <a:solidFill>
                <a:schemeClr val="tx1"/>
              </a:solidFill>
              <a:round/>
              <a:headEnd/>
              <a:tailEnd/>
            </a:ln>
            <a:effectLst/>
          </p:spPr>
          <p:txBody>
            <a:bodyPr/>
            <a:lstStyle/>
            <a:p>
              <a:endParaRPr lang="en-US" dirty="0"/>
            </a:p>
          </p:txBody>
        </p:sp>
        <p:sp>
          <p:nvSpPr>
            <p:cNvPr id="725" name="Line 9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726" name="Line 92"/>
            <p:cNvSpPr>
              <a:spLocks noChangeShapeType="1"/>
            </p:cNvSpPr>
            <p:nvPr/>
          </p:nvSpPr>
          <p:spPr bwMode="auto">
            <a:xfrm>
              <a:off x="2909888" y="4495800"/>
              <a:ext cx="0" cy="1752600"/>
            </a:xfrm>
            <a:prstGeom prst="line">
              <a:avLst/>
            </a:prstGeom>
            <a:noFill/>
            <a:ln w="28575">
              <a:solidFill>
                <a:schemeClr val="tx1"/>
              </a:solidFill>
              <a:round/>
              <a:headEnd/>
              <a:tailEnd/>
            </a:ln>
            <a:effectLst/>
          </p:spPr>
          <p:txBody>
            <a:bodyPr/>
            <a:lstStyle/>
            <a:p>
              <a:endParaRPr lang="en-US" dirty="0"/>
            </a:p>
          </p:txBody>
        </p:sp>
        <p:grpSp>
          <p:nvGrpSpPr>
            <p:cNvPr id="727" name="Group 93"/>
            <p:cNvGrpSpPr>
              <a:grpSpLocks/>
            </p:cNvGrpSpPr>
            <p:nvPr/>
          </p:nvGrpSpPr>
          <p:grpSpPr bwMode="auto">
            <a:xfrm>
              <a:off x="2246301" y="1827213"/>
              <a:ext cx="228600" cy="549275"/>
              <a:chOff x="4392" y="1632"/>
              <a:chExt cx="144" cy="346"/>
            </a:xfrm>
          </p:grpSpPr>
          <p:grpSp>
            <p:nvGrpSpPr>
              <p:cNvPr id="859" name="Group 94"/>
              <p:cNvGrpSpPr>
                <a:grpSpLocks/>
              </p:cNvGrpSpPr>
              <p:nvPr/>
            </p:nvGrpSpPr>
            <p:grpSpPr bwMode="auto">
              <a:xfrm>
                <a:off x="4411" y="1634"/>
                <a:ext cx="102" cy="336"/>
                <a:chOff x="1248" y="3360"/>
                <a:chExt cx="144" cy="480"/>
              </a:xfrm>
            </p:grpSpPr>
            <p:sp>
              <p:nvSpPr>
                <p:cNvPr id="861"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862"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863"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860"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728" name="Group 99"/>
            <p:cNvGrpSpPr>
              <a:grpSpLocks/>
            </p:cNvGrpSpPr>
            <p:nvPr/>
          </p:nvGrpSpPr>
          <p:grpSpPr bwMode="auto">
            <a:xfrm>
              <a:off x="8342301" y="4175125"/>
              <a:ext cx="228600" cy="549275"/>
              <a:chOff x="4392" y="1632"/>
              <a:chExt cx="144" cy="346"/>
            </a:xfrm>
          </p:grpSpPr>
          <p:grpSp>
            <p:nvGrpSpPr>
              <p:cNvPr id="854" name="Group 100"/>
              <p:cNvGrpSpPr>
                <a:grpSpLocks/>
              </p:cNvGrpSpPr>
              <p:nvPr/>
            </p:nvGrpSpPr>
            <p:grpSpPr bwMode="auto">
              <a:xfrm>
                <a:off x="4411" y="1634"/>
                <a:ext cx="102" cy="336"/>
                <a:chOff x="1248" y="3360"/>
                <a:chExt cx="144" cy="480"/>
              </a:xfrm>
            </p:grpSpPr>
            <p:sp>
              <p:nvSpPr>
                <p:cNvPr id="856"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857"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858"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855"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729" name="Group 105"/>
            <p:cNvGrpSpPr>
              <a:grpSpLocks/>
            </p:cNvGrpSpPr>
            <p:nvPr/>
          </p:nvGrpSpPr>
          <p:grpSpPr bwMode="auto">
            <a:xfrm>
              <a:off x="2438400" y="2514600"/>
              <a:ext cx="152400" cy="3505200"/>
              <a:chOff x="1728" y="1296"/>
              <a:chExt cx="96" cy="2688"/>
            </a:xfrm>
          </p:grpSpPr>
          <p:sp>
            <p:nvSpPr>
              <p:cNvPr id="852"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853"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730" name="Line 108"/>
            <p:cNvSpPr>
              <a:spLocks noChangeShapeType="1"/>
            </p:cNvSpPr>
            <p:nvPr/>
          </p:nvSpPr>
          <p:spPr bwMode="auto">
            <a:xfrm>
              <a:off x="2590800" y="3886200"/>
              <a:ext cx="228600" cy="0"/>
            </a:xfrm>
            <a:prstGeom prst="line">
              <a:avLst/>
            </a:prstGeom>
            <a:noFill/>
            <a:ln w="28575">
              <a:solidFill>
                <a:schemeClr val="tx1"/>
              </a:solidFill>
              <a:round/>
              <a:headEnd/>
              <a:tailEnd/>
            </a:ln>
            <a:effectLst/>
          </p:spPr>
          <p:txBody>
            <a:bodyPr/>
            <a:lstStyle/>
            <a:p>
              <a:endParaRPr lang="en-US" dirty="0"/>
            </a:p>
          </p:txBody>
        </p:sp>
        <p:sp>
          <p:nvSpPr>
            <p:cNvPr id="731" name="Line 109"/>
            <p:cNvSpPr>
              <a:spLocks noChangeShapeType="1"/>
            </p:cNvSpPr>
            <p:nvPr/>
          </p:nvSpPr>
          <p:spPr bwMode="auto">
            <a:xfrm>
              <a:off x="1920240" y="26670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732" name="Line 110"/>
            <p:cNvSpPr>
              <a:spLocks noChangeShapeType="1"/>
            </p:cNvSpPr>
            <p:nvPr/>
          </p:nvSpPr>
          <p:spPr bwMode="auto">
            <a:xfrm>
              <a:off x="2590800" y="26670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733" name="Group 111"/>
            <p:cNvGrpSpPr>
              <a:grpSpLocks/>
            </p:cNvGrpSpPr>
            <p:nvPr/>
          </p:nvGrpSpPr>
          <p:grpSpPr bwMode="auto">
            <a:xfrm>
              <a:off x="4572000" y="2514600"/>
              <a:ext cx="152400" cy="3505200"/>
              <a:chOff x="1728" y="1296"/>
              <a:chExt cx="96" cy="2688"/>
            </a:xfrm>
          </p:grpSpPr>
          <p:sp>
            <p:nvSpPr>
              <p:cNvPr id="850"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851"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734" name="Group 114"/>
            <p:cNvGrpSpPr>
              <a:grpSpLocks/>
            </p:cNvGrpSpPr>
            <p:nvPr/>
          </p:nvGrpSpPr>
          <p:grpSpPr bwMode="auto">
            <a:xfrm>
              <a:off x="6324600" y="2514600"/>
              <a:ext cx="152400" cy="3505200"/>
              <a:chOff x="1728" y="1296"/>
              <a:chExt cx="96" cy="2688"/>
            </a:xfrm>
          </p:grpSpPr>
          <p:sp>
            <p:nvSpPr>
              <p:cNvPr id="848"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849"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735" name="Group 117"/>
            <p:cNvGrpSpPr>
              <a:grpSpLocks/>
            </p:cNvGrpSpPr>
            <p:nvPr/>
          </p:nvGrpSpPr>
          <p:grpSpPr bwMode="auto">
            <a:xfrm>
              <a:off x="8001000" y="2514600"/>
              <a:ext cx="152400" cy="3505200"/>
              <a:chOff x="1728" y="1296"/>
              <a:chExt cx="96" cy="2688"/>
            </a:xfrm>
          </p:grpSpPr>
          <p:sp>
            <p:nvSpPr>
              <p:cNvPr id="846"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847"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736" name="Line 120"/>
            <p:cNvSpPr>
              <a:spLocks noChangeShapeType="1"/>
            </p:cNvSpPr>
            <p:nvPr/>
          </p:nvSpPr>
          <p:spPr bwMode="auto">
            <a:xfrm>
              <a:off x="42672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737" name="Line 121"/>
            <p:cNvSpPr>
              <a:spLocks noChangeShapeType="1"/>
            </p:cNvSpPr>
            <p:nvPr/>
          </p:nvSpPr>
          <p:spPr bwMode="auto">
            <a:xfrm>
              <a:off x="42672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738" name="Text Box 81"/>
            <p:cNvSpPr txBox="1">
              <a:spLocks noChangeArrowheads="1"/>
            </p:cNvSpPr>
            <p:nvPr/>
          </p:nvSpPr>
          <p:spPr bwMode="auto">
            <a:xfrm>
              <a:off x="3338513" y="29432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739" name="Rectangle 10"/>
            <p:cNvSpPr>
              <a:spLocks noChangeArrowheads="1"/>
            </p:cNvSpPr>
            <p:nvPr/>
          </p:nvSpPr>
          <p:spPr bwMode="auto">
            <a:xfrm>
              <a:off x="3048000" y="32146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740" name="Text Box 80"/>
            <p:cNvSpPr txBox="1">
              <a:spLocks noChangeArrowheads="1"/>
            </p:cNvSpPr>
            <p:nvPr/>
          </p:nvSpPr>
          <p:spPr bwMode="auto">
            <a:xfrm>
              <a:off x="3035300" y="32607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741" name="Text Box 122"/>
            <p:cNvSpPr txBox="1">
              <a:spLocks noChangeArrowheads="1"/>
            </p:cNvSpPr>
            <p:nvPr/>
          </p:nvSpPr>
          <p:spPr bwMode="auto">
            <a:xfrm>
              <a:off x="3733800" y="3565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742" name="Oval 11"/>
            <p:cNvSpPr>
              <a:spLocks noChangeArrowheads="1"/>
            </p:cNvSpPr>
            <p:nvPr/>
          </p:nvSpPr>
          <p:spPr bwMode="auto">
            <a:xfrm>
              <a:off x="3810000" y="4724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744" name="Line 124"/>
            <p:cNvSpPr>
              <a:spLocks noChangeShapeType="1"/>
            </p:cNvSpPr>
            <p:nvPr/>
          </p:nvSpPr>
          <p:spPr bwMode="auto">
            <a:xfrm>
              <a:off x="4343400" y="5105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745" name="Line 125"/>
            <p:cNvSpPr>
              <a:spLocks noChangeShapeType="1"/>
            </p:cNvSpPr>
            <p:nvPr/>
          </p:nvSpPr>
          <p:spPr bwMode="auto">
            <a:xfrm>
              <a:off x="2819400" y="36861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746" name="Line 126"/>
            <p:cNvSpPr>
              <a:spLocks noChangeShapeType="1"/>
            </p:cNvSpPr>
            <p:nvPr/>
          </p:nvSpPr>
          <p:spPr bwMode="auto">
            <a:xfrm>
              <a:off x="2667000" y="4191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747" name="Line 127"/>
            <p:cNvSpPr>
              <a:spLocks noChangeShapeType="1"/>
            </p:cNvSpPr>
            <p:nvPr/>
          </p:nvSpPr>
          <p:spPr bwMode="auto">
            <a:xfrm>
              <a:off x="28956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748" name="Line 128"/>
            <p:cNvSpPr>
              <a:spLocks noChangeShapeType="1"/>
            </p:cNvSpPr>
            <p:nvPr/>
          </p:nvSpPr>
          <p:spPr bwMode="auto">
            <a:xfrm>
              <a:off x="4953000"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749" name="Line 129"/>
            <p:cNvSpPr>
              <a:spLocks noChangeShapeType="1"/>
            </p:cNvSpPr>
            <p:nvPr/>
          </p:nvSpPr>
          <p:spPr bwMode="auto">
            <a:xfrm>
              <a:off x="52578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750" name="Line 130"/>
            <p:cNvSpPr>
              <a:spLocks noChangeShapeType="1"/>
            </p:cNvSpPr>
            <p:nvPr/>
          </p:nvSpPr>
          <p:spPr bwMode="auto">
            <a:xfrm>
              <a:off x="4724400" y="4267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751" name="Line 131"/>
            <p:cNvSpPr>
              <a:spLocks noChangeShapeType="1"/>
            </p:cNvSpPr>
            <p:nvPr/>
          </p:nvSpPr>
          <p:spPr bwMode="auto">
            <a:xfrm>
              <a:off x="4724400"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752" name="Line 132"/>
            <p:cNvSpPr>
              <a:spLocks noChangeShapeType="1"/>
            </p:cNvSpPr>
            <p:nvPr/>
          </p:nvSpPr>
          <p:spPr bwMode="auto">
            <a:xfrm>
              <a:off x="2133600" y="2209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753" name="Line 133"/>
            <p:cNvSpPr>
              <a:spLocks noChangeShapeType="1"/>
            </p:cNvSpPr>
            <p:nvPr/>
          </p:nvSpPr>
          <p:spPr bwMode="auto">
            <a:xfrm>
              <a:off x="1981200" y="1981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754" name="Line 135"/>
            <p:cNvSpPr>
              <a:spLocks noChangeShapeType="1"/>
            </p:cNvSpPr>
            <p:nvPr/>
          </p:nvSpPr>
          <p:spPr bwMode="auto">
            <a:xfrm>
              <a:off x="6477000" y="4010025"/>
              <a:ext cx="152400" cy="0"/>
            </a:xfrm>
            <a:prstGeom prst="line">
              <a:avLst/>
            </a:prstGeom>
            <a:noFill/>
            <a:ln w="28575">
              <a:solidFill>
                <a:srgbClr val="CC0000"/>
              </a:solidFill>
              <a:round/>
              <a:headEnd/>
              <a:tailEnd/>
            </a:ln>
            <a:effectLst/>
          </p:spPr>
          <p:txBody>
            <a:bodyPr/>
            <a:lstStyle/>
            <a:p>
              <a:endParaRPr lang="en-US" dirty="0"/>
            </a:p>
          </p:txBody>
        </p:sp>
        <p:sp>
          <p:nvSpPr>
            <p:cNvPr id="755" name="Line 136"/>
            <p:cNvSpPr>
              <a:spLocks noChangeShapeType="1"/>
            </p:cNvSpPr>
            <p:nvPr/>
          </p:nvSpPr>
          <p:spPr bwMode="auto">
            <a:xfrm flipV="1">
              <a:off x="6629400" y="3552825"/>
              <a:ext cx="0" cy="457200"/>
            </a:xfrm>
            <a:prstGeom prst="line">
              <a:avLst/>
            </a:prstGeom>
            <a:noFill/>
            <a:ln w="28575">
              <a:solidFill>
                <a:srgbClr val="CC0000"/>
              </a:solidFill>
              <a:round/>
              <a:headEnd/>
              <a:tailEnd/>
            </a:ln>
            <a:effectLst/>
          </p:spPr>
          <p:txBody>
            <a:bodyPr/>
            <a:lstStyle/>
            <a:p>
              <a:endParaRPr lang="en-US" dirty="0"/>
            </a:p>
          </p:txBody>
        </p:sp>
        <p:sp>
          <p:nvSpPr>
            <p:cNvPr id="756" name="Line 137"/>
            <p:cNvSpPr>
              <a:spLocks noChangeShapeType="1"/>
            </p:cNvSpPr>
            <p:nvPr/>
          </p:nvSpPr>
          <p:spPr bwMode="auto">
            <a:xfrm>
              <a:off x="4800600" y="4267200"/>
              <a:ext cx="0" cy="533400"/>
            </a:xfrm>
            <a:prstGeom prst="line">
              <a:avLst/>
            </a:prstGeom>
            <a:noFill/>
            <a:ln w="28575">
              <a:solidFill>
                <a:schemeClr val="tx1"/>
              </a:solidFill>
              <a:round/>
              <a:headEnd/>
              <a:tailEnd/>
            </a:ln>
            <a:effectLst/>
          </p:spPr>
          <p:txBody>
            <a:bodyPr/>
            <a:lstStyle/>
            <a:p>
              <a:endParaRPr lang="en-US" dirty="0"/>
            </a:p>
          </p:txBody>
        </p:sp>
        <p:sp>
          <p:nvSpPr>
            <p:cNvPr id="757" name="Text Box 138"/>
            <p:cNvSpPr txBox="1">
              <a:spLocks noChangeArrowheads="1"/>
            </p:cNvSpPr>
            <p:nvPr/>
          </p:nvSpPr>
          <p:spPr bwMode="auto">
            <a:xfrm>
              <a:off x="6629400" y="47244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758" name="Line 139"/>
            <p:cNvSpPr>
              <a:spLocks noChangeShapeType="1"/>
            </p:cNvSpPr>
            <p:nvPr/>
          </p:nvSpPr>
          <p:spPr bwMode="auto">
            <a:xfrm>
              <a:off x="6477000" y="4953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759" name="Text Box 140"/>
            <p:cNvSpPr txBox="1">
              <a:spLocks noChangeArrowheads="1"/>
            </p:cNvSpPr>
            <p:nvPr/>
          </p:nvSpPr>
          <p:spPr bwMode="auto">
            <a:xfrm>
              <a:off x="7259638" y="41148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760" name="Line 141"/>
            <p:cNvSpPr>
              <a:spLocks noChangeShapeType="1"/>
            </p:cNvSpPr>
            <p:nvPr/>
          </p:nvSpPr>
          <p:spPr bwMode="auto">
            <a:xfrm>
              <a:off x="6568440" y="4267200"/>
              <a:ext cx="0" cy="1066800"/>
            </a:xfrm>
            <a:prstGeom prst="line">
              <a:avLst/>
            </a:prstGeom>
            <a:noFill/>
            <a:ln w="28575">
              <a:solidFill>
                <a:schemeClr val="tx1"/>
              </a:solidFill>
              <a:round/>
              <a:headEnd/>
              <a:tailEnd/>
            </a:ln>
            <a:effectLst/>
          </p:spPr>
          <p:txBody>
            <a:bodyPr/>
            <a:lstStyle/>
            <a:p>
              <a:endParaRPr lang="en-US" dirty="0"/>
            </a:p>
          </p:txBody>
        </p:sp>
        <p:sp>
          <p:nvSpPr>
            <p:cNvPr id="761" name="Line 142"/>
            <p:cNvSpPr>
              <a:spLocks noChangeShapeType="1"/>
            </p:cNvSpPr>
            <p:nvPr/>
          </p:nvSpPr>
          <p:spPr bwMode="auto">
            <a:xfrm>
              <a:off x="6553200" y="53340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762" name="Line 143"/>
            <p:cNvSpPr>
              <a:spLocks noChangeShapeType="1"/>
            </p:cNvSpPr>
            <p:nvPr/>
          </p:nvSpPr>
          <p:spPr bwMode="auto">
            <a:xfrm>
              <a:off x="8153400" y="4267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763" name="Line 144"/>
            <p:cNvSpPr>
              <a:spLocks noChangeShapeType="1"/>
            </p:cNvSpPr>
            <p:nvPr/>
          </p:nvSpPr>
          <p:spPr bwMode="auto">
            <a:xfrm>
              <a:off x="8153400" y="5341620"/>
              <a:ext cx="76200" cy="0"/>
            </a:xfrm>
            <a:prstGeom prst="line">
              <a:avLst/>
            </a:prstGeom>
            <a:noFill/>
            <a:ln w="28575">
              <a:solidFill>
                <a:schemeClr val="tx1"/>
              </a:solidFill>
              <a:round/>
              <a:headEnd/>
              <a:tailEnd/>
            </a:ln>
            <a:effectLst/>
          </p:spPr>
          <p:txBody>
            <a:bodyPr/>
            <a:lstStyle/>
            <a:p>
              <a:endParaRPr lang="en-US" dirty="0"/>
            </a:p>
          </p:txBody>
        </p:sp>
        <p:sp>
          <p:nvSpPr>
            <p:cNvPr id="764" name="Line 145"/>
            <p:cNvSpPr>
              <a:spLocks noChangeShapeType="1"/>
            </p:cNvSpPr>
            <p:nvPr/>
          </p:nvSpPr>
          <p:spPr bwMode="auto">
            <a:xfrm flipV="1">
              <a:off x="8229600" y="4586288"/>
              <a:ext cx="0" cy="762000"/>
            </a:xfrm>
            <a:prstGeom prst="line">
              <a:avLst/>
            </a:prstGeom>
            <a:noFill/>
            <a:ln w="28575">
              <a:solidFill>
                <a:schemeClr val="tx1"/>
              </a:solidFill>
              <a:round/>
              <a:headEnd/>
              <a:tailEnd/>
            </a:ln>
            <a:effectLst/>
          </p:spPr>
          <p:txBody>
            <a:bodyPr/>
            <a:lstStyle/>
            <a:p>
              <a:endParaRPr lang="en-US" dirty="0"/>
            </a:p>
          </p:txBody>
        </p:sp>
        <p:sp>
          <p:nvSpPr>
            <p:cNvPr id="765" name="Text Box 146"/>
            <p:cNvSpPr txBox="1">
              <a:spLocks noChangeArrowheads="1"/>
            </p:cNvSpPr>
            <p:nvPr/>
          </p:nvSpPr>
          <p:spPr bwMode="auto">
            <a:xfrm>
              <a:off x="2286000" y="23288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766" name="Text Box 147"/>
            <p:cNvSpPr txBox="1">
              <a:spLocks noChangeArrowheads="1"/>
            </p:cNvSpPr>
            <p:nvPr/>
          </p:nvSpPr>
          <p:spPr bwMode="auto">
            <a:xfrm>
              <a:off x="4343400" y="14478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767" name="Text Box 148"/>
            <p:cNvSpPr txBox="1">
              <a:spLocks noChangeArrowheads="1"/>
            </p:cNvSpPr>
            <p:nvPr/>
          </p:nvSpPr>
          <p:spPr bwMode="auto">
            <a:xfrm>
              <a:off x="6019800" y="14478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768" name="Text Box 149"/>
            <p:cNvSpPr txBox="1">
              <a:spLocks noChangeArrowheads="1"/>
            </p:cNvSpPr>
            <p:nvPr/>
          </p:nvSpPr>
          <p:spPr bwMode="auto">
            <a:xfrm>
              <a:off x="7696200" y="14478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769" name="Text Box 152"/>
            <p:cNvSpPr txBox="1">
              <a:spLocks noChangeArrowheads="1"/>
            </p:cNvSpPr>
            <p:nvPr/>
          </p:nvSpPr>
          <p:spPr bwMode="auto">
            <a:xfrm rot="16200000">
              <a:off x="1989138" y="30686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770" name="Line 156"/>
            <p:cNvSpPr>
              <a:spLocks noChangeShapeType="1"/>
            </p:cNvSpPr>
            <p:nvPr/>
          </p:nvSpPr>
          <p:spPr bwMode="auto">
            <a:xfrm>
              <a:off x="2819400" y="55626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771" name="Line 157"/>
            <p:cNvSpPr>
              <a:spLocks noChangeShapeType="1"/>
            </p:cNvSpPr>
            <p:nvPr/>
          </p:nvSpPr>
          <p:spPr bwMode="auto">
            <a:xfrm>
              <a:off x="2819400" y="58597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772" name="Line 158"/>
            <p:cNvSpPr>
              <a:spLocks noChangeShapeType="1"/>
            </p:cNvSpPr>
            <p:nvPr/>
          </p:nvSpPr>
          <p:spPr bwMode="auto">
            <a:xfrm>
              <a:off x="2681288" y="4191000"/>
              <a:ext cx="0" cy="1905000"/>
            </a:xfrm>
            <a:prstGeom prst="line">
              <a:avLst/>
            </a:prstGeom>
            <a:noFill/>
            <a:ln w="28575">
              <a:solidFill>
                <a:schemeClr val="tx1"/>
              </a:solidFill>
              <a:round/>
              <a:headEnd/>
              <a:tailEnd/>
            </a:ln>
            <a:effectLst/>
          </p:spPr>
          <p:txBody>
            <a:bodyPr/>
            <a:lstStyle/>
            <a:p>
              <a:endParaRPr lang="en-US" dirty="0"/>
            </a:p>
          </p:txBody>
        </p:sp>
        <p:sp>
          <p:nvSpPr>
            <p:cNvPr id="773" name="Line 159"/>
            <p:cNvSpPr>
              <a:spLocks noChangeShapeType="1"/>
            </p:cNvSpPr>
            <p:nvPr/>
          </p:nvSpPr>
          <p:spPr bwMode="auto">
            <a:xfrm>
              <a:off x="2667000" y="6096000"/>
              <a:ext cx="5638800" cy="0"/>
            </a:xfrm>
            <a:prstGeom prst="line">
              <a:avLst/>
            </a:prstGeom>
            <a:noFill/>
            <a:ln w="28575">
              <a:solidFill>
                <a:schemeClr val="tx1"/>
              </a:solidFill>
              <a:round/>
              <a:headEnd/>
              <a:tailEnd/>
            </a:ln>
            <a:effectLst/>
          </p:spPr>
          <p:txBody>
            <a:bodyPr/>
            <a:lstStyle/>
            <a:p>
              <a:endParaRPr lang="en-US" dirty="0"/>
            </a:p>
          </p:txBody>
        </p:sp>
        <p:sp>
          <p:nvSpPr>
            <p:cNvPr id="774" name="Text Box 160"/>
            <p:cNvSpPr txBox="1">
              <a:spLocks noChangeArrowheads="1"/>
            </p:cNvSpPr>
            <p:nvPr/>
          </p:nvSpPr>
          <p:spPr bwMode="auto">
            <a:xfrm>
              <a:off x="2971800" y="48768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775" name="Text Box 161"/>
            <p:cNvSpPr txBox="1">
              <a:spLocks noChangeArrowheads="1"/>
            </p:cNvSpPr>
            <p:nvPr/>
          </p:nvSpPr>
          <p:spPr bwMode="auto">
            <a:xfrm>
              <a:off x="2971800" y="53181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776" name="Text Box 162"/>
            <p:cNvSpPr txBox="1">
              <a:spLocks noChangeArrowheads="1"/>
            </p:cNvSpPr>
            <p:nvPr/>
          </p:nvSpPr>
          <p:spPr bwMode="auto">
            <a:xfrm>
              <a:off x="2971800" y="56229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777" name="Line 163"/>
            <p:cNvSpPr>
              <a:spLocks noChangeShapeType="1"/>
            </p:cNvSpPr>
            <p:nvPr/>
          </p:nvSpPr>
          <p:spPr bwMode="auto">
            <a:xfrm>
              <a:off x="8153400" y="5791200"/>
              <a:ext cx="152400" cy="0"/>
            </a:xfrm>
            <a:prstGeom prst="line">
              <a:avLst/>
            </a:prstGeom>
            <a:noFill/>
            <a:ln w="28575">
              <a:solidFill>
                <a:schemeClr val="tx1"/>
              </a:solidFill>
              <a:round/>
              <a:headEnd/>
              <a:tailEnd/>
            </a:ln>
            <a:effectLst/>
          </p:spPr>
          <p:txBody>
            <a:bodyPr/>
            <a:lstStyle/>
            <a:p>
              <a:endParaRPr lang="en-US" dirty="0"/>
            </a:p>
          </p:txBody>
        </p:sp>
        <p:sp>
          <p:nvSpPr>
            <p:cNvPr id="778" name="Line 164"/>
            <p:cNvSpPr>
              <a:spLocks noChangeShapeType="1"/>
            </p:cNvSpPr>
            <p:nvPr/>
          </p:nvSpPr>
          <p:spPr bwMode="auto">
            <a:xfrm>
              <a:off x="8291513" y="5791200"/>
              <a:ext cx="0" cy="304800"/>
            </a:xfrm>
            <a:prstGeom prst="line">
              <a:avLst/>
            </a:prstGeom>
            <a:noFill/>
            <a:ln w="28575">
              <a:solidFill>
                <a:schemeClr val="tx1"/>
              </a:solidFill>
              <a:round/>
              <a:headEnd/>
              <a:tailEnd/>
            </a:ln>
            <a:effectLst/>
          </p:spPr>
          <p:txBody>
            <a:bodyPr/>
            <a:lstStyle/>
            <a:p>
              <a:endParaRPr lang="en-US" dirty="0"/>
            </a:p>
          </p:txBody>
        </p:sp>
        <p:grpSp>
          <p:nvGrpSpPr>
            <p:cNvPr id="779" name="Group 182"/>
            <p:cNvGrpSpPr>
              <a:grpSpLocks/>
            </p:cNvGrpSpPr>
            <p:nvPr/>
          </p:nvGrpSpPr>
          <p:grpSpPr bwMode="auto">
            <a:xfrm>
              <a:off x="5370513" y="4876800"/>
              <a:ext cx="484188" cy="762000"/>
              <a:chOff x="3383" y="3072"/>
              <a:chExt cx="305" cy="480"/>
            </a:xfrm>
          </p:grpSpPr>
          <p:sp>
            <p:nvSpPr>
              <p:cNvPr id="844"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845"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780" name="Group 169"/>
            <p:cNvGrpSpPr>
              <a:grpSpLocks/>
            </p:cNvGrpSpPr>
            <p:nvPr/>
          </p:nvGrpSpPr>
          <p:grpSpPr bwMode="auto">
            <a:xfrm>
              <a:off x="5067288" y="5470525"/>
              <a:ext cx="228600" cy="549275"/>
              <a:chOff x="4392" y="1632"/>
              <a:chExt cx="144" cy="346"/>
            </a:xfrm>
          </p:grpSpPr>
          <p:grpSp>
            <p:nvGrpSpPr>
              <p:cNvPr id="839" name="Group 170"/>
              <p:cNvGrpSpPr>
                <a:grpSpLocks/>
              </p:cNvGrpSpPr>
              <p:nvPr/>
            </p:nvGrpSpPr>
            <p:grpSpPr bwMode="auto">
              <a:xfrm>
                <a:off x="4411" y="1634"/>
                <a:ext cx="102" cy="336"/>
                <a:chOff x="1248" y="3360"/>
                <a:chExt cx="144" cy="480"/>
              </a:xfrm>
            </p:grpSpPr>
            <p:sp>
              <p:nvSpPr>
                <p:cNvPr id="841"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842"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843"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840"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781" name="Line 175"/>
            <p:cNvSpPr>
              <a:spLocks noChangeShapeType="1"/>
            </p:cNvSpPr>
            <p:nvPr/>
          </p:nvSpPr>
          <p:spPr bwMode="auto">
            <a:xfrm>
              <a:off x="4724400" y="55626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782" name="Line 176"/>
            <p:cNvSpPr>
              <a:spLocks noChangeShapeType="1"/>
            </p:cNvSpPr>
            <p:nvPr/>
          </p:nvSpPr>
          <p:spPr bwMode="auto">
            <a:xfrm>
              <a:off x="4724400" y="5867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783" name="Line 177"/>
            <p:cNvSpPr>
              <a:spLocks noChangeShapeType="1"/>
            </p:cNvSpPr>
            <p:nvPr/>
          </p:nvSpPr>
          <p:spPr bwMode="auto">
            <a:xfrm>
              <a:off x="5257800" y="57912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784" name="Line 178"/>
            <p:cNvSpPr>
              <a:spLocks noChangeShapeType="1"/>
            </p:cNvSpPr>
            <p:nvPr/>
          </p:nvSpPr>
          <p:spPr bwMode="auto">
            <a:xfrm>
              <a:off x="6477000" y="57912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785" name="Line 179"/>
            <p:cNvSpPr>
              <a:spLocks noChangeShapeType="1"/>
            </p:cNvSpPr>
            <p:nvPr/>
          </p:nvSpPr>
          <p:spPr bwMode="auto">
            <a:xfrm>
              <a:off x="5105400" y="52349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786" name="Line 180"/>
            <p:cNvSpPr>
              <a:spLocks noChangeShapeType="1"/>
            </p:cNvSpPr>
            <p:nvPr/>
          </p:nvSpPr>
          <p:spPr bwMode="auto">
            <a:xfrm>
              <a:off x="5105400" y="5090160"/>
              <a:ext cx="0" cy="152400"/>
            </a:xfrm>
            <a:prstGeom prst="line">
              <a:avLst/>
            </a:prstGeom>
            <a:noFill/>
            <a:ln w="28575">
              <a:solidFill>
                <a:schemeClr val="tx1"/>
              </a:solidFill>
              <a:round/>
              <a:headEnd/>
              <a:tailEnd/>
            </a:ln>
            <a:effectLst/>
          </p:spPr>
          <p:txBody>
            <a:bodyPr/>
            <a:lstStyle/>
            <a:p>
              <a:endParaRPr lang="en-US" dirty="0"/>
            </a:p>
          </p:txBody>
        </p:sp>
        <p:grpSp>
          <p:nvGrpSpPr>
            <p:cNvPr id="787" name="Group 186"/>
            <p:cNvGrpSpPr>
              <a:grpSpLocks/>
            </p:cNvGrpSpPr>
            <p:nvPr/>
          </p:nvGrpSpPr>
          <p:grpSpPr bwMode="auto">
            <a:xfrm>
              <a:off x="3657600" y="1676400"/>
              <a:ext cx="608013" cy="914400"/>
              <a:chOff x="2334" y="1056"/>
              <a:chExt cx="383" cy="576"/>
            </a:xfrm>
          </p:grpSpPr>
          <p:sp>
            <p:nvSpPr>
              <p:cNvPr id="837"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838"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788" name="Line 187"/>
            <p:cNvSpPr>
              <a:spLocks noChangeShapeType="1"/>
            </p:cNvSpPr>
            <p:nvPr/>
          </p:nvSpPr>
          <p:spPr bwMode="auto">
            <a:xfrm>
              <a:off x="2811780" y="21412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789" name="Group 188"/>
            <p:cNvGrpSpPr>
              <a:grpSpLocks/>
            </p:cNvGrpSpPr>
            <p:nvPr/>
          </p:nvGrpSpPr>
          <p:grpSpPr bwMode="auto">
            <a:xfrm>
              <a:off x="4572000" y="1676400"/>
              <a:ext cx="152400" cy="838200"/>
              <a:chOff x="1728" y="1296"/>
              <a:chExt cx="96" cy="2688"/>
            </a:xfrm>
          </p:grpSpPr>
          <p:sp>
            <p:nvSpPr>
              <p:cNvPr id="835"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836"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790" name="Group 191"/>
            <p:cNvGrpSpPr>
              <a:grpSpLocks/>
            </p:cNvGrpSpPr>
            <p:nvPr/>
          </p:nvGrpSpPr>
          <p:grpSpPr bwMode="auto">
            <a:xfrm>
              <a:off x="6324600" y="1676400"/>
              <a:ext cx="152400" cy="838200"/>
              <a:chOff x="1728" y="1296"/>
              <a:chExt cx="96" cy="2688"/>
            </a:xfrm>
          </p:grpSpPr>
          <p:sp>
            <p:nvSpPr>
              <p:cNvPr id="833"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834"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791" name="Group 194"/>
            <p:cNvGrpSpPr>
              <a:grpSpLocks/>
            </p:cNvGrpSpPr>
            <p:nvPr/>
          </p:nvGrpSpPr>
          <p:grpSpPr bwMode="auto">
            <a:xfrm>
              <a:off x="8001000" y="1676400"/>
              <a:ext cx="152400" cy="838200"/>
              <a:chOff x="1728" y="1296"/>
              <a:chExt cx="96" cy="2688"/>
            </a:xfrm>
          </p:grpSpPr>
          <p:sp>
            <p:nvSpPr>
              <p:cNvPr id="831"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832"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792" name="AutoShape 197"/>
            <p:cNvSpPr>
              <a:spLocks noChangeArrowheads="1"/>
            </p:cNvSpPr>
            <p:nvPr/>
          </p:nvSpPr>
          <p:spPr bwMode="auto">
            <a:xfrm>
              <a:off x="4205288" y="18288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793" name="AutoShape 198"/>
            <p:cNvSpPr>
              <a:spLocks noChangeArrowheads="1"/>
            </p:cNvSpPr>
            <p:nvPr/>
          </p:nvSpPr>
          <p:spPr bwMode="auto">
            <a:xfrm>
              <a:off x="4724400" y="18288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794" name="AutoShape 199"/>
            <p:cNvSpPr>
              <a:spLocks noChangeArrowheads="1"/>
            </p:cNvSpPr>
            <p:nvPr/>
          </p:nvSpPr>
          <p:spPr bwMode="auto">
            <a:xfrm>
              <a:off x="6477000" y="19812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795" name="Line 200"/>
            <p:cNvSpPr>
              <a:spLocks noChangeShapeType="1"/>
            </p:cNvSpPr>
            <p:nvPr/>
          </p:nvSpPr>
          <p:spPr bwMode="auto">
            <a:xfrm>
              <a:off x="5791200" y="5257800"/>
              <a:ext cx="152400" cy="0"/>
            </a:xfrm>
            <a:prstGeom prst="line">
              <a:avLst/>
            </a:prstGeom>
            <a:noFill/>
            <a:ln w="28575">
              <a:solidFill>
                <a:srgbClr val="CC0000"/>
              </a:solidFill>
              <a:round/>
              <a:headEnd/>
              <a:tailEnd/>
            </a:ln>
            <a:effectLst/>
          </p:spPr>
          <p:txBody>
            <a:bodyPr/>
            <a:lstStyle/>
            <a:p>
              <a:endParaRPr lang="en-US" dirty="0"/>
            </a:p>
          </p:txBody>
        </p:sp>
        <p:sp>
          <p:nvSpPr>
            <p:cNvPr id="796" name="Line 202"/>
            <p:cNvSpPr>
              <a:spLocks noChangeShapeType="1"/>
            </p:cNvSpPr>
            <p:nvPr/>
          </p:nvSpPr>
          <p:spPr bwMode="auto">
            <a:xfrm>
              <a:off x="5486400" y="2209800"/>
              <a:ext cx="609600" cy="457200"/>
            </a:xfrm>
            <a:prstGeom prst="line">
              <a:avLst/>
            </a:prstGeom>
            <a:noFill/>
            <a:ln w="9525">
              <a:solidFill>
                <a:srgbClr val="CC0000"/>
              </a:solidFill>
              <a:round/>
              <a:headEnd/>
              <a:tailEnd/>
            </a:ln>
            <a:effectLst/>
          </p:spPr>
          <p:txBody>
            <a:bodyPr/>
            <a:lstStyle/>
            <a:p>
              <a:endParaRPr lang="en-US" dirty="0"/>
            </a:p>
          </p:txBody>
        </p:sp>
        <p:sp>
          <p:nvSpPr>
            <p:cNvPr id="797" name="Line 203"/>
            <p:cNvSpPr>
              <a:spLocks noChangeShapeType="1"/>
            </p:cNvSpPr>
            <p:nvPr/>
          </p:nvSpPr>
          <p:spPr bwMode="auto">
            <a:xfrm>
              <a:off x="5562600" y="2209800"/>
              <a:ext cx="609600" cy="457200"/>
            </a:xfrm>
            <a:prstGeom prst="line">
              <a:avLst/>
            </a:prstGeom>
            <a:noFill/>
            <a:ln w="9525">
              <a:solidFill>
                <a:srgbClr val="CC0000"/>
              </a:solidFill>
              <a:round/>
              <a:headEnd/>
              <a:tailEnd/>
            </a:ln>
            <a:effectLst/>
          </p:spPr>
          <p:txBody>
            <a:bodyPr/>
            <a:lstStyle/>
            <a:p>
              <a:endParaRPr lang="en-US" dirty="0"/>
            </a:p>
          </p:txBody>
        </p:sp>
        <p:sp>
          <p:nvSpPr>
            <p:cNvPr id="798" name="Line 204"/>
            <p:cNvSpPr>
              <a:spLocks noChangeShapeType="1"/>
            </p:cNvSpPr>
            <p:nvPr/>
          </p:nvSpPr>
          <p:spPr bwMode="auto">
            <a:xfrm>
              <a:off x="5410200" y="2209800"/>
              <a:ext cx="609600" cy="457200"/>
            </a:xfrm>
            <a:prstGeom prst="line">
              <a:avLst/>
            </a:prstGeom>
            <a:noFill/>
            <a:ln w="9525">
              <a:solidFill>
                <a:srgbClr val="CC0000"/>
              </a:solidFill>
              <a:round/>
              <a:headEnd/>
              <a:tailEnd/>
            </a:ln>
            <a:effectLst/>
          </p:spPr>
          <p:txBody>
            <a:bodyPr/>
            <a:lstStyle/>
            <a:p>
              <a:endParaRPr lang="en-US" dirty="0"/>
            </a:p>
          </p:txBody>
        </p:sp>
        <p:sp>
          <p:nvSpPr>
            <p:cNvPr id="799" name="Line 206"/>
            <p:cNvSpPr>
              <a:spLocks noChangeShapeType="1"/>
            </p:cNvSpPr>
            <p:nvPr/>
          </p:nvSpPr>
          <p:spPr bwMode="auto">
            <a:xfrm flipH="1">
              <a:off x="5181600" y="3581400"/>
              <a:ext cx="838200" cy="0"/>
            </a:xfrm>
            <a:prstGeom prst="line">
              <a:avLst/>
            </a:prstGeom>
            <a:noFill/>
            <a:ln w="9525">
              <a:solidFill>
                <a:srgbClr val="CC0000"/>
              </a:solidFill>
              <a:round/>
              <a:headEnd/>
              <a:tailEnd/>
            </a:ln>
            <a:effectLst/>
          </p:spPr>
          <p:txBody>
            <a:bodyPr/>
            <a:lstStyle/>
            <a:p>
              <a:endParaRPr lang="en-US" dirty="0"/>
            </a:p>
          </p:txBody>
        </p:sp>
        <p:sp>
          <p:nvSpPr>
            <p:cNvPr id="800" name="Text Box 208"/>
            <p:cNvSpPr txBox="1">
              <a:spLocks noChangeArrowheads="1"/>
            </p:cNvSpPr>
            <p:nvPr/>
          </p:nvSpPr>
          <p:spPr bwMode="auto">
            <a:xfrm>
              <a:off x="5391150" y="34004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801" name="Line 209"/>
            <p:cNvSpPr>
              <a:spLocks noChangeShapeType="1"/>
            </p:cNvSpPr>
            <p:nvPr/>
          </p:nvSpPr>
          <p:spPr bwMode="auto">
            <a:xfrm>
              <a:off x="6096000" y="2667000"/>
              <a:ext cx="0" cy="3200400"/>
            </a:xfrm>
            <a:prstGeom prst="line">
              <a:avLst/>
            </a:prstGeom>
            <a:noFill/>
            <a:ln w="9525">
              <a:solidFill>
                <a:srgbClr val="CC0000"/>
              </a:solidFill>
              <a:round/>
              <a:headEnd/>
              <a:tailEnd/>
            </a:ln>
            <a:effectLst/>
          </p:spPr>
          <p:txBody>
            <a:bodyPr/>
            <a:lstStyle/>
            <a:p>
              <a:endParaRPr lang="en-US" dirty="0"/>
            </a:p>
          </p:txBody>
        </p:sp>
        <p:sp>
          <p:nvSpPr>
            <p:cNvPr id="802" name="Line 210"/>
            <p:cNvSpPr>
              <a:spLocks noChangeShapeType="1"/>
            </p:cNvSpPr>
            <p:nvPr/>
          </p:nvSpPr>
          <p:spPr bwMode="auto">
            <a:xfrm flipH="1">
              <a:off x="5562600" y="5867400"/>
              <a:ext cx="533400" cy="0"/>
            </a:xfrm>
            <a:prstGeom prst="line">
              <a:avLst/>
            </a:prstGeom>
            <a:noFill/>
            <a:ln w="9525">
              <a:solidFill>
                <a:srgbClr val="CC0000"/>
              </a:solidFill>
              <a:round/>
              <a:headEnd/>
              <a:tailEnd/>
            </a:ln>
            <a:effectLst/>
          </p:spPr>
          <p:txBody>
            <a:bodyPr/>
            <a:lstStyle/>
            <a:p>
              <a:endParaRPr lang="en-US" dirty="0"/>
            </a:p>
          </p:txBody>
        </p:sp>
        <p:sp>
          <p:nvSpPr>
            <p:cNvPr id="803" name="Line 211"/>
            <p:cNvSpPr>
              <a:spLocks noChangeShapeType="1"/>
            </p:cNvSpPr>
            <p:nvPr/>
          </p:nvSpPr>
          <p:spPr bwMode="auto">
            <a:xfrm flipV="1">
              <a:off x="5562600" y="56388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804" name="Line 212"/>
            <p:cNvSpPr>
              <a:spLocks noChangeShapeType="1"/>
            </p:cNvSpPr>
            <p:nvPr/>
          </p:nvSpPr>
          <p:spPr bwMode="auto">
            <a:xfrm>
              <a:off x="6172200" y="2667000"/>
              <a:ext cx="0" cy="3505200"/>
            </a:xfrm>
            <a:prstGeom prst="line">
              <a:avLst/>
            </a:prstGeom>
            <a:noFill/>
            <a:ln w="9525">
              <a:solidFill>
                <a:srgbClr val="CC0000"/>
              </a:solidFill>
              <a:round/>
              <a:headEnd/>
              <a:tailEnd/>
            </a:ln>
            <a:effectLst/>
          </p:spPr>
          <p:txBody>
            <a:bodyPr/>
            <a:lstStyle/>
            <a:p>
              <a:endParaRPr lang="en-US" dirty="0"/>
            </a:p>
          </p:txBody>
        </p:sp>
        <p:sp>
          <p:nvSpPr>
            <p:cNvPr id="805" name="Text Box 213"/>
            <p:cNvSpPr txBox="1">
              <a:spLocks noChangeArrowheads="1"/>
            </p:cNvSpPr>
            <p:nvPr/>
          </p:nvSpPr>
          <p:spPr bwMode="auto">
            <a:xfrm>
              <a:off x="5562600" y="55626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806" name="Line 214"/>
            <p:cNvSpPr>
              <a:spLocks noChangeShapeType="1"/>
            </p:cNvSpPr>
            <p:nvPr/>
          </p:nvSpPr>
          <p:spPr bwMode="auto">
            <a:xfrm flipH="1">
              <a:off x="5181600" y="6172200"/>
              <a:ext cx="990600" cy="0"/>
            </a:xfrm>
            <a:prstGeom prst="line">
              <a:avLst/>
            </a:prstGeom>
            <a:noFill/>
            <a:ln w="9525">
              <a:solidFill>
                <a:srgbClr val="CC0000"/>
              </a:solidFill>
              <a:round/>
              <a:headEnd/>
              <a:tailEnd/>
            </a:ln>
            <a:effectLst/>
          </p:spPr>
          <p:txBody>
            <a:bodyPr/>
            <a:lstStyle/>
            <a:p>
              <a:endParaRPr lang="en-US" dirty="0"/>
            </a:p>
          </p:txBody>
        </p:sp>
        <p:sp>
          <p:nvSpPr>
            <p:cNvPr id="807" name="Text Box 215"/>
            <p:cNvSpPr txBox="1">
              <a:spLocks noChangeArrowheads="1"/>
            </p:cNvSpPr>
            <p:nvPr/>
          </p:nvSpPr>
          <p:spPr bwMode="auto">
            <a:xfrm>
              <a:off x="5243513" y="58674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808" name="Line 216"/>
            <p:cNvSpPr>
              <a:spLocks noChangeShapeType="1"/>
            </p:cNvSpPr>
            <p:nvPr/>
          </p:nvSpPr>
          <p:spPr bwMode="auto">
            <a:xfrm>
              <a:off x="6629400" y="35528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809" name="AutoShape 217"/>
            <p:cNvSpPr>
              <a:spLocks noChangeArrowheads="1"/>
            </p:cNvSpPr>
            <p:nvPr/>
          </p:nvSpPr>
          <p:spPr bwMode="auto">
            <a:xfrm>
              <a:off x="6781800" y="33813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810" name="Line 218"/>
            <p:cNvSpPr>
              <a:spLocks noChangeShapeType="1"/>
            </p:cNvSpPr>
            <p:nvPr/>
          </p:nvSpPr>
          <p:spPr bwMode="auto">
            <a:xfrm>
              <a:off x="6629400" y="34290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811" name="Line 219"/>
            <p:cNvSpPr>
              <a:spLocks noChangeShapeType="1"/>
            </p:cNvSpPr>
            <p:nvPr/>
          </p:nvSpPr>
          <p:spPr bwMode="auto">
            <a:xfrm>
              <a:off x="6629400" y="2133600"/>
              <a:ext cx="0" cy="1295400"/>
            </a:xfrm>
            <a:prstGeom prst="line">
              <a:avLst/>
            </a:prstGeom>
            <a:noFill/>
            <a:ln w="9525">
              <a:solidFill>
                <a:srgbClr val="CC0000"/>
              </a:solidFill>
              <a:round/>
              <a:headEnd/>
              <a:tailEnd/>
            </a:ln>
            <a:effectLst/>
          </p:spPr>
          <p:txBody>
            <a:bodyPr/>
            <a:lstStyle/>
            <a:p>
              <a:endParaRPr lang="en-US" dirty="0"/>
            </a:p>
          </p:txBody>
        </p:sp>
        <p:sp>
          <p:nvSpPr>
            <p:cNvPr id="812" name="Line 220"/>
            <p:cNvSpPr>
              <a:spLocks noChangeShapeType="1"/>
            </p:cNvSpPr>
            <p:nvPr/>
          </p:nvSpPr>
          <p:spPr bwMode="auto">
            <a:xfrm>
              <a:off x="7086600" y="3500438"/>
              <a:ext cx="152400" cy="0"/>
            </a:xfrm>
            <a:prstGeom prst="line">
              <a:avLst/>
            </a:prstGeom>
            <a:noFill/>
            <a:ln w="12700">
              <a:solidFill>
                <a:srgbClr val="CC0000"/>
              </a:solidFill>
              <a:round/>
              <a:headEnd/>
              <a:tailEnd/>
            </a:ln>
            <a:effectLst/>
          </p:spPr>
          <p:txBody>
            <a:bodyPr/>
            <a:lstStyle/>
            <a:p>
              <a:endParaRPr lang="en-US" dirty="0"/>
            </a:p>
          </p:txBody>
        </p:sp>
        <p:sp>
          <p:nvSpPr>
            <p:cNvPr id="813" name="Line 221"/>
            <p:cNvSpPr>
              <a:spLocks noChangeShapeType="1"/>
            </p:cNvSpPr>
            <p:nvPr/>
          </p:nvSpPr>
          <p:spPr bwMode="auto">
            <a:xfrm>
              <a:off x="7239000" y="1371600"/>
              <a:ext cx="0" cy="2133600"/>
            </a:xfrm>
            <a:prstGeom prst="line">
              <a:avLst/>
            </a:prstGeom>
            <a:noFill/>
            <a:ln w="9525">
              <a:solidFill>
                <a:srgbClr val="CC0000"/>
              </a:solidFill>
              <a:round/>
              <a:headEnd/>
              <a:tailEnd/>
            </a:ln>
            <a:effectLst/>
          </p:spPr>
          <p:txBody>
            <a:bodyPr/>
            <a:lstStyle/>
            <a:p>
              <a:endParaRPr lang="en-US" dirty="0"/>
            </a:p>
          </p:txBody>
        </p:sp>
        <p:sp>
          <p:nvSpPr>
            <p:cNvPr id="814" name="Line 222"/>
            <p:cNvSpPr>
              <a:spLocks noChangeShapeType="1"/>
            </p:cNvSpPr>
            <p:nvPr/>
          </p:nvSpPr>
          <p:spPr bwMode="auto">
            <a:xfrm flipH="1">
              <a:off x="2362200" y="1371600"/>
              <a:ext cx="4876800" cy="0"/>
            </a:xfrm>
            <a:prstGeom prst="line">
              <a:avLst/>
            </a:prstGeom>
            <a:noFill/>
            <a:ln w="9525">
              <a:solidFill>
                <a:srgbClr val="CC0000"/>
              </a:solidFill>
              <a:round/>
              <a:headEnd/>
              <a:tailEnd/>
            </a:ln>
            <a:effectLst/>
          </p:spPr>
          <p:txBody>
            <a:bodyPr/>
            <a:lstStyle/>
            <a:p>
              <a:endParaRPr lang="en-US" dirty="0"/>
            </a:p>
          </p:txBody>
        </p:sp>
        <p:sp>
          <p:nvSpPr>
            <p:cNvPr id="815" name="Line 223"/>
            <p:cNvSpPr>
              <a:spLocks noChangeShapeType="1"/>
            </p:cNvSpPr>
            <p:nvPr/>
          </p:nvSpPr>
          <p:spPr bwMode="auto">
            <a:xfrm>
              <a:off x="2362200" y="1371600"/>
              <a:ext cx="0" cy="457200"/>
            </a:xfrm>
            <a:prstGeom prst="line">
              <a:avLst/>
            </a:prstGeom>
            <a:noFill/>
            <a:ln w="9525">
              <a:solidFill>
                <a:srgbClr val="CC0000"/>
              </a:solidFill>
              <a:round/>
              <a:headEnd/>
              <a:tailEnd/>
            </a:ln>
            <a:effectLst/>
          </p:spPr>
          <p:txBody>
            <a:bodyPr/>
            <a:lstStyle/>
            <a:p>
              <a:endParaRPr lang="en-US" dirty="0"/>
            </a:p>
          </p:txBody>
        </p:sp>
        <p:sp>
          <p:nvSpPr>
            <p:cNvPr id="816" name="Text Box 224"/>
            <p:cNvSpPr txBox="1">
              <a:spLocks noChangeArrowheads="1"/>
            </p:cNvSpPr>
            <p:nvPr/>
          </p:nvSpPr>
          <p:spPr bwMode="auto">
            <a:xfrm>
              <a:off x="6629400" y="32004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817" name="Line 225"/>
            <p:cNvSpPr>
              <a:spLocks noChangeShapeType="1"/>
            </p:cNvSpPr>
            <p:nvPr/>
          </p:nvSpPr>
          <p:spPr bwMode="auto">
            <a:xfrm>
              <a:off x="7391400"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818" name="Text Box 226"/>
            <p:cNvSpPr txBox="1">
              <a:spLocks noChangeArrowheads="1"/>
            </p:cNvSpPr>
            <p:nvPr/>
          </p:nvSpPr>
          <p:spPr bwMode="auto">
            <a:xfrm rot="16200000">
              <a:off x="6824663" y="30480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819" name="Text Box 228"/>
            <p:cNvSpPr txBox="1">
              <a:spLocks noChangeArrowheads="1"/>
            </p:cNvSpPr>
            <p:nvPr/>
          </p:nvSpPr>
          <p:spPr bwMode="auto">
            <a:xfrm rot="16200000">
              <a:off x="6977063" y="30353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820" name="Line 229"/>
            <p:cNvSpPr>
              <a:spLocks noChangeShapeType="1"/>
            </p:cNvSpPr>
            <p:nvPr/>
          </p:nvSpPr>
          <p:spPr bwMode="auto">
            <a:xfrm>
              <a:off x="7558088"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821" name="Line 230"/>
            <p:cNvSpPr>
              <a:spLocks noChangeShapeType="1"/>
            </p:cNvSpPr>
            <p:nvPr/>
          </p:nvSpPr>
          <p:spPr bwMode="auto">
            <a:xfrm flipH="1">
              <a:off x="3200400" y="1447800"/>
              <a:ext cx="5181600" cy="0"/>
            </a:xfrm>
            <a:prstGeom prst="line">
              <a:avLst/>
            </a:prstGeom>
            <a:noFill/>
            <a:ln w="9525">
              <a:solidFill>
                <a:srgbClr val="CC0000"/>
              </a:solidFill>
              <a:round/>
              <a:headEnd/>
              <a:tailEnd/>
            </a:ln>
            <a:effectLst/>
          </p:spPr>
          <p:txBody>
            <a:bodyPr/>
            <a:lstStyle/>
            <a:p>
              <a:endParaRPr lang="en-US" dirty="0"/>
            </a:p>
          </p:txBody>
        </p:sp>
        <p:sp>
          <p:nvSpPr>
            <p:cNvPr id="822" name="Line 231"/>
            <p:cNvSpPr>
              <a:spLocks noChangeShapeType="1"/>
            </p:cNvSpPr>
            <p:nvPr/>
          </p:nvSpPr>
          <p:spPr bwMode="auto">
            <a:xfrm>
              <a:off x="3200400" y="14478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823" name="Line 232"/>
            <p:cNvSpPr>
              <a:spLocks noChangeShapeType="1"/>
            </p:cNvSpPr>
            <p:nvPr/>
          </p:nvSpPr>
          <p:spPr bwMode="auto">
            <a:xfrm>
              <a:off x="8382000" y="1447800"/>
              <a:ext cx="0" cy="381000"/>
            </a:xfrm>
            <a:prstGeom prst="line">
              <a:avLst/>
            </a:prstGeom>
            <a:noFill/>
            <a:ln w="9525">
              <a:solidFill>
                <a:srgbClr val="CC0000"/>
              </a:solidFill>
              <a:round/>
              <a:headEnd/>
              <a:tailEnd/>
            </a:ln>
            <a:effectLst/>
          </p:spPr>
          <p:txBody>
            <a:bodyPr/>
            <a:lstStyle/>
            <a:p>
              <a:endParaRPr lang="en-US" dirty="0"/>
            </a:p>
          </p:txBody>
        </p:sp>
        <p:sp>
          <p:nvSpPr>
            <p:cNvPr id="824" name="Line 233"/>
            <p:cNvSpPr>
              <a:spLocks noChangeShapeType="1"/>
            </p:cNvSpPr>
            <p:nvPr/>
          </p:nvSpPr>
          <p:spPr bwMode="auto">
            <a:xfrm flipH="1">
              <a:off x="8153400" y="1828800"/>
              <a:ext cx="228600" cy="0"/>
            </a:xfrm>
            <a:prstGeom prst="line">
              <a:avLst/>
            </a:prstGeom>
            <a:noFill/>
            <a:ln w="9525">
              <a:solidFill>
                <a:srgbClr val="CC0000"/>
              </a:solidFill>
              <a:round/>
              <a:headEnd/>
              <a:tailEnd/>
            </a:ln>
            <a:effectLst/>
          </p:spPr>
          <p:txBody>
            <a:bodyPr/>
            <a:lstStyle/>
            <a:p>
              <a:endParaRPr lang="en-US" dirty="0"/>
            </a:p>
          </p:txBody>
        </p:sp>
        <p:sp>
          <p:nvSpPr>
            <p:cNvPr id="825" name="Text Box 235"/>
            <p:cNvSpPr txBox="1">
              <a:spLocks noChangeArrowheads="1"/>
            </p:cNvSpPr>
            <p:nvPr/>
          </p:nvSpPr>
          <p:spPr bwMode="auto">
            <a:xfrm rot="16200000">
              <a:off x="2633663" y="20431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sp>
          <p:nvSpPr>
            <p:cNvPr id="826" name="Line 236"/>
            <p:cNvSpPr>
              <a:spLocks noChangeShapeType="1"/>
            </p:cNvSpPr>
            <p:nvPr/>
          </p:nvSpPr>
          <p:spPr bwMode="auto">
            <a:xfrm flipV="1">
              <a:off x="5181600" y="60198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827" name="Line 237"/>
            <p:cNvSpPr>
              <a:spLocks noChangeShapeType="1"/>
            </p:cNvSpPr>
            <p:nvPr/>
          </p:nvSpPr>
          <p:spPr bwMode="auto">
            <a:xfrm flipH="1">
              <a:off x="8153400" y="2286000"/>
              <a:ext cx="304800" cy="0"/>
            </a:xfrm>
            <a:prstGeom prst="line">
              <a:avLst/>
            </a:prstGeom>
            <a:noFill/>
            <a:ln w="9525">
              <a:solidFill>
                <a:srgbClr val="CC0000"/>
              </a:solidFill>
              <a:round/>
              <a:headEnd/>
              <a:tailEnd/>
            </a:ln>
            <a:effectLst/>
          </p:spPr>
          <p:txBody>
            <a:bodyPr/>
            <a:lstStyle/>
            <a:p>
              <a:endParaRPr lang="en-US" dirty="0"/>
            </a:p>
          </p:txBody>
        </p:sp>
        <p:sp>
          <p:nvSpPr>
            <p:cNvPr id="828" name="Line 238"/>
            <p:cNvSpPr>
              <a:spLocks noChangeShapeType="1"/>
            </p:cNvSpPr>
            <p:nvPr/>
          </p:nvSpPr>
          <p:spPr bwMode="auto">
            <a:xfrm>
              <a:off x="8458200" y="22860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829" name="Text Box 239"/>
            <p:cNvSpPr txBox="1">
              <a:spLocks noChangeArrowheads="1"/>
            </p:cNvSpPr>
            <p:nvPr/>
          </p:nvSpPr>
          <p:spPr bwMode="auto">
            <a:xfrm rot="16200000">
              <a:off x="7596188" y="32400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sp>
          <p:nvSpPr>
            <p:cNvPr id="830" name="Line 134"/>
            <p:cNvSpPr>
              <a:spLocks noChangeShapeType="1"/>
            </p:cNvSpPr>
            <p:nvPr/>
          </p:nvSpPr>
          <p:spPr bwMode="auto">
            <a:xfrm>
              <a:off x="6027420" y="4010025"/>
              <a:ext cx="304800" cy="0"/>
            </a:xfrm>
            <a:prstGeom prst="line">
              <a:avLst/>
            </a:prstGeom>
            <a:noFill/>
            <a:ln w="28575">
              <a:solidFill>
                <a:srgbClr val="CC0000"/>
              </a:solidFill>
              <a:round/>
              <a:headEnd/>
              <a:tailEnd type="triangle" w="med" len="med"/>
            </a:ln>
            <a:effectLst/>
          </p:spPr>
          <p:txBody>
            <a:bodyPr/>
            <a:lstStyle/>
            <a:p>
              <a:endParaRPr lang="en-US" dirty="0"/>
            </a:p>
          </p:txBody>
        </p:sp>
      </p:grpSp>
      <p:sp>
        <p:nvSpPr>
          <p:cNvPr id="65998" name="Rectangle 462"/>
          <p:cNvSpPr>
            <a:spLocks noChangeArrowheads="1"/>
          </p:cNvSpPr>
          <p:nvPr/>
        </p:nvSpPr>
        <p:spPr bwMode="auto">
          <a:xfrm>
            <a:off x="2438400" y="1066800"/>
            <a:ext cx="2133600" cy="5181600"/>
          </a:xfrm>
          <a:prstGeom prst="rect">
            <a:avLst/>
          </a:prstGeom>
          <a:solidFill>
            <a:schemeClr val="bg2">
              <a:alpha val="39999"/>
            </a:schemeClr>
          </a:solidFill>
          <a:ln w="9525">
            <a:noFill/>
            <a:miter lim="800000"/>
            <a:headEnd/>
            <a:tailEnd/>
          </a:ln>
          <a:effectLst/>
        </p:spPr>
        <p:txBody>
          <a:bodyPr wrap="none" anchor="ctr"/>
          <a:lstStyle/>
          <a:p>
            <a:endParaRPr lang="en-US" dirty="0"/>
          </a:p>
        </p:txBody>
      </p:sp>
      <p:sp>
        <p:nvSpPr>
          <p:cNvPr id="65997" name="Rectangle 461"/>
          <p:cNvSpPr>
            <a:spLocks noChangeArrowheads="1"/>
          </p:cNvSpPr>
          <p:nvPr/>
        </p:nvSpPr>
        <p:spPr bwMode="auto">
          <a:xfrm>
            <a:off x="6324600" y="1066800"/>
            <a:ext cx="1676400" cy="5181600"/>
          </a:xfrm>
          <a:prstGeom prst="rect">
            <a:avLst/>
          </a:prstGeom>
          <a:solidFill>
            <a:schemeClr val="accent2">
              <a:alpha val="30000"/>
            </a:schemeClr>
          </a:solidFill>
          <a:ln w="9525">
            <a:noFill/>
            <a:miter lim="800000"/>
            <a:headEnd/>
            <a:tailEnd/>
          </a:ln>
          <a:effectLst/>
        </p:spPr>
        <p:txBody>
          <a:bodyPr wrap="none" anchor="ctr"/>
          <a:lstStyle/>
          <a:p>
            <a:endParaRPr lang="en-US" dirty="0"/>
          </a:p>
        </p:txBody>
      </p:sp>
      <p:sp>
        <p:nvSpPr>
          <p:cNvPr id="65982" name="Text Box 446"/>
          <p:cNvSpPr txBox="1">
            <a:spLocks noChangeArrowheads="1"/>
          </p:cNvSpPr>
          <p:nvPr/>
        </p:nvSpPr>
        <p:spPr bwMode="auto">
          <a:xfrm>
            <a:off x="6115050" y="6280150"/>
            <a:ext cx="2743200" cy="396875"/>
          </a:xfrm>
          <a:prstGeom prst="rect">
            <a:avLst/>
          </a:prstGeom>
          <a:solidFill>
            <a:schemeClr val="bg1"/>
          </a:solidFill>
          <a:ln w="9525">
            <a:noFill/>
            <a:miter lim="800000"/>
            <a:headEnd/>
            <a:tailEnd/>
          </a:ln>
          <a:effectLst/>
        </p:spPr>
        <p:txBody>
          <a:bodyPr>
            <a:spAutoFit/>
          </a:bodyPr>
          <a:lstStyle/>
          <a:p>
            <a:pPr algn="l"/>
            <a:r>
              <a:rPr lang="en-US" sz="1000" u="none" dirty="0"/>
              <a:t>After David A. Patterson and John L. Hennessy, </a:t>
            </a:r>
          </a:p>
          <a:p>
            <a:pPr algn="l"/>
            <a:r>
              <a:rPr lang="en-US" sz="1000" i="1" u="none" dirty="0"/>
              <a:t>Computer Organization and Design</a:t>
            </a:r>
            <a:r>
              <a:rPr lang="en-US" sz="1000" u="none" dirty="0"/>
              <a:t>, 2nd Edition</a:t>
            </a:r>
          </a:p>
        </p:txBody>
      </p:sp>
      <p:sp>
        <p:nvSpPr>
          <p:cNvPr id="65983" name="Text Box 447"/>
          <p:cNvSpPr txBox="1">
            <a:spLocks noChangeArrowheads="1"/>
          </p:cNvSpPr>
          <p:nvPr/>
        </p:nvSpPr>
        <p:spPr bwMode="auto">
          <a:xfrm>
            <a:off x="76200" y="6437313"/>
            <a:ext cx="336550" cy="274637"/>
          </a:xfrm>
          <a:prstGeom prst="rect">
            <a:avLst/>
          </a:prstGeom>
          <a:noFill/>
          <a:ln w="9525">
            <a:noFill/>
            <a:miter lim="800000"/>
            <a:headEnd/>
            <a:tailEnd/>
          </a:ln>
          <a:effectLst/>
        </p:spPr>
        <p:txBody>
          <a:bodyPr wrap="none">
            <a:spAutoFit/>
          </a:bodyPr>
          <a:lstStyle/>
          <a:p>
            <a:pPr algn="l"/>
            <a:fld id="{733D49BC-E6B8-458C-99CD-BF0B404459B5}" type="slidenum">
              <a:rPr lang="en-US" sz="1200" b="1" u="none">
                <a:solidFill>
                  <a:schemeClr val="bg2"/>
                </a:solidFill>
              </a:rPr>
              <a:pPr algn="l"/>
              <a:t>24</a:t>
            </a:fld>
            <a:endParaRPr lang="en-US" sz="1200" b="1" u="none" dirty="0">
              <a:solidFill>
                <a:schemeClr val="bg2"/>
              </a:solidFill>
            </a:endParaRPr>
          </a:p>
        </p:txBody>
      </p:sp>
      <p:sp>
        <p:nvSpPr>
          <p:cNvPr id="65876" name="Text Box 340"/>
          <p:cNvSpPr txBox="1">
            <a:spLocks noChangeArrowheads="1"/>
          </p:cNvSpPr>
          <p:nvPr/>
        </p:nvSpPr>
        <p:spPr bwMode="auto">
          <a:xfrm>
            <a:off x="4233863" y="4843463"/>
            <a:ext cx="381000" cy="244475"/>
          </a:xfrm>
          <a:prstGeom prst="rect">
            <a:avLst/>
          </a:prstGeom>
          <a:noFill/>
          <a:ln w="9525">
            <a:noFill/>
            <a:miter lim="800000"/>
            <a:headEnd/>
            <a:tailEnd/>
          </a:ln>
          <a:effectLst/>
        </p:spPr>
        <p:txBody>
          <a:bodyPr>
            <a:spAutoFit/>
          </a:bodyPr>
          <a:lstStyle/>
          <a:p>
            <a:pPr algn="l"/>
            <a:r>
              <a:rPr lang="en-US" sz="1000" b="1" u="none" dirty="0"/>
              <a:t>X</a:t>
            </a:r>
          </a:p>
        </p:txBody>
      </p:sp>
      <p:sp>
        <p:nvSpPr>
          <p:cNvPr id="65909" name="Text Box 373"/>
          <p:cNvSpPr txBox="1">
            <a:spLocks noChangeArrowheads="1"/>
          </p:cNvSpPr>
          <p:nvPr/>
        </p:nvSpPr>
        <p:spPr bwMode="auto">
          <a:xfrm>
            <a:off x="4191000" y="5334000"/>
            <a:ext cx="304800" cy="244475"/>
          </a:xfrm>
          <a:prstGeom prst="rect">
            <a:avLst/>
          </a:prstGeom>
          <a:noFill/>
          <a:ln w="9525">
            <a:noFill/>
            <a:miter lim="800000"/>
            <a:headEnd/>
            <a:tailEnd/>
          </a:ln>
          <a:effectLst/>
        </p:spPr>
        <p:txBody>
          <a:bodyPr>
            <a:spAutoFit/>
          </a:bodyPr>
          <a:lstStyle/>
          <a:p>
            <a:pPr algn="l"/>
            <a:r>
              <a:rPr lang="en-US" sz="1000" b="1" u="none" dirty="0"/>
              <a:t>X</a:t>
            </a:r>
          </a:p>
        </p:txBody>
      </p:sp>
      <p:sp>
        <p:nvSpPr>
          <p:cNvPr id="65910" name="Text Box 374"/>
          <p:cNvSpPr txBox="1">
            <a:spLocks noChangeArrowheads="1"/>
          </p:cNvSpPr>
          <p:nvPr/>
        </p:nvSpPr>
        <p:spPr bwMode="auto">
          <a:xfrm>
            <a:off x="4114800" y="5638800"/>
            <a:ext cx="457200" cy="244475"/>
          </a:xfrm>
          <a:prstGeom prst="rect">
            <a:avLst/>
          </a:prstGeom>
          <a:noFill/>
          <a:ln w="9525">
            <a:noFill/>
            <a:miter lim="800000"/>
            <a:headEnd/>
            <a:tailEnd/>
          </a:ln>
          <a:effectLst/>
        </p:spPr>
        <p:txBody>
          <a:bodyPr>
            <a:spAutoFit/>
          </a:bodyPr>
          <a:lstStyle/>
          <a:p>
            <a:pPr algn="l"/>
            <a:r>
              <a:rPr lang="en-US" sz="1000" b="1" u="none" smtClean="0"/>
              <a:t>$t7</a:t>
            </a:r>
            <a:endParaRPr lang="en-US" sz="1000" b="1" u="none" dirty="0"/>
          </a:p>
        </p:txBody>
      </p:sp>
      <p:sp>
        <p:nvSpPr>
          <p:cNvPr id="65984" name="Text Box 448"/>
          <p:cNvSpPr txBox="1">
            <a:spLocks noChangeArrowheads="1"/>
          </p:cNvSpPr>
          <p:nvPr/>
        </p:nvSpPr>
        <p:spPr bwMode="auto">
          <a:xfrm>
            <a:off x="457200" y="762000"/>
            <a:ext cx="1609671" cy="307777"/>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IF: or $s2, $s1, $s0</a:t>
            </a:r>
          </a:p>
        </p:txBody>
      </p:sp>
      <p:sp>
        <p:nvSpPr>
          <p:cNvPr id="65985" name="Line 449"/>
          <p:cNvSpPr>
            <a:spLocks noChangeShapeType="1"/>
          </p:cNvSpPr>
          <p:nvPr/>
        </p:nvSpPr>
        <p:spPr bwMode="auto">
          <a:xfrm>
            <a:off x="2438400" y="457200"/>
            <a:ext cx="0" cy="1828800"/>
          </a:xfrm>
          <a:prstGeom prst="line">
            <a:avLst/>
          </a:prstGeom>
          <a:noFill/>
          <a:ln w="28575">
            <a:solidFill>
              <a:schemeClr val="accent2"/>
            </a:solidFill>
            <a:prstDash val="lgDash"/>
            <a:round/>
            <a:headEnd/>
            <a:tailEnd/>
          </a:ln>
          <a:effectLst/>
        </p:spPr>
        <p:txBody>
          <a:bodyPr/>
          <a:lstStyle/>
          <a:p>
            <a:endParaRPr lang="en-US" dirty="0"/>
          </a:p>
        </p:txBody>
      </p:sp>
      <p:sp>
        <p:nvSpPr>
          <p:cNvPr id="65986" name="Line 450"/>
          <p:cNvSpPr>
            <a:spLocks noChangeShapeType="1"/>
          </p:cNvSpPr>
          <p:nvPr/>
        </p:nvSpPr>
        <p:spPr bwMode="auto">
          <a:xfrm>
            <a:off x="45720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5987" name="Line 451"/>
          <p:cNvSpPr>
            <a:spLocks noChangeShapeType="1"/>
          </p:cNvSpPr>
          <p:nvPr/>
        </p:nvSpPr>
        <p:spPr bwMode="auto">
          <a:xfrm>
            <a:off x="63246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5988" name="Line 452"/>
          <p:cNvSpPr>
            <a:spLocks noChangeShapeType="1"/>
          </p:cNvSpPr>
          <p:nvPr/>
        </p:nvSpPr>
        <p:spPr bwMode="auto">
          <a:xfrm>
            <a:off x="8001000" y="457200"/>
            <a:ext cx="0" cy="914400"/>
          </a:xfrm>
          <a:prstGeom prst="line">
            <a:avLst/>
          </a:prstGeom>
          <a:noFill/>
          <a:ln w="28575">
            <a:solidFill>
              <a:schemeClr val="accent2"/>
            </a:solidFill>
            <a:prstDash val="lgDash"/>
            <a:round/>
            <a:headEnd/>
            <a:tailEnd/>
          </a:ln>
          <a:effectLst/>
        </p:spPr>
        <p:txBody>
          <a:bodyPr/>
          <a:lstStyle/>
          <a:p>
            <a:endParaRPr lang="en-US" dirty="0"/>
          </a:p>
        </p:txBody>
      </p:sp>
      <p:sp>
        <p:nvSpPr>
          <p:cNvPr id="65992" name="Text Box 456"/>
          <p:cNvSpPr txBox="1">
            <a:spLocks noChangeArrowheads="1"/>
          </p:cNvSpPr>
          <p:nvPr/>
        </p:nvSpPr>
        <p:spPr bwMode="auto">
          <a:xfrm>
            <a:off x="8077200" y="762000"/>
            <a:ext cx="685800" cy="523220"/>
          </a:xfrm>
          <a:prstGeom prst="rect">
            <a:avLst/>
          </a:prstGeom>
          <a:noFill/>
          <a:ln w="9525">
            <a:noFill/>
            <a:miter lim="800000"/>
            <a:headEnd/>
            <a:tailEnd/>
          </a:ln>
          <a:effectLst/>
        </p:spPr>
        <p:txBody>
          <a:bodyPr>
            <a:spAutoFit/>
          </a:bodyPr>
          <a:lstStyle/>
          <a:p>
            <a:r>
              <a:rPr lang="en-US" sz="1400" b="1" u="none" dirty="0">
                <a:solidFill>
                  <a:srgbClr val="FF0000"/>
                </a:solidFill>
              </a:rPr>
              <a:t>WB:</a:t>
            </a:r>
          </a:p>
          <a:p>
            <a:r>
              <a:rPr lang="en-US" sz="1400" b="1" u="none" dirty="0">
                <a:solidFill>
                  <a:srgbClr val="FF0000"/>
                </a:solidFill>
              </a:rPr>
              <a:t>Idle</a:t>
            </a:r>
          </a:p>
        </p:txBody>
      </p:sp>
      <p:sp>
        <p:nvSpPr>
          <p:cNvPr id="65993" name="Text Box 457"/>
          <p:cNvSpPr txBox="1">
            <a:spLocks noChangeArrowheads="1"/>
          </p:cNvSpPr>
          <p:nvPr/>
        </p:nvSpPr>
        <p:spPr bwMode="auto">
          <a:xfrm>
            <a:off x="2590800" y="762000"/>
            <a:ext cx="2007281" cy="307777"/>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ID/RF:</a:t>
            </a:r>
            <a:r>
              <a:rPr lang="en-US" sz="1400" u="none" dirty="0">
                <a:solidFill>
                  <a:srgbClr val="FF0000"/>
                </a:solidFill>
              </a:rPr>
              <a:t> </a:t>
            </a:r>
            <a:r>
              <a:rPr lang="en-US" sz="1400" b="1" u="none" dirty="0">
                <a:solidFill>
                  <a:srgbClr val="FF0000"/>
                </a:solidFill>
              </a:rPr>
              <a:t>and $t7, $t5, $t6</a:t>
            </a:r>
          </a:p>
        </p:txBody>
      </p:sp>
      <p:sp>
        <p:nvSpPr>
          <p:cNvPr id="65994" name="Text Box 458"/>
          <p:cNvSpPr txBox="1">
            <a:spLocks noChangeArrowheads="1"/>
          </p:cNvSpPr>
          <p:nvPr/>
        </p:nvSpPr>
        <p:spPr bwMode="auto">
          <a:xfrm>
            <a:off x="4602163" y="762000"/>
            <a:ext cx="1749197" cy="307777"/>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EX: sub $t4, $t2, $t3</a:t>
            </a:r>
          </a:p>
        </p:txBody>
      </p:sp>
      <p:sp>
        <p:nvSpPr>
          <p:cNvPr id="66005" name="Text Box 469"/>
          <p:cNvSpPr txBox="1">
            <a:spLocks noChangeArrowheads="1"/>
          </p:cNvSpPr>
          <p:nvPr/>
        </p:nvSpPr>
        <p:spPr bwMode="auto">
          <a:xfrm>
            <a:off x="4787900" y="3581400"/>
            <a:ext cx="609600" cy="244475"/>
          </a:xfrm>
          <a:prstGeom prst="rect">
            <a:avLst/>
          </a:prstGeom>
          <a:noFill/>
          <a:ln w="9525">
            <a:noFill/>
            <a:miter lim="800000"/>
            <a:headEnd/>
            <a:tailEnd/>
          </a:ln>
          <a:effectLst/>
        </p:spPr>
        <p:txBody>
          <a:bodyPr>
            <a:spAutoFit/>
          </a:bodyPr>
          <a:lstStyle/>
          <a:p>
            <a:pPr algn="l"/>
            <a:r>
              <a:rPr lang="en-US" sz="1000" b="1" u="none" dirty="0"/>
              <a:t> [ </a:t>
            </a:r>
            <a:r>
              <a:rPr lang="en-US" sz="1000" b="1" u="none" dirty="0" smtClean="0"/>
              <a:t>$t2 </a:t>
            </a:r>
            <a:r>
              <a:rPr lang="en-US" sz="1000" b="1" u="none" dirty="0"/>
              <a:t>]</a:t>
            </a:r>
          </a:p>
        </p:txBody>
      </p:sp>
      <p:sp>
        <p:nvSpPr>
          <p:cNvPr id="66006" name="Text Box 470"/>
          <p:cNvSpPr txBox="1">
            <a:spLocks noChangeArrowheads="1"/>
          </p:cNvSpPr>
          <p:nvPr/>
        </p:nvSpPr>
        <p:spPr bwMode="auto">
          <a:xfrm>
            <a:off x="4556125" y="4029075"/>
            <a:ext cx="609600" cy="244475"/>
          </a:xfrm>
          <a:prstGeom prst="rect">
            <a:avLst/>
          </a:prstGeom>
          <a:noFill/>
          <a:ln w="9525">
            <a:noFill/>
            <a:miter lim="800000"/>
            <a:headEnd/>
            <a:tailEnd/>
          </a:ln>
          <a:effectLst/>
        </p:spPr>
        <p:txBody>
          <a:bodyPr>
            <a:spAutoFit/>
          </a:bodyPr>
          <a:lstStyle/>
          <a:p>
            <a:pPr algn="l"/>
            <a:r>
              <a:rPr lang="en-US" sz="1000" b="1" u="none" dirty="0" smtClean="0"/>
              <a:t>[$t3</a:t>
            </a:r>
            <a:r>
              <a:rPr lang="en-US" sz="1000" b="1" u="none" dirty="0"/>
              <a:t>]</a:t>
            </a:r>
          </a:p>
        </p:txBody>
      </p:sp>
      <p:sp>
        <p:nvSpPr>
          <p:cNvPr id="66007" name="Text Box 471"/>
          <p:cNvSpPr txBox="1">
            <a:spLocks noChangeArrowheads="1"/>
          </p:cNvSpPr>
          <p:nvPr/>
        </p:nvSpPr>
        <p:spPr bwMode="auto">
          <a:xfrm>
            <a:off x="5257800" y="4343400"/>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$t3 </a:t>
            </a:r>
            <a:r>
              <a:rPr lang="en-US" sz="1000" b="1" u="none" dirty="0"/>
              <a:t>]</a:t>
            </a:r>
          </a:p>
        </p:txBody>
      </p:sp>
      <p:sp>
        <p:nvSpPr>
          <p:cNvPr id="66008" name="Text Box 472"/>
          <p:cNvSpPr txBox="1">
            <a:spLocks noChangeArrowheads="1"/>
          </p:cNvSpPr>
          <p:nvPr/>
        </p:nvSpPr>
        <p:spPr bwMode="auto">
          <a:xfrm>
            <a:off x="4603750" y="5654675"/>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t4</a:t>
            </a:r>
            <a:endParaRPr lang="en-US" sz="1000" b="1" u="none" dirty="0"/>
          </a:p>
        </p:txBody>
      </p:sp>
      <p:sp>
        <p:nvSpPr>
          <p:cNvPr id="66011" name="AutoShape 475"/>
          <p:cNvSpPr>
            <a:spLocks noChangeArrowheads="1"/>
          </p:cNvSpPr>
          <p:nvPr/>
        </p:nvSpPr>
        <p:spPr bwMode="auto">
          <a:xfrm>
            <a:off x="6400800" y="4086225"/>
            <a:ext cx="304800" cy="381000"/>
          </a:xfrm>
          <a:prstGeom prst="rightArrow">
            <a:avLst>
              <a:gd name="adj1" fmla="val 50000"/>
              <a:gd name="adj2" fmla="val 25000"/>
            </a:avLst>
          </a:prstGeom>
          <a:solidFill>
            <a:schemeClr val="accent2">
              <a:alpha val="50000"/>
            </a:schemeClr>
          </a:solidFill>
          <a:ln w="9525">
            <a:solidFill>
              <a:schemeClr val="accent2"/>
            </a:solidFill>
            <a:miter lim="800000"/>
            <a:headEnd/>
            <a:tailEnd/>
          </a:ln>
          <a:effectLst/>
        </p:spPr>
        <p:txBody>
          <a:bodyPr wrap="none" anchor="ctr"/>
          <a:lstStyle/>
          <a:p>
            <a:endParaRPr lang="en-US" dirty="0"/>
          </a:p>
        </p:txBody>
      </p:sp>
      <p:sp>
        <p:nvSpPr>
          <p:cNvPr id="66012" name="AutoShape 476"/>
          <p:cNvSpPr>
            <a:spLocks noChangeArrowheads="1"/>
          </p:cNvSpPr>
          <p:nvPr/>
        </p:nvSpPr>
        <p:spPr bwMode="auto">
          <a:xfrm>
            <a:off x="7772400" y="4083050"/>
            <a:ext cx="152400" cy="381000"/>
          </a:xfrm>
          <a:prstGeom prst="rightArrow">
            <a:avLst>
              <a:gd name="adj1" fmla="val 50000"/>
              <a:gd name="adj2" fmla="val 25000"/>
            </a:avLst>
          </a:prstGeom>
          <a:solidFill>
            <a:schemeClr val="accent2">
              <a:alpha val="50000"/>
            </a:schemeClr>
          </a:solidFill>
          <a:ln w="9525">
            <a:solidFill>
              <a:schemeClr val="accent2"/>
            </a:solidFill>
            <a:miter lim="800000"/>
            <a:headEnd/>
            <a:tailEnd/>
          </a:ln>
          <a:effectLst/>
        </p:spPr>
        <p:txBody>
          <a:bodyPr wrap="none" anchor="ctr"/>
          <a:lstStyle/>
          <a:p>
            <a:endParaRPr lang="en-US" dirty="0"/>
          </a:p>
        </p:txBody>
      </p:sp>
      <p:sp>
        <p:nvSpPr>
          <p:cNvPr id="66013" name="Text Box 477"/>
          <p:cNvSpPr txBox="1">
            <a:spLocks noChangeArrowheads="1"/>
          </p:cNvSpPr>
          <p:nvPr/>
        </p:nvSpPr>
        <p:spPr bwMode="auto">
          <a:xfrm>
            <a:off x="5927725" y="5562600"/>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t4</a:t>
            </a:r>
            <a:endParaRPr lang="en-US" sz="1000" b="1" u="none" dirty="0"/>
          </a:p>
        </p:txBody>
      </p:sp>
      <p:sp>
        <p:nvSpPr>
          <p:cNvPr id="66014" name="Text Box 478"/>
          <p:cNvSpPr txBox="1">
            <a:spLocks noChangeArrowheads="1"/>
          </p:cNvSpPr>
          <p:nvPr/>
        </p:nvSpPr>
        <p:spPr bwMode="auto">
          <a:xfrm>
            <a:off x="6934200" y="5562600"/>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t0</a:t>
            </a:r>
            <a:endParaRPr lang="en-US" sz="1000" b="1" u="none" dirty="0"/>
          </a:p>
        </p:txBody>
      </p:sp>
      <p:sp>
        <p:nvSpPr>
          <p:cNvPr id="66017" name="Text Box 481"/>
          <p:cNvSpPr txBox="1">
            <a:spLocks noChangeArrowheads="1"/>
          </p:cNvSpPr>
          <p:nvPr/>
        </p:nvSpPr>
        <p:spPr bwMode="auto">
          <a:xfrm>
            <a:off x="2682875" y="3171825"/>
            <a:ext cx="381000" cy="246221"/>
          </a:xfrm>
          <a:prstGeom prst="rect">
            <a:avLst/>
          </a:prstGeom>
          <a:noFill/>
          <a:ln w="9525">
            <a:noFill/>
            <a:miter lim="800000"/>
            <a:headEnd/>
            <a:tailEnd/>
          </a:ln>
          <a:effectLst/>
        </p:spPr>
        <p:txBody>
          <a:bodyPr>
            <a:spAutoFit/>
          </a:bodyPr>
          <a:lstStyle/>
          <a:p>
            <a:pPr algn="l"/>
            <a:r>
              <a:rPr lang="en-US" sz="1000" b="1" u="none" dirty="0" smtClean="0"/>
              <a:t>$t5</a:t>
            </a:r>
            <a:endParaRPr lang="en-US" sz="1000" b="1" u="none" dirty="0"/>
          </a:p>
        </p:txBody>
      </p:sp>
      <p:sp>
        <p:nvSpPr>
          <p:cNvPr id="66018" name="Text Box 482"/>
          <p:cNvSpPr txBox="1">
            <a:spLocks noChangeArrowheads="1"/>
          </p:cNvSpPr>
          <p:nvPr/>
        </p:nvSpPr>
        <p:spPr bwMode="auto">
          <a:xfrm>
            <a:off x="2682875" y="3460750"/>
            <a:ext cx="381000" cy="244475"/>
          </a:xfrm>
          <a:prstGeom prst="rect">
            <a:avLst/>
          </a:prstGeom>
          <a:noFill/>
          <a:ln w="9525">
            <a:noFill/>
            <a:miter lim="800000"/>
            <a:headEnd/>
            <a:tailEnd/>
          </a:ln>
          <a:effectLst/>
        </p:spPr>
        <p:txBody>
          <a:bodyPr>
            <a:spAutoFit/>
          </a:bodyPr>
          <a:lstStyle/>
          <a:p>
            <a:pPr algn="l"/>
            <a:r>
              <a:rPr lang="en-US" sz="1000" b="1" u="none" dirty="0" smtClean="0"/>
              <a:t>$t6</a:t>
            </a:r>
            <a:endParaRPr lang="en-US" sz="1000" b="1" u="none" dirty="0"/>
          </a:p>
        </p:txBody>
      </p:sp>
      <p:sp>
        <p:nvSpPr>
          <p:cNvPr id="66019" name="Text Box 483"/>
          <p:cNvSpPr txBox="1">
            <a:spLocks noChangeArrowheads="1"/>
          </p:cNvSpPr>
          <p:nvPr/>
        </p:nvSpPr>
        <p:spPr bwMode="auto">
          <a:xfrm>
            <a:off x="5562600" y="4464050"/>
            <a:ext cx="609600" cy="244475"/>
          </a:xfrm>
          <a:prstGeom prst="rect">
            <a:avLst/>
          </a:prstGeom>
          <a:noFill/>
          <a:ln w="9525">
            <a:noFill/>
            <a:miter lim="800000"/>
            <a:headEnd/>
            <a:tailEnd/>
          </a:ln>
          <a:effectLst/>
        </p:spPr>
        <p:txBody>
          <a:bodyPr>
            <a:spAutoFit/>
          </a:bodyPr>
          <a:lstStyle/>
          <a:p>
            <a:pPr algn="l"/>
            <a:r>
              <a:rPr lang="en-US" sz="1000" b="1" u="none" dirty="0"/>
              <a:t>sub</a:t>
            </a:r>
          </a:p>
        </p:txBody>
      </p:sp>
      <p:sp>
        <p:nvSpPr>
          <p:cNvPr id="65999" name="Rectangle 463"/>
          <p:cNvSpPr>
            <a:spLocks noChangeArrowheads="1"/>
          </p:cNvSpPr>
          <p:nvPr/>
        </p:nvSpPr>
        <p:spPr bwMode="auto">
          <a:xfrm>
            <a:off x="304800" y="1066800"/>
            <a:ext cx="2133600" cy="5181600"/>
          </a:xfrm>
          <a:prstGeom prst="rect">
            <a:avLst/>
          </a:prstGeom>
          <a:solidFill>
            <a:srgbClr val="FF9900">
              <a:alpha val="39999"/>
            </a:srgbClr>
          </a:solidFill>
          <a:ln w="9525">
            <a:noFill/>
            <a:miter lim="800000"/>
            <a:headEnd/>
            <a:tailEnd/>
          </a:ln>
          <a:effectLst/>
        </p:spPr>
        <p:txBody>
          <a:bodyPr wrap="none" anchor="ctr"/>
          <a:lstStyle/>
          <a:p>
            <a:endParaRPr lang="en-US" dirty="0"/>
          </a:p>
        </p:txBody>
      </p:sp>
      <p:sp>
        <p:nvSpPr>
          <p:cNvPr id="65995" name="Text Box 459"/>
          <p:cNvSpPr txBox="1">
            <a:spLocks noChangeArrowheads="1"/>
          </p:cNvSpPr>
          <p:nvPr/>
        </p:nvSpPr>
        <p:spPr bwMode="auto">
          <a:xfrm>
            <a:off x="6248400" y="762000"/>
            <a:ext cx="1828800" cy="427038"/>
          </a:xfrm>
          <a:prstGeom prst="rect">
            <a:avLst/>
          </a:prstGeom>
          <a:noFill/>
          <a:ln w="9525">
            <a:noFill/>
            <a:miter lim="800000"/>
            <a:headEnd/>
            <a:tailEnd/>
          </a:ln>
          <a:effectLst/>
        </p:spPr>
        <p:txBody>
          <a:bodyPr>
            <a:spAutoFit/>
          </a:bodyPr>
          <a:lstStyle/>
          <a:p>
            <a:pPr algn="l"/>
            <a:r>
              <a:rPr lang="en-US" sz="1400" b="1" u="none" dirty="0">
                <a:solidFill>
                  <a:srgbClr val="FF0000"/>
                </a:solidFill>
              </a:rPr>
              <a:t>MEM: lw $t0, 20($t1)</a:t>
            </a:r>
            <a:endParaRPr lang="en-US" sz="1400" b="1" u="none" dirty="0">
              <a:solidFill>
                <a:srgbClr val="008000"/>
              </a:solidFill>
            </a:endParaRPr>
          </a:p>
          <a:p>
            <a:pPr algn="l"/>
            <a:endParaRPr lang="en-US" sz="800" b="1" u="none" dirty="0">
              <a:solidFill>
                <a:srgbClr val="FF0000"/>
              </a:solidFill>
            </a:endParaRPr>
          </a:p>
        </p:txBody>
      </p:sp>
      <p:sp>
        <p:nvSpPr>
          <p:cNvPr id="241" name="Footer Placeholder 240"/>
          <p:cNvSpPr>
            <a:spLocks noGrp="1"/>
          </p:cNvSpPr>
          <p:nvPr>
            <p:ph type="ftr" sz="quarter" idx="10"/>
          </p:nvPr>
        </p:nvSpPr>
        <p:spPr/>
        <p:txBody>
          <a:bodyPr/>
          <a:lstStyle/>
          <a:p>
            <a:r>
              <a:rPr lang="en-US" dirty="0" smtClean="0"/>
              <a:t>Lecture #20:  The Pipeline MIPS Processor</a:t>
            </a:r>
            <a:endParaRPr lang="en-US" dirty="0"/>
          </a:p>
        </p:txBody>
      </p:sp>
      <p:sp>
        <p:nvSpPr>
          <p:cNvPr id="65996" name="Rectangle 460"/>
          <p:cNvSpPr>
            <a:spLocks noChangeArrowheads="1"/>
          </p:cNvSpPr>
          <p:nvPr/>
        </p:nvSpPr>
        <p:spPr bwMode="auto">
          <a:xfrm>
            <a:off x="4572000" y="1066800"/>
            <a:ext cx="1752600" cy="5181600"/>
          </a:xfrm>
          <a:prstGeom prst="rect">
            <a:avLst/>
          </a:prstGeom>
          <a:solidFill>
            <a:srgbClr val="CC0000">
              <a:alpha val="30000"/>
            </a:srgbClr>
          </a:solidFill>
          <a:ln w="9525">
            <a:noFill/>
            <a:miter lim="800000"/>
            <a:headEnd/>
            <a:tailEnd/>
          </a:ln>
          <a:effectLst/>
        </p:spPr>
        <p:txBody>
          <a:bodyPr wrap="none" anchor="ctr"/>
          <a:lstStyle/>
          <a:p>
            <a:endParaRPr lang="en-US" dirty="0"/>
          </a:p>
        </p:txBody>
      </p:sp>
      <p:sp>
        <p:nvSpPr>
          <p:cNvPr id="242" name="Text Box 469"/>
          <p:cNvSpPr txBox="1">
            <a:spLocks noChangeArrowheads="1"/>
          </p:cNvSpPr>
          <p:nvPr/>
        </p:nvSpPr>
        <p:spPr bwMode="auto">
          <a:xfrm>
            <a:off x="4127500" y="3581400"/>
            <a:ext cx="473206" cy="230832"/>
          </a:xfrm>
          <a:prstGeom prst="rect">
            <a:avLst/>
          </a:prstGeom>
          <a:noFill/>
          <a:ln w="9525">
            <a:noFill/>
            <a:miter lim="800000"/>
            <a:headEnd/>
            <a:tailEnd/>
          </a:ln>
          <a:effectLst/>
        </p:spPr>
        <p:txBody>
          <a:bodyPr wrap="none">
            <a:spAutoFit/>
          </a:bodyPr>
          <a:lstStyle/>
          <a:p>
            <a:pPr algn="l"/>
            <a:r>
              <a:rPr lang="en-US" sz="900" b="1" u="none" dirty="0"/>
              <a:t>[ </a:t>
            </a:r>
            <a:r>
              <a:rPr lang="en-US" sz="900" b="1" u="none" dirty="0" smtClean="0"/>
              <a:t>$t5 </a:t>
            </a:r>
            <a:r>
              <a:rPr lang="en-US" sz="900" b="1" u="none" dirty="0"/>
              <a:t>]</a:t>
            </a:r>
          </a:p>
        </p:txBody>
      </p:sp>
      <p:sp>
        <p:nvSpPr>
          <p:cNvPr id="243" name="Text Box 476"/>
          <p:cNvSpPr txBox="1">
            <a:spLocks noChangeArrowheads="1"/>
          </p:cNvSpPr>
          <p:nvPr/>
        </p:nvSpPr>
        <p:spPr bwMode="auto">
          <a:xfrm>
            <a:off x="4114800" y="4038600"/>
            <a:ext cx="444352" cy="230832"/>
          </a:xfrm>
          <a:prstGeom prst="rect">
            <a:avLst/>
          </a:prstGeom>
          <a:noFill/>
          <a:ln w="9525">
            <a:noFill/>
            <a:miter lim="800000"/>
            <a:headEnd/>
            <a:tailEnd/>
          </a:ln>
          <a:effectLst/>
        </p:spPr>
        <p:txBody>
          <a:bodyPr wrap="none">
            <a:spAutoFit/>
          </a:bodyPr>
          <a:lstStyle/>
          <a:p>
            <a:pPr algn="l"/>
            <a:r>
              <a:rPr lang="en-US" sz="900" b="1" u="none" dirty="0"/>
              <a:t>[ </a:t>
            </a:r>
            <a:r>
              <a:rPr lang="en-US" sz="900" b="1" u="none" dirty="0" smtClean="0"/>
              <a:t>$t6]</a:t>
            </a:r>
            <a:endParaRPr lang="en-US" sz="900" b="1" u="none" dirty="0"/>
          </a:p>
        </p:txBody>
      </p:sp>
      <p:pic>
        <p:nvPicPr>
          <p:cNvPr id="2" name="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41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023" name="Rectangle 463"/>
          <p:cNvSpPr>
            <a:spLocks noChangeArrowheads="1"/>
          </p:cNvSpPr>
          <p:nvPr/>
        </p:nvSpPr>
        <p:spPr bwMode="auto">
          <a:xfrm>
            <a:off x="2438400" y="1066800"/>
            <a:ext cx="2133600" cy="5181600"/>
          </a:xfrm>
          <a:prstGeom prst="rect">
            <a:avLst/>
          </a:prstGeom>
          <a:solidFill>
            <a:srgbClr val="FF9900">
              <a:alpha val="30000"/>
            </a:srgbClr>
          </a:solidFill>
          <a:ln w="9525">
            <a:noFill/>
            <a:miter lim="800000"/>
            <a:headEnd/>
            <a:tailEnd/>
          </a:ln>
          <a:effectLst/>
        </p:spPr>
        <p:txBody>
          <a:bodyPr wrap="none" anchor="ctr"/>
          <a:lstStyle/>
          <a:p>
            <a:endParaRPr lang="en-US" dirty="0"/>
          </a:p>
        </p:txBody>
      </p:sp>
      <p:sp>
        <p:nvSpPr>
          <p:cNvPr id="67021" name="Rectangle 461"/>
          <p:cNvSpPr>
            <a:spLocks noChangeArrowheads="1"/>
          </p:cNvSpPr>
          <p:nvPr/>
        </p:nvSpPr>
        <p:spPr bwMode="auto">
          <a:xfrm>
            <a:off x="6329680" y="1066800"/>
            <a:ext cx="1676400" cy="5181600"/>
          </a:xfrm>
          <a:prstGeom prst="rect">
            <a:avLst/>
          </a:prstGeom>
          <a:solidFill>
            <a:srgbClr val="CC0000">
              <a:alpha val="30000"/>
            </a:srgbClr>
          </a:solidFill>
          <a:ln w="9525">
            <a:noFill/>
            <a:miter lim="800000"/>
            <a:headEnd/>
            <a:tailEnd/>
          </a:ln>
          <a:effectLst/>
        </p:spPr>
        <p:txBody>
          <a:bodyPr wrap="none" anchor="ctr"/>
          <a:lstStyle/>
          <a:p>
            <a:endParaRPr lang="en-US" dirty="0"/>
          </a:p>
        </p:txBody>
      </p:sp>
      <p:sp>
        <p:nvSpPr>
          <p:cNvPr id="67022" name="Rectangle 462"/>
          <p:cNvSpPr>
            <a:spLocks noChangeArrowheads="1"/>
          </p:cNvSpPr>
          <p:nvPr/>
        </p:nvSpPr>
        <p:spPr bwMode="auto">
          <a:xfrm>
            <a:off x="8006080" y="1066800"/>
            <a:ext cx="762000" cy="5181600"/>
          </a:xfrm>
          <a:prstGeom prst="rect">
            <a:avLst/>
          </a:prstGeom>
          <a:solidFill>
            <a:schemeClr val="accent2">
              <a:alpha val="30000"/>
            </a:schemeClr>
          </a:solidFill>
          <a:ln w="9525">
            <a:noFill/>
            <a:miter lim="800000"/>
            <a:headEnd/>
            <a:tailEnd/>
          </a:ln>
          <a:effectLst/>
        </p:spPr>
        <p:txBody>
          <a:bodyPr wrap="none" anchor="ctr"/>
          <a:lstStyle/>
          <a:p>
            <a:endParaRPr lang="en-US" dirty="0"/>
          </a:p>
        </p:txBody>
      </p:sp>
      <p:sp>
        <p:nvSpPr>
          <p:cNvPr id="67006" name="Text Box 446"/>
          <p:cNvSpPr txBox="1">
            <a:spLocks noChangeArrowheads="1"/>
          </p:cNvSpPr>
          <p:nvPr/>
        </p:nvSpPr>
        <p:spPr bwMode="auto">
          <a:xfrm>
            <a:off x="6115050" y="6280150"/>
            <a:ext cx="2743200" cy="396875"/>
          </a:xfrm>
          <a:prstGeom prst="rect">
            <a:avLst/>
          </a:prstGeom>
          <a:solidFill>
            <a:schemeClr val="bg1"/>
          </a:solidFill>
          <a:ln w="9525">
            <a:noFill/>
            <a:miter lim="800000"/>
            <a:headEnd/>
            <a:tailEnd/>
          </a:ln>
          <a:effectLst/>
        </p:spPr>
        <p:txBody>
          <a:bodyPr>
            <a:spAutoFit/>
          </a:bodyPr>
          <a:lstStyle/>
          <a:p>
            <a:pPr algn="l"/>
            <a:r>
              <a:rPr lang="en-US" sz="1000" u="none" dirty="0"/>
              <a:t>After David A. Patterson and John L. Hennessy, </a:t>
            </a:r>
          </a:p>
          <a:p>
            <a:pPr algn="l"/>
            <a:r>
              <a:rPr lang="en-US" sz="1000" i="1" u="none" dirty="0"/>
              <a:t>Computer Organization and Design</a:t>
            </a:r>
            <a:r>
              <a:rPr lang="en-US" sz="1000" u="none" dirty="0"/>
              <a:t>, 2nd Edition</a:t>
            </a:r>
          </a:p>
        </p:txBody>
      </p:sp>
      <p:sp>
        <p:nvSpPr>
          <p:cNvPr id="67007" name="Text Box 447"/>
          <p:cNvSpPr txBox="1">
            <a:spLocks noChangeArrowheads="1"/>
          </p:cNvSpPr>
          <p:nvPr/>
        </p:nvSpPr>
        <p:spPr bwMode="auto">
          <a:xfrm>
            <a:off x="76200" y="6437313"/>
            <a:ext cx="336550" cy="274637"/>
          </a:xfrm>
          <a:prstGeom prst="rect">
            <a:avLst/>
          </a:prstGeom>
          <a:noFill/>
          <a:ln w="9525">
            <a:noFill/>
            <a:miter lim="800000"/>
            <a:headEnd/>
            <a:tailEnd/>
          </a:ln>
          <a:effectLst/>
        </p:spPr>
        <p:txBody>
          <a:bodyPr wrap="none">
            <a:spAutoFit/>
          </a:bodyPr>
          <a:lstStyle/>
          <a:p>
            <a:pPr algn="l"/>
            <a:fld id="{8DBAA779-6961-4C3E-B248-EE48EB773D92}" type="slidenum">
              <a:rPr lang="en-US" sz="1200" b="1" u="none">
                <a:solidFill>
                  <a:schemeClr val="bg2"/>
                </a:solidFill>
              </a:rPr>
              <a:pPr algn="l"/>
              <a:t>25</a:t>
            </a:fld>
            <a:endParaRPr lang="en-US" sz="1200" b="1" u="none" dirty="0">
              <a:solidFill>
                <a:schemeClr val="bg2"/>
              </a:solidFill>
            </a:endParaRPr>
          </a:p>
        </p:txBody>
      </p:sp>
      <p:sp>
        <p:nvSpPr>
          <p:cNvPr id="67008" name="Text Box 448"/>
          <p:cNvSpPr txBox="1">
            <a:spLocks noChangeArrowheads="1"/>
          </p:cNvSpPr>
          <p:nvPr/>
        </p:nvSpPr>
        <p:spPr bwMode="auto">
          <a:xfrm>
            <a:off x="469900" y="762000"/>
            <a:ext cx="1731564" cy="307777"/>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IF: add $s5, $s3, $s4</a:t>
            </a:r>
          </a:p>
        </p:txBody>
      </p:sp>
      <p:sp>
        <p:nvSpPr>
          <p:cNvPr id="67009" name="Line 449"/>
          <p:cNvSpPr>
            <a:spLocks noChangeShapeType="1"/>
          </p:cNvSpPr>
          <p:nvPr/>
        </p:nvSpPr>
        <p:spPr bwMode="auto">
          <a:xfrm>
            <a:off x="2451100" y="457200"/>
            <a:ext cx="0" cy="1828800"/>
          </a:xfrm>
          <a:prstGeom prst="line">
            <a:avLst/>
          </a:prstGeom>
          <a:noFill/>
          <a:ln w="28575">
            <a:solidFill>
              <a:schemeClr val="accent2"/>
            </a:solidFill>
            <a:prstDash val="lgDash"/>
            <a:round/>
            <a:headEnd/>
            <a:tailEnd/>
          </a:ln>
          <a:effectLst/>
        </p:spPr>
        <p:txBody>
          <a:bodyPr/>
          <a:lstStyle/>
          <a:p>
            <a:endParaRPr lang="en-US" dirty="0"/>
          </a:p>
        </p:txBody>
      </p:sp>
      <p:sp>
        <p:nvSpPr>
          <p:cNvPr id="67010" name="Line 450"/>
          <p:cNvSpPr>
            <a:spLocks noChangeShapeType="1"/>
          </p:cNvSpPr>
          <p:nvPr/>
        </p:nvSpPr>
        <p:spPr bwMode="auto">
          <a:xfrm>
            <a:off x="45847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7011" name="Line 451"/>
          <p:cNvSpPr>
            <a:spLocks noChangeShapeType="1"/>
          </p:cNvSpPr>
          <p:nvPr/>
        </p:nvSpPr>
        <p:spPr bwMode="auto">
          <a:xfrm>
            <a:off x="63373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7012" name="Line 452"/>
          <p:cNvSpPr>
            <a:spLocks noChangeShapeType="1"/>
          </p:cNvSpPr>
          <p:nvPr/>
        </p:nvSpPr>
        <p:spPr bwMode="auto">
          <a:xfrm>
            <a:off x="8013700" y="457200"/>
            <a:ext cx="0" cy="914400"/>
          </a:xfrm>
          <a:prstGeom prst="line">
            <a:avLst/>
          </a:prstGeom>
          <a:noFill/>
          <a:ln w="28575">
            <a:solidFill>
              <a:schemeClr val="accent2"/>
            </a:solidFill>
            <a:prstDash val="lgDash"/>
            <a:round/>
            <a:headEnd/>
            <a:tailEnd/>
          </a:ln>
          <a:effectLst/>
        </p:spPr>
        <p:txBody>
          <a:bodyPr/>
          <a:lstStyle/>
          <a:p>
            <a:endParaRPr lang="en-US" dirty="0"/>
          </a:p>
        </p:txBody>
      </p:sp>
      <p:sp>
        <p:nvSpPr>
          <p:cNvPr id="67017" name="Text Box 457"/>
          <p:cNvSpPr txBox="1">
            <a:spLocks noChangeArrowheads="1"/>
          </p:cNvSpPr>
          <p:nvPr/>
        </p:nvSpPr>
        <p:spPr bwMode="auto">
          <a:xfrm>
            <a:off x="2603500" y="762000"/>
            <a:ext cx="1919051" cy="307777"/>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ID/RF: or $s2, $s1, $s0</a:t>
            </a:r>
          </a:p>
        </p:txBody>
      </p:sp>
      <p:sp>
        <p:nvSpPr>
          <p:cNvPr id="67018" name="Text Box 458"/>
          <p:cNvSpPr txBox="1">
            <a:spLocks noChangeArrowheads="1"/>
          </p:cNvSpPr>
          <p:nvPr/>
        </p:nvSpPr>
        <p:spPr bwMode="auto">
          <a:xfrm>
            <a:off x="4572000" y="762000"/>
            <a:ext cx="1768433" cy="307777"/>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EX: and $t7, $t5, $t6</a:t>
            </a:r>
          </a:p>
        </p:txBody>
      </p:sp>
      <p:sp>
        <p:nvSpPr>
          <p:cNvPr id="67019" name="Text Box 459"/>
          <p:cNvSpPr txBox="1">
            <a:spLocks noChangeArrowheads="1"/>
          </p:cNvSpPr>
          <p:nvPr/>
        </p:nvSpPr>
        <p:spPr bwMode="auto">
          <a:xfrm>
            <a:off x="6235700" y="762000"/>
            <a:ext cx="1869423" cy="307777"/>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MEM: sub $t4</a:t>
            </a:r>
            <a:r>
              <a:rPr lang="en-US" sz="1400" b="1" u="none" dirty="0" smtClean="0">
                <a:solidFill>
                  <a:srgbClr val="FF0000"/>
                </a:solidFill>
              </a:rPr>
              <a:t>,$</a:t>
            </a:r>
            <a:r>
              <a:rPr lang="en-US" sz="1400" b="1" u="none" dirty="0">
                <a:solidFill>
                  <a:srgbClr val="FF0000"/>
                </a:solidFill>
              </a:rPr>
              <a:t>t2</a:t>
            </a:r>
            <a:r>
              <a:rPr lang="en-US" sz="1400" b="1" u="none" dirty="0" smtClean="0">
                <a:solidFill>
                  <a:srgbClr val="FF0000"/>
                </a:solidFill>
              </a:rPr>
              <a:t>,$</a:t>
            </a:r>
            <a:r>
              <a:rPr lang="en-US" sz="1400" b="1" u="none" dirty="0">
                <a:solidFill>
                  <a:srgbClr val="FF0000"/>
                </a:solidFill>
              </a:rPr>
              <a:t>t3</a:t>
            </a:r>
          </a:p>
        </p:txBody>
      </p:sp>
      <p:sp>
        <p:nvSpPr>
          <p:cNvPr id="67020" name="Text Box 460"/>
          <p:cNvSpPr txBox="1">
            <a:spLocks noChangeArrowheads="1"/>
          </p:cNvSpPr>
          <p:nvPr/>
        </p:nvSpPr>
        <p:spPr bwMode="auto">
          <a:xfrm>
            <a:off x="8001000" y="762000"/>
            <a:ext cx="1143000" cy="646331"/>
          </a:xfrm>
          <a:prstGeom prst="rect">
            <a:avLst/>
          </a:prstGeom>
          <a:noFill/>
          <a:ln w="9525">
            <a:noFill/>
            <a:miter lim="800000"/>
            <a:headEnd/>
            <a:tailEnd/>
          </a:ln>
          <a:effectLst/>
        </p:spPr>
        <p:txBody>
          <a:bodyPr>
            <a:spAutoFit/>
          </a:bodyPr>
          <a:lstStyle/>
          <a:p>
            <a:pPr algn="l"/>
            <a:r>
              <a:rPr lang="en-US" sz="1400" b="1" u="none" dirty="0">
                <a:solidFill>
                  <a:srgbClr val="FF0000"/>
                </a:solidFill>
              </a:rPr>
              <a:t>WB: lw $t0, 20($t1)</a:t>
            </a:r>
            <a:endParaRPr lang="en-US" sz="1400" b="1" u="none" dirty="0">
              <a:solidFill>
                <a:srgbClr val="008000"/>
              </a:solidFill>
            </a:endParaRPr>
          </a:p>
          <a:p>
            <a:pPr algn="l"/>
            <a:endParaRPr lang="en-US" sz="800" b="1" u="none" dirty="0">
              <a:solidFill>
                <a:srgbClr val="FF0000"/>
              </a:solidFill>
            </a:endParaRPr>
          </a:p>
        </p:txBody>
      </p:sp>
      <p:sp>
        <p:nvSpPr>
          <p:cNvPr id="67026" name="Text Box 466"/>
          <p:cNvSpPr txBox="1">
            <a:spLocks noChangeArrowheads="1"/>
          </p:cNvSpPr>
          <p:nvPr/>
        </p:nvSpPr>
        <p:spPr bwMode="auto">
          <a:xfrm>
            <a:off x="4246563" y="4843463"/>
            <a:ext cx="381000" cy="244475"/>
          </a:xfrm>
          <a:prstGeom prst="rect">
            <a:avLst/>
          </a:prstGeom>
          <a:noFill/>
          <a:ln w="9525">
            <a:noFill/>
            <a:miter lim="800000"/>
            <a:headEnd/>
            <a:tailEnd/>
          </a:ln>
          <a:effectLst/>
        </p:spPr>
        <p:txBody>
          <a:bodyPr>
            <a:spAutoFit/>
          </a:bodyPr>
          <a:lstStyle/>
          <a:p>
            <a:pPr algn="l"/>
            <a:r>
              <a:rPr lang="en-US" sz="1000" b="1" u="none" dirty="0"/>
              <a:t>X</a:t>
            </a:r>
          </a:p>
        </p:txBody>
      </p:sp>
      <p:sp>
        <p:nvSpPr>
          <p:cNvPr id="67028" name="Text Box 468"/>
          <p:cNvSpPr txBox="1">
            <a:spLocks noChangeArrowheads="1"/>
          </p:cNvSpPr>
          <p:nvPr/>
        </p:nvSpPr>
        <p:spPr bwMode="auto">
          <a:xfrm>
            <a:off x="4203700" y="5334000"/>
            <a:ext cx="304800" cy="244475"/>
          </a:xfrm>
          <a:prstGeom prst="rect">
            <a:avLst/>
          </a:prstGeom>
          <a:noFill/>
          <a:ln w="9525">
            <a:noFill/>
            <a:miter lim="800000"/>
            <a:headEnd/>
            <a:tailEnd/>
          </a:ln>
          <a:effectLst/>
        </p:spPr>
        <p:txBody>
          <a:bodyPr>
            <a:spAutoFit/>
          </a:bodyPr>
          <a:lstStyle/>
          <a:p>
            <a:pPr algn="l"/>
            <a:r>
              <a:rPr lang="en-US" sz="1000" b="1" u="none" dirty="0"/>
              <a:t>X</a:t>
            </a:r>
          </a:p>
        </p:txBody>
      </p:sp>
      <p:sp>
        <p:nvSpPr>
          <p:cNvPr id="67029" name="Text Box 469"/>
          <p:cNvSpPr txBox="1">
            <a:spLocks noChangeArrowheads="1"/>
          </p:cNvSpPr>
          <p:nvPr/>
        </p:nvSpPr>
        <p:spPr bwMode="auto">
          <a:xfrm>
            <a:off x="4127500" y="5638800"/>
            <a:ext cx="457200" cy="244475"/>
          </a:xfrm>
          <a:prstGeom prst="rect">
            <a:avLst/>
          </a:prstGeom>
          <a:noFill/>
          <a:ln w="9525">
            <a:noFill/>
            <a:miter lim="800000"/>
            <a:headEnd/>
            <a:tailEnd/>
          </a:ln>
          <a:effectLst/>
        </p:spPr>
        <p:txBody>
          <a:bodyPr>
            <a:spAutoFit/>
          </a:bodyPr>
          <a:lstStyle/>
          <a:p>
            <a:pPr algn="l"/>
            <a:r>
              <a:rPr lang="en-US" sz="1000" b="1" u="none" dirty="0" smtClean="0"/>
              <a:t>$s2</a:t>
            </a:r>
            <a:endParaRPr lang="en-US" sz="1000" b="1" u="none" dirty="0"/>
          </a:p>
        </p:txBody>
      </p:sp>
      <p:sp>
        <p:nvSpPr>
          <p:cNvPr id="67030" name="Text Box 470"/>
          <p:cNvSpPr txBox="1">
            <a:spLocks noChangeArrowheads="1"/>
          </p:cNvSpPr>
          <p:nvPr/>
        </p:nvSpPr>
        <p:spPr bwMode="auto">
          <a:xfrm>
            <a:off x="4081730" y="3581400"/>
            <a:ext cx="56515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[$s1]</a:t>
            </a:r>
            <a:endParaRPr lang="en-US" sz="1000" b="1" u="none" dirty="0"/>
          </a:p>
        </p:txBody>
      </p:sp>
      <p:sp>
        <p:nvSpPr>
          <p:cNvPr id="67031" name="Text Box 471"/>
          <p:cNvSpPr txBox="1">
            <a:spLocks noChangeArrowheads="1"/>
          </p:cNvSpPr>
          <p:nvPr/>
        </p:nvSpPr>
        <p:spPr bwMode="auto">
          <a:xfrm>
            <a:off x="4089821" y="4022725"/>
            <a:ext cx="56515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[$s0]</a:t>
            </a:r>
            <a:endParaRPr lang="en-US" sz="1000" b="1" u="none" dirty="0"/>
          </a:p>
        </p:txBody>
      </p:sp>
      <p:sp>
        <p:nvSpPr>
          <p:cNvPr id="67032" name="Text Box 472"/>
          <p:cNvSpPr txBox="1">
            <a:spLocks noChangeArrowheads="1"/>
          </p:cNvSpPr>
          <p:nvPr/>
        </p:nvSpPr>
        <p:spPr bwMode="auto">
          <a:xfrm>
            <a:off x="2678322" y="3171825"/>
            <a:ext cx="428625" cy="246221"/>
          </a:xfrm>
          <a:prstGeom prst="rect">
            <a:avLst/>
          </a:prstGeom>
          <a:noFill/>
          <a:ln w="9525">
            <a:noFill/>
            <a:miter lim="800000"/>
            <a:headEnd/>
            <a:tailEnd/>
          </a:ln>
          <a:effectLst/>
        </p:spPr>
        <p:txBody>
          <a:bodyPr wrap="square">
            <a:spAutoFit/>
          </a:bodyPr>
          <a:lstStyle/>
          <a:p>
            <a:pPr algn="l"/>
            <a:r>
              <a:rPr lang="en-US" sz="1000" b="1" u="none" dirty="0" smtClean="0"/>
              <a:t>$s1</a:t>
            </a:r>
            <a:endParaRPr lang="en-US" sz="1000" b="1" u="none" dirty="0"/>
          </a:p>
        </p:txBody>
      </p:sp>
      <p:sp>
        <p:nvSpPr>
          <p:cNvPr id="67033" name="Text Box 473"/>
          <p:cNvSpPr txBox="1">
            <a:spLocks noChangeArrowheads="1"/>
          </p:cNvSpPr>
          <p:nvPr/>
        </p:nvSpPr>
        <p:spPr bwMode="auto">
          <a:xfrm>
            <a:off x="2672715" y="3460750"/>
            <a:ext cx="381000" cy="244475"/>
          </a:xfrm>
          <a:prstGeom prst="rect">
            <a:avLst/>
          </a:prstGeom>
          <a:noFill/>
          <a:ln w="9525">
            <a:noFill/>
            <a:miter lim="800000"/>
            <a:headEnd/>
            <a:tailEnd/>
          </a:ln>
          <a:effectLst/>
        </p:spPr>
        <p:txBody>
          <a:bodyPr>
            <a:spAutoFit/>
          </a:bodyPr>
          <a:lstStyle/>
          <a:p>
            <a:pPr algn="l"/>
            <a:r>
              <a:rPr lang="en-US" sz="1000" b="1" u="none" dirty="0" smtClean="0"/>
              <a:t>$s0</a:t>
            </a:r>
            <a:endParaRPr lang="en-US" sz="1000" b="1" u="none" dirty="0"/>
          </a:p>
        </p:txBody>
      </p:sp>
      <p:sp>
        <p:nvSpPr>
          <p:cNvPr id="67034" name="Text Box 474"/>
          <p:cNvSpPr txBox="1">
            <a:spLocks noChangeArrowheads="1"/>
          </p:cNvSpPr>
          <p:nvPr/>
        </p:nvSpPr>
        <p:spPr bwMode="auto">
          <a:xfrm>
            <a:off x="4800600" y="3581400"/>
            <a:ext cx="609600" cy="244475"/>
          </a:xfrm>
          <a:prstGeom prst="rect">
            <a:avLst/>
          </a:prstGeom>
          <a:noFill/>
          <a:ln w="9525">
            <a:noFill/>
            <a:miter lim="800000"/>
            <a:headEnd/>
            <a:tailEnd/>
          </a:ln>
          <a:effectLst/>
        </p:spPr>
        <p:txBody>
          <a:bodyPr>
            <a:spAutoFit/>
          </a:bodyPr>
          <a:lstStyle/>
          <a:p>
            <a:pPr algn="l"/>
            <a:r>
              <a:rPr lang="en-US" sz="1000" b="1" u="none" dirty="0"/>
              <a:t> [ </a:t>
            </a:r>
            <a:r>
              <a:rPr lang="en-US" sz="1000" b="1" u="none" dirty="0" smtClean="0"/>
              <a:t>$t5 </a:t>
            </a:r>
            <a:r>
              <a:rPr lang="en-US" sz="1000" b="1" u="none" dirty="0"/>
              <a:t>]</a:t>
            </a:r>
          </a:p>
        </p:txBody>
      </p:sp>
      <p:sp>
        <p:nvSpPr>
          <p:cNvPr id="67035" name="Text Box 475"/>
          <p:cNvSpPr txBox="1">
            <a:spLocks noChangeArrowheads="1"/>
          </p:cNvSpPr>
          <p:nvPr/>
        </p:nvSpPr>
        <p:spPr bwMode="auto">
          <a:xfrm>
            <a:off x="4507230" y="4045585"/>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[$t6]</a:t>
            </a:r>
            <a:endParaRPr lang="en-US" sz="1000" b="1" u="none" dirty="0"/>
          </a:p>
        </p:txBody>
      </p:sp>
      <p:sp>
        <p:nvSpPr>
          <p:cNvPr id="67036" name="Text Box 476"/>
          <p:cNvSpPr txBox="1">
            <a:spLocks noChangeArrowheads="1"/>
          </p:cNvSpPr>
          <p:nvPr/>
        </p:nvSpPr>
        <p:spPr bwMode="auto">
          <a:xfrm>
            <a:off x="5247640" y="4328160"/>
            <a:ext cx="609600" cy="244475"/>
          </a:xfrm>
          <a:prstGeom prst="rect">
            <a:avLst/>
          </a:prstGeom>
          <a:noFill/>
          <a:ln w="9525">
            <a:noFill/>
            <a:miter lim="800000"/>
            <a:headEnd/>
            <a:tailEnd/>
          </a:ln>
          <a:effectLst/>
        </p:spPr>
        <p:txBody>
          <a:bodyPr>
            <a:spAutoFit/>
          </a:bodyPr>
          <a:lstStyle/>
          <a:p>
            <a:pPr algn="l"/>
            <a:r>
              <a:rPr lang="en-US" sz="1000" b="1" u="none" smtClean="0"/>
              <a:t>[$t6]</a:t>
            </a:r>
            <a:endParaRPr lang="en-US" sz="1000" b="1" u="none" dirty="0"/>
          </a:p>
        </p:txBody>
      </p:sp>
      <p:sp>
        <p:nvSpPr>
          <p:cNvPr id="67037" name="Text Box 477"/>
          <p:cNvSpPr txBox="1">
            <a:spLocks noChangeArrowheads="1"/>
          </p:cNvSpPr>
          <p:nvPr/>
        </p:nvSpPr>
        <p:spPr bwMode="auto">
          <a:xfrm>
            <a:off x="4616450" y="5654675"/>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t7</a:t>
            </a:r>
            <a:endParaRPr lang="en-US" sz="1000" b="1" u="none" dirty="0"/>
          </a:p>
        </p:txBody>
      </p:sp>
      <p:sp>
        <p:nvSpPr>
          <p:cNvPr id="67038" name="Text Box 478"/>
          <p:cNvSpPr txBox="1">
            <a:spLocks noChangeArrowheads="1"/>
          </p:cNvSpPr>
          <p:nvPr/>
        </p:nvSpPr>
        <p:spPr bwMode="auto">
          <a:xfrm>
            <a:off x="5940425" y="5562600"/>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t7</a:t>
            </a:r>
            <a:endParaRPr lang="en-US" sz="1000" b="1" u="none" dirty="0"/>
          </a:p>
        </p:txBody>
      </p:sp>
      <p:sp>
        <p:nvSpPr>
          <p:cNvPr id="67039" name="AutoShape 479"/>
          <p:cNvSpPr>
            <a:spLocks noChangeArrowheads="1"/>
          </p:cNvSpPr>
          <p:nvPr/>
        </p:nvSpPr>
        <p:spPr bwMode="auto">
          <a:xfrm>
            <a:off x="5956300" y="4083050"/>
            <a:ext cx="304800" cy="381000"/>
          </a:xfrm>
          <a:prstGeom prst="rightArrow">
            <a:avLst>
              <a:gd name="adj1" fmla="val 50000"/>
              <a:gd name="adj2" fmla="val 25000"/>
            </a:avLst>
          </a:prstGeom>
          <a:solidFill>
            <a:schemeClr val="bg2">
              <a:alpha val="50000"/>
            </a:schemeClr>
          </a:solidFill>
          <a:ln w="9525">
            <a:solidFill>
              <a:schemeClr val="bg2"/>
            </a:solidFill>
            <a:miter lim="800000"/>
            <a:headEnd/>
            <a:tailEnd/>
          </a:ln>
          <a:effectLst/>
        </p:spPr>
        <p:txBody>
          <a:bodyPr wrap="none" anchor="ctr"/>
          <a:lstStyle/>
          <a:p>
            <a:endParaRPr lang="en-US" dirty="0"/>
          </a:p>
        </p:txBody>
      </p:sp>
      <p:sp>
        <p:nvSpPr>
          <p:cNvPr id="67040" name="Text Box 480"/>
          <p:cNvSpPr txBox="1">
            <a:spLocks noChangeArrowheads="1"/>
          </p:cNvSpPr>
          <p:nvPr/>
        </p:nvSpPr>
        <p:spPr bwMode="auto">
          <a:xfrm>
            <a:off x="5537200" y="4479290"/>
            <a:ext cx="609600" cy="244475"/>
          </a:xfrm>
          <a:prstGeom prst="rect">
            <a:avLst/>
          </a:prstGeom>
          <a:noFill/>
          <a:ln w="9525">
            <a:noFill/>
            <a:miter lim="800000"/>
            <a:headEnd/>
            <a:tailEnd/>
          </a:ln>
          <a:effectLst/>
        </p:spPr>
        <p:txBody>
          <a:bodyPr>
            <a:spAutoFit/>
          </a:bodyPr>
          <a:lstStyle/>
          <a:p>
            <a:pPr algn="l"/>
            <a:r>
              <a:rPr lang="en-US" sz="1000" b="1" u="none" dirty="0"/>
              <a:t>and</a:t>
            </a:r>
          </a:p>
        </p:txBody>
      </p:sp>
      <p:sp>
        <p:nvSpPr>
          <p:cNvPr id="67041" name="Text Box 481"/>
          <p:cNvSpPr txBox="1">
            <a:spLocks noChangeArrowheads="1"/>
          </p:cNvSpPr>
          <p:nvPr/>
        </p:nvSpPr>
        <p:spPr bwMode="auto">
          <a:xfrm>
            <a:off x="6946900" y="5562600"/>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t4</a:t>
            </a:r>
            <a:endParaRPr lang="en-US" sz="1000" b="1" u="none" dirty="0"/>
          </a:p>
        </p:txBody>
      </p:sp>
      <p:sp>
        <p:nvSpPr>
          <p:cNvPr id="67042" name="AutoShape 482"/>
          <p:cNvSpPr>
            <a:spLocks noChangeArrowheads="1"/>
          </p:cNvSpPr>
          <p:nvPr/>
        </p:nvSpPr>
        <p:spPr bwMode="auto">
          <a:xfrm>
            <a:off x="6565900" y="5137150"/>
            <a:ext cx="1371600" cy="381000"/>
          </a:xfrm>
          <a:prstGeom prst="rightArrow">
            <a:avLst>
              <a:gd name="adj1" fmla="val 50000"/>
              <a:gd name="adj2" fmla="val 90000"/>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67043" name="Rectangle 483"/>
          <p:cNvSpPr>
            <a:spLocks noChangeArrowheads="1"/>
          </p:cNvSpPr>
          <p:nvPr/>
        </p:nvSpPr>
        <p:spPr bwMode="auto">
          <a:xfrm>
            <a:off x="6413500" y="4283075"/>
            <a:ext cx="152400" cy="1143000"/>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67045" name="Text Box 485"/>
          <p:cNvSpPr txBox="1">
            <a:spLocks noChangeArrowheads="1"/>
          </p:cNvSpPr>
          <p:nvPr/>
        </p:nvSpPr>
        <p:spPr bwMode="auto">
          <a:xfrm>
            <a:off x="8042275" y="5578475"/>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t0</a:t>
            </a:r>
            <a:endParaRPr lang="en-US" sz="1000" b="1" u="none" dirty="0"/>
          </a:p>
        </p:txBody>
      </p:sp>
      <p:sp>
        <p:nvSpPr>
          <p:cNvPr id="67046" name="Text Box 486"/>
          <p:cNvSpPr txBox="1">
            <a:spLocks noChangeArrowheads="1"/>
          </p:cNvSpPr>
          <p:nvPr/>
        </p:nvSpPr>
        <p:spPr bwMode="auto">
          <a:xfrm>
            <a:off x="2644140" y="3978275"/>
            <a:ext cx="416365"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$t0</a:t>
            </a:r>
            <a:endParaRPr lang="en-US" sz="1000" b="1" u="none" dirty="0"/>
          </a:p>
        </p:txBody>
      </p:sp>
      <p:sp>
        <p:nvSpPr>
          <p:cNvPr id="67047" name="AutoShape 487"/>
          <p:cNvSpPr>
            <a:spLocks noChangeArrowheads="1"/>
          </p:cNvSpPr>
          <p:nvPr/>
        </p:nvSpPr>
        <p:spPr bwMode="auto">
          <a:xfrm rot="5400000">
            <a:off x="7678420" y="5181600"/>
            <a:ext cx="1828800" cy="304800"/>
          </a:xfrm>
          <a:prstGeom prst="rightArrow">
            <a:avLst>
              <a:gd name="adj1" fmla="val 50000"/>
              <a:gd name="adj2" fmla="val 150000"/>
            </a:avLst>
          </a:prstGeom>
          <a:solidFill>
            <a:schemeClr val="accent2">
              <a:alpha val="50000"/>
            </a:schemeClr>
          </a:solidFill>
          <a:ln w="9525">
            <a:solidFill>
              <a:schemeClr val="accent2"/>
            </a:solidFill>
            <a:miter lim="800000"/>
            <a:headEnd/>
            <a:tailEnd/>
          </a:ln>
          <a:effectLst/>
        </p:spPr>
        <p:txBody>
          <a:bodyPr wrap="none" anchor="ctr"/>
          <a:lstStyle/>
          <a:p>
            <a:endParaRPr lang="en-US" dirty="0"/>
          </a:p>
        </p:txBody>
      </p:sp>
      <p:sp>
        <p:nvSpPr>
          <p:cNvPr id="67048" name="AutoShape 488"/>
          <p:cNvSpPr>
            <a:spLocks noChangeArrowheads="1"/>
          </p:cNvSpPr>
          <p:nvPr/>
        </p:nvSpPr>
        <p:spPr bwMode="auto">
          <a:xfrm rot="10800000">
            <a:off x="3060700" y="6073140"/>
            <a:ext cx="1828800" cy="304800"/>
          </a:xfrm>
          <a:prstGeom prst="rightArrow">
            <a:avLst>
              <a:gd name="adj1" fmla="val 50000"/>
              <a:gd name="adj2" fmla="val 150000"/>
            </a:avLst>
          </a:prstGeom>
          <a:solidFill>
            <a:schemeClr val="accent2">
              <a:alpha val="50000"/>
            </a:schemeClr>
          </a:solidFill>
          <a:ln w="9525">
            <a:solidFill>
              <a:schemeClr val="accent2"/>
            </a:solidFill>
            <a:miter lim="800000"/>
            <a:headEnd/>
            <a:tailEnd/>
          </a:ln>
          <a:effectLst/>
        </p:spPr>
        <p:txBody>
          <a:bodyPr wrap="none" anchor="ctr"/>
          <a:lstStyle/>
          <a:p>
            <a:endParaRPr lang="en-US" dirty="0"/>
          </a:p>
        </p:txBody>
      </p:sp>
      <p:sp>
        <p:nvSpPr>
          <p:cNvPr id="67049" name="AutoShape 489"/>
          <p:cNvSpPr>
            <a:spLocks noChangeArrowheads="1"/>
          </p:cNvSpPr>
          <p:nvPr/>
        </p:nvSpPr>
        <p:spPr bwMode="auto">
          <a:xfrm rot="16200000">
            <a:off x="2108200" y="5067300"/>
            <a:ext cx="1447800" cy="304800"/>
          </a:xfrm>
          <a:prstGeom prst="rightArrow">
            <a:avLst>
              <a:gd name="adj1" fmla="val 50000"/>
              <a:gd name="adj2" fmla="val 118750"/>
            </a:avLst>
          </a:prstGeom>
          <a:solidFill>
            <a:schemeClr val="accent2">
              <a:alpha val="50000"/>
            </a:schemeClr>
          </a:solidFill>
          <a:ln w="9525">
            <a:solidFill>
              <a:schemeClr val="accent2"/>
            </a:solidFill>
            <a:miter lim="800000"/>
            <a:headEnd/>
            <a:tailEnd/>
          </a:ln>
          <a:effectLst/>
        </p:spPr>
        <p:txBody>
          <a:bodyPr wrap="none" anchor="ctr"/>
          <a:lstStyle/>
          <a:p>
            <a:endParaRPr lang="en-US" dirty="0"/>
          </a:p>
        </p:txBody>
      </p:sp>
      <p:grpSp>
        <p:nvGrpSpPr>
          <p:cNvPr id="473" name="Group 472"/>
          <p:cNvGrpSpPr/>
          <p:nvPr/>
        </p:nvGrpSpPr>
        <p:grpSpPr>
          <a:xfrm>
            <a:off x="381000" y="1295400"/>
            <a:ext cx="8229601" cy="4953000"/>
            <a:chOff x="457200" y="1295400"/>
            <a:chExt cx="8229601" cy="4953000"/>
          </a:xfrm>
        </p:grpSpPr>
        <p:sp>
          <p:nvSpPr>
            <p:cNvPr id="474" name="Line 201"/>
            <p:cNvSpPr>
              <a:spLocks noChangeShapeType="1"/>
            </p:cNvSpPr>
            <p:nvPr/>
          </p:nvSpPr>
          <p:spPr bwMode="auto">
            <a:xfrm flipV="1">
              <a:off x="5935980" y="43510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475" name="Group 205"/>
            <p:cNvGrpSpPr/>
            <p:nvPr/>
          </p:nvGrpSpPr>
          <p:grpSpPr>
            <a:xfrm>
              <a:off x="5379720" y="3649980"/>
              <a:ext cx="1056287" cy="990598"/>
              <a:chOff x="3355430" y="3810002"/>
              <a:chExt cx="1056287" cy="990598"/>
            </a:xfrm>
          </p:grpSpPr>
          <p:cxnSp>
            <p:nvCxnSpPr>
              <p:cNvPr id="678" name="Straight Connector 677"/>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79" name="Isosceles Triangle 678"/>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80" name="Isosceles Triangle 679"/>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81" name="Isosceles Triangle 680"/>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82" name="Rectangle 681"/>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83"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476" name="Line 207"/>
            <p:cNvSpPr>
              <a:spLocks noChangeShapeType="1"/>
            </p:cNvSpPr>
            <p:nvPr/>
          </p:nvSpPr>
          <p:spPr bwMode="auto">
            <a:xfrm>
              <a:off x="5181600" y="35814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477" name="Line 205"/>
            <p:cNvSpPr>
              <a:spLocks noChangeShapeType="1"/>
            </p:cNvSpPr>
            <p:nvPr/>
          </p:nvSpPr>
          <p:spPr bwMode="auto">
            <a:xfrm>
              <a:off x="6019800" y="2667000"/>
              <a:ext cx="0" cy="914400"/>
            </a:xfrm>
            <a:prstGeom prst="line">
              <a:avLst/>
            </a:prstGeom>
            <a:noFill/>
            <a:ln w="9525">
              <a:solidFill>
                <a:srgbClr val="CC0000"/>
              </a:solidFill>
              <a:round/>
              <a:headEnd/>
              <a:tailEnd/>
            </a:ln>
            <a:effectLst/>
          </p:spPr>
          <p:txBody>
            <a:bodyPr/>
            <a:lstStyle/>
            <a:p>
              <a:endParaRPr lang="en-US" dirty="0"/>
            </a:p>
          </p:txBody>
        </p:sp>
        <p:grpSp>
          <p:nvGrpSpPr>
            <p:cNvPr id="478" name="Group 205"/>
            <p:cNvGrpSpPr/>
            <p:nvPr/>
          </p:nvGrpSpPr>
          <p:grpSpPr>
            <a:xfrm>
              <a:off x="5367373" y="2420274"/>
              <a:ext cx="1056287" cy="990598"/>
              <a:chOff x="3355430" y="3810002"/>
              <a:chExt cx="1056287" cy="990598"/>
            </a:xfrm>
          </p:grpSpPr>
          <p:cxnSp>
            <p:nvCxnSpPr>
              <p:cNvPr id="672" name="Straight Connector 671"/>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73" name="Isosceles Triangle 672"/>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74" name="Isosceles Triangle 673"/>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75" name="Isosceles Triangle 674"/>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76" name="Rectangle 675"/>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77"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479" name="Group 205"/>
            <p:cNvGrpSpPr/>
            <p:nvPr/>
          </p:nvGrpSpPr>
          <p:grpSpPr>
            <a:xfrm>
              <a:off x="1272540" y="2209800"/>
              <a:ext cx="1056287" cy="990598"/>
              <a:chOff x="3355430" y="3810002"/>
              <a:chExt cx="1056287" cy="990598"/>
            </a:xfrm>
          </p:grpSpPr>
          <p:cxnSp>
            <p:nvCxnSpPr>
              <p:cNvPr id="666" name="Straight Connector 665"/>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67" name="Isosceles Triangle 666"/>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68" name="Isosceles Triangle 667"/>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69" name="Isosceles Triangle 668"/>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70" name="Rectangle 669"/>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71"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481" name="Rectangle 9"/>
            <p:cNvSpPr>
              <a:spLocks noChangeArrowheads="1"/>
            </p:cNvSpPr>
            <p:nvPr/>
          </p:nvSpPr>
          <p:spPr bwMode="auto">
            <a:xfrm>
              <a:off x="1143000"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482" name="Rectangle 42"/>
            <p:cNvSpPr>
              <a:spLocks noChangeArrowheads="1"/>
            </p:cNvSpPr>
            <p:nvPr/>
          </p:nvSpPr>
          <p:spPr bwMode="auto">
            <a:xfrm>
              <a:off x="609600" y="35052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483" name="Line 43"/>
            <p:cNvSpPr>
              <a:spLocks noChangeShapeType="1"/>
            </p:cNvSpPr>
            <p:nvPr/>
          </p:nvSpPr>
          <p:spPr bwMode="auto">
            <a:xfrm>
              <a:off x="838200" y="3733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484" name="Line 44"/>
            <p:cNvSpPr>
              <a:spLocks noChangeShapeType="1"/>
            </p:cNvSpPr>
            <p:nvPr/>
          </p:nvSpPr>
          <p:spPr bwMode="auto">
            <a:xfrm flipH="1" flipV="1">
              <a:off x="914400" y="2438400"/>
              <a:ext cx="12700" cy="1295400"/>
            </a:xfrm>
            <a:prstGeom prst="line">
              <a:avLst/>
            </a:prstGeom>
            <a:noFill/>
            <a:ln w="28575">
              <a:solidFill>
                <a:schemeClr val="tx1"/>
              </a:solidFill>
              <a:round/>
              <a:headEnd/>
              <a:tailEnd/>
            </a:ln>
            <a:effectLst/>
          </p:spPr>
          <p:txBody>
            <a:bodyPr/>
            <a:lstStyle/>
            <a:p>
              <a:endParaRPr lang="en-US" dirty="0"/>
            </a:p>
          </p:txBody>
        </p:sp>
        <p:sp>
          <p:nvSpPr>
            <p:cNvPr id="485" name="Line 45"/>
            <p:cNvSpPr>
              <a:spLocks noChangeShapeType="1"/>
            </p:cNvSpPr>
            <p:nvPr/>
          </p:nvSpPr>
          <p:spPr bwMode="auto">
            <a:xfrm flipV="1">
              <a:off x="914400" y="24536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486" name="Line 46"/>
            <p:cNvSpPr>
              <a:spLocks noChangeShapeType="1"/>
            </p:cNvSpPr>
            <p:nvPr/>
          </p:nvSpPr>
          <p:spPr bwMode="auto">
            <a:xfrm>
              <a:off x="1066800" y="29718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487" name="Text Box 47"/>
            <p:cNvSpPr txBox="1">
              <a:spLocks noChangeArrowheads="1"/>
            </p:cNvSpPr>
            <p:nvPr/>
          </p:nvSpPr>
          <p:spPr bwMode="auto">
            <a:xfrm>
              <a:off x="990600" y="27432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488" name="Text Box 48"/>
            <p:cNvSpPr txBox="1">
              <a:spLocks noChangeArrowheads="1"/>
            </p:cNvSpPr>
            <p:nvPr/>
          </p:nvSpPr>
          <p:spPr bwMode="auto">
            <a:xfrm>
              <a:off x="1095375" y="35036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489" name="Text Box 49"/>
            <p:cNvSpPr txBox="1">
              <a:spLocks noChangeArrowheads="1"/>
            </p:cNvSpPr>
            <p:nvPr/>
          </p:nvSpPr>
          <p:spPr bwMode="auto">
            <a:xfrm>
              <a:off x="1281113" y="31099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490" name="Rectangle 50"/>
            <p:cNvSpPr>
              <a:spLocks noChangeArrowheads="1"/>
            </p:cNvSpPr>
            <p:nvPr/>
          </p:nvSpPr>
          <p:spPr bwMode="auto">
            <a:xfrm>
              <a:off x="6761163" y="3810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491" name="Text Box 51"/>
            <p:cNvSpPr txBox="1">
              <a:spLocks noChangeArrowheads="1"/>
            </p:cNvSpPr>
            <p:nvPr/>
          </p:nvSpPr>
          <p:spPr bwMode="auto">
            <a:xfrm>
              <a:off x="6858000" y="50577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492" name="Group 52"/>
            <p:cNvGrpSpPr>
              <a:grpSpLocks/>
            </p:cNvGrpSpPr>
            <p:nvPr/>
          </p:nvGrpSpPr>
          <p:grpSpPr bwMode="auto">
            <a:xfrm>
              <a:off x="5067288" y="4191000"/>
              <a:ext cx="228600" cy="549275"/>
              <a:chOff x="4392" y="1632"/>
              <a:chExt cx="144" cy="346"/>
            </a:xfrm>
          </p:grpSpPr>
          <p:grpSp>
            <p:nvGrpSpPr>
              <p:cNvPr id="661" name="Group 53"/>
              <p:cNvGrpSpPr>
                <a:grpSpLocks/>
              </p:cNvGrpSpPr>
              <p:nvPr/>
            </p:nvGrpSpPr>
            <p:grpSpPr bwMode="auto">
              <a:xfrm>
                <a:off x="4411" y="1634"/>
                <a:ext cx="102" cy="336"/>
                <a:chOff x="1248" y="3360"/>
                <a:chExt cx="144" cy="480"/>
              </a:xfrm>
            </p:grpSpPr>
            <p:sp>
              <p:nvSpPr>
                <p:cNvPr id="663"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664"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665"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662"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493" name="Line 58"/>
            <p:cNvSpPr>
              <a:spLocks noChangeShapeType="1"/>
            </p:cNvSpPr>
            <p:nvPr/>
          </p:nvSpPr>
          <p:spPr bwMode="auto">
            <a:xfrm>
              <a:off x="64770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494" name="Oval 59"/>
            <p:cNvSpPr>
              <a:spLocks noChangeArrowheads="1"/>
            </p:cNvSpPr>
            <p:nvPr/>
          </p:nvSpPr>
          <p:spPr bwMode="auto">
            <a:xfrm>
              <a:off x="4800600" y="28956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495" name="Line 60"/>
            <p:cNvSpPr>
              <a:spLocks noChangeShapeType="1"/>
            </p:cNvSpPr>
            <p:nvPr/>
          </p:nvSpPr>
          <p:spPr bwMode="auto">
            <a:xfrm>
              <a:off x="2209800" y="3886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496" name="Line 61"/>
            <p:cNvSpPr>
              <a:spLocks noChangeShapeType="1"/>
            </p:cNvSpPr>
            <p:nvPr/>
          </p:nvSpPr>
          <p:spPr bwMode="auto">
            <a:xfrm flipV="1">
              <a:off x="4953000" y="35052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497" name="Line 62"/>
            <p:cNvSpPr>
              <a:spLocks noChangeShapeType="1"/>
            </p:cNvSpPr>
            <p:nvPr/>
          </p:nvSpPr>
          <p:spPr bwMode="auto">
            <a:xfrm>
              <a:off x="4800600" y="47929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498" name="Line 63"/>
            <p:cNvSpPr>
              <a:spLocks noChangeShapeType="1"/>
            </p:cNvSpPr>
            <p:nvPr/>
          </p:nvSpPr>
          <p:spPr bwMode="auto">
            <a:xfrm>
              <a:off x="5181600" y="3200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499" name="Line 64"/>
            <p:cNvSpPr>
              <a:spLocks noChangeShapeType="1"/>
            </p:cNvSpPr>
            <p:nvPr/>
          </p:nvSpPr>
          <p:spPr bwMode="auto">
            <a:xfrm>
              <a:off x="2148840" y="1310640"/>
              <a:ext cx="4876800" cy="0"/>
            </a:xfrm>
            <a:prstGeom prst="line">
              <a:avLst/>
            </a:prstGeom>
            <a:noFill/>
            <a:ln w="28575">
              <a:solidFill>
                <a:schemeClr val="tx1"/>
              </a:solidFill>
              <a:round/>
              <a:headEnd/>
              <a:tailEnd/>
            </a:ln>
            <a:effectLst/>
          </p:spPr>
          <p:txBody>
            <a:bodyPr/>
            <a:lstStyle/>
            <a:p>
              <a:endParaRPr lang="en-US" dirty="0"/>
            </a:p>
          </p:txBody>
        </p:sp>
        <p:sp>
          <p:nvSpPr>
            <p:cNvPr id="500" name="Line 65"/>
            <p:cNvSpPr>
              <a:spLocks noChangeShapeType="1"/>
            </p:cNvSpPr>
            <p:nvPr/>
          </p:nvSpPr>
          <p:spPr bwMode="auto">
            <a:xfrm flipV="1">
              <a:off x="2578100" y="1676400"/>
              <a:ext cx="12700" cy="304800"/>
            </a:xfrm>
            <a:prstGeom prst="line">
              <a:avLst/>
            </a:prstGeom>
            <a:noFill/>
            <a:ln w="28575">
              <a:solidFill>
                <a:schemeClr val="tx1"/>
              </a:solidFill>
              <a:round/>
              <a:headEnd/>
              <a:tailEnd/>
            </a:ln>
            <a:effectLst/>
          </p:spPr>
          <p:txBody>
            <a:bodyPr/>
            <a:lstStyle/>
            <a:p>
              <a:endParaRPr lang="en-US" dirty="0"/>
            </a:p>
          </p:txBody>
        </p:sp>
        <p:sp>
          <p:nvSpPr>
            <p:cNvPr id="501" name="Line 66"/>
            <p:cNvSpPr>
              <a:spLocks noChangeShapeType="1"/>
            </p:cNvSpPr>
            <p:nvPr/>
          </p:nvSpPr>
          <p:spPr bwMode="auto">
            <a:xfrm flipV="1">
              <a:off x="1995488" y="1981200"/>
              <a:ext cx="0" cy="685800"/>
            </a:xfrm>
            <a:prstGeom prst="line">
              <a:avLst/>
            </a:prstGeom>
            <a:noFill/>
            <a:ln w="28575">
              <a:solidFill>
                <a:schemeClr val="tx1"/>
              </a:solidFill>
              <a:round/>
              <a:headEnd/>
              <a:tailEnd/>
            </a:ln>
            <a:effectLst/>
          </p:spPr>
          <p:txBody>
            <a:bodyPr/>
            <a:lstStyle/>
            <a:p>
              <a:endParaRPr lang="en-US" dirty="0"/>
            </a:p>
          </p:txBody>
        </p:sp>
        <p:sp>
          <p:nvSpPr>
            <p:cNvPr id="502" name="Line 67"/>
            <p:cNvSpPr>
              <a:spLocks noChangeShapeType="1"/>
            </p:cNvSpPr>
            <p:nvPr/>
          </p:nvSpPr>
          <p:spPr bwMode="auto">
            <a:xfrm flipV="1">
              <a:off x="7003733" y="1295400"/>
              <a:ext cx="14288" cy="1676400"/>
            </a:xfrm>
            <a:prstGeom prst="line">
              <a:avLst/>
            </a:prstGeom>
            <a:noFill/>
            <a:ln w="28575">
              <a:solidFill>
                <a:schemeClr val="tx1"/>
              </a:solidFill>
              <a:round/>
              <a:headEnd/>
              <a:tailEnd/>
            </a:ln>
            <a:effectLst/>
          </p:spPr>
          <p:txBody>
            <a:bodyPr/>
            <a:lstStyle/>
            <a:p>
              <a:endParaRPr lang="en-US" dirty="0"/>
            </a:p>
          </p:txBody>
        </p:sp>
        <p:sp>
          <p:nvSpPr>
            <p:cNvPr id="503" name="Line 68"/>
            <p:cNvSpPr>
              <a:spLocks noChangeShapeType="1"/>
            </p:cNvSpPr>
            <p:nvPr/>
          </p:nvSpPr>
          <p:spPr bwMode="auto">
            <a:xfrm flipV="1">
              <a:off x="2147888" y="1295400"/>
              <a:ext cx="0" cy="914400"/>
            </a:xfrm>
            <a:prstGeom prst="line">
              <a:avLst/>
            </a:prstGeom>
            <a:noFill/>
            <a:ln w="28575">
              <a:solidFill>
                <a:schemeClr val="tx1"/>
              </a:solidFill>
              <a:round/>
              <a:headEnd/>
              <a:tailEnd/>
            </a:ln>
            <a:effectLst/>
          </p:spPr>
          <p:txBody>
            <a:bodyPr/>
            <a:lstStyle/>
            <a:p>
              <a:endParaRPr lang="en-US" dirty="0"/>
            </a:p>
          </p:txBody>
        </p:sp>
        <p:sp>
          <p:nvSpPr>
            <p:cNvPr id="504" name="Line 69"/>
            <p:cNvSpPr>
              <a:spLocks noChangeShapeType="1"/>
            </p:cNvSpPr>
            <p:nvPr/>
          </p:nvSpPr>
          <p:spPr bwMode="auto">
            <a:xfrm>
              <a:off x="6035040" y="2971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05" name="Line 71"/>
            <p:cNvSpPr>
              <a:spLocks noChangeShapeType="1"/>
            </p:cNvSpPr>
            <p:nvPr/>
          </p:nvSpPr>
          <p:spPr bwMode="auto">
            <a:xfrm>
              <a:off x="457200" y="3733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06" name="Line 72"/>
            <p:cNvSpPr>
              <a:spLocks noChangeShapeType="1"/>
            </p:cNvSpPr>
            <p:nvPr/>
          </p:nvSpPr>
          <p:spPr bwMode="auto">
            <a:xfrm flipH="1" flipV="1">
              <a:off x="457200" y="1676400"/>
              <a:ext cx="12700" cy="2057400"/>
            </a:xfrm>
            <a:prstGeom prst="line">
              <a:avLst/>
            </a:prstGeom>
            <a:noFill/>
            <a:ln w="28575">
              <a:solidFill>
                <a:schemeClr val="tx1"/>
              </a:solidFill>
              <a:round/>
              <a:headEnd/>
              <a:tailEnd/>
            </a:ln>
            <a:effectLst/>
          </p:spPr>
          <p:txBody>
            <a:bodyPr/>
            <a:lstStyle/>
            <a:p>
              <a:endParaRPr lang="en-US" dirty="0"/>
            </a:p>
          </p:txBody>
        </p:sp>
        <p:sp>
          <p:nvSpPr>
            <p:cNvPr id="507" name="Line 73"/>
            <p:cNvSpPr>
              <a:spLocks noChangeShapeType="1"/>
            </p:cNvSpPr>
            <p:nvPr/>
          </p:nvSpPr>
          <p:spPr bwMode="auto">
            <a:xfrm>
              <a:off x="457200" y="1683068"/>
              <a:ext cx="2133600" cy="0"/>
            </a:xfrm>
            <a:prstGeom prst="line">
              <a:avLst/>
            </a:prstGeom>
            <a:noFill/>
            <a:ln w="28575">
              <a:solidFill>
                <a:schemeClr val="tx1"/>
              </a:solidFill>
              <a:round/>
              <a:headEnd/>
              <a:tailEnd/>
            </a:ln>
            <a:effectLst/>
          </p:spPr>
          <p:txBody>
            <a:bodyPr/>
            <a:lstStyle/>
            <a:p>
              <a:endParaRPr lang="en-US" dirty="0"/>
            </a:p>
          </p:txBody>
        </p:sp>
        <p:sp>
          <p:nvSpPr>
            <p:cNvPr id="508" name="Line 74"/>
            <p:cNvSpPr>
              <a:spLocks noChangeShapeType="1"/>
            </p:cNvSpPr>
            <p:nvPr/>
          </p:nvSpPr>
          <p:spPr bwMode="auto">
            <a:xfrm flipH="1">
              <a:off x="2438400" y="1981200"/>
              <a:ext cx="152400" cy="0"/>
            </a:xfrm>
            <a:prstGeom prst="line">
              <a:avLst/>
            </a:prstGeom>
            <a:noFill/>
            <a:ln w="28575">
              <a:solidFill>
                <a:schemeClr val="tx1"/>
              </a:solidFill>
              <a:round/>
              <a:headEnd/>
              <a:tailEnd/>
            </a:ln>
            <a:effectLst/>
          </p:spPr>
          <p:txBody>
            <a:bodyPr/>
            <a:lstStyle/>
            <a:p>
              <a:endParaRPr lang="en-US" dirty="0"/>
            </a:p>
          </p:txBody>
        </p:sp>
        <p:sp>
          <p:nvSpPr>
            <p:cNvPr id="509" name="Line 75"/>
            <p:cNvSpPr>
              <a:spLocks noChangeShapeType="1"/>
            </p:cNvSpPr>
            <p:nvPr/>
          </p:nvSpPr>
          <p:spPr bwMode="auto">
            <a:xfrm>
              <a:off x="4724400" y="5105400"/>
              <a:ext cx="381000" cy="0"/>
            </a:xfrm>
            <a:prstGeom prst="line">
              <a:avLst/>
            </a:prstGeom>
            <a:noFill/>
            <a:ln w="28575">
              <a:solidFill>
                <a:schemeClr val="tx1"/>
              </a:solidFill>
              <a:round/>
              <a:headEnd/>
              <a:tailEnd/>
            </a:ln>
            <a:effectLst/>
          </p:spPr>
          <p:txBody>
            <a:bodyPr/>
            <a:lstStyle/>
            <a:p>
              <a:endParaRPr lang="en-US" dirty="0"/>
            </a:p>
          </p:txBody>
        </p:sp>
        <p:sp>
          <p:nvSpPr>
            <p:cNvPr id="510" name="Line 76"/>
            <p:cNvSpPr>
              <a:spLocks noChangeShapeType="1"/>
            </p:cNvSpPr>
            <p:nvPr/>
          </p:nvSpPr>
          <p:spPr bwMode="auto">
            <a:xfrm>
              <a:off x="60198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11" name="Text Box 77"/>
            <p:cNvSpPr txBox="1">
              <a:spLocks noChangeArrowheads="1"/>
            </p:cNvSpPr>
            <p:nvPr/>
          </p:nvSpPr>
          <p:spPr bwMode="auto">
            <a:xfrm>
              <a:off x="6650038" y="40989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512" name="Text Box 78"/>
            <p:cNvSpPr txBox="1">
              <a:spLocks noChangeArrowheads="1"/>
            </p:cNvSpPr>
            <p:nvPr/>
          </p:nvSpPr>
          <p:spPr bwMode="auto">
            <a:xfrm>
              <a:off x="1828800" y="36576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513" name="Line 79"/>
            <p:cNvSpPr>
              <a:spLocks noChangeShapeType="1"/>
            </p:cNvSpPr>
            <p:nvPr/>
          </p:nvSpPr>
          <p:spPr bwMode="auto">
            <a:xfrm>
              <a:off x="2819400" y="34004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14" name="Line 82"/>
            <p:cNvSpPr>
              <a:spLocks noChangeShapeType="1"/>
            </p:cNvSpPr>
            <p:nvPr/>
          </p:nvSpPr>
          <p:spPr bwMode="auto">
            <a:xfrm>
              <a:off x="4724400" y="2667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515" name="Line 83"/>
            <p:cNvSpPr>
              <a:spLocks noChangeShapeType="1"/>
            </p:cNvSpPr>
            <p:nvPr/>
          </p:nvSpPr>
          <p:spPr bwMode="auto">
            <a:xfrm>
              <a:off x="2819400" y="2133600"/>
              <a:ext cx="0" cy="3733800"/>
            </a:xfrm>
            <a:prstGeom prst="line">
              <a:avLst/>
            </a:prstGeom>
            <a:noFill/>
            <a:ln w="28575">
              <a:solidFill>
                <a:schemeClr val="tx1"/>
              </a:solidFill>
              <a:round/>
              <a:headEnd/>
              <a:tailEnd/>
            </a:ln>
            <a:effectLst/>
          </p:spPr>
          <p:txBody>
            <a:bodyPr/>
            <a:lstStyle/>
            <a:p>
              <a:endParaRPr lang="en-US" dirty="0"/>
            </a:p>
          </p:txBody>
        </p:sp>
        <p:sp>
          <p:nvSpPr>
            <p:cNvPr id="516" name="Line 84"/>
            <p:cNvSpPr>
              <a:spLocks noChangeShapeType="1"/>
            </p:cNvSpPr>
            <p:nvPr/>
          </p:nvSpPr>
          <p:spPr bwMode="auto">
            <a:xfrm>
              <a:off x="2819400" y="50911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517" name="Line 86"/>
            <p:cNvSpPr>
              <a:spLocks noChangeShapeType="1"/>
            </p:cNvSpPr>
            <p:nvPr/>
          </p:nvSpPr>
          <p:spPr bwMode="auto">
            <a:xfrm>
              <a:off x="7848600" y="4267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18" name="Line 87"/>
            <p:cNvSpPr>
              <a:spLocks noChangeShapeType="1"/>
            </p:cNvSpPr>
            <p:nvPr/>
          </p:nvSpPr>
          <p:spPr bwMode="auto">
            <a:xfrm>
              <a:off x="8229600" y="46005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19" name="Line 88"/>
            <p:cNvSpPr>
              <a:spLocks noChangeShapeType="1"/>
            </p:cNvSpPr>
            <p:nvPr/>
          </p:nvSpPr>
          <p:spPr bwMode="auto">
            <a:xfrm>
              <a:off x="6477000" y="2971800"/>
              <a:ext cx="533400" cy="0"/>
            </a:xfrm>
            <a:prstGeom prst="line">
              <a:avLst/>
            </a:prstGeom>
            <a:noFill/>
            <a:ln w="28575">
              <a:solidFill>
                <a:schemeClr val="tx1"/>
              </a:solidFill>
              <a:round/>
              <a:headEnd/>
              <a:tailEnd/>
            </a:ln>
            <a:effectLst/>
          </p:spPr>
          <p:txBody>
            <a:bodyPr/>
            <a:lstStyle/>
            <a:p>
              <a:endParaRPr lang="en-US" dirty="0"/>
            </a:p>
          </p:txBody>
        </p:sp>
        <p:sp>
          <p:nvSpPr>
            <p:cNvPr id="520" name="Line 89"/>
            <p:cNvSpPr>
              <a:spLocks noChangeShapeType="1"/>
            </p:cNvSpPr>
            <p:nvPr/>
          </p:nvSpPr>
          <p:spPr bwMode="auto">
            <a:xfrm>
              <a:off x="8534400" y="4433888"/>
              <a:ext cx="152400" cy="0"/>
            </a:xfrm>
            <a:prstGeom prst="line">
              <a:avLst/>
            </a:prstGeom>
            <a:noFill/>
            <a:ln w="28575">
              <a:solidFill>
                <a:schemeClr val="tx1"/>
              </a:solidFill>
              <a:round/>
              <a:headEnd/>
              <a:tailEnd/>
            </a:ln>
            <a:effectLst/>
          </p:spPr>
          <p:txBody>
            <a:bodyPr/>
            <a:lstStyle/>
            <a:p>
              <a:endParaRPr lang="en-US" dirty="0"/>
            </a:p>
          </p:txBody>
        </p:sp>
        <p:sp>
          <p:nvSpPr>
            <p:cNvPr id="521" name="Line 90"/>
            <p:cNvSpPr>
              <a:spLocks noChangeShapeType="1"/>
            </p:cNvSpPr>
            <p:nvPr/>
          </p:nvSpPr>
          <p:spPr bwMode="auto">
            <a:xfrm>
              <a:off x="8672513" y="4419600"/>
              <a:ext cx="14288" cy="1828800"/>
            </a:xfrm>
            <a:prstGeom prst="line">
              <a:avLst/>
            </a:prstGeom>
            <a:noFill/>
            <a:ln w="28575">
              <a:solidFill>
                <a:schemeClr val="tx1"/>
              </a:solidFill>
              <a:round/>
              <a:headEnd/>
              <a:tailEnd/>
            </a:ln>
            <a:effectLst/>
          </p:spPr>
          <p:txBody>
            <a:bodyPr/>
            <a:lstStyle/>
            <a:p>
              <a:endParaRPr lang="en-US" dirty="0"/>
            </a:p>
          </p:txBody>
        </p:sp>
        <p:sp>
          <p:nvSpPr>
            <p:cNvPr id="522" name="Line 9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523" name="Line 92"/>
            <p:cNvSpPr>
              <a:spLocks noChangeShapeType="1"/>
            </p:cNvSpPr>
            <p:nvPr/>
          </p:nvSpPr>
          <p:spPr bwMode="auto">
            <a:xfrm>
              <a:off x="2909888" y="4495800"/>
              <a:ext cx="0" cy="1752600"/>
            </a:xfrm>
            <a:prstGeom prst="line">
              <a:avLst/>
            </a:prstGeom>
            <a:noFill/>
            <a:ln w="28575">
              <a:solidFill>
                <a:schemeClr val="tx1"/>
              </a:solidFill>
              <a:round/>
              <a:headEnd/>
              <a:tailEnd/>
            </a:ln>
            <a:effectLst/>
          </p:spPr>
          <p:txBody>
            <a:bodyPr/>
            <a:lstStyle/>
            <a:p>
              <a:endParaRPr lang="en-US" dirty="0"/>
            </a:p>
          </p:txBody>
        </p:sp>
        <p:grpSp>
          <p:nvGrpSpPr>
            <p:cNvPr id="524" name="Group 93"/>
            <p:cNvGrpSpPr>
              <a:grpSpLocks/>
            </p:cNvGrpSpPr>
            <p:nvPr/>
          </p:nvGrpSpPr>
          <p:grpSpPr bwMode="auto">
            <a:xfrm>
              <a:off x="2246301" y="1827213"/>
              <a:ext cx="228600" cy="549275"/>
              <a:chOff x="4392" y="1632"/>
              <a:chExt cx="144" cy="346"/>
            </a:xfrm>
          </p:grpSpPr>
          <p:grpSp>
            <p:nvGrpSpPr>
              <p:cNvPr id="656" name="Group 94"/>
              <p:cNvGrpSpPr>
                <a:grpSpLocks/>
              </p:cNvGrpSpPr>
              <p:nvPr/>
            </p:nvGrpSpPr>
            <p:grpSpPr bwMode="auto">
              <a:xfrm>
                <a:off x="4411" y="1634"/>
                <a:ext cx="102" cy="336"/>
                <a:chOff x="1248" y="3360"/>
                <a:chExt cx="144" cy="480"/>
              </a:xfrm>
            </p:grpSpPr>
            <p:sp>
              <p:nvSpPr>
                <p:cNvPr id="658"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659"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660"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657"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525" name="Group 99"/>
            <p:cNvGrpSpPr>
              <a:grpSpLocks/>
            </p:cNvGrpSpPr>
            <p:nvPr/>
          </p:nvGrpSpPr>
          <p:grpSpPr bwMode="auto">
            <a:xfrm>
              <a:off x="8342301" y="4175125"/>
              <a:ext cx="228600" cy="549275"/>
              <a:chOff x="4392" y="1632"/>
              <a:chExt cx="144" cy="346"/>
            </a:xfrm>
          </p:grpSpPr>
          <p:grpSp>
            <p:nvGrpSpPr>
              <p:cNvPr id="651" name="Group 100"/>
              <p:cNvGrpSpPr>
                <a:grpSpLocks/>
              </p:cNvGrpSpPr>
              <p:nvPr/>
            </p:nvGrpSpPr>
            <p:grpSpPr bwMode="auto">
              <a:xfrm>
                <a:off x="4411" y="1634"/>
                <a:ext cx="102" cy="336"/>
                <a:chOff x="1248" y="3360"/>
                <a:chExt cx="144" cy="480"/>
              </a:xfrm>
            </p:grpSpPr>
            <p:sp>
              <p:nvSpPr>
                <p:cNvPr id="653"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654"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655"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652"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526" name="Group 105"/>
            <p:cNvGrpSpPr>
              <a:grpSpLocks/>
            </p:cNvGrpSpPr>
            <p:nvPr/>
          </p:nvGrpSpPr>
          <p:grpSpPr bwMode="auto">
            <a:xfrm>
              <a:off x="2438400" y="2514600"/>
              <a:ext cx="152400" cy="3505200"/>
              <a:chOff x="1728" y="1296"/>
              <a:chExt cx="96" cy="2688"/>
            </a:xfrm>
          </p:grpSpPr>
          <p:sp>
            <p:nvSpPr>
              <p:cNvPr id="649"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650"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527" name="Line 108"/>
            <p:cNvSpPr>
              <a:spLocks noChangeShapeType="1"/>
            </p:cNvSpPr>
            <p:nvPr/>
          </p:nvSpPr>
          <p:spPr bwMode="auto">
            <a:xfrm>
              <a:off x="2590800" y="3886200"/>
              <a:ext cx="228600" cy="0"/>
            </a:xfrm>
            <a:prstGeom prst="line">
              <a:avLst/>
            </a:prstGeom>
            <a:noFill/>
            <a:ln w="28575">
              <a:solidFill>
                <a:schemeClr val="tx1"/>
              </a:solidFill>
              <a:round/>
              <a:headEnd/>
              <a:tailEnd/>
            </a:ln>
            <a:effectLst/>
          </p:spPr>
          <p:txBody>
            <a:bodyPr/>
            <a:lstStyle/>
            <a:p>
              <a:endParaRPr lang="en-US" dirty="0"/>
            </a:p>
          </p:txBody>
        </p:sp>
        <p:sp>
          <p:nvSpPr>
            <p:cNvPr id="528" name="Line 109"/>
            <p:cNvSpPr>
              <a:spLocks noChangeShapeType="1"/>
            </p:cNvSpPr>
            <p:nvPr/>
          </p:nvSpPr>
          <p:spPr bwMode="auto">
            <a:xfrm>
              <a:off x="1920240" y="26670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529" name="Line 110"/>
            <p:cNvSpPr>
              <a:spLocks noChangeShapeType="1"/>
            </p:cNvSpPr>
            <p:nvPr/>
          </p:nvSpPr>
          <p:spPr bwMode="auto">
            <a:xfrm>
              <a:off x="2590800" y="26670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530" name="Group 111"/>
            <p:cNvGrpSpPr>
              <a:grpSpLocks/>
            </p:cNvGrpSpPr>
            <p:nvPr/>
          </p:nvGrpSpPr>
          <p:grpSpPr bwMode="auto">
            <a:xfrm>
              <a:off x="4572000" y="2514600"/>
              <a:ext cx="152400" cy="3505200"/>
              <a:chOff x="1728" y="1296"/>
              <a:chExt cx="96" cy="2688"/>
            </a:xfrm>
          </p:grpSpPr>
          <p:sp>
            <p:nvSpPr>
              <p:cNvPr id="647"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648"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531" name="Group 114"/>
            <p:cNvGrpSpPr>
              <a:grpSpLocks/>
            </p:cNvGrpSpPr>
            <p:nvPr/>
          </p:nvGrpSpPr>
          <p:grpSpPr bwMode="auto">
            <a:xfrm>
              <a:off x="6324600" y="2514600"/>
              <a:ext cx="152400" cy="3505200"/>
              <a:chOff x="1728" y="1296"/>
              <a:chExt cx="96" cy="2688"/>
            </a:xfrm>
          </p:grpSpPr>
          <p:sp>
            <p:nvSpPr>
              <p:cNvPr id="645"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646"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532" name="Group 117"/>
            <p:cNvGrpSpPr>
              <a:grpSpLocks/>
            </p:cNvGrpSpPr>
            <p:nvPr/>
          </p:nvGrpSpPr>
          <p:grpSpPr bwMode="auto">
            <a:xfrm>
              <a:off x="8001000" y="2514600"/>
              <a:ext cx="152400" cy="3505200"/>
              <a:chOff x="1728" y="1296"/>
              <a:chExt cx="96" cy="2688"/>
            </a:xfrm>
          </p:grpSpPr>
          <p:sp>
            <p:nvSpPr>
              <p:cNvPr id="643"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644"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533" name="Line 120"/>
            <p:cNvSpPr>
              <a:spLocks noChangeShapeType="1"/>
            </p:cNvSpPr>
            <p:nvPr/>
          </p:nvSpPr>
          <p:spPr bwMode="auto">
            <a:xfrm>
              <a:off x="42672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34" name="Line 121"/>
            <p:cNvSpPr>
              <a:spLocks noChangeShapeType="1"/>
            </p:cNvSpPr>
            <p:nvPr/>
          </p:nvSpPr>
          <p:spPr bwMode="auto">
            <a:xfrm>
              <a:off x="42672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35" name="Text Box 81"/>
            <p:cNvSpPr txBox="1">
              <a:spLocks noChangeArrowheads="1"/>
            </p:cNvSpPr>
            <p:nvPr/>
          </p:nvSpPr>
          <p:spPr bwMode="auto">
            <a:xfrm>
              <a:off x="3338513" y="29432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536" name="Rectangle 10"/>
            <p:cNvSpPr>
              <a:spLocks noChangeArrowheads="1"/>
            </p:cNvSpPr>
            <p:nvPr/>
          </p:nvSpPr>
          <p:spPr bwMode="auto">
            <a:xfrm>
              <a:off x="3048000" y="32146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537" name="Text Box 80"/>
            <p:cNvSpPr txBox="1">
              <a:spLocks noChangeArrowheads="1"/>
            </p:cNvSpPr>
            <p:nvPr/>
          </p:nvSpPr>
          <p:spPr bwMode="auto">
            <a:xfrm>
              <a:off x="3035300" y="32607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538" name="Text Box 122"/>
            <p:cNvSpPr txBox="1">
              <a:spLocks noChangeArrowheads="1"/>
            </p:cNvSpPr>
            <p:nvPr/>
          </p:nvSpPr>
          <p:spPr bwMode="auto">
            <a:xfrm>
              <a:off x="3733800" y="3565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539" name="Oval 11"/>
            <p:cNvSpPr>
              <a:spLocks noChangeArrowheads="1"/>
            </p:cNvSpPr>
            <p:nvPr/>
          </p:nvSpPr>
          <p:spPr bwMode="auto">
            <a:xfrm>
              <a:off x="3810000" y="4724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540" name="Text Box 123"/>
            <p:cNvSpPr txBox="1">
              <a:spLocks noChangeArrowheads="1"/>
            </p:cNvSpPr>
            <p:nvPr/>
          </p:nvSpPr>
          <p:spPr bwMode="auto">
            <a:xfrm>
              <a:off x="4310063" y="4843463"/>
              <a:ext cx="381000" cy="246221"/>
            </a:xfrm>
            <a:prstGeom prst="rect">
              <a:avLst/>
            </a:prstGeom>
            <a:noFill/>
            <a:ln w="9525">
              <a:noFill/>
              <a:miter lim="800000"/>
              <a:headEnd/>
              <a:tailEnd/>
            </a:ln>
            <a:effectLst/>
          </p:spPr>
          <p:txBody>
            <a:bodyPr>
              <a:spAutoFit/>
            </a:bodyPr>
            <a:lstStyle/>
            <a:p>
              <a:pPr algn="l"/>
              <a:endParaRPr lang="en-US" sz="1000" b="1" u="none" dirty="0"/>
            </a:p>
          </p:txBody>
        </p:sp>
        <p:sp>
          <p:nvSpPr>
            <p:cNvPr id="541" name="Line 124"/>
            <p:cNvSpPr>
              <a:spLocks noChangeShapeType="1"/>
            </p:cNvSpPr>
            <p:nvPr/>
          </p:nvSpPr>
          <p:spPr bwMode="auto">
            <a:xfrm>
              <a:off x="4343400" y="5105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42" name="Line 125"/>
            <p:cNvSpPr>
              <a:spLocks noChangeShapeType="1"/>
            </p:cNvSpPr>
            <p:nvPr/>
          </p:nvSpPr>
          <p:spPr bwMode="auto">
            <a:xfrm>
              <a:off x="2819400" y="36861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43" name="Line 126"/>
            <p:cNvSpPr>
              <a:spLocks noChangeShapeType="1"/>
            </p:cNvSpPr>
            <p:nvPr/>
          </p:nvSpPr>
          <p:spPr bwMode="auto">
            <a:xfrm>
              <a:off x="2667000" y="4191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544" name="Line 127"/>
            <p:cNvSpPr>
              <a:spLocks noChangeShapeType="1"/>
            </p:cNvSpPr>
            <p:nvPr/>
          </p:nvSpPr>
          <p:spPr bwMode="auto">
            <a:xfrm>
              <a:off x="28956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45" name="Line 128"/>
            <p:cNvSpPr>
              <a:spLocks noChangeShapeType="1"/>
            </p:cNvSpPr>
            <p:nvPr/>
          </p:nvSpPr>
          <p:spPr bwMode="auto">
            <a:xfrm>
              <a:off x="4953000"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46" name="Line 129"/>
            <p:cNvSpPr>
              <a:spLocks noChangeShapeType="1"/>
            </p:cNvSpPr>
            <p:nvPr/>
          </p:nvSpPr>
          <p:spPr bwMode="auto">
            <a:xfrm>
              <a:off x="52578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47" name="Line 130"/>
            <p:cNvSpPr>
              <a:spLocks noChangeShapeType="1"/>
            </p:cNvSpPr>
            <p:nvPr/>
          </p:nvSpPr>
          <p:spPr bwMode="auto">
            <a:xfrm>
              <a:off x="4724400" y="4267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548" name="Line 131"/>
            <p:cNvSpPr>
              <a:spLocks noChangeShapeType="1"/>
            </p:cNvSpPr>
            <p:nvPr/>
          </p:nvSpPr>
          <p:spPr bwMode="auto">
            <a:xfrm>
              <a:off x="4724400"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549" name="Line 132"/>
            <p:cNvSpPr>
              <a:spLocks noChangeShapeType="1"/>
            </p:cNvSpPr>
            <p:nvPr/>
          </p:nvSpPr>
          <p:spPr bwMode="auto">
            <a:xfrm>
              <a:off x="2133600" y="2209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50" name="Line 133"/>
            <p:cNvSpPr>
              <a:spLocks noChangeShapeType="1"/>
            </p:cNvSpPr>
            <p:nvPr/>
          </p:nvSpPr>
          <p:spPr bwMode="auto">
            <a:xfrm>
              <a:off x="1981200" y="1981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51" name="Line 135"/>
            <p:cNvSpPr>
              <a:spLocks noChangeShapeType="1"/>
            </p:cNvSpPr>
            <p:nvPr/>
          </p:nvSpPr>
          <p:spPr bwMode="auto">
            <a:xfrm>
              <a:off x="6477000" y="4010025"/>
              <a:ext cx="152400" cy="0"/>
            </a:xfrm>
            <a:prstGeom prst="line">
              <a:avLst/>
            </a:prstGeom>
            <a:noFill/>
            <a:ln w="28575">
              <a:solidFill>
                <a:srgbClr val="CC0000"/>
              </a:solidFill>
              <a:round/>
              <a:headEnd/>
              <a:tailEnd/>
            </a:ln>
            <a:effectLst/>
          </p:spPr>
          <p:txBody>
            <a:bodyPr/>
            <a:lstStyle/>
            <a:p>
              <a:endParaRPr lang="en-US" dirty="0"/>
            </a:p>
          </p:txBody>
        </p:sp>
        <p:sp>
          <p:nvSpPr>
            <p:cNvPr id="552" name="Line 136"/>
            <p:cNvSpPr>
              <a:spLocks noChangeShapeType="1"/>
            </p:cNvSpPr>
            <p:nvPr/>
          </p:nvSpPr>
          <p:spPr bwMode="auto">
            <a:xfrm flipV="1">
              <a:off x="6629400" y="3552825"/>
              <a:ext cx="0" cy="457200"/>
            </a:xfrm>
            <a:prstGeom prst="line">
              <a:avLst/>
            </a:prstGeom>
            <a:noFill/>
            <a:ln w="28575">
              <a:solidFill>
                <a:srgbClr val="CC0000"/>
              </a:solidFill>
              <a:round/>
              <a:headEnd/>
              <a:tailEnd/>
            </a:ln>
            <a:effectLst/>
          </p:spPr>
          <p:txBody>
            <a:bodyPr/>
            <a:lstStyle/>
            <a:p>
              <a:endParaRPr lang="en-US" dirty="0"/>
            </a:p>
          </p:txBody>
        </p:sp>
        <p:sp>
          <p:nvSpPr>
            <p:cNvPr id="553" name="Line 137"/>
            <p:cNvSpPr>
              <a:spLocks noChangeShapeType="1"/>
            </p:cNvSpPr>
            <p:nvPr/>
          </p:nvSpPr>
          <p:spPr bwMode="auto">
            <a:xfrm>
              <a:off x="4800600" y="4267200"/>
              <a:ext cx="0" cy="533400"/>
            </a:xfrm>
            <a:prstGeom prst="line">
              <a:avLst/>
            </a:prstGeom>
            <a:noFill/>
            <a:ln w="28575">
              <a:solidFill>
                <a:schemeClr val="tx1"/>
              </a:solidFill>
              <a:round/>
              <a:headEnd/>
              <a:tailEnd/>
            </a:ln>
            <a:effectLst/>
          </p:spPr>
          <p:txBody>
            <a:bodyPr/>
            <a:lstStyle/>
            <a:p>
              <a:endParaRPr lang="en-US" dirty="0"/>
            </a:p>
          </p:txBody>
        </p:sp>
        <p:sp>
          <p:nvSpPr>
            <p:cNvPr id="554" name="Text Box 138"/>
            <p:cNvSpPr txBox="1">
              <a:spLocks noChangeArrowheads="1"/>
            </p:cNvSpPr>
            <p:nvPr/>
          </p:nvSpPr>
          <p:spPr bwMode="auto">
            <a:xfrm>
              <a:off x="6629400" y="47244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555" name="Line 139"/>
            <p:cNvSpPr>
              <a:spLocks noChangeShapeType="1"/>
            </p:cNvSpPr>
            <p:nvPr/>
          </p:nvSpPr>
          <p:spPr bwMode="auto">
            <a:xfrm>
              <a:off x="6477000" y="4953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56" name="Text Box 140"/>
            <p:cNvSpPr txBox="1">
              <a:spLocks noChangeArrowheads="1"/>
            </p:cNvSpPr>
            <p:nvPr/>
          </p:nvSpPr>
          <p:spPr bwMode="auto">
            <a:xfrm>
              <a:off x="7259638" y="41148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557" name="Line 141"/>
            <p:cNvSpPr>
              <a:spLocks noChangeShapeType="1"/>
            </p:cNvSpPr>
            <p:nvPr/>
          </p:nvSpPr>
          <p:spPr bwMode="auto">
            <a:xfrm>
              <a:off x="6568440" y="4267200"/>
              <a:ext cx="0" cy="1066800"/>
            </a:xfrm>
            <a:prstGeom prst="line">
              <a:avLst/>
            </a:prstGeom>
            <a:noFill/>
            <a:ln w="28575">
              <a:solidFill>
                <a:schemeClr val="tx1"/>
              </a:solidFill>
              <a:round/>
              <a:headEnd/>
              <a:tailEnd/>
            </a:ln>
            <a:effectLst/>
          </p:spPr>
          <p:txBody>
            <a:bodyPr/>
            <a:lstStyle/>
            <a:p>
              <a:endParaRPr lang="en-US" dirty="0"/>
            </a:p>
          </p:txBody>
        </p:sp>
        <p:sp>
          <p:nvSpPr>
            <p:cNvPr id="558" name="Line 142"/>
            <p:cNvSpPr>
              <a:spLocks noChangeShapeType="1"/>
            </p:cNvSpPr>
            <p:nvPr/>
          </p:nvSpPr>
          <p:spPr bwMode="auto">
            <a:xfrm>
              <a:off x="6553200" y="53340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559" name="Line 143"/>
            <p:cNvSpPr>
              <a:spLocks noChangeShapeType="1"/>
            </p:cNvSpPr>
            <p:nvPr/>
          </p:nvSpPr>
          <p:spPr bwMode="auto">
            <a:xfrm>
              <a:off x="8153400" y="4267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60" name="Line 144"/>
            <p:cNvSpPr>
              <a:spLocks noChangeShapeType="1"/>
            </p:cNvSpPr>
            <p:nvPr/>
          </p:nvSpPr>
          <p:spPr bwMode="auto">
            <a:xfrm>
              <a:off x="8153400" y="5341620"/>
              <a:ext cx="76200" cy="0"/>
            </a:xfrm>
            <a:prstGeom prst="line">
              <a:avLst/>
            </a:prstGeom>
            <a:noFill/>
            <a:ln w="28575">
              <a:solidFill>
                <a:schemeClr val="tx1"/>
              </a:solidFill>
              <a:round/>
              <a:headEnd/>
              <a:tailEnd/>
            </a:ln>
            <a:effectLst/>
          </p:spPr>
          <p:txBody>
            <a:bodyPr/>
            <a:lstStyle/>
            <a:p>
              <a:endParaRPr lang="en-US" dirty="0"/>
            </a:p>
          </p:txBody>
        </p:sp>
        <p:sp>
          <p:nvSpPr>
            <p:cNvPr id="561" name="Line 145"/>
            <p:cNvSpPr>
              <a:spLocks noChangeShapeType="1"/>
            </p:cNvSpPr>
            <p:nvPr/>
          </p:nvSpPr>
          <p:spPr bwMode="auto">
            <a:xfrm flipV="1">
              <a:off x="8229600" y="4586288"/>
              <a:ext cx="0" cy="762000"/>
            </a:xfrm>
            <a:prstGeom prst="line">
              <a:avLst/>
            </a:prstGeom>
            <a:noFill/>
            <a:ln w="28575">
              <a:solidFill>
                <a:schemeClr val="tx1"/>
              </a:solidFill>
              <a:round/>
              <a:headEnd/>
              <a:tailEnd/>
            </a:ln>
            <a:effectLst/>
          </p:spPr>
          <p:txBody>
            <a:bodyPr/>
            <a:lstStyle/>
            <a:p>
              <a:endParaRPr lang="en-US" dirty="0"/>
            </a:p>
          </p:txBody>
        </p:sp>
        <p:sp>
          <p:nvSpPr>
            <p:cNvPr id="562" name="Text Box 146"/>
            <p:cNvSpPr txBox="1">
              <a:spLocks noChangeArrowheads="1"/>
            </p:cNvSpPr>
            <p:nvPr/>
          </p:nvSpPr>
          <p:spPr bwMode="auto">
            <a:xfrm>
              <a:off x="2286000" y="23288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563" name="Text Box 147"/>
            <p:cNvSpPr txBox="1">
              <a:spLocks noChangeArrowheads="1"/>
            </p:cNvSpPr>
            <p:nvPr/>
          </p:nvSpPr>
          <p:spPr bwMode="auto">
            <a:xfrm>
              <a:off x="4343400" y="14478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564" name="Text Box 148"/>
            <p:cNvSpPr txBox="1">
              <a:spLocks noChangeArrowheads="1"/>
            </p:cNvSpPr>
            <p:nvPr/>
          </p:nvSpPr>
          <p:spPr bwMode="auto">
            <a:xfrm>
              <a:off x="6019800" y="14478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565" name="Text Box 149"/>
            <p:cNvSpPr txBox="1">
              <a:spLocks noChangeArrowheads="1"/>
            </p:cNvSpPr>
            <p:nvPr/>
          </p:nvSpPr>
          <p:spPr bwMode="auto">
            <a:xfrm>
              <a:off x="7696200" y="14478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566" name="Text Box 152"/>
            <p:cNvSpPr txBox="1">
              <a:spLocks noChangeArrowheads="1"/>
            </p:cNvSpPr>
            <p:nvPr/>
          </p:nvSpPr>
          <p:spPr bwMode="auto">
            <a:xfrm rot="16200000">
              <a:off x="1989138" y="30686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567" name="Line 156"/>
            <p:cNvSpPr>
              <a:spLocks noChangeShapeType="1"/>
            </p:cNvSpPr>
            <p:nvPr/>
          </p:nvSpPr>
          <p:spPr bwMode="auto">
            <a:xfrm>
              <a:off x="2819400" y="55626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568" name="Line 157"/>
            <p:cNvSpPr>
              <a:spLocks noChangeShapeType="1"/>
            </p:cNvSpPr>
            <p:nvPr/>
          </p:nvSpPr>
          <p:spPr bwMode="auto">
            <a:xfrm>
              <a:off x="2819400" y="58597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569" name="Line 158"/>
            <p:cNvSpPr>
              <a:spLocks noChangeShapeType="1"/>
            </p:cNvSpPr>
            <p:nvPr/>
          </p:nvSpPr>
          <p:spPr bwMode="auto">
            <a:xfrm>
              <a:off x="2681288" y="4191000"/>
              <a:ext cx="0" cy="1905000"/>
            </a:xfrm>
            <a:prstGeom prst="line">
              <a:avLst/>
            </a:prstGeom>
            <a:noFill/>
            <a:ln w="28575">
              <a:solidFill>
                <a:schemeClr val="tx1"/>
              </a:solidFill>
              <a:round/>
              <a:headEnd/>
              <a:tailEnd/>
            </a:ln>
            <a:effectLst/>
          </p:spPr>
          <p:txBody>
            <a:bodyPr/>
            <a:lstStyle/>
            <a:p>
              <a:endParaRPr lang="en-US" dirty="0"/>
            </a:p>
          </p:txBody>
        </p:sp>
        <p:sp>
          <p:nvSpPr>
            <p:cNvPr id="570" name="Line 159"/>
            <p:cNvSpPr>
              <a:spLocks noChangeShapeType="1"/>
            </p:cNvSpPr>
            <p:nvPr/>
          </p:nvSpPr>
          <p:spPr bwMode="auto">
            <a:xfrm>
              <a:off x="2667000" y="6096000"/>
              <a:ext cx="5638800" cy="0"/>
            </a:xfrm>
            <a:prstGeom prst="line">
              <a:avLst/>
            </a:prstGeom>
            <a:noFill/>
            <a:ln w="28575">
              <a:solidFill>
                <a:schemeClr val="tx1"/>
              </a:solidFill>
              <a:round/>
              <a:headEnd/>
              <a:tailEnd/>
            </a:ln>
            <a:effectLst/>
          </p:spPr>
          <p:txBody>
            <a:bodyPr/>
            <a:lstStyle/>
            <a:p>
              <a:endParaRPr lang="en-US" dirty="0"/>
            </a:p>
          </p:txBody>
        </p:sp>
        <p:sp>
          <p:nvSpPr>
            <p:cNvPr id="571" name="Text Box 160"/>
            <p:cNvSpPr txBox="1">
              <a:spLocks noChangeArrowheads="1"/>
            </p:cNvSpPr>
            <p:nvPr/>
          </p:nvSpPr>
          <p:spPr bwMode="auto">
            <a:xfrm>
              <a:off x="2971800" y="48768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572" name="Text Box 161"/>
            <p:cNvSpPr txBox="1">
              <a:spLocks noChangeArrowheads="1"/>
            </p:cNvSpPr>
            <p:nvPr/>
          </p:nvSpPr>
          <p:spPr bwMode="auto">
            <a:xfrm>
              <a:off x="2971800" y="53181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573" name="Text Box 162"/>
            <p:cNvSpPr txBox="1">
              <a:spLocks noChangeArrowheads="1"/>
            </p:cNvSpPr>
            <p:nvPr/>
          </p:nvSpPr>
          <p:spPr bwMode="auto">
            <a:xfrm>
              <a:off x="2971800" y="56229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574" name="Line 163"/>
            <p:cNvSpPr>
              <a:spLocks noChangeShapeType="1"/>
            </p:cNvSpPr>
            <p:nvPr/>
          </p:nvSpPr>
          <p:spPr bwMode="auto">
            <a:xfrm>
              <a:off x="8153400" y="5791200"/>
              <a:ext cx="152400" cy="0"/>
            </a:xfrm>
            <a:prstGeom prst="line">
              <a:avLst/>
            </a:prstGeom>
            <a:noFill/>
            <a:ln w="28575">
              <a:solidFill>
                <a:schemeClr val="tx1"/>
              </a:solidFill>
              <a:round/>
              <a:headEnd/>
              <a:tailEnd/>
            </a:ln>
            <a:effectLst/>
          </p:spPr>
          <p:txBody>
            <a:bodyPr/>
            <a:lstStyle/>
            <a:p>
              <a:endParaRPr lang="en-US" dirty="0"/>
            </a:p>
          </p:txBody>
        </p:sp>
        <p:sp>
          <p:nvSpPr>
            <p:cNvPr id="575" name="Line 164"/>
            <p:cNvSpPr>
              <a:spLocks noChangeShapeType="1"/>
            </p:cNvSpPr>
            <p:nvPr/>
          </p:nvSpPr>
          <p:spPr bwMode="auto">
            <a:xfrm>
              <a:off x="8291513" y="5791200"/>
              <a:ext cx="0" cy="304800"/>
            </a:xfrm>
            <a:prstGeom prst="line">
              <a:avLst/>
            </a:prstGeom>
            <a:noFill/>
            <a:ln w="28575">
              <a:solidFill>
                <a:schemeClr val="tx1"/>
              </a:solidFill>
              <a:round/>
              <a:headEnd/>
              <a:tailEnd/>
            </a:ln>
            <a:effectLst/>
          </p:spPr>
          <p:txBody>
            <a:bodyPr/>
            <a:lstStyle/>
            <a:p>
              <a:endParaRPr lang="en-US" dirty="0"/>
            </a:p>
          </p:txBody>
        </p:sp>
        <p:grpSp>
          <p:nvGrpSpPr>
            <p:cNvPr id="576" name="Group 182"/>
            <p:cNvGrpSpPr>
              <a:grpSpLocks/>
            </p:cNvGrpSpPr>
            <p:nvPr/>
          </p:nvGrpSpPr>
          <p:grpSpPr bwMode="auto">
            <a:xfrm>
              <a:off x="5370513" y="4876800"/>
              <a:ext cx="484188" cy="762000"/>
              <a:chOff x="3383" y="3072"/>
              <a:chExt cx="305" cy="480"/>
            </a:xfrm>
          </p:grpSpPr>
          <p:sp>
            <p:nvSpPr>
              <p:cNvPr id="641"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642"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577" name="Group 169"/>
            <p:cNvGrpSpPr>
              <a:grpSpLocks/>
            </p:cNvGrpSpPr>
            <p:nvPr/>
          </p:nvGrpSpPr>
          <p:grpSpPr bwMode="auto">
            <a:xfrm>
              <a:off x="5067288" y="5470525"/>
              <a:ext cx="228600" cy="549275"/>
              <a:chOff x="4392" y="1632"/>
              <a:chExt cx="144" cy="346"/>
            </a:xfrm>
          </p:grpSpPr>
          <p:grpSp>
            <p:nvGrpSpPr>
              <p:cNvPr id="636" name="Group 170"/>
              <p:cNvGrpSpPr>
                <a:grpSpLocks/>
              </p:cNvGrpSpPr>
              <p:nvPr/>
            </p:nvGrpSpPr>
            <p:grpSpPr bwMode="auto">
              <a:xfrm>
                <a:off x="4411" y="1634"/>
                <a:ext cx="102" cy="336"/>
                <a:chOff x="1248" y="3360"/>
                <a:chExt cx="144" cy="480"/>
              </a:xfrm>
            </p:grpSpPr>
            <p:sp>
              <p:nvSpPr>
                <p:cNvPr id="638"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639"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640"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637"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578" name="Line 175"/>
            <p:cNvSpPr>
              <a:spLocks noChangeShapeType="1"/>
            </p:cNvSpPr>
            <p:nvPr/>
          </p:nvSpPr>
          <p:spPr bwMode="auto">
            <a:xfrm>
              <a:off x="4724400" y="55626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579" name="Line 176"/>
            <p:cNvSpPr>
              <a:spLocks noChangeShapeType="1"/>
            </p:cNvSpPr>
            <p:nvPr/>
          </p:nvSpPr>
          <p:spPr bwMode="auto">
            <a:xfrm>
              <a:off x="4724400" y="5867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580" name="Line 177"/>
            <p:cNvSpPr>
              <a:spLocks noChangeShapeType="1"/>
            </p:cNvSpPr>
            <p:nvPr/>
          </p:nvSpPr>
          <p:spPr bwMode="auto">
            <a:xfrm>
              <a:off x="5257800" y="57912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581" name="Line 178"/>
            <p:cNvSpPr>
              <a:spLocks noChangeShapeType="1"/>
            </p:cNvSpPr>
            <p:nvPr/>
          </p:nvSpPr>
          <p:spPr bwMode="auto">
            <a:xfrm>
              <a:off x="6477000" y="57912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582" name="Line 179"/>
            <p:cNvSpPr>
              <a:spLocks noChangeShapeType="1"/>
            </p:cNvSpPr>
            <p:nvPr/>
          </p:nvSpPr>
          <p:spPr bwMode="auto">
            <a:xfrm>
              <a:off x="5105400" y="52349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83" name="Line 180"/>
            <p:cNvSpPr>
              <a:spLocks noChangeShapeType="1"/>
            </p:cNvSpPr>
            <p:nvPr/>
          </p:nvSpPr>
          <p:spPr bwMode="auto">
            <a:xfrm>
              <a:off x="5105400" y="5090160"/>
              <a:ext cx="0" cy="152400"/>
            </a:xfrm>
            <a:prstGeom prst="line">
              <a:avLst/>
            </a:prstGeom>
            <a:noFill/>
            <a:ln w="28575">
              <a:solidFill>
                <a:schemeClr val="tx1"/>
              </a:solidFill>
              <a:round/>
              <a:headEnd/>
              <a:tailEnd/>
            </a:ln>
            <a:effectLst/>
          </p:spPr>
          <p:txBody>
            <a:bodyPr/>
            <a:lstStyle/>
            <a:p>
              <a:endParaRPr lang="en-US" dirty="0"/>
            </a:p>
          </p:txBody>
        </p:sp>
        <p:grpSp>
          <p:nvGrpSpPr>
            <p:cNvPr id="584" name="Group 186"/>
            <p:cNvGrpSpPr>
              <a:grpSpLocks/>
            </p:cNvGrpSpPr>
            <p:nvPr/>
          </p:nvGrpSpPr>
          <p:grpSpPr bwMode="auto">
            <a:xfrm>
              <a:off x="3657600" y="1676400"/>
              <a:ext cx="608013" cy="914400"/>
              <a:chOff x="2334" y="1056"/>
              <a:chExt cx="383" cy="576"/>
            </a:xfrm>
          </p:grpSpPr>
          <p:sp>
            <p:nvSpPr>
              <p:cNvPr id="634"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635"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585" name="Line 187"/>
            <p:cNvSpPr>
              <a:spLocks noChangeShapeType="1"/>
            </p:cNvSpPr>
            <p:nvPr/>
          </p:nvSpPr>
          <p:spPr bwMode="auto">
            <a:xfrm>
              <a:off x="2811780" y="21412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586" name="Group 188"/>
            <p:cNvGrpSpPr>
              <a:grpSpLocks/>
            </p:cNvGrpSpPr>
            <p:nvPr/>
          </p:nvGrpSpPr>
          <p:grpSpPr bwMode="auto">
            <a:xfrm>
              <a:off x="4572000" y="1676400"/>
              <a:ext cx="152400" cy="838200"/>
              <a:chOff x="1728" y="1296"/>
              <a:chExt cx="96" cy="2688"/>
            </a:xfrm>
          </p:grpSpPr>
          <p:sp>
            <p:nvSpPr>
              <p:cNvPr id="632"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633"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587" name="Group 191"/>
            <p:cNvGrpSpPr>
              <a:grpSpLocks/>
            </p:cNvGrpSpPr>
            <p:nvPr/>
          </p:nvGrpSpPr>
          <p:grpSpPr bwMode="auto">
            <a:xfrm>
              <a:off x="6324600" y="1676400"/>
              <a:ext cx="152400" cy="838200"/>
              <a:chOff x="1728" y="1296"/>
              <a:chExt cx="96" cy="2688"/>
            </a:xfrm>
          </p:grpSpPr>
          <p:sp>
            <p:nvSpPr>
              <p:cNvPr id="630"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631"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588" name="Group 194"/>
            <p:cNvGrpSpPr>
              <a:grpSpLocks/>
            </p:cNvGrpSpPr>
            <p:nvPr/>
          </p:nvGrpSpPr>
          <p:grpSpPr bwMode="auto">
            <a:xfrm>
              <a:off x="8001000" y="1676400"/>
              <a:ext cx="152400" cy="838200"/>
              <a:chOff x="1728" y="1296"/>
              <a:chExt cx="96" cy="2688"/>
            </a:xfrm>
          </p:grpSpPr>
          <p:sp>
            <p:nvSpPr>
              <p:cNvPr id="628"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629"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589" name="AutoShape 197"/>
            <p:cNvSpPr>
              <a:spLocks noChangeArrowheads="1"/>
            </p:cNvSpPr>
            <p:nvPr/>
          </p:nvSpPr>
          <p:spPr bwMode="auto">
            <a:xfrm>
              <a:off x="4205288" y="18288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590" name="AutoShape 198"/>
            <p:cNvSpPr>
              <a:spLocks noChangeArrowheads="1"/>
            </p:cNvSpPr>
            <p:nvPr/>
          </p:nvSpPr>
          <p:spPr bwMode="auto">
            <a:xfrm>
              <a:off x="4724400" y="18288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591" name="AutoShape 199"/>
            <p:cNvSpPr>
              <a:spLocks noChangeArrowheads="1"/>
            </p:cNvSpPr>
            <p:nvPr/>
          </p:nvSpPr>
          <p:spPr bwMode="auto">
            <a:xfrm>
              <a:off x="6477000" y="19812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592" name="Line 200"/>
            <p:cNvSpPr>
              <a:spLocks noChangeShapeType="1"/>
            </p:cNvSpPr>
            <p:nvPr/>
          </p:nvSpPr>
          <p:spPr bwMode="auto">
            <a:xfrm>
              <a:off x="5791200" y="5257800"/>
              <a:ext cx="152400" cy="0"/>
            </a:xfrm>
            <a:prstGeom prst="line">
              <a:avLst/>
            </a:prstGeom>
            <a:noFill/>
            <a:ln w="28575">
              <a:solidFill>
                <a:srgbClr val="CC0000"/>
              </a:solidFill>
              <a:round/>
              <a:headEnd/>
              <a:tailEnd/>
            </a:ln>
            <a:effectLst/>
          </p:spPr>
          <p:txBody>
            <a:bodyPr/>
            <a:lstStyle/>
            <a:p>
              <a:endParaRPr lang="en-US" dirty="0"/>
            </a:p>
          </p:txBody>
        </p:sp>
        <p:sp>
          <p:nvSpPr>
            <p:cNvPr id="593" name="Line 202"/>
            <p:cNvSpPr>
              <a:spLocks noChangeShapeType="1"/>
            </p:cNvSpPr>
            <p:nvPr/>
          </p:nvSpPr>
          <p:spPr bwMode="auto">
            <a:xfrm>
              <a:off x="5486400" y="2209800"/>
              <a:ext cx="609600" cy="457200"/>
            </a:xfrm>
            <a:prstGeom prst="line">
              <a:avLst/>
            </a:prstGeom>
            <a:noFill/>
            <a:ln w="9525">
              <a:solidFill>
                <a:srgbClr val="CC0000"/>
              </a:solidFill>
              <a:round/>
              <a:headEnd/>
              <a:tailEnd/>
            </a:ln>
            <a:effectLst/>
          </p:spPr>
          <p:txBody>
            <a:bodyPr/>
            <a:lstStyle/>
            <a:p>
              <a:endParaRPr lang="en-US" dirty="0"/>
            </a:p>
          </p:txBody>
        </p:sp>
        <p:sp>
          <p:nvSpPr>
            <p:cNvPr id="594" name="Line 203"/>
            <p:cNvSpPr>
              <a:spLocks noChangeShapeType="1"/>
            </p:cNvSpPr>
            <p:nvPr/>
          </p:nvSpPr>
          <p:spPr bwMode="auto">
            <a:xfrm>
              <a:off x="5562600" y="2209800"/>
              <a:ext cx="609600" cy="457200"/>
            </a:xfrm>
            <a:prstGeom prst="line">
              <a:avLst/>
            </a:prstGeom>
            <a:noFill/>
            <a:ln w="9525">
              <a:solidFill>
                <a:srgbClr val="CC0000"/>
              </a:solidFill>
              <a:round/>
              <a:headEnd/>
              <a:tailEnd/>
            </a:ln>
            <a:effectLst/>
          </p:spPr>
          <p:txBody>
            <a:bodyPr/>
            <a:lstStyle/>
            <a:p>
              <a:endParaRPr lang="en-US" dirty="0"/>
            </a:p>
          </p:txBody>
        </p:sp>
        <p:sp>
          <p:nvSpPr>
            <p:cNvPr id="595" name="Line 204"/>
            <p:cNvSpPr>
              <a:spLocks noChangeShapeType="1"/>
            </p:cNvSpPr>
            <p:nvPr/>
          </p:nvSpPr>
          <p:spPr bwMode="auto">
            <a:xfrm>
              <a:off x="5410200" y="2209800"/>
              <a:ext cx="609600" cy="457200"/>
            </a:xfrm>
            <a:prstGeom prst="line">
              <a:avLst/>
            </a:prstGeom>
            <a:noFill/>
            <a:ln w="9525">
              <a:solidFill>
                <a:srgbClr val="CC0000"/>
              </a:solidFill>
              <a:round/>
              <a:headEnd/>
              <a:tailEnd/>
            </a:ln>
            <a:effectLst/>
          </p:spPr>
          <p:txBody>
            <a:bodyPr/>
            <a:lstStyle/>
            <a:p>
              <a:endParaRPr lang="en-US" dirty="0"/>
            </a:p>
          </p:txBody>
        </p:sp>
        <p:sp>
          <p:nvSpPr>
            <p:cNvPr id="596" name="Line 206"/>
            <p:cNvSpPr>
              <a:spLocks noChangeShapeType="1"/>
            </p:cNvSpPr>
            <p:nvPr/>
          </p:nvSpPr>
          <p:spPr bwMode="auto">
            <a:xfrm flipH="1">
              <a:off x="5181600" y="3581400"/>
              <a:ext cx="838200" cy="0"/>
            </a:xfrm>
            <a:prstGeom prst="line">
              <a:avLst/>
            </a:prstGeom>
            <a:noFill/>
            <a:ln w="9525">
              <a:solidFill>
                <a:srgbClr val="CC0000"/>
              </a:solidFill>
              <a:round/>
              <a:headEnd/>
              <a:tailEnd/>
            </a:ln>
            <a:effectLst/>
          </p:spPr>
          <p:txBody>
            <a:bodyPr/>
            <a:lstStyle/>
            <a:p>
              <a:endParaRPr lang="en-US" dirty="0"/>
            </a:p>
          </p:txBody>
        </p:sp>
        <p:sp>
          <p:nvSpPr>
            <p:cNvPr id="597" name="Text Box 208"/>
            <p:cNvSpPr txBox="1">
              <a:spLocks noChangeArrowheads="1"/>
            </p:cNvSpPr>
            <p:nvPr/>
          </p:nvSpPr>
          <p:spPr bwMode="auto">
            <a:xfrm>
              <a:off x="5391150" y="34004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598" name="Line 209"/>
            <p:cNvSpPr>
              <a:spLocks noChangeShapeType="1"/>
            </p:cNvSpPr>
            <p:nvPr/>
          </p:nvSpPr>
          <p:spPr bwMode="auto">
            <a:xfrm>
              <a:off x="6096000" y="2667000"/>
              <a:ext cx="0" cy="3200400"/>
            </a:xfrm>
            <a:prstGeom prst="line">
              <a:avLst/>
            </a:prstGeom>
            <a:noFill/>
            <a:ln w="9525">
              <a:solidFill>
                <a:srgbClr val="CC0000"/>
              </a:solidFill>
              <a:round/>
              <a:headEnd/>
              <a:tailEnd/>
            </a:ln>
            <a:effectLst/>
          </p:spPr>
          <p:txBody>
            <a:bodyPr/>
            <a:lstStyle/>
            <a:p>
              <a:endParaRPr lang="en-US" dirty="0"/>
            </a:p>
          </p:txBody>
        </p:sp>
        <p:sp>
          <p:nvSpPr>
            <p:cNvPr id="599" name="Line 210"/>
            <p:cNvSpPr>
              <a:spLocks noChangeShapeType="1"/>
            </p:cNvSpPr>
            <p:nvPr/>
          </p:nvSpPr>
          <p:spPr bwMode="auto">
            <a:xfrm flipH="1">
              <a:off x="5562600" y="5867400"/>
              <a:ext cx="533400" cy="0"/>
            </a:xfrm>
            <a:prstGeom prst="line">
              <a:avLst/>
            </a:prstGeom>
            <a:noFill/>
            <a:ln w="9525">
              <a:solidFill>
                <a:srgbClr val="CC0000"/>
              </a:solidFill>
              <a:round/>
              <a:headEnd/>
              <a:tailEnd/>
            </a:ln>
            <a:effectLst/>
          </p:spPr>
          <p:txBody>
            <a:bodyPr/>
            <a:lstStyle/>
            <a:p>
              <a:endParaRPr lang="en-US" dirty="0"/>
            </a:p>
          </p:txBody>
        </p:sp>
        <p:sp>
          <p:nvSpPr>
            <p:cNvPr id="600" name="Line 211"/>
            <p:cNvSpPr>
              <a:spLocks noChangeShapeType="1"/>
            </p:cNvSpPr>
            <p:nvPr/>
          </p:nvSpPr>
          <p:spPr bwMode="auto">
            <a:xfrm flipV="1">
              <a:off x="5562600" y="56388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601" name="Line 212"/>
            <p:cNvSpPr>
              <a:spLocks noChangeShapeType="1"/>
            </p:cNvSpPr>
            <p:nvPr/>
          </p:nvSpPr>
          <p:spPr bwMode="auto">
            <a:xfrm>
              <a:off x="6172200" y="2667000"/>
              <a:ext cx="0" cy="3505200"/>
            </a:xfrm>
            <a:prstGeom prst="line">
              <a:avLst/>
            </a:prstGeom>
            <a:noFill/>
            <a:ln w="9525">
              <a:solidFill>
                <a:srgbClr val="CC0000"/>
              </a:solidFill>
              <a:round/>
              <a:headEnd/>
              <a:tailEnd/>
            </a:ln>
            <a:effectLst/>
          </p:spPr>
          <p:txBody>
            <a:bodyPr/>
            <a:lstStyle/>
            <a:p>
              <a:endParaRPr lang="en-US" dirty="0"/>
            </a:p>
          </p:txBody>
        </p:sp>
        <p:sp>
          <p:nvSpPr>
            <p:cNvPr id="602" name="Text Box 213"/>
            <p:cNvSpPr txBox="1">
              <a:spLocks noChangeArrowheads="1"/>
            </p:cNvSpPr>
            <p:nvPr/>
          </p:nvSpPr>
          <p:spPr bwMode="auto">
            <a:xfrm>
              <a:off x="5562600" y="55626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603" name="Line 214"/>
            <p:cNvSpPr>
              <a:spLocks noChangeShapeType="1"/>
            </p:cNvSpPr>
            <p:nvPr/>
          </p:nvSpPr>
          <p:spPr bwMode="auto">
            <a:xfrm flipH="1">
              <a:off x="5181600" y="6172200"/>
              <a:ext cx="990600" cy="0"/>
            </a:xfrm>
            <a:prstGeom prst="line">
              <a:avLst/>
            </a:prstGeom>
            <a:noFill/>
            <a:ln w="9525">
              <a:solidFill>
                <a:srgbClr val="CC0000"/>
              </a:solidFill>
              <a:round/>
              <a:headEnd/>
              <a:tailEnd/>
            </a:ln>
            <a:effectLst/>
          </p:spPr>
          <p:txBody>
            <a:bodyPr/>
            <a:lstStyle/>
            <a:p>
              <a:endParaRPr lang="en-US" dirty="0"/>
            </a:p>
          </p:txBody>
        </p:sp>
        <p:sp>
          <p:nvSpPr>
            <p:cNvPr id="604" name="Text Box 215"/>
            <p:cNvSpPr txBox="1">
              <a:spLocks noChangeArrowheads="1"/>
            </p:cNvSpPr>
            <p:nvPr/>
          </p:nvSpPr>
          <p:spPr bwMode="auto">
            <a:xfrm>
              <a:off x="5243513" y="58674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605" name="Line 216"/>
            <p:cNvSpPr>
              <a:spLocks noChangeShapeType="1"/>
            </p:cNvSpPr>
            <p:nvPr/>
          </p:nvSpPr>
          <p:spPr bwMode="auto">
            <a:xfrm>
              <a:off x="6629400" y="35528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606" name="AutoShape 217"/>
            <p:cNvSpPr>
              <a:spLocks noChangeArrowheads="1"/>
            </p:cNvSpPr>
            <p:nvPr/>
          </p:nvSpPr>
          <p:spPr bwMode="auto">
            <a:xfrm>
              <a:off x="6781800" y="33813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607" name="Line 218"/>
            <p:cNvSpPr>
              <a:spLocks noChangeShapeType="1"/>
            </p:cNvSpPr>
            <p:nvPr/>
          </p:nvSpPr>
          <p:spPr bwMode="auto">
            <a:xfrm>
              <a:off x="6629400" y="34290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608" name="Line 219"/>
            <p:cNvSpPr>
              <a:spLocks noChangeShapeType="1"/>
            </p:cNvSpPr>
            <p:nvPr/>
          </p:nvSpPr>
          <p:spPr bwMode="auto">
            <a:xfrm>
              <a:off x="6629400" y="2133600"/>
              <a:ext cx="0" cy="1295400"/>
            </a:xfrm>
            <a:prstGeom prst="line">
              <a:avLst/>
            </a:prstGeom>
            <a:noFill/>
            <a:ln w="9525">
              <a:solidFill>
                <a:srgbClr val="CC0000"/>
              </a:solidFill>
              <a:round/>
              <a:headEnd/>
              <a:tailEnd/>
            </a:ln>
            <a:effectLst/>
          </p:spPr>
          <p:txBody>
            <a:bodyPr/>
            <a:lstStyle/>
            <a:p>
              <a:endParaRPr lang="en-US" dirty="0"/>
            </a:p>
          </p:txBody>
        </p:sp>
        <p:sp>
          <p:nvSpPr>
            <p:cNvPr id="609" name="Line 220"/>
            <p:cNvSpPr>
              <a:spLocks noChangeShapeType="1"/>
            </p:cNvSpPr>
            <p:nvPr/>
          </p:nvSpPr>
          <p:spPr bwMode="auto">
            <a:xfrm>
              <a:off x="7086600" y="3500438"/>
              <a:ext cx="152400" cy="0"/>
            </a:xfrm>
            <a:prstGeom prst="line">
              <a:avLst/>
            </a:prstGeom>
            <a:noFill/>
            <a:ln w="12700">
              <a:solidFill>
                <a:srgbClr val="CC0000"/>
              </a:solidFill>
              <a:round/>
              <a:headEnd/>
              <a:tailEnd/>
            </a:ln>
            <a:effectLst/>
          </p:spPr>
          <p:txBody>
            <a:bodyPr/>
            <a:lstStyle/>
            <a:p>
              <a:endParaRPr lang="en-US" dirty="0"/>
            </a:p>
          </p:txBody>
        </p:sp>
        <p:sp>
          <p:nvSpPr>
            <p:cNvPr id="610" name="Line 221"/>
            <p:cNvSpPr>
              <a:spLocks noChangeShapeType="1"/>
            </p:cNvSpPr>
            <p:nvPr/>
          </p:nvSpPr>
          <p:spPr bwMode="auto">
            <a:xfrm>
              <a:off x="7239000" y="1371600"/>
              <a:ext cx="0" cy="2133600"/>
            </a:xfrm>
            <a:prstGeom prst="line">
              <a:avLst/>
            </a:prstGeom>
            <a:noFill/>
            <a:ln w="9525">
              <a:solidFill>
                <a:srgbClr val="CC0000"/>
              </a:solidFill>
              <a:round/>
              <a:headEnd/>
              <a:tailEnd/>
            </a:ln>
            <a:effectLst/>
          </p:spPr>
          <p:txBody>
            <a:bodyPr/>
            <a:lstStyle/>
            <a:p>
              <a:endParaRPr lang="en-US" dirty="0"/>
            </a:p>
          </p:txBody>
        </p:sp>
        <p:sp>
          <p:nvSpPr>
            <p:cNvPr id="611" name="Line 222"/>
            <p:cNvSpPr>
              <a:spLocks noChangeShapeType="1"/>
            </p:cNvSpPr>
            <p:nvPr/>
          </p:nvSpPr>
          <p:spPr bwMode="auto">
            <a:xfrm flipH="1">
              <a:off x="2362200" y="1371600"/>
              <a:ext cx="4876800" cy="0"/>
            </a:xfrm>
            <a:prstGeom prst="line">
              <a:avLst/>
            </a:prstGeom>
            <a:noFill/>
            <a:ln w="9525">
              <a:solidFill>
                <a:srgbClr val="CC0000"/>
              </a:solidFill>
              <a:round/>
              <a:headEnd/>
              <a:tailEnd/>
            </a:ln>
            <a:effectLst/>
          </p:spPr>
          <p:txBody>
            <a:bodyPr/>
            <a:lstStyle/>
            <a:p>
              <a:endParaRPr lang="en-US" dirty="0"/>
            </a:p>
          </p:txBody>
        </p:sp>
        <p:sp>
          <p:nvSpPr>
            <p:cNvPr id="612" name="Line 223"/>
            <p:cNvSpPr>
              <a:spLocks noChangeShapeType="1"/>
            </p:cNvSpPr>
            <p:nvPr/>
          </p:nvSpPr>
          <p:spPr bwMode="auto">
            <a:xfrm>
              <a:off x="2362200" y="1371600"/>
              <a:ext cx="0" cy="457200"/>
            </a:xfrm>
            <a:prstGeom prst="line">
              <a:avLst/>
            </a:prstGeom>
            <a:noFill/>
            <a:ln w="9525">
              <a:solidFill>
                <a:srgbClr val="CC0000"/>
              </a:solidFill>
              <a:round/>
              <a:headEnd/>
              <a:tailEnd/>
            </a:ln>
            <a:effectLst/>
          </p:spPr>
          <p:txBody>
            <a:bodyPr/>
            <a:lstStyle/>
            <a:p>
              <a:endParaRPr lang="en-US" dirty="0"/>
            </a:p>
          </p:txBody>
        </p:sp>
        <p:sp>
          <p:nvSpPr>
            <p:cNvPr id="613" name="Text Box 224"/>
            <p:cNvSpPr txBox="1">
              <a:spLocks noChangeArrowheads="1"/>
            </p:cNvSpPr>
            <p:nvPr/>
          </p:nvSpPr>
          <p:spPr bwMode="auto">
            <a:xfrm>
              <a:off x="6629400" y="32004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614" name="Line 225"/>
            <p:cNvSpPr>
              <a:spLocks noChangeShapeType="1"/>
            </p:cNvSpPr>
            <p:nvPr/>
          </p:nvSpPr>
          <p:spPr bwMode="auto">
            <a:xfrm>
              <a:off x="7391400"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615" name="Text Box 226"/>
            <p:cNvSpPr txBox="1">
              <a:spLocks noChangeArrowheads="1"/>
            </p:cNvSpPr>
            <p:nvPr/>
          </p:nvSpPr>
          <p:spPr bwMode="auto">
            <a:xfrm rot="16200000">
              <a:off x="6824663" y="30480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616" name="Text Box 228"/>
            <p:cNvSpPr txBox="1">
              <a:spLocks noChangeArrowheads="1"/>
            </p:cNvSpPr>
            <p:nvPr/>
          </p:nvSpPr>
          <p:spPr bwMode="auto">
            <a:xfrm rot="16200000">
              <a:off x="6977063" y="30353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617" name="Line 229"/>
            <p:cNvSpPr>
              <a:spLocks noChangeShapeType="1"/>
            </p:cNvSpPr>
            <p:nvPr/>
          </p:nvSpPr>
          <p:spPr bwMode="auto">
            <a:xfrm>
              <a:off x="7558088"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618" name="Line 230"/>
            <p:cNvSpPr>
              <a:spLocks noChangeShapeType="1"/>
            </p:cNvSpPr>
            <p:nvPr/>
          </p:nvSpPr>
          <p:spPr bwMode="auto">
            <a:xfrm flipH="1">
              <a:off x="3200400" y="1447800"/>
              <a:ext cx="5181600" cy="0"/>
            </a:xfrm>
            <a:prstGeom prst="line">
              <a:avLst/>
            </a:prstGeom>
            <a:noFill/>
            <a:ln w="9525">
              <a:solidFill>
                <a:srgbClr val="CC0000"/>
              </a:solidFill>
              <a:round/>
              <a:headEnd/>
              <a:tailEnd/>
            </a:ln>
            <a:effectLst/>
          </p:spPr>
          <p:txBody>
            <a:bodyPr/>
            <a:lstStyle/>
            <a:p>
              <a:endParaRPr lang="en-US" dirty="0"/>
            </a:p>
          </p:txBody>
        </p:sp>
        <p:sp>
          <p:nvSpPr>
            <p:cNvPr id="619" name="Line 231"/>
            <p:cNvSpPr>
              <a:spLocks noChangeShapeType="1"/>
            </p:cNvSpPr>
            <p:nvPr/>
          </p:nvSpPr>
          <p:spPr bwMode="auto">
            <a:xfrm>
              <a:off x="3200400" y="14478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620" name="Line 232"/>
            <p:cNvSpPr>
              <a:spLocks noChangeShapeType="1"/>
            </p:cNvSpPr>
            <p:nvPr/>
          </p:nvSpPr>
          <p:spPr bwMode="auto">
            <a:xfrm>
              <a:off x="8382000" y="1447800"/>
              <a:ext cx="0" cy="381000"/>
            </a:xfrm>
            <a:prstGeom prst="line">
              <a:avLst/>
            </a:prstGeom>
            <a:noFill/>
            <a:ln w="9525">
              <a:solidFill>
                <a:srgbClr val="CC0000"/>
              </a:solidFill>
              <a:round/>
              <a:headEnd/>
              <a:tailEnd/>
            </a:ln>
            <a:effectLst/>
          </p:spPr>
          <p:txBody>
            <a:bodyPr/>
            <a:lstStyle/>
            <a:p>
              <a:endParaRPr lang="en-US" dirty="0"/>
            </a:p>
          </p:txBody>
        </p:sp>
        <p:sp>
          <p:nvSpPr>
            <p:cNvPr id="621" name="Line 233"/>
            <p:cNvSpPr>
              <a:spLocks noChangeShapeType="1"/>
            </p:cNvSpPr>
            <p:nvPr/>
          </p:nvSpPr>
          <p:spPr bwMode="auto">
            <a:xfrm flipH="1">
              <a:off x="8153400" y="1828800"/>
              <a:ext cx="228600" cy="0"/>
            </a:xfrm>
            <a:prstGeom prst="line">
              <a:avLst/>
            </a:prstGeom>
            <a:noFill/>
            <a:ln w="9525">
              <a:solidFill>
                <a:srgbClr val="CC0000"/>
              </a:solidFill>
              <a:round/>
              <a:headEnd/>
              <a:tailEnd/>
            </a:ln>
            <a:effectLst/>
          </p:spPr>
          <p:txBody>
            <a:bodyPr/>
            <a:lstStyle/>
            <a:p>
              <a:endParaRPr lang="en-US" dirty="0"/>
            </a:p>
          </p:txBody>
        </p:sp>
        <p:sp>
          <p:nvSpPr>
            <p:cNvPr id="622" name="Text Box 235"/>
            <p:cNvSpPr txBox="1">
              <a:spLocks noChangeArrowheads="1"/>
            </p:cNvSpPr>
            <p:nvPr/>
          </p:nvSpPr>
          <p:spPr bwMode="auto">
            <a:xfrm rot="16200000">
              <a:off x="2633663" y="20431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sp>
          <p:nvSpPr>
            <p:cNvPr id="623" name="Line 236"/>
            <p:cNvSpPr>
              <a:spLocks noChangeShapeType="1"/>
            </p:cNvSpPr>
            <p:nvPr/>
          </p:nvSpPr>
          <p:spPr bwMode="auto">
            <a:xfrm flipV="1">
              <a:off x="5181600" y="60198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624" name="Line 237"/>
            <p:cNvSpPr>
              <a:spLocks noChangeShapeType="1"/>
            </p:cNvSpPr>
            <p:nvPr/>
          </p:nvSpPr>
          <p:spPr bwMode="auto">
            <a:xfrm flipH="1">
              <a:off x="8153400" y="2286000"/>
              <a:ext cx="304800" cy="0"/>
            </a:xfrm>
            <a:prstGeom prst="line">
              <a:avLst/>
            </a:prstGeom>
            <a:noFill/>
            <a:ln w="9525">
              <a:solidFill>
                <a:srgbClr val="CC0000"/>
              </a:solidFill>
              <a:round/>
              <a:headEnd/>
              <a:tailEnd/>
            </a:ln>
            <a:effectLst/>
          </p:spPr>
          <p:txBody>
            <a:bodyPr/>
            <a:lstStyle/>
            <a:p>
              <a:endParaRPr lang="en-US" dirty="0"/>
            </a:p>
          </p:txBody>
        </p:sp>
        <p:sp>
          <p:nvSpPr>
            <p:cNvPr id="625" name="Line 238"/>
            <p:cNvSpPr>
              <a:spLocks noChangeShapeType="1"/>
            </p:cNvSpPr>
            <p:nvPr/>
          </p:nvSpPr>
          <p:spPr bwMode="auto">
            <a:xfrm>
              <a:off x="8458200" y="22860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626" name="Text Box 239"/>
            <p:cNvSpPr txBox="1">
              <a:spLocks noChangeArrowheads="1"/>
            </p:cNvSpPr>
            <p:nvPr/>
          </p:nvSpPr>
          <p:spPr bwMode="auto">
            <a:xfrm rot="16200000">
              <a:off x="7596188" y="32400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sp>
          <p:nvSpPr>
            <p:cNvPr id="627" name="Line 134"/>
            <p:cNvSpPr>
              <a:spLocks noChangeShapeType="1"/>
            </p:cNvSpPr>
            <p:nvPr/>
          </p:nvSpPr>
          <p:spPr bwMode="auto">
            <a:xfrm>
              <a:off x="6027420" y="4010025"/>
              <a:ext cx="304800" cy="0"/>
            </a:xfrm>
            <a:prstGeom prst="line">
              <a:avLst/>
            </a:prstGeom>
            <a:noFill/>
            <a:ln w="28575">
              <a:solidFill>
                <a:srgbClr val="CC0000"/>
              </a:solidFill>
              <a:round/>
              <a:headEnd/>
              <a:tailEnd type="triangle" w="med" len="med"/>
            </a:ln>
            <a:effectLst/>
          </p:spPr>
          <p:txBody>
            <a:bodyPr/>
            <a:lstStyle/>
            <a:p>
              <a:endParaRPr lang="en-US" dirty="0"/>
            </a:p>
          </p:txBody>
        </p:sp>
      </p:grpSp>
      <p:sp>
        <p:nvSpPr>
          <p:cNvPr id="67025" name="Rectangle 465"/>
          <p:cNvSpPr>
            <a:spLocks noChangeArrowheads="1"/>
          </p:cNvSpPr>
          <p:nvPr/>
        </p:nvSpPr>
        <p:spPr bwMode="auto">
          <a:xfrm>
            <a:off x="317500" y="1066800"/>
            <a:ext cx="2133600" cy="5181600"/>
          </a:xfrm>
          <a:prstGeom prst="rect">
            <a:avLst/>
          </a:prstGeom>
          <a:solidFill>
            <a:srgbClr val="008000">
              <a:alpha val="30000"/>
            </a:srgbClr>
          </a:solidFill>
          <a:ln w="9525">
            <a:noFill/>
            <a:miter lim="800000"/>
            <a:headEnd/>
            <a:tailEnd/>
          </a:ln>
          <a:effectLst/>
        </p:spPr>
        <p:txBody>
          <a:bodyPr wrap="none" anchor="ctr"/>
          <a:lstStyle/>
          <a:p>
            <a:endParaRPr lang="en-US" dirty="0"/>
          </a:p>
        </p:txBody>
      </p:sp>
      <p:sp>
        <p:nvSpPr>
          <p:cNvPr id="251" name="Footer Placeholder 250"/>
          <p:cNvSpPr>
            <a:spLocks noGrp="1"/>
          </p:cNvSpPr>
          <p:nvPr>
            <p:ph type="ftr" sz="quarter" idx="10"/>
          </p:nvPr>
        </p:nvSpPr>
        <p:spPr/>
        <p:txBody>
          <a:bodyPr/>
          <a:lstStyle/>
          <a:p>
            <a:r>
              <a:rPr lang="en-US" dirty="0" smtClean="0"/>
              <a:t>Lecture #20:  The Pipeline MIPS Processor</a:t>
            </a:r>
            <a:endParaRPr lang="en-US" dirty="0"/>
          </a:p>
        </p:txBody>
      </p:sp>
      <p:sp>
        <p:nvSpPr>
          <p:cNvPr id="67024" name="Rectangle 464"/>
          <p:cNvSpPr>
            <a:spLocks noChangeArrowheads="1"/>
          </p:cNvSpPr>
          <p:nvPr/>
        </p:nvSpPr>
        <p:spPr bwMode="auto">
          <a:xfrm>
            <a:off x="4579620" y="1066800"/>
            <a:ext cx="1752600" cy="5181600"/>
          </a:xfrm>
          <a:prstGeom prst="rect">
            <a:avLst/>
          </a:prstGeom>
          <a:solidFill>
            <a:schemeClr val="bg2">
              <a:alpha val="39999"/>
            </a:schemeClr>
          </a:solidFill>
          <a:ln w="9525">
            <a:noFill/>
            <a:miter lim="800000"/>
            <a:headEnd/>
            <a:tailEnd/>
          </a:ln>
          <a:effectLst/>
        </p:spPr>
        <p:txBody>
          <a:bodyPr wrap="none" anchor="ctr"/>
          <a:lstStyle/>
          <a:p>
            <a:endParaRPr lang="en-US" dirty="0"/>
          </a:p>
        </p:txBody>
      </p:sp>
      <p:pic>
        <p:nvPicPr>
          <p:cNvPr id="2" name="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9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044" name="Rectangle 460"/>
          <p:cNvSpPr>
            <a:spLocks noChangeArrowheads="1"/>
          </p:cNvSpPr>
          <p:nvPr/>
        </p:nvSpPr>
        <p:spPr bwMode="auto">
          <a:xfrm>
            <a:off x="2438400" y="1066800"/>
            <a:ext cx="2133600" cy="5181600"/>
          </a:xfrm>
          <a:prstGeom prst="rect">
            <a:avLst/>
          </a:prstGeom>
          <a:solidFill>
            <a:srgbClr val="008000">
              <a:alpha val="30000"/>
            </a:srgbClr>
          </a:solidFill>
          <a:ln w="9525">
            <a:noFill/>
            <a:miter lim="800000"/>
            <a:headEnd/>
            <a:tailEnd/>
          </a:ln>
          <a:effectLst/>
        </p:spPr>
        <p:txBody>
          <a:bodyPr wrap="none" anchor="ctr"/>
          <a:lstStyle/>
          <a:p>
            <a:endParaRPr lang="en-US" dirty="0"/>
          </a:p>
        </p:txBody>
      </p:sp>
      <p:sp>
        <p:nvSpPr>
          <p:cNvPr id="68043" name="Rectangle 459"/>
          <p:cNvSpPr>
            <a:spLocks noChangeArrowheads="1"/>
          </p:cNvSpPr>
          <p:nvPr/>
        </p:nvSpPr>
        <p:spPr bwMode="auto">
          <a:xfrm>
            <a:off x="6324600" y="1066800"/>
            <a:ext cx="1676400" cy="5181600"/>
          </a:xfrm>
          <a:prstGeom prst="rect">
            <a:avLst/>
          </a:prstGeom>
          <a:solidFill>
            <a:schemeClr val="bg2">
              <a:alpha val="39999"/>
            </a:schemeClr>
          </a:solidFill>
          <a:ln w="9525">
            <a:noFill/>
            <a:miter lim="800000"/>
            <a:headEnd/>
            <a:tailEnd/>
          </a:ln>
          <a:effectLst/>
        </p:spPr>
        <p:txBody>
          <a:bodyPr wrap="none" anchor="ctr"/>
          <a:lstStyle/>
          <a:p>
            <a:endParaRPr lang="en-US" dirty="0"/>
          </a:p>
        </p:txBody>
      </p:sp>
      <p:sp>
        <p:nvSpPr>
          <p:cNvPr id="68067" name="Text Box 483"/>
          <p:cNvSpPr txBox="1">
            <a:spLocks noChangeArrowheads="1"/>
          </p:cNvSpPr>
          <p:nvPr/>
        </p:nvSpPr>
        <p:spPr bwMode="auto">
          <a:xfrm>
            <a:off x="6934200" y="5562600"/>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t7</a:t>
            </a:r>
            <a:endParaRPr lang="en-US" sz="1000" b="1" u="none" dirty="0"/>
          </a:p>
        </p:txBody>
      </p:sp>
      <p:sp>
        <p:nvSpPr>
          <p:cNvPr id="68041" name="Rectangle 457"/>
          <p:cNvSpPr>
            <a:spLocks noChangeArrowheads="1"/>
          </p:cNvSpPr>
          <p:nvPr/>
        </p:nvSpPr>
        <p:spPr bwMode="auto">
          <a:xfrm>
            <a:off x="8001000" y="1066800"/>
            <a:ext cx="685800" cy="5181600"/>
          </a:xfrm>
          <a:prstGeom prst="rect">
            <a:avLst/>
          </a:prstGeom>
          <a:solidFill>
            <a:srgbClr val="CC0000">
              <a:alpha val="30000"/>
            </a:srgbClr>
          </a:solidFill>
          <a:ln w="9525">
            <a:noFill/>
            <a:miter lim="800000"/>
            <a:headEnd/>
            <a:tailEnd/>
          </a:ln>
          <a:effectLst/>
        </p:spPr>
        <p:txBody>
          <a:bodyPr wrap="none" anchor="ctr"/>
          <a:lstStyle/>
          <a:p>
            <a:endParaRPr lang="en-US" dirty="0"/>
          </a:p>
        </p:txBody>
      </p:sp>
      <p:sp>
        <p:nvSpPr>
          <p:cNvPr id="68030" name="Text Box 446"/>
          <p:cNvSpPr txBox="1">
            <a:spLocks noChangeArrowheads="1"/>
          </p:cNvSpPr>
          <p:nvPr/>
        </p:nvSpPr>
        <p:spPr bwMode="auto">
          <a:xfrm>
            <a:off x="6115050" y="6280150"/>
            <a:ext cx="2743200" cy="396875"/>
          </a:xfrm>
          <a:prstGeom prst="rect">
            <a:avLst/>
          </a:prstGeom>
          <a:solidFill>
            <a:schemeClr val="bg1"/>
          </a:solidFill>
          <a:ln w="9525">
            <a:noFill/>
            <a:miter lim="800000"/>
            <a:headEnd/>
            <a:tailEnd/>
          </a:ln>
          <a:effectLst/>
        </p:spPr>
        <p:txBody>
          <a:bodyPr>
            <a:spAutoFit/>
          </a:bodyPr>
          <a:lstStyle/>
          <a:p>
            <a:pPr algn="l"/>
            <a:r>
              <a:rPr lang="en-US" sz="1000" u="none" dirty="0"/>
              <a:t>After David A. Patterson and John L. Hennessy, </a:t>
            </a:r>
          </a:p>
          <a:p>
            <a:pPr algn="l"/>
            <a:r>
              <a:rPr lang="en-US" sz="1000" i="1" u="none" dirty="0"/>
              <a:t>Computer Organization and Design</a:t>
            </a:r>
            <a:r>
              <a:rPr lang="en-US" sz="1000" u="none" dirty="0"/>
              <a:t>, 2nd Edition</a:t>
            </a:r>
          </a:p>
        </p:txBody>
      </p:sp>
      <p:sp>
        <p:nvSpPr>
          <p:cNvPr id="68031" name="Text Box 447"/>
          <p:cNvSpPr txBox="1">
            <a:spLocks noChangeArrowheads="1"/>
          </p:cNvSpPr>
          <p:nvPr/>
        </p:nvSpPr>
        <p:spPr bwMode="auto">
          <a:xfrm>
            <a:off x="76200" y="6437313"/>
            <a:ext cx="336550" cy="274638"/>
          </a:xfrm>
          <a:prstGeom prst="rect">
            <a:avLst/>
          </a:prstGeom>
          <a:noFill/>
          <a:ln w="9525">
            <a:noFill/>
            <a:miter lim="800000"/>
            <a:headEnd/>
            <a:tailEnd/>
          </a:ln>
          <a:effectLst/>
        </p:spPr>
        <p:txBody>
          <a:bodyPr wrap="none">
            <a:spAutoFit/>
          </a:bodyPr>
          <a:lstStyle/>
          <a:p>
            <a:pPr algn="l"/>
            <a:fld id="{CDC44871-23E3-4DA0-A44D-EF3256E1013E}" type="slidenum">
              <a:rPr lang="en-US" sz="1200" b="1" u="none">
                <a:solidFill>
                  <a:schemeClr val="bg2"/>
                </a:solidFill>
              </a:rPr>
              <a:pPr algn="l"/>
              <a:t>26</a:t>
            </a:fld>
            <a:endParaRPr lang="en-US" sz="1200" b="1" u="none" dirty="0">
              <a:solidFill>
                <a:schemeClr val="bg2"/>
              </a:solidFill>
            </a:endParaRPr>
          </a:p>
        </p:txBody>
      </p:sp>
      <p:sp>
        <p:nvSpPr>
          <p:cNvPr id="68032" name="Text Box 448"/>
          <p:cNvSpPr txBox="1">
            <a:spLocks noChangeArrowheads="1"/>
          </p:cNvSpPr>
          <p:nvPr/>
        </p:nvSpPr>
        <p:spPr bwMode="auto">
          <a:xfrm>
            <a:off x="838200" y="762000"/>
            <a:ext cx="762000" cy="304800"/>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IF: Idle</a:t>
            </a:r>
          </a:p>
        </p:txBody>
      </p:sp>
      <p:sp>
        <p:nvSpPr>
          <p:cNvPr id="68033" name="Line 449"/>
          <p:cNvSpPr>
            <a:spLocks noChangeShapeType="1"/>
          </p:cNvSpPr>
          <p:nvPr/>
        </p:nvSpPr>
        <p:spPr bwMode="auto">
          <a:xfrm>
            <a:off x="2438400" y="457200"/>
            <a:ext cx="0" cy="1828800"/>
          </a:xfrm>
          <a:prstGeom prst="line">
            <a:avLst/>
          </a:prstGeom>
          <a:noFill/>
          <a:ln w="28575">
            <a:solidFill>
              <a:schemeClr val="accent2"/>
            </a:solidFill>
            <a:prstDash val="lgDash"/>
            <a:round/>
            <a:headEnd/>
            <a:tailEnd/>
          </a:ln>
          <a:effectLst/>
        </p:spPr>
        <p:txBody>
          <a:bodyPr/>
          <a:lstStyle/>
          <a:p>
            <a:endParaRPr lang="en-US" dirty="0"/>
          </a:p>
        </p:txBody>
      </p:sp>
      <p:sp>
        <p:nvSpPr>
          <p:cNvPr id="68034" name="Line 450"/>
          <p:cNvSpPr>
            <a:spLocks noChangeShapeType="1"/>
          </p:cNvSpPr>
          <p:nvPr/>
        </p:nvSpPr>
        <p:spPr bwMode="auto">
          <a:xfrm>
            <a:off x="45720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8035" name="Line 451"/>
          <p:cNvSpPr>
            <a:spLocks noChangeShapeType="1"/>
          </p:cNvSpPr>
          <p:nvPr/>
        </p:nvSpPr>
        <p:spPr bwMode="auto">
          <a:xfrm>
            <a:off x="63246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8036" name="Line 452"/>
          <p:cNvSpPr>
            <a:spLocks noChangeShapeType="1"/>
          </p:cNvSpPr>
          <p:nvPr/>
        </p:nvSpPr>
        <p:spPr bwMode="auto">
          <a:xfrm>
            <a:off x="8001000" y="457200"/>
            <a:ext cx="0" cy="914400"/>
          </a:xfrm>
          <a:prstGeom prst="line">
            <a:avLst/>
          </a:prstGeom>
          <a:noFill/>
          <a:ln w="28575">
            <a:solidFill>
              <a:schemeClr val="accent2"/>
            </a:solidFill>
            <a:prstDash val="lgDash"/>
            <a:round/>
            <a:headEnd/>
            <a:tailEnd/>
          </a:ln>
          <a:effectLst/>
        </p:spPr>
        <p:txBody>
          <a:bodyPr/>
          <a:lstStyle/>
          <a:p>
            <a:endParaRPr lang="en-US" dirty="0"/>
          </a:p>
        </p:txBody>
      </p:sp>
      <p:sp>
        <p:nvSpPr>
          <p:cNvPr id="68037" name="Text Box 453"/>
          <p:cNvSpPr txBox="1">
            <a:spLocks noChangeArrowheads="1"/>
          </p:cNvSpPr>
          <p:nvPr/>
        </p:nvSpPr>
        <p:spPr bwMode="auto">
          <a:xfrm>
            <a:off x="2514600" y="762000"/>
            <a:ext cx="2025650" cy="307777"/>
          </a:xfrm>
          <a:prstGeom prst="rect">
            <a:avLst/>
          </a:prstGeom>
          <a:noFill/>
          <a:ln w="9525">
            <a:noFill/>
            <a:miter lim="800000"/>
            <a:headEnd/>
            <a:tailEnd/>
          </a:ln>
          <a:effectLst/>
        </p:spPr>
        <p:txBody>
          <a:bodyPr wrap="square">
            <a:spAutoFit/>
          </a:bodyPr>
          <a:lstStyle/>
          <a:p>
            <a:pPr algn="l"/>
            <a:r>
              <a:rPr lang="en-US" sz="1400" b="1" u="none" dirty="0">
                <a:solidFill>
                  <a:srgbClr val="FF0000"/>
                </a:solidFill>
              </a:rPr>
              <a:t>ID/RF:</a:t>
            </a:r>
            <a:r>
              <a:rPr lang="en-US" sz="1400" u="none" dirty="0">
                <a:solidFill>
                  <a:srgbClr val="FF0000"/>
                </a:solidFill>
              </a:rPr>
              <a:t> </a:t>
            </a:r>
            <a:r>
              <a:rPr lang="en-US" sz="1400" b="1" u="none" dirty="0">
                <a:solidFill>
                  <a:srgbClr val="FF0000"/>
                </a:solidFill>
              </a:rPr>
              <a:t>add $s5, $s3, $s4</a:t>
            </a:r>
          </a:p>
        </p:txBody>
      </p:sp>
      <p:sp>
        <p:nvSpPr>
          <p:cNvPr id="68038" name="Text Box 454"/>
          <p:cNvSpPr txBox="1">
            <a:spLocks noChangeArrowheads="1"/>
          </p:cNvSpPr>
          <p:nvPr/>
        </p:nvSpPr>
        <p:spPr bwMode="auto">
          <a:xfrm>
            <a:off x="4572000" y="762000"/>
            <a:ext cx="1752600" cy="307777"/>
          </a:xfrm>
          <a:prstGeom prst="rect">
            <a:avLst/>
          </a:prstGeom>
          <a:noFill/>
          <a:ln w="9525">
            <a:noFill/>
            <a:miter lim="800000"/>
            <a:headEnd/>
            <a:tailEnd/>
          </a:ln>
          <a:effectLst/>
        </p:spPr>
        <p:txBody>
          <a:bodyPr wrap="square">
            <a:spAutoFit/>
          </a:bodyPr>
          <a:lstStyle/>
          <a:p>
            <a:r>
              <a:rPr lang="en-US" sz="1400" b="1" u="none" dirty="0">
                <a:solidFill>
                  <a:srgbClr val="FF0000"/>
                </a:solidFill>
              </a:rPr>
              <a:t>EX: or $s2, $s1, $s0</a:t>
            </a:r>
          </a:p>
        </p:txBody>
      </p:sp>
      <p:sp>
        <p:nvSpPr>
          <p:cNvPr id="68039" name="Text Box 455"/>
          <p:cNvSpPr txBox="1">
            <a:spLocks noChangeArrowheads="1"/>
          </p:cNvSpPr>
          <p:nvPr/>
        </p:nvSpPr>
        <p:spPr bwMode="auto">
          <a:xfrm>
            <a:off x="6172200" y="762000"/>
            <a:ext cx="1981200" cy="307777"/>
          </a:xfrm>
          <a:prstGeom prst="rect">
            <a:avLst/>
          </a:prstGeom>
          <a:noFill/>
          <a:ln w="9525">
            <a:noFill/>
            <a:miter lim="800000"/>
            <a:headEnd/>
            <a:tailEnd/>
          </a:ln>
          <a:effectLst/>
        </p:spPr>
        <p:txBody>
          <a:bodyPr>
            <a:spAutoFit/>
          </a:bodyPr>
          <a:lstStyle/>
          <a:p>
            <a:r>
              <a:rPr lang="en-US" sz="1400" b="1" u="none" dirty="0">
                <a:solidFill>
                  <a:srgbClr val="FF0000"/>
                </a:solidFill>
              </a:rPr>
              <a:t>MEM: and $t7</a:t>
            </a:r>
            <a:r>
              <a:rPr lang="en-US" sz="1400" b="1" u="none" dirty="0" smtClean="0">
                <a:solidFill>
                  <a:srgbClr val="FF0000"/>
                </a:solidFill>
              </a:rPr>
              <a:t>,$</a:t>
            </a:r>
            <a:r>
              <a:rPr lang="en-US" sz="1400" b="1" u="none" dirty="0">
                <a:solidFill>
                  <a:srgbClr val="FF0000"/>
                </a:solidFill>
              </a:rPr>
              <a:t>t5</a:t>
            </a:r>
            <a:r>
              <a:rPr lang="en-US" sz="1400" b="1" u="none" dirty="0" smtClean="0">
                <a:solidFill>
                  <a:srgbClr val="FF0000"/>
                </a:solidFill>
              </a:rPr>
              <a:t>,$</a:t>
            </a:r>
            <a:r>
              <a:rPr lang="en-US" sz="1400" b="1" u="none" dirty="0">
                <a:solidFill>
                  <a:srgbClr val="FF0000"/>
                </a:solidFill>
              </a:rPr>
              <a:t>t6</a:t>
            </a:r>
          </a:p>
        </p:txBody>
      </p:sp>
      <p:sp>
        <p:nvSpPr>
          <p:cNvPr id="68040" name="Text Box 456"/>
          <p:cNvSpPr txBox="1">
            <a:spLocks noChangeArrowheads="1"/>
          </p:cNvSpPr>
          <p:nvPr/>
        </p:nvSpPr>
        <p:spPr bwMode="auto">
          <a:xfrm>
            <a:off x="7953374" y="762000"/>
            <a:ext cx="1114425" cy="523220"/>
          </a:xfrm>
          <a:prstGeom prst="rect">
            <a:avLst/>
          </a:prstGeom>
          <a:noFill/>
          <a:ln w="9525">
            <a:noFill/>
            <a:miter lim="800000"/>
            <a:headEnd/>
            <a:tailEnd/>
          </a:ln>
          <a:effectLst/>
        </p:spPr>
        <p:txBody>
          <a:bodyPr wrap="square">
            <a:spAutoFit/>
          </a:bodyPr>
          <a:lstStyle/>
          <a:p>
            <a:r>
              <a:rPr lang="en-US" sz="1400" b="1" u="none" dirty="0">
                <a:solidFill>
                  <a:srgbClr val="FF0000"/>
                </a:solidFill>
              </a:rPr>
              <a:t>WB: sub $t4, $t2, $t3</a:t>
            </a:r>
          </a:p>
        </p:txBody>
      </p:sp>
      <p:sp>
        <p:nvSpPr>
          <p:cNvPr id="68045" name="Text Box 461"/>
          <p:cNvSpPr txBox="1">
            <a:spLocks noChangeArrowheads="1"/>
          </p:cNvSpPr>
          <p:nvPr/>
        </p:nvSpPr>
        <p:spPr bwMode="auto">
          <a:xfrm>
            <a:off x="4219575" y="4876800"/>
            <a:ext cx="381000" cy="244475"/>
          </a:xfrm>
          <a:prstGeom prst="rect">
            <a:avLst/>
          </a:prstGeom>
          <a:noFill/>
          <a:ln w="9525">
            <a:noFill/>
            <a:miter lim="800000"/>
            <a:headEnd/>
            <a:tailEnd/>
          </a:ln>
          <a:effectLst/>
        </p:spPr>
        <p:txBody>
          <a:bodyPr>
            <a:spAutoFit/>
          </a:bodyPr>
          <a:lstStyle/>
          <a:p>
            <a:pPr algn="l"/>
            <a:r>
              <a:rPr lang="en-US" sz="1000" b="1" u="none" dirty="0"/>
              <a:t>X</a:t>
            </a:r>
          </a:p>
        </p:txBody>
      </p:sp>
      <p:sp>
        <p:nvSpPr>
          <p:cNvPr id="68046" name="Text Box 462"/>
          <p:cNvSpPr txBox="1">
            <a:spLocks noChangeArrowheads="1"/>
          </p:cNvSpPr>
          <p:nvPr/>
        </p:nvSpPr>
        <p:spPr bwMode="auto">
          <a:xfrm>
            <a:off x="4191000" y="5334000"/>
            <a:ext cx="304800" cy="244475"/>
          </a:xfrm>
          <a:prstGeom prst="rect">
            <a:avLst/>
          </a:prstGeom>
          <a:noFill/>
          <a:ln w="9525">
            <a:noFill/>
            <a:miter lim="800000"/>
            <a:headEnd/>
            <a:tailEnd/>
          </a:ln>
          <a:effectLst/>
        </p:spPr>
        <p:txBody>
          <a:bodyPr>
            <a:spAutoFit/>
          </a:bodyPr>
          <a:lstStyle/>
          <a:p>
            <a:pPr algn="l"/>
            <a:r>
              <a:rPr lang="en-US" sz="1000" b="1" u="none" dirty="0"/>
              <a:t>X</a:t>
            </a:r>
          </a:p>
        </p:txBody>
      </p:sp>
      <p:sp>
        <p:nvSpPr>
          <p:cNvPr id="68047" name="Text Box 463"/>
          <p:cNvSpPr txBox="1">
            <a:spLocks noChangeArrowheads="1"/>
          </p:cNvSpPr>
          <p:nvPr/>
        </p:nvSpPr>
        <p:spPr bwMode="auto">
          <a:xfrm>
            <a:off x="4114800" y="5638800"/>
            <a:ext cx="457200" cy="244475"/>
          </a:xfrm>
          <a:prstGeom prst="rect">
            <a:avLst/>
          </a:prstGeom>
          <a:noFill/>
          <a:ln w="9525">
            <a:noFill/>
            <a:miter lim="800000"/>
            <a:headEnd/>
            <a:tailEnd/>
          </a:ln>
          <a:effectLst/>
        </p:spPr>
        <p:txBody>
          <a:bodyPr>
            <a:spAutoFit/>
          </a:bodyPr>
          <a:lstStyle/>
          <a:p>
            <a:pPr algn="l"/>
            <a:r>
              <a:rPr lang="en-US" sz="1000" b="1" u="none" dirty="0" smtClean="0"/>
              <a:t>$s5</a:t>
            </a:r>
            <a:endParaRPr lang="en-US" sz="1000" b="1" u="none" dirty="0"/>
          </a:p>
        </p:txBody>
      </p:sp>
      <p:sp>
        <p:nvSpPr>
          <p:cNvPr id="68048" name="Text Box 464"/>
          <p:cNvSpPr txBox="1">
            <a:spLocks noChangeArrowheads="1"/>
          </p:cNvSpPr>
          <p:nvPr/>
        </p:nvSpPr>
        <p:spPr bwMode="auto">
          <a:xfrm>
            <a:off x="4098925" y="3581400"/>
            <a:ext cx="56515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[$s3]</a:t>
            </a:r>
            <a:endParaRPr lang="en-US" sz="1000" b="1" u="none" dirty="0"/>
          </a:p>
        </p:txBody>
      </p:sp>
      <p:sp>
        <p:nvSpPr>
          <p:cNvPr id="68049" name="Text Box 465"/>
          <p:cNvSpPr txBox="1">
            <a:spLocks noChangeArrowheads="1"/>
          </p:cNvSpPr>
          <p:nvPr/>
        </p:nvSpPr>
        <p:spPr bwMode="auto">
          <a:xfrm>
            <a:off x="4081730" y="4022725"/>
            <a:ext cx="56515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[$s4]</a:t>
            </a:r>
            <a:endParaRPr lang="en-US" sz="1000" b="1" u="none" dirty="0"/>
          </a:p>
        </p:txBody>
      </p:sp>
      <p:sp>
        <p:nvSpPr>
          <p:cNvPr id="68050" name="Text Box 466"/>
          <p:cNvSpPr txBox="1">
            <a:spLocks noChangeArrowheads="1"/>
          </p:cNvSpPr>
          <p:nvPr/>
        </p:nvSpPr>
        <p:spPr bwMode="auto">
          <a:xfrm>
            <a:off x="2682875" y="3171825"/>
            <a:ext cx="381000" cy="244475"/>
          </a:xfrm>
          <a:prstGeom prst="rect">
            <a:avLst/>
          </a:prstGeom>
          <a:noFill/>
          <a:ln w="9525">
            <a:noFill/>
            <a:miter lim="800000"/>
            <a:headEnd/>
            <a:tailEnd/>
          </a:ln>
          <a:effectLst/>
        </p:spPr>
        <p:txBody>
          <a:bodyPr>
            <a:spAutoFit/>
          </a:bodyPr>
          <a:lstStyle/>
          <a:p>
            <a:pPr algn="l"/>
            <a:r>
              <a:rPr lang="en-US" sz="1000" b="1" u="none" dirty="0" smtClean="0"/>
              <a:t>$s3</a:t>
            </a:r>
            <a:endParaRPr lang="en-US" sz="1000" b="1" u="none" dirty="0"/>
          </a:p>
        </p:txBody>
      </p:sp>
      <p:sp>
        <p:nvSpPr>
          <p:cNvPr id="68051" name="Text Box 467"/>
          <p:cNvSpPr txBox="1">
            <a:spLocks noChangeArrowheads="1"/>
          </p:cNvSpPr>
          <p:nvPr/>
        </p:nvSpPr>
        <p:spPr bwMode="auto">
          <a:xfrm>
            <a:off x="2682875" y="3460750"/>
            <a:ext cx="381000" cy="244475"/>
          </a:xfrm>
          <a:prstGeom prst="rect">
            <a:avLst/>
          </a:prstGeom>
          <a:noFill/>
          <a:ln w="9525">
            <a:noFill/>
            <a:miter lim="800000"/>
            <a:headEnd/>
            <a:tailEnd/>
          </a:ln>
          <a:effectLst/>
        </p:spPr>
        <p:txBody>
          <a:bodyPr>
            <a:spAutoFit/>
          </a:bodyPr>
          <a:lstStyle/>
          <a:p>
            <a:pPr algn="l"/>
            <a:r>
              <a:rPr lang="en-US" sz="1000" b="1" u="none" dirty="0" smtClean="0"/>
              <a:t>$s4</a:t>
            </a:r>
            <a:endParaRPr lang="en-US" sz="1000" b="1" u="none" dirty="0"/>
          </a:p>
        </p:txBody>
      </p:sp>
      <p:sp>
        <p:nvSpPr>
          <p:cNvPr id="68052" name="Text Box 468"/>
          <p:cNvSpPr txBox="1">
            <a:spLocks noChangeArrowheads="1"/>
          </p:cNvSpPr>
          <p:nvPr/>
        </p:nvSpPr>
        <p:spPr bwMode="auto">
          <a:xfrm>
            <a:off x="2654300" y="3978275"/>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$t4</a:t>
            </a:r>
            <a:endParaRPr lang="en-US" sz="1000" b="1" u="none" dirty="0"/>
          </a:p>
        </p:txBody>
      </p:sp>
      <p:sp>
        <p:nvSpPr>
          <p:cNvPr id="68053" name="Text Box 469"/>
          <p:cNvSpPr txBox="1">
            <a:spLocks noChangeArrowheads="1"/>
          </p:cNvSpPr>
          <p:nvPr/>
        </p:nvSpPr>
        <p:spPr bwMode="auto">
          <a:xfrm>
            <a:off x="4746147" y="3581400"/>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[$s1]</a:t>
            </a:r>
            <a:endParaRPr lang="en-US" sz="1000" b="1" u="none" dirty="0"/>
          </a:p>
        </p:txBody>
      </p:sp>
      <p:sp>
        <p:nvSpPr>
          <p:cNvPr id="68054" name="Text Box 470"/>
          <p:cNvSpPr txBox="1">
            <a:spLocks noChangeArrowheads="1"/>
          </p:cNvSpPr>
          <p:nvPr/>
        </p:nvSpPr>
        <p:spPr bwMode="auto">
          <a:xfrm>
            <a:off x="4572000" y="4038600"/>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[$s0]</a:t>
            </a:r>
            <a:endParaRPr lang="en-US" sz="1000" b="1" u="none" dirty="0"/>
          </a:p>
        </p:txBody>
      </p:sp>
      <p:sp>
        <p:nvSpPr>
          <p:cNvPr id="68055" name="Text Box 471"/>
          <p:cNvSpPr txBox="1">
            <a:spLocks noChangeArrowheads="1"/>
          </p:cNvSpPr>
          <p:nvPr/>
        </p:nvSpPr>
        <p:spPr bwMode="auto">
          <a:xfrm>
            <a:off x="5257800" y="4343400"/>
            <a:ext cx="609600" cy="244475"/>
          </a:xfrm>
          <a:prstGeom prst="rect">
            <a:avLst/>
          </a:prstGeom>
          <a:noFill/>
          <a:ln w="9525">
            <a:noFill/>
            <a:miter lim="800000"/>
            <a:headEnd/>
            <a:tailEnd/>
          </a:ln>
          <a:effectLst/>
        </p:spPr>
        <p:txBody>
          <a:bodyPr>
            <a:spAutoFit/>
          </a:bodyPr>
          <a:lstStyle/>
          <a:p>
            <a:pPr algn="l"/>
            <a:r>
              <a:rPr lang="en-US" sz="1000" b="1" u="none" dirty="0" smtClean="0"/>
              <a:t>[$s0]</a:t>
            </a:r>
            <a:endParaRPr lang="en-US" sz="1000" b="1" u="none" dirty="0"/>
          </a:p>
        </p:txBody>
      </p:sp>
      <p:sp>
        <p:nvSpPr>
          <p:cNvPr id="68056" name="Text Box 472"/>
          <p:cNvSpPr txBox="1">
            <a:spLocks noChangeArrowheads="1"/>
          </p:cNvSpPr>
          <p:nvPr/>
        </p:nvSpPr>
        <p:spPr bwMode="auto">
          <a:xfrm>
            <a:off x="4603750" y="5654675"/>
            <a:ext cx="609600" cy="244475"/>
          </a:xfrm>
          <a:prstGeom prst="rect">
            <a:avLst/>
          </a:prstGeom>
          <a:noFill/>
          <a:ln w="9525">
            <a:noFill/>
            <a:miter lim="800000"/>
            <a:headEnd/>
            <a:tailEnd/>
          </a:ln>
          <a:effectLst/>
        </p:spPr>
        <p:txBody>
          <a:bodyPr>
            <a:spAutoFit/>
          </a:bodyPr>
          <a:lstStyle/>
          <a:p>
            <a:pPr algn="l"/>
            <a:r>
              <a:rPr lang="en-US" sz="1000" b="1" u="none" dirty="0" smtClean="0"/>
              <a:t>$s2</a:t>
            </a:r>
            <a:endParaRPr lang="en-US" sz="1000" b="1" u="none" dirty="0"/>
          </a:p>
        </p:txBody>
      </p:sp>
      <p:sp>
        <p:nvSpPr>
          <p:cNvPr id="68057" name="Text Box 473"/>
          <p:cNvSpPr txBox="1">
            <a:spLocks noChangeArrowheads="1"/>
          </p:cNvSpPr>
          <p:nvPr/>
        </p:nvSpPr>
        <p:spPr bwMode="auto">
          <a:xfrm>
            <a:off x="5927725" y="5562600"/>
            <a:ext cx="609600" cy="244475"/>
          </a:xfrm>
          <a:prstGeom prst="rect">
            <a:avLst/>
          </a:prstGeom>
          <a:noFill/>
          <a:ln w="9525">
            <a:noFill/>
            <a:miter lim="800000"/>
            <a:headEnd/>
            <a:tailEnd/>
          </a:ln>
          <a:effectLst/>
        </p:spPr>
        <p:txBody>
          <a:bodyPr>
            <a:spAutoFit/>
          </a:bodyPr>
          <a:lstStyle/>
          <a:p>
            <a:pPr algn="l"/>
            <a:r>
              <a:rPr lang="en-US" sz="1000" b="1" u="none" dirty="0" smtClean="0"/>
              <a:t>$s2</a:t>
            </a:r>
            <a:endParaRPr lang="en-US" sz="1000" b="1" u="none" dirty="0"/>
          </a:p>
        </p:txBody>
      </p:sp>
      <p:sp>
        <p:nvSpPr>
          <p:cNvPr id="68059" name="Text Box 475"/>
          <p:cNvSpPr txBox="1">
            <a:spLocks noChangeArrowheads="1"/>
          </p:cNvSpPr>
          <p:nvPr/>
        </p:nvSpPr>
        <p:spPr bwMode="auto">
          <a:xfrm>
            <a:off x="5608320" y="4389120"/>
            <a:ext cx="381000" cy="244475"/>
          </a:xfrm>
          <a:prstGeom prst="rect">
            <a:avLst/>
          </a:prstGeom>
          <a:noFill/>
          <a:ln w="9525">
            <a:noFill/>
            <a:miter lim="800000"/>
            <a:headEnd/>
            <a:tailEnd/>
          </a:ln>
          <a:effectLst/>
        </p:spPr>
        <p:txBody>
          <a:bodyPr wrap="square">
            <a:spAutoFit/>
          </a:bodyPr>
          <a:lstStyle/>
          <a:p>
            <a:pPr algn="l"/>
            <a:r>
              <a:rPr lang="en-US" sz="1000" b="1" u="none" dirty="0"/>
              <a:t>or</a:t>
            </a:r>
          </a:p>
        </p:txBody>
      </p:sp>
      <p:sp>
        <p:nvSpPr>
          <p:cNvPr id="68060" name="AutoShape 476"/>
          <p:cNvSpPr>
            <a:spLocks noChangeArrowheads="1"/>
          </p:cNvSpPr>
          <p:nvPr/>
        </p:nvSpPr>
        <p:spPr bwMode="auto">
          <a:xfrm>
            <a:off x="6553200" y="5137150"/>
            <a:ext cx="1371600" cy="381000"/>
          </a:xfrm>
          <a:prstGeom prst="rightArrow">
            <a:avLst>
              <a:gd name="adj1" fmla="val 50000"/>
              <a:gd name="adj2" fmla="val 90000"/>
            </a:avLst>
          </a:prstGeom>
          <a:solidFill>
            <a:schemeClr val="bg2">
              <a:alpha val="50000"/>
            </a:schemeClr>
          </a:solidFill>
          <a:ln w="9525">
            <a:solidFill>
              <a:schemeClr val="bg2"/>
            </a:solidFill>
            <a:miter lim="800000"/>
            <a:headEnd/>
            <a:tailEnd/>
          </a:ln>
          <a:effectLst/>
        </p:spPr>
        <p:txBody>
          <a:bodyPr wrap="none" anchor="ctr"/>
          <a:lstStyle/>
          <a:p>
            <a:endParaRPr lang="en-US" dirty="0"/>
          </a:p>
        </p:txBody>
      </p:sp>
      <p:sp>
        <p:nvSpPr>
          <p:cNvPr id="68061" name="Rectangle 477"/>
          <p:cNvSpPr>
            <a:spLocks noChangeArrowheads="1"/>
          </p:cNvSpPr>
          <p:nvPr/>
        </p:nvSpPr>
        <p:spPr bwMode="auto">
          <a:xfrm>
            <a:off x="6400800" y="4283075"/>
            <a:ext cx="152400" cy="1143000"/>
          </a:xfrm>
          <a:prstGeom prst="rect">
            <a:avLst/>
          </a:prstGeom>
          <a:solidFill>
            <a:schemeClr val="bg2">
              <a:alpha val="50000"/>
            </a:schemeClr>
          </a:solidFill>
          <a:ln w="9525">
            <a:solidFill>
              <a:schemeClr val="bg2"/>
            </a:solidFill>
            <a:miter lim="800000"/>
            <a:headEnd/>
            <a:tailEnd/>
          </a:ln>
          <a:effectLst/>
        </p:spPr>
        <p:txBody>
          <a:bodyPr wrap="none" anchor="ctr"/>
          <a:lstStyle/>
          <a:p>
            <a:endParaRPr lang="en-US" dirty="0"/>
          </a:p>
        </p:txBody>
      </p:sp>
      <p:sp>
        <p:nvSpPr>
          <p:cNvPr id="68062" name="AutoShape 478"/>
          <p:cNvSpPr>
            <a:spLocks noChangeArrowheads="1"/>
          </p:cNvSpPr>
          <p:nvPr/>
        </p:nvSpPr>
        <p:spPr bwMode="auto">
          <a:xfrm rot="5400000">
            <a:off x="7696200" y="5181600"/>
            <a:ext cx="1828800" cy="304800"/>
          </a:xfrm>
          <a:prstGeom prst="rightArrow">
            <a:avLst>
              <a:gd name="adj1" fmla="val 50000"/>
              <a:gd name="adj2" fmla="val 150000"/>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68063" name="AutoShape 479"/>
          <p:cNvSpPr>
            <a:spLocks noChangeArrowheads="1"/>
          </p:cNvSpPr>
          <p:nvPr/>
        </p:nvSpPr>
        <p:spPr bwMode="auto">
          <a:xfrm rot="10800000">
            <a:off x="3048000" y="6096000"/>
            <a:ext cx="1828800" cy="304800"/>
          </a:xfrm>
          <a:prstGeom prst="rightArrow">
            <a:avLst>
              <a:gd name="adj1" fmla="val 50000"/>
              <a:gd name="adj2" fmla="val 150000"/>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68064" name="AutoShape 480"/>
          <p:cNvSpPr>
            <a:spLocks noChangeArrowheads="1"/>
          </p:cNvSpPr>
          <p:nvPr/>
        </p:nvSpPr>
        <p:spPr bwMode="auto">
          <a:xfrm rot="16200000">
            <a:off x="2095500" y="5067300"/>
            <a:ext cx="1447800" cy="304800"/>
          </a:xfrm>
          <a:prstGeom prst="rightArrow">
            <a:avLst>
              <a:gd name="adj1" fmla="val 50000"/>
              <a:gd name="adj2" fmla="val 118750"/>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68066" name="AutoShape 482"/>
          <p:cNvSpPr>
            <a:spLocks noChangeArrowheads="1"/>
          </p:cNvSpPr>
          <p:nvPr/>
        </p:nvSpPr>
        <p:spPr bwMode="auto">
          <a:xfrm>
            <a:off x="8108950" y="4419600"/>
            <a:ext cx="152400" cy="381000"/>
          </a:xfrm>
          <a:prstGeom prst="rightArrow">
            <a:avLst>
              <a:gd name="adj1" fmla="val 50000"/>
              <a:gd name="adj2" fmla="val 25000"/>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68068" name="Text Box 484"/>
          <p:cNvSpPr txBox="1">
            <a:spLocks noChangeArrowheads="1"/>
          </p:cNvSpPr>
          <p:nvPr/>
        </p:nvSpPr>
        <p:spPr bwMode="auto">
          <a:xfrm>
            <a:off x="8029575" y="5578475"/>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t4</a:t>
            </a:r>
            <a:endParaRPr lang="en-US" sz="1000" b="1" u="none" dirty="0"/>
          </a:p>
        </p:txBody>
      </p:sp>
      <p:grpSp>
        <p:nvGrpSpPr>
          <p:cNvPr id="259" name="Group 258"/>
          <p:cNvGrpSpPr/>
          <p:nvPr/>
        </p:nvGrpSpPr>
        <p:grpSpPr>
          <a:xfrm>
            <a:off x="381000" y="1295400"/>
            <a:ext cx="8229601" cy="4953000"/>
            <a:chOff x="457200" y="1295400"/>
            <a:chExt cx="8229601" cy="4953000"/>
          </a:xfrm>
        </p:grpSpPr>
        <p:sp>
          <p:nvSpPr>
            <p:cNvPr id="260" name="Line 201"/>
            <p:cNvSpPr>
              <a:spLocks noChangeShapeType="1"/>
            </p:cNvSpPr>
            <p:nvPr/>
          </p:nvSpPr>
          <p:spPr bwMode="auto">
            <a:xfrm flipV="1">
              <a:off x="5935980" y="43510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261" name="Group 205"/>
            <p:cNvGrpSpPr/>
            <p:nvPr/>
          </p:nvGrpSpPr>
          <p:grpSpPr>
            <a:xfrm>
              <a:off x="5379720" y="3649980"/>
              <a:ext cx="1056287" cy="990598"/>
              <a:chOff x="3355430" y="3810002"/>
              <a:chExt cx="1056287" cy="990598"/>
            </a:xfrm>
          </p:grpSpPr>
          <p:cxnSp>
            <p:nvCxnSpPr>
              <p:cNvPr id="464" name="Straight Connector 463"/>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65" name="Isosceles Triangle 464"/>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6" name="Isosceles Triangle 465"/>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7" name="Isosceles Triangle 466"/>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8" name="Rectangle 467"/>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9"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262" name="Line 207"/>
            <p:cNvSpPr>
              <a:spLocks noChangeShapeType="1"/>
            </p:cNvSpPr>
            <p:nvPr/>
          </p:nvSpPr>
          <p:spPr bwMode="auto">
            <a:xfrm>
              <a:off x="5181600" y="35814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263" name="Line 205"/>
            <p:cNvSpPr>
              <a:spLocks noChangeShapeType="1"/>
            </p:cNvSpPr>
            <p:nvPr/>
          </p:nvSpPr>
          <p:spPr bwMode="auto">
            <a:xfrm>
              <a:off x="6019800" y="2667000"/>
              <a:ext cx="0" cy="914400"/>
            </a:xfrm>
            <a:prstGeom prst="line">
              <a:avLst/>
            </a:prstGeom>
            <a:noFill/>
            <a:ln w="9525">
              <a:solidFill>
                <a:srgbClr val="CC0000"/>
              </a:solidFill>
              <a:round/>
              <a:headEnd/>
              <a:tailEnd/>
            </a:ln>
            <a:effectLst/>
          </p:spPr>
          <p:txBody>
            <a:bodyPr/>
            <a:lstStyle/>
            <a:p>
              <a:endParaRPr lang="en-US" dirty="0"/>
            </a:p>
          </p:txBody>
        </p:sp>
        <p:grpSp>
          <p:nvGrpSpPr>
            <p:cNvPr id="264" name="Group 205"/>
            <p:cNvGrpSpPr/>
            <p:nvPr/>
          </p:nvGrpSpPr>
          <p:grpSpPr>
            <a:xfrm>
              <a:off x="5367373" y="2420274"/>
              <a:ext cx="1056287" cy="990598"/>
              <a:chOff x="3355430" y="3810002"/>
              <a:chExt cx="1056287" cy="990598"/>
            </a:xfrm>
          </p:grpSpPr>
          <p:cxnSp>
            <p:nvCxnSpPr>
              <p:cNvPr id="458" name="Straight Connector 457"/>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59" name="Isosceles Triangle 458"/>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0" name="Isosceles Triangle 459"/>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1" name="Isosceles Triangle 460"/>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2" name="Rectangle 461"/>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3"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265" name="Group 205"/>
            <p:cNvGrpSpPr/>
            <p:nvPr/>
          </p:nvGrpSpPr>
          <p:grpSpPr>
            <a:xfrm>
              <a:off x="1272540" y="2209800"/>
              <a:ext cx="1056287" cy="990598"/>
              <a:chOff x="3355430" y="3810002"/>
              <a:chExt cx="1056287" cy="990598"/>
            </a:xfrm>
          </p:grpSpPr>
          <p:cxnSp>
            <p:nvCxnSpPr>
              <p:cNvPr id="452" name="Straight Connector 451"/>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53" name="Isosceles Triangle 452"/>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4" name="Isosceles Triangle 453"/>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5" name="Isosceles Triangle 454"/>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6" name="Rectangle 455"/>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7"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267" name="Rectangle 9"/>
            <p:cNvSpPr>
              <a:spLocks noChangeArrowheads="1"/>
            </p:cNvSpPr>
            <p:nvPr/>
          </p:nvSpPr>
          <p:spPr bwMode="auto">
            <a:xfrm>
              <a:off x="1143000"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68" name="Rectangle 42"/>
            <p:cNvSpPr>
              <a:spLocks noChangeArrowheads="1"/>
            </p:cNvSpPr>
            <p:nvPr/>
          </p:nvSpPr>
          <p:spPr bwMode="auto">
            <a:xfrm>
              <a:off x="609600" y="35052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269" name="Line 43"/>
            <p:cNvSpPr>
              <a:spLocks noChangeShapeType="1"/>
            </p:cNvSpPr>
            <p:nvPr/>
          </p:nvSpPr>
          <p:spPr bwMode="auto">
            <a:xfrm>
              <a:off x="838200" y="3733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0" name="Line 44"/>
            <p:cNvSpPr>
              <a:spLocks noChangeShapeType="1"/>
            </p:cNvSpPr>
            <p:nvPr/>
          </p:nvSpPr>
          <p:spPr bwMode="auto">
            <a:xfrm flipH="1" flipV="1">
              <a:off x="914400" y="2438400"/>
              <a:ext cx="12700" cy="1295400"/>
            </a:xfrm>
            <a:prstGeom prst="line">
              <a:avLst/>
            </a:prstGeom>
            <a:noFill/>
            <a:ln w="28575">
              <a:solidFill>
                <a:schemeClr val="tx1"/>
              </a:solidFill>
              <a:round/>
              <a:headEnd/>
              <a:tailEnd/>
            </a:ln>
            <a:effectLst/>
          </p:spPr>
          <p:txBody>
            <a:bodyPr/>
            <a:lstStyle/>
            <a:p>
              <a:endParaRPr lang="en-US" dirty="0"/>
            </a:p>
          </p:txBody>
        </p:sp>
        <p:sp>
          <p:nvSpPr>
            <p:cNvPr id="271" name="Line 45"/>
            <p:cNvSpPr>
              <a:spLocks noChangeShapeType="1"/>
            </p:cNvSpPr>
            <p:nvPr/>
          </p:nvSpPr>
          <p:spPr bwMode="auto">
            <a:xfrm flipV="1">
              <a:off x="914400" y="24536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272" name="Line 46"/>
            <p:cNvSpPr>
              <a:spLocks noChangeShapeType="1"/>
            </p:cNvSpPr>
            <p:nvPr/>
          </p:nvSpPr>
          <p:spPr bwMode="auto">
            <a:xfrm>
              <a:off x="1066800" y="29718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3" name="Text Box 47"/>
            <p:cNvSpPr txBox="1">
              <a:spLocks noChangeArrowheads="1"/>
            </p:cNvSpPr>
            <p:nvPr/>
          </p:nvSpPr>
          <p:spPr bwMode="auto">
            <a:xfrm>
              <a:off x="990600" y="27432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274" name="Text Box 48"/>
            <p:cNvSpPr txBox="1">
              <a:spLocks noChangeArrowheads="1"/>
            </p:cNvSpPr>
            <p:nvPr/>
          </p:nvSpPr>
          <p:spPr bwMode="auto">
            <a:xfrm>
              <a:off x="1095375" y="35036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275" name="Text Box 49"/>
            <p:cNvSpPr txBox="1">
              <a:spLocks noChangeArrowheads="1"/>
            </p:cNvSpPr>
            <p:nvPr/>
          </p:nvSpPr>
          <p:spPr bwMode="auto">
            <a:xfrm>
              <a:off x="1281113" y="31099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276" name="Rectangle 50"/>
            <p:cNvSpPr>
              <a:spLocks noChangeArrowheads="1"/>
            </p:cNvSpPr>
            <p:nvPr/>
          </p:nvSpPr>
          <p:spPr bwMode="auto">
            <a:xfrm>
              <a:off x="6761163" y="3810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77" name="Text Box 51"/>
            <p:cNvSpPr txBox="1">
              <a:spLocks noChangeArrowheads="1"/>
            </p:cNvSpPr>
            <p:nvPr/>
          </p:nvSpPr>
          <p:spPr bwMode="auto">
            <a:xfrm>
              <a:off x="6858000" y="50577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278" name="Group 52"/>
            <p:cNvGrpSpPr>
              <a:grpSpLocks/>
            </p:cNvGrpSpPr>
            <p:nvPr/>
          </p:nvGrpSpPr>
          <p:grpSpPr bwMode="auto">
            <a:xfrm>
              <a:off x="5067288" y="4191000"/>
              <a:ext cx="228600" cy="549275"/>
              <a:chOff x="4392" y="1632"/>
              <a:chExt cx="144" cy="346"/>
            </a:xfrm>
          </p:grpSpPr>
          <p:grpSp>
            <p:nvGrpSpPr>
              <p:cNvPr id="447" name="Group 53"/>
              <p:cNvGrpSpPr>
                <a:grpSpLocks/>
              </p:cNvGrpSpPr>
              <p:nvPr/>
            </p:nvGrpSpPr>
            <p:grpSpPr bwMode="auto">
              <a:xfrm>
                <a:off x="4411" y="1634"/>
                <a:ext cx="102" cy="336"/>
                <a:chOff x="1248" y="3360"/>
                <a:chExt cx="144" cy="480"/>
              </a:xfrm>
            </p:grpSpPr>
            <p:sp>
              <p:nvSpPr>
                <p:cNvPr id="449"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50"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51"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48"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279" name="Line 58"/>
            <p:cNvSpPr>
              <a:spLocks noChangeShapeType="1"/>
            </p:cNvSpPr>
            <p:nvPr/>
          </p:nvSpPr>
          <p:spPr bwMode="auto">
            <a:xfrm>
              <a:off x="64770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80" name="Oval 59"/>
            <p:cNvSpPr>
              <a:spLocks noChangeArrowheads="1"/>
            </p:cNvSpPr>
            <p:nvPr/>
          </p:nvSpPr>
          <p:spPr bwMode="auto">
            <a:xfrm>
              <a:off x="4800600" y="28956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281" name="Line 60"/>
            <p:cNvSpPr>
              <a:spLocks noChangeShapeType="1"/>
            </p:cNvSpPr>
            <p:nvPr/>
          </p:nvSpPr>
          <p:spPr bwMode="auto">
            <a:xfrm>
              <a:off x="2209800" y="3886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82" name="Line 61"/>
            <p:cNvSpPr>
              <a:spLocks noChangeShapeType="1"/>
            </p:cNvSpPr>
            <p:nvPr/>
          </p:nvSpPr>
          <p:spPr bwMode="auto">
            <a:xfrm flipV="1">
              <a:off x="4953000" y="35052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283" name="Line 62"/>
            <p:cNvSpPr>
              <a:spLocks noChangeShapeType="1"/>
            </p:cNvSpPr>
            <p:nvPr/>
          </p:nvSpPr>
          <p:spPr bwMode="auto">
            <a:xfrm>
              <a:off x="4800600" y="47929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284" name="Line 63"/>
            <p:cNvSpPr>
              <a:spLocks noChangeShapeType="1"/>
            </p:cNvSpPr>
            <p:nvPr/>
          </p:nvSpPr>
          <p:spPr bwMode="auto">
            <a:xfrm>
              <a:off x="5181600" y="3200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85" name="Line 64"/>
            <p:cNvSpPr>
              <a:spLocks noChangeShapeType="1"/>
            </p:cNvSpPr>
            <p:nvPr/>
          </p:nvSpPr>
          <p:spPr bwMode="auto">
            <a:xfrm>
              <a:off x="2148840" y="1310640"/>
              <a:ext cx="4876800" cy="0"/>
            </a:xfrm>
            <a:prstGeom prst="line">
              <a:avLst/>
            </a:prstGeom>
            <a:noFill/>
            <a:ln w="28575">
              <a:solidFill>
                <a:schemeClr val="tx1"/>
              </a:solidFill>
              <a:round/>
              <a:headEnd/>
              <a:tailEnd/>
            </a:ln>
            <a:effectLst/>
          </p:spPr>
          <p:txBody>
            <a:bodyPr/>
            <a:lstStyle/>
            <a:p>
              <a:endParaRPr lang="en-US" dirty="0"/>
            </a:p>
          </p:txBody>
        </p:sp>
        <p:sp>
          <p:nvSpPr>
            <p:cNvPr id="286" name="Line 65"/>
            <p:cNvSpPr>
              <a:spLocks noChangeShapeType="1"/>
            </p:cNvSpPr>
            <p:nvPr/>
          </p:nvSpPr>
          <p:spPr bwMode="auto">
            <a:xfrm flipV="1">
              <a:off x="2578100" y="1676400"/>
              <a:ext cx="12700" cy="304800"/>
            </a:xfrm>
            <a:prstGeom prst="line">
              <a:avLst/>
            </a:prstGeom>
            <a:noFill/>
            <a:ln w="28575">
              <a:solidFill>
                <a:schemeClr val="tx1"/>
              </a:solidFill>
              <a:round/>
              <a:headEnd/>
              <a:tailEnd/>
            </a:ln>
            <a:effectLst/>
          </p:spPr>
          <p:txBody>
            <a:bodyPr/>
            <a:lstStyle/>
            <a:p>
              <a:endParaRPr lang="en-US" dirty="0"/>
            </a:p>
          </p:txBody>
        </p:sp>
        <p:sp>
          <p:nvSpPr>
            <p:cNvPr id="287" name="Line 66"/>
            <p:cNvSpPr>
              <a:spLocks noChangeShapeType="1"/>
            </p:cNvSpPr>
            <p:nvPr/>
          </p:nvSpPr>
          <p:spPr bwMode="auto">
            <a:xfrm flipV="1">
              <a:off x="1995488" y="1981200"/>
              <a:ext cx="0" cy="685800"/>
            </a:xfrm>
            <a:prstGeom prst="line">
              <a:avLst/>
            </a:prstGeom>
            <a:noFill/>
            <a:ln w="28575">
              <a:solidFill>
                <a:schemeClr val="tx1"/>
              </a:solidFill>
              <a:round/>
              <a:headEnd/>
              <a:tailEnd/>
            </a:ln>
            <a:effectLst/>
          </p:spPr>
          <p:txBody>
            <a:bodyPr/>
            <a:lstStyle/>
            <a:p>
              <a:endParaRPr lang="en-US" dirty="0"/>
            </a:p>
          </p:txBody>
        </p:sp>
        <p:sp>
          <p:nvSpPr>
            <p:cNvPr id="288" name="Line 67"/>
            <p:cNvSpPr>
              <a:spLocks noChangeShapeType="1"/>
            </p:cNvSpPr>
            <p:nvPr/>
          </p:nvSpPr>
          <p:spPr bwMode="auto">
            <a:xfrm flipV="1">
              <a:off x="7003733" y="1295400"/>
              <a:ext cx="14288" cy="1676400"/>
            </a:xfrm>
            <a:prstGeom prst="line">
              <a:avLst/>
            </a:prstGeom>
            <a:noFill/>
            <a:ln w="28575">
              <a:solidFill>
                <a:schemeClr val="tx1"/>
              </a:solidFill>
              <a:round/>
              <a:headEnd/>
              <a:tailEnd/>
            </a:ln>
            <a:effectLst/>
          </p:spPr>
          <p:txBody>
            <a:bodyPr/>
            <a:lstStyle/>
            <a:p>
              <a:endParaRPr lang="en-US" dirty="0"/>
            </a:p>
          </p:txBody>
        </p:sp>
        <p:sp>
          <p:nvSpPr>
            <p:cNvPr id="289" name="Line 68"/>
            <p:cNvSpPr>
              <a:spLocks noChangeShapeType="1"/>
            </p:cNvSpPr>
            <p:nvPr/>
          </p:nvSpPr>
          <p:spPr bwMode="auto">
            <a:xfrm flipV="1">
              <a:off x="2147888" y="1295400"/>
              <a:ext cx="0" cy="914400"/>
            </a:xfrm>
            <a:prstGeom prst="line">
              <a:avLst/>
            </a:prstGeom>
            <a:noFill/>
            <a:ln w="28575">
              <a:solidFill>
                <a:schemeClr val="tx1"/>
              </a:solidFill>
              <a:round/>
              <a:headEnd/>
              <a:tailEnd/>
            </a:ln>
            <a:effectLst/>
          </p:spPr>
          <p:txBody>
            <a:bodyPr/>
            <a:lstStyle/>
            <a:p>
              <a:endParaRPr lang="en-US" dirty="0"/>
            </a:p>
          </p:txBody>
        </p:sp>
        <p:sp>
          <p:nvSpPr>
            <p:cNvPr id="290" name="Line 69"/>
            <p:cNvSpPr>
              <a:spLocks noChangeShapeType="1"/>
            </p:cNvSpPr>
            <p:nvPr/>
          </p:nvSpPr>
          <p:spPr bwMode="auto">
            <a:xfrm>
              <a:off x="6035040" y="2971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91" name="Line 71"/>
            <p:cNvSpPr>
              <a:spLocks noChangeShapeType="1"/>
            </p:cNvSpPr>
            <p:nvPr/>
          </p:nvSpPr>
          <p:spPr bwMode="auto">
            <a:xfrm>
              <a:off x="457200" y="3733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92" name="Line 72"/>
            <p:cNvSpPr>
              <a:spLocks noChangeShapeType="1"/>
            </p:cNvSpPr>
            <p:nvPr/>
          </p:nvSpPr>
          <p:spPr bwMode="auto">
            <a:xfrm flipH="1" flipV="1">
              <a:off x="457200" y="1676400"/>
              <a:ext cx="12700" cy="2057400"/>
            </a:xfrm>
            <a:prstGeom prst="line">
              <a:avLst/>
            </a:prstGeom>
            <a:noFill/>
            <a:ln w="28575">
              <a:solidFill>
                <a:schemeClr val="tx1"/>
              </a:solidFill>
              <a:round/>
              <a:headEnd/>
              <a:tailEnd/>
            </a:ln>
            <a:effectLst/>
          </p:spPr>
          <p:txBody>
            <a:bodyPr/>
            <a:lstStyle/>
            <a:p>
              <a:endParaRPr lang="en-US" dirty="0"/>
            </a:p>
          </p:txBody>
        </p:sp>
        <p:sp>
          <p:nvSpPr>
            <p:cNvPr id="293" name="Line 73"/>
            <p:cNvSpPr>
              <a:spLocks noChangeShapeType="1"/>
            </p:cNvSpPr>
            <p:nvPr/>
          </p:nvSpPr>
          <p:spPr bwMode="auto">
            <a:xfrm>
              <a:off x="457200" y="1683068"/>
              <a:ext cx="2133600" cy="0"/>
            </a:xfrm>
            <a:prstGeom prst="line">
              <a:avLst/>
            </a:prstGeom>
            <a:noFill/>
            <a:ln w="28575">
              <a:solidFill>
                <a:schemeClr val="tx1"/>
              </a:solidFill>
              <a:round/>
              <a:headEnd/>
              <a:tailEnd/>
            </a:ln>
            <a:effectLst/>
          </p:spPr>
          <p:txBody>
            <a:bodyPr/>
            <a:lstStyle/>
            <a:p>
              <a:endParaRPr lang="en-US" dirty="0"/>
            </a:p>
          </p:txBody>
        </p:sp>
        <p:sp>
          <p:nvSpPr>
            <p:cNvPr id="294" name="Line 74"/>
            <p:cNvSpPr>
              <a:spLocks noChangeShapeType="1"/>
            </p:cNvSpPr>
            <p:nvPr/>
          </p:nvSpPr>
          <p:spPr bwMode="auto">
            <a:xfrm flipH="1">
              <a:off x="2438400" y="1981200"/>
              <a:ext cx="152400" cy="0"/>
            </a:xfrm>
            <a:prstGeom prst="line">
              <a:avLst/>
            </a:prstGeom>
            <a:noFill/>
            <a:ln w="28575">
              <a:solidFill>
                <a:schemeClr val="tx1"/>
              </a:solidFill>
              <a:round/>
              <a:headEnd/>
              <a:tailEnd/>
            </a:ln>
            <a:effectLst/>
          </p:spPr>
          <p:txBody>
            <a:bodyPr/>
            <a:lstStyle/>
            <a:p>
              <a:endParaRPr lang="en-US" dirty="0"/>
            </a:p>
          </p:txBody>
        </p:sp>
        <p:sp>
          <p:nvSpPr>
            <p:cNvPr id="295" name="Line 75"/>
            <p:cNvSpPr>
              <a:spLocks noChangeShapeType="1"/>
            </p:cNvSpPr>
            <p:nvPr/>
          </p:nvSpPr>
          <p:spPr bwMode="auto">
            <a:xfrm>
              <a:off x="4724400" y="5105400"/>
              <a:ext cx="381000" cy="0"/>
            </a:xfrm>
            <a:prstGeom prst="line">
              <a:avLst/>
            </a:prstGeom>
            <a:noFill/>
            <a:ln w="28575">
              <a:solidFill>
                <a:schemeClr val="tx1"/>
              </a:solidFill>
              <a:round/>
              <a:headEnd/>
              <a:tailEnd/>
            </a:ln>
            <a:effectLst/>
          </p:spPr>
          <p:txBody>
            <a:bodyPr/>
            <a:lstStyle/>
            <a:p>
              <a:endParaRPr lang="en-US" dirty="0"/>
            </a:p>
          </p:txBody>
        </p:sp>
        <p:sp>
          <p:nvSpPr>
            <p:cNvPr id="296" name="Line 76"/>
            <p:cNvSpPr>
              <a:spLocks noChangeShapeType="1"/>
            </p:cNvSpPr>
            <p:nvPr/>
          </p:nvSpPr>
          <p:spPr bwMode="auto">
            <a:xfrm>
              <a:off x="60198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97" name="Text Box 77"/>
            <p:cNvSpPr txBox="1">
              <a:spLocks noChangeArrowheads="1"/>
            </p:cNvSpPr>
            <p:nvPr/>
          </p:nvSpPr>
          <p:spPr bwMode="auto">
            <a:xfrm>
              <a:off x="6650038" y="40989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298" name="Text Box 78"/>
            <p:cNvSpPr txBox="1">
              <a:spLocks noChangeArrowheads="1"/>
            </p:cNvSpPr>
            <p:nvPr/>
          </p:nvSpPr>
          <p:spPr bwMode="auto">
            <a:xfrm>
              <a:off x="1828800" y="36576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299" name="Line 79"/>
            <p:cNvSpPr>
              <a:spLocks noChangeShapeType="1"/>
            </p:cNvSpPr>
            <p:nvPr/>
          </p:nvSpPr>
          <p:spPr bwMode="auto">
            <a:xfrm>
              <a:off x="2819400" y="34004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0" name="Line 82"/>
            <p:cNvSpPr>
              <a:spLocks noChangeShapeType="1"/>
            </p:cNvSpPr>
            <p:nvPr/>
          </p:nvSpPr>
          <p:spPr bwMode="auto">
            <a:xfrm>
              <a:off x="4724400" y="2667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01" name="Line 83"/>
            <p:cNvSpPr>
              <a:spLocks noChangeShapeType="1"/>
            </p:cNvSpPr>
            <p:nvPr/>
          </p:nvSpPr>
          <p:spPr bwMode="auto">
            <a:xfrm>
              <a:off x="2819400" y="2133600"/>
              <a:ext cx="0" cy="3733800"/>
            </a:xfrm>
            <a:prstGeom prst="line">
              <a:avLst/>
            </a:prstGeom>
            <a:noFill/>
            <a:ln w="28575">
              <a:solidFill>
                <a:schemeClr val="tx1"/>
              </a:solidFill>
              <a:round/>
              <a:headEnd/>
              <a:tailEnd/>
            </a:ln>
            <a:effectLst/>
          </p:spPr>
          <p:txBody>
            <a:bodyPr/>
            <a:lstStyle/>
            <a:p>
              <a:endParaRPr lang="en-US" dirty="0"/>
            </a:p>
          </p:txBody>
        </p:sp>
        <p:sp>
          <p:nvSpPr>
            <p:cNvPr id="302" name="Line 84"/>
            <p:cNvSpPr>
              <a:spLocks noChangeShapeType="1"/>
            </p:cNvSpPr>
            <p:nvPr/>
          </p:nvSpPr>
          <p:spPr bwMode="auto">
            <a:xfrm>
              <a:off x="2819400" y="50911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303" name="Line 86"/>
            <p:cNvSpPr>
              <a:spLocks noChangeShapeType="1"/>
            </p:cNvSpPr>
            <p:nvPr/>
          </p:nvSpPr>
          <p:spPr bwMode="auto">
            <a:xfrm>
              <a:off x="7848600" y="4267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04" name="Line 87"/>
            <p:cNvSpPr>
              <a:spLocks noChangeShapeType="1"/>
            </p:cNvSpPr>
            <p:nvPr/>
          </p:nvSpPr>
          <p:spPr bwMode="auto">
            <a:xfrm>
              <a:off x="8229600" y="46005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05" name="Line 88"/>
            <p:cNvSpPr>
              <a:spLocks noChangeShapeType="1"/>
            </p:cNvSpPr>
            <p:nvPr/>
          </p:nvSpPr>
          <p:spPr bwMode="auto">
            <a:xfrm>
              <a:off x="6477000" y="2971800"/>
              <a:ext cx="533400" cy="0"/>
            </a:xfrm>
            <a:prstGeom prst="line">
              <a:avLst/>
            </a:prstGeom>
            <a:noFill/>
            <a:ln w="28575">
              <a:solidFill>
                <a:schemeClr val="tx1"/>
              </a:solidFill>
              <a:round/>
              <a:headEnd/>
              <a:tailEnd/>
            </a:ln>
            <a:effectLst/>
          </p:spPr>
          <p:txBody>
            <a:bodyPr/>
            <a:lstStyle/>
            <a:p>
              <a:endParaRPr lang="en-US" dirty="0"/>
            </a:p>
          </p:txBody>
        </p:sp>
        <p:sp>
          <p:nvSpPr>
            <p:cNvPr id="306" name="Line 89"/>
            <p:cNvSpPr>
              <a:spLocks noChangeShapeType="1"/>
            </p:cNvSpPr>
            <p:nvPr/>
          </p:nvSpPr>
          <p:spPr bwMode="auto">
            <a:xfrm>
              <a:off x="8534400" y="4433888"/>
              <a:ext cx="152400" cy="0"/>
            </a:xfrm>
            <a:prstGeom prst="line">
              <a:avLst/>
            </a:prstGeom>
            <a:noFill/>
            <a:ln w="28575">
              <a:solidFill>
                <a:schemeClr val="tx1"/>
              </a:solidFill>
              <a:round/>
              <a:headEnd/>
              <a:tailEnd/>
            </a:ln>
            <a:effectLst/>
          </p:spPr>
          <p:txBody>
            <a:bodyPr/>
            <a:lstStyle/>
            <a:p>
              <a:endParaRPr lang="en-US" dirty="0"/>
            </a:p>
          </p:txBody>
        </p:sp>
        <p:sp>
          <p:nvSpPr>
            <p:cNvPr id="307" name="Line 90"/>
            <p:cNvSpPr>
              <a:spLocks noChangeShapeType="1"/>
            </p:cNvSpPr>
            <p:nvPr/>
          </p:nvSpPr>
          <p:spPr bwMode="auto">
            <a:xfrm>
              <a:off x="8672513" y="4419600"/>
              <a:ext cx="14288" cy="1828800"/>
            </a:xfrm>
            <a:prstGeom prst="line">
              <a:avLst/>
            </a:prstGeom>
            <a:noFill/>
            <a:ln w="28575">
              <a:solidFill>
                <a:schemeClr val="tx1"/>
              </a:solidFill>
              <a:round/>
              <a:headEnd/>
              <a:tailEnd/>
            </a:ln>
            <a:effectLst/>
          </p:spPr>
          <p:txBody>
            <a:bodyPr/>
            <a:lstStyle/>
            <a:p>
              <a:endParaRPr lang="en-US" dirty="0"/>
            </a:p>
          </p:txBody>
        </p:sp>
        <p:sp>
          <p:nvSpPr>
            <p:cNvPr id="308" name="Line 9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309" name="Line 92"/>
            <p:cNvSpPr>
              <a:spLocks noChangeShapeType="1"/>
            </p:cNvSpPr>
            <p:nvPr/>
          </p:nvSpPr>
          <p:spPr bwMode="auto">
            <a:xfrm>
              <a:off x="2909888" y="4495800"/>
              <a:ext cx="0" cy="1752600"/>
            </a:xfrm>
            <a:prstGeom prst="line">
              <a:avLst/>
            </a:prstGeom>
            <a:noFill/>
            <a:ln w="28575">
              <a:solidFill>
                <a:schemeClr val="tx1"/>
              </a:solidFill>
              <a:round/>
              <a:headEnd/>
              <a:tailEnd/>
            </a:ln>
            <a:effectLst/>
          </p:spPr>
          <p:txBody>
            <a:bodyPr/>
            <a:lstStyle/>
            <a:p>
              <a:endParaRPr lang="en-US" dirty="0"/>
            </a:p>
          </p:txBody>
        </p:sp>
        <p:grpSp>
          <p:nvGrpSpPr>
            <p:cNvPr id="310" name="Group 93"/>
            <p:cNvGrpSpPr>
              <a:grpSpLocks/>
            </p:cNvGrpSpPr>
            <p:nvPr/>
          </p:nvGrpSpPr>
          <p:grpSpPr bwMode="auto">
            <a:xfrm>
              <a:off x="2246301" y="1827213"/>
              <a:ext cx="228600" cy="549275"/>
              <a:chOff x="4392" y="1632"/>
              <a:chExt cx="144" cy="346"/>
            </a:xfrm>
          </p:grpSpPr>
          <p:grpSp>
            <p:nvGrpSpPr>
              <p:cNvPr id="442" name="Group 94"/>
              <p:cNvGrpSpPr>
                <a:grpSpLocks/>
              </p:cNvGrpSpPr>
              <p:nvPr/>
            </p:nvGrpSpPr>
            <p:grpSpPr bwMode="auto">
              <a:xfrm>
                <a:off x="4411" y="1634"/>
                <a:ext cx="102" cy="336"/>
                <a:chOff x="1248" y="3360"/>
                <a:chExt cx="144" cy="480"/>
              </a:xfrm>
            </p:grpSpPr>
            <p:sp>
              <p:nvSpPr>
                <p:cNvPr id="444"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45"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46"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43"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311" name="Group 99"/>
            <p:cNvGrpSpPr>
              <a:grpSpLocks/>
            </p:cNvGrpSpPr>
            <p:nvPr/>
          </p:nvGrpSpPr>
          <p:grpSpPr bwMode="auto">
            <a:xfrm>
              <a:off x="8342301" y="4175125"/>
              <a:ext cx="228600" cy="549275"/>
              <a:chOff x="4392" y="1632"/>
              <a:chExt cx="144" cy="346"/>
            </a:xfrm>
          </p:grpSpPr>
          <p:grpSp>
            <p:nvGrpSpPr>
              <p:cNvPr id="437" name="Group 100"/>
              <p:cNvGrpSpPr>
                <a:grpSpLocks/>
              </p:cNvGrpSpPr>
              <p:nvPr/>
            </p:nvGrpSpPr>
            <p:grpSpPr bwMode="auto">
              <a:xfrm>
                <a:off x="4411" y="1634"/>
                <a:ext cx="102" cy="336"/>
                <a:chOff x="1248" y="3360"/>
                <a:chExt cx="144" cy="480"/>
              </a:xfrm>
            </p:grpSpPr>
            <p:sp>
              <p:nvSpPr>
                <p:cNvPr id="439"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40"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41"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38"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312" name="Group 105"/>
            <p:cNvGrpSpPr>
              <a:grpSpLocks/>
            </p:cNvGrpSpPr>
            <p:nvPr/>
          </p:nvGrpSpPr>
          <p:grpSpPr bwMode="auto">
            <a:xfrm>
              <a:off x="2438400" y="2514600"/>
              <a:ext cx="152400" cy="3505200"/>
              <a:chOff x="1728" y="1296"/>
              <a:chExt cx="96" cy="2688"/>
            </a:xfrm>
          </p:grpSpPr>
          <p:sp>
            <p:nvSpPr>
              <p:cNvPr id="435"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36"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13" name="Line 108"/>
            <p:cNvSpPr>
              <a:spLocks noChangeShapeType="1"/>
            </p:cNvSpPr>
            <p:nvPr/>
          </p:nvSpPr>
          <p:spPr bwMode="auto">
            <a:xfrm>
              <a:off x="2590800" y="3886200"/>
              <a:ext cx="228600" cy="0"/>
            </a:xfrm>
            <a:prstGeom prst="line">
              <a:avLst/>
            </a:prstGeom>
            <a:noFill/>
            <a:ln w="28575">
              <a:solidFill>
                <a:schemeClr val="tx1"/>
              </a:solidFill>
              <a:round/>
              <a:headEnd/>
              <a:tailEnd/>
            </a:ln>
            <a:effectLst/>
          </p:spPr>
          <p:txBody>
            <a:bodyPr/>
            <a:lstStyle/>
            <a:p>
              <a:endParaRPr lang="en-US" dirty="0"/>
            </a:p>
          </p:txBody>
        </p:sp>
        <p:sp>
          <p:nvSpPr>
            <p:cNvPr id="314" name="Line 109"/>
            <p:cNvSpPr>
              <a:spLocks noChangeShapeType="1"/>
            </p:cNvSpPr>
            <p:nvPr/>
          </p:nvSpPr>
          <p:spPr bwMode="auto">
            <a:xfrm>
              <a:off x="1920240" y="26670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315" name="Line 110"/>
            <p:cNvSpPr>
              <a:spLocks noChangeShapeType="1"/>
            </p:cNvSpPr>
            <p:nvPr/>
          </p:nvSpPr>
          <p:spPr bwMode="auto">
            <a:xfrm>
              <a:off x="2590800" y="26670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316" name="Group 111"/>
            <p:cNvGrpSpPr>
              <a:grpSpLocks/>
            </p:cNvGrpSpPr>
            <p:nvPr/>
          </p:nvGrpSpPr>
          <p:grpSpPr bwMode="auto">
            <a:xfrm>
              <a:off x="4572000" y="2514600"/>
              <a:ext cx="152400" cy="3505200"/>
              <a:chOff x="1728" y="1296"/>
              <a:chExt cx="96" cy="2688"/>
            </a:xfrm>
          </p:grpSpPr>
          <p:sp>
            <p:nvSpPr>
              <p:cNvPr id="433"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34"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17" name="Group 114"/>
            <p:cNvGrpSpPr>
              <a:grpSpLocks/>
            </p:cNvGrpSpPr>
            <p:nvPr/>
          </p:nvGrpSpPr>
          <p:grpSpPr bwMode="auto">
            <a:xfrm>
              <a:off x="6324600" y="2514600"/>
              <a:ext cx="152400" cy="3505200"/>
              <a:chOff x="1728" y="1296"/>
              <a:chExt cx="96" cy="2688"/>
            </a:xfrm>
          </p:grpSpPr>
          <p:sp>
            <p:nvSpPr>
              <p:cNvPr id="431"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32"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18" name="Group 117"/>
            <p:cNvGrpSpPr>
              <a:grpSpLocks/>
            </p:cNvGrpSpPr>
            <p:nvPr/>
          </p:nvGrpSpPr>
          <p:grpSpPr bwMode="auto">
            <a:xfrm>
              <a:off x="8001000" y="2514600"/>
              <a:ext cx="152400" cy="3505200"/>
              <a:chOff x="1728" y="1296"/>
              <a:chExt cx="96" cy="2688"/>
            </a:xfrm>
          </p:grpSpPr>
          <p:sp>
            <p:nvSpPr>
              <p:cNvPr id="429"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30"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19" name="Line 120"/>
            <p:cNvSpPr>
              <a:spLocks noChangeShapeType="1"/>
            </p:cNvSpPr>
            <p:nvPr/>
          </p:nvSpPr>
          <p:spPr bwMode="auto">
            <a:xfrm>
              <a:off x="42672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20" name="Line 121"/>
            <p:cNvSpPr>
              <a:spLocks noChangeShapeType="1"/>
            </p:cNvSpPr>
            <p:nvPr/>
          </p:nvSpPr>
          <p:spPr bwMode="auto">
            <a:xfrm>
              <a:off x="42672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21" name="Text Box 81"/>
            <p:cNvSpPr txBox="1">
              <a:spLocks noChangeArrowheads="1"/>
            </p:cNvSpPr>
            <p:nvPr/>
          </p:nvSpPr>
          <p:spPr bwMode="auto">
            <a:xfrm>
              <a:off x="3338513" y="29432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322" name="Rectangle 10"/>
            <p:cNvSpPr>
              <a:spLocks noChangeArrowheads="1"/>
            </p:cNvSpPr>
            <p:nvPr/>
          </p:nvSpPr>
          <p:spPr bwMode="auto">
            <a:xfrm>
              <a:off x="3048000" y="32146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323" name="Text Box 80"/>
            <p:cNvSpPr txBox="1">
              <a:spLocks noChangeArrowheads="1"/>
            </p:cNvSpPr>
            <p:nvPr/>
          </p:nvSpPr>
          <p:spPr bwMode="auto">
            <a:xfrm>
              <a:off x="3035300" y="32607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324" name="Text Box 122"/>
            <p:cNvSpPr txBox="1">
              <a:spLocks noChangeArrowheads="1"/>
            </p:cNvSpPr>
            <p:nvPr/>
          </p:nvSpPr>
          <p:spPr bwMode="auto">
            <a:xfrm>
              <a:off x="3733800" y="3565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325" name="Oval 11"/>
            <p:cNvSpPr>
              <a:spLocks noChangeArrowheads="1"/>
            </p:cNvSpPr>
            <p:nvPr/>
          </p:nvSpPr>
          <p:spPr bwMode="auto">
            <a:xfrm>
              <a:off x="3810000" y="4724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327" name="Line 124"/>
            <p:cNvSpPr>
              <a:spLocks noChangeShapeType="1"/>
            </p:cNvSpPr>
            <p:nvPr/>
          </p:nvSpPr>
          <p:spPr bwMode="auto">
            <a:xfrm>
              <a:off x="4343400" y="5105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28" name="Line 125"/>
            <p:cNvSpPr>
              <a:spLocks noChangeShapeType="1"/>
            </p:cNvSpPr>
            <p:nvPr/>
          </p:nvSpPr>
          <p:spPr bwMode="auto">
            <a:xfrm>
              <a:off x="2819400" y="36861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29" name="Line 126"/>
            <p:cNvSpPr>
              <a:spLocks noChangeShapeType="1"/>
            </p:cNvSpPr>
            <p:nvPr/>
          </p:nvSpPr>
          <p:spPr bwMode="auto">
            <a:xfrm>
              <a:off x="2667000" y="4191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30" name="Line 127"/>
            <p:cNvSpPr>
              <a:spLocks noChangeShapeType="1"/>
            </p:cNvSpPr>
            <p:nvPr/>
          </p:nvSpPr>
          <p:spPr bwMode="auto">
            <a:xfrm>
              <a:off x="28956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31" name="Line 128"/>
            <p:cNvSpPr>
              <a:spLocks noChangeShapeType="1"/>
            </p:cNvSpPr>
            <p:nvPr/>
          </p:nvSpPr>
          <p:spPr bwMode="auto">
            <a:xfrm>
              <a:off x="4953000"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32" name="Line 129"/>
            <p:cNvSpPr>
              <a:spLocks noChangeShapeType="1"/>
            </p:cNvSpPr>
            <p:nvPr/>
          </p:nvSpPr>
          <p:spPr bwMode="auto">
            <a:xfrm>
              <a:off x="52578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33" name="Line 130"/>
            <p:cNvSpPr>
              <a:spLocks noChangeShapeType="1"/>
            </p:cNvSpPr>
            <p:nvPr/>
          </p:nvSpPr>
          <p:spPr bwMode="auto">
            <a:xfrm>
              <a:off x="4724400" y="4267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34" name="Line 131"/>
            <p:cNvSpPr>
              <a:spLocks noChangeShapeType="1"/>
            </p:cNvSpPr>
            <p:nvPr/>
          </p:nvSpPr>
          <p:spPr bwMode="auto">
            <a:xfrm>
              <a:off x="4724400"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35" name="Line 132"/>
            <p:cNvSpPr>
              <a:spLocks noChangeShapeType="1"/>
            </p:cNvSpPr>
            <p:nvPr/>
          </p:nvSpPr>
          <p:spPr bwMode="auto">
            <a:xfrm>
              <a:off x="2133600" y="2209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36" name="Line 133"/>
            <p:cNvSpPr>
              <a:spLocks noChangeShapeType="1"/>
            </p:cNvSpPr>
            <p:nvPr/>
          </p:nvSpPr>
          <p:spPr bwMode="auto">
            <a:xfrm>
              <a:off x="1981200" y="1981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37" name="Line 135"/>
            <p:cNvSpPr>
              <a:spLocks noChangeShapeType="1"/>
            </p:cNvSpPr>
            <p:nvPr/>
          </p:nvSpPr>
          <p:spPr bwMode="auto">
            <a:xfrm>
              <a:off x="6477000" y="4010025"/>
              <a:ext cx="152400" cy="0"/>
            </a:xfrm>
            <a:prstGeom prst="line">
              <a:avLst/>
            </a:prstGeom>
            <a:noFill/>
            <a:ln w="28575">
              <a:solidFill>
                <a:srgbClr val="CC0000"/>
              </a:solidFill>
              <a:round/>
              <a:headEnd/>
              <a:tailEnd/>
            </a:ln>
            <a:effectLst/>
          </p:spPr>
          <p:txBody>
            <a:bodyPr/>
            <a:lstStyle/>
            <a:p>
              <a:endParaRPr lang="en-US" dirty="0"/>
            </a:p>
          </p:txBody>
        </p:sp>
        <p:sp>
          <p:nvSpPr>
            <p:cNvPr id="338" name="Line 136"/>
            <p:cNvSpPr>
              <a:spLocks noChangeShapeType="1"/>
            </p:cNvSpPr>
            <p:nvPr/>
          </p:nvSpPr>
          <p:spPr bwMode="auto">
            <a:xfrm flipV="1">
              <a:off x="6629400" y="3552825"/>
              <a:ext cx="0" cy="457200"/>
            </a:xfrm>
            <a:prstGeom prst="line">
              <a:avLst/>
            </a:prstGeom>
            <a:noFill/>
            <a:ln w="28575">
              <a:solidFill>
                <a:srgbClr val="CC0000"/>
              </a:solidFill>
              <a:round/>
              <a:headEnd/>
              <a:tailEnd/>
            </a:ln>
            <a:effectLst/>
          </p:spPr>
          <p:txBody>
            <a:bodyPr/>
            <a:lstStyle/>
            <a:p>
              <a:endParaRPr lang="en-US" dirty="0"/>
            </a:p>
          </p:txBody>
        </p:sp>
        <p:sp>
          <p:nvSpPr>
            <p:cNvPr id="339" name="Line 137"/>
            <p:cNvSpPr>
              <a:spLocks noChangeShapeType="1"/>
            </p:cNvSpPr>
            <p:nvPr/>
          </p:nvSpPr>
          <p:spPr bwMode="auto">
            <a:xfrm>
              <a:off x="4800600" y="4267200"/>
              <a:ext cx="0" cy="533400"/>
            </a:xfrm>
            <a:prstGeom prst="line">
              <a:avLst/>
            </a:prstGeom>
            <a:noFill/>
            <a:ln w="28575">
              <a:solidFill>
                <a:schemeClr val="tx1"/>
              </a:solidFill>
              <a:round/>
              <a:headEnd/>
              <a:tailEnd/>
            </a:ln>
            <a:effectLst/>
          </p:spPr>
          <p:txBody>
            <a:bodyPr/>
            <a:lstStyle/>
            <a:p>
              <a:endParaRPr lang="en-US" dirty="0"/>
            </a:p>
          </p:txBody>
        </p:sp>
        <p:sp>
          <p:nvSpPr>
            <p:cNvPr id="340" name="Text Box 138"/>
            <p:cNvSpPr txBox="1">
              <a:spLocks noChangeArrowheads="1"/>
            </p:cNvSpPr>
            <p:nvPr/>
          </p:nvSpPr>
          <p:spPr bwMode="auto">
            <a:xfrm>
              <a:off x="6629400" y="47244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341" name="Line 139"/>
            <p:cNvSpPr>
              <a:spLocks noChangeShapeType="1"/>
            </p:cNvSpPr>
            <p:nvPr/>
          </p:nvSpPr>
          <p:spPr bwMode="auto">
            <a:xfrm>
              <a:off x="6477000" y="4953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42" name="Text Box 140"/>
            <p:cNvSpPr txBox="1">
              <a:spLocks noChangeArrowheads="1"/>
            </p:cNvSpPr>
            <p:nvPr/>
          </p:nvSpPr>
          <p:spPr bwMode="auto">
            <a:xfrm>
              <a:off x="7259638" y="41148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343" name="Line 141"/>
            <p:cNvSpPr>
              <a:spLocks noChangeShapeType="1"/>
            </p:cNvSpPr>
            <p:nvPr/>
          </p:nvSpPr>
          <p:spPr bwMode="auto">
            <a:xfrm>
              <a:off x="6568440" y="4267200"/>
              <a:ext cx="0" cy="1066800"/>
            </a:xfrm>
            <a:prstGeom prst="line">
              <a:avLst/>
            </a:prstGeom>
            <a:noFill/>
            <a:ln w="28575">
              <a:solidFill>
                <a:schemeClr val="tx1"/>
              </a:solidFill>
              <a:round/>
              <a:headEnd/>
              <a:tailEnd/>
            </a:ln>
            <a:effectLst/>
          </p:spPr>
          <p:txBody>
            <a:bodyPr/>
            <a:lstStyle/>
            <a:p>
              <a:endParaRPr lang="en-US" dirty="0"/>
            </a:p>
          </p:txBody>
        </p:sp>
        <p:sp>
          <p:nvSpPr>
            <p:cNvPr id="344" name="Line 142"/>
            <p:cNvSpPr>
              <a:spLocks noChangeShapeType="1"/>
            </p:cNvSpPr>
            <p:nvPr/>
          </p:nvSpPr>
          <p:spPr bwMode="auto">
            <a:xfrm>
              <a:off x="6553200" y="53340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345" name="Line 143"/>
            <p:cNvSpPr>
              <a:spLocks noChangeShapeType="1"/>
            </p:cNvSpPr>
            <p:nvPr/>
          </p:nvSpPr>
          <p:spPr bwMode="auto">
            <a:xfrm>
              <a:off x="8153400" y="4267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46" name="Line 144"/>
            <p:cNvSpPr>
              <a:spLocks noChangeShapeType="1"/>
            </p:cNvSpPr>
            <p:nvPr/>
          </p:nvSpPr>
          <p:spPr bwMode="auto">
            <a:xfrm>
              <a:off x="8153400" y="5341620"/>
              <a:ext cx="76200" cy="0"/>
            </a:xfrm>
            <a:prstGeom prst="line">
              <a:avLst/>
            </a:prstGeom>
            <a:noFill/>
            <a:ln w="28575">
              <a:solidFill>
                <a:schemeClr val="tx1"/>
              </a:solidFill>
              <a:round/>
              <a:headEnd/>
              <a:tailEnd/>
            </a:ln>
            <a:effectLst/>
          </p:spPr>
          <p:txBody>
            <a:bodyPr/>
            <a:lstStyle/>
            <a:p>
              <a:endParaRPr lang="en-US" dirty="0"/>
            </a:p>
          </p:txBody>
        </p:sp>
        <p:sp>
          <p:nvSpPr>
            <p:cNvPr id="347" name="Line 145"/>
            <p:cNvSpPr>
              <a:spLocks noChangeShapeType="1"/>
            </p:cNvSpPr>
            <p:nvPr/>
          </p:nvSpPr>
          <p:spPr bwMode="auto">
            <a:xfrm flipV="1">
              <a:off x="8229600" y="4586288"/>
              <a:ext cx="0" cy="762000"/>
            </a:xfrm>
            <a:prstGeom prst="line">
              <a:avLst/>
            </a:prstGeom>
            <a:noFill/>
            <a:ln w="28575">
              <a:solidFill>
                <a:schemeClr val="tx1"/>
              </a:solidFill>
              <a:round/>
              <a:headEnd/>
              <a:tailEnd/>
            </a:ln>
            <a:effectLst/>
          </p:spPr>
          <p:txBody>
            <a:bodyPr/>
            <a:lstStyle/>
            <a:p>
              <a:endParaRPr lang="en-US" dirty="0"/>
            </a:p>
          </p:txBody>
        </p:sp>
        <p:sp>
          <p:nvSpPr>
            <p:cNvPr id="348" name="Text Box 146"/>
            <p:cNvSpPr txBox="1">
              <a:spLocks noChangeArrowheads="1"/>
            </p:cNvSpPr>
            <p:nvPr/>
          </p:nvSpPr>
          <p:spPr bwMode="auto">
            <a:xfrm>
              <a:off x="2286000" y="23288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349" name="Text Box 147"/>
            <p:cNvSpPr txBox="1">
              <a:spLocks noChangeArrowheads="1"/>
            </p:cNvSpPr>
            <p:nvPr/>
          </p:nvSpPr>
          <p:spPr bwMode="auto">
            <a:xfrm>
              <a:off x="4343400" y="14478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350" name="Text Box 148"/>
            <p:cNvSpPr txBox="1">
              <a:spLocks noChangeArrowheads="1"/>
            </p:cNvSpPr>
            <p:nvPr/>
          </p:nvSpPr>
          <p:spPr bwMode="auto">
            <a:xfrm>
              <a:off x="6019800" y="14478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351" name="Text Box 149"/>
            <p:cNvSpPr txBox="1">
              <a:spLocks noChangeArrowheads="1"/>
            </p:cNvSpPr>
            <p:nvPr/>
          </p:nvSpPr>
          <p:spPr bwMode="auto">
            <a:xfrm>
              <a:off x="7696200" y="14478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352" name="Text Box 152"/>
            <p:cNvSpPr txBox="1">
              <a:spLocks noChangeArrowheads="1"/>
            </p:cNvSpPr>
            <p:nvPr/>
          </p:nvSpPr>
          <p:spPr bwMode="auto">
            <a:xfrm rot="16200000">
              <a:off x="1989138" y="30686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353" name="Line 156"/>
            <p:cNvSpPr>
              <a:spLocks noChangeShapeType="1"/>
            </p:cNvSpPr>
            <p:nvPr/>
          </p:nvSpPr>
          <p:spPr bwMode="auto">
            <a:xfrm>
              <a:off x="2819400" y="55626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54" name="Line 157"/>
            <p:cNvSpPr>
              <a:spLocks noChangeShapeType="1"/>
            </p:cNvSpPr>
            <p:nvPr/>
          </p:nvSpPr>
          <p:spPr bwMode="auto">
            <a:xfrm>
              <a:off x="2819400" y="58597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55" name="Line 158"/>
            <p:cNvSpPr>
              <a:spLocks noChangeShapeType="1"/>
            </p:cNvSpPr>
            <p:nvPr/>
          </p:nvSpPr>
          <p:spPr bwMode="auto">
            <a:xfrm>
              <a:off x="2681288" y="4191000"/>
              <a:ext cx="0" cy="1905000"/>
            </a:xfrm>
            <a:prstGeom prst="line">
              <a:avLst/>
            </a:prstGeom>
            <a:noFill/>
            <a:ln w="28575">
              <a:solidFill>
                <a:schemeClr val="tx1"/>
              </a:solidFill>
              <a:round/>
              <a:headEnd/>
              <a:tailEnd/>
            </a:ln>
            <a:effectLst/>
          </p:spPr>
          <p:txBody>
            <a:bodyPr/>
            <a:lstStyle/>
            <a:p>
              <a:endParaRPr lang="en-US" dirty="0"/>
            </a:p>
          </p:txBody>
        </p:sp>
        <p:sp>
          <p:nvSpPr>
            <p:cNvPr id="356" name="Line 159"/>
            <p:cNvSpPr>
              <a:spLocks noChangeShapeType="1"/>
            </p:cNvSpPr>
            <p:nvPr/>
          </p:nvSpPr>
          <p:spPr bwMode="auto">
            <a:xfrm>
              <a:off x="2667000" y="6096000"/>
              <a:ext cx="5638800" cy="0"/>
            </a:xfrm>
            <a:prstGeom prst="line">
              <a:avLst/>
            </a:prstGeom>
            <a:noFill/>
            <a:ln w="28575">
              <a:solidFill>
                <a:schemeClr val="tx1"/>
              </a:solidFill>
              <a:round/>
              <a:headEnd/>
              <a:tailEnd/>
            </a:ln>
            <a:effectLst/>
          </p:spPr>
          <p:txBody>
            <a:bodyPr/>
            <a:lstStyle/>
            <a:p>
              <a:endParaRPr lang="en-US" dirty="0"/>
            </a:p>
          </p:txBody>
        </p:sp>
        <p:sp>
          <p:nvSpPr>
            <p:cNvPr id="357" name="Text Box 160"/>
            <p:cNvSpPr txBox="1">
              <a:spLocks noChangeArrowheads="1"/>
            </p:cNvSpPr>
            <p:nvPr/>
          </p:nvSpPr>
          <p:spPr bwMode="auto">
            <a:xfrm>
              <a:off x="2971800" y="48768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358" name="Text Box 161"/>
            <p:cNvSpPr txBox="1">
              <a:spLocks noChangeArrowheads="1"/>
            </p:cNvSpPr>
            <p:nvPr/>
          </p:nvSpPr>
          <p:spPr bwMode="auto">
            <a:xfrm>
              <a:off x="2971800" y="53181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359" name="Text Box 162"/>
            <p:cNvSpPr txBox="1">
              <a:spLocks noChangeArrowheads="1"/>
            </p:cNvSpPr>
            <p:nvPr/>
          </p:nvSpPr>
          <p:spPr bwMode="auto">
            <a:xfrm>
              <a:off x="2971800" y="56229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360" name="Line 163"/>
            <p:cNvSpPr>
              <a:spLocks noChangeShapeType="1"/>
            </p:cNvSpPr>
            <p:nvPr/>
          </p:nvSpPr>
          <p:spPr bwMode="auto">
            <a:xfrm>
              <a:off x="8153400" y="5791200"/>
              <a:ext cx="152400" cy="0"/>
            </a:xfrm>
            <a:prstGeom prst="line">
              <a:avLst/>
            </a:prstGeom>
            <a:noFill/>
            <a:ln w="28575">
              <a:solidFill>
                <a:schemeClr val="tx1"/>
              </a:solidFill>
              <a:round/>
              <a:headEnd/>
              <a:tailEnd/>
            </a:ln>
            <a:effectLst/>
          </p:spPr>
          <p:txBody>
            <a:bodyPr/>
            <a:lstStyle/>
            <a:p>
              <a:endParaRPr lang="en-US" dirty="0"/>
            </a:p>
          </p:txBody>
        </p:sp>
        <p:sp>
          <p:nvSpPr>
            <p:cNvPr id="361" name="Line 164"/>
            <p:cNvSpPr>
              <a:spLocks noChangeShapeType="1"/>
            </p:cNvSpPr>
            <p:nvPr/>
          </p:nvSpPr>
          <p:spPr bwMode="auto">
            <a:xfrm>
              <a:off x="8291513" y="5791200"/>
              <a:ext cx="0" cy="304800"/>
            </a:xfrm>
            <a:prstGeom prst="line">
              <a:avLst/>
            </a:prstGeom>
            <a:noFill/>
            <a:ln w="28575">
              <a:solidFill>
                <a:schemeClr val="tx1"/>
              </a:solidFill>
              <a:round/>
              <a:headEnd/>
              <a:tailEnd/>
            </a:ln>
            <a:effectLst/>
          </p:spPr>
          <p:txBody>
            <a:bodyPr/>
            <a:lstStyle/>
            <a:p>
              <a:endParaRPr lang="en-US" dirty="0"/>
            </a:p>
          </p:txBody>
        </p:sp>
        <p:grpSp>
          <p:nvGrpSpPr>
            <p:cNvPr id="362" name="Group 182"/>
            <p:cNvGrpSpPr>
              <a:grpSpLocks/>
            </p:cNvGrpSpPr>
            <p:nvPr/>
          </p:nvGrpSpPr>
          <p:grpSpPr bwMode="auto">
            <a:xfrm>
              <a:off x="5370513" y="4876800"/>
              <a:ext cx="484188" cy="762000"/>
              <a:chOff x="3383" y="3072"/>
              <a:chExt cx="305" cy="480"/>
            </a:xfrm>
          </p:grpSpPr>
          <p:sp>
            <p:nvSpPr>
              <p:cNvPr id="427"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28"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363" name="Group 169"/>
            <p:cNvGrpSpPr>
              <a:grpSpLocks/>
            </p:cNvGrpSpPr>
            <p:nvPr/>
          </p:nvGrpSpPr>
          <p:grpSpPr bwMode="auto">
            <a:xfrm>
              <a:off x="5067288" y="5470525"/>
              <a:ext cx="228600" cy="549275"/>
              <a:chOff x="4392" y="1632"/>
              <a:chExt cx="144" cy="346"/>
            </a:xfrm>
          </p:grpSpPr>
          <p:grpSp>
            <p:nvGrpSpPr>
              <p:cNvPr id="422" name="Group 170"/>
              <p:cNvGrpSpPr>
                <a:grpSpLocks/>
              </p:cNvGrpSpPr>
              <p:nvPr/>
            </p:nvGrpSpPr>
            <p:grpSpPr bwMode="auto">
              <a:xfrm>
                <a:off x="4411" y="1634"/>
                <a:ext cx="102" cy="336"/>
                <a:chOff x="1248" y="3360"/>
                <a:chExt cx="144" cy="480"/>
              </a:xfrm>
            </p:grpSpPr>
            <p:sp>
              <p:nvSpPr>
                <p:cNvPr id="424"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5"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6"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3"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364" name="Line 175"/>
            <p:cNvSpPr>
              <a:spLocks noChangeShapeType="1"/>
            </p:cNvSpPr>
            <p:nvPr/>
          </p:nvSpPr>
          <p:spPr bwMode="auto">
            <a:xfrm>
              <a:off x="4724400" y="55626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65" name="Line 176"/>
            <p:cNvSpPr>
              <a:spLocks noChangeShapeType="1"/>
            </p:cNvSpPr>
            <p:nvPr/>
          </p:nvSpPr>
          <p:spPr bwMode="auto">
            <a:xfrm>
              <a:off x="4724400" y="5867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66" name="Line 177"/>
            <p:cNvSpPr>
              <a:spLocks noChangeShapeType="1"/>
            </p:cNvSpPr>
            <p:nvPr/>
          </p:nvSpPr>
          <p:spPr bwMode="auto">
            <a:xfrm>
              <a:off x="5257800" y="57912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67" name="Line 178"/>
            <p:cNvSpPr>
              <a:spLocks noChangeShapeType="1"/>
            </p:cNvSpPr>
            <p:nvPr/>
          </p:nvSpPr>
          <p:spPr bwMode="auto">
            <a:xfrm>
              <a:off x="6477000" y="57912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368" name="Line 179"/>
            <p:cNvSpPr>
              <a:spLocks noChangeShapeType="1"/>
            </p:cNvSpPr>
            <p:nvPr/>
          </p:nvSpPr>
          <p:spPr bwMode="auto">
            <a:xfrm>
              <a:off x="5105400" y="52349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69" name="Line 180"/>
            <p:cNvSpPr>
              <a:spLocks noChangeShapeType="1"/>
            </p:cNvSpPr>
            <p:nvPr/>
          </p:nvSpPr>
          <p:spPr bwMode="auto">
            <a:xfrm>
              <a:off x="5105400" y="5090160"/>
              <a:ext cx="0" cy="152400"/>
            </a:xfrm>
            <a:prstGeom prst="line">
              <a:avLst/>
            </a:prstGeom>
            <a:noFill/>
            <a:ln w="28575">
              <a:solidFill>
                <a:schemeClr val="tx1"/>
              </a:solidFill>
              <a:round/>
              <a:headEnd/>
              <a:tailEnd/>
            </a:ln>
            <a:effectLst/>
          </p:spPr>
          <p:txBody>
            <a:bodyPr/>
            <a:lstStyle/>
            <a:p>
              <a:endParaRPr lang="en-US" dirty="0"/>
            </a:p>
          </p:txBody>
        </p:sp>
        <p:grpSp>
          <p:nvGrpSpPr>
            <p:cNvPr id="370" name="Group 186"/>
            <p:cNvGrpSpPr>
              <a:grpSpLocks/>
            </p:cNvGrpSpPr>
            <p:nvPr/>
          </p:nvGrpSpPr>
          <p:grpSpPr bwMode="auto">
            <a:xfrm>
              <a:off x="3657600" y="1676400"/>
              <a:ext cx="608013" cy="914400"/>
              <a:chOff x="2334" y="1056"/>
              <a:chExt cx="383" cy="576"/>
            </a:xfrm>
          </p:grpSpPr>
          <p:sp>
            <p:nvSpPr>
              <p:cNvPr id="420"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21"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371" name="Line 187"/>
            <p:cNvSpPr>
              <a:spLocks noChangeShapeType="1"/>
            </p:cNvSpPr>
            <p:nvPr/>
          </p:nvSpPr>
          <p:spPr bwMode="auto">
            <a:xfrm>
              <a:off x="2811780" y="21412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372" name="Group 188"/>
            <p:cNvGrpSpPr>
              <a:grpSpLocks/>
            </p:cNvGrpSpPr>
            <p:nvPr/>
          </p:nvGrpSpPr>
          <p:grpSpPr bwMode="auto">
            <a:xfrm>
              <a:off x="4572000" y="1676400"/>
              <a:ext cx="152400" cy="838200"/>
              <a:chOff x="1728" y="1296"/>
              <a:chExt cx="96" cy="2688"/>
            </a:xfrm>
          </p:grpSpPr>
          <p:sp>
            <p:nvSpPr>
              <p:cNvPr id="418"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19"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73" name="Group 191"/>
            <p:cNvGrpSpPr>
              <a:grpSpLocks/>
            </p:cNvGrpSpPr>
            <p:nvPr/>
          </p:nvGrpSpPr>
          <p:grpSpPr bwMode="auto">
            <a:xfrm>
              <a:off x="6324600" y="1676400"/>
              <a:ext cx="152400" cy="838200"/>
              <a:chOff x="1728" y="1296"/>
              <a:chExt cx="96" cy="2688"/>
            </a:xfrm>
          </p:grpSpPr>
          <p:sp>
            <p:nvSpPr>
              <p:cNvPr id="416"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17"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74" name="Group 194"/>
            <p:cNvGrpSpPr>
              <a:grpSpLocks/>
            </p:cNvGrpSpPr>
            <p:nvPr/>
          </p:nvGrpSpPr>
          <p:grpSpPr bwMode="auto">
            <a:xfrm>
              <a:off x="8001000" y="1676400"/>
              <a:ext cx="152400" cy="838200"/>
              <a:chOff x="1728" y="1296"/>
              <a:chExt cx="96" cy="2688"/>
            </a:xfrm>
          </p:grpSpPr>
          <p:sp>
            <p:nvSpPr>
              <p:cNvPr id="414"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15"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375" name="AutoShape 197"/>
            <p:cNvSpPr>
              <a:spLocks noChangeArrowheads="1"/>
            </p:cNvSpPr>
            <p:nvPr/>
          </p:nvSpPr>
          <p:spPr bwMode="auto">
            <a:xfrm>
              <a:off x="4205288" y="18288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76" name="AutoShape 198"/>
            <p:cNvSpPr>
              <a:spLocks noChangeArrowheads="1"/>
            </p:cNvSpPr>
            <p:nvPr/>
          </p:nvSpPr>
          <p:spPr bwMode="auto">
            <a:xfrm>
              <a:off x="4724400" y="18288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77" name="AutoShape 199"/>
            <p:cNvSpPr>
              <a:spLocks noChangeArrowheads="1"/>
            </p:cNvSpPr>
            <p:nvPr/>
          </p:nvSpPr>
          <p:spPr bwMode="auto">
            <a:xfrm>
              <a:off x="6477000" y="19812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378" name="Line 200"/>
            <p:cNvSpPr>
              <a:spLocks noChangeShapeType="1"/>
            </p:cNvSpPr>
            <p:nvPr/>
          </p:nvSpPr>
          <p:spPr bwMode="auto">
            <a:xfrm>
              <a:off x="5791200" y="5257800"/>
              <a:ext cx="152400" cy="0"/>
            </a:xfrm>
            <a:prstGeom prst="line">
              <a:avLst/>
            </a:prstGeom>
            <a:noFill/>
            <a:ln w="28575">
              <a:solidFill>
                <a:srgbClr val="CC0000"/>
              </a:solidFill>
              <a:round/>
              <a:headEnd/>
              <a:tailEnd/>
            </a:ln>
            <a:effectLst/>
          </p:spPr>
          <p:txBody>
            <a:bodyPr/>
            <a:lstStyle/>
            <a:p>
              <a:endParaRPr lang="en-US" dirty="0"/>
            </a:p>
          </p:txBody>
        </p:sp>
        <p:sp>
          <p:nvSpPr>
            <p:cNvPr id="379" name="Line 202"/>
            <p:cNvSpPr>
              <a:spLocks noChangeShapeType="1"/>
            </p:cNvSpPr>
            <p:nvPr/>
          </p:nvSpPr>
          <p:spPr bwMode="auto">
            <a:xfrm>
              <a:off x="5486400" y="2209800"/>
              <a:ext cx="609600" cy="457200"/>
            </a:xfrm>
            <a:prstGeom prst="line">
              <a:avLst/>
            </a:prstGeom>
            <a:noFill/>
            <a:ln w="9525">
              <a:solidFill>
                <a:srgbClr val="CC0000"/>
              </a:solidFill>
              <a:round/>
              <a:headEnd/>
              <a:tailEnd/>
            </a:ln>
            <a:effectLst/>
          </p:spPr>
          <p:txBody>
            <a:bodyPr/>
            <a:lstStyle/>
            <a:p>
              <a:endParaRPr lang="en-US" dirty="0"/>
            </a:p>
          </p:txBody>
        </p:sp>
        <p:sp>
          <p:nvSpPr>
            <p:cNvPr id="380" name="Line 203"/>
            <p:cNvSpPr>
              <a:spLocks noChangeShapeType="1"/>
            </p:cNvSpPr>
            <p:nvPr/>
          </p:nvSpPr>
          <p:spPr bwMode="auto">
            <a:xfrm>
              <a:off x="5562600" y="2209800"/>
              <a:ext cx="609600" cy="457200"/>
            </a:xfrm>
            <a:prstGeom prst="line">
              <a:avLst/>
            </a:prstGeom>
            <a:noFill/>
            <a:ln w="9525">
              <a:solidFill>
                <a:srgbClr val="CC0000"/>
              </a:solidFill>
              <a:round/>
              <a:headEnd/>
              <a:tailEnd/>
            </a:ln>
            <a:effectLst/>
          </p:spPr>
          <p:txBody>
            <a:bodyPr/>
            <a:lstStyle/>
            <a:p>
              <a:endParaRPr lang="en-US" dirty="0"/>
            </a:p>
          </p:txBody>
        </p:sp>
        <p:sp>
          <p:nvSpPr>
            <p:cNvPr id="381" name="Line 204"/>
            <p:cNvSpPr>
              <a:spLocks noChangeShapeType="1"/>
            </p:cNvSpPr>
            <p:nvPr/>
          </p:nvSpPr>
          <p:spPr bwMode="auto">
            <a:xfrm>
              <a:off x="5410200" y="2209800"/>
              <a:ext cx="609600" cy="457200"/>
            </a:xfrm>
            <a:prstGeom prst="line">
              <a:avLst/>
            </a:prstGeom>
            <a:noFill/>
            <a:ln w="9525">
              <a:solidFill>
                <a:srgbClr val="CC0000"/>
              </a:solidFill>
              <a:round/>
              <a:headEnd/>
              <a:tailEnd/>
            </a:ln>
            <a:effectLst/>
          </p:spPr>
          <p:txBody>
            <a:bodyPr/>
            <a:lstStyle/>
            <a:p>
              <a:endParaRPr lang="en-US" dirty="0"/>
            </a:p>
          </p:txBody>
        </p:sp>
        <p:sp>
          <p:nvSpPr>
            <p:cNvPr id="382" name="Line 206"/>
            <p:cNvSpPr>
              <a:spLocks noChangeShapeType="1"/>
            </p:cNvSpPr>
            <p:nvPr/>
          </p:nvSpPr>
          <p:spPr bwMode="auto">
            <a:xfrm flipH="1">
              <a:off x="5181600" y="3581400"/>
              <a:ext cx="838200" cy="0"/>
            </a:xfrm>
            <a:prstGeom prst="line">
              <a:avLst/>
            </a:prstGeom>
            <a:noFill/>
            <a:ln w="9525">
              <a:solidFill>
                <a:srgbClr val="CC0000"/>
              </a:solidFill>
              <a:round/>
              <a:headEnd/>
              <a:tailEnd/>
            </a:ln>
            <a:effectLst/>
          </p:spPr>
          <p:txBody>
            <a:bodyPr/>
            <a:lstStyle/>
            <a:p>
              <a:endParaRPr lang="en-US" dirty="0"/>
            </a:p>
          </p:txBody>
        </p:sp>
        <p:sp>
          <p:nvSpPr>
            <p:cNvPr id="383" name="Text Box 208"/>
            <p:cNvSpPr txBox="1">
              <a:spLocks noChangeArrowheads="1"/>
            </p:cNvSpPr>
            <p:nvPr/>
          </p:nvSpPr>
          <p:spPr bwMode="auto">
            <a:xfrm>
              <a:off x="5391150" y="34004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384" name="Line 209"/>
            <p:cNvSpPr>
              <a:spLocks noChangeShapeType="1"/>
            </p:cNvSpPr>
            <p:nvPr/>
          </p:nvSpPr>
          <p:spPr bwMode="auto">
            <a:xfrm>
              <a:off x="6096000" y="2667000"/>
              <a:ext cx="0" cy="3200400"/>
            </a:xfrm>
            <a:prstGeom prst="line">
              <a:avLst/>
            </a:prstGeom>
            <a:noFill/>
            <a:ln w="9525">
              <a:solidFill>
                <a:srgbClr val="CC0000"/>
              </a:solidFill>
              <a:round/>
              <a:headEnd/>
              <a:tailEnd/>
            </a:ln>
            <a:effectLst/>
          </p:spPr>
          <p:txBody>
            <a:bodyPr/>
            <a:lstStyle/>
            <a:p>
              <a:endParaRPr lang="en-US" dirty="0"/>
            </a:p>
          </p:txBody>
        </p:sp>
        <p:sp>
          <p:nvSpPr>
            <p:cNvPr id="385" name="Line 210"/>
            <p:cNvSpPr>
              <a:spLocks noChangeShapeType="1"/>
            </p:cNvSpPr>
            <p:nvPr/>
          </p:nvSpPr>
          <p:spPr bwMode="auto">
            <a:xfrm flipH="1">
              <a:off x="5562600" y="5867400"/>
              <a:ext cx="533400" cy="0"/>
            </a:xfrm>
            <a:prstGeom prst="line">
              <a:avLst/>
            </a:prstGeom>
            <a:noFill/>
            <a:ln w="9525">
              <a:solidFill>
                <a:srgbClr val="CC0000"/>
              </a:solidFill>
              <a:round/>
              <a:headEnd/>
              <a:tailEnd/>
            </a:ln>
            <a:effectLst/>
          </p:spPr>
          <p:txBody>
            <a:bodyPr/>
            <a:lstStyle/>
            <a:p>
              <a:endParaRPr lang="en-US" dirty="0"/>
            </a:p>
          </p:txBody>
        </p:sp>
        <p:sp>
          <p:nvSpPr>
            <p:cNvPr id="386" name="Line 211"/>
            <p:cNvSpPr>
              <a:spLocks noChangeShapeType="1"/>
            </p:cNvSpPr>
            <p:nvPr/>
          </p:nvSpPr>
          <p:spPr bwMode="auto">
            <a:xfrm flipV="1">
              <a:off x="5562600" y="56388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387" name="Line 212"/>
            <p:cNvSpPr>
              <a:spLocks noChangeShapeType="1"/>
            </p:cNvSpPr>
            <p:nvPr/>
          </p:nvSpPr>
          <p:spPr bwMode="auto">
            <a:xfrm>
              <a:off x="6172200" y="2667000"/>
              <a:ext cx="0" cy="3505200"/>
            </a:xfrm>
            <a:prstGeom prst="line">
              <a:avLst/>
            </a:prstGeom>
            <a:noFill/>
            <a:ln w="9525">
              <a:solidFill>
                <a:srgbClr val="CC0000"/>
              </a:solidFill>
              <a:round/>
              <a:headEnd/>
              <a:tailEnd/>
            </a:ln>
            <a:effectLst/>
          </p:spPr>
          <p:txBody>
            <a:bodyPr/>
            <a:lstStyle/>
            <a:p>
              <a:endParaRPr lang="en-US" dirty="0"/>
            </a:p>
          </p:txBody>
        </p:sp>
        <p:sp>
          <p:nvSpPr>
            <p:cNvPr id="388" name="Text Box 213"/>
            <p:cNvSpPr txBox="1">
              <a:spLocks noChangeArrowheads="1"/>
            </p:cNvSpPr>
            <p:nvPr/>
          </p:nvSpPr>
          <p:spPr bwMode="auto">
            <a:xfrm>
              <a:off x="5562600" y="55626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389" name="Line 214"/>
            <p:cNvSpPr>
              <a:spLocks noChangeShapeType="1"/>
            </p:cNvSpPr>
            <p:nvPr/>
          </p:nvSpPr>
          <p:spPr bwMode="auto">
            <a:xfrm flipH="1">
              <a:off x="5181600" y="6172200"/>
              <a:ext cx="990600" cy="0"/>
            </a:xfrm>
            <a:prstGeom prst="line">
              <a:avLst/>
            </a:prstGeom>
            <a:noFill/>
            <a:ln w="9525">
              <a:solidFill>
                <a:srgbClr val="CC0000"/>
              </a:solidFill>
              <a:round/>
              <a:headEnd/>
              <a:tailEnd/>
            </a:ln>
            <a:effectLst/>
          </p:spPr>
          <p:txBody>
            <a:bodyPr/>
            <a:lstStyle/>
            <a:p>
              <a:endParaRPr lang="en-US" dirty="0"/>
            </a:p>
          </p:txBody>
        </p:sp>
        <p:sp>
          <p:nvSpPr>
            <p:cNvPr id="390" name="Text Box 215"/>
            <p:cNvSpPr txBox="1">
              <a:spLocks noChangeArrowheads="1"/>
            </p:cNvSpPr>
            <p:nvPr/>
          </p:nvSpPr>
          <p:spPr bwMode="auto">
            <a:xfrm>
              <a:off x="5243513" y="58674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391" name="Line 216"/>
            <p:cNvSpPr>
              <a:spLocks noChangeShapeType="1"/>
            </p:cNvSpPr>
            <p:nvPr/>
          </p:nvSpPr>
          <p:spPr bwMode="auto">
            <a:xfrm>
              <a:off x="6629400" y="35528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392" name="AutoShape 217"/>
            <p:cNvSpPr>
              <a:spLocks noChangeArrowheads="1"/>
            </p:cNvSpPr>
            <p:nvPr/>
          </p:nvSpPr>
          <p:spPr bwMode="auto">
            <a:xfrm>
              <a:off x="6781800" y="33813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93" name="Line 218"/>
            <p:cNvSpPr>
              <a:spLocks noChangeShapeType="1"/>
            </p:cNvSpPr>
            <p:nvPr/>
          </p:nvSpPr>
          <p:spPr bwMode="auto">
            <a:xfrm>
              <a:off x="6629400" y="34290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394" name="Line 219"/>
            <p:cNvSpPr>
              <a:spLocks noChangeShapeType="1"/>
            </p:cNvSpPr>
            <p:nvPr/>
          </p:nvSpPr>
          <p:spPr bwMode="auto">
            <a:xfrm>
              <a:off x="6629400" y="2133600"/>
              <a:ext cx="0" cy="1295400"/>
            </a:xfrm>
            <a:prstGeom prst="line">
              <a:avLst/>
            </a:prstGeom>
            <a:noFill/>
            <a:ln w="9525">
              <a:solidFill>
                <a:srgbClr val="CC0000"/>
              </a:solidFill>
              <a:round/>
              <a:headEnd/>
              <a:tailEnd/>
            </a:ln>
            <a:effectLst/>
          </p:spPr>
          <p:txBody>
            <a:bodyPr/>
            <a:lstStyle/>
            <a:p>
              <a:endParaRPr lang="en-US" dirty="0"/>
            </a:p>
          </p:txBody>
        </p:sp>
        <p:sp>
          <p:nvSpPr>
            <p:cNvPr id="395" name="Line 220"/>
            <p:cNvSpPr>
              <a:spLocks noChangeShapeType="1"/>
            </p:cNvSpPr>
            <p:nvPr/>
          </p:nvSpPr>
          <p:spPr bwMode="auto">
            <a:xfrm>
              <a:off x="7086600" y="3500438"/>
              <a:ext cx="152400" cy="0"/>
            </a:xfrm>
            <a:prstGeom prst="line">
              <a:avLst/>
            </a:prstGeom>
            <a:noFill/>
            <a:ln w="12700">
              <a:solidFill>
                <a:srgbClr val="CC0000"/>
              </a:solidFill>
              <a:round/>
              <a:headEnd/>
              <a:tailEnd/>
            </a:ln>
            <a:effectLst/>
          </p:spPr>
          <p:txBody>
            <a:bodyPr/>
            <a:lstStyle/>
            <a:p>
              <a:endParaRPr lang="en-US" dirty="0"/>
            </a:p>
          </p:txBody>
        </p:sp>
        <p:sp>
          <p:nvSpPr>
            <p:cNvPr id="396" name="Line 221"/>
            <p:cNvSpPr>
              <a:spLocks noChangeShapeType="1"/>
            </p:cNvSpPr>
            <p:nvPr/>
          </p:nvSpPr>
          <p:spPr bwMode="auto">
            <a:xfrm>
              <a:off x="7239000" y="1371600"/>
              <a:ext cx="0" cy="2133600"/>
            </a:xfrm>
            <a:prstGeom prst="line">
              <a:avLst/>
            </a:prstGeom>
            <a:noFill/>
            <a:ln w="9525">
              <a:solidFill>
                <a:srgbClr val="CC0000"/>
              </a:solidFill>
              <a:round/>
              <a:headEnd/>
              <a:tailEnd/>
            </a:ln>
            <a:effectLst/>
          </p:spPr>
          <p:txBody>
            <a:bodyPr/>
            <a:lstStyle/>
            <a:p>
              <a:endParaRPr lang="en-US" dirty="0"/>
            </a:p>
          </p:txBody>
        </p:sp>
        <p:sp>
          <p:nvSpPr>
            <p:cNvPr id="397" name="Line 222"/>
            <p:cNvSpPr>
              <a:spLocks noChangeShapeType="1"/>
            </p:cNvSpPr>
            <p:nvPr/>
          </p:nvSpPr>
          <p:spPr bwMode="auto">
            <a:xfrm flipH="1">
              <a:off x="2362200" y="1371600"/>
              <a:ext cx="4876800" cy="0"/>
            </a:xfrm>
            <a:prstGeom prst="line">
              <a:avLst/>
            </a:prstGeom>
            <a:noFill/>
            <a:ln w="9525">
              <a:solidFill>
                <a:srgbClr val="CC0000"/>
              </a:solidFill>
              <a:round/>
              <a:headEnd/>
              <a:tailEnd/>
            </a:ln>
            <a:effectLst/>
          </p:spPr>
          <p:txBody>
            <a:bodyPr/>
            <a:lstStyle/>
            <a:p>
              <a:endParaRPr lang="en-US" dirty="0"/>
            </a:p>
          </p:txBody>
        </p:sp>
        <p:sp>
          <p:nvSpPr>
            <p:cNvPr id="398" name="Line 223"/>
            <p:cNvSpPr>
              <a:spLocks noChangeShapeType="1"/>
            </p:cNvSpPr>
            <p:nvPr/>
          </p:nvSpPr>
          <p:spPr bwMode="auto">
            <a:xfrm>
              <a:off x="2362200" y="1371600"/>
              <a:ext cx="0" cy="457200"/>
            </a:xfrm>
            <a:prstGeom prst="line">
              <a:avLst/>
            </a:prstGeom>
            <a:noFill/>
            <a:ln w="9525">
              <a:solidFill>
                <a:srgbClr val="CC0000"/>
              </a:solidFill>
              <a:round/>
              <a:headEnd/>
              <a:tailEnd/>
            </a:ln>
            <a:effectLst/>
          </p:spPr>
          <p:txBody>
            <a:bodyPr/>
            <a:lstStyle/>
            <a:p>
              <a:endParaRPr lang="en-US" dirty="0"/>
            </a:p>
          </p:txBody>
        </p:sp>
        <p:sp>
          <p:nvSpPr>
            <p:cNvPr id="399" name="Text Box 224"/>
            <p:cNvSpPr txBox="1">
              <a:spLocks noChangeArrowheads="1"/>
            </p:cNvSpPr>
            <p:nvPr/>
          </p:nvSpPr>
          <p:spPr bwMode="auto">
            <a:xfrm>
              <a:off x="6629400" y="32004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400" name="Line 225"/>
            <p:cNvSpPr>
              <a:spLocks noChangeShapeType="1"/>
            </p:cNvSpPr>
            <p:nvPr/>
          </p:nvSpPr>
          <p:spPr bwMode="auto">
            <a:xfrm>
              <a:off x="7391400"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401" name="Text Box 226"/>
            <p:cNvSpPr txBox="1">
              <a:spLocks noChangeArrowheads="1"/>
            </p:cNvSpPr>
            <p:nvPr/>
          </p:nvSpPr>
          <p:spPr bwMode="auto">
            <a:xfrm rot="16200000">
              <a:off x="6824663" y="30480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402" name="Text Box 228"/>
            <p:cNvSpPr txBox="1">
              <a:spLocks noChangeArrowheads="1"/>
            </p:cNvSpPr>
            <p:nvPr/>
          </p:nvSpPr>
          <p:spPr bwMode="auto">
            <a:xfrm rot="16200000">
              <a:off x="6977063" y="30353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403" name="Line 229"/>
            <p:cNvSpPr>
              <a:spLocks noChangeShapeType="1"/>
            </p:cNvSpPr>
            <p:nvPr/>
          </p:nvSpPr>
          <p:spPr bwMode="auto">
            <a:xfrm>
              <a:off x="7558088"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404" name="Line 230"/>
            <p:cNvSpPr>
              <a:spLocks noChangeShapeType="1"/>
            </p:cNvSpPr>
            <p:nvPr/>
          </p:nvSpPr>
          <p:spPr bwMode="auto">
            <a:xfrm flipH="1">
              <a:off x="3200400" y="1447800"/>
              <a:ext cx="5181600" cy="0"/>
            </a:xfrm>
            <a:prstGeom prst="line">
              <a:avLst/>
            </a:prstGeom>
            <a:noFill/>
            <a:ln w="9525">
              <a:solidFill>
                <a:srgbClr val="CC0000"/>
              </a:solidFill>
              <a:round/>
              <a:headEnd/>
              <a:tailEnd/>
            </a:ln>
            <a:effectLst/>
          </p:spPr>
          <p:txBody>
            <a:bodyPr/>
            <a:lstStyle/>
            <a:p>
              <a:endParaRPr lang="en-US" dirty="0"/>
            </a:p>
          </p:txBody>
        </p:sp>
        <p:sp>
          <p:nvSpPr>
            <p:cNvPr id="405" name="Line 231"/>
            <p:cNvSpPr>
              <a:spLocks noChangeShapeType="1"/>
            </p:cNvSpPr>
            <p:nvPr/>
          </p:nvSpPr>
          <p:spPr bwMode="auto">
            <a:xfrm>
              <a:off x="3200400" y="14478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406" name="Line 232"/>
            <p:cNvSpPr>
              <a:spLocks noChangeShapeType="1"/>
            </p:cNvSpPr>
            <p:nvPr/>
          </p:nvSpPr>
          <p:spPr bwMode="auto">
            <a:xfrm>
              <a:off x="8382000" y="1447800"/>
              <a:ext cx="0" cy="381000"/>
            </a:xfrm>
            <a:prstGeom prst="line">
              <a:avLst/>
            </a:prstGeom>
            <a:noFill/>
            <a:ln w="9525">
              <a:solidFill>
                <a:srgbClr val="CC0000"/>
              </a:solidFill>
              <a:round/>
              <a:headEnd/>
              <a:tailEnd/>
            </a:ln>
            <a:effectLst/>
          </p:spPr>
          <p:txBody>
            <a:bodyPr/>
            <a:lstStyle/>
            <a:p>
              <a:endParaRPr lang="en-US" dirty="0"/>
            </a:p>
          </p:txBody>
        </p:sp>
        <p:sp>
          <p:nvSpPr>
            <p:cNvPr id="407" name="Line 233"/>
            <p:cNvSpPr>
              <a:spLocks noChangeShapeType="1"/>
            </p:cNvSpPr>
            <p:nvPr/>
          </p:nvSpPr>
          <p:spPr bwMode="auto">
            <a:xfrm flipH="1">
              <a:off x="8153400" y="1828800"/>
              <a:ext cx="228600" cy="0"/>
            </a:xfrm>
            <a:prstGeom prst="line">
              <a:avLst/>
            </a:prstGeom>
            <a:noFill/>
            <a:ln w="9525">
              <a:solidFill>
                <a:srgbClr val="CC0000"/>
              </a:solidFill>
              <a:round/>
              <a:headEnd/>
              <a:tailEnd/>
            </a:ln>
            <a:effectLst/>
          </p:spPr>
          <p:txBody>
            <a:bodyPr/>
            <a:lstStyle/>
            <a:p>
              <a:endParaRPr lang="en-US" dirty="0"/>
            </a:p>
          </p:txBody>
        </p:sp>
        <p:sp>
          <p:nvSpPr>
            <p:cNvPr id="408" name="Text Box 235"/>
            <p:cNvSpPr txBox="1">
              <a:spLocks noChangeArrowheads="1"/>
            </p:cNvSpPr>
            <p:nvPr/>
          </p:nvSpPr>
          <p:spPr bwMode="auto">
            <a:xfrm rot="16200000">
              <a:off x="2633663" y="20431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sp>
          <p:nvSpPr>
            <p:cNvPr id="409" name="Line 236"/>
            <p:cNvSpPr>
              <a:spLocks noChangeShapeType="1"/>
            </p:cNvSpPr>
            <p:nvPr/>
          </p:nvSpPr>
          <p:spPr bwMode="auto">
            <a:xfrm flipV="1">
              <a:off x="5181600" y="60198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410" name="Line 237"/>
            <p:cNvSpPr>
              <a:spLocks noChangeShapeType="1"/>
            </p:cNvSpPr>
            <p:nvPr/>
          </p:nvSpPr>
          <p:spPr bwMode="auto">
            <a:xfrm flipH="1">
              <a:off x="8153400" y="2286000"/>
              <a:ext cx="304800" cy="0"/>
            </a:xfrm>
            <a:prstGeom prst="line">
              <a:avLst/>
            </a:prstGeom>
            <a:noFill/>
            <a:ln w="9525">
              <a:solidFill>
                <a:srgbClr val="CC0000"/>
              </a:solidFill>
              <a:round/>
              <a:headEnd/>
              <a:tailEnd/>
            </a:ln>
            <a:effectLst/>
          </p:spPr>
          <p:txBody>
            <a:bodyPr/>
            <a:lstStyle/>
            <a:p>
              <a:endParaRPr lang="en-US" dirty="0"/>
            </a:p>
          </p:txBody>
        </p:sp>
        <p:sp>
          <p:nvSpPr>
            <p:cNvPr id="411" name="Line 238"/>
            <p:cNvSpPr>
              <a:spLocks noChangeShapeType="1"/>
            </p:cNvSpPr>
            <p:nvPr/>
          </p:nvSpPr>
          <p:spPr bwMode="auto">
            <a:xfrm>
              <a:off x="8458200" y="22860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412" name="Text Box 239"/>
            <p:cNvSpPr txBox="1">
              <a:spLocks noChangeArrowheads="1"/>
            </p:cNvSpPr>
            <p:nvPr/>
          </p:nvSpPr>
          <p:spPr bwMode="auto">
            <a:xfrm rot="16200000">
              <a:off x="7596188" y="32400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sp>
          <p:nvSpPr>
            <p:cNvPr id="413" name="Line 134"/>
            <p:cNvSpPr>
              <a:spLocks noChangeShapeType="1"/>
            </p:cNvSpPr>
            <p:nvPr/>
          </p:nvSpPr>
          <p:spPr bwMode="auto">
            <a:xfrm>
              <a:off x="6027420" y="4010025"/>
              <a:ext cx="304800" cy="0"/>
            </a:xfrm>
            <a:prstGeom prst="line">
              <a:avLst/>
            </a:prstGeom>
            <a:noFill/>
            <a:ln w="28575">
              <a:solidFill>
                <a:srgbClr val="CC0000"/>
              </a:solidFill>
              <a:round/>
              <a:headEnd/>
              <a:tailEnd type="triangle" w="med" len="med"/>
            </a:ln>
            <a:effectLst/>
          </p:spPr>
          <p:txBody>
            <a:bodyPr/>
            <a:lstStyle/>
            <a:p>
              <a:endParaRPr lang="en-US" dirty="0"/>
            </a:p>
          </p:txBody>
        </p:sp>
      </p:grpSp>
      <p:sp>
        <p:nvSpPr>
          <p:cNvPr id="249" name="Footer Placeholder 248"/>
          <p:cNvSpPr>
            <a:spLocks noGrp="1"/>
          </p:cNvSpPr>
          <p:nvPr>
            <p:ph type="ftr" sz="quarter" idx="10"/>
          </p:nvPr>
        </p:nvSpPr>
        <p:spPr/>
        <p:txBody>
          <a:bodyPr/>
          <a:lstStyle/>
          <a:p>
            <a:r>
              <a:rPr lang="en-US" dirty="0" smtClean="0"/>
              <a:t>Lecture #20:  The Pipeline MIPS Processor</a:t>
            </a:r>
            <a:endParaRPr lang="en-US" dirty="0"/>
          </a:p>
        </p:txBody>
      </p:sp>
      <p:sp>
        <p:nvSpPr>
          <p:cNvPr id="68042" name="Rectangle 458"/>
          <p:cNvSpPr>
            <a:spLocks noChangeArrowheads="1"/>
          </p:cNvSpPr>
          <p:nvPr/>
        </p:nvSpPr>
        <p:spPr bwMode="auto">
          <a:xfrm>
            <a:off x="4572000" y="1066800"/>
            <a:ext cx="1752600" cy="5181600"/>
          </a:xfrm>
          <a:prstGeom prst="rect">
            <a:avLst/>
          </a:prstGeom>
          <a:solidFill>
            <a:srgbClr val="FF9900">
              <a:alpha val="30000"/>
            </a:srgbClr>
          </a:solidFill>
          <a:ln w="9525">
            <a:noFill/>
            <a:miter lim="800000"/>
            <a:headEnd/>
            <a:tailEnd/>
          </a:ln>
          <a:effectLst/>
        </p:spPr>
        <p:txBody>
          <a:bodyPr wrap="none" anchor="ctr"/>
          <a:lstStyle/>
          <a:p>
            <a:endParaRPr lang="en-US" dirty="0"/>
          </a:p>
        </p:txBody>
      </p:sp>
      <p:pic>
        <p:nvPicPr>
          <p:cNvPr id="2" name="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065" name="Rectangle 457"/>
          <p:cNvSpPr>
            <a:spLocks noChangeArrowheads="1"/>
          </p:cNvSpPr>
          <p:nvPr/>
        </p:nvSpPr>
        <p:spPr bwMode="auto">
          <a:xfrm>
            <a:off x="6324600" y="1066800"/>
            <a:ext cx="1676400" cy="5181600"/>
          </a:xfrm>
          <a:prstGeom prst="rect">
            <a:avLst/>
          </a:prstGeom>
          <a:solidFill>
            <a:srgbClr val="FF9900">
              <a:alpha val="30000"/>
            </a:srgbClr>
          </a:solidFill>
          <a:ln w="9525">
            <a:noFill/>
            <a:miter lim="800000"/>
            <a:headEnd/>
            <a:tailEnd/>
          </a:ln>
          <a:effectLst/>
        </p:spPr>
        <p:txBody>
          <a:bodyPr wrap="none" anchor="ctr"/>
          <a:lstStyle/>
          <a:p>
            <a:endParaRPr lang="en-US" dirty="0"/>
          </a:p>
        </p:txBody>
      </p:sp>
      <p:sp>
        <p:nvSpPr>
          <p:cNvPr id="69066" name="Rectangle 458"/>
          <p:cNvSpPr>
            <a:spLocks noChangeArrowheads="1"/>
          </p:cNvSpPr>
          <p:nvPr/>
        </p:nvSpPr>
        <p:spPr bwMode="auto">
          <a:xfrm>
            <a:off x="8001000" y="1066800"/>
            <a:ext cx="685800" cy="5181600"/>
          </a:xfrm>
          <a:prstGeom prst="rect">
            <a:avLst/>
          </a:prstGeom>
          <a:solidFill>
            <a:schemeClr val="bg2">
              <a:alpha val="39999"/>
            </a:schemeClr>
          </a:solidFill>
          <a:ln w="9525">
            <a:noFill/>
            <a:miter lim="800000"/>
            <a:headEnd/>
            <a:tailEnd/>
          </a:ln>
          <a:effectLst/>
        </p:spPr>
        <p:txBody>
          <a:bodyPr wrap="none" anchor="ctr"/>
          <a:lstStyle/>
          <a:p>
            <a:endParaRPr lang="en-US" dirty="0"/>
          </a:p>
        </p:txBody>
      </p:sp>
      <p:sp>
        <p:nvSpPr>
          <p:cNvPr id="69054" name="Text Box 446"/>
          <p:cNvSpPr txBox="1">
            <a:spLocks noChangeArrowheads="1"/>
          </p:cNvSpPr>
          <p:nvPr/>
        </p:nvSpPr>
        <p:spPr bwMode="auto">
          <a:xfrm>
            <a:off x="6115050" y="6280150"/>
            <a:ext cx="2743200" cy="396875"/>
          </a:xfrm>
          <a:prstGeom prst="rect">
            <a:avLst/>
          </a:prstGeom>
          <a:solidFill>
            <a:schemeClr val="bg1"/>
          </a:solidFill>
          <a:ln w="9525">
            <a:noFill/>
            <a:miter lim="800000"/>
            <a:headEnd/>
            <a:tailEnd/>
          </a:ln>
          <a:effectLst/>
        </p:spPr>
        <p:txBody>
          <a:bodyPr>
            <a:spAutoFit/>
          </a:bodyPr>
          <a:lstStyle/>
          <a:p>
            <a:pPr algn="l"/>
            <a:r>
              <a:rPr lang="en-US" sz="1000" u="none" dirty="0"/>
              <a:t>After David A. Patterson and John L. Hennessy, </a:t>
            </a:r>
          </a:p>
          <a:p>
            <a:pPr algn="l"/>
            <a:r>
              <a:rPr lang="en-US" sz="1000" i="1" u="none" dirty="0"/>
              <a:t>Computer Organization and Design</a:t>
            </a:r>
            <a:r>
              <a:rPr lang="en-US" sz="1000" u="none" dirty="0"/>
              <a:t>, 2nd Edition</a:t>
            </a:r>
          </a:p>
        </p:txBody>
      </p:sp>
      <p:sp>
        <p:nvSpPr>
          <p:cNvPr id="69055" name="Text Box 447"/>
          <p:cNvSpPr txBox="1">
            <a:spLocks noChangeArrowheads="1"/>
          </p:cNvSpPr>
          <p:nvPr/>
        </p:nvSpPr>
        <p:spPr bwMode="auto">
          <a:xfrm>
            <a:off x="76200" y="6437313"/>
            <a:ext cx="336550" cy="274638"/>
          </a:xfrm>
          <a:prstGeom prst="rect">
            <a:avLst/>
          </a:prstGeom>
          <a:noFill/>
          <a:ln w="9525">
            <a:noFill/>
            <a:miter lim="800000"/>
            <a:headEnd/>
            <a:tailEnd/>
          </a:ln>
          <a:effectLst/>
        </p:spPr>
        <p:txBody>
          <a:bodyPr wrap="none">
            <a:spAutoFit/>
          </a:bodyPr>
          <a:lstStyle/>
          <a:p>
            <a:pPr algn="l"/>
            <a:fld id="{022539CB-4452-44B7-AA65-AAD5E7C17B65}" type="slidenum">
              <a:rPr lang="en-US" sz="1200" b="1" u="none">
                <a:solidFill>
                  <a:schemeClr val="bg2"/>
                </a:solidFill>
              </a:rPr>
              <a:pPr algn="l"/>
              <a:t>27</a:t>
            </a:fld>
            <a:endParaRPr lang="en-US" sz="1200" b="1" u="none" dirty="0">
              <a:solidFill>
                <a:schemeClr val="bg2"/>
              </a:solidFill>
            </a:endParaRPr>
          </a:p>
        </p:txBody>
      </p:sp>
      <p:sp>
        <p:nvSpPr>
          <p:cNvPr id="69056" name="Text Box 448"/>
          <p:cNvSpPr txBox="1">
            <a:spLocks noChangeArrowheads="1"/>
          </p:cNvSpPr>
          <p:nvPr/>
        </p:nvSpPr>
        <p:spPr bwMode="auto">
          <a:xfrm>
            <a:off x="879116" y="762000"/>
            <a:ext cx="762000" cy="304800"/>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IF: Idle</a:t>
            </a:r>
          </a:p>
        </p:txBody>
      </p:sp>
      <p:sp>
        <p:nvSpPr>
          <p:cNvPr id="69057" name="Line 449"/>
          <p:cNvSpPr>
            <a:spLocks noChangeShapeType="1"/>
          </p:cNvSpPr>
          <p:nvPr/>
        </p:nvSpPr>
        <p:spPr bwMode="auto">
          <a:xfrm>
            <a:off x="2438400" y="457200"/>
            <a:ext cx="0" cy="1828800"/>
          </a:xfrm>
          <a:prstGeom prst="line">
            <a:avLst/>
          </a:prstGeom>
          <a:noFill/>
          <a:ln w="28575">
            <a:solidFill>
              <a:schemeClr val="accent2"/>
            </a:solidFill>
            <a:prstDash val="lgDash"/>
            <a:round/>
            <a:headEnd/>
            <a:tailEnd/>
          </a:ln>
          <a:effectLst/>
        </p:spPr>
        <p:txBody>
          <a:bodyPr/>
          <a:lstStyle/>
          <a:p>
            <a:endParaRPr lang="en-US" dirty="0"/>
          </a:p>
        </p:txBody>
      </p:sp>
      <p:sp>
        <p:nvSpPr>
          <p:cNvPr id="69058" name="Line 450"/>
          <p:cNvSpPr>
            <a:spLocks noChangeShapeType="1"/>
          </p:cNvSpPr>
          <p:nvPr/>
        </p:nvSpPr>
        <p:spPr bwMode="auto">
          <a:xfrm>
            <a:off x="45720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9059" name="Line 451"/>
          <p:cNvSpPr>
            <a:spLocks noChangeShapeType="1"/>
          </p:cNvSpPr>
          <p:nvPr/>
        </p:nvSpPr>
        <p:spPr bwMode="auto">
          <a:xfrm>
            <a:off x="63246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69060" name="Line 452"/>
          <p:cNvSpPr>
            <a:spLocks noChangeShapeType="1"/>
          </p:cNvSpPr>
          <p:nvPr/>
        </p:nvSpPr>
        <p:spPr bwMode="auto">
          <a:xfrm>
            <a:off x="8001000" y="457200"/>
            <a:ext cx="0" cy="914400"/>
          </a:xfrm>
          <a:prstGeom prst="line">
            <a:avLst/>
          </a:prstGeom>
          <a:noFill/>
          <a:ln w="28575">
            <a:solidFill>
              <a:schemeClr val="accent2"/>
            </a:solidFill>
            <a:prstDash val="lgDash"/>
            <a:round/>
            <a:headEnd/>
            <a:tailEnd/>
          </a:ln>
          <a:effectLst/>
        </p:spPr>
        <p:txBody>
          <a:bodyPr/>
          <a:lstStyle/>
          <a:p>
            <a:endParaRPr lang="en-US" dirty="0"/>
          </a:p>
        </p:txBody>
      </p:sp>
      <p:sp>
        <p:nvSpPr>
          <p:cNvPr id="69061" name="Text Box 453"/>
          <p:cNvSpPr txBox="1">
            <a:spLocks noChangeArrowheads="1"/>
          </p:cNvSpPr>
          <p:nvPr/>
        </p:nvSpPr>
        <p:spPr bwMode="auto">
          <a:xfrm>
            <a:off x="2639654" y="762000"/>
            <a:ext cx="1744663" cy="304800"/>
          </a:xfrm>
          <a:prstGeom prst="rect">
            <a:avLst/>
          </a:prstGeom>
          <a:noFill/>
          <a:ln w="9525">
            <a:noFill/>
            <a:miter lim="800000"/>
            <a:headEnd/>
            <a:tailEnd/>
          </a:ln>
          <a:effectLst/>
        </p:spPr>
        <p:txBody>
          <a:bodyPr>
            <a:spAutoFit/>
          </a:bodyPr>
          <a:lstStyle/>
          <a:p>
            <a:r>
              <a:rPr lang="en-US" sz="1400" b="1" u="none" dirty="0">
                <a:solidFill>
                  <a:srgbClr val="FF0000"/>
                </a:solidFill>
              </a:rPr>
              <a:t>ID/RF:</a:t>
            </a:r>
            <a:r>
              <a:rPr lang="en-US" sz="1400" u="none" dirty="0">
                <a:solidFill>
                  <a:srgbClr val="FF0000"/>
                </a:solidFill>
              </a:rPr>
              <a:t> </a:t>
            </a:r>
            <a:r>
              <a:rPr lang="en-US" sz="1400" b="1" u="none" dirty="0">
                <a:solidFill>
                  <a:srgbClr val="FF0000"/>
                </a:solidFill>
              </a:rPr>
              <a:t>Idle (WB)</a:t>
            </a:r>
          </a:p>
        </p:txBody>
      </p:sp>
      <p:sp>
        <p:nvSpPr>
          <p:cNvPr id="69062" name="Text Box 454"/>
          <p:cNvSpPr txBox="1">
            <a:spLocks noChangeArrowheads="1"/>
          </p:cNvSpPr>
          <p:nvPr/>
        </p:nvSpPr>
        <p:spPr bwMode="auto">
          <a:xfrm>
            <a:off x="4572000" y="762000"/>
            <a:ext cx="1749784" cy="307777"/>
          </a:xfrm>
          <a:prstGeom prst="rect">
            <a:avLst/>
          </a:prstGeom>
          <a:noFill/>
          <a:ln w="9525">
            <a:noFill/>
            <a:miter lim="800000"/>
            <a:headEnd/>
            <a:tailEnd/>
          </a:ln>
          <a:effectLst/>
        </p:spPr>
        <p:txBody>
          <a:bodyPr wrap="square">
            <a:spAutoFit/>
          </a:bodyPr>
          <a:lstStyle/>
          <a:p>
            <a:pPr algn="l"/>
            <a:r>
              <a:rPr lang="en-US" sz="1400" b="1" u="none" dirty="0">
                <a:solidFill>
                  <a:srgbClr val="FF0000"/>
                </a:solidFill>
              </a:rPr>
              <a:t>EX:</a:t>
            </a:r>
            <a:r>
              <a:rPr lang="en-US" sz="1400" u="none" dirty="0">
                <a:solidFill>
                  <a:srgbClr val="FF0000"/>
                </a:solidFill>
              </a:rPr>
              <a:t> </a:t>
            </a:r>
            <a:r>
              <a:rPr lang="en-US" sz="1400" b="1" u="none" dirty="0">
                <a:solidFill>
                  <a:srgbClr val="FF0000"/>
                </a:solidFill>
              </a:rPr>
              <a:t>add $s5</a:t>
            </a:r>
            <a:r>
              <a:rPr lang="en-US" sz="1400" b="1" u="none" dirty="0" smtClean="0">
                <a:solidFill>
                  <a:srgbClr val="FF0000"/>
                </a:solidFill>
              </a:rPr>
              <a:t>,$</a:t>
            </a:r>
            <a:r>
              <a:rPr lang="en-US" sz="1400" b="1" u="none" dirty="0">
                <a:solidFill>
                  <a:srgbClr val="FF0000"/>
                </a:solidFill>
              </a:rPr>
              <a:t>s3</a:t>
            </a:r>
            <a:r>
              <a:rPr lang="en-US" sz="1400" b="1" u="none" dirty="0" smtClean="0">
                <a:solidFill>
                  <a:srgbClr val="FF0000"/>
                </a:solidFill>
              </a:rPr>
              <a:t>,$</a:t>
            </a:r>
            <a:r>
              <a:rPr lang="en-US" sz="1400" b="1" u="none" dirty="0">
                <a:solidFill>
                  <a:srgbClr val="FF0000"/>
                </a:solidFill>
              </a:rPr>
              <a:t>s4</a:t>
            </a:r>
          </a:p>
        </p:txBody>
      </p:sp>
      <p:sp>
        <p:nvSpPr>
          <p:cNvPr id="69063" name="Text Box 455"/>
          <p:cNvSpPr txBox="1">
            <a:spLocks noChangeArrowheads="1"/>
          </p:cNvSpPr>
          <p:nvPr/>
        </p:nvSpPr>
        <p:spPr bwMode="auto">
          <a:xfrm>
            <a:off x="6248400" y="777875"/>
            <a:ext cx="1828800" cy="307777"/>
          </a:xfrm>
          <a:prstGeom prst="rect">
            <a:avLst/>
          </a:prstGeom>
          <a:noFill/>
          <a:ln w="9525">
            <a:noFill/>
            <a:miter lim="800000"/>
            <a:headEnd/>
            <a:tailEnd/>
          </a:ln>
          <a:effectLst/>
        </p:spPr>
        <p:txBody>
          <a:bodyPr>
            <a:spAutoFit/>
          </a:bodyPr>
          <a:lstStyle/>
          <a:p>
            <a:r>
              <a:rPr lang="en-US" sz="1400" b="1" u="none" dirty="0">
                <a:solidFill>
                  <a:srgbClr val="FF0000"/>
                </a:solidFill>
              </a:rPr>
              <a:t>MEM: or $s2</a:t>
            </a:r>
            <a:r>
              <a:rPr lang="en-US" sz="1400" b="1" u="none" dirty="0" smtClean="0">
                <a:solidFill>
                  <a:srgbClr val="FF0000"/>
                </a:solidFill>
              </a:rPr>
              <a:t>,$</a:t>
            </a:r>
            <a:r>
              <a:rPr lang="en-US" sz="1400" b="1" u="none" dirty="0">
                <a:solidFill>
                  <a:srgbClr val="FF0000"/>
                </a:solidFill>
              </a:rPr>
              <a:t>s1</a:t>
            </a:r>
            <a:r>
              <a:rPr lang="en-US" sz="1400" b="1" u="none" dirty="0" smtClean="0">
                <a:solidFill>
                  <a:srgbClr val="FF0000"/>
                </a:solidFill>
              </a:rPr>
              <a:t>,$</a:t>
            </a:r>
            <a:r>
              <a:rPr lang="en-US" sz="1400" b="1" u="none" dirty="0">
                <a:solidFill>
                  <a:srgbClr val="FF0000"/>
                </a:solidFill>
              </a:rPr>
              <a:t>s0</a:t>
            </a:r>
          </a:p>
        </p:txBody>
      </p:sp>
      <p:sp>
        <p:nvSpPr>
          <p:cNvPr id="69064" name="Text Box 456"/>
          <p:cNvSpPr txBox="1">
            <a:spLocks noChangeArrowheads="1"/>
          </p:cNvSpPr>
          <p:nvPr/>
        </p:nvSpPr>
        <p:spPr bwMode="auto">
          <a:xfrm>
            <a:off x="8001000" y="777875"/>
            <a:ext cx="1143000" cy="523220"/>
          </a:xfrm>
          <a:prstGeom prst="rect">
            <a:avLst/>
          </a:prstGeom>
          <a:noFill/>
          <a:ln w="9525">
            <a:noFill/>
            <a:miter lim="800000"/>
            <a:headEnd/>
            <a:tailEnd/>
          </a:ln>
          <a:effectLst/>
        </p:spPr>
        <p:txBody>
          <a:bodyPr wrap="square">
            <a:spAutoFit/>
          </a:bodyPr>
          <a:lstStyle/>
          <a:p>
            <a:pPr algn="l"/>
            <a:r>
              <a:rPr lang="en-US" sz="1400" b="1" u="none" dirty="0">
                <a:solidFill>
                  <a:srgbClr val="FF0000"/>
                </a:solidFill>
              </a:rPr>
              <a:t>WB: and $t7, $t5, $t6</a:t>
            </a:r>
          </a:p>
        </p:txBody>
      </p:sp>
      <p:sp>
        <p:nvSpPr>
          <p:cNvPr id="69068" name="Text Box 460"/>
          <p:cNvSpPr txBox="1">
            <a:spLocks noChangeArrowheads="1"/>
          </p:cNvSpPr>
          <p:nvPr/>
        </p:nvSpPr>
        <p:spPr bwMode="auto">
          <a:xfrm>
            <a:off x="4772025" y="3581400"/>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[$s3]</a:t>
            </a:r>
            <a:endParaRPr lang="en-US" sz="1000" b="1" u="none" dirty="0"/>
          </a:p>
        </p:txBody>
      </p:sp>
      <p:sp>
        <p:nvSpPr>
          <p:cNvPr id="69069" name="Text Box 461"/>
          <p:cNvSpPr txBox="1">
            <a:spLocks noChangeArrowheads="1"/>
          </p:cNvSpPr>
          <p:nvPr/>
        </p:nvSpPr>
        <p:spPr bwMode="auto">
          <a:xfrm>
            <a:off x="4572000" y="4029075"/>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[$s4]</a:t>
            </a:r>
            <a:endParaRPr lang="en-US" sz="1000" b="1" u="none" dirty="0"/>
          </a:p>
        </p:txBody>
      </p:sp>
      <p:sp>
        <p:nvSpPr>
          <p:cNvPr id="69070" name="Text Box 462"/>
          <p:cNvSpPr txBox="1">
            <a:spLocks noChangeArrowheads="1"/>
          </p:cNvSpPr>
          <p:nvPr/>
        </p:nvSpPr>
        <p:spPr bwMode="auto">
          <a:xfrm>
            <a:off x="5257800" y="4343400"/>
            <a:ext cx="609600" cy="244475"/>
          </a:xfrm>
          <a:prstGeom prst="rect">
            <a:avLst/>
          </a:prstGeom>
          <a:noFill/>
          <a:ln w="9525">
            <a:noFill/>
            <a:miter lim="800000"/>
            <a:headEnd/>
            <a:tailEnd/>
          </a:ln>
          <a:effectLst/>
        </p:spPr>
        <p:txBody>
          <a:bodyPr>
            <a:spAutoFit/>
          </a:bodyPr>
          <a:lstStyle/>
          <a:p>
            <a:pPr algn="l"/>
            <a:r>
              <a:rPr lang="en-US" sz="1000" b="1" u="none" dirty="0" smtClean="0"/>
              <a:t>[$s4]</a:t>
            </a:r>
            <a:endParaRPr lang="en-US" sz="1000" b="1" u="none" dirty="0"/>
          </a:p>
        </p:txBody>
      </p:sp>
      <p:sp>
        <p:nvSpPr>
          <p:cNvPr id="69071" name="Text Box 463"/>
          <p:cNvSpPr txBox="1">
            <a:spLocks noChangeArrowheads="1"/>
          </p:cNvSpPr>
          <p:nvPr/>
        </p:nvSpPr>
        <p:spPr bwMode="auto">
          <a:xfrm>
            <a:off x="4603750" y="5654675"/>
            <a:ext cx="609600" cy="244475"/>
          </a:xfrm>
          <a:prstGeom prst="rect">
            <a:avLst/>
          </a:prstGeom>
          <a:noFill/>
          <a:ln w="9525">
            <a:noFill/>
            <a:miter lim="800000"/>
            <a:headEnd/>
            <a:tailEnd/>
          </a:ln>
          <a:effectLst/>
        </p:spPr>
        <p:txBody>
          <a:bodyPr>
            <a:spAutoFit/>
          </a:bodyPr>
          <a:lstStyle/>
          <a:p>
            <a:pPr algn="l"/>
            <a:r>
              <a:rPr lang="en-US" sz="1000" b="1" u="none" dirty="0" smtClean="0"/>
              <a:t>$s5</a:t>
            </a:r>
            <a:endParaRPr lang="en-US" sz="1000" b="1" u="none" dirty="0"/>
          </a:p>
        </p:txBody>
      </p:sp>
      <p:sp>
        <p:nvSpPr>
          <p:cNvPr id="69072" name="Text Box 464"/>
          <p:cNvSpPr txBox="1">
            <a:spLocks noChangeArrowheads="1"/>
          </p:cNvSpPr>
          <p:nvPr/>
        </p:nvSpPr>
        <p:spPr bwMode="auto">
          <a:xfrm>
            <a:off x="5927725" y="5562600"/>
            <a:ext cx="609600" cy="244475"/>
          </a:xfrm>
          <a:prstGeom prst="rect">
            <a:avLst/>
          </a:prstGeom>
          <a:noFill/>
          <a:ln w="9525">
            <a:noFill/>
            <a:miter lim="800000"/>
            <a:headEnd/>
            <a:tailEnd/>
          </a:ln>
          <a:effectLst/>
        </p:spPr>
        <p:txBody>
          <a:bodyPr>
            <a:spAutoFit/>
          </a:bodyPr>
          <a:lstStyle/>
          <a:p>
            <a:pPr algn="l"/>
            <a:r>
              <a:rPr lang="en-US" sz="1000" b="1" u="none" dirty="0" smtClean="0"/>
              <a:t>$s5</a:t>
            </a:r>
            <a:endParaRPr lang="en-US" sz="1000" b="1" u="none" dirty="0"/>
          </a:p>
        </p:txBody>
      </p:sp>
      <p:sp>
        <p:nvSpPr>
          <p:cNvPr id="69074" name="Text Box 466"/>
          <p:cNvSpPr txBox="1">
            <a:spLocks noChangeArrowheads="1"/>
          </p:cNvSpPr>
          <p:nvPr/>
        </p:nvSpPr>
        <p:spPr bwMode="auto">
          <a:xfrm>
            <a:off x="5532120" y="4418330"/>
            <a:ext cx="457200" cy="244475"/>
          </a:xfrm>
          <a:prstGeom prst="rect">
            <a:avLst/>
          </a:prstGeom>
          <a:noFill/>
          <a:ln w="9525">
            <a:noFill/>
            <a:miter lim="800000"/>
            <a:headEnd/>
            <a:tailEnd/>
          </a:ln>
          <a:effectLst/>
        </p:spPr>
        <p:txBody>
          <a:bodyPr wrap="square">
            <a:spAutoFit/>
          </a:bodyPr>
          <a:lstStyle/>
          <a:p>
            <a:pPr algn="l"/>
            <a:r>
              <a:rPr lang="en-US" sz="1000" b="1" u="none" dirty="0"/>
              <a:t>add</a:t>
            </a:r>
          </a:p>
        </p:txBody>
      </p:sp>
      <p:sp>
        <p:nvSpPr>
          <p:cNvPr id="69075" name="AutoShape 467"/>
          <p:cNvSpPr>
            <a:spLocks noChangeArrowheads="1"/>
          </p:cNvSpPr>
          <p:nvPr/>
        </p:nvSpPr>
        <p:spPr bwMode="auto">
          <a:xfrm>
            <a:off x="6553200" y="5137150"/>
            <a:ext cx="1371600" cy="381000"/>
          </a:xfrm>
          <a:prstGeom prst="rightArrow">
            <a:avLst>
              <a:gd name="adj1" fmla="val 50000"/>
              <a:gd name="adj2" fmla="val 90000"/>
            </a:avLst>
          </a:prstGeom>
          <a:solidFill>
            <a:schemeClr val="bg2">
              <a:alpha val="50000"/>
            </a:schemeClr>
          </a:solidFill>
          <a:ln w="9525">
            <a:solidFill>
              <a:schemeClr val="bg2"/>
            </a:solidFill>
            <a:miter lim="800000"/>
            <a:headEnd/>
            <a:tailEnd/>
          </a:ln>
          <a:effectLst/>
        </p:spPr>
        <p:txBody>
          <a:bodyPr wrap="none" anchor="ctr"/>
          <a:lstStyle/>
          <a:p>
            <a:endParaRPr lang="en-US" dirty="0"/>
          </a:p>
        </p:txBody>
      </p:sp>
      <p:sp>
        <p:nvSpPr>
          <p:cNvPr id="69076" name="Rectangle 468"/>
          <p:cNvSpPr>
            <a:spLocks noChangeArrowheads="1"/>
          </p:cNvSpPr>
          <p:nvPr/>
        </p:nvSpPr>
        <p:spPr bwMode="auto">
          <a:xfrm>
            <a:off x="6400800" y="4283075"/>
            <a:ext cx="152400" cy="1143000"/>
          </a:xfrm>
          <a:prstGeom prst="rect">
            <a:avLst/>
          </a:prstGeom>
          <a:solidFill>
            <a:schemeClr val="bg2">
              <a:alpha val="50000"/>
            </a:schemeClr>
          </a:solidFill>
          <a:ln w="9525">
            <a:solidFill>
              <a:schemeClr val="bg2"/>
            </a:solidFill>
            <a:miter lim="800000"/>
            <a:headEnd/>
            <a:tailEnd/>
          </a:ln>
          <a:effectLst/>
        </p:spPr>
        <p:txBody>
          <a:bodyPr wrap="none" anchor="ctr"/>
          <a:lstStyle/>
          <a:p>
            <a:endParaRPr lang="en-US" dirty="0"/>
          </a:p>
        </p:txBody>
      </p:sp>
      <p:sp>
        <p:nvSpPr>
          <p:cNvPr id="69077" name="AutoShape 469"/>
          <p:cNvSpPr>
            <a:spLocks noChangeArrowheads="1"/>
          </p:cNvSpPr>
          <p:nvPr/>
        </p:nvSpPr>
        <p:spPr bwMode="auto">
          <a:xfrm rot="5400000">
            <a:off x="7688580" y="5181600"/>
            <a:ext cx="1828800" cy="304800"/>
          </a:xfrm>
          <a:prstGeom prst="rightArrow">
            <a:avLst>
              <a:gd name="adj1" fmla="val 50000"/>
              <a:gd name="adj2" fmla="val 150000"/>
            </a:avLst>
          </a:prstGeom>
          <a:solidFill>
            <a:schemeClr val="bg2">
              <a:alpha val="50000"/>
            </a:schemeClr>
          </a:solidFill>
          <a:ln w="9525">
            <a:solidFill>
              <a:schemeClr val="bg2"/>
            </a:solidFill>
            <a:miter lim="800000"/>
            <a:headEnd/>
            <a:tailEnd/>
          </a:ln>
          <a:effectLst/>
        </p:spPr>
        <p:txBody>
          <a:bodyPr wrap="none" anchor="ctr"/>
          <a:lstStyle/>
          <a:p>
            <a:endParaRPr lang="en-US" dirty="0"/>
          </a:p>
        </p:txBody>
      </p:sp>
      <p:sp>
        <p:nvSpPr>
          <p:cNvPr id="69078" name="AutoShape 470"/>
          <p:cNvSpPr>
            <a:spLocks noChangeArrowheads="1"/>
          </p:cNvSpPr>
          <p:nvPr/>
        </p:nvSpPr>
        <p:spPr bwMode="auto">
          <a:xfrm rot="10800000">
            <a:off x="3048000" y="6073140"/>
            <a:ext cx="1828800" cy="304800"/>
          </a:xfrm>
          <a:prstGeom prst="rightArrow">
            <a:avLst>
              <a:gd name="adj1" fmla="val 50000"/>
              <a:gd name="adj2" fmla="val 150000"/>
            </a:avLst>
          </a:prstGeom>
          <a:solidFill>
            <a:schemeClr val="bg2">
              <a:alpha val="50000"/>
            </a:schemeClr>
          </a:solidFill>
          <a:ln w="9525">
            <a:solidFill>
              <a:schemeClr val="bg2"/>
            </a:solidFill>
            <a:miter lim="800000"/>
            <a:headEnd/>
            <a:tailEnd/>
          </a:ln>
          <a:effectLst/>
        </p:spPr>
        <p:txBody>
          <a:bodyPr wrap="none" anchor="ctr"/>
          <a:lstStyle/>
          <a:p>
            <a:endParaRPr lang="en-US" dirty="0"/>
          </a:p>
        </p:txBody>
      </p:sp>
      <p:sp>
        <p:nvSpPr>
          <p:cNvPr id="69079" name="AutoShape 471"/>
          <p:cNvSpPr>
            <a:spLocks noChangeArrowheads="1"/>
          </p:cNvSpPr>
          <p:nvPr/>
        </p:nvSpPr>
        <p:spPr bwMode="auto">
          <a:xfrm rot="16200000">
            <a:off x="2103120" y="5067300"/>
            <a:ext cx="1447800" cy="304800"/>
          </a:xfrm>
          <a:prstGeom prst="rightArrow">
            <a:avLst>
              <a:gd name="adj1" fmla="val 50000"/>
              <a:gd name="adj2" fmla="val 118750"/>
            </a:avLst>
          </a:prstGeom>
          <a:solidFill>
            <a:schemeClr val="bg2">
              <a:alpha val="50000"/>
            </a:schemeClr>
          </a:solidFill>
          <a:ln w="9525">
            <a:solidFill>
              <a:schemeClr val="bg2"/>
            </a:solidFill>
            <a:miter lim="800000"/>
            <a:headEnd/>
            <a:tailEnd/>
          </a:ln>
          <a:effectLst/>
        </p:spPr>
        <p:txBody>
          <a:bodyPr wrap="none" anchor="ctr"/>
          <a:lstStyle/>
          <a:p>
            <a:endParaRPr lang="en-US" dirty="0"/>
          </a:p>
        </p:txBody>
      </p:sp>
      <p:sp>
        <p:nvSpPr>
          <p:cNvPr id="69081" name="Text Box 473"/>
          <p:cNvSpPr txBox="1">
            <a:spLocks noChangeArrowheads="1"/>
          </p:cNvSpPr>
          <p:nvPr/>
        </p:nvSpPr>
        <p:spPr bwMode="auto">
          <a:xfrm>
            <a:off x="6934200" y="5562600"/>
            <a:ext cx="609600" cy="244475"/>
          </a:xfrm>
          <a:prstGeom prst="rect">
            <a:avLst/>
          </a:prstGeom>
          <a:noFill/>
          <a:ln w="9525">
            <a:noFill/>
            <a:miter lim="800000"/>
            <a:headEnd/>
            <a:tailEnd/>
          </a:ln>
          <a:effectLst/>
        </p:spPr>
        <p:txBody>
          <a:bodyPr>
            <a:spAutoFit/>
          </a:bodyPr>
          <a:lstStyle/>
          <a:p>
            <a:pPr algn="l"/>
            <a:r>
              <a:rPr lang="en-US" sz="1000" b="1" u="none" dirty="0" smtClean="0"/>
              <a:t>$s2</a:t>
            </a:r>
            <a:endParaRPr lang="en-US" sz="1000" b="1" u="none" dirty="0"/>
          </a:p>
        </p:txBody>
      </p:sp>
      <p:sp>
        <p:nvSpPr>
          <p:cNvPr id="69082" name="Text Box 474"/>
          <p:cNvSpPr txBox="1">
            <a:spLocks noChangeArrowheads="1"/>
          </p:cNvSpPr>
          <p:nvPr/>
        </p:nvSpPr>
        <p:spPr bwMode="auto">
          <a:xfrm>
            <a:off x="8029575" y="5578475"/>
            <a:ext cx="609600" cy="244475"/>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t7</a:t>
            </a:r>
            <a:endParaRPr lang="en-US" sz="1000" b="1" u="none" dirty="0"/>
          </a:p>
        </p:txBody>
      </p:sp>
      <p:sp>
        <p:nvSpPr>
          <p:cNvPr id="69083" name="Text Box 475"/>
          <p:cNvSpPr txBox="1">
            <a:spLocks noChangeArrowheads="1"/>
          </p:cNvSpPr>
          <p:nvPr/>
        </p:nvSpPr>
        <p:spPr bwMode="auto">
          <a:xfrm>
            <a:off x="2682818" y="3978275"/>
            <a:ext cx="609600" cy="244475"/>
          </a:xfrm>
          <a:prstGeom prst="rect">
            <a:avLst/>
          </a:prstGeom>
          <a:noFill/>
          <a:ln w="9525">
            <a:noFill/>
            <a:miter lim="800000"/>
            <a:headEnd/>
            <a:tailEnd/>
          </a:ln>
          <a:effectLst/>
        </p:spPr>
        <p:txBody>
          <a:bodyPr>
            <a:spAutoFit/>
          </a:bodyPr>
          <a:lstStyle/>
          <a:p>
            <a:pPr algn="l"/>
            <a:r>
              <a:rPr lang="en-US" sz="1000" b="1" u="none" dirty="0" smtClean="0"/>
              <a:t>$t7</a:t>
            </a:r>
            <a:endParaRPr lang="en-US" sz="1000" b="1" u="none" dirty="0"/>
          </a:p>
        </p:txBody>
      </p:sp>
      <p:grpSp>
        <p:nvGrpSpPr>
          <p:cNvPr id="253" name="Group 252"/>
          <p:cNvGrpSpPr/>
          <p:nvPr/>
        </p:nvGrpSpPr>
        <p:grpSpPr>
          <a:xfrm>
            <a:off x="381000" y="1295400"/>
            <a:ext cx="8229601" cy="4953000"/>
            <a:chOff x="457200" y="1295400"/>
            <a:chExt cx="8229601" cy="4953000"/>
          </a:xfrm>
        </p:grpSpPr>
        <p:sp>
          <p:nvSpPr>
            <p:cNvPr id="254" name="Line 201"/>
            <p:cNvSpPr>
              <a:spLocks noChangeShapeType="1"/>
            </p:cNvSpPr>
            <p:nvPr/>
          </p:nvSpPr>
          <p:spPr bwMode="auto">
            <a:xfrm flipV="1">
              <a:off x="5935980" y="43510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255" name="Group 205"/>
            <p:cNvGrpSpPr/>
            <p:nvPr/>
          </p:nvGrpSpPr>
          <p:grpSpPr>
            <a:xfrm>
              <a:off x="5379720" y="3649980"/>
              <a:ext cx="1056287" cy="990598"/>
              <a:chOff x="3355430" y="3810002"/>
              <a:chExt cx="1056287" cy="990598"/>
            </a:xfrm>
          </p:grpSpPr>
          <p:cxnSp>
            <p:nvCxnSpPr>
              <p:cNvPr id="458" name="Straight Connector 457"/>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59" name="Isosceles Triangle 458"/>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0" name="Isosceles Triangle 459"/>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1" name="Isosceles Triangle 460"/>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2" name="Rectangle 461"/>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3"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256" name="Line 207"/>
            <p:cNvSpPr>
              <a:spLocks noChangeShapeType="1"/>
            </p:cNvSpPr>
            <p:nvPr/>
          </p:nvSpPr>
          <p:spPr bwMode="auto">
            <a:xfrm>
              <a:off x="5181600" y="35814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257" name="Line 205"/>
            <p:cNvSpPr>
              <a:spLocks noChangeShapeType="1"/>
            </p:cNvSpPr>
            <p:nvPr/>
          </p:nvSpPr>
          <p:spPr bwMode="auto">
            <a:xfrm>
              <a:off x="6019800" y="2667000"/>
              <a:ext cx="0" cy="914400"/>
            </a:xfrm>
            <a:prstGeom prst="line">
              <a:avLst/>
            </a:prstGeom>
            <a:noFill/>
            <a:ln w="9525">
              <a:solidFill>
                <a:srgbClr val="CC0000"/>
              </a:solidFill>
              <a:round/>
              <a:headEnd/>
              <a:tailEnd/>
            </a:ln>
            <a:effectLst/>
          </p:spPr>
          <p:txBody>
            <a:bodyPr/>
            <a:lstStyle/>
            <a:p>
              <a:endParaRPr lang="en-US" dirty="0"/>
            </a:p>
          </p:txBody>
        </p:sp>
        <p:grpSp>
          <p:nvGrpSpPr>
            <p:cNvPr id="258" name="Group 205"/>
            <p:cNvGrpSpPr/>
            <p:nvPr/>
          </p:nvGrpSpPr>
          <p:grpSpPr>
            <a:xfrm>
              <a:off x="5367373" y="2420274"/>
              <a:ext cx="1056287" cy="990598"/>
              <a:chOff x="3355430" y="3810002"/>
              <a:chExt cx="1056287" cy="990598"/>
            </a:xfrm>
          </p:grpSpPr>
          <p:cxnSp>
            <p:nvCxnSpPr>
              <p:cNvPr id="452" name="Straight Connector 451"/>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53" name="Isosceles Triangle 452"/>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4" name="Isosceles Triangle 453"/>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5" name="Isosceles Triangle 454"/>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6" name="Rectangle 455"/>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7"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259" name="Group 205"/>
            <p:cNvGrpSpPr/>
            <p:nvPr/>
          </p:nvGrpSpPr>
          <p:grpSpPr>
            <a:xfrm>
              <a:off x="1272540" y="2209800"/>
              <a:ext cx="1056287" cy="990598"/>
              <a:chOff x="3355430" y="3810002"/>
              <a:chExt cx="1056287" cy="990598"/>
            </a:xfrm>
          </p:grpSpPr>
          <p:cxnSp>
            <p:nvCxnSpPr>
              <p:cNvPr id="446" name="Straight Connector 445"/>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7" name="Isosceles Triangle 446"/>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8" name="Isosceles Triangle 447"/>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9" name="Isosceles Triangle 448"/>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0" name="Rectangle 449"/>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1"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260" name="Oval 8"/>
            <p:cNvSpPr>
              <a:spLocks noChangeArrowheads="1"/>
            </p:cNvSpPr>
            <p:nvPr/>
          </p:nvSpPr>
          <p:spPr bwMode="auto">
            <a:xfrm>
              <a:off x="3048000" y="312420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261" name="Rectangle 9"/>
            <p:cNvSpPr>
              <a:spLocks noChangeArrowheads="1"/>
            </p:cNvSpPr>
            <p:nvPr/>
          </p:nvSpPr>
          <p:spPr bwMode="auto">
            <a:xfrm>
              <a:off x="1143000"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62" name="Rectangle 42"/>
            <p:cNvSpPr>
              <a:spLocks noChangeArrowheads="1"/>
            </p:cNvSpPr>
            <p:nvPr/>
          </p:nvSpPr>
          <p:spPr bwMode="auto">
            <a:xfrm>
              <a:off x="609600" y="35052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263" name="Line 43"/>
            <p:cNvSpPr>
              <a:spLocks noChangeShapeType="1"/>
            </p:cNvSpPr>
            <p:nvPr/>
          </p:nvSpPr>
          <p:spPr bwMode="auto">
            <a:xfrm>
              <a:off x="838200" y="3733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64" name="Line 44"/>
            <p:cNvSpPr>
              <a:spLocks noChangeShapeType="1"/>
            </p:cNvSpPr>
            <p:nvPr/>
          </p:nvSpPr>
          <p:spPr bwMode="auto">
            <a:xfrm flipH="1" flipV="1">
              <a:off x="914400" y="2438400"/>
              <a:ext cx="12700" cy="1295400"/>
            </a:xfrm>
            <a:prstGeom prst="line">
              <a:avLst/>
            </a:prstGeom>
            <a:noFill/>
            <a:ln w="28575">
              <a:solidFill>
                <a:schemeClr val="tx1"/>
              </a:solidFill>
              <a:round/>
              <a:headEnd/>
              <a:tailEnd/>
            </a:ln>
            <a:effectLst/>
          </p:spPr>
          <p:txBody>
            <a:bodyPr/>
            <a:lstStyle/>
            <a:p>
              <a:endParaRPr lang="en-US" dirty="0"/>
            </a:p>
          </p:txBody>
        </p:sp>
        <p:sp>
          <p:nvSpPr>
            <p:cNvPr id="265" name="Line 45"/>
            <p:cNvSpPr>
              <a:spLocks noChangeShapeType="1"/>
            </p:cNvSpPr>
            <p:nvPr/>
          </p:nvSpPr>
          <p:spPr bwMode="auto">
            <a:xfrm flipV="1">
              <a:off x="914400" y="24536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266" name="Line 46"/>
            <p:cNvSpPr>
              <a:spLocks noChangeShapeType="1"/>
            </p:cNvSpPr>
            <p:nvPr/>
          </p:nvSpPr>
          <p:spPr bwMode="auto">
            <a:xfrm>
              <a:off x="1066800" y="29718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67" name="Text Box 47"/>
            <p:cNvSpPr txBox="1">
              <a:spLocks noChangeArrowheads="1"/>
            </p:cNvSpPr>
            <p:nvPr/>
          </p:nvSpPr>
          <p:spPr bwMode="auto">
            <a:xfrm>
              <a:off x="990600" y="27432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268" name="Text Box 48"/>
            <p:cNvSpPr txBox="1">
              <a:spLocks noChangeArrowheads="1"/>
            </p:cNvSpPr>
            <p:nvPr/>
          </p:nvSpPr>
          <p:spPr bwMode="auto">
            <a:xfrm>
              <a:off x="1095375" y="35036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269" name="Text Box 49"/>
            <p:cNvSpPr txBox="1">
              <a:spLocks noChangeArrowheads="1"/>
            </p:cNvSpPr>
            <p:nvPr/>
          </p:nvSpPr>
          <p:spPr bwMode="auto">
            <a:xfrm>
              <a:off x="1281113" y="31099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270" name="Rectangle 50"/>
            <p:cNvSpPr>
              <a:spLocks noChangeArrowheads="1"/>
            </p:cNvSpPr>
            <p:nvPr/>
          </p:nvSpPr>
          <p:spPr bwMode="auto">
            <a:xfrm>
              <a:off x="6761163" y="3810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71" name="Text Box 51"/>
            <p:cNvSpPr txBox="1">
              <a:spLocks noChangeArrowheads="1"/>
            </p:cNvSpPr>
            <p:nvPr/>
          </p:nvSpPr>
          <p:spPr bwMode="auto">
            <a:xfrm>
              <a:off x="6858000" y="50577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272" name="Group 52"/>
            <p:cNvGrpSpPr>
              <a:grpSpLocks/>
            </p:cNvGrpSpPr>
            <p:nvPr/>
          </p:nvGrpSpPr>
          <p:grpSpPr bwMode="auto">
            <a:xfrm>
              <a:off x="5067288" y="4191000"/>
              <a:ext cx="228600" cy="549275"/>
              <a:chOff x="4392" y="1632"/>
              <a:chExt cx="144" cy="346"/>
            </a:xfrm>
          </p:grpSpPr>
          <p:grpSp>
            <p:nvGrpSpPr>
              <p:cNvPr id="441" name="Group 53"/>
              <p:cNvGrpSpPr>
                <a:grpSpLocks/>
              </p:cNvGrpSpPr>
              <p:nvPr/>
            </p:nvGrpSpPr>
            <p:grpSpPr bwMode="auto">
              <a:xfrm>
                <a:off x="4411" y="1634"/>
                <a:ext cx="102" cy="336"/>
                <a:chOff x="1248" y="3360"/>
                <a:chExt cx="144" cy="480"/>
              </a:xfrm>
            </p:grpSpPr>
            <p:sp>
              <p:nvSpPr>
                <p:cNvPr id="443"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44"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45"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42"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273" name="Line 58"/>
            <p:cNvSpPr>
              <a:spLocks noChangeShapeType="1"/>
            </p:cNvSpPr>
            <p:nvPr/>
          </p:nvSpPr>
          <p:spPr bwMode="auto">
            <a:xfrm>
              <a:off x="64770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4" name="Oval 59"/>
            <p:cNvSpPr>
              <a:spLocks noChangeArrowheads="1"/>
            </p:cNvSpPr>
            <p:nvPr/>
          </p:nvSpPr>
          <p:spPr bwMode="auto">
            <a:xfrm>
              <a:off x="4800600" y="28956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275" name="Line 60"/>
            <p:cNvSpPr>
              <a:spLocks noChangeShapeType="1"/>
            </p:cNvSpPr>
            <p:nvPr/>
          </p:nvSpPr>
          <p:spPr bwMode="auto">
            <a:xfrm>
              <a:off x="2209800" y="3886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6" name="Line 61"/>
            <p:cNvSpPr>
              <a:spLocks noChangeShapeType="1"/>
            </p:cNvSpPr>
            <p:nvPr/>
          </p:nvSpPr>
          <p:spPr bwMode="auto">
            <a:xfrm flipV="1">
              <a:off x="4953000" y="35052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277" name="Line 62"/>
            <p:cNvSpPr>
              <a:spLocks noChangeShapeType="1"/>
            </p:cNvSpPr>
            <p:nvPr/>
          </p:nvSpPr>
          <p:spPr bwMode="auto">
            <a:xfrm>
              <a:off x="4800600" y="47929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278" name="Line 63"/>
            <p:cNvSpPr>
              <a:spLocks noChangeShapeType="1"/>
            </p:cNvSpPr>
            <p:nvPr/>
          </p:nvSpPr>
          <p:spPr bwMode="auto">
            <a:xfrm>
              <a:off x="5181600" y="3200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9" name="Line 64"/>
            <p:cNvSpPr>
              <a:spLocks noChangeShapeType="1"/>
            </p:cNvSpPr>
            <p:nvPr/>
          </p:nvSpPr>
          <p:spPr bwMode="auto">
            <a:xfrm>
              <a:off x="2148840" y="1310640"/>
              <a:ext cx="4876800" cy="0"/>
            </a:xfrm>
            <a:prstGeom prst="line">
              <a:avLst/>
            </a:prstGeom>
            <a:noFill/>
            <a:ln w="28575">
              <a:solidFill>
                <a:schemeClr val="tx1"/>
              </a:solidFill>
              <a:round/>
              <a:headEnd/>
              <a:tailEnd/>
            </a:ln>
            <a:effectLst/>
          </p:spPr>
          <p:txBody>
            <a:bodyPr/>
            <a:lstStyle/>
            <a:p>
              <a:endParaRPr lang="en-US" dirty="0"/>
            </a:p>
          </p:txBody>
        </p:sp>
        <p:sp>
          <p:nvSpPr>
            <p:cNvPr id="280" name="Line 65"/>
            <p:cNvSpPr>
              <a:spLocks noChangeShapeType="1"/>
            </p:cNvSpPr>
            <p:nvPr/>
          </p:nvSpPr>
          <p:spPr bwMode="auto">
            <a:xfrm flipV="1">
              <a:off x="2578100" y="1676400"/>
              <a:ext cx="12700" cy="304800"/>
            </a:xfrm>
            <a:prstGeom prst="line">
              <a:avLst/>
            </a:prstGeom>
            <a:noFill/>
            <a:ln w="28575">
              <a:solidFill>
                <a:schemeClr val="tx1"/>
              </a:solidFill>
              <a:round/>
              <a:headEnd/>
              <a:tailEnd/>
            </a:ln>
            <a:effectLst/>
          </p:spPr>
          <p:txBody>
            <a:bodyPr/>
            <a:lstStyle/>
            <a:p>
              <a:endParaRPr lang="en-US" dirty="0"/>
            </a:p>
          </p:txBody>
        </p:sp>
        <p:sp>
          <p:nvSpPr>
            <p:cNvPr id="281" name="Line 66"/>
            <p:cNvSpPr>
              <a:spLocks noChangeShapeType="1"/>
            </p:cNvSpPr>
            <p:nvPr/>
          </p:nvSpPr>
          <p:spPr bwMode="auto">
            <a:xfrm flipV="1">
              <a:off x="1995488" y="1981200"/>
              <a:ext cx="0" cy="685800"/>
            </a:xfrm>
            <a:prstGeom prst="line">
              <a:avLst/>
            </a:prstGeom>
            <a:noFill/>
            <a:ln w="28575">
              <a:solidFill>
                <a:schemeClr val="tx1"/>
              </a:solidFill>
              <a:round/>
              <a:headEnd/>
              <a:tailEnd/>
            </a:ln>
            <a:effectLst/>
          </p:spPr>
          <p:txBody>
            <a:bodyPr/>
            <a:lstStyle/>
            <a:p>
              <a:endParaRPr lang="en-US" dirty="0"/>
            </a:p>
          </p:txBody>
        </p:sp>
        <p:sp>
          <p:nvSpPr>
            <p:cNvPr id="282" name="Line 67"/>
            <p:cNvSpPr>
              <a:spLocks noChangeShapeType="1"/>
            </p:cNvSpPr>
            <p:nvPr/>
          </p:nvSpPr>
          <p:spPr bwMode="auto">
            <a:xfrm flipV="1">
              <a:off x="7003733" y="1295400"/>
              <a:ext cx="14288" cy="1676400"/>
            </a:xfrm>
            <a:prstGeom prst="line">
              <a:avLst/>
            </a:prstGeom>
            <a:noFill/>
            <a:ln w="28575">
              <a:solidFill>
                <a:schemeClr val="tx1"/>
              </a:solidFill>
              <a:round/>
              <a:headEnd/>
              <a:tailEnd/>
            </a:ln>
            <a:effectLst/>
          </p:spPr>
          <p:txBody>
            <a:bodyPr/>
            <a:lstStyle/>
            <a:p>
              <a:endParaRPr lang="en-US" dirty="0"/>
            </a:p>
          </p:txBody>
        </p:sp>
        <p:sp>
          <p:nvSpPr>
            <p:cNvPr id="283" name="Line 68"/>
            <p:cNvSpPr>
              <a:spLocks noChangeShapeType="1"/>
            </p:cNvSpPr>
            <p:nvPr/>
          </p:nvSpPr>
          <p:spPr bwMode="auto">
            <a:xfrm flipV="1">
              <a:off x="2147888" y="1295400"/>
              <a:ext cx="0" cy="914400"/>
            </a:xfrm>
            <a:prstGeom prst="line">
              <a:avLst/>
            </a:prstGeom>
            <a:noFill/>
            <a:ln w="28575">
              <a:solidFill>
                <a:schemeClr val="tx1"/>
              </a:solidFill>
              <a:round/>
              <a:headEnd/>
              <a:tailEnd/>
            </a:ln>
            <a:effectLst/>
          </p:spPr>
          <p:txBody>
            <a:bodyPr/>
            <a:lstStyle/>
            <a:p>
              <a:endParaRPr lang="en-US" dirty="0"/>
            </a:p>
          </p:txBody>
        </p:sp>
        <p:sp>
          <p:nvSpPr>
            <p:cNvPr id="284" name="Line 69"/>
            <p:cNvSpPr>
              <a:spLocks noChangeShapeType="1"/>
            </p:cNvSpPr>
            <p:nvPr/>
          </p:nvSpPr>
          <p:spPr bwMode="auto">
            <a:xfrm>
              <a:off x="6035040" y="2971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85" name="Line 71"/>
            <p:cNvSpPr>
              <a:spLocks noChangeShapeType="1"/>
            </p:cNvSpPr>
            <p:nvPr/>
          </p:nvSpPr>
          <p:spPr bwMode="auto">
            <a:xfrm>
              <a:off x="457200" y="3733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86" name="Line 72"/>
            <p:cNvSpPr>
              <a:spLocks noChangeShapeType="1"/>
            </p:cNvSpPr>
            <p:nvPr/>
          </p:nvSpPr>
          <p:spPr bwMode="auto">
            <a:xfrm flipH="1" flipV="1">
              <a:off x="457200" y="1676400"/>
              <a:ext cx="12700" cy="2057400"/>
            </a:xfrm>
            <a:prstGeom prst="line">
              <a:avLst/>
            </a:prstGeom>
            <a:noFill/>
            <a:ln w="28575">
              <a:solidFill>
                <a:schemeClr val="tx1"/>
              </a:solidFill>
              <a:round/>
              <a:headEnd/>
              <a:tailEnd/>
            </a:ln>
            <a:effectLst/>
          </p:spPr>
          <p:txBody>
            <a:bodyPr/>
            <a:lstStyle/>
            <a:p>
              <a:endParaRPr lang="en-US" dirty="0"/>
            </a:p>
          </p:txBody>
        </p:sp>
        <p:sp>
          <p:nvSpPr>
            <p:cNvPr id="287" name="Line 73"/>
            <p:cNvSpPr>
              <a:spLocks noChangeShapeType="1"/>
            </p:cNvSpPr>
            <p:nvPr/>
          </p:nvSpPr>
          <p:spPr bwMode="auto">
            <a:xfrm>
              <a:off x="457200" y="1683068"/>
              <a:ext cx="2133600" cy="0"/>
            </a:xfrm>
            <a:prstGeom prst="line">
              <a:avLst/>
            </a:prstGeom>
            <a:noFill/>
            <a:ln w="28575">
              <a:solidFill>
                <a:schemeClr val="tx1"/>
              </a:solidFill>
              <a:round/>
              <a:headEnd/>
              <a:tailEnd/>
            </a:ln>
            <a:effectLst/>
          </p:spPr>
          <p:txBody>
            <a:bodyPr/>
            <a:lstStyle/>
            <a:p>
              <a:endParaRPr lang="en-US" dirty="0"/>
            </a:p>
          </p:txBody>
        </p:sp>
        <p:sp>
          <p:nvSpPr>
            <p:cNvPr id="288" name="Line 74"/>
            <p:cNvSpPr>
              <a:spLocks noChangeShapeType="1"/>
            </p:cNvSpPr>
            <p:nvPr/>
          </p:nvSpPr>
          <p:spPr bwMode="auto">
            <a:xfrm flipH="1">
              <a:off x="2438400" y="1981200"/>
              <a:ext cx="152400" cy="0"/>
            </a:xfrm>
            <a:prstGeom prst="line">
              <a:avLst/>
            </a:prstGeom>
            <a:noFill/>
            <a:ln w="28575">
              <a:solidFill>
                <a:schemeClr val="tx1"/>
              </a:solidFill>
              <a:round/>
              <a:headEnd/>
              <a:tailEnd/>
            </a:ln>
            <a:effectLst/>
          </p:spPr>
          <p:txBody>
            <a:bodyPr/>
            <a:lstStyle/>
            <a:p>
              <a:endParaRPr lang="en-US" dirty="0"/>
            </a:p>
          </p:txBody>
        </p:sp>
        <p:sp>
          <p:nvSpPr>
            <p:cNvPr id="289" name="Line 75"/>
            <p:cNvSpPr>
              <a:spLocks noChangeShapeType="1"/>
            </p:cNvSpPr>
            <p:nvPr/>
          </p:nvSpPr>
          <p:spPr bwMode="auto">
            <a:xfrm>
              <a:off x="4724400" y="5105400"/>
              <a:ext cx="381000" cy="0"/>
            </a:xfrm>
            <a:prstGeom prst="line">
              <a:avLst/>
            </a:prstGeom>
            <a:noFill/>
            <a:ln w="28575">
              <a:solidFill>
                <a:schemeClr val="tx1"/>
              </a:solidFill>
              <a:round/>
              <a:headEnd/>
              <a:tailEnd/>
            </a:ln>
            <a:effectLst/>
          </p:spPr>
          <p:txBody>
            <a:bodyPr/>
            <a:lstStyle/>
            <a:p>
              <a:endParaRPr lang="en-US" dirty="0"/>
            </a:p>
          </p:txBody>
        </p:sp>
        <p:sp>
          <p:nvSpPr>
            <p:cNvPr id="290" name="Line 76"/>
            <p:cNvSpPr>
              <a:spLocks noChangeShapeType="1"/>
            </p:cNvSpPr>
            <p:nvPr/>
          </p:nvSpPr>
          <p:spPr bwMode="auto">
            <a:xfrm>
              <a:off x="60198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91" name="Text Box 77"/>
            <p:cNvSpPr txBox="1">
              <a:spLocks noChangeArrowheads="1"/>
            </p:cNvSpPr>
            <p:nvPr/>
          </p:nvSpPr>
          <p:spPr bwMode="auto">
            <a:xfrm>
              <a:off x="6650038" y="40989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292" name="Text Box 78"/>
            <p:cNvSpPr txBox="1">
              <a:spLocks noChangeArrowheads="1"/>
            </p:cNvSpPr>
            <p:nvPr/>
          </p:nvSpPr>
          <p:spPr bwMode="auto">
            <a:xfrm>
              <a:off x="1828800" y="36576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293" name="Line 79"/>
            <p:cNvSpPr>
              <a:spLocks noChangeShapeType="1"/>
            </p:cNvSpPr>
            <p:nvPr/>
          </p:nvSpPr>
          <p:spPr bwMode="auto">
            <a:xfrm>
              <a:off x="2819400" y="34004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94" name="Line 82"/>
            <p:cNvSpPr>
              <a:spLocks noChangeShapeType="1"/>
            </p:cNvSpPr>
            <p:nvPr/>
          </p:nvSpPr>
          <p:spPr bwMode="auto">
            <a:xfrm>
              <a:off x="4724400" y="2667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95" name="Line 83"/>
            <p:cNvSpPr>
              <a:spLocks noChangeShapeType="1"/>
            </p:cNvSpPr>
            <p:nvPr/>
          </p:nvSpPr>
          <p:spPr bwMode="auto">
            <a:xfrm>
              <a:off x="2819400" y="2133600"/>
              <a:ext cx="0" cy="3733800"/>
            </a:xfrm>
            <a:prstGeom prst="line">
              <a:avLst/>
            </a:prstGeom>
            <a:noFill/>
            <a:ln w="28575">
              <a:solidFill>
                <a:schemeClr val="tx1"/>
              </a:solidFill>
              <a:round/>
              <a:headEnd/>
              <a:tailEnd/>
            </a:ln>
            <a:effectLst/>
          </p:spPr>
          <p:txBody>
            <a:bodyPr/>
            <a:lstStyle/>
            <a:p>
              <a:endParaRPr lang="en-US" dirty="0"/>
            </a:p>
          </p:txBody>
        </p:sp>
        <p:sp>
          <p:nvSpPr>
            <p:cNvPr id="296" name="Line 84"/>
            <p:cNvSpPr>
              <a:spLocks noChangeShapeType="1"/>
            </p:cNvSpPr>
            <p:nvPr/>
          </p:nvSpPr>
          <p:spPr bwMode="auto">
            <a:xfrm>
              <a:off x="2819400" y="50911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297" name="Line 86"/>
            <p:cNvSpPr>
              <a:spLocks noChangeShapeType="1"/>
            </p:cNvSpPr>
            <p:nvPr/>
          </p:nvSpPr>
          <p:spPr bwMode="auto">
            <a:xfrm>
              <a:off x="7848600" y="4267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98" name="Line 87"/>
            <p:cNvSpPr>
              <a:spLocks noChangeShapeType="1"/>
            </p:cNvSpPr>
            <p:nvPr/>
          </p:nvSpPr>
          <p:spPr bwMode="auto">
            <a:xfrm>
              <a:off x="8229600" y="46005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99" name="Line 88"/>
            <p:cNvSpPr>
              <a:spLocks noChangeShapeType="1"/>
            </p:cNvSpPr>
            <p:nvPr/>
          </p:nvSpPr>
          <p:spPr bwMode="auto">
            <a:xfrm>
              <a:off x="6477000" y="2971800"/>
              <a:ext cx="533400" cy="0"/>
            </a:xfrm>
            <a:prstGeom prst="line">
              <a:avLst/>
            </a:prstGeom>
            <a:noFill/>
            <a:ln w="28575">
              <a:solidFill>
                <a:schemeClr val="tx1"/>
              </a:solidFill>
              <a:round/>
              <a:headEnd/>
              <a:tailEnd/>
            </a:ln>
            <a:effectLst/>
          </p:spPr>
          <p:txBody>
            <a:bodyPr/>
            <a:lstStyle/>
            <a:p>
              <a:endParaRPr lang="en-US" dirty="0"/>
            </a:p>
          </p:txBody>
        </p:sp>
        <p:sp>
          <p:nvSpPr>
            <p:cNvPr id="300" name="Line 89"/>
            <p:cNvSpPr>
              <a:spLocks noChangeShapeType="1"/>
            </p:cNvSpPr>
            <p:nvPr/>
          </p:nvSpPr>
          <p:spPr bwMode="auto">
            <a:xfrm>
              <a:off x="8534400" y="4433888"/>
              <a:ext cx="152400" cy="0"/>
            </a:xfrm>
            <a:prstGeom prst="line">
              <a:avLst/>
            </a:prstGeom>
            <a:noFill/>
            <a:ln w="28575">
              <a:solidFill>
                <a:schemeClr val="tx1"/>
              </a:solidFill>
              <a:round/>
              <a:headEnd/>
              <a:tailEnd/>
            </a:ln>
            <a:effectLst/>
          </p:spPr>
          <p:txBody>
            <a:bodyPr/>
            <a:lstStyle/>
            <a:p>
              <a:endParaRPr lang="en-US" dirty="0"/>
            </a:p>
          </p:txBody>
        </p:sp>
        <p:sp>
          <p:nvSpPr>
            <p:cNvPr id="301" name="Line 90"/>
            <p:cNvSpPr>
              <a:spLocks noChangeShapeType="1"/>
            </p:cNvSpPr>
            <p:nvPr/>
          </p:nvSpPr>
          <p:spPr bwMode="auto">
            <a:xfrm>
              <a:off x="8672513" y="4419600"/>
              <a:ext cx="14288" cy="1828800"/>
            </a:xfrm>
            <a:prstGeom prst="line">
              <a:avLst/>
            </a:prstGeom>
            <a:noFill/>
            <a:ln w="28575">
              <a:solidFill>
                <a:schemeClr val="tx1"/>
              </a:solidFill>
              <a:round/>
              <a:headEnd/>
              <a:tailEnd/>
            </a:ln>
            <a:effectLst/>
          </p:spPr>
          <p:txBody>
            <a:bodyPr/>
            <a:lstStyle/>
            <a:p>
              <a:endParaRPr lang="en-US" dirty="0"/>
            </a:p>
          </p:txBody>
        </p:sp>
        <p:sp>
          <p:nvSpPr>
            <p:cNvPr id="302" name="Line 9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303" name="Line 92"/>
            <p:cNvSpPr>
              <a:spLocks noChangeShapeType="1"/>
            </p:cNvSpPr>
            <p:nvPr/>
          </p:nvSpPr>
          <p:spPr bwMode="auto">
            <a:xfrm>
              <a:off x="2909888" y="4495800"/>
              <a:ext cx="0" cy="1752600"/>
            </a:xfrm>
            <a:prstGeom prst="line">
              <a:avLst/>
            </a:prstGeom>
            <a:noFill/>
            <a:ln w="28575">
              <a:solidFill>
                <a:schemeClr val="tx1"/>
              </a:solidFill>
              <a:round/>
              <a:headEnd/>
              <a:tailEnd/>
            </a:ln>
            <a:effectLst/>
          </p:spPr>
          <p:txBody>
            <a:bodyPr/>
            <a:lstStyle/>
            <a:p>
              <a:endParaRPr lang="en-US" dirty="0"/>
            </a:p>
          </p:txBody>
        </p:sp>
        <p:grpSp>
          <p:nvGrpSpPr>
            <p:cNvPr id="304" name="Group 93"/>
            <p:cNvGrpSpPr>
              <a:grpSpLocks/>
            </p:cNvGrpSpPr>
            <p:nvPr/>
          </p:nvGrpSpPr>
          <p:grpSpPr bwMode="auto">
            <a:xfrm>
              <a:off x="2246301" y="1827213"/>
              <a:ext cx="228600" cy="549275"/>
              <a:chOff x="4392" y="1632"/>
              <a:chExt cx="144" cy="346"/>
            </a:xfrm>
          </p:grpSpPr>
          <p:grpSp>
            <p:nvGrpSpPr>
              <p:cNvPr id="436" name="Group 94"/>
              <p:cNvGrpSpPr>
                <a:grpSpLocks/>
              </p:cNvGrpSpPr>
              <p:nvPr/>
            </p:nvGrpSpPr>
            <p:grpSpPr bwMode="auto">
              <a:xfrm>
                <a:off x="4411" y="1634"/>
                <a:ext cx="102" cy="336"/>
                <a:chOff x="1248" y="3360"/>
                <a:chExt cx="144" cy="480"/>
              </a:xfrm>
            </p:grpSpPr>
            <p:sp>
              <p:nvSpPr>
                <p:cNvPr id="438"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39"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40"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37"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305" name="Group 99"/>
            <p:cNvGrpSpPr>
              <a:grpSpLocks/>
            </p:cNvGrpSpPr>
            <p:nvPr/>
          </p:nvGrpSpPr>
          <p:grpSpPr bwMode="auto">
            <a:xfrm>
              <a:off x="8342301" y="4175125"/>
              <a:ext cx="228600" cy="549275"/>
              <a:chOff x="4392" y="1632"/>
              <a:chExt cx="144" cy="346"/>
            </a:xfrm>
          </p:grpSpPr>
          <p:grpSp>
            <p:nvGrpSpPr>
              <p:cNvPr id="431" name="Group 100"/>
              <p:cNvGrpSpPr>
                <a:grpSpLocks/>
              </p:cNvGrpSpPr>
              <p:nvPr/>
            </p:nvGrpSpPr>
            <p:grpSpPr bwMode="auto">
              <a:xfrm>
                <a:off x="4411" y="1634"/>
                <a:ext cx="102" cy="336"/>
                <a:chOff x="1248" y="3360"/>
                <a:chExt cx="144" cy="480"/>
              </a:xfrm>
            </p:grpSpPr>
            <p:sp>
              <p:nvSpPr>
                <p:cNvPr id="433"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34"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35"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32"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306" name="Group 105"/>
            <p:cNvGrpSpPr>
              <a:grpSpLocks/>
            </p:cNvGrpSpPr>
            <p:nvPr/>
          </p:nvGrpSpPr>
          <p:grpSpPr bwMode="auto">
            <a:xfrm>
              <a:off x="2438400" y="2514600"/>
              <a:ext cx="152400" cy="3505200"/>
              <a:chOff x="1728" y="1296"/>
              <a:chExt cx="96" cy="2688"/>
            </a:xfrm>
          </p:grpSpPr>
          <p:sp>
            <p:nvSpPr>
              <p:cNvPr id="429"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30"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07" name="Line 108"/>
            <p:cNvSpPr>
              <a:spLocks noChangeShapeType="1"/>
            </p:cNvSpPr>
            <p:nvPr/>
          </p:nvSpPr>
          <p:spPr bwMode="auto">
            <a:xfrm>
              <a:off x="2590800" y="3886200"/>
              <a:ext cx="228600" cy="0"/>
            </a:xfrm>
            <a:prstGeom prst="line">
              <a:avLst/>
            </a:prstGeom>
            <a:noFill/>
            <a:ln w="28575">
              <a:solidFill>
                <a:schemeClr val="tx1"/>
              </a:solidFill>
              <a:round/>
              <a:headEnd/>
              <a:tailEnd/>
            </a:ln>
            <a:effectLst/>
          </p:spPr>
          <p:txBody>
            <a:bodyPr/>
            <a:lstStyle/>
            <a:p>
              <a:endParaRPr lang="en-US" dirty="0"/>
            </a:p>
          </p:txBody>
        </p:sp>
        <p:sp>
          <p:nvSpPr>
            <p:cNvPr id="308" name="Line 109"/>
            <p:cNvSpPr>
              <a:spLocks noChangeShapeType="1"/>
            </p:cNvSpPr>
            <p:nvPr/>
          </p:nvSpPr>
          <p:spPr bwMode="auto">
            <a:xfrm>
              <a:off x="1920240" y="26670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309" name="Line 110"/>
            <p:cNvSpPr>
              <a:spLocks noChangeShapeType="1"/>
            </p:cNvSpPr>
            <p:nvPr/>
          </p:nvSpPr>
          <p:spPr bwMode="auto">
            <a:xfrm>
              <a:off x="2590800" y="26670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310" name="Group 111"/>
            <p:cNvGrpSpPr>
              <a:grpSpLocks/>
            </p:cNvGrpSpPr>
            <p:nvPr/>
          </p:nvGrpSpPr>
          <p:grpSpPr bwMode="auto">
            <a:xfrm>
              <a:off x="4572000" y="2514600"/>
              <a:ext cx="152400" cy="3505200"/>
              <a:chOff x="1728" y="1296"/>
              <a:chExt cx="96" cy="2688"/>
            </a:xfrm>
          </p:grpSpPr>
          <p:sp>
            <p:nvSpPr>
              <p:cNvPr id="427"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28"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11" name="Group 114"/>
            <p:cNvGrpSpPr>
              <a:grpSpLocks/>
            </p:cNvGrpSpPr>
            <p:nvPr/>
          </p:nvGrpSpPr>
          <p:grpSpPr bwMode="auto">
            <a:xfrm>
              <a:off x="6324600" y="2514600"/>
              <a:ext cx="152400" cy="3505200"/>
              <a:chOff x="1728" y="1296"/>
              <a:chExt cx="96" cy="2688"/>
            </a:xfrm>
          </p:grpSpPr>
          <p:sp>
            <p:nvSpPr>
              <p:cNvPr id="425"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26"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12" name="Group 117"/>
            <p:cNvGrpSpPr>
              <a:grpSpLocks/>
            </p:cNvGrpSpPr>
            <p:nvPr/>
          </p:nvGrpSpPr>
          <p:grpSpPr bwMode="auto">
            <a:xfrm>
              <a:off x="8001000" y="2514600"/>
              <a:ext cx="152400" cy="3505200"/>
              <a:chOff x="1728" y="1296"/>
              <a:chExt cx="96" cy="2688"/>
            </a:xfrm>
          </p:grpSpPr>
          <p:sp>
            <p:nvSpPr>
              <p:cNvPr id="423"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24"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13" name="Line 120"/>
            <p:cNvSpPr>
              <a:spLocks noChangeShapeType="1"/>
            </p:cNvSpPr>
            <p:nvPr/>
          </p:nvSpPr>
          <p:spPr bwMode="auto">
            <a:xfrm>
              <a:off x="42672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4" name="Line 121"/>
            <p:cNvSpPr>
              <a:spLocks noChangeShapeType="1"/>
            </p:cNvSpPr>
            <p:nvPr/>
          </p:nvSpPr>
          <p:spPr bwMode="auto">
            <a:xfrm>
              <a:off x="42672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5" name="Text Box 81"/>
            <p:cNvSpPr txBox="1">
              <a:spLocks noChangeArrowheads="1"/>
            </p:cNvSpPr>
            <p:nvPr/>
          </p:nvSpPr>
          <p:spPr bwMode="auto">
            <a:xfrm>
              <a:off x="3338513" y="29432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316" name="Rectangle 10"/>
            <p:cNvSpPr>
              <a:spLocks noChangeArrowheads="1"/>
            </p:cNvSpPr>
            <p:nvPr/>
          </p:nvSpPr>
          <p:spPr bwMode="auto">
            <a:xfrm>
              <a:off x="3048000" y="32146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317" name="Text Box 80"/>
            <p:cNvSpPr txBox="1">
              <a:spLocks noChangeArrowheads="1"/>
            </p:cNvSpPr>
            <p:nvPr/>
          </p:nvSpPr>
          <p:spPr bwMode="auto">
            <a:xfrm>
              <a:off x="3035300" y="32607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318" name="Text Box 122"/>
            <p:cNvSpPr txBox="1">
              <a:spLocks noChangeArrowheads="1"/>
            </p:cNvSpPr>
            <p:nvPr/>
          </p:nvSpPr>
          <p:spPr bwMode="auto">
            <a:xfrm>
              <a:off x="3733800" y="3565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319" name="Oval 11"/>
            <p:cNvSpPr>
              <a:spLocks noChangeArrowheads="1"/>
            </p:cNvSpPr>
            <p:nvPr/>
          </p:nvSpPr>
          <p:spPr bwMode="auto">
            <a:xfrm>
              <a:off x="3810000" y="4724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320" name="Text Box 123"/>
            <p:cNvSpPr txBox="1">
              <a:spLocks noChangeArrowheads="1"/>
            </p:cNvSpPr>
            <p:nvPr/>
          </p:nvSpPr>
          <p:spPr bwMode="auto">
            <a:xfrm>
              <a:off x="4310063" y="484346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321" name="Line 124"/>
            <p:cNvSpPr>
              <a:spLocks noChangeShapeType="1"/>
            </p:cNvSpPr>
            <p:nvPr/>
          </p:nvSpPr>
          <p:spPr bwMode="auto">
            <a:xfrm>
              <a:off x="4343400" y="5105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22" name="Line 125"/>
            <p:cNvSpPr>
              <a:spLocks noChangeShapeType="1"/>
            </p:cNvSpPr>
            <p:nvPr/>
          </p:nvSpPr>
          <p:spPr bwMode="auto">
            <a:xfrm>
              <a:off x="2819400" y="36861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23" name="Line 126"/>
            <p:cNvSpPr>
              <a:spLocks noChangeShapeType="1"/>
            </p:cNvSpPr>
            <p:nvPr/>
          </p:nvSpPr>
          <p:spPr bwMode="auto">
            <a:xfrm>
              <a:off x="2667000" y="4191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24" name="Line 127"/>
            <p:cNvSpPr>
              <a:spLocks noChangeShapeType="1"/>
            </p:cNvSpPr>
            <p:nvPr/>
          </p:nvSpPr>
          <p:spPr bwMode="auto">
            <a:xfrm>
              <a:off x="28956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5" name="Line 128"/>
            <p:cNvSpPr>
              <a:spLocks noChangeShapeType="1"/>
            </p:cNvSpPr>
            <p:nvPr/>
          </p:nvSpPr>
          <p:spPr bwMode="auto">
            <a:xfrm>
              <a:off x="4953000"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6" name="Line 129"/>
            <p:cNvSpPr>
              <a:spLocks noChangeShapeType="1"/>
            </p:cNvSpPr>
            <p:nvPr/>
          </p:nvSpPr>
          <p:spPr bwMode="auto">
            <a:xfrm>
              <a:off x="52578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7" name="Line 130"/>
            <p:cNvSpPr>
              <a:spLocks noChangeShapeType="1"/>
            </p:cNvSpPr>
            <p:nvPr/>
          </p:nvSpPr>
          <p:spPr bwMode="auto">
            <a:xfrm>
              <a:off x="4724400" y="4267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28" name="Line 131"/>
            <p:cNvSpPr>
              <a:spLocks noChangeShapeType="1"/>
            </p:cNvSpPr>
            <p:nvPr/>
          </p:nvSpPr>
          <p:spPr bwMode="auto">
            <a:xfrm>
              <a:off x="4724400"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29" name="Line 132"/>
            <p:cNvSpPr>
              <a:spLocks noChangeShapeType="1"/>
            </p:cNvSpPr>
            <p:nvPr/>
          </p:nvSpPr>
          <p:spPr bwMode="auto">
            <a:xfrm>
              <a:off x="2133600" y="2209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30" name="Line 133"/>
            <p:cNvSpPr>
              <a:spLocks noChangeShapeType="1"/>
            </p:cNvSpPr>
            <p:nvPr/>
          </p:nvSpPr>
          <p:spPr bwMode="auto">
            <a:xfrm>
              <a:off x="1981200" y="1981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31" name="Line 135"/>
            <p:cNvSpPr>
              <a:spLocks noChangeShapeType="1"/>
            </p:cNvSpPr>
            <p:nvPr/>
          </p:nvSpPr>
          <p:spPr bwMode="auto">
            <a:xfrm>
              <a:off x="6477000" y="4010025"/>
              <a:ext cx="152400" cy="0"/>
            </a:xfrm>
            <a:prstGeom prst="line">
              <a:avLst/>
            </a:prstGeom>
            <a:noFill/>
            <a:ln w="28575">
              <a:solidFill>
                <a:srgbClr val="CC0000"/>
              </a:solidFill>
              <a:round/>
              <a:headEnd/>
              <a:tailEnd/>
            </a:ln>
            <a:effectLst/>
          </p:spPr>
          <p:txBody>
            <a:bodyPr/>
            <a:lstStyle/>
            <a:p>
              <a:endParaRPr lang="en-US" dirty="0"/>
            </a:p>
          </p:txBody>
        </p:sp>
        <p:sp>
          <p:nvSpPr>
            <p:cNvPr id="332" name="Line 136"/>
            <p:cNvSpPr>
              <a:spLocks noChangeShapeType="1"/>
            </p:cNvSpPr>
            <p:nvPr/>
          </p:nvSpPr>
          <p:spPr bwMode="auto">
            <a:xfrm flipV="1">
              <a:off x="6629400" y="3552825"/>
              <a:ext cx="0" cy="457200"/>
            </a:xfrm>
            <a:prstGeom prst="line">
              <a:avLst/>
            </a:prstGeom>
            <a:noFill/>
            <a:ln w="28575">
              <a:solidFill>
                <a:srgbClr val="CC0000"/>
              </a:solidFill>
              <a:round/>
              <a:headEnd/>
              <a:tailEnd/>
            </a:ln>
            <a:effectLst/>
          </p:spPr>
          <p:txBody>
            <a:bodyPr/>
            <a:lstStyle/>
            <a:p>
              <a:endParaRPr lang="en-US" dirty="0"/>
            </a:p>
          </p:txBody>
        </p:sp>
        <p:sp>
          <p:nvSpPr>
            <p:cNvPr id="333" name="Line 137"/>
            <p:cNvSpPr>
              <a:spLocks noChangeShapeType="1"/>
            </p:cNvSpPr>
            <p:nvPr/>
          </p:nvSpPr>
          <p:spPr bwMode="auto">
            <a:xfrm>
              <a:off x="4800600" y="4267200"/>
              <a:ext cx="0" cy="533400"/>
            </a:xfrm>
            <a:prstGeom prst="line">
              <a:avLst/>
            </a:prstGeom>
            <a:noFill/>
            <a:ln w="28575">
              <a:solidFill>
                <a:schemeClr val="tx1"/>
              </a:solidFill>
              <a:round/>
              <a:headEnd/>
              <a:tailEnd/>
            </a:ln>
            <a:effectLst/>
          </p:spPr>
          <p:txBody>
            <a:bodyPr/>
            <a:lstStyle/>
            <a:p>
              <a:endParaRPr lang="en-US" dirty="0"/>
            </a:p>
          </p:txBody>
        </p:sp>
        <p:sp>
          <p:nvSpPr>
            <p:cNvPr id="334" name="Text Box 138"/>
            <p:cNvSpPr txBox="1">
              <a:spLocks noChangeArrowheads="1"/>
            </p:cNvSpPr>
            <p:nvPr/>
          </p:nvSpPr>
          <p:spPr bwMode="auto">
            <a:xfrm>
              <a:off x="6629400" y="47244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335" name="Line 139"/>
            <p:cNvSpPr>
              <a:spLocks noChangeShapeType="1"/>
            </p:cNvSpPr>
            <p:nvPr/>
          </p:nvSpPr>
          <p:spPr bwMode="auto">
            <a:xfrm>
              <a:off x="6477000" y="4953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36" name="Text Box 140"/>
            <p:cNvSpPr txBox="1">
              <a:spLocks noChangeArrowheads="1"/>
            </p:cNvSpPr>
            <p:nvPr/>
          </p:nvSpPr>
          <p:spPr bwMode="auto">
            <a:xfrm>
              <a:off x="7259638" y="41148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337" name="Line 141"/>
            <p:cNvSpPr>
              <a:spLocks noChangeShapeType="1"/>
            </p:cNvSpPr>
            <p:nvPr/>
          </p:nvSpPr>
          <p:spPr bwMode="auto">
            <a:xfrm>
              <a:off x="6568440" y="4267200"/>
              <a:ext cx="0" cy="1066800"/>
            </a:xfrm>
            <a:prstGeom prst="line">
              <a:avLst/>
            </a:prstGeom>
            <a:noFill/>
            <a:ln w="28575">
              <a:solidFill>
                <a:schemeClr val="tx1"/>
              </a:solidFill>
              <a:round/>
              <a:headEnd/>
              <a:tailEnd/>
            </a:ln>
            <a:effectLst/>
          </p:spPr>
          <p:txBody>
            <a:bodyPr/>
            <a:lstStyle/>
            <a:p>
              <a:endParaRPr lang="en-US" dirty="0"/>
            </a:p>
          </p:txBody>
        </p:sp>
        <p:sp>
          <p:nvSpPr>
            <p:cNvPr id="338" name="Line 142"/>
            <p:cNvSpPr>
              <a:spLocks noChangeShapeType="1"/>
            </p:cNvSpPr>
            <p:nvPr/>
          </p:nvSpPr>
          <p:spPr bwMode="auto">
            <a:xfrm>
              <a:off x="6553200" y="53340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339" name="Line 143"/>
            <p:cNvSpPr>
              <a:spLocks noChangeShapeType="1"/>
            </p:cNvSpPr>
            <p:nvPr/>
          </p:nvSpPr>
          <p:spPr bwMode="auto">
            <a:xfrm>
              <a:off x="8153400" y="4267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40" name="Line 144"/>
            <p:cNvSpPr>
              <a:spLocks noChangeShapeType="1"/>
            </p:cNvSpPr>
            <p:nvPr/>
          </p:nvSpPr>
          <p:spPr bwMode="auto">
            <a:xfrm>
              <a:off x="8153400" y="5341620"/>
              <a:ext cx="76200" cy="0"/>
            </a:xfrm>
            <a:prstGeom prst="line">
              <a:avLst/>
            </a:prstGeom>
            <a:noFill/>
            <a:ln w="28575">
              <a:solidFill>
                <a:schemeClr val="tx1"/>
              </a:solidFill>
              <a:round/>
              <a:headEnd/>
              <a:tailEnd/>
            </a:ln>
            <a:effectLst/>
          </p:spPr>
          <p:txBody>
            <a:bodyPr/>
            <a:lstStyle/>
            <a:p>
              <a:endParaRPr lang="en-US" dirty="0"/>
            </a:p>
          </p:txBody>
        </p:sp>
        <p:sp>
          <p:nvSpPr>
            <p:cNvPr id="341" name="Line 145"/>
            <p:cNvSpPr>
              <a:spLocks noChangeShapeType="1"/>
            </p:cNvSpPr>
            <p:nvPr/>
          </p:nvSpPr>
          <p:spPr bwMode="auto">
            <a:xfrm flipV="1">
              <a:off x="8229600" y="4586288"/>
              <a:ext cx="0" cy="762000"/>
            </a:xfrm>
            <a:prstGeom prst="line">
              <a:avLst/>
            </a:prstGeom>
            <a:noFill/>
            <a:ln w="28575">
              <a:solidFill>
                <a:schemeClr val="tx1"/>
              </a:solidFill>
              <a:round/>
              <a:headEnd/>
              <a:tailEnd/>
            </a:ln>
            <a:effectLst/>
          </p:spPr>
          <p:txBody>
            <a:bodyPr/>
            <a:lstStyle/>
            <a:p>
              <a:endParaRPr lang="en-US" dirty="0"/>
            </a:p>
          </p:txBody>
        </p:sp>
        <p:sp>
          <p:nvSpPr>
            <p:cNvPr id="342" name="Text Box 146"/>
            <p:cNvSpPr txBox="1">
              <a:spLocks noChangeArrowheads="1"/>
            </p:cNvSpPr>
            <p:nvPr/>
          </p:nvSpPr>
          <p:spPr bwMode="auto">
            <a:xfrm>
              <a:off x="2286000" y="23288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343" name="Text Box 147"/>
            <p:cNvSpPr txBox="1">
              <a:spLocks noChangeArrowheads="1"/>
            </p:cNvSpPr>
            <p:nvPr/>
          </p:nvSpPr>
          <p:spPr bwMode="auto">
            <a:xfrm>
              <a:off x="4343400" y="14478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344" name="Text Box 148"/>
            <p:cNvSpPr txBox="1">
              <a:spLocks noChangeArrowheads="1"/>
            </p:cNvSpPr>
            <p:nvPr/>
          </p:nvSpPr>
          <p:spPr bwMode="auto">
            <a:xfrm>
              <a:off x="6019800" y="14478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345" name="Text Box 149"/>
            <p:cNvSpPr txBox="1">
              <a:spLocks noChangeArrowheads="1"/>
            </p:cNvSpPr>
            <p:nvPr/>
          </p:nvSpPr>
          <p:spPr bwMode="auto">
            <a:xfrm>
              <a:off x="7696200" y="14478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346" name="Text Box 152"/>
            <p:cNvSpPr txBox="1">
              <a:spLocks noChangeArrowheads="1"/>
            </p:cNvSpPr>
            <p:nvPr/>
          </p:nvSpPr>
          <p:spPr bwMode="auto">
            <a:xfrm rot="16200000">
              <a:off x="1989138" y="30686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347" name="Line 156"/>
            <p:cNvSpPr>
              <a:spLocks noChangeShapeType="1"/>
            </p:cNvSpPr>
            <p:nvPr/>
          </p:nvSpPr>
          <p:spPr bwMode="auto">
            <a:xfrm>
              <a:off x="2819400" y="55626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48" name="Line 157"/>
            <p:cNvSpPr>
              <a:spLocks noChangeShapeType="1"/>
            </p:cNvSpPr>
            <p:nvPr/>
          </p:nvSpPr>
          <p:spPr bwMode="auto">
            <a:xfrm>
              <a:off x="2819400" y="58597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49" name="Line 158"/>
            <p:cNvSpPr>
              <a:spLocks noChangeShapeType="1"/>
            </p:cNvSpPr>
            <p:nvPr/>
          </p:nvSpPr>
          <p:spPr bwMode="auto">
            <a:xfrm>
              <a:off x="2681288" y="4191000"/>
              <a:ext cx="0" cy="1905000"/>
            </a:xfrm>
            <a:prstGeom prst="line">
              <a:avLst/>
            </a:prstGeom>
            <a:noFill/>
            <a:ln w="28575">
              <a:solidFill>
                <a:schemeClr val="tx1"/>
              </a:solidFill>
              <a:round/>
              <a:headEnd/>
              <a:tailEnd/>
            </a:ln>
            <a:effectLst/>
          </p:spPr>
          <p:txBody>
            <a:bodyPr/>
            <a:lstStyle/>
            <a:p>
              <a:endParaRPr lang="en-US" dirty="0"/>
            </a:p>
          </p:txBody>
        </p:sp>
        <p:sp>
          <p:nvSpPr>
            <p:cNvPr id="350" name="Line 159"/>
            <p:cNvSpPr>
              <a:spLocks noChangeShapeType="1"/>
            </p:cNvSpPr>
            <p:nvPr/>
          </p:nvSpPr>
          <p:spPr bwMode="auto">
            <a:xfrm>
              <a:off x="2667000" y="6096000"/>
              <a:ext cx="5638800" cy="0"/>
            </a:xfrm>
            <a:prstGeom prst="line">
              <a:avLst/>
            </a:prstGeom>
            <a:noFill/>
            <a:ln w="28575">
              <a:solidFill>
                <a:schemeClr val="tx1"/>
              </a:solidFill>
              <a:round/>
              <a:headEnd/>
              <a:tailEnd/>
            </a:ln>
            <a:effectLst/>
          </p:spPr>
          <p:txBody>
            <a:bodyPr/>
            <a:lstStyle/>
            <a:p>
              <a:endParaRPr lang="en-US" dirty="0"/>
            </a:p>
          </p:txBody>
        </p:sp>
        <p:sp>
          <p:nvSpPr>
            <p:cNvPr id="351" name="Text Box 160"/>
            <p:cNvSpPr txBox="1">
              <a:spLocks noChangeArrowheads="1"/>
            </p:cNvSpPr>
            <p:nvPr/>
          </p:nvSpPr>
          <p:spPr bwMode="auto">
            <a:xfrm>
              <a:off x="2971800" y="48768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352" name="Text Box 161"/>
            <p:cNvSpPr txBox="1">
              <a:spLocks noChangeArrowheads="1"/>
            </p:cNvSpPr>
            <p:nvPr/>
          </p:nvSpPr>
          <p:spPr bwMode="auto">
            <a:xfrm>
              <a:off x="2971800" y="53181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353" name="Text Box 162"/>
            <p:cNvSpPr txBox="1">
              <a:spLocks noChangeArrowheads="1"/>
            </p:cNvSpPr>
            <p:nvPr/>
          </p:nvSpPr>
          <p:spPr bwMode="auto">
            <a:xfrm>
              <a:off x="2971800" y="56229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354" name="Line 163"/>
            <p:cNvSpPr>
              <a:spLocks noChangeShapeType="1"/>
            </p:cNvSpPr>
            <p:nvPr/>
          </p:nvSpPr>
          <p:spPr bwMode="auto">
            <a:xfrm>
              <a:off x="8153400" y="5791200"/>
              <a:ext cx="152400" cy="0"/>
            </a:xfrm>
            <a:prstGeom prst="line">
              <a:avLst/>
            </a:prstGeom>
            <a:noFill/>
            <a:ln w="28575">
              <a:solidFill>
                <a:schemeClr val="tx1"/>
              </a:solidFill>
              <a:round/>
              <a:headEnd/>
              <a:tailEnd/>
            </a:ln>
            <a:effectLst/>
          </p:spPr>
          <p:txBody>
            <a:bodyPr/>
            <a:lstStyle/>
            <a:p>
              <a:endParaRPr lang="en-US" dirty="0"/>
            </a:p>
          </p:txBody>
        </p:sp>
        <p:sp>
          <p:nvSpPr>
            <p:cNvPr id="355" name="Line 164"/>
            <p:cNvSpPr>
              <a:spLocks noChangeShapeType="1"/>
            </p:cNvSpPr>
            <p:nvPr/>
          </p:nvSpPr>
          <p:spPr bwMode="auto">
            <a:xfrm>
              <a:off x="8291513" y="5791200"/>
              <a:ext cx="0" cy="304800"/>
            </a:xfrm>
            <a:prstGeom prst="line">
              <a:avLst/>
            </a:prstGeom>
            <a:noFill/>
            <a:ln w="28575">
              <a:solidFill>
                <a:schemeClr val="tx1"/>
              </a:solidFill>
              <a:round/>
              <a:headEnd/>
              <a:tailEnd/>
            </a:ln>
            <a:effectLst/>
          </p:spPr>
          <p:txBody>
            <a:bodyPr/>
            <a:lstStyle/>
            <a:p>
              <a:endParaRPr lang="en-US" dirty="0"/>
            </a:p>
          </p:txBody>
        </p:sp>
        <p:grpSp>
          <p:nvGrpSpPr>
            <p:cNvPr id="356" name="Group 182"/>
            <p:cNvGrpSpPr>
              <a:grpSpLocks/>
            </p:cNvGrpSpPr>
            <p:nvPr/>
          </p:nvGrpSpPr>
          <p:grpSpPr bwMode="auto">
            <a:xfrm>
              <a:off x="5370513" y="4876800"/>
              <a:ext cx="484188" cy="762000"/>
              <a:chOff x="3383" y="3072"/>
              <a:chExt cx="305" cy="480"/>
            </a:xfrm>
          </p:grpSpPr>
          <p:sp>
            <p:nvSpPr>
              <p:cNvPr id="421"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22"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357" name="Group 169"/>
            <p:cNvGrpSpPr>
              <a:grpSpLocks/>
            </p:cNvGrpSpPr>
            <p:nvPr/>
          </p:nvGrpSpPr>
          <p:grpSpPr bwMode="auto">
            <a:xfrm>
              <a:off x="5067288" y="5470525"/>
              <a:ext cx="228600" cy="549275"/>
              <a:chOff x="4392" y="1632"/>
              <a:chExt cx="144" cy="346"/>
            </a:xfrm>
          </p:grpSpPr>
          <p:grpSp>
            <p:nvGrpSpPr>
              <p:cNvPr id="416" name="Group 170"/>
              <p:cNvGrpSpPr>
                <a:grpSpLocks/>
              </p:cNvGrpSpPr>
              <p:nvPr/>
            </p:nvGrpSpPr>
            <p:grpSpPr bwMode="auto">
              <a:xfrm>
                <a:off x="4411" y="1634"/>
                <a:ext cx="102" cy="336"/>
                <a:chOff x="1248" y="3360"/>
                <a:chExt cx="144" cy="480"/>
              </a:xfrm>
            </p:grpSpPr>
            <p:sp>
              <p:nvSpPr>
                <p:cNvPr id="418"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19"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0"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17"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358" name="Line 175"/>
            <p:cNvSpPr>
              <a:spLocks noChangeShapeType="1"/>
            </p:cNvSpPr>
            <p:nvPr/>
          </p:nvSpPr>
          <p:spPr bwMode="auto">
            <a:xfrm>
              <a:off x="4724400" y="55626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59" name="Line 176"/>
            <p:cNvSpPr>
              <a:spLocks noChangeShapeType="1"/>
            </p:cNvSpPr>
            <p:nvPr/>
          </p:nvSpPr>
          <p:spPr bwMode="auto">
            <a:xfrm>
              <a:off x="4724400" y="5867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60" name="Line 177"/>
            <p:cNvSpPr>
              <a:spLocks noChangeShapeType="1"/>
            </p:cNvSpPr>
            <p:nvPr/>
          </p:nvSpPr>
          <p:spPr bwMode="auto">
            <a:xfrm>
              <a:off x="5257800" y="57912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61" name="Line 178"/>
            <p:cNvSpPr>
              <a:spLocks noChangeShapeType="1"/>
            </p:cNvSpPr>
            <p:nvPr/>
          </p:nvSpPr>
          <p:spPr bwMode="auto">
            <a:xfrm>
              <a:off x="6477000" y="57912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362" name="Line 179"/>
            <p:cNvSpPr>
              <a:spLocks noChangeShapeType="1"/>
            </p:cNvSpPr>
            <p:nvPr/>
          </p:nvSpPr>
          <p:spPr bwMode="auto">
            <a:xfrm>
              <a:off x="5105400" y="52349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63" name="Line 180"/>
            <p:cNvSpPr>
              <a:spLocks noChangeShapeType="1"/>
            </p:cNvSpPr>
            <p:nvPr/>
          </p:nvSpPr>
          <p:spPr bwMode="auto">
            <a:xfrm>
              <a:off x="5105400" y="5090160"/>
              <a:ext cx="0" cy="152400"/>
            </a:xfrm>
            <a:prstGeom prst="line">
              <a:avLst/>
            </a:prstGeom>
            <a:noFill/>
            <a:ln w="28575">
              <a:solidFill>
                <a:schemeClr val="tx1"/>
              </a:solidFill>
              <a:round/>
              <a:headEnd/>
              <a:tailEnd/>
            </a:ln>
            <a:effectLst/>
          </p:spPr>
          <p:txBody>
            <a:bodyPr/>
            <a:lstStyle/>
            <a:p>
              <a:endParaRPr lang="en-US" dirty="0"/>
            </a:p>
          </p:txBody>
        </p:sp>
        <p:grpSp>
          <p:nvGrpSpPr>
            <p:cNvPr id="364" name="Group 186"/>
            <p:cNvGrpSpPr>
              <a:grpSpLocks/>
            </p:cNvGrpSpPr>
            <p:nvPr/>
          </p:nvGrpSpPr>
          <p:grpSpPr bwMode="auto">
            <a:xfrm>
              <a:off x="3657600" y="1676400"/>
              <a:ext cx="608013" cy="914400"/>
              <a:chOff x="2334" y="1056"/>
              <a:chExt cx="383" cy="576"/>
            </a:xfrm>
          </p:grpSpPr>
          <p:sp>
            <p:nvSpPr>
              <p:cNvPr id="414"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15"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365" name="Line 187"/>
            <p:cNvSpPr>
              <a:spLocks noChangeShapeType="1"/>
            </p:cNvSpPr>
            <p:nvPr/>
          </p:nvSpPr>
          <p:spPr bwMode="auto">
            <a:xfrm>
              <a:off x="2811780" y="21412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366" name="Group 188"/>
            <p:cNvGrpSpPr>
              <a:grpSpLocks/>
            </p:cNvGrpSpPr>
            <p:nvPr/>
          </p:nvGrpSpPr>
          <p:grpSpPr bwMode="auto">
            <a:xfrm>
              <a:off x="4572000" y="1676400"/>
              <a:ext cx="152400" cy="838200"/>
              <a:chOff x="1728" y="1296"/>
              <a:chExt cx="96" cy="2688"/>
            </a:xfrm>
          </p:grpSpPr>
          <p:sp>
            <p:nvSpPr>
              <p:cNvPr id="412"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13"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67" name="Group 191"/>
            <p:cNvGrpSpPr>
              <a:grpSpLocks/>
            </p:cNvGrpSpPr>
            <p:nvPr/>
          </p:nvGrpSpPr>
          <p:grpSpPr bwMode="auto">
            <a:xfrm>
              <a:off x="6324600" y="1676400"/>
              <a:ext cx="152400" cy="838200"/>
              <a:chOff x="1728" y="1296"/>
              <a:chExt cx="96" cy="2688"/>
            </a:xfrm>
          </p:grpSpPr>
          <p:sp>
            <p:nvSpPr>
              <p:cNvPr id="410"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11"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68" name="Group 194"/>
            <p:cNvGrpSpPr>
              <a:grpSpLocks/>
            </p:cNvGrpSpPr>
            <p:nvPr/>
          </p:nvGrpSpPr>
          <p:grpSpPr bwMode="auto">
            <a:xfrm>
              <a:off x="8001000" y="1676400"/>
              <a:ext cx="152400" cy="838200"/>
              <a:chOff x="1728" y="1296"/>
              <a:chExt cx="96" cy="2688"/>
            </a:xfrm>
          </p:grpSpPr>
          <p:sp>
            <p:nvSpPr>
              <p:cNvPr id="408"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09"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369" name="AutoShape 197"/>
            <p:cNvSpPr>
              <a:spLocks noChangeArrowheads="1"/>
            </p:cNvSpPr>
            <p:nvPr/>
          </p:nvSpPr>
          <p:spPr bwMode="auto">
            <a:xfrm>
              <a:off x="4205288" y="18288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70" name="AutoShape 198"/>
            <p:cNvSpPr>
              <a:spLocks noChangeArrowheads="1"/>
            </p:cNvSpPr>
            <p:nvPr/>
          </p:nvSpPr>
          <p:spPr bwMode="auto">
            <a:xfrm>
              <a:off x="4724400" y="18288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71" name="AutoShape 199"/>
            <p:cNvSpPr>
              <a:spLocks noChangeArrowheads="1"/>
            </p:cNvSpPr>
            <p:nvPr/>
          </p:nvSpPr>
          <p:spPr bwMode="auto">
            <a:xfrm>
              <a:off x="6477000" y="19812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372" name="Line 200"/>
            <p:cNvSpPr>
              <a:spLocks noChangeShapeType="1"/>
            </p:cNvSpPr>
            <p:nvPr/>
          </p:nvSpPr>
          <p:spPr bwMode="auto">
            <a:xfrm>
              <a:off x="5791200" y="5257800"/>
              <a:ext cx="152400" cy="0"/>
            </a:xfrm>
            <a:prstGeom prst="line">
              <a:avLst/>
            </a:prstGeom>
            <a:noFill/>
            <a:ln w="28575">
              <a:solidFill>
                <a:srgbClr val="CC0000"/>
              </a:solidFill>
              <a:round/>
              <a:headEnd/>
              <a:tailEnd/>
            </a:ln>
            <a:effectLst/>
          </p:spPr>
          <p:txBody>
            <a:bodyPr/>
            <a:lstStyle/>
            <a:p>
              <a:endParaRPr lang="en-US" dirty="0"/>
            </a:p>
          </p:txBody>
        </p:sp>
        <p:sp>
          <p:nvSpPr>
            <p:cNvPr id="373" name="Line 202"/>
            <p:cNvSpPr>
              <a:spLocks noChangeShapeType="1"/>
            </p:cNvSpPr>
            <p:nvPr/>
          </p:nvSpPr>
          <p:spPr bwMode="auto">
            <a:xfrm>
              <a:off x="5486400" y="2209800"/>
              <a:ext cx="609600" cy="457200"/>
            </a:xfrm>
            <a:prstGeom prst="line">
              <a:avLst/>
            </a:prstGeom>
            <a:noFill/>
            <a:ln w="9525">
              <a:solidFill>
                <a:srgbClr val="CC0000"/>
              </a:solidFill>
              <a:round/>
              <a:headEnd/>
              <a:tailEnd/>
            </a:ln>
            <a:effectLst/>
          </p:spPr>
          <p:txBody>
            <a:bodyPr/>
            <a:lstStyle/>
            <a:p>
              <a:endParaRPr lang="en-US" dirty="0"/>
            </a:p>
          </p:txBody>
        </p:sp>
        <p:sp>
          <p:nvSpPr>
            <p:cNvPr id="374" name="Line 203"/>
            <p:cNvSpPr>
              <a:spLocks noChangeShapeType="1"/>
            </p:cNvSpPr>
            <p:nvPr/>
          </p:nvSpPr>
          <p:spPr bwMode="auto">
            <a:xfrm>
              <a:off x="5562600" y="2209800"/>
              <a:ext cx="609600" cy="457200"/>
            </a:xfrm>
            <a:prstGeom prst="line">
              <a:avLst/>
            </a:prstGeom>
            <a:noFill/>
            <a:ln w="9525">
              <a:solidFill>
                <a:srgbClr val="CC0000"/>
              </a:solidFill>
              <a:round/>
              <a:headEnd/>
              <a:tailEnd/>
            </a:ln>
            <a:effectLst/>
          </p:spPr>
          <p:txBody>
            <a:bodyPr/>
            <a:lstStyle/>
            <a:p>
              <a:endParaRPr lang="en-US" dirty="0"/>
            </a:p>
          </p:txBody>
        </p:sp>
        <p:sp>
          <p:nvSpPr>
            <p:cNvPr id="375" name="Line 204"/>
            <p:cNvSpPr>
              <a:spLocks noChangeShapeType="1"/>
            </p:cNvSpPr>
            <p:nvPr/>
          </p:nvSpPr>
          <p:spPr bwMode="auto">
            <a:xfrm>
              <a:off x="5410200" y="2209800"/>
              <a:ext cx="609600" cy="457200"/>
            </a:xfrm>
            <a:prstGeom prst="line">
              <a:avLst/>
            </a:prstGeom>
            <a:noFill/>
            <a:ln w="9525">
              <a:solidFill>
                <a:srgbClr val="CC0000"/>
              </a:solidFill>
              <a:round/>
              <a:headEnd/>
              <a:tailEnd/>
            </a:ln>
            <a:effectLst/>
          </p:spPr>
          <p:txBody>
            <a:bodyPr/>
            <a:lstStyle/>
            <a:p>
              <a:endParaRPr lang="en-US" dirty="0"/>
            </a:p>
          </p:txBody>
        </p:sp>
        <p:sp>
          <p:nvSpPr>
            <p:cNvPr id="376" name="Line 206"/>
            <p:cNvSpPr>
              <a:spLocks noChangeShapeType="1"/>
            </p:cNvSpPr>
            <p:nvPr/>
          </p:nvSpPr>
          <p:spPr bwMode="auto">
            <a:xfrm flipH="1">
              <a:off x="5181600" y="3581400"/>
              <a:ext cx="838200" cy="0"/>
            </a:xfrm>
            <a:prstGeom prst="line">
              <a:avLst/>
            </a:prstGeom>
            <a:noFill/>
            <a:ln w="9525">
              <a:solidFill>
                <a:srgbClr val="CC0000"/>
              </a:solidFill>
              <a:round/>
              <a:headEnd/>
              <a:tailEnd/>
            </a:ln>
            <a:effectLst/>
          </p:spPr>
          <p:txBody>
            <a:bodyPr/>
            <a:lstStyle/>
            <a:p>
              <a:endParaRPr lang="en-US" dirty="0"/>
            </a:p>
          </p:txBody>
        </p:sp>
        <p:sp>
          <p:nvSpPr>
            <p:cNvPr id="377" name="Text Box 208"/>
            <p:cNvSpPr txBox="1">
              <a:spLocks noChangeArrowheads="1"/>
            </p:cNvSpPr>
            <p:nvPr/>
          </p:nvSpPr>
          <p:spPr bwMode="auto">
            <a:xfrm>
              <a:off x="5391150" y="34004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378" name="Line 209"/>
            <p:cNvSpPr>
              <a:spLocks noChangeShapeType="1"/>
            </p:cNvSpPr>
            <p:nvPr/>
          </p:nvSpPr>
          <p:spPr bwMode="auto">
            <a:xfrm>
              <a:off x="6096000" y="2667000"/>
              <a:ext cx="0" cy="3200400"/>
            </a:xfrm>
            <a:prstGeom prst="line">
              <a:avLst/>
            </a:prstGeom>
            <a:noFill/>
            <a:ln w="9525">
              <a:solidFill>
                <a:srgbClr val="CC0000"/>
              </a:solidFill>
              <a:round/>
              <a:headEnd/>
              <a:tailEnd/>
            </a:ln>
            <a:effectLst/>
          </p:spPr>
          <p:txBody>
            <a:bodyPr/>
            <a:lstStyle/>
            <a:p>
              <a:endParaRPr lang="en-US" dirty="0"/>
            </a:p>
          </p:txBody>
        </p:sp>
        <p:sp>
          <p:nvSpPr>
            <p:cNvPr id="379" name="Line 210"/>
            <p:cNvSpPr>
              <a:spLocks noChangeShapeType="1"/>
            </p:cNvSpPr>
            <p:nvPr/>
          </p:nvSpPr>
          <p:spPr bwMode="auto">
            <a:xfrm flipH="1">
              <a:off x="5562600" y="5867400"/>
              <a:ext cx="533400" cy="0"/>
            </a:xfrm>
            <a:prstGeom prst="line">
              <a:avLst/>
            </a:prstGeom>
            <a:noFill/>
            <a:ln w="9525">
              <a:solidFill>
                <a:srgbClr val="CC0000"/>
              </a:solidFill>
              <a:round/>
              <a:headEnd/>
              <a:tailEnd/>
            </a:ln>
            <a:effectLst/>
          </p:spPr>
          <p:txBody>
            <a:bodyPr/>
            <a:lstStyle/>
            <a:p>
              <a:endParaRPr lang="en-US" dirty="0"/>
            </a:p>
          </p:txBody>
        </p:sp>
        <p:sp>
          <p:nvSpPr>
            <p:cNvPr id="380" name="Line 211"/>
            <p:cNvSpPr>
              <a:spLocks noChangeShapeType="1"/>
            </p:cNvSpPr>
            <p:nvPr/>
          </p:nvSpPr>
          <p:spPr bwMode="auto">
            <a:xfrm flipV="1">
              <a:off x="5562600" y="56388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381" name="Line 212"/>
            <p:cNvSpPr>
              <a:spLocks noChangeShapeType="1"/>
            </p:cNvSpPr>
            <p:nvPr/>
          </p:nvSpPr>
          <p:spPr bwMode="auto">
            <a:xfrm>
              <a:off x="6172200" y="2667000"/>
              <a:ext cx="0" cy="3505200"/>
            </a:xfrm>
            <a:prstGeom prst="line">
              <a:avLst/>
            </a:prstGeom>
            <a:noFill/>
            <a:ln w="9525">
              <a:solidFill>
                <a:srgbClr val="CC0000"/>
              </a:solidFill>
              <a:round/>
              <a:headEnd/>
              <a:tailEnd/>
            </a:ln>
            <a:effectLst/>
          </p:spPr>
          <p:txBody>
            <a:bodyPr/>
            <a:lstStyle/>
            <a:p>
              <a:endParaRPr lang="en-US" dirty="0"/>
            </a:p>
          </p:txBody>
        </p:sp>
        <p:sp>
          <p:nvSpPr>
            <p:cNvPr id="382" name="Text Box 213"/>
            <p:cNvSpPr txBox="1">
              <a:spLocks noChangeArrowheads="1"/>
            </p:cNvSpPr>
            <p:nvPr/>
          </p:nvSpPr>
          <p:spPr bwMode="auto">
            <a:xfrm>
              <a:off x="5562600" y="55626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383" name="Line 214"/>
            <p:cNvSpPr>
              <a:spLocks noChangeShapeType="1"/>
            </p:cNvSpPr>
            <p:nvPr/>
          </p:nvSpPr>
          <p:spPr bwMode="auto">
            <a:xfrm flipH="1">
              <a:off x="5181600" y="6172200"/>
              <a:ext cx="990600" cy="0"/>
            </a:xfrm>
            <a:prstGeom prst="line">
              <a:avLst/>
            </a:prstGeom>
            <a:noFill/>
            <a:ln w="9525">
              <a:solidFill>
                <a:srgbClr val="CC0000"/>
              </a:solidFill>
              <a:round/>
              <a:headEnd/>
              <a:tailEnd/>
            </a:ln>
            <a:effectLst/>
          </p:spPr>
          <p:txBody>
            <a:bodyPr/>
            <a:lstStyle/>
            <a:p>
              <a:endParaRPr lang="en-US" dirty="0"/>
            </a:p>
          </p:txBody>
        </p:sp>
        <p:sp>
          <p:nvSpPr>
            <p:cNvPr id="384" name="Text Box 215"/>
            <p:cNvSpPr txBox="1">
              <a:spLocks noChangeArrowheads="1"/>
            </p:cNvSpPr>
            <p:nvPr/>
          </p:nvSpPr>
          <p:spPr bwMode="auto">
            <a:xfrm>
              <a:off x="5243513" y="58674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385" name="Line 216"/>
            <p:cNvSpPr>
              <a:spLocks noChangeShapeType="1"/>
            </p:cNvSpPr>
            <p:nvPr/>
          </p:nvSpPr>
          <p:spPr bwMode="auto">
            <a:xfrm>
              <a:off x="6629400" y="35528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386" name="AutoShape 217"/>
            <p:cNvSpPr>
              <a:spLocks noChangeArrowheads="1"/>
            </p:cNvSpPr>
            <p:nvPr/>
          </p:nvSpPr>
          <p:spPr bwMode="auto">
            <a:xfrm>
              <a:off x="6781800" y="33813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87" name="Line 218"/>
            <p:cNvSpPr>
              <a:spLocks noChangeShapeType="1"/>
            </p:cNvSpPr>
            <p:nvPr/>
          </p:nvSpPr>
          <p:spPr bwMode="auto">
            <a:xfrm>
              <a:off x="6629400" y="34290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388" name="Line 219"/>
            <p:cNvSpPr>
              <a:spLocks noChangeShapeType="1"/>
            </p:cNvSpPr>
            <p:nvPr/>
          </p:nvSpPr>
          <p:spPr bwMode="auto">
            <a:xfrm>
              <a:off x="6629400" y="2133600"/>
              <a:ext cx="0" cy="1295400"/>
            </a:xfrm>
            <a:prstGeom prst="line">
              <a:avLst/>
            </a:prstGeom>
            <a:noFill/>
            <a:ln w="9525">
              <a:solidFill>
                <a:srgbClr val="CC0000"/>
              </a:solidFill>
              <a:round/>
              <a:headEnd/>
              <a:tailEnd/>
            </a:ln>
            <a:effectLst/>
          </p:spPr>
          <p:txBody>
            <a:bodyPr/>
            <a:lstStyle/>
            <a:p>
              <a:endParaRPr lang="en-US" dirty="0"/>
            </a:p>
          </p:txBody>
        </p:sp>
        <p:sp>
          <p:nvSpPr>
            <p:cNvPr id="389" name="Line 220"/>
            <p:cNvSpPr>
              <a:spLocks noChangeShapeType="1"/>
            </p:cNvSpPr>
            <p:nvPr/>
          </p:nvSpPr>
          <p:spPr bwMode="auto">
            <a:xfrm>
              <a:off x="7086600" y="3500438"/>
              <a:ext cx="152400" cy="0"/>
            </a:xfrm>
            <a:prstGeom prst="line">
              <a:avLst/>
            </a:prstGeom>
            <a:noFill/>
            <a:ln w="12700">
              <a:solidFill>
                <a:srgbClr val="CC0000"/>
              </a:solidFill>
              <a:round/>
              <a:headEnd/>
              <a:tailEnd/>
            </a:ln>
            <a:effectLst/>
          </p:spPr>
          <p:txBody>
            <a:bodyPr/>
            <a:lstStyle/>
            <a:p>
              <a:endParaRPr lang="en-US" dirty="0"/>
            </a:p>
          </p:txBody>
        </p:sp>
        <p:sp>
          <p:nvSpPr>
            <p:cNvPr id="390" name="Line 221"/>
            <p:cNvSpPr>
              <a:spLocks noChangeShapeType="1"/>
            </p:cNvSpPr>
            <p:nvPr/>
          </p:nvSpPr>
          <p:spPr bwMode="auto">
            <a:xfrm>
              <a:off x="7239000" y="1371600"/>
              <a:ext cx="0" cy="2133600"/>
            </a:xfrm>
            <a:prstGeom prst="line">
              <a:avLst/>
            </a:prstGeom>
            <a:noFill/>
            <a:ln w="9525">
              <a:solidFill>
                <a:srgbClr val="CC0000"/>
              </a:solidFill>
              <a:round/>
              <a:headEnd/>
              <a:tailEnd/>
            </a:ln>
            <a:effectLst/>
          </p:spPr>
          <p:txBody>
            <a:bodyPr/>
            <a:lstStyle/>
            <a:p>
              <a:endParaRPr lang="en-US" dirty="0"/>
            </a:p>
          </p:txBody>
        </p:sp>
        <p:sp>
          <p:nvSpPr>
            <p:cNvPr id="391" name="Line 222"/>
            <p:cNvSpPr>
              <a:spLocks noChangeShapeType="1"/>
            </p:cNvSpPr>
            <p:nvPr/>
          </p:nvSpPr>
          <p:spPr bwMode="auto">
            <a:xfrm flipH="1">
              <a:off x="2362200" y="1371600"/>
              <a:ext cx="4876800" cy="0"/>
            </a:xfrm>
            <a:prstGeom prst="line">
              <a:avLst/>
            </a:prstGeom>
            <a:noFill/>
            <a:ln w="9525">
              <a:solidFill>
                <a:srgbClr val="CC0000"/>
              </a:solidFill>
              <a:round/>
              <a:headEnd/>
              <a:tailEnd/>
            </a:ln>
            <a:effectLst/>
          </p:spPr>
          <p:txBody>
            <a:bodyPr/>
            <a:lstStyle/>
            <a:p>
              <a:endParaRPr lang="en-US" dirty="0"/>
            </a:p>
          </p:txBody>
        </p:sp>
        <p:sp>
          <p:nvSpPr>
            <p:cNvPr id="392" name="Line 223"/>
            <p:cNvSpPr>
              <a:spLocks noChangeShapeType="1"/>
            </p:cNvSpPr>
            <p:nvPr/>
          </p:nvSpPr>
          <p:spPr bwMode="auto">
            <a:xfrm>
              <a:off x="2362200" y="1371600"/>
              <a:ext cx="0" cy="457200"/>
            </a:xfrm>
            <a:prstGeom prst="line">
              <a:avLst/>
            </a:prstGeom>
            <a:noFill/>
            <a:ln w="9525">
              <a:solidFill>
                <a:srgbClr val="CC0000"/>
              </a:solidFill>
              <a:round/>
              <a:headEnd/>
              <a:tailEnd/>
            </a:ln>
            <a:effectLst/>
          </p:spPr>
          <p:txBody>
            <a:bodyPr/>
            <a:lstStyle/>
            <a:p>
              <a:endParaRPr lang="en-US" dirty="0"/>
            </a:p>
          </p:txBody>
        </p:sp>
        <p:sp>
          <p:nvSpPr>
            <p:cNvPr id="393" name="Text Box 224"/>
            <p:cNvSpPr txBox="1">
              <a:spLocks noChangeArrowheads="1"/>
            </p:cNvSpPr>
            <p:nvPr/>
          </p:nvSpPr>
          <p:spPr bwMode="auto">
            <a:xfrm>
              <a:off x="6629400" y="32004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394" name="Line 225"/>
            <p:cNvSpPr>
              <a:spLocks noChangeShapeType="1"/>
            </p:cNvSpPr>
            <p:nvPr/>
          </p:nvSpPr>
          <p:spPr bwMode="auto">
            <a:xfrm>
              <a:off x="7391400"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95" name="Text Box 226"/>
            <p:cNvSpPr txBox="1">
              <a:spLocks noChangeArrowheads="1"/>
            </p:cNvSpPr>
            <p:nvPr/>
          </p:nvSpPr>
          <p:spPr bwMode="auto">
            <a:xfrm rot="16200000">
              <a:off x="6824663" y="30480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396" name="Text Box 228"/>
            <p:cNvSpPr txBox="1">
              <a:spLocks noChangeArrowheads="1"/>
            </p:cNvSpPr>
            <p:nvPr/>
          </p:nvSpPr>
          <p:spPr bwMode="auto">
            <a:xfrm rot="16200000">
              <a:off x="6977063" y="30353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397" name="Line 229"/>
            <p:cNvSpPr>
              <a:spLocks noChangeShapeType="1"/>
            </p:cNvSpPr>
            <p:nvPr/>
          </p:nvSpPr>
          <p:spPr bwMode="auto">
            <a:xfrm>
              <a:off x="7558088"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98" name="Line 230"/>
            <p:cNvSpPr>
              <a:spLocks noChangeShapeType="1"/>
            </p:cNvSpPr>
            <p:nvPr/>
          </p:nvSpPr>
          <p:spPr bwMode="auto">
            <a:xfrm flipH="1">
              <a:off x="3200400" y="1447800"/>
              <a:ext cx="5181600" cy="0"/>
            </a:xfrm>
            <a:prstGeom prst="line">
              <a:avLst/>
            </a:prstGeom>
            <a:noFill/>
            <a:ln w="9525">
              <a:solidFill>
                <a:srgbClr val="CC0000"/>
              </a:solidFill>
              <a:round/>
              <a:headEnd/>
              <a:tailEnd/>
            </a:ln>
            <a:effectLst/>
          </p:spPr>
          <p:txBody>
            <a:bodyPr/>
            <a:lstStyle/>
            <a:p>
              <a:endParaRPr lang="en-US" dirty="0"/>
            </a:p>
          </p:txBody>
        </p:sp>
        <p:sp>
          <p:nvSpPr>
            <p:cNvPr id="399" name="Line 231"/>
            <p:cNvSpPr>
              <a:spLocks noChangeShapeType="1"/>
            </p:cNvSpPr>
            <p:nvPr/>
          </p:nvSpPr>
          <p:spPr bwMode="auto">
            <a:xfrm>
              <a:off x="3200400" y="14478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400" name="Line 232"/>
            <p:cNvSpPr>
              <a:spLocks noChangeShapeType="1"/>
            </p:cNvSpPr>
            <p:nvPr/>
          </p:nvSpPr>
          <p:spPr bwMode="auto">
            <a:xfrm>
              <a:off x="8382000" y="1447800"/>
              <a:ext cx="0" cy="381000"/>
            </a:xfrm>
            <a:prstGeom prst="line">
              <a:avLst/>
            </a:prstGeom>
            <a:noFill/>
            <a:ln w="9525">
              <a:solidFill>
                <a:srgbClr val="CC0000"/>
              </a:solidFill>
              <a:round/>
              <a:headEnd/>
              <a:tailEnd/>
            </a:ln>
            <a:effectLst/>
          </p:spPr>
          <p:txBody>
            <a:bodyPr/>
            <a:lstStyle/>
            <a:p>
              <a:endParaRPr lang="en-US" dirty="0"/>
            </a:p>
          </p:txBody>
        </p:sp>
        <p:sp>
          <p:nvSpPr>
            <p:cNvPr id="401" name="Line 233"/>
            <p:cNvSpPr>
              <a:spLocks noChangeShapeType="1"/>
            </p:cNvSpPr>
            <p:nvPr/>
          </p:nvSpPr>
          <p:spPr bwMode="auto">
            <a:xfrm flipH="1">
              <a:off x="8153400" y="1828800"/>
              <a:ext cx="228600" cy="0"/>
            </a:xfrm>
            <a:prstGeom prst="line">
              <a:avLst/>
            </a:prstGeom>
            <a:noFill/>
            <a:ln w="9525">
              <a:solidFill>
                <a:srgbClr val="CC0000"/>
              </a:solidFill>
              <a:round/>
              <a:headEnd/>
              <a:tailEnd/>
            </a:ln>
            <a:effectLst/>
          </p:spPr>
          <p:txBody>
            <a:bodyPr/>
            <a:lstStyle/>
            <a:p>
              <a:endParaRPr lang="en-US" dirty="0"/>
            </a:p>
          </p:txBody>
        </p:sp>
        <p:sp>
          <p:nvSpPr>
            <p:cNvPr id="402" name="Text Box 235"/>
            <p:cNvSpPr txBox="1">
              <a:spLocks noChangeArrowheads="1"/>
            </p:cNvSpPr>
            <p:nvPr/>
          </p:nvSpPr>
          <p:spPr bwMode="auto">
            <a:xfrm rot="16200000">
              <a:off x="2633663" y="20431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sp>
          <p:nvSpPr>
            <p:cNvPr id="403" name="Line 236"/>
            <p:cNvSpPr>
              <a:spLocks noChangeShapeType="1"/>
            </p:cNvSpPr>
            <p:nvPr/>
          </p:nvSpPr>
          <p:spPr bwMode="auto">
            <a:xfrm flipV="1">
              <a:off x="5181600" y="60198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404" name="Line 237"/>
            <p:cNvSpPr>
              <a:spLocks noChangeShapeType="1"/>
            </p:cNvSpPr>
            <p:nvPr/>
          </p:nvSpPr>
          <p:spPr bwMode="auto">
            <a:xfrm flipH="1">
              <a:off x="8153400" y="2286000"/>
              <a:ext cx="304800" cy="0"/>
            </a:xfrm>
            <a:prstGeom prst="line">
              <a:avLst/>
            </a:prstGeom>
            <a:noFill/>
            <a:ln w="9525">
              <a:solidFill>
                <a:srgbClr val="CC0000"/>
              </a:solidFill>
              <a:round/>
              <a:headEnd/>
              <a:tailEnd/>
            </a:ln>
            <a:effectLst/>
          </p:spPr>
          <p:txBody>
            <a:bodyPr/>
            <a:lstStyle/>
            <a:p>
              <a:endParaRPr lang="en-US" dirty="0"/>
            </a:p>
          </p:txBody>
        </p:sp>
        <p:sp>
          <p:nvSpPr>
            <p:cNvPr id="405" name="Line 238"/>
            <p:cNvSpPr>
              <a:spLocks noChangeShapeType="1"/>
            </p:cNvSpPr>
            <p:nvPr/>
          </p:nvSpPr>
          <p:spPr bwMode="auto">
            <a:xfrm>
              <a:off x="8458200" y="22860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406" name="Text Box 239"/>
            <p:cNvSpPr txBox="1">
              <a:spLocks noChangeArrowheads="1"/>
            </p:cNvSpPr>
            <p:nvPr/>
          </p:nvSpPr>
          <p:spPr bwMode="auto">
            <a:xfrm rot="16200000">
              <a:off x="7596188" y="32400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sp>
          <p:nvSpPr>
            <p:cNvPr id="407" name="Line 134"/>
            <p:cNvSpPr>
              <a:spLocks noChangeShapeType="1"/>
            </p:cNvSpPr>
            <p:nvPr/>
          </p:nvSpPr>
          <p:spPr bwMode="auto">
            <a:xfrm>
              <a:off x="6027420" y="4010025"/>
              <a:ext cx="304800" cy="0"/>
            </a:xfrm>
            <a:prstGeom prst="line">
              <a:avLst/>
            </a:prstGeom>
            <a:noFill/>
            <a:ln w="28575">
              <a:solidFill>
                <a:srgbClr val="CC0000"/>
              </a:solidFill>
              <a:round/>
              <a:headEnd/>
              <a:tailEnd type="triangle" w="med" len="med"/>
            </a:ln>
            <a:effectLst/>
          </p:spPr>
          <p:txBody>
            <a:bodyPr/>
            <a:lstStyle/>
            <a:p>
              <a:endParaRPr lang="en-US" dirty="0"/>
            </a:p>
          </p:txBody>
        </p:sp>
      </p:grpSp>
      <p:sp>
        <p:nvSpPr>
          <p:cNvPr id="241" name="Footer Placeholder 240"/>
          <p:cNvSpPr>
            <a:spLocks noGrp="1"/>
          </p:cNvSpPr>
          <p:nvPr>
            <p:ph type="ftr" sz="quarter" idx="10"/>
          </p:nvPr>
        </p:nvSpPr>
        <p:spPr/>
        <p:txBody>
          <a:bodyPr/>
          <a:lstStyle/>
          <a:p>
            <a:r>
              <a:rPr lang="en-US" dirty="0" smtClean="0"/>
              <a:t>Lecture #20:  The Pipeline MIPS Processor</a:t>
            </a:r>
            <a:endParaRPr lang="en-US" dirty="0"/>
          </a:p>
        </p:txBody>
      </p:sp>
      <p:sp>
        <p:nvSpPr>
          <p:cNvPr id="69067" name="Rectangle 459"/>
          <p:cNvSpPr>
            <a:spLocks noChangeArrowheads="1"/>
          </p:cNvSpPr>
          <p:nvPr/>
        </p:nvSpPr>
        <p:spPr bwMode="auto">
          <a:xfrm>
            <a:off x="4572000" y="1066800"/>
            <a:ext cx="1752600" cy="5181600"/>
          </a:xfrm>
          <a:prstGeom prst="rect">
            <a:avLst/>
          </a:prstGeom>
          <a:solidFill>
            <a:srgbClr val="008000">
              <a:alpha val="30000"/>
            </a:srgbClr>
          </a:solidFill>
          <a:ln w="9525">
            <a:noFill/>
            <a:miter lim="800000"/>
            <a:headEnd/>
            <a:tailEnd/>
          </a:ln>
          <a:effectLst/>
        </p:spPr>
        <p:txBody>
          <a:bodyPr wrap="none" anchor="ctr"/>
          <a:lstStyle/>
          <a:p>
            <a:endParaRPr lang="en-US" dirty="0"/>
          </a:p>
        </p:txBody>
      </p:sp>
      <p:pic>
        <p:nvPicPr>
          <p:cNvPr id="2" name="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089" name="Rectangle 457"/>
          <p:cNvSpPr>
            <a:spLocks noChangeArrowheads="1"/>
          </p:cNvSpPr>
          <p:nvPr/>
        </p:nvSpPr>
        <p:spPr bwMode="auto">
          <a:xfrm>
            <a:off x="8001000" y="1066800"/>
            <a:ext cx="685800" cy="5181600"/>
          </a:xfrm>
          <a:prstGeom prst="rect">
            <a:avLst/>
          </a:prstGeom>
          <a:solidFill>
            <a:srgbClr val="FF9900">
              <a:alpha val="30000"/>
            </a:srgbClr>
          </a:solidFill>
          <a:ln w="9525">
            <a:noFill/>
            <a:miter lim="800000"/>
            <a:headEnd/>
            <a:tailEnd/>
          </a:ln>
          <a:effectLst/>
        </p:spPr>
        <p:txBody>
          <a:bodyPr wrap="none" anchor="ctr"/>
          <a:lstStyle/>
          <a:p>
            <a:endParaRPr lang="en-US" dirty="0"/>
          </a:p>
        </p:txBody>
      </p:sp>
      <p:sp>
        <p:nvSpPr>
          <p:cNvPr id="70078" name="Text Box 446"/>
          <p:cNvSpPr txBox="1">
            <a:spLocks noChangeArrowheads="1"/>
          </p:cNvSpPr>
          <p:nvPr/>
        </p:nvSpPr>
        <p:spPr bwMode="auto">
          <a:xfrm>
            <a:off x="6115050" y="6280150"/>
            <a:ext cx="2743200" cy="396875"/>
          </a:xfrm>
          <a:prstGeom prst="rect">
            <a:avLst/>
          </a:prstGeom>
          <a:solidFill>
            <a:schemeClr val="bg1"/>
          </a:solidFill>
          <a:ln w="9525">
            <a:noFill/>
            <a:miter lim="800000"/>
            <a:headEnd/>
            <a:tailEnd/>
          </a:ln>
          <a:effectLst/>
        </p:spPr>
        <p:txBody>
          <a:bodyPr>
            <a:spAutoFit/>
          </a:bodyPr>
          <a:lstStyle/>
          <a:p>
            <a:pPr algn="l"/>
            <a:r>
              <a:rPr lang="en-US" sz="1000" u="none" dirty="0"/>
              <a:t>After David A. Patterson and John L. Hennessy, </a:t>
            </a:r>
          </a:p>
          <a:p>
            <a:pPr algn="l"/>
            <a:r>
              <a:rPr lang="en-US" sz="1000" i="1" u="none" dirty="0"/>
              <a:t>Computer Organization and Design</a:t>
            </a:r>
            <a:r>
              <a:rPr lang="en-US" sz="1000" u="none" dirty="0"/>
              <a:t>, 2nd Edition</a:t>
            </a:r>
          </a:p>
        </p:txBody>
      </p:sp>
      <p:sp>
        <p:nvSpPr>
          <p:cNvPr id="70079" name="Text Box 447"/>
          <p:cNvSpPr txBox="1">
            <a:spLocks noChangeArrowheads="1"/>
          </p:cNvSpPr>
          <p:nvPr/>
        </p:nvSpPr>
        <p:spPr bwMode="auto">
          <a:xfrm>
            <a:off x="76200" y="6437313"/>
            <a:ext cx="336550" cy="274638"/>
          </a:xfrm>
          <a:prstGeom prst="rect">
            <a:avLst/>
          </a:prstGeom>
          <a:noFill/>
          <a:ln w="9525">
            <a:noFill/>
            <a:miter lim="800000"/>
            <a:headEnd/>
            <a:tailEnd/>
          </a:ln>
          <a:effectLst/>
        </p:spPr>
        <p:txBody>
          <a:bodyPr wrap="none">
            <a:spAutoFit/>
          </a:bodyPr>
          <a:lstStyle/>
          <a:p>
            <a:pPr algn="l"/>
            <a:fld id="{D54A1E3C-6D49-46BF-B5EA-18525F1257A1}" type="slidenum">
              <a:rPr lang="en-US" sz="1200" b="1" u="none">
                <a:solidFill>
                  <a:schemeClr val="bg2"/>
                </a:solidFill>
              </a:rPr>
              <a:pPr algn="l"/>
              <a:t>28</a:t>
            </a:fld>
            <a:endParaRPr lang="en-US" sz="1200" b="1" u="none" dirty="0">
              <a:solidFill>
                <a:schemeClr val="bg2"/>
              </a:solidFill>
            </a:endParaRPr>
          </a:p>
        </p:txBody>
      </p:sp>
      <p:sp>
        <p:nvSpPr>
          <p:cNvPr id="70080" name="Text Box 448"/>
          <p:cNvSpPr txBox="1">
            <a:spLocks noChangeArrowheads="1"/>
          </p:cNvSpPr>
          <p:nvPr/>
        </p:nvSpPr>
        <p:spPr bwMode="auto">
          <a:xfrm>
            <a:off x="457200" y="762000"/>
            <a:ext cx="762000" cy="304800"/>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IF: Idle</a:t>
            </a:r>
          </a:p>
        </p:txBody>
      </p:sp>
      <p:sp>
        <p:nvSpPr>
          <p:cNvPr id="70081" name="Line 449"/>
          <p:cNvSpPr>
            <a:spLocks noChangeShapeType="1"/>
          </p:cNvSpPr>
          <p:nvPr/>
        </p:nvSpPr>
        <p:spPr bwMode="auto">
          <a:xfrm>
            <a:off x="2438400" y="457200"/>
            <a:ext cx="0" cy="1828800"/>
          </a:xfrm>
          <a:prstGeom prst="line">
            <a:avLst/>
          </a:prstGeom>
          <a:noFill/>
          <a:ln w="28575">
            <a:solidFill>
              <a:schemeClr val="accent2"/>
            </a:solidFill>
            <a:prstDash val="lgDash"/>
            <a:round/>
            <a:headEnd/>
            <a:tailEnd/>
          </a:ln>
          <a:effectLst/>
        </p:spPr>
        <p:txBody>
          <a:bodyPr/>
          <a:lstStyle/>
          <a:p>
            <a:endParaRPr lang="en-US" dirty="0"/>
          </a:p>
        </p:txBody>
      </p:sp>
      <p:sp>
        <p:nvSpPr>
          <p:cNvPr id="70082" name="Line 450"/>
          <p:cNvSpPr>
            <a:spLocks noChangeShapeType="1"/>
          </p:cNvSpPr>
          <p:nvPr/>
        </p:nvSpPr>
        <p:spPr bwMode="auto">
          <a:xfrm>
            <a:off x="45720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70083" name="Line 451"/>
          <p:cNvSpPr>
            <a:spLocks noChangeShapeType="1"/>
          </p:cNvSpPr>
          <p:nvPr/>
        </p:nvSpPr>
        <p:spPr bwMode="auto">
          <a:xfrm>
            <a:off x="63246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70084" name="Line 452"/>
          <p:cNvSpPr>
            <a:spLocks noChangeShapeType="1"/>
          </p:cNvSpPr>
          <p:nvPr/>
        </p:nvSpPr>
        <p:spPr bwMode="auto">
          <a:xfrm>
            <a:off x="8001000" y="457200"/>
            <a:ext cx="0" cy="914400"/>
          </a:xfrm>
          <a:prstGeom prst="line">
            <a:avLst/>
          </a:prstGeom>
          <a:noFill/>
          <a:ln w="28575">
            <a:solidFill>
              <a:schemeClr val="accent2"/>
            </a:solidFill>
            <a:prstDash val="lgDash"/>
            <a:round/>
            <a:headEnd/>
            <a:tailEnd/>
          </a:ln>
          <a:effectLst/>
        </p:spPr>
        <p:txBody>
          <a:bodyPr/>
          <a:lstStyle/>
          <a:p>
            <a:endParaRPr lang="en-US" dirty="0"/>
          </a:p>
        </p:txBody>
      </p:sp>
      <p:sp>
        <p:nvSpPr>
          <p:cNvPr id="70085" name="Text Box 453"/>
          <p:cNvSpPr txBox="1">
            <a:spLocks noChangeArrowheads="1"/>
          </p:cNvSpPr>
          <p:nvPr/>
        </p:nvSpPr>
        <p:spPr bwMode="auto">
          <a:xfrm>
            <a:off x="2751138" y="762000"/>
            <a:ext cx="1592263" cy="304800"/>
          </a:xfrm>
          <a:prstGeom prst="rect">
            <a:avLst/>
          </a:prstGeom>
          <a:noFill/>
          <a:ln w="9525">
            <a:noFill/>
            <a:miter lim="800000"/>
            <a:headEnd/>
            <a:tailEnd/>
          </a:ln>
          <a:effectLst/>
        </p:spPr>
        <p:txBody>
          <a:bodyPr>
            <a:spAutoFit/>
          </a:bodyPr>
          <a:lstStyle/>
          <a:p>
            <a:r>
              <a:rPr lang="en-US" sz="1400" b="1" u="none" dirty="0">
                <a:solidFill>
                  <a:srgbClr val="FF0000"/>
                </a:solidFill>
              </a:rPr>
              <a:t>ID/RF:</a:t>
            </a:r>
            <a:r>
              <a:rPr lang="en-US" sz="1400" u="none" dirty="0">
                <a:solidFill>
                  <a:srgbClr val="FF0000"/>
                </a:solidFill>
              </a:rPr>
              <a:t> </a:t>
            </a:r>
            <a:r>
              <a:rPr lang="en-US" sz="1400" b="1" u="none" dirty="0">
                <a:solidFill>
                  <a:srgbClr val="FF0000"/>
                </a:solidFill>
              </a:rPr>
              <a:t>Idle (WB)</a:t>
            </a:r>
          </a:p>
        </p:txBody>
      </p:sp>
      <p:sp>
        <p:nvSpPr>
          <p:cNvPr id="70086" name="Text Box 454"/>
          <p:cNvSpPr txBox="1">
            <a:spLocks noChangeArrowheads="1"/>
          </p:cNvSpPr>
          <p:nvPr/>
        </p:nvSpPr>
        <p:spPr bwMode="auto">
          <a:xfrm>
            <a:off x="4687888"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EX: Idle</a:t>
            </a:r>
          </a:p>
        </p:txBody>
      </p:sp>
      <p:sp>
        <p:nvSpPr>
          <p:cNvPr id="70087" name="Text Box 455"/>
          <p:cNvSpPr txBox="1">
            <a:spLocks noChangeArrowheads="1"/>
          </p:cNvSpPr>
          <p:nvPr/>
        </p:nvSpPr>
        <p:spPr bwMode="auto">
          <a:xfrm>
            <a:off x="6172200" y="777875"/>
            <a:ext cx="1981200" cy="523220"/>
          </a:xfrm>
          <a:prstGeom prst="rect">
            <a:avLst/>
          </a:prstGeom>
          <a:noFill/>
          <a:ln w="9525">
            <a:noFill/>
            <a:miter lim="800000"/>
            <a:headEnd/>
            <a:tailEnd/>
          </a:ln>
          <a:effectLst/>
        </p:spPr>
        <p:txBody>
          <a:bodyPr>
            <a:spAutoFit/>
          </a:bodyPr>
          <a:lstStyle/>
          <a:p>
            <a:pPr algn="l"/>
            <a:r>
              <a:rPr lang="en-US" sz="1400" b="1" u="none" dirty="0">
                <a:solidFill>
                  <a:srgbClr val="FF0000"/>
                </a:solidFill>
              </a:rPr>
              <a:t>MEM:</a:t>
            </a:r>
            <a:r>
              <a:rPr lang="en-US" sz="1400" u="none" dirty="0">
                <a:solidFill>
                  <a:srgbClr val="FF0000"/>
                </a:solidFill>
              </a:rPr>
              <a:t> </a:t>
            </a:r>
            <a:r>
              <a:rPr lang="en-US" sz="1400" b="1" u="none" dirty="0">
                <a:solidFill>
                  <a:srgbClr val="FF0000"/>
                </a:solidFill>
              </a:rPr>
              <a:t>add $s5</a:t>
            </a:r>
            <a:r>
              <a:rPr lang="en-US" sz="1400" b="1" u="none" dirty="0" smtClean="0">
                <a:solidFill>
                  <a:srgbClr val="FF0000"/>
                </a:solidFill>
              </a:rPr>
              <a:t>,$</a:t>
            </a:r>
            <a:r>
              <a:rPr lang="en-US" sz="1400" b="1" u="none" dirty="0">
                <a:solidFill>
                  <a:srgbClr val="FF0000"/>
                </a:solidFill>
              </a:rPr>
              <a:t>s3</a:t>
            </a:r>
            <a:r>
              <a:rPr lang="en-US" sz="1400" b="1" u="none" dirty="0" smtClean="0">
                <a:solidFill>
                  <a:srgbClr val="FF0000"/>
                </a:solidFill>
              </a:rPr>
              <a:t>,$</a:t>
            </a:r>
            <a:r>
              <a:rPr lang="en-US" sz="1400" b="1" u="none" dirty="0">
                <a:solidFill>
                  <a:srgbClr val="FF0000"/>
                </a:solidFill>
              </a:rPr>
              <a:t>s4</a:t>
            </a:r>
          </a:p>
          <a:p>
            <a:endParaRPr lang="en-US" sz="1400" b="1" u="none" dirty="0">
              <a:solidFill>
                <a:srgbClr val="FF0000"/>
              </a:solidFill>
            </a:endParaRPr>
          </a:p>
        </p:txBody>
      </p:sp>
      <p:sp>
        <p:nvSpPr>
          <p:cNvPr id="70088" name="Text Box 456"/>
          <p:cNvSpPr txBox="1">
            <a:spLocks noChangeArrowheads="1"/>
          </p:cNvSpPr>
          <p:nvPr/>
        </p:nvSpPr>
        <p:spPr bwMode="auto">
          <a:xfrm>
            <a:off x="7972424" y="777875"/>
            <a:ext cx="1171575" cy="523220"/>
          </a:xfrm>
          <a:prstGeom prst="rect">
            <a:avLst/>
          </a:prstGeom>
          <a:noFill/>
          <a:ln w="9525">
            <a:noFill/>
            <a:miter lim="800000"/>
            <a:headEnd/>
            <a:tailEnd/>
          </a:ln>
          <a:effectLst/>
        </p:spPr>
        <p:txBody>
          <a:bodyPr wrap="square">
            <a:spAutoFit/>
          </a:bodyPr>
          <a:lstStyle/>
          <a:p>
            <a:r>
              <a:rPr lang="en-US" sz="1400" b="1" u="none" dirty="0">
                <a:solidFill>
                  <a:srgbClr val="FF0000"/>
                </a:solidFill>
              </a:rPr>
              <a:t>WB: or $s2, $s1, $s0</a:t>
            </a:r>
          </a:p>
        </p:txBody>
      </p:sp>
      <p:sp>
        <p:nvSpPr>
          <p:cNvPr id="70091" name="AutoShape 459"/>
          <p:cNvSpPr>
            <a:spLocks noChangeArrowheads="1"/>
          </p:cNvSpPr>
          <p:nvPr/>
        </p:nvSpPr>
        <p:spPr bwMode="auto">
          <a:xfrm>
            <a:off x="6553200" y="5137150"/>
            <a:ext cx="1371600" cy="381000"/>
          </a:xfrm>
          <a:prstGeom prst="rightArrow">
            <a:avLst>
              <a:gd name="adj1" fmla="val 50000"/>
              <a:gd name="adj2" fmla="val 90000"/>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70092" name="Rectangle 460"/>
          <p:cNvSpPr>
            <a:spLocks noChangeArrowheads="1"/>
          </p:cNvSpPr>
          <p:nvPr/>
        </p:nvSpPr>
        <p:spPr bwMode="auto">
          <a:xfrm>
            <a:off x="6400800" y="4283075"/>
            <a:ext cx="152400" cy="1143000"/>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70094" name="AutoShape 462"/>
          <p:cNvSpPr>
            <a:spLocks noChangeArrowheads="1"/>
          </p:cNvSpPr>
          <p:nvPr/>
        </p:nvSpPr>
        <p:spPr bwMode="auto">
          <a:xfrm rot="5400000">
            <a:off x="7696200" y="5181600"/>
            <a:ext cx="1828800" cy="304800"/>
          </a:xfrm>
          <a:prstGeom prst="rightArrow">
            <a:avLst>
              <a:gd name="adj1" fmla="val 50000"/>
              <a:gd name="adj2" fmla="val 150000"/>
            </a:avLst>
          </a:prstGeom>
          <a:solidFill>
            <a:schemeClr val="bg2">
              <a:alpha val="50000"/>
            </a:schemeClr>
          </a:solidFill>
          <a:ln w="9525">
            <a:solidFill>
              <a:schemeClr val="bg2"/>
            </a:solidFill>
            <a:miter lim="800000"/>
            <a:headEnd/>
            <a:tailEnd/>
          </a:ln>
          <a:effectLst/>
        </p:spPr>
        <p:txBody>
          <a:bodyPr wrap="none" anchor="ctr"/>
          <a:lstStyle/>
          <a:p>
            <a:endParaRPr lang="en-US" dirty="0"/>
          </a:p>
        </p:txBody>
      </p:sp>
      <p:sp>
        <p:nvSpPr>
          <p:cNvPr id="70095" name="AutoShape 463"/>
          <p:cNvSpPr>
            <a:spLocks noChangeArrowheads="1"/>
          </p:cNvSpPr>
          <p:nvPr/>
        </p:nvSpPr>
        <p:spPr bwMode="auto">
          <a:xfrm rot="10800000">
            <a:off x="3048000" y="6096000"/>
            <a:ext cx="1828800" cy="304800"/>
          </a:xfrm>
          <a:prstGeom prst="rightArrow">
            <a:avLst>
              <a:gd name="adj1" fmla="val 50000"/>
              <a:gd name="adj2" fmla="val 150000"/>
            </a:avLst>
          </a:prstGeom>
          <a:solidFill>
            <a:schemeClr val="bg2">
              <a:alpha val="50000"/>
            </a:schemeClr>
          </a:solidFill>
          <a:ln w="9525">
            <a:solidFill>
              <a:schemeClr val="bg2"/>
            </a:solidFill>
            <a:miter lim="800000"/>
            <a:headEnd/>
            <a:tailEnd/>
          </a:ln>
          <a:effectLst/>
        </p:spPr>
        <p:txBody>
          <a:bodyPr wrap="none" anchor="ctr"/>
          <a:lstStyle/>
          <a:p>
            <a:endParaRPr lang="en-US" dirty="0"/>
          </a:p>
        </p:txBody>
      </p:sp>
      <p:sp>
        <p:nvSpPr>
          <p:cNvPr id="70096" name="AutoShape 464"/>
          <p:cNvSpPr>
            <a:spLocks noChangeArrowheads="1"/>
          </p:cNvSpPr>
          <p:nvPr/>
        </p:nvSpPr>
        <p:spPr bwMode="auto">
          <a:xfrm rot="16200000">
            <a:off x="2095500" y="5067300"/>
            <a:ext cx="1447800" cy="304800"/>
          </a:xfrm>
          <a:prstGeom prst="rightArrow">
            <a:avLst>
              <a:gd name="adj1" fmla="val 50000"/>
              <a:gd name="adj2" fmla="val 118750"/>
            </a:avLst>
          </a:prstGeom>
          <a:solidFill>
            <a:schemeClr val="bg2">
              <a:alpha val="50000"/>
            </a:schemeClr>
          </a:solidFill>
          <a:ln w="9525">
            <a:solidFill>
              <a:schemeClr val="bg2"/>
            </a:solidFill>
            <a:miter lim="800000"/>
            <a:headEnd/>
            <a:tailEnd/>
          </a:ln>
          <a:effectLst/>
        </p:spPr>
        <p:txBody>
          <a:bodyPr wrap="none" anchor="ctr"/>
          <a:lstStyle/>
          <a:p>
            <a:endParaRPr lang="en-US" dirty="0"/>
          </a:p>
        </p:txBody>
      </p:sp>
      <p:sp>
        <p:nvSpPr>
          <p:cNvPr id="70099" name="Text Box 467"/>
          <p:cNvSpPr txBox="1">
            <a:spLocks noChangeArrowheads="1"/>
          </p:cNvSpPr>
          <p:nvPr/>
        </p:nvSpPr>
        <p:spPr bwMode="auto">
          <a:xfrm>
            <a:off x="8032750" y="5562600"/>
            <a:ext cx="609600" cy="244475"/>
          </a:xfrm>
          <a:prstGeom prst="rect">
            <a:avLst/>
          </a:prstGeom>
          <a:noFill/>
          <a:ln w="9525">
            <a:noFill/>
            <a:miter lim="800000"/>
            <a:headEnd/>
            <a:tailEnd/>
          </a:ln>
          <a:effectLst/>
        </p:spPr>
        <p:txBody>
          <a:bodyPr>
            <a:spAutoFit/>
          </a:bodyPr>
          <a:lstStyle/>
          <a:p>
            <a:pPr algn="l"/>
            <a:r>
              <a:rPr lang="en-US" sz="1000" b="1" u="none" dirty="0" smtClean="0"/>
              <a:t>$s2</a:t>
            </a:r>
            <a:endParaRPr lang="en-US" sz="1000" b="1" u="none" dirty="0"/>
          </a:p>
        </p:txBody>
      </p:sp>
      <p:sp>
        <p:nvSpPr>
          <p:cNvPr id="70100" name="Text Box 468"/>
          <p:cNvSpPr txBox="1">
            <a:spLocks noChangeArrowheads="1"/>
          </p:cNvSpPr>
          <p:nvPr/>
        </p:nvSpPr>
        <p:spPr bwMode="auto">
          <a:xfrm>
            <a:off x="2654300" y="3962400"/>
            <a:ext cx="609600" cy="244475"/>
          </a:xfrm>
          <a:prstGeom prst="rect">
            <a:avLst/>
          </a:prstGeom>
          <a:noFill/>
          <a:ln w="9525">
            <a:noFill/>
            <a:miter lim="800000"/>
            <a:headEnd/>
            <a:tailEnd/>
          </a:ln>
          <a:effectLst/>
        </p:spPr>
        <p:txBody>
          <a:bodyPr>
            <a:spAutoFit/>
          </a:bodyPr>
          <a:lstStyle/>
          <a:p>
            <a:pPr algn="l"/>
            <a:r>
              <a:rPr lang="en-US" sz="1000" b="1" u="none" dirty="0" smtClean="0"/>
              <a:t>$s2</a:t>
            </a:r>
            <a:endParaRPr lang="en-US" sz="1000" b="1" u="none" dirty="0"/>
          </a:p>
        </p:txBody>
      </p:sp>
      <p:grpSp>
        <p:nvGrpSpPr>
          <p:cNvPr id="245" name="Group 244"/>
          <p:cNvGrpSpPr/>
          <p:nvPr/>
        </p:nvGrpSpPr>
        <p:grpSpPr>
          <a:xfrm>
            <a:off x="381000" y="1295400"/>
            <a:ext cx="8229601" cy="4953000"/>
            <a:chOff x="457200" y="1295400"/>
            <a:chExt cx="8229601" cy="4953000"/>
          </a:xfrm>
        </p:grpSpPr>
        <p:sp>
          <p:nvSpPr>
            <p:cNvPr id="246" name="Line 201"/>
            <p:cNvSpPr>
              <a:spLocks noChangeShapeType="1"/>
            </p:cNvSpPr>
            <p:nvPr/>
          </p:nvSpPr>
          <p:spPr bwMode="auto">
            <a:xfrm flipV="1">
              <a:off x="5935980" y="43510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247" name="Group 205"/>
            <p:cNvGrpSpPr/>
            <p:nvPr/>
          </p:nvGrpSpPr>
          <p:grpSpPr>
            <a:xfrm>
              <a:off x="5379720" y="3649980"/>
              <a:ext cx="1056287" cy="990598"/>
              <a:chOff x="3355430" y="3810002"/>
              <a:chExt cx="1056287" cy="990598"/>
            </a:xfrm>
          </p:grpSpPr>
          <p:cxnSp>
            <p:nvCxnSpPr>
              <p:cNvPr id="450" name="Straight Connector 449"/>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51" name="Isosceles Triangle 450"/>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2" name="Isosceles Triangle 451"/>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3" name="Isosceles Triangle 452"/>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4" name="Rectangle 453"/>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5"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248" name="Line 207"/>
            <p:cNvSpPr>
              <a:spLocks noChangeShapeType="1"/>
            </p:cNvSpPr>
            <p:nvPr/>
          </p:nvSpPr>
          <p:spPr bwMode="auto">
            <a:xfrm>
              <a:off x="5181600" y="35814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249" name="Line 205"/>
            <p:cNvSpPr>
              <a:spLocks noChangeShapeType="1"/>
            </p:cNvSpPr>
            <p:nvPr/>
          </p:nvSpPr>
          <p:spPr bwMode="auto">
            <a:xfrm>
              <a:off x="6019800" y="2667000"/>
              <a:ext cx="0" cy="914400"/>
            </a:xfrm>
            <a:prstGeom prst="line">
              <a:avLst/>
            </a:prstGeom>
            <a:noFill/>
            <a:ln w="9525">
              <a:solidFill>
                <a:srgbClr val="CC0000"/>
              </a:solidFill>
              <a:round/>
              <a:headEnd/>
              <a:tailEnd/>
            </a:ln>
            <a:effectLst/>
          </p:spPr>
          <p:txBody>
            <a:bodyPr/>
            <a:lstStyle/>
            <a:p>
              <a:endParaRPr lang="en-US" dirty="0"/>
            </a:p>
          </p:txBody>
        </p:sp>
        <p:grpSp>
          <p:nvGrpSpPr>
            <p:cNvPr id="250" name="Group 205"/>
            <p:cNvGrpSpPr/>
            <p:nvPr/>
          </p:nvGrpSpPr>
          <p:grpSpPr>
            <a:xfrm>
              <a:off x="5367373" y="2420274"/>
              <a:ext cx="1056287" cy="990598"/>
              <a:chOff x="3355430" y="3810002"/>
              <a:chExt cx="1056287" cy="990598"/>
            </a:xfrm>
          </p:grpSpPr>
          <p:cxnSp>
            <p:nvCxnSpPr>
              <p:cNvPr id="444" name="Straight Connector 443"/>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5" name="Isosceles Triangle 444"/>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6" name="Isosceles Triangle 445"/>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7" name="Isosceles Triangle 446"/>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8" name="Rectangle 447"/>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9"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251" name="Group 205"/>
            <p:cNvGrpSpPr/>
            <p:nvPr/>
          </p:nvGrpSpPr>
          <p:grpSpPr>
            <a:xfrm>
              <a:off x="1272540" y="2209800"/>
              <a:ext cx="1056287" cy="990598"/>
              <a:chOff x="3355430" y="3810002"/>
              <a:chExt cx="1056287" cy="990598"/>
            </a:xfrm>
          </p:grpSpPr>
          <p:cxnSp>
            <p:nvCxnSpPr>
              <p:cNvPr id="438" name="Straight Connector 437"/>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9" name="Isosceles Triangle 438"/>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0" name="Isosceles Triangle 439"/>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1" name="Isosceles Triangle 440"/>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2" name="Rectangle 441"/>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3"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252" name="Oval 8"/>
            <p:cNvSpPr>
              <a:spLocks noChangeArrowheads="1"/>
            </p:cNvSpPr>
            <p:nvPr/>
          </p:nvSpPr>
          <p:spPr bwMode="auto">
            <a:xfrm>
              <a:off x="3048000" y="312420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253" name="Rectangle 9"/>
            <p:cNvSpPr>
              <a:spLocks noChangeArrowheads="1"/>
            </p:cNvSpPr>
            <p:nvPr/>
          </p:nvSpPr>
          <p:spPr bwMode="auto">
            <a:xfrm>
              <a:off x="1143000"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54" name="Rectangle 42"/>
            <p:cNvSpPr>
              <a:spLocks noChangeArrowheads="1"/>
            </p:cNvSpPr>
            <p:nvPr/>
          </p:nvSpPr>
          <p:spPr bwMode="auto">
            <a:xfrm>
              <a:off x="609600" y="35052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255" name="Line 43"/>
            <p:cNvSpPr>
              <a:spLocks noChangeShapeType="1"/>
            </p:cNvSpPr>
            <p:nvPr/>
          </p:nvSpPr>
          <p:spPr bwMode="auto">
            <a:xfrm>
              <a:off x="838200" y="3733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56" name="Line 44"/>
            <p:cNvSpPr>
              <a:spLocks noChangeShapeType="1"/>
            </p:cNvSpPr>
            <p:nvPr/>
          </p:nvSpPr>
          <p:spPr bwMode="auto">
            <a:xfrm flipH="1" flipV="1">
              <a:off x="914400" y="2438400"/>
              <a:ext cx="12700" cy="1295400"/>
            </a:xfrm>
            <a:prstGeom prst="line">
              <a:avLst/>
            </a:prstGeom>
            <a:noFill/>
            <a:ln w="28575">
              <a:solidFill>
                <a:schemeClr val="tx1"/>
              </a:solidFill>
              <a:round/>
              <a:headEnd/>
              <a:tailEnd/>
            </a:ln>
            <a:effectLst/>
          </p:spPr>
          <p:txBody>
            <a:bodyPr/>
            <a:lstStyle/>
            <a:p>
              <a:endParaRPr lang="en-US" dirty="0"/>
            </a:p>
          </p:txBody>
        </p:sp>
        <p:sp>
          <p:nvSpPr>
            <p:cNvPr id="257" name="Line 45"/>
            <p:cNvSpPr>
              <a:spLocks noChangeShapeType="1"/>
            </p:cNvSpPr>
            <p:nvPr/>
          </p:nvSpPr>
          <p:spPr bwMode="auto">
            <a:xfrm flipV="1">
              <a:off x="914400" y="24536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258" name="Line 46"/>
            <p:cNvSpPr>
              <a:spLocks noChangeShapeType="1"/>
            </p:cNvSpPr>
            <p:nvPr/>
          </p:nvSpPr>
          <p:spPr bwMode="auto">
            <a:xfrm>
              <a:off x="1066800" y="29718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59" name="Text Box 47"/>
            <p:cNvSpPr txBox="1">
              <a:spLocks noChangeArrowheads="1"/>
            </p:cNvSpPr>
            <p:nvPr/>
          </p:nvSpPr>
          <p:spPr bwMode="auto">
            <a:xfrm>
              <a:off x="990600" y="27432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260" name="Text Box 48"/>
            <p:cNvSpPr txBox="1">
              <a:spLocks noChangeArrowheads="1"/>
            </p:cNvSpPr>
            <p:nvPr/>
          </p:nvSpPr>
          <p:spPr bwMode="auto">
            <a:xfrm>
              <a:off x="1095375" y="35036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261" name="Text Box 49"/>
            <p:cNvSpPr txBox="1">
              <a:spLocks noChangeArrowheads="1"/>
            </p:cNvSpPr>
            <p:nvPr/>
          </p:nvSpPr>
          <p:spPr bwMode="auto">
            <a:xfrm>
              <a:off x="1281113" y="31099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262" name="Rectangle 50"/>
            <p:cNvSpPr>
              <a:spLocks noChangeArrowheads="1"/>
            </p:cNvSpPr>
            <p:nvPr/>
          </p:nvSpPr>
          <p:spPr bwMode="auto">
            <a:xfrm>
              <a:off x="6761163" y="3810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63" name="Text Box 51"/>
            <p:cNvSpPr txBox="1">
              <a:spLocks noChangeArrowheads="1"/>
            </p:cNvSpPr>
            <p:nvPr/>
          </p:nvSpPr>
          <p:spPr bwMode="auto">
            <a:xfrm>
              <a:off x="6858000" y="50577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264" name="Group 52"/>
            <p:cNvGrpSpPr>
              <a:grpSpLocks/>
            </p:cNvGrpSpPr>
            <p:nvPr/>
          </p:nvGrpSpPr>
          <p:grpSpPr bwMode="auto">
            <a:xfrm>
              <a:off x="5067288" y="4191000"/>
              <a:ext cx="228600" cy="549275"/>
              <a:chOff x="4392" y="1632"/>
              <a:chExt cx="144" cy="346"/>
            </a:xfrm>
          </p:grpSpPr>
          <p:grpSp>
            <p:nvGrpSpPr>
              <p:cNvPr id="433" name="Group 53"/>
              <p:cNvGrpSpPr>
                <a:grpSpLocks/>
              </p:cNvGrpSpPr>
              <p:nvPr/>
            </p:nvGrpSpPr>
            <p:grpSpPr bwMode="auto">
              <a:xfrm>
                <a:off x="4411" y="1634"/>
                <a:ext cx="102" cy="336"/>
                <a:chOff x="1248" y="3360"/>
                <a:chExt cx="144" cy="480"/>
              </a:xfrm>
            </p:grpSpPr>
            <p:sp>
              <p:nvSpPr>
                <p:cNvPr id="435"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36"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37"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34"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265" name="Line 58"/>
            <p:cNvSpPr>
              <a:spLocks noChangeShapeType="1"/>
            </p:cNvSpPr>
            <p:nvPr/>
          </p:nvSpPr>
          <p:spPr bwMode="auto">
            <a:xfrm>
              <a:off x="64770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66" name="Oval 59"/>
            <p:cNvSpPr>
              <a:spLocks noChangeArrowheads="1"/>
            </p:cNvSpPr>
            <p:nvPr/>
          </p:nvSpPr>
          <p:spPr bwMode="auto">
            <a:xfrm>
              <a:off x="4800600" y="28956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267" name="Line 60"/>
            <p:cNvSpPr>
              <a:spLocks noChangeShapeType="1"/>
            </p:cNvSpPr>
            <p:nvPr/>
          </p:nvSpPr>
          <p:spPr bwMode="auto">
            <a:xfrm>
              <a:off x="2209800" y="3886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68" name="Line 61"/>
            <p:cNvSpPr>
              <a:spLocks noChangeShapeType="1"/>
            </p:cNvSpPr>
            <p:nvPr/>
          </p:nvSpPr>
          <p:spPr bwMode="auto">
            <a:xfrm flipV="1">
              <a:off x="4953000" y="35052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269" name="Line 62"/>
            <p:cNvSpPr>
              <a:spLocks noChangeShapeType="1"/>
            </p:cNvSpPr>
            <p:nvPr/>
          </p:nvSpPr>
          <p:spPr bwMode="auto">
            <a:xfrm>
              <a:off x="4800600" y="47929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270" name="Line 63"/>
            <p:cNvSpPr>
              <a:spLocks noChangeShapeType="1"/>
            </p:cNvSpPr>
            <p:nvPr/>
          </p:nvSpPr>
          <p:spPr bwMode="auto">
            <a:xfrm>
              <a:off x="5181600" y="3200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1" name="Line 64"/>
            <p:cNvSpPr>
              <a:spLocks noChangeShapeType="1"/>
            </p:cNvSpPr>
            <p:nvPr/>
          </p:nvSpPr>
          <p:spPr bwMode="auto">
            <a:xfrm>
              <a:off x="2148840" y="1310640"/>
              <a:ext cx="4876800" cy="0"/>
            </a:xfrm>
            <a:prstGeom prst="line">
              <a:avLst/>
            </a:prstGeom>
            <a:noFill/>
            <a:ln w="28575">
              <a:solidFill>
                <a:schemeClr val="tx1"/>
              </a:solidFill>
              <a:round/>
              <a:headEnd/>
              <a:tailEnd/>
            </a:ln>
            <a:effectLst/>
          </p:spPr>
          <p:txBody>
            <a:bodyPr/>
            <a:lstStyle/>
            <a:p>
              <a:endParaRPr lang="en-US" dirty="0"/>
            </a:p>
          </p:txBody>
        </p:sp>
        <p:sp>
          <p:nvSpPr>
            <p:cNvPr id="272" name="Line 65"/>
            <p:cNvSpPr>
              <a:spLocks noChangeShapeType="1"/>
            </p:cNvSpPr>
            <p:nvPr/>
          </p:nvSpPr>
          <p:spPr bwMode="auto">
            <a:xfrm flipV="1">
              <a:off x="2578100" y="1676400"/>
              <a:ext cx="12700" cy="304800"/>
            </a:xfrm>
            <a:prstGeom prst="line">
              <a:avLst/>
            </a:prstGeom>
            <a:noFill/>
            <a:ln w="28575">
              <a:solidFill>
                <a:schemeClr val="tx1"/>
              </a:solidFill>
              <a:round/>
              <a:headEnd/>
              <a:tailEnd/>
            </a:ln>
            <a:effectLst/>
          </p:spPr>
          <p:txBody>
            <a:bodyPr/>
            <a:lstStyle/>
            <a:p>
              <a:endParaRPr lang="en-US" dirty="0"/>
            </a:p>
          </p:txBody>
        </p:sp>
        <p:sp>
          <p:nvSpPr>
            <p:cNvPr id="273" name="Line 66"/>
            <p:cNvSpPr>
              <a:spLocks noChangeShapeType="1"/>
            </p:cNvSpPr>
            <p:nvPr/>
          </p:nvSpPr>
          <p:spPr bwMode="auto">
            <a:xfrm flipV="1">
              <a:off x="1995488" y="1981200"/>
              <a:ext cx="0" cy="685800"/>
            </a:xfrm>
            <a:prstGeom prst="line">
              <a:avLst/>
            </a:prstGeom>
            <a:noFill/>
            <a:ln w="28575">
              <a:solidFill>
                <a:schemeClr val="tx1"/>
              </a:solidFill>
              <a:round/>
              <a:headEnd/>
              <a:tailEnd/>
            </a:ln>
            <a:effectLst/>
          </p:spPr>
          <p:txBody>
            <a:bodyPr/>
            <a:lstStyle/>
            <a:p>
              <a:endParaRPr lang="en-US" dirty="0"/>
            </a:p>
          </p:txBody>
        </p:sp>
        <p:sp>
          <p:nvSpPr>
            <p:cNvPr id="274" name="Line 67"/>
            <p:cNvSpPr>
              <a:spLocks noChangeShapeType="1"/>
            </p:cNvSpPr>
            <p:nvPr/>
          </p:nvSpPr>
          <p:spPr bwMode="auto">
            <a:xfrm flipV="1">
              <a:off x="7003733" y="1295400"/>
              <a:ext cx="14288" cy="1676400"/>
            </a:xfrm>
            <a:prstGeom prst="line">
              <a:avLst/>
            </a:prstGeom>
            <a:noFill/>
            <a:ln w="28575">
              <a:solidFill>
                <a:schemeClr val="tx1"/>
              </a:solidFill>
              <a:round/>
              <a:headEnd/>
              <a:tailEnd/>
            </a:ln>
            <a:effectLst/>
          </p:spPr>
          <p:txBody>
            <a:bodyPr/>
            <a:lstStyle/>
            <a:p>
              <a:endParaRPr lang="en-US" dirty="0"/>
            </a:p>
          </p:txBody>
        </p:sp>
        <p:sp>
          <p:nvSpPr>
            <p:cNvPr id="275" name="Line 68"/>
            <p:cNvSpPr>
              <a:spLocks noChangeShapeType="1"/>
            </p:cNvSpPr>
            <p:nvPr/>
          </p:nvSpPr>
          <p:spPr bwMode="auto">
            <a:xfrm flipV="1">
              <a:off x="2147888" y="1295400"/>
              <a:ext cx="0" cy="914400"/>
            </a:xfrm>
            <a:prstGeom prst="line">
              <a:avLst/>
            </a:prstGeom>
            <a:noFill/>
            <a:ln w="28575">
              <a:solidFill>
                <a:schemeClr val="tx1"/>
              </a:solidFill>
              <a:round/>
              <a:headEnd/>
              <a:tailEnd/>
            </a:ln>
            <a:effectLst/>
          </p:spPr>
          <p:txBody>
            <a:bodyPr/>
            <a:lstStyle/>
            <a:p>
              <a:endParaRPr lang="en-US" dirty="0"/>
            </a:p>
          </p:txBody>
        </p:sp>
        <p:sp>
          <p:nvSpPr>
            <p:cNvPr id="276" name="Line 69"/>
            <p:cNvSpPr>
              <a:spLocks noChangeShapeType="1"/>
            </p:cNvSpPr>
            <p:nvPr/>
          </p:nvSpPr>
          <p:spPr bwMode="auto">
            <a:xfrm>
              <a:off x="6035040" y="2971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7" name="Line 71"/>
            <p:cNvSpPr>
              <a:spLocks noChangeShapeType="1"/>
            </p:cNvSpPr>
            <p:nvPr/>
          </p:nvSpPr>
          <p:spPr bwMode="auto">
            <a:xfrm>
              <a:off x="457200" y="3733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78" name="Line 72"/>
            <p:cNvSpPr>
              <a:spLocks noChangeShapeType="1"/>
            </p:cNvSpPr>
            <p:nvPr/>
          </p:nvSpPr>
          <p:spPr bwMode="auto">
            <a:xfrm flipH="1" flipV="1">
              <a:off x="457200" y="1676400"/>
              <a:ext cx="12700" cy="2057400"/>
            </a:xfrm>
            <a:prstGeom prst="line">
              <a:avLst/>
            </a:prstGeom>
            <a:noFill/>
            <a:ln w="28575">
              <a:solidFill>
                <a:schemeClr val="tx1"/>
              </a:solidFill>
              <a:round/>
              <a:headEnd/>
              <a:tailEnd/>
            </a:ln>
            <a:effectLst/>
          </p:spPr>
          <p:txBody>
            <a:bodyPr/>
            <a:lstStyle/>
            <a:p>
              <a:endParaRPr lang="en-US" dirty="0"/>
            </a:p>
          </p:txBody>
        </p:sp>
        <p:sp>
          <p:nvSpPr>
            <p:cNvPr id="279" name="Line 73"/>
            <p:cNvSpPr>
              <a:spLocks noChangeShapeType="1"/>
            </p:cNvSpPr>
            <p:nvPr/>
          </p:nvSpPr>
          <p:spPr bwMode="auto">
            <a:xfrm>
              <a:off x="457200" y="1683068"/>
              <a:ext cx="2133600" cy="0"/>
            </a:xfrm>
            <a:prstGeom prst="line">
              <a:avLst/>
            </a:prstGeom>
            <a:noFill/>
            <a:ln w="28575">
              <a:solidFill>
                <a:schemeClr val="tx1"/>
              </a:solidFill>
              <a:round/>
              <a:headEnd/>
              <a:tailEnd/>
            </a:ln>
            <a:effectLst/>
          </p:spPr>
          <p:txBody>
            <a:bodyPr/>
            <a:lstStyle/>
            <a:p>
              <a:endParaRPr lang="en-US" dirty="0"/>
            </a:p>
          </p:txBody>
        </p:sp>
        <p:sp>
          <p:nvSpPr>
            <p:cNvPr id="280" name="Line 74"/>
            <p:cNvSpPr>
              <a:spLocks noChangeShapeType="1"/>
            </p:cNvSpPr>
            <p:nvPr/>
          </p:nvSpPr>
          <p:spPr bwMode="auto">
            <a:xfrm flipH="1">
              <a:off x="2438400" y="1981200"/>
              <a:ext cx="152400" cy="0"/>
            </a:xfrm>
            <a:prstGeom prst="line">
              <a:avLst/>
            </a:prstGeom>
            <a:noFill/>
            <a:ln w="28575">
              <a:solidFill>
                <a:schemeClr val="tx1"/>
              </a:solidFill>
              <a:round/>
              <a:headEnd/>
              <a:tailEnd/>
            </a:ln>
            <a:effectLst/>
          </p:spPr>
          <p:txBody>
            <a:bodyPr/>
            <a:lstStyle/>
            <a:p>
              <a:endParaRPr lang="en-US" dirty="0"/>
            </a:p>
          </p:txBody>
        </p:sp>
        <p:sp>
          <p:nvSpPr>
            <p:cNvPr id="281" name="Line 75"/>
            <p:cNvSpPr>
              <a:spLocks noChangeShapeType="1"/>
            </p:cNvSpPr>
            <p:nvPr/>
          </p:nvSpPr>
          <p:spPr bwMode="auto">
            <a:xfrm>
              <a:off x="4724400" y="5105400"/>
              <a:ext cx="381000" cy="0"/>
            </a:xfrm>
            <a:prstGeom prst="line">
              <a:avLst/>
            </a:prstGeom>
            <a:noFill/>
            <a:ln w="28575">
              <a:solidFill>
                <a:schemeClr val="tx1"/>
              </a:solidFill>
              <a:round/>
              <a:headEnd/>
              <a:tailEnd/>
            </a:ln>
            <a:effectLst/>
          </p:spPr>
          <p:txBody>
            <a:bodyPr/>
            <a:lstStyle/>
            <a:p>
              <a:endParaRPr lang="en-US" dirty="0"/>
            </a:p>
          </p:txBody>
        </p:sp>
        <p:sp>
          <p:nvSpPr>
            <p:cNvPr id="282" name="Line 76"/>
            <p:cNvSpPr>
              <a:spLocks noChangeShapeType="1"/>
            </p:cNvSpPr>
            <p:nvPr/>
          </p:nvSpPr>
          <p:spPr bwMode="auto">
            <a:xfrm>
              <a:off x="60198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83" name="Text Box 77"/>
            <p:cNvSpPr txBox="1">
              <a:spLocks noChangeArrowheads="1"/>
            </p:cNvSpPr>
            <p:nvPr/>
          </p:nvSpPr>
          <p:spPr bwMode="auto">
            <a:xfrm>
              <a:off x="6650038" y="40989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284" name="Text Box 78"/>
            <p:cNvSpPr txBox="1">
              <a:spLocks noChangeArrowheads="1"/>
            </p:cNvSpPr>
            <p:nvPr/>
          </p:nvSpPr>
          <p:spPr bwMode="auto">
            <a:xfrm>
              <a:off x="1828800" y="36576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285" name="Line 79"/>
            <p:cNvSpPr>
              <a:spLocks noChangeShapeType="1"/>
            </p:cNvSpPr>
            <p:nvPr/>
          </p:nvSpPr>
          <p:spPr bwMode="auto">
            <a:xfrm>
              <a:off x="2819400" y="34004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86" name="Line 82"/>
            <p:cNvSpPr>
              <a:spLocks noChangeShapeType="1"/>
            </p:cNvSpPr>
            <p:nvPr/>
          </p:nvSpPr>
          <p:spPr bwMode="auto">
            <a:xfrm>
              <a:off x="4724400" y="2667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87" name="Line 83"/>
            <p:cNvSpPr>
              <a:spLocks noChangeShapeType="1"/>
            </p:cNvSpPr>
            <p:nvPr/>
          </p:nvSpPr>
          <p:spPr bwMode="auto">
            <a:xfrm>
              <a:off x="2819400" y="2133600"/>
              <a:ext cx="0" cy="3733800"/>
            </a:xfrm>
            <a:prstGeom prst="line">
              <a:avLst/>
            </a:prstGeom>
            <a:noFill/>
            <a:ln w="28575">
              <a:solidFill>
                <a:schemeClr val="tx1"/>
              </a:solidFill>
              <a:round/>
              <a:headEnd/>
              <a:tailEnd/>
            </a:ln>
            <a:effectLst/>
          </p:spPr>
          <p:txBody>
            <a:bodyPr/>
            <a:lstStyle/>
            <a:p>
              <a:endParaRPr lang="en-US" dirty="0"/>
            </a:p>
          </p:txBody>
        </p:sp>
        <p:sp>
          <p:nvSpPr>
            <p:cNvPr id="288" name="Line 84"/>
            <p:cNvSpPr>
              <a:spLocks noChangeShapeType="1"/>
            </p:cNvSpPr>
            <p:nvPr/>
          </p:nvSpPr>
          <p:spPr bwMode="auto">
            <a:xfrm>
              <a:off x="2819400" y="50911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289" name="Line 86"/>
            <p:cNvSpPr>
              <a:spLocks noChangeShapeType="1"/>
            </p:cNvSpPr>
            <p:nvPr/>
          </p:nvSpPr>
          <p:spPr bwMode="auto">
            <a:xfrm>
              <a:off x="7848600" y="4267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90" name="Line 87"/>
            <p:cNvSpPr>
              <a:spLocks noChangeShapeType="1"/>
            </p:cNvSpPr>
            <p:nvPr/>
          </p:nvSpPr>
          <p:spPr bwMode="auto">
            <a:xfrm>
              <a:off x="8229600" y="46005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91" name="Line 88"/>
            <p:cNvSpPr>
              <a:spLocks noChangeShapeType="1"/>
            </p:cNvSpPr>
            <p:nvPr/>
          </p:nvSpPr>
          <p:spPr bwMode="auto">
            <a:xfrm>
              <a:off x="6477000" y="2971800"/>
              <a:ext cx="533400" cy="0"/>
            </a:xfrm>
            <a:prstGeom prst="line">
              <a:avLst/>
            </a:prstGeom>
            <a:noFill/>
            <a:ln w="28575">
              <a:solidFill>
                <a:schemeClr val="tx1"/>
              </a:solidFill>
              <a:round/>
              <a:headEnd/>
              <a:tailEnd/>
            </a:ln>
            <a:effectLst/>
          </p:spPr>
          <p:txBody>
            <a:bodyPr/>
            <a:lstStyle/>
            <a:p>
              <a:endParaRPr lang="en-US" dirty="0"/>
            </a:p>
          </p:txBody>
        </p:sp>
        <p:sp>
          <p:nvSpPr>
            <p:cNvPr id="292" name="Line 89"/>
            <p:cNvSpPr>
              <a:spLocks noChangeShapeType="1"/>
            </p:cNvSpPr>
            <p:nvPr/>
          </p:nvSpPr>
          <p:spPr bwMode="auto">
            <a:xfrm>
              <a:off x="8534400" y="4433888"/>
              <a:ext cx="152400" cy="0"/>
            </a:xfrm>
            <a:prstGeom prst="line">
              <a:avLst/>
            </a:prstGeom>
            <a:noFill/>
            <a:ln w="28575">
              <a:solidFill>
                <a:schemeClr val="tx1"/>
              </a:solidFill>
              <a:round/>
              <a:headEnd/>
              <a:tailEnd/>
            </a:ln>
            <a:effectLst/>
          </p:spPr>
          <p:txBody>
            <a:bodyPr/>
            <a:lstStyle/>
            <a:p>
              <a:endParaRPr lang="en-US" dirty="0"/>
            </a:p>
          </p:txBody>
        </p:sp>
        <p:sp>
          <p:nvSpPr>
            <p:cNvPr id="293" name="Line 90"/>
            <p:cNvSpPr>
              <a:spLocks noChangeShapeType="1"/>
            </p:cNvSpPr>
            <p:nvPr/>
          </p:nvSpPr>
          <p:spPr bwMode="auto">
            <a:xfrm>
              <a:off x="8672513" y="4419600"/>
              <a:ext cx="14288" cy="1828800"/>
            </a:xfrm>
            <a:prstGeom prst="line">
              <a:avLst/>
            </a:prstGeom>
            <a:noFill/>
            <a:ln w="28575">
              <a:solidFill>
                <a:schemeClr val="tx1"/>
              </a:solidFill>
              <a:round/>
              <a:headEnd/>
              <a:tailEnd/>
            </a:ln>
            <a:effectLst/>
          </p:spPr>
          <p:txBody>
            <a:bodyPr/>
            <a:lstStyle/>
            <a:p>
              <a:endParaRPr lang="en-US" dirty="0"/>
            </a:p>
          </p:txBody>
        </p:sp>
        <p:sp>
          <p:nvSpPr>
            <p:cNvPr id="294" name="Line 9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295" name="Line 92"/>
            <p:cNvSpPr>
              <a:spLocks noChangeShapeType="1"/>
            </p:cNvSpPr>
            <p:nvPr/>
          </p:nvSpPr>
          <p:spPr bwMode="auto">
            <a:xfrm>
              <a:off x="2909888" y="4495800"/>
              <a:ext cx="0" cy="1752600"/>
            </a:xfrm>
            <a:prstGeom prst="line">
              <a:avLst/>
            </a:prstGeom>
            <a:noFill/>
            <a:ln w="28575">
              <a:solidFill>
                <a:schemeClr val="tx1"/>
              </a:solidFill>
              <a:round/>
              <a:headEnd/>
              <a:tailEnd/>
            </a:ln>
            <a:effectLst/>
          </p:spPr>
          <p:txBody>
            <a:bodyPr/>
            <a:lstStyle/>
            <a:p>
              <a:endParaRPr lang="en-US" dirty="0"/>
            </a:p>
          </p:txBody>
        </p:sp>
        <p:grpSp>
          <p:nvGrpSpPr>
            <p:cNvPr id="296" name="Group 93"/>
            <p:cNvGrpSpPr>
              <a:grpSpLocks/>
            </p:cNvGrpSpPr>
            <p:nvPr/>
          </p:nvGrpSpPr>
          <p:grpSpPr bwMode="auto">
            <a:xfrm>
              <a:off x="2246301" y="1827213"/>
              <a:ext cx="228600" cy="549275"/>
              <a:chOff x="4392" y="1632"/>
              <a:chExt cx="144" cy="346"/>
            </a:xfrm>
          </p:grpSpPr>
          <p:grpSp>
            <p:nvGrpSpPr>
              <p:cNvPr id="428" name="Group 94"/>
              <p:cNvGrpSpPr>
                <a:grpSpLocks/>
              </p:cNvGrpSpPr>
              <p:nvPr/>
            </p:nvGrpSpPr>
            <p:grpSpPr bwMode="auto">
              <a:xfrm>
                <a:off x="4411" y="1634"/>
                <a:ext cx="102" cy="336"/>
                <a:chOff x="1248" y="3360"/>
                <a:chExt cx="144" cy="480"/>
              </a:xfrm>
            </p:grpSpPr>
            <p:sp>
              <p:nvSpPr>
                <p:cNvPr id="430"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31"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32"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9"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97" name="Group 99"/>
            <p:cNvGrpSpPr>
              <a:grpSpLocks/>
            </p:cNvGrpSpPr>
            <p:nvPr/>
          </p:nvGrpSpPr>
          <p:grpSpPr bwMode="auto">
            <a:xfrm>
              <a:off x="8342301" y="4175125"/>
              <a:ext cx="228600" cy="549275"/>
              <a:chOff x="4392" y="1632"/>
              <a:chExt cx="144" cy="346"/>
            </a:xfrm>
          </p:grpSpPr>
          <p:grpSp>
            <p:nvGrpSpPr>
              <p:cNvPr id="423" name="Group 100"/>
              <p:cNvGrpSpPr>
                <a:grpSpLocks/>
              </p:cNvGrpSpPr>
              <p:nvPr/>
            </p:nvGrpSpPr>
            <p:grpSpPr bwMode="auto">
              <a:xfrm>
                <a:off x="4411" y="1634"/>
                <a:ext cx="102" cy="336"/>
                <a:chOff x="1248" y="3360"/>
                <a:chExt cx="144" cy="480"/>
              </a:xfrm>
            </p:grpSpPr>
            <p:sp>
              <p:nvSpPr>
                <p:cNvPr id="425"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6"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7"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4"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98" name="Group 105"/>
            <p:cNvGrpSpPr>
              <a:grpSpLocks/>
            </p:cNvGrpSpPr>
            <p:nvPr/>
          </p:nvGrpSpPr>
          <p:grpSpPr bwMode="auto">
            <a:xfrm>
              <a:off x="2438400" y="2514600"/>
              <a:ext cx="152400" cy="3505200"/>
              <a:chOff x="1728" y="1296"/>
              <a:chExt cx="96" cy="2688"/>
            </a:xfrm>
          </p:grpSpPr>
          <p:sp>
            <p:nvSpPr>
              <p:cNvPr id="421"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22"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299" name="Line 108"/>
            <p:cNvSpPr>
              <a:spLocks noChangeShapeType="1"/>
            </p:cNvSpPr>
            <p:nvPr/>
          </p:nvSpPr>
          <p:spPr bwMode="auto">
            <a:xfrm>
              <a:off x="2590800" y="3886200"/>
              <a:ext cx="228600" cy="0"/>
            </a:xfrm>
            <a:prstGeom prst="line">
              <a:avLst/>
            </a:prstGeom>
            <a:noFill/>
            <a:ln w="28575">
              <a:solidFill>
                <a:schemeClr val="tx1"/>
              </a:solidFill>
              <a:round/>
              <a:headEnd/>
              <a:tailEnd/>
            </a:ln>
            <a:effectLst/>
          </p:spPr>
          <p:txBody>
            <a:bodyPr/>
            <a:lstStyle/>
            <a:p>
              <a:endParaRPr lang="en-US" dirty="0"/>
            </a:p>
          </p:txBody>
        </p:sp>
        <p:sp>
          <p:nvSpPr>
            <p:cNvPr id="300" name="Line 109"/>
            <p:cNvSpPr>
              <a:spLocks noChangeShapeType="1"/>
            </p:cNvSpPr>
            <p:nvPr/>
          </p:nvSpPr>
          <p:spPr bwMode="auto">
            <a:xfrm>
              <a:off x="1920240" y="26670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301" name="Line 110"/>
            <p:cNvSpPr>
              <a:spLocks noChangeShapeType="1"/>
            </p:cNvSpPr>
            <p:nvPr/>
          </p:nvSpPr>
          <p:spPr bwMode="auto">
            <a:xfrm>
              <a:off x="2590800" y="26670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302" name="Group 111"/>
            <p:cNvGrpSpPr>
              <a:grpSpLocks/>
            </p:cNvGrpSpPr>
            <p:nvPr/>
          </p:nvGrpSpPr>
          <p:grpSpPr bwMode="auto">
            <a:xfrm>
              <a:off x="4572000" y="2514600"/>
              <a:ext cx="152400" cy="3505200"/>
              <a:chOff x="1728" y="1296"/>
              <a:chExt cx="96" cy="2688"/>
            </a:xfrm>
          </p:grpSpPr>
          <p:sp>
            <p:nvSpPr>
              <p:cNvPr id="419"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20"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03" name="Group 114"/>
            <p:cNvGrpSpPr>
              <a:grpSpLocks/>
            </p:cNvGrpSpPr>
            <p:nvPr/>
          </p:nvGrpSpPr>
          <p:grpSpPr bwMode="auto">
            <a:xfrm>
              <a:off x="6324600" y="2514600"/>
              <a:ext cx="152400" cy="3505200"/>
              <a:chOff x="1728" y="1296"/>
              <a:chExt cx="96" cy="2688"/>
            </a:xfrm>
          </p:grpSpPr>
          <p:sp>
            <p:nvSpPr>
              <p:cNvPr id="417"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8"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04" name="Group 117"/>
            <p:cNvGrpSpPr>
              <a:grpSpLocks/>
            </p:cNvGrpSpPr>
            <p:nvPr/>
          </p:nvGrpSpPr>
          <p:grpSpPr bwMode="auto">
            <a:xfrm>
              <a:off x="8001000" y="2514600"/>
              <a:ext cx="152400" cy="3505200"/>
              <a:chOff x="1728" y="1296"/>
              <a:chExt cx="96" cy="2688"/>
            </a:xfrm>
          </p:grpSpPr>
          <p:sp>
            <p:nvSpPr>
              <p:cNvPr id="415"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6"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05" name="Line 120"/>
            <p:cNvSpPr>
              <a:spLocks noChangeShapeType="1"/>
            </p:cNvSpPr>
            <p:nvPr/>
          </p:nvSpPr>
          <p:spPr bwMode="auto">
            <a:xfrm>
              <a:off x="42672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06" name="Line 121"/>
            <p:cNvSpPr>
              <a:spLocks noChangeShapeType="1"/>
            </p:cNvSpPr>
            <p:nvPr/>
          </p:nvSpPr>
          <p:spPr bwMode="auto">
            <a:xfrm>
              <a:off x="42672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07" name="Text Box 81"/>
            <p:cNvSpPr txBox="1">
              <a:spLocks noChangeArrowheads="1"/>
            </p:cNvSpPr>
            <p:nvPr/>
          </p:nvSpPr>
          <p:spPr bwMode="auto">
            <a:xfrm>
              <a:off x="3338513" y="29432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308" name="Rectangle 10"/>
            <p:cNvSpPr>
              <a:spLocks noChangeArrowheads="1"/>
            </p:cNvSpPr>
            <p:nvPr/>
          </p:nvSpPr>
          <p:spPr bwMode="auto">
            <a:xfrm>
              <a:off x="3048000" y="32146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309" name="Text Box 80"/>
            <p:cNvSpPr txBox="1">
              <a:spLocks noChangeArrowheads="1"/>
            </p:cNvSpPr>
            <p:nvPr/>
          </p:nvSpPr>
          <p:spPr bwMode="auto">
            <a:xfrm>
              <a:off x="3035300" y="32607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310" name="Text Box 122"/>
            <p:cNvSpPr txBox="1">
              <a:spLocks noChangeArrowheads="1"/>
            </p:cNvSpPr>
            <p:nvPr/>
          </p:nvSpPr>
          <p:spPr bwMode="auto">
            <a:xfrm>
              <a:off x="3733800" y="3565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311" name="Oval 11"/>
            <p:cNvSpPr>
              <a:spLocks noChangeArrowheads="1"/>
            </p:cNvSpPr>
            <p:nvPr/>
          </p:nvSpPr>
          <p:spPr bwMode="auto">
            <a:xfrm>
              <a:off x="3810000" y="4724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312" name="Text Box 123"/>
            <p:cNvSpPr txBox="1">
              <a:spLocks noChangeArrowheads="1"/>
            </p:cNvSpPr>
            <p:nvPr/>
          </p:nvSpPr>
          <p:spPr bwMode="auto">
            <a:xfrm>
              <a:off x="4310063" y="484346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313" name="Line 124"/>
            <p:cNvSpPr>
              <a:spLocks noChangeShapeType="1"/>
            </p:cNvSpPr>
            <p:nvPr/>
          </p:nvSpPr>
          <p:spPr bwMode="auto">
            <a:xfrm>
              <a:off x="4343400" y="5105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14" name="Line 125"/>
            <p:cNvSpPr>
              <a:spLocks noChangeShapeType="1"/>
            </p:cNvSpPr>
            <p:nvPr/>
          </p:nvSpPr>
          <p:spPr bwMode="auto">
            <a:xfrm>
              <a:off x="2819400" y="36861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15" name="Line 126"/>
            <p:cNvSpPr>
              <a:spLocks noChangeShapeType="1"/>
            </p:cNvSpPr>
            <p:nvPr/>
          </p:nvSpPr>
          <p:spPr bwMode="auto">
            <a:xfrm>
              <a:off x="2667000" y="4191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16" name="Line 127"/>
            <p:cNvSpPr>
              <a:spLocks noChangeShapeType="1"/>
            </p:cNvSpPr>
            <p:nvPr/>
          </p:nvSpPr>
          <p:spPr bwMode="auto">
            <a:xfrm>
              <a:off x="28956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7" name="Line 128"/>
            <p:cNvSpPr>
              <a:spLocks noChangeShapeType="1"/>
            </p:cNvSpPr>
            <p:nvPr/>
          </p:nvSpPr>
          <p:spPr bwMode="auto">
            <a:xfrm>
              <a:off x="4953000"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8" name="Line 129"/>
            <p:cNvSpPr>
              <a:spLocks noChangeShapeType="1"/>
            </p:cNvSpPr>
            <p:nvPr/>
          </p:nvSpPr>
          <p:spPr bwMode="auto">
            <a:xfrm>
              <a:off x="52578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9" name="Line 130"/>
            <p:cNvSpPr>
              <a:spLocks noChangeShapeType="1"/>
            </p:cNvSpPr>
            <p:nvPr/>
          </p:nvSpPr>
          <p:spPr bwMode="auto">
            <a:xfrm>
              <a:off x="4724400" y="4267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20" name="Line 131"/>
            <p:cNvSpPr>
              <a:spLocks noChangeShapeType="1"/>
            </p:cNvSpPr>
            <p:nvPr/>
          </p:nvSpPr>
          <p:spPr bwMode="auto">
            <a:xfrm>
              <a:off x="4724400"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21" name="Line 132"/>
            <p:cNvSpPr>
              <a:spLocks noChangeShapeType="1"/>
            </p:cNvSpPr>
            <p:nvPr/>
          </p:nvSpPr>
          <p:spPr bwMode="auto">
            <a:xfrm>
              <a:off x="2133600" y="2209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2" name="Line 133"/>
            <p:cNvSpPr>
              <a:spLocks noChangeShapeType="1"/>
            </p:cNvSpPr>
            <p:nvPr/>
          </p:nvSpPr>
          <p:spPr bwMode="auto">
            <a:xfrm>
              <a:off x="1981200" y="1981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23" name="Line 135"/>
            <p:cNvSpPr>
              <a:spLocks noChangeShapeType="1"/>
            </p:cNvSpPr>
            <p:nvPr/>
          </p:nvSpPr>
          <p:spPr bwMode="auto">
            <a:xfrm>
              <a:off x="6477000" y="4010025"/>
              <a:ext cx="152400" cy="0"/>
            </a:xfrm>
            <a:prstGeom prst="line">
              <a:avLst/>
            </a:prstGeom>
            <a:noFill/>
            <a:ln w="28575">
              <a:solidFill>
                <a:srgbClr val="CC0000"/>
              </a:solidFill>
              <a:round/>
              <a:headEnd/>
              <a:tailEnd/>
            </a:ln>
            <a:effectLst/>
          </p:spPr>
          <p:txBody>
            <a:bodyPr/>
            <a:lstStyle/>
            <a:p>
              <a:endParaRPr lang="en-US" dirty="0"/>
            </a:p>
          </p:txBody>
        </p:sp>
        <p:sp>
          <p:nvSpPr>
            <p:cNvPr id="324" name="Line 136"/>
            <p:cNvSpPr>
              <a:spLocks noChangeShapeType="1"/>
            </p:cNvSpPr>
            <p:nvPr/>
          </p:nvSpPr>
          <p:spPr bwMode="auto">
            <a:xfrm flipV="1">
              <a:off x="6629400" y="3552825"/>
              <a:ext cx="0" cy="457200"/>
            </a:xfrm>
            <a:prstGeom prst="line">
              <a:avLst/>
            </a:prstGeom>
            <a:noFill/>
            <a:ln w="28575">
              <a:solidFill>
                <a:srgbClr val="CC0000"/>
              </a:solidFill>
              <a:round/>
              <a:headEnd/>
              <a:tailEnd/>
            </a:ln>
            <a:effectLst/>
          </p:spPr>
          <p:txBody>
            <a:bodyPr/>
            <a:lstStyle/>
            <a:p>
              <a:endParaRPr lang="en-US" dirty="0"/>
            </a:p>
          </p:txBody>
        </p:sp>
        <p:sp>
          <p:nvSpPr>
            <p:cNvPr id="325" name="Line 137"/>
            <p:cNvSpPr>
              <a:spLocks noChangeShapeType="1"/>
            </p:cNvSpPr>
            <p:nvPr/>
          </p:nvSpPr>
          <p:spPr bwMode="auto">
            <a:xfrm>
              <a:off x="4800600" y="4267200"/>
              <a:ext cx="0" cy="533400"/>
            </a:xfrm>
            <a:prstGeom prst="line">
              <a:avLst/>
            </a:prstGeom>
            <a:noFill/>
            <a:ln w="28575">
              <a:solidFill>
                <a:schemeClr val="tx1"/>
              </a:solidFill>
              <a:round/>
              <a:headEnd/>
              <a:tailEnd/>
            </a:ln>
            <a:effectLst/>
          </p:spPr>
          <p:txBody>
            <a:bodyPr/>
            <a:lstStyle/>
            <a:p>
              <a:endParaRPr lang="en-US" dirty="0"/>
            </a:p>
          </p:txBody>
        </p:sp>
        <p:sp>
          <p:nvSpPr>
            <p:cNvPr id="326" name="Text Box 138"/>
            <p:cNvSpPr txBox="1">
              <a:spLocks noChangeArrowheads="1"/>
            </p:cNvSpPr>
            <p:nvPr/>
          </p:nvSpPr>
          <p:spPr bwMode="auto">
            <a:xfrm>
              <a:off x="6629400" y="47244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327" name="Line 139"/>
            <p:cNvSpPr>
              <a:spLocks noChangeShapeType="1"/>
            </p:cNvSpPr>
            <p:nvPr/>
          </p:nvSpPr>
          <p:spPr bwMode="auto">
            <a:xfrm>
              <a:off x="6477000" y="4953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28" name="Text Box 140"/>
            <p:cNvSpPr txBox="1">
              <a:spLocks noChangeArrowheads="1"/>
            </p:cNvSpPr>
            <p:nvPr/>
          </p:nvSpPr>
          <p:spPr bwMode="auto">
            <a:xfrm>
              <a:off x="7259638" y="41148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329" name="Line 141"/>
            <p:cNvSpPr>
              <a:spLocks noChangeShapeType="1"/>
            </p:cNvSpPr>
            <p:nvPr/>
          </p:nvSpPr>
          <p:spPr bwMode="auto">
            <a:xfrm>
              <a:off x="6568440" y="4267200"/>
              <a:ext cx="0" cy="1066800"/>
            </a:xfrm>
            <a:prstGeom prst="line">
              <a:avLst/>
            </a:prstGeom>
            <a:noFill/>
            <a:ln w="28575">
              <a:solidFill>
                <a:schemeClr val="tx1"/>
              </a:solidFill>
              <a:round/>
              <a:headEnd/>
              <a:tailEnd/>
            </a:ln>
            <a:effectLst/>
          </p:spPr>
          <p:txBody>
            <a:bodyPr/>
            <a:lstStyle/>
            <a:p>
              <a:endParaRPr lang="en-US" dirty="0"/>
            </a:p>
          </p:txBody>
        </p:sp>
        <p:sp>
          <p:nvSpPr>
            <p:cNvPr id="330" name="Line 142"/>
            <p:cNvSpPr>
              <a:spLocks noChangeShapeType="1"/>
            </p:cNvSpPr>
            <p:nvPr/>
          </p:nvSpPr>
          <p:spPr bwMode="auto">
            <a:xfrm>
              <a:off x="6553200" y="53340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331" name="Line 143"/>
            <p:cNvSpPr>
              <a:spLocks noChangeShapeType="1"/>
            </p:cNvSpPr>
            <p:nvPr/>
          </p:nvSpPr>
          <p:spPr bwMode="auto">
            <a:xfrm>
              <a:off x="8153400" y="4267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32" name="Line 144"/>
            <p:cNvSpPr>
              <a:spLocks noChangeShapeType="1"/>
            </p:cNvSpPr>
            <p:nvPr/>
          </p:nvSpPr>
          <p:spPr bwMode="auto">
            <a:xfrm>
              <a:off x="8153400" y="5341620"/>
              <a:ext cx="76200" cy="0"/>
            </a:xfrm>
            <a:prstGeom prst="line">
              <a:avLst/>
            </a:prstGeom>
            <a:noFill/>
            <a:ln w="28575">
              <a:solidFill>
                <a:schemeClr val="tx1"/>
              </a:solidFill>
              <a:round/>
              <a:headEnd/>
              <a:tailEnd/>
            </a:ln>
            <a:effectLst/>
          </p:spPr>
          <p:txBody>
            <a:bodyPr/>
            <a:lstStyle/>
            <a:p>
              <a:endParaRPr lang="en-US" dirty="0"/>
            </a:p>
          </p:txBody>
        </p:sp>
        <p:sp>
          <p:nvSpPr>
            <p:cNvPr id="333" name="Line 145"/>
            <p:cNvSpPr>
              <a:spLocks noChangeShapeType="1"/>
            </p:cNvSpPr>
            <p:nvPr/>
          </p:nvSpPr>
          <p:spPr bwMode="auto">
            <a:xfrm flipV="1">
              <a:off x="8229600" y="4586288"/>
              <a:ext cx="0" cy="762000"/>
            </a:xfrm>
            <a:prstGeom prst="line">
              <a:avLst/>
            </a:prstGeom>
            <a:noFill/>
            <a:ln w="28575">
              <a:solidFill>
                <a:schemeClr val="tx1"/>
              </a:solidFill>
              <a:round/>
              <a:headEnd/>
              <a:tailEnd/>
            </a:ln>
            <a:effectLst/>
          </p:spPr>
          <p:txBody>
            <a:bodyPr/>
            <a:lstStyle/>
            <a:p>
              <a:endParaRPr lang="en-US" dirty="0"/>
            </a:p>
          </p:txBody>
        </p:sp>
        <p:sp>
          <p:nvSpPr>
            <p:cNvPr id="334" name="Text Box 146"/>
            <p:cNvSpPr txBox="1">
              <a:spLocks noChangeArrowheads="1"/>
            </p:cNvSpPr>
            <p:nvPr/>
          </p:nvSpPr>
          <p:spPr bwMode="auto">
            <a:xfrm>
              <a:off x="2286000" y="23288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335" name="Text Box 147"/>
            <p:cNvSpPr txBox="1">
              <a:spLocks noChangeArrowheads="1"/>
            </p:cNvSpPr>
            <p:nvPr/>
          </p:nvSpPr>
          <p:spPr bwMode="auto">
            <a:xfrm>
              <a:off x="4343400" y="14478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336" name="Text Box 148"/>
            <p:cNvSpPr txBox="1">
              <a:spLocks noChangeArrowheads="1"/>
            </p:cNvSpPr>
            <p:nvPr/>
          </p:nvSpPr>
          <p:spPr bwMode="auto">
            <a:xfrm>
              <a:off x="6019800" y="14478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337" name="Text Box 149"/>
            <p:cNvSpPr txBox="1">
              <a:spLocks noChangeArrowheads="1"/>
            </p:cNvSpPr>
            <p:nvPr/>
          </p:nvSpPr>
          <p:spPr bwMode="auto">
            <a:xfrm>
              <a:off x="7696200" y="14478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338" name="Text Box 152"/>
            <p:cNvSpPr txBox="1">
              <a:spLocks noChangeArrowheads="1"/>
            </p:cNvSpPr>
            <p:nvPr/>
          </p:nvSpPr>
          <p:spPr bwMode="auto">
            <a:xfrm rot="16200000">
              <a:off x="1989138" y="30686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339" name="Line 156"/>
            <p:cNvSpPr>
              <a:spLocks noChangeShapeType="1"/>
            </p:cNvSpPr>
            <p:nvPr/>
          </p:nvSpPr>
          <p:spPr bwMode="auto">
            <a:xfrm>
              <a:off x="2819400" y="55626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40" name="Line 157"/>
            <p:cNvSpPr>
              <a:spLocks noChangeShapeType="1"/>
            </p:cNvSpPr>
            <p:nvPr/>
          </p:nvSpPr>
          <p:spPr bwMode="auto">
            <a:xfrm>
              <a:off x="2819400" y="58597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41" name="Line 158"/>
            <p:cNvSpPr>
              <a:spLocks noChangeShapeType="1"/>
            </p:cNvSpPr>
            <p:nvPr/>
          </p:nvSpPr>
          <p:spPr bwMode="auto">
            <a:xfrm>
              <a:off x="2681288" y="4191000"/>
              <a:ext cx="0" cy="1905000"/>
            </a:xfrm>
            <a:prstGeom prst="line">
              <a:avLst/>
            </a:prstGeom>
            <a:noFill/>
            <a:ln w="28575">
              <a:solidFill>
                <a:schemeClr val="tx1"/>
              </a:solidFill>
              <a:round/>
              <a:headEnd/>
              <a:tailEnd/>
            </a:ln>
            <a:effectLst/>
          </p:spPr>
          <p:txBody>
            <a:bodyPr/>
            <a:lstStyle/>
            <a:p>
              <a:endParaRPr lang="en-US" dirty="0"/>
            </a:p>
          </p:txBody>
        </p:sp>
        <p:sp>
          <p:nvSpPr>
            <p:cNvPr id="342" name="Line 159"/>
            <p:cNvSpPr>
              <a:spLocks noChangeShapeType="1"/>
            </p:cNvSpPr>
            <p:nvPr/>
          </p:nvSpPr>
          <p:spPr bwMode="auto">
            <a:xfrm>
              <a:off x="2667000" y="6096000"/>
              <a:ext cx="5638800" cy="0"/>
            </a:xfrm>
            <a:prstGeom prst="line">
              <a:avLst/>
            </a:prstGeom>
            <a:noFill/>
            <a:ln w="28575">
              <a:solidFill>
                <a:schemeClr val="tx1"/>
              </a:solidFill>
              <a:round/>
              <a:headEnd/>
              <a:tailEnd/>
            </a:ln>
            <a:effectLst/>
          </p:spPr>
          <p:txBody>
            <a:bodyPr/>
            <a:lstStyle/>
            <a:p>
              <a:endParaRPr lang="en-US" dirty="0"/>
            </a:p>
          </p:txBody>
        </p:sp>
        <p:sp>
          <p:nvSpPr>
            <p:cNvPr id="343" name="Text Box 160"/>
            <p:cNvSpPr txBox="1">
              <a:spLocks noChangeArrowheads="1"/>
            </p:cNvSpPr>
            <p:nvPr/>
          </p:nvSpPr>
          <p:spPr bwMode="auto">
            <a:xfrm>
              <a:off x="2971800" y="48768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344" name="Text Box 161"/>
            <p:cNvSpPr txBox="1">
              <a:spLocks noChangeArrowheads="1"/>
            </p:cNvSpPr>
            <p:nvPr/>
          </p:nvSpPr>
          <p:spPr bwMode="auto">
            <a:xfrm>
              <a:off x="2971800" y="53181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345" name="Text Box 162"/>
            <p:cNvSpPr txBox="1">
              <a:spLocks noChangeArrowheads="1"/>
            </p:cNvSpPr>
            <p:nvPr/>
          </p:nvSpPr>
          <p:spPr bwMode="auto">
            <a:xfrm>
              <a:off x="2971800" y="56229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346" name="Line 163"/>
            <p:cNvSpPr>
              <a:spLocks noChangeShapeType="1"/>
            </p:cNvSpPr>
            <p:nvPr/>
          </p:nvSpPr>
          <p:spPr bwMode="auto">
            <a:xfrm>
              <a:off x="8153400" y="5791200"/>
              <a:ext cx="152400" cy="0"/>
            </a:xfrm>
            <a:prstGeom prst="line">
              <a:avLst/>
            </a:prstGeom>
            <a:noFill/>
            <a:ln w="28575">
              <a:solidFill>
                <a:schemeClr val="tx1"/>
              </a:solidFill>
              <a:round/>
              <a:headEnd/>
              <a:tailEnd/>
            </a:ln>
            <a:effectLst/>
          </p:spPr>
          <p:txBody>
            <a:bodyPr/>
            <a:lstStyle/>
            <a:p>
              <a:endParaRPr lang="en-US" dirty="0"/>
            </a:p>
          </p:txBody>
        </p:sp>
        <p:sp>
          <p:nvSpPr>
            <p:cNvPr id="347" name="Line 164"/>
            <p:cNvSpPr>
              <a:spLocks noChangeShapeType="1"/>
            </p:cNvSpPr>
            <p:nvPr/>
          </p:nvSpPr>
          <p:spPr bwMode="auto">
            <a:xfrm>
              <a:off x="8291513" y="5791200"/>
              <a:ext cx="0" cy="304800"/>
            </a:xfrm>
            <a:prstGeom prst="line">
              <a:avLst/>
            </a:prstGeom>
            <a:noFill/>
            <a:ln w="28575">
              <a:solidFill>
                <a:schemeClr val="tx1"/>
              </a:solidFill>
              <a:round/>
              <a:headEnd/>
              <a:tailEnd/>
            </a:ln>
            <a:effectLst/>
          </p:spPr>
          <p:txBody>
            <a:bodyPr/>
            <a:lstStyle/>
            <a:p>
              <a:endParaRPr lang="en-US" dirty="0"/>
            </a:p>
          </p:txBody>
        </p:sp>
        <p:grpSp>
          <p:nvGrpSpPr>
            <p:cNvPr id="348" name="Group 182"/>
            <p:cNvGrpSpPr>
              <a:grpSpLocks/>
            </p:cNvGrpSpPr>
            <p:nvPr/>
          </p:nvGrpSpPr>
          <p:grpSpPr bwMode="auto">
            <a:xfrm>
              <a:off x="5370513" y="4876800"/>
              <a:ext cx="484188" cy="762000"/>
              <a:chOff x="3383" y="3072"/>
              <a:chExt cx="305" cy="480"/>
            </a:xfrm>
          </p:grpSpPr>
          <p:sp>
            <p:nvSpPr>
              <p:cNvPr id="413"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14"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349" name="Group 169"/>
            <p:cNvGrpSpPr>
              <a:grpSpLocks/>
            </p:cNvGrpSpPr>
            <p:nvPr/>
          </p:nvGrpSpPr>
          <p:grpSpPr bwMode="auto">
            <a:xfrm>
              <a:off x="5067288" y="5470525"/>
              <a:ext cx="228600" cy="549275"/>
              <a:chOff x="4392" y="1632"/>
              <a:chExt cx="144" cy="346"/>
            </a:xfrm>
          </p:grpSpPr>
          <p:grpSp>
            <p:nvGrpSpPr>
              <p:cNvPr id="408" name="Group 170"/>
              <p:cNvGrpSpPr>
                <a:grpSpLocks/>
              </p:cNvGrpSpPr>
              <p:nvPr/>
            </p:nvGrpSpPr>
            <p:grpSpPr bwMode="auto">
              <a:xfrm>
                <a:off x="4411" y="1634"/>
                <a:ext cx="102" cy="336"/>
                <a:chOff x="1248" y="3360"/>
                <a:chExt cx="144" cy="480"/>
              </a:xfrm>
            </p:grpSpPr>
            <p:sp>
              <p:nvSpPr>
                <p:cNvPr id="410"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11"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12"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09"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350" name="Line 175"/>
            <p:cNvSpPr>
              <a:spLocks noChangeShapeType="1"/>
            </p:cNvSpPr>
            <p:nvPr/>
          </p:nvSpPr>
          <p:spPr bwMode="auto">
            <a:xfrm>
              <a:off x="4724400" y="55626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51" name="Line 176"/>
            <p:cNvSpPr>
              <a:spLocks noChangeShapeType="1"/>
            </p:cNvSpPr>
            <p:nvPr/>
          </p:nvSpPr>
          <p:spPr bwMode="auto">
            <a:xfrm>
              <a:off x="4724400" y="5867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52" name="Line 177"/>
            <p:cNvSpPr>
              <a:spLocks noChangeShapeType="1"/>
            </p:cNvSpPr>
            <p:nvPr/>
          </p:nvSpPr>
          <p:spPr bwMode="auto">
            <a:xfrm>
              <a:off x="5257800" y="57912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53" name="Line 178"/>
            <p:cNvSpPr>
              <a:spLocks noChangeShapeType="1"/>
            </p:cNvSpPr>
            <p:nvPr/>
          </p:nvSpPr>
          <p:spPr bwMode="auto">
            <a:xfrm>
              <a:off x="6477000" y="57912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354" name="Line 179"/>
            <p:cNvSpPr>
              <a:spLocks noChangeShapeType="1"/>
            </p:cNvSpPr>
            <p:nvPr/>
          </p:nvSpPr>
          <p:spPr bwMode="auto">
            <a:xfrm>
              <a:off x="5105400" y="52349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55" name="Line 180"/>
            <p:cNvSpPr>
              <a:spLocks noChangeShapeType="1"/>
            </p:cNvSpPr>
            <p:nvPr/>
          </p:nvSpPr>
          <p:spPr bwMode="auto">
            <a:xfrm>
              <a:off x="5105400" y="5090160"/>
              <a:ext cx="0" cy="152400"/>
            </a:xfrm>
            <a:prstGeom prst="line">
              <a:avLst/>
            </a:prstGeom>
            <a:noFill/>
            <a:ln w="28575">
              <a:solidFill>
                <a:schemeClr val="tx1"/>
              </a:solidFill>
              <a:round/>
              <a:headEnd/>
              <a:tailEnd/>
            </a:ln>
            <a:effectLst/>
          </p:spPr>
          <p:txBody>
            <a:bodyPr/>
            <a:lstStyle/>
            <a:p>
              <a:endParaRPr lang="en-US" dirty="0"/>
            </a:p>
          </p:txBody>
        </p:sp>
        <p:grpSp>
          <p:nvGrpSpPr>
            <p:cNvPr id="356" name="Group 186"/>
            <p:cNvGrpSpPr>
              <a:grpSpLocks/>
            </p:cNvGrpSpPr>
            <p:nvPr/>
          </p:nvGrpSpPr>
          <p:grpSpPr bwMode="auto">
            <a:xfrm>
              <a:off x="3657600" y="1676400"/>
              <a:ext cx="608013" cy="914400"/>
              <a:chOff x="2334" y="1056"/>
              <a:chExt cx="383" cy="576"/>
            </a:xfrm>
          </p:grpSpPr>
          <p:sp>
            <p:nvSpPr>
              <p:cNvPr id="406"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07"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357" name="Line 187"/>
            <p:cNvSpPr>
              <a:spLocks noChangeShapeType="1"/>
            </p:cNvSpPr>
            <p:nvPr/>
          </p:nvSpPr>
          <p:spPr bwMode="auto">
            <a:xfrm>
              <a:off x="2811780" y="21412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358" name="Group 188"/>
            <p:cNvGrpSpPr>
              <a:grpSpLocks/>
            </p:cNvGrpSpPr>
            <p:nvPr/>
          </p:nvGrpSpPr>
          <p:grpSpPr bwMode="auto">
            <a:xfrm>
              <a:off x="4572000" y="1676400"/>
              <a:ext cx="152400" cy="838200"/>
              <a:chOff x="1728" y="1296"/>
              <a:chExt cx="96" cy="2688"/>
            </a:xfrm>
          </p:grpSpPr>
          <p:sp>
            <p:nvSpPr>
              <p:cNvPr id="404"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05"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59" name="Group 191"/>
            <p:cNvGrpSpPr>
              <a:grpSpLocks/>
            </p:cNvGrpSpPr>
            <p:nvPr/>
          </p:nvGrpSpPr>
          <p:grpSpPr bwMode="auto">
            <a:xfrm>
              <a:off x="6324600" y="1676400"/>
              <a:ext cx="152400" cy="838200"/>
              <a:chOff x="1728" y="1296"/>
              <a:chExt cx="96" cy="2688"/>
            </a:xfrm>
          </p:grpSpPr>
          <p:sp>
            <p:nvSpPr>
              <p:cNvPr id="402"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03"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60" name="Group 194"/>
            <p:cNvGrpSpPr>
              <a:grpSpLocks/>
            </p:cNvGrpSpPr>
            <p:nvPr/>
          </p:nvGrpSpPr>
          <p:grpSpPr bwMode="auto">
            <a:xfrm>
              <a:off x="8001000" y="1676400"/>
              <a:ext cx="152400" cy="838200"/>
              <a:chOff x="1728" y="1296"/>
              <a:chExt cx="96" cy="2688"/>
            </a:xfrm>
          </p:grpSpPr>
          <p:sp>
            <p:nvSpPr>
              <p:cNvPr id="400"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01"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361" name="AutoShape 197"/>
            <p:cNvSpPr>
              <a:spLocks noChangeArrowheads="1"/>
            </p:cNvSpPr>
            <p:nvPr/>
          </p:nvSpPr>
          <p:spPr bwMode="auto">
            <a:xfrm>
              <a:off x="4205288" y="18288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62" name="AutoShape 198"/>
            <p:cNvSpPr>
              <a:spLocks noChangeArrowheads="1"/>
            </p:cNvSpPr>
            <p:nvPr/>
          </p:nvSpPr>
          <p:spPr bwMode="auto">
            <a:xfrm>
              <a:off x="4724400" y="18288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63" name="AutoShape 199"/>
            <p:cNvSpPr>
              <a:spLocks noChangeArrowheads="1"/>
            </p:cNvSpPr>
            <p:nvPr/>
          </p:nvSpPr>
          <p:spPr bwMode="auto">
            <a:xfrm>
              <a:off x="6477000" y="19812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364" name="Line 200"/>
            <p:cNvSpPr>
              <a:spLocks noChangeShapeType="1"/>
            </p:cNvSpPr>
            <p:nvPr/>
          </p:nvSpPr>
          <p:spPr bwMode="auto">
            <a:xfrm>
              <a:off x="5791200" y="5257800"/>
              <a:ext cx="152400" cy="0"/>
            </a:xfrm>
            <a:prstGeom prst="line">
              <a:avLst/>
            </a:prstGeom>
            <a:noFill/>
            <a:ln w="28575">
              <a:solidFill>
                <a:srgbClr val="CC0000"/>
              </a:solidFill>
              <a:round/>
              <a:headEnd/>
              <a:tailEnd/>
            </a:ln>
            <a:effectLst/>
          </p:spPr>
          <p:txBody>
            <a:bodyPr/>
            <a:lstStyle/>
            <a:p>
              <a:endParaRPr lang="en-US" dirty="0"/>
            </a:p>
          </p:txBody>
        </p:sp>
        <p:sp>
          <p:nvSpPr>
            <p:cNvPr id="365" name="Line 202"/>
            <p:cNvSpPr>
              <a:spLocks noChangeShapeType="1"/>
            </p:cNvSpPr>
            <p:nvPr/>
          </p:nvSpPr>
          <p:spPr bwMode="auto">
            <a:xfrm>
              <a:off x="5486400" y="2209800"/>
              <a:ext cx="609600" cy="457200"/>
            </a:xfrm>
            <a:prstGeom prst="line">
              <a:avLst/>
            </a:prstGeom>
            <a:noFill/>
            <a:ln w="9525">
              <a:solidFill>
                <a:srgbClr val="CC0000"/>
              </a:solidFill>
              <a:round/>
              <a:headEnd/>
              <a:tailEnd/>
            </a:ln>
            <a:effectLst/>
          </p:spPr>
          <p:txBody>
            <a:bodyPr/>
            <a:lstStyle/>
            <a:p>
              <a:endParaRPr lang="en-US" dirty="0"/>
            </a:p>
          </p:txBody>
        </p:sp>
        <p:sp>
          <p:nvSpPr>
            <p:cNvPr id="366" name="Line 203"/>
            <p:cNvSpPr>
              <a:spLocks noChangeShapeType="1"/>
            </p:cNvSpPr>
            <p:nvPr/>
          </p:nvSpPr>
          <p:spPr bwMode="auto">
            <a:xfrm>
              <a:off x="5562600" y="2209800"/>
              <a:ext cx="609600" cy="457200"/>
            </a:xfrm>
            <a:prstGeom prst="line">
              <a:avLst/>
            </a:prstGeom>
            <a:noFill/>
            <a:ln w="9525">
              <a:solidFill>
                <a:srgbClr val="CC0000"/>
              </a:solidFill>
              <a:round/>
              <a:headEnd/>
              <a:tailEnd/>
            </a:ln>
            <a:effectLst/>
          </p:spPr>
          <p:txBody>
            <a:bodyPr/>
            <a:lstStyle/>
            <a:p>
              <a:endParaRPr lang="en-US" dirty="0"/>
            </a:p>
          </p:txBody>
        </p:sp>
        <p:sp>
          <p:nvSpPr>
            <p:cNvPr id="367" name="Line 204"/>
            <p:cNvSpPr>
              <a:spLocks noChangeShapeType="1"/>
            </p:cNvSpPr>
            <p:nvPr/>
          </p:nvSpPr>
          <p:spPr bwMode="auto">
            <a:xfrm>
              <a:off x="5410200" y="2209800"/>
              <a:ext cx="609600" cy="457200"/>
            </a:xfrm>
            <a:prstGeom prst="line">
              <a:avLst/>
            </a:prstGeom>
            <a:noFill/>
            <a:ln w="9525">
              <a:solidFill>
                <a:srgbClr val="CC0000"/>
              </a:solidFill>
              <a:round/>
              <a:headEnd/>
              <a:tailEnd/>
            </a:ln>
            <a:effectLst/>
          </p:spPr>
          <p:txBody>
            <a:bodyPr/>
            <a:lstStyle/>
            <a:p>
              <a:endParaRPr lang="en-US" dirty="0"/>
            </a:p>
          </p:txBody>
        </p:sp>
        <p:sp>
          <p:nvSpPr>
            <p:cNvPr id="368" name="Line 206"/>
            <p:cNvSpPr>
              <a:spLocks noChangeShapeType="1"/>
            </p:cNvSpPr>
            <p:nvPr/>
          </p:nvSpPr>
          <p:spPr bwMode="auto">
            <a:xfrm flipH="1">
              <a:off x="5181600" y="3581400"/>
              <a:ext cx="838200" cy="0"/>
            </a:xfrm>
            <a:prstGeom prst="line">
              <a:avLst/>
            </a:prstGeom>
            <a:noFill/>
            <a:ln w="9525">
              <a:solidFill>
                <a:srgbClr val="CC0000"/>
              </a:solidFill>
              <a:round/>
              <a:headEnd/>
              <a:tailEnd/>
            </a:ln>
            <a:effectLst/>
          </p:spPr>
          <p:txBody>
            <a:bodyPr/>
            <a:lstStyle/>
            <a:p>
              <a:endParaRPr lang="en-US" dirty="0"/>
            </a:p>
          </p:txBody>
        </p:sp>
        <p:sp>
          <p:nvSpPr>
            <p:cNvPr id="369" name="Text Box 208"/>
            <p:cNvSpPr txBox="1">
              <a:spLocks noChangeArrowheads="1"/>
            </p:cNvSpPr>
            <p:nvPr/>
          </p:nvSpPr>
          <p:spPr bwMode="auto">
            <a:xfrm>
              <a:off x="5391150" y="34004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370" name="Line 209"/>
            <p:cNvSpPr>
              <a:spLocks noChangeShapeType="1"/>
            </p:cNvSpPr>
            <p:nvPr/>
          </p:nvSpPr>
          <p:spPr bwMode="auto">
            <a:xfrm>
              <a:off x="6096000" y="2667000"/>
              <a:ext cx="0" cy="3200400"/>
            </a:xfrm>
            <a:prstGeom prst="line">
              <a:avLst/>
            </a:prstGeom>
            <a:noFill/>
            <a:ln w="9525">
              <a:solidFill>
                <a:srgbClr val="CC0000"/>
              </a:solidFill>
              <a:round/>
              <a:headEnd/>
              <a:tailEnd/>
            </a:ln>
            <a:effectLst/>
          </p:spPr>
          <p:txBody>
            <a:bodyPr/>
            <a:lstStyle/>
            <a:p>
              <a:endParaRPr lang="en-US" dirty="0"/>
            </a:p>
          </p:txBody>
        </p:sp>
        <p:sp>
          <p:nvSpPr>
            <p:cNvPr id="371" name="Line 210"/>
            <p:cNvSpPr>
              <a:spLocks noChangeShapeType="1"/>
            </p:cNvSpPr>
            <p:nvPr/>
          </p:nvSpPr>
          <p:spPr bwMode="auto">
            <a:xfrm flipH="1">
              <a:off x="5562600" y="5867400"/>
              <a:ext cx="533400" cy="0"/>
            </a:xfrm>
            <a:prstGeom prst="line">
              <a:avLst/>
            </a:prstGeom>
            <a:noFill/>
            <a:ln w="9525">
              <a:solidFill>
                <a:srgbClr val="CC0000"/>
              </a:solidFill>
              <a:round/>
              <a:headEnd/>
              <a:tailEnd/>
            </a:ln>
            <a:effectLst/>
          </p:spPr>
          <p:txBody>
            <a:bodyPr/>
            <a:lstStyle/>
            <a:p>
              <a:endParaRPr lang="en-US" dirty="0"/>
            </a:p>
          </p:txBody>
        </p:sp>
        <p:sp>
          <p:nvSpPr>
            <p:cNvPr id="372" name="Line 211"/>
            <p:cNvSpPr>
              <a:spLocks noChangeShapeType="1"/>
            </p:cNvSpPr>
            <p:nvPr/>
          </p:nvSpPr>
          <p:spPr bwMode="auto">
            <a:xfrm flipV="1">
              <a:off x="5562600" y="56388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373" name="Line 212"/>
            <p:cNvSpPr>
              <a:spLocks noChangeShapeType="1"/>
            </p:cNvSpPr>
            <p:nvPr/>
          </p:nvSpPr>
          <p:spPr bwMode="auto">
            <a:xfrm>
              <a:off x="6172200" y="2667000"/>
              <a:ext cx="0" cy="3505200"/>
            </a:xfrm>
            <a:prstGeom prst="line">
              <a:avLst/>
            </a:prstGeom>
            <a:noFill/>
            <a:ln w="9525">
              <a:solidFill>
                <a:srgbClr val="CC0000"/>
              </a:solidFill>
              <a:round/>
              <a:headEnd/>
              <a:tailEnd/>
            </a:ln>
            <a:effectLst/>
          </p:spPr>
          <p:txBody>
            <a:bodyPr/>
            <a:lstStyle/>
            <a:p>
              <a:endParaRPr lang="en-US" dirty="0"/>
            </a:p>
          </p:txBody>
        </p:sp>
        <p:sp>
          <p:nvSpPr>
            <p:cNvPr id="374" name="Text Box 213"/>
            <p:cNvSpPr txBox="1">
              <a:spLocks noChangeArrowheads="1"/>
            </p:cNvSpPr>
            <p:nvPr/>
          </p:nvSpPr>
          <p:spPr bwMode="auto">
            <a:xfrm>
              <a:off x="5562600" y="55626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375" name="Line 214"/>
            <p:cNvSpPr>
              <a:spLocks noChangeShapeType="1"/>
            </p:cNvSpPr>
            <p:nvPr/>
          </p:nvSpPr>
          <p:spPr bwMode="auto">
            <a:xfrm flipH="1">
              <a:off x="5181600" y="6172200"/>
              <a:ext cx="990600" cy="0"/>
            </a:xfrm>
            <a:prstGeom prst="line">
              <a:avLst/>
            </a:prstGeom>
            <a:noFill/>
            <a:ln w="9525">
              <a:solidFill>
                <a:srgbClr val="CC0000"/>
              </a:solidFill>
              <a:round/>
              <a:headEnd/>
              <a:tailEnd/>
            </a:ln>
            <a:effectLst/>
          </p:spPr>
          <p:txBody>
            <a:bodyPr/>
            <a:lstStyle/>
            <a:p>
              <a:endParaRPr lang="en-US" dirty="0"/>
            </a:p>
          </p:txBody>
        </p:sp>
        <p:sp>
          <p:nvSpPr>
            <p:cNvPr id="376" name="Text Box 215"/>
            <p:cNvSpPr txBox="1">
              <a:spLocks noChangeArrowheads="1"/>
            </p:cNvSpPr>
            <p:nvPr/>
          </p:nvSpPr>
          <p:spPr bwMode="auto">
            <a:xfrm>
              <a:off x="5243513" y="58674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377" name="Line 216"/>
            <p:cNvSpPr>
              <a:spLocks noChangeShapeType="1"/>
            </p:cNvSpPr>
            <p:nvPr/>
          </p:nvSpPr>
          <p:spPr bwMode="auto">
            <a:xfrm>
              <a:off x="6629400" y="35528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378" name="AutoShape 217"/>
            <p:cNvSpPr>
              <a:spLocks noChangeArrowheads="1"/>
            </p:cNvSpPr>
            <p:nvPr/>
          </p:nvSpPr>
          <p:spPr bwMode="auto">
            <a:xfrm>
              <a:off x="6781800" y="33813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79" name="Line 218"/>
            <p:cNvSpPr>
              <a:spLocks noChangeShapeType="1"/>
            </p:cNvSpPr>
            <p:nvPr/>
          </p:nvSpPr>
          <p:spPr bwMode="auto">
            <a:xfrm>
              <a:off x="6629400" y="34290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380" name="Line 219"/>
            <p:cNvSpPr>
              <a:spLocks noChangeShapeType="1"/>
            </p:cNvSpPr>
            <p:nvPr/>
          </p:nvSpPr>
          <p:spPr bwMode="auto">
            <a:xfrm>
              <a:off x="6629400" y="2133600"/>
              <a:ext cx="0" cy="1295400"/>
            </a:xfrm>
            <a:prstGeom prst="line">
              <a:avLst/>
            </a:prstGeom>
            <a:noFill/>
            <a:ln w="9525">
              <a:solidFill>
                <a:srgbClr val="CC0000"/>
              </a:solidFill>
              <a:round/>
              <a:headEnd/>
              <a:tailEnd/>
            </a:ln>
            <a:effectLst/>
          </p:spPr>
          <p:txBody>
            <a:bodyPr/>
            <a:lstStyle/>
            <a:p>
              <a:endParaRPr lang="en-US" dirty="0"/>
            </a:p>
          </p:txBody>
        </p:sp>
        <p:sp>
          <p:nvSpPr>
            <p:cNvPr id="381" name="Line 220"/>
            <p:cNvSpPr>
              <a:spLocks noChangeShapeType="1"/>
            </p:cNvSpPr>
            <p:nvPr/>
          </p:nvSpPr>
          <p:spPr bwMode="auto">
            <a:xfrm>
              <a:off x="7086600" y="3500438"/>
              <a:ext cx="152400" cy="0"/>
            </a:xfrm>
            <a:prstGeom prst="line">
              <a:avLst/>
            </a:prstGeom>
            <a:noFill/>
            <a:ln w="12700">
              <a:solidFill>
                <a:srgbClr val="CC0000"/>
              </a:solidFill>
              <a:round/>
              <a:headEnd/>
              <a:tailEnd/>
            </a:ln>
            <a:effectLst/>
          </p:spPr>
          <p:txBody>
            <a:bodyPr/>
            <a:lstStyle/>
            <a:p>
              <a:endParaRPr lang="en-US" dirty="0"/>
            </a:p>
          </p:txBody>
        </p:sp>
        <p:sp>
          <p:nvSpPr>
            <p:cNvPr id="382" name="Line 221"/>
            <p:cNvSpPr>
              <a:spLocks noChangeShapeType="1"/>
            </p:cNvSpPr>
            <p:nvPr/>
          </p:nvSpPr>
          <p:spPr bwMode="auto">
            <a:xfrm>
              <a:off x="7239000" y="1371600"/>
              <a:ext cx="0" cy="2133600"/>
            </a:xfrm>
            <a:prstGeom prst="line">
              <a:avLst/>
            </a:prstGeom>
            <a:noFill/>
            <a:ln w="9525">
              <a:solidFill>
                <a:srgbClr val="CC0000"/>
              </a:solidFill>
              <a:round/>
              <a:headEnd/>
              <a:tailEnd/>
            </a:ln>
            <a:effectLst/>
          </p:spPr>
          <p:txBody>
            <a:bodyPr/>
            <a:lstStyle/>
            <a:p>
              <a:endParaRPr lang="en-US" dirty="0"/>
            </a:p>
          </p:txBody>
        </p:sp>
        <p:sp>
          <p:nvSpPr>
            <p:cNvPr id="383" name="Line 222"/>
            <p:cNvSpPr>
              <a:spLocks noChangeShapeType="1"/>
            </p:cNvSpPr>
            <p:nvPr/>
          </p:nvSpPr>
          <p:spPr bwMode="auto">
            <a:xfrm flipH="1">
              <a:off x="2362200" y="1371600"/>
              <a:ext cx="4876800" cy="0"/>
            </a:xfrm>
            <a:prstGeom prst="line">
              <a:avLst/>
            </a:prstGeom>
            <a:noFill/>
            <a:ln w="9525">
              <a:solidFill>
                <a:srgbClr val="CC0000"/>
              </a:solidFill>
              <a:round/>
              <a:headEnd/>
              <a:tailEnd/>
            </a:ln>
            <a:effectLst/>
          </p:spPr>
          <p:txBody>
            <a:bodyPr/>
            <a:lstStyle/>
            <a:p>
              <a:endParaRPr lang="en-US" dirty="0"/>
            </a:p>
          </p:txBody>
        </p:sp>
        <p:sp>
          <p:nvSpPr>
            <p:cNvPr id="384" name="Line 223"/>
            <p:cNvSpPr>
              <a:spLocks noChangeShapeType="1"/>
            </p:cNvSpPr>
            <p:nvPr/>
          </p:nvSpPr>
          <p:spPr bwMode="auto">
            <a:xfrm>
              <a:off x="2362200" y="1371600"/>
              <a:ext cx="0" cy="457200"/>
            </a:xfrm>
            <a:prstGeom prst="line">
              <a:avLst/>
            </a:prstGeom>
            <a:noFill/>
            <a:ln w="9525">
              <a:solidFill>
                <a:srgbClr val="CC0000"/>
              </a:solidFill>
              <a:round/>
              <a:headEnd/>
              <a:tailEnd/>
            </a:ln>
            <a:effectLst/>
          </p:spPr>
          <p:txBody>
            <a:bodyPr/>
            <a:lstStyle/>
            <a:p>
              <a:endParaRPr lang="en-US" dirty="0"/>
            </a:p>
          </p:txBody>
        </p:sp>
        <p:sp>
          <p:nvSpPr>
            <p:cNvPr id="385" name="Text Box 224"/>
            <p:cNvSpPr txBox="1">
              <a:spLocks noChangeArrowheads="1"/>
            </p:cNvSpPr>
            <p:nvPr/>
          </p:nvSpPr>
          <p:spPr bwMode="auto">
            <a:xfrm>
              <a:off x="6629400" y="32004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386" name="Line 225"/>
            <p:cNvSpPr>
              <a:spLocks noChangeShapeType="1"/>
            </p:cNvSpPr>
            <p:nvPr/>
          </p:nvSpPr>
          <p:spPr bwMode="auto">
            <a:xfrm>
              <a:off x="7391400"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87" name="Text Box 226"/>
            <p:cNvSpPr txBox="1">
              <a:spLocks noChangeArrowheads="1"/>
            </p:cNvSpPr>
            <p:nvPr/>
          </p:nvSpPr>
          <p:spPr bwMode="auto">
            <a:xfrm rot="16200000">
              <a:off x="6824663" y="30480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388" name="Text Box 228"/>
            <p:cNvSpPr txBox="1">
              <a:spLocks noChangeArrowheads="1"/>
            </p:cNvSpPr>
            <p:nvPr/>
          </p:nvSpPr>
          <p:spPr bwMode="auto">
            <a:xfrm rot="16200000">
              <a:off x="6977063" y="30353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389" name="Line 229"/>
            <p:cNvSpPr>
              <a:spLocks noChangeShapeType="1"/>
            </p:cNvSpPr>
            <p:nvPr/>
          </p:nvSpPr>
          <p:spPr bwMode="auto">
            <a:xfrm>
              <a:off x="7558088"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90" name="Line 230"/>
            <p:cNvSpPr>
              <a:spLocks noChangeShapeType="1"/>
            </p:cNvSpPr>
            <p:nvPr/>
          </p:nvSpPr>
          <p:spPr bwMode="auto">
            <a:xfrm flipH="1">
              <a:off x="3200400" y="1447800"/>
              <a:ext cx="5181600" cy="0"/>
            </a:xfrm>
            <a:prstGeom prst="line">
              <a:avLst/>
            </a:prstGeom>
            <a:noFill/>
            <a:ln w="9525">
              <a:solidFill>
                <a:srgbClr val="CC0000"/>
              </a:solidFill>
              <a:round/>
              <a:headEnd/>
              <a:tailEnd/>
            </a:ln>
            <a:effectLst/>
          </p:spPr>
          <p:txBody>
            <a:bodyPr/>
            <a:lstStyle/>
            <a:p>
              <a:endParaRPr lang="en-US" dirty="0"/>
            </a:p>
          </p:txBody>
        </p:sp>
        <p:sp>
          <p:nvSpPr>
            <p:cNvPr id="391" name="Line 231"/>
            <p:cNvSpPr>
              <a:spLocks noChangeShapeType="1"/>
            </p:cNvSpPr>
            <p:nvPr/>
          </p:nvSpPr>
          <p:spPr bwMode="auto">
            <a:xfrm>
              <a:off x="3200400" y="14478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392" name="Line 232"/>
            <p:cNvSpPr>
              <a:spLocks noChangeShapeType="1"/>
            </p:cNvSpPr>
            <p:nvPr/>
          </p:nvSpPr>
          <p:spPr bwMode="auto">
            <a:xfrm>
              <a:off x="8382000" y="1447800"/>
              <a:ext cx="0" cy="381000"/>
            </a:xfrm>
            <a:prstGeom prst="line">
              <a:avLst/>
            </a:prstGeom>
            <a:noFill/>
            <a:ln w="9525">
              <a:solidFill>
                <a:srgbClr val="CC0000"/>
              </a:solidFill>
              <a:round/>
              <a:headEnd/>
              <a:tailEnd/>
            </a:ln>
            <a:effectLst/>
          </p:spPr>
          <p:txBody>
            <a:bodyPr/>
            <a:lstStyle/>
            <a:p>
              <a:endParaRPr lang="en-US" dirty="0"/>
            </a:p>
          </p:txBody>
        </p:sp>
        <p:sp>
          <p:nvSpPr>
            <p:cNvPr id="393" name="Line 233"/>
            <p:cNvSpPr>
              <a:spLocks noChangeShapeType="1"/>
            </p:cNvSpPr>
            <p:nvPr/>
          </p:nvSpPr>
          <p:spPr bwMode="auto">
            <a:xfrm flipH="1">
              <a:off x="8153400" y="1828800"/>
              <a:ext cx="228600" cy="0"/>
            </a:xfrm>
            <a:prstGeom prst="line">
              <a:avLst/>
            </a:prstGeom>
            <a:noFill/>
            <a:ln w="9525">
              <a:solidFill>
                <a:srgbClr val="CC0000"/>
              </a:solidFill>
              <a:round/>
              <a:headEnd/>
              <a:tailEnd/>
            </a:ln>
            <a:effectLst/>
          </p:spPr>
          <p:txBody>
            <a:bodyPr/>
            <a:lstStyle/>
            <a:p>
              <a:endParaRPr lang="en-US" dirty="0"/>
            </a:p>
          </p:txBody>
        </p:sp>
        <p:sp>
          <p:nvSpPr>
            <p:cNvPr id="394" name="Text Box 235"/>
            <p:cNvSpPr txBox="1">
              <a:spLocks noChangeArrowheads="1"/>
            </p:cNvSpPr>
            <p:nvPr/>
          </p:nvSpPr>
          <p:spPr bwMode="auto">
            <a:xfrm rot="16200000">
              <a:off x="2633663" y="20431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sp>
          <p:nvSpPr>
            <p:cNvPr id="395" name="Line 236"/>
            <p:cNvSpPr>
              <a:spLocks noChangeShapeType="1"/>
            </p:cNvSpPr>
            <p:nvPr/>
          </p:nvSpPr>
          <p:spPr bwMode="auto">
            <a:xfrm flipV="1">
              <a:off x="5181600" y="60198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396" name="Line 237"/>
            <p:cNvSpPr>
              <a:spLocks noChangeShapeType="1"/>
            </p:cNvSpPr>
            <p:nvPr/>
          </p:nvSpPr>
          <p:spPr bwMode="auto">
            <a:xfrm flipH="1">
              <a:off x="8153400" y="2286000"/>
              <a:ext cx="304800" cy="0"/>
            </a:xfrm>
            <a:prstGeom prst="line">
              <a:avLst/>
            </a:prstGeom>
            <a:noFill/>
            <a:ln w="9525">
              <a:solidFill>
                <a:srgbClr val="CC0000"/>
              </a:solidFill>
              <a:round/>
              <a:headEnd/>
              <a:tailEnd/>
            </a:ln>
            <a:effectLst/>
          </p:spPr>
          <p:txBody>
            <a:bodyPr/>
            <a:lstStyle/>
            <a:p>
              <a:endParaRPr lang="en-US" dirty="0"/>
            </a:p>
          </p:txBody>
        </p:sp>
        <p:sp>
          <p:nvSpPr>
            <p:cNvPr id="397" name="Line 238"/>
            <p:cNvSpPr>
              <a:spLocks noChangeShapeType="1"/>
            </p:cNvSpPr>
            <p:nvPr/>
          </p:nvSpPr>
          <p:spPr bwMode="auto">
            <a:xfrm>
              <a:off x="8458200" y="22860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398" name="Text Box 239"/>
            <p:cNvSpPr txBox="1">
              <a:spLocks noChangeArrowheads="1"/>
            </p:cNvSpPr>
            <p:nvPr/>
          </p:nvSpPr>
          <p:spPr bwMode="auto">
            <a:xfrm rot="16200000">
              <a:off x="7596188" y="32400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sp>
          <p:nvSpPr>
            <p:cNvPr id="399" name="Line 134"/>
            <p:cNvSpPr>
              <a:spLocks noChangeShapeType="1"/>
            </p:cNvSpPr>
            <p:nvPr/>
          </p:nvSpPr>
          <p:spPr bwMode="auto">
            <a:xfrm>
              <a:off x="6027420" y="4010025"/>
              <a:ext cx="304800" cy="0"/>
            </a:xfrm>
            <a:prstGeom prst="line">
              <a:avLst/>
            </a:prstGeom>
            <a:noFill/>
            <a:ln w="28575">
              <a:solidFill>
                <a:srgbClr val="CC0000"/>
              </a:solidFill>
              <a:round/>
              <a:headEnd/>
              <a:tailEnd type="triangle" w="med" len="med"/>
            </a:ln>
            <a:effectLst/>
          </p:spPr>
          <p:txBody>
            <a:bodyPr/>
            <a:lstStyle/>
            <a:p>
              <a:endParaRPr lang="en-US" dirty="0"/>
            </a:p>
          </p:txBody>
        </p:sp>
      </p:grpSp>
      <p:sp>
        <p:nvSpPr>
          <p:cNvPr id="234" name="Footer Placeholder 233"/>
          <p:cNvSpPr>
            <a:spLocks noGrp="1"/>
          </p:cNvSpPr>
          <p:nvPr>
            <p:ph type="ftr" sz="quarter" idx="10"/>
          </p:nvPr>
        </p:nvSpPr>
        <p:spPr/>
        <p:txBody>
          <a:bodyPr/>
          <a:lstStyle/>
          <a:p>
            <a:r>
              <a:rPr lang="en-US" dirty="0" smtClean="0"/>
              <a:t>Lecture #20:  The Pipeline MIPS Processor</a:t>
            </a:r>
            <a:endParaRPr lang="en-US" dirty="0"/>
          </a:p>
        </p:txBody>
      </p:sp>
      <p:sp>
        <p:nvSpPr>
          <p:cNvPr id="70093" name="Text Box 461"/>
          <p:cNvSpPr txBox="1">
            <a:spLocks noChangeArrowheads="1"/>
          </p:cNvSpPr>
          <p:nvPr/>
        </p:nvSpPr>
        <p:spPr bwMode="auto">
          <a:xfrm>
            <a:off x="6934200" y="5562600"/>
            <a:ext cx="609600" cy="244475"/>
          </a:xfrm>
          <a:prstGeom prst="rect">
            <a:avLst/>
          </a:prstGeom>
          <a:noFill/>
          <a:ln w="9525">
            <a:noFill/>
            <a:miter lim="800000"/>
            <a:headEnd/>
            <a:tailEnd/>
          </a:ln>
          <a:effectLst/>
        </p:spPr>
        <p:txBody>
          <a:bodyPr>
            <a:spAutoFit/>
          </a:bodyPr>
          <a:lstStyle/>
          <a:p>
            <a:pPr algn="l"/>
            <a:r>
              <a:rPr lang="en-US" sz="1000" b="1" u="none" dirty="0" smtClean="0"/>
              <a:t>$s5</a:t>
            </a:r>
            <a:endParaRPr lang="en-US" sz="1000" b="1" u="none" dirty="0"/>
          </a:p>
        </p:txBody>
      </p:sp>
      <p:sp>
        <p:nvSpPr>
          <p:cNvPr id="70090" name="Rectangle 458"/>
          <p:cNvSpPr>
            <a:spLocks noChangeArrowheads="1"/>
          </p:cNvSpPr>
          <p:nvPr/>
        </p:nvSpPr>
        <p:spPr bwMode="auto">
          <a:xfrm>
            <a:off x="6324600" y="1066800"/>
            <a:ext cx="1676400" cy="5181600"/>
          </a:xfrm>
          <a:prstGeom prst="rect">
            <a:avLst/>
          </a:prstGeom>
          <a:solidFill>
            <a:srgbClr val="008000">
              <a:alpha val="30000"/>
            </a:srgbClr>
          </a:solidFill>
          <a:ln w="9525">
            <a:noFill/>
            <a:miter lim="800000"/>
            <a:headEnd/>
            <a:tailEnd/>
          </a:ln>
          <a:effectLst/>
        </p:spPr>
        <p:txBody>
          <a:bodyPr wrap="none" anchor="ctr"/>
          <a:lstStyle/>
          <a:p>
            <a:endParaRPr lang="en-US" dirty="0"/>
          </a:p>
        </p:txBody>
      </p:sp>
      <p:pic>
        <p:nvPicPr>
          <p:cNvPr id="2" name="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102" name="Text Box 446"/>
          <p:cNvSpPr txBox="1">
            <a:spLocks noChangeArrowheads="1"/>
          </p:cNvSpPr>
          <p:nvPr/>
        </p:nvSpPr>
        <p:spPr bwMode="auto">
          <a:xfrm>
            <a:off x="6115050" y="6280150"/>
            <a:ext cx="2743200" cy="396875"/>
          </a:xfrm>
          <a:prstGeom prst="rect">
            <a:avLst/>
          </a:prstGeom>
          <a:solidFill>
            <a:schemeClr val="bg1"/>
          </a:solidFill>
          <a:ln w="9525">
            <a:noFill/>
            <a:miter lim="800000"/>
            <a:headEnd/>
            <a:tailEnd/>
          </a:ln>
          <a:effectLst/>
        </p:spPr>
        <p:txBody>
          <a:bodyPr>
            <a:spAutoFit/>
          </a:bodyPr>
          <a:lstStyle/>
          <a:p>
            <a:pPr algn="l"/>
            <a:r>
              <a:rPr lang="en-US" sz="1000" u="none" dirty="0"/>
              <a:t>After David A. Patterson and John L. Hennessy, </a:t>
            </a:r>
          </a:p>
          <a:p>
            <a:pPr algn="l"/>
            <a:r>
              <a:rPr lang="en-US" sz="1000" i="1" u="none" dirty="0"/>
              <a:t>Computer Organization and Design</a:t>
            </a:r>
            <a:r>
              <a:rPr lang="en-US" sz="1000" u="none" dirty="0"/>
              <a:t>, 2nd Edition</a:t>
            </a:r>
          </a:p>
        </p:txBody>
      </p:sp>
      <p:sp>
        <p:nvSpPr>
          <p:cNvPr id="71103" name="Text Box 447"/>
          <p:cNvSpPr txBox="1">
            <a:spLocks noChangeArrowheads="1"/>
          </p:cNvSpPr>
          <p:nvPr/>
        </p:nvSpPr>
        <p:spPr bwMode="auto">
          <a:xfrm>
            <a:off x="76200" y="6437313"/>
            <a:ext cx="336550" cy="274638"/>
          </a:xfrm>
          <a:prstGeom prst="rect">
            <a:avLst/>
          </a:prstGeom>
          <a:noFill/>
          <a:ln w="9525">
            <a:noFill/>
            <a:miter lim="800000"/>
            <a:headEnd/>
            <a:tailEnd/>
          </a:ln>
          <a:effectLst/>
        </p:spPr>
        <p:txBody>
          <a:bodyPr wrap="none">
            <a:spAutoFit/>
          </a:bodyPr>
          <a:lstStyle/>
          <a:p>
            <a:pPr algn="l"/>
            <a:fld id="{95D181FD-387D-4605-8FB1-3A7E6063CFAB}" type="slidenum">
              <a:rPr lang="en-US" sz="1200" b="1" u="none">
                <a:solidFill>
                  <a:schemeClr val="bg2"/>
                </a:solidFill>
              </a:rPr>
              <a:pPr algn="l"/>
              <a:t>29</a:t>
            </a:fld>
            <a:endParaRPr lang="en-US" sz="1200" b="1" u="none" dirty="0">
              <a:solidFill>
                <a:schemeClr val="bg2"/>
              </a:solidFill>
            </a:endParaRPr>
          </a:p>
        </p:txBody>
      </p:sp>
      <p:sp>
        <p:nvSpPr>
          <p:cNvPr id="71104" name="Text Box 448"/>
          <p:cNvSpPr txBox="1">
            <a:spLocks noChangeArrowheads="1"/>
          </p:cNvSpPr>
          <p:nvPr/>
        </p:nvSpPr>
        <p:spPr bwMode="auto">
          <a:xfrm>
            <a:off x="516731" y="762000"/>
            <a:ext cx="762000" cy="304800"/>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IF: Idle</a:t>
            </a:r>
          </a:p>
        </p:txBody>
      </p:sp>
      <p:sp>
        <p:nvSpPr>
          <p:cNvPr id="71105" name="Line 449"/>
          <p:cNvSpPr>
            <a:spLocks noChangeShapeType="1"/>
          </p:cNvSpPr>
          <p:nvPr/>
        </p:nvSpPr>
        <p:spPr bwMode="auto">
          <a:xfrm>
            <a:off x="2438400" y="457200"/>
            <a:ext cx="0" cy="1828800"/>
          </a:xfrm>
          <a:prstGeom prst="line">
            <a:avLst/>
          </a:prstGeom>
          <a:noFill/>
          <a:ln w="28575">
            <a:solidFill>
              <a:schemeClr val="accent2"/>
            </a:solidFill>
            <a:prstDash val="lgDash"/>
            <a:round/>
            <a:headEnd/>
            <a:tailEnd/>
          </a:ln>
          <a:effectLst/>
        </p:spPr>
        <p:txBody>
          <a:bodyPr/>
          <a:lstStyle/>
          <a:p>
            <a:endParaRPr lang="en-US" dirty="0"/>
          </a:p>
        </p:txBody>
      </p:sp>
      <p:sp>
        <p:nvSpPr>
          <p:cNvPr id="71106" name="Line 450"/>
          <p:cNvSpPr>
            <a:spLocks noChangeShapeType="1"/>
          </p:cNvSpPr>
          <p:nvPr/>
        </p:nvSpPr>
        <p:spPr bwMode="auto">
          <a:xfrm>
            <a:off x="45720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71107" name="Line 451"/>
          <p:cNvSpPr>
            <a:spLocks noChangeShapeType="1"/>
          </p:cNvSpPr>
          <p:nvPr/>
        </p:nvSpPr>
        <p:spPr bwMode="auto">
          <a:xfrm>
            <a:off x="63246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71108" name="Line 452"/>
          <p:cNvSpPr>
            <a:spLocks noChangeShapeType="1"/>
          </p:cNvSpPr>
          <p:nvPr/>
        </p:nvSpPr>
        <p:spPr bwMode="auto">
          <a:xfrm>
            <a:off x="8001000" y="457200"/>
            <a:ext cx="0" cy="914400"/>
          </a:xfrm>
          <a:prstGeom prst="line">
            <a:avLst/>
          </a:prstGeom>
          <a:noFill/>
          <a:ln w="28575">
            <a:solidFill>
              <a:schemeClr val="accent2"/>
            </a:solidFill>
            <a:prstDash val="lgDash"/>
            <a:round/>
            <a:headEnd/>
            <a:tailEnd/>
          </a:ln>
          <a:effectLst/>
        </p:spPr>
        <p:txBody>
          <a:bodyPr/>
          <a:lstStyle/>
          <a:p>
            <a:endParaRPr lang="en-US" dirty="0"/>
          </a:p>
        </p:txBody>
      </p:sp>
      <p:sp>
        <p:nvSpPr>
          <p:cNvPr id="71109" name="Text Box 453"/>
          <p:cNvSpPr txBox="1">
            <a:spLocks noChangeArrowheads="1"/>
          </p:cNvSpPr>
          <p:nvPr/>
        </p:nvSpPr>
        <p:spPr bwMode="auto">
          <a:xfrm>
            <a:off x="2802731" y="762000"/>
            <a:ext cx="1600200" cy="304800"/>
          </a:xfrm>
          <a:prstGeom prst="rect">
            <a:avLst/>
          </a:prstGeom>
          <a:noFill/>
          <a:ln w="9525">
            <a:noFill/>
            <a:miter lim="800000"/>
            <a:headEnd/>
            <a:tailEnd/>
          </a:ln>
          <a:effectLst/>
        </p:spPr>
        <p:txBody>
          <a:bodyPr>
            <a:spAutoFit/>
          </a:bodyPr>
          <a:lstStyle/>
          <a:p>
            <a:r>
              <a:rPr lang="en-US" sz="1400" b="1" u="none" dirty="0">
                <a:solidFill>
                  <a:srgbClr val="FF0000"/>
                </a:solidFill>
              </a:rPr>
              <a:t>ID/RF:</a:t>
            </a:r>
            <a:r>
              <a:rPr lang="en-US" sz="1400" u="none" dirty="0">
                <a:solidFill>
                  <a:srgbClr val="FF0000"/>
                </a:solidFill>
              </a:rPr>
              <a:t> </a:t>
            </a:r>
            <a:r>
              <a:rPr lang="en-US" sz="1400" b="1" u="none" dirty="0">
                <a:solidFill>
                  <a:srgbClr val="FF0000"/>
                </a:solidFill>
              </a:rPr>
              <a:t>Idle (WB)</a:t>
            </a:r>
          </a:p>
        </p:txBody>
      </p:sp>
      <p:sp>
        <p:nvSpPr>
          <p:cNvPr id="71110" name="Text Box 454"/>
          <p:cNvSpPr txBox="1">
            <a:spLocks noChangeArrowheads="1"/>
          </p:cNvSpPr>
          <p:nvPr/>
        </p:nvSpPr>
        <p:spPr bwMode="auto">
          <a:xfrm>
            <a:off x="4747419"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EX: Idle</a:t>
            </a:r>
          </a:p>
        </p:txBody>
      </p:sp>
      <p:sp>
        <p:nvSpPr>
          <p:cNvPr id="71111" name="Text Box 455"/>
          <p:cNvSpPr txBox="1">
            <a:spLocks noChangeArrowheads="1"/>
          </p:cNvSpPr>
          <p:nvPr/>
        </p:nvSpPr>
        <p:spPr bwMode="auto">
          <a:xfrm>
            <a:off x="6460331"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MEM: Idle</a:t>
            </a:r>
          </a:p>
        </p:txBody>
      </p:sp>
      <p:sp>
        <p:nvSpPr>
          <p:cNvPr id="71112" name="Text Box 456"/>
          <p:cNvSpPr txBox="1">
            <a:spLocks noChangeArrowheads="1"/>
          </p:cNvSpPr>
          <p:nvPr/>
        </p:nvSpPr>
        <p:spPr bwMode="auto">
          <a:xfrm>
            <a:off x="7956550" y="777875"/>
            <a:ext cx="1187450" cy="523220"/>
          </a:xfrm>
          <a:prstGeom prst="rect">
            <a:avLst/>
          </a:prstGeom>
          <a:noFill/>
          <a:ln w="9525">
            <a:noFill/>
            <a:miter lim="800000"/>
            <a:headEnd/>
            <a:tailEnd/>
          </a:ln>
          <a:effectLst/>
        </p:spPr>
        <p:txBody>
          <a:bodyPr wrap="square">
            <a:spAutoFit/>
          </a:bodyPr>
          <a:lstStyle/>
          <a:p>
            <a:pPr algn="l"/>
            <a:r>
              <a:rPr lang="en-US" sz="1400" b="1" u="none" dirty="0">
                <a:solidFill>
                  <a:srgbClr val="FF0000"/>
                </a:solidFill>
              </a:rPr>
              <a:t>WB:</a:t>
            </a:r>
            <a:r>
              <a:rPr lang="en-US" sz="1400" u="none" dirty="0">
                <a:solidFill>
                  <a:srgbClr val="FF0000"/>
                </a:solidFill>
              </a:rPr>
              <a:t> </a:t>
            </a:r>
            <a:r>
              <a:rPr lang="en-US" sz="1400" b="1" u="none" dirty="0">
                <a:solidFill>
                  <a:srgbClr val="FF0000"/>
                </a:solidFill>
              </a:rPr>
              <a:t>add $s5, $s3, $s4</a:t>
            </a:r>
          </a:p>
        </p:txBody>
      </p:sp>
      <p:sp>
        <p:nvSpPr>
          <p:cNvPr id="71114" name="AutoShape 458"/>
          <p:cNvSpPr>
            <a:spLocks noChangeArrowheads="1"/>
          </p:cNvSpPr>
          <p:nvPr/>
        </p:nvSpPr>
        <p:spPr bwMode="auto">
          <a:xfrm rot="5400000">
            <a:off x="7688580" y="5181600"/>
            <a:ext cx="1828800" cy="304800"/>
          </a:xfrm>
          <a:prstGeom prst="rightArrow">
            <a:avLst>
              <a:gd name="adj1" fmla="val 50000"/>
              <a:gd name="adj2" fmla="val 150000"/>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71115" name="AutoShape 459"/>
          <p:cNvSpPr>
            <a:spLocks noChangeArrowheads="1"/>
          </p:cNvSpPr>
          <p:nvPr/>
        </p:nvSpPr>
        <p:spPr bwMode="auto">
          <a:xfrm rot="10800000">
            <a:off x="3048000" y="6080760"/>
            <a:ext cx="1828800" cy="304800"/>
          </a:xfrm>
          <a:prstGeom prst="rightArrow">
            <a:avLst>
              <a:gd name="adj1" fmla="val 50000"/>
              <a:gd name="adj2" fmla="val 150000"/>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71116" name="AutoShape 460"/>
          <p:cNvSpPr>
            <a:spLocks noChangeArrowheads="1"/>
          </p:cNvSpPr>
          <p:nvPr/>
        </p:nvSpPr>
        <p:spPr bwMode="auto">
          <a:xfrm rot="16200000">
            <a:off x="2103120" y="5067300"/>
            <a:ext cx="1447800" cy="304800"/>
          </a:xfrm>
          <a:prstGeom prst="rightArrow">
            <a:avLst>
              <a:gd name="adj1" fmla="val 50000"/>
              <a:gd name="adj2" fmla="val 118750"/>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71119" name="Text Box 463"/>
          <p:cNvSpPr txBox="1">
            <a:spLocks noChangeArrowheads="1"/>
          </p:cNvSpPr>
          <p:nvPr/>
        </p:nvSpPr>
        <p:spPr bwMode="auto">
          <a:xfrm>
            <a:off x="8032750" y="5562600"/>
            <a:ext cx="457200" cy="244475"/>
          </a:xfrm>
          <a:prstGeom prst="rect">
            <a:avLst/>
          </a:prstGeom>
          <a:noFill/>
          <a:ln w="9525">
            <a:noFill/>
            <a:miter lim="800000"/>
            <a:headEnd/>
            <a:tailEnd/>
          </a:ln>
          <a:effectLst/>
        </p:spPr>
        <p:txBody>
          <a:bodyPr>
            <a:spAutoFit/>
          </a:bodyPr>
          <a:lstStyle/>
          <a:p>
            <a:pPr algn="l"/>
            <a:r>
              <a:rPr lang="en-US" sz="1000" b="1" u="none" dirty="0" smtClean="0"/>
              <a:t>$s5</a:t>
            </a:r>
            <a:endParaRPr lang="en-US" sz="1000" b="1" u="none" dirty="0"/>
          </a:p>
        </p:txBody>
      </p:sp>
      <p:sp>
        <p:nvSpPr>
          <p:cNvPr id="71120" name="Text Box 464"/>
          <p:cNvSpPr txBox="1">
            <a:spLocks noChangeArrowheads="1"/>
          </p:cNvSpPr>
          <p:nvPr/>
        </p:nvSpPr>
        <p:spPr bwMode="auto">
          <a:xfrm>
            <a:off x="2642499" y="3962400"/>
            <a:ext cx="457200" cy="246221"/>
          </a:xfrm>
          <a:prstGeom prst="rect">
            <a:avLst/>
          </a:prstGeom>
          <a:noFill/>
          <a:ln w="9525">
            <a:noFill/>
            <a:miter lim="800000"/>
            <a:headEnd/>
            <a:tailEnd/>
          </a:ln>
          <a:effectLst/>
        </p:spPr>
        <p:txBody>
          <a:bodyPr>
            <a:spAutoFit/>
          </a:bodyPr>
          <a:lstStyle/>
          <a:p>
            <a:pPr algn="l"/>
            <a:r>
              <a:rPr lang="en-US" sz="1000" b="1" u="none" dirty="0"/>
              <a:t> </a:t>
            </a:r>
            <a:r>
              <a:rPr lang="en-US" sz="1000" b="1" u="none" dirty="0" smtClean="0"/>
              <a:t>$s5</a:t>
            </a:r>
            <a:endParaRPr lang="en-US" sz="1000" b="1" u="none" dirty="0"/>
          </a:p>
        </p:txBody>
      </p:sp>
      <p:grpSp>
        <p:nvGrpSpPr>
          <p:cNvPr id="241" name="Group 240"/>
          <p:cNvGrpSpPr/>
          <p:nvPr/>
        </p:nvGrpSpPr>
        <p:grpSpPr>
          <a:xfrm>
            <a:off x="381000" y="1295400"/>
            <a:ext cx="8229601" cy="4953000"/>
            <a:chOff x="457200" y="1295400"/>
            <a:chExt cx="8229601" cy="4953000"/>
          </a:xfrm>
        </p:grpSpPr>
        <p:sp>
          <p:nvSpPr>
            <p:cNvPr id="242" name="Line 201"/>
            <p:cNvSpPr>
              <a:spLocks noChangeShapeType="1"/>
            </p:cNvSpPr>
            <p:nvPr/>
          </p:nvSpPr>
          <p:spPr bwMode="auto">
            <a:xfrm flipV="1">
              <a:off x="5935980" y="43510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243" name="Group 205"/>
            <p:cNvGrpSpPr/>
            <p:nvPr/>
          </p:nvGrpSpPr>
          <p:grpSpPr>
            <a:xfrm>
              <a:off x="5379720" y="3649980"/>
              <a:ext cx="1056287" cy="990598"/>
              <a:chOff x="3355430" y="3810002"/>
              <a:chExt cx="1056287" cy="990598"/>
            </a:xfrm>
          </p:grpSpPr>
          <p:cxnSp>
            <p:nvCxnSpPr>
              <p:cNvPr id="446" name="Straight Connector 445"/>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7" name="Isosceles Triangle 446"/>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8" name="Isosceles Triangle 447"/>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9" name="Isosceles Triangle 448"/>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0" name="Rectangle 449"/>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1"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244" name="Line 207"/>
            <p:cNvSpPr>
              <a:spLocks noChangeShapeType="1"/>
            </p:cNvSpPr>
            <p:nvPr/>
          </p:nvSpPr>
          <p:spPr bwMode="auto">
            <a:xfrm>
              <a:off x="5181600" y="35814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245" name="Line 205"/>
            <p:cNvSpPr>
              <a:spLocks noChangeShapeType="1"/>
            </p:cNvSpPr>
            <p:nvPr/>
          </p:nvSpPr>
          <p:spPr bwMode="auto">
            <a:xfrm>
              <a:off x="6019800" y="2667000"/>
              <a:ext cx="0" cy="914400"/>
            </a:xfrm>
            <a:prstGeom prst="line">
              <a:avLst/>
            </a:prstGeom>
            <a:noFill/>
            <a:ln w="9525">
              <a:solidFill>
                <a:srgbClr val="CC0000"/>
              </a:solidFill>
              <a:round/>
              <a:headEnd/>
              <a:tailEnd/>
            </a:ln>
            <a:effectLst/>
          </p:spPr>
          <p:txBody>
            <a:bodyPr/>
            <a:lstStyle/>
            <a:p>
              <a:endParaRPr lang="en-US" dirty="0"/>
            </a:p>
          </p:txBody>
        </p:sp>
        <p:grpSp>
          <p:nvGrpSpPr>
            <p:cNvPr id="246" name="Group 205"/>
            <p:cNvGrpSpPr/>
            <p:nvPr/>
          </p:nvGrpSpPr>
          <p:grpSpPr>
            <a:xfrm>
              <a:off x="5367373" y="2420274"/>
              <a:ext cx="1056287" cy="990598"/>
              <a:chOff x="3355430" y="3810002"/>
              <a:chExt cx="1056287" cy="990598"/>
            </a:xfrm>
          </p:grpSpPr>
          <p:cxnSp>
            <p:nvCxnSpPr>
              <p:cNvPr id="440" name="Straight Connector 439"/>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1" name="Isosceles Triangle 440"/>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2" name="Isosceles Triangle 441"/>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3" name="Isosceles Triangle 442"/>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4" name="Rectangle 443"/>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5"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247" name="Group 205"/>
            <p:cNvGrpSpPr/>
            <p:nvPr/>
          </p:nvGrpSpPr>
          <p:grpSpPr>
            <a:xfrm>
              <a:off x="1272540" y="2209800"/>
              <a:ext cx="1056287" cy="990598"/>
              <a:chOff x="3355430" y="3810002"/>
              <a:chExt cx="1056287" cy="990598"/>
            </a:xfrm>
          </p:grpSpPr>
          <p:cxnSp>
            <p:nvCxnSpPr>
              <p:cNvPr id="434" name="Straight Connector 433"/>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5" name="Isosceles Triangle 434"/>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6" name="Isosceles Triangle 435"/>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7" name="Isosceles Triangle 436"/>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8" name="Rectangle 437"/>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9"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248" name="Oval 8"/>
            <p:cNvSpPr>
              <a:spLocks noChangeArrowheads="1"/>
            </p:cNvSpPr>
            <p:nvPr/>
          </p:nvSpPr>
          <p:spPr bwMode="auto">
            <a:xfrm>
              <a:off x="3048000" y="312420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249" name="Rectangle 9"/>
            <p:cNvSpPr>
              <a:spLocks noChangeArrowheads="1"/>
            </p:cNvSpPr>
            <p:nvPr/>
          </p:nvSpPr>
          <p:spPr bwMode="auto">
            <a:xfrm>
              <a:off x="1143000"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50" name="Rectangle 42"/>
            <p:cNvSpPr>
              <a:spLocks noChangeArrowheads="1"/>
            </p:cNvSpPr>
            <p:nvPr/>
          </p:nvSpPr>
          <p:spPr bwMode="auto">
            <a:xfrm>
              <a:off x="609600" y="35052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251" name="Line 43"/>
            <p:cNvSpPr>
              <a:spLocks noChangeShapeType="1"/>
            </p:cNvSpPr>
            <p:nvPr/>
          </p:nvSpPr>
          <p:spPr bwMode="auto">
            <a:xfrm>
              <a:off x="838200" y="3733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52" name="Line 44"/>
            <p:cNvSpPr>
              <a:spLocks noChangeShapeType="1"/>
            </p:cNvSpPr>
            <p:nvPr/>
          </p:nvSpPr>
          <p:spPr bwMode="auto">
            <a:xfrm flipH="1" flipV="1">
              <a:off x="914400" y="2438400"/>
              <a:ext cx="12700" cy="1295400"/>
            </a:xfrm>
            <a:prstGeom prst="line">
              <a:avLst/>
            </a:prstGeom>
            <a:noFill/>
            <a:ln w="28575">
              <a:solidFill>
                <a:schemeClr val="tx1"/>
              </a:solidFill>
              <a:round/>
              <a:headEnd/>
              <a:tailEnd/>
            </a:ln>
            <a:effectLst/>
          </p:spPr>
          <p:txBody>
            <a:bodyPr/>
            <a:lstStyle/>
            <a:p>
              <a:endParaRPr lang="en-US" dirty="0"/>
            </a:p>
          </p:txBody>
        </p:sp>
        <p:sp>
          <p:nvSpPr>
            <p:cNvPr id="253" name="Line 45"/>
            <p:cNvSpPr>
              <a:spLocks noChangeShapeType="1"/>
            </p:cNvSpPr>
            <p:nvPr/>
          </p:nvSpPr>
          <p:spPr bwMode="auto">
            <a:xfrm flipV="1">
              <a:off x="914400" y="24536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254" name="Line 46"/>
            <p:cNvSpPr>
              <a:spLocks noChangeShapeType="1"/>
            </p:cNvSpPr>
            <p:nvPr/>
          </p:nvSpPr>
          <p:spPr bwMode="auto">
            <a:xfrm>
              <a:off x="1066800" y="29718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55" name="Text Box 47"/>
            <p:cNvSpPr txBox="1">
              <a:spLocks noChangeArrowheads="1"/>
            </p:cNvSpPr>
            <p:nvPr/>
          </p:nvSpPr>
          <p:spPr bwMode="auto">
            <a:xfrm>
              <a:off x="990600" y="27432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256" name="Text Box 48"/>
            <p:cNvSpPr txBox="1">
              <a:spLocks noChangeArrowheads="1"/>
            </p:cNvSpPr>
            <p:nvPr/>
          </p:nvSpPr>
          <p:spPr bwMode="auto">
            <a:xfrm>
              <a:off x="1095375" y="35036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257" name="Text Box 49"/>
            <p:cNvSpPr txBox="1">
              <a:spLocks noChangeArrowheads="1"/>
            </p:cNvSpPr>
            <p:nvPr/>
          </p:nvSpPr>
          <p:spPr bwMode="auto">
            <a:xfrm>
              <a:off x="1281113" y="31099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258" name="Rectangle 50"/>
            <p:cNvSpPr>
              <a:spLocks noChangeArrowheads="1"/>
            </p:cNvSpPr>
            <p:nvPr/>
          </p:nvSpPr>
          <p:spPr bwMode="auto">
            <a:xfrm>
              <a:off x="6761163" y="3810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59" name="Text Box 51"/>
            <p:cNvSpPr txBox="1">
              <a:spLocks noChangeArrowheads="1"/>
            </p:cNvSpPr>
            <p:nvPr/>
          </p:nvSpPr>
          <p:spPr bwMode="auto">
            <a:xfrm>
              <a:off x="6858000" y="50577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260" name="Group 52"/>
            <p:cNvGrpSpPr>
              <a:grpSpLocks/>
            </p:cNvGrpSpPr>
            <p:nvPr/>
          </p:nvGrpSpPr>
          <p:grpSpPr bwMode="auto">
            <a:xfrm>
              <a:off x="5067288" y="4191000"/>
              <a:ext cx="228600" cy="549275"/>
              <a:chOff x="4392" y="1632"/>
              <a:chExt cx="144" cy="346"/>
            </a:xfrm>
          </p:grpSpPr>
          <p:grpSp>
            <p:nvGrpSpPr>
              <p:cNvPr id="429" name="Group 53"/>
              <p:cNvGrpSpPr>
                <a:grpSpLocks/>
              </p:cNvGrpSpPr>
              <p:nvPr/>
            </p:nvGrpSpPr>
            <p:grpSpPr bwMode="auto">
              <a:xfrm>
                <a:off x="4411" y="1634"/>
                <a:ext cx="102" cy="336"/>
                <a:chOff x="1248" y="3360"/>
                <a:chExt cx="144" cy="480"/>
              </a:xfrm>
            </p:grpSpPr>
            <p:sp>
              <p:nvSpPr>
                <p:cNvPr id="431"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32"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33"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30"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261" name="Line 58"/>
            <p:cNvSpPr>
              <a:spLocks noChangeShapeType="1"/>
            </p:cNvSpPr>
            <p:nvPr/>
          </p:nvSpPr>
          <p:spPr bwMode="auto">
            <a:xfrm>
              <a:off x="64770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62" name="Oval 59"/>
            <p:cNvSpPr>
              <a:spLocks noChangeArrowheads="1"/>
            </p:cNvSpPr>
            <p:nvPr/>
          </p:nvSpPr>
          <p:spPr bwMode="auto">
            <a:xfrm>
              <a:off x="4800600" y="28956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263" name="Line 60"/>
            <p:cNvSpPr>
              <a:spLocks noChangeShapeType="1"/>
            </p:cNvSpPr>
            <p:nvPr/>
          </p:nvSpPr>
          <p:spPr bwMode="auto">
            <a:xfrm>
              <a:off x="2209800" y="3886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64" name="Line 61"/>
            <p:cNvSpPr>
              <a:spLocks noChangeShapeType="1"/>
            </p:cNvSpPr>
            <p:nvPr/>
          </p:nvSpPr>
          <p:spPr bwMode="auto">
            <a:xfrm flipV="1">
              <a:off x="4953000" y="35052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265" name="Line 62"/>
            <p:cNvSpPr>
              <a:spLocks noChangeShapeType="1"/>
            </p:cNvSpPr>
            <p:nvPr/>
          </p:nvSpPr>
          <p:spPr bwMode="auto">
            <a:xfrm>
              <a:off x="4800600" y="47929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266" name="Line 63"/>
            <p:cNvSpPr>
              <a:spLocks noChangeShapeType="1"/>
            </p:cNvSpPr>
            <p:nvPr/>
          </p:nvSpPr>
          <p:spPr bwMode="auto">
            <a:xfrm>
              <a:off x="5181600" y="3200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67" name="Line 64"/>
            <p:cNvSpPr>
              <a:spLocks noChangeShapeType="1"/>
            </p:cNvSpPr>
            <p:nvPr/>
          </p:nvSpPr>
          <p:spPr bwMode="auto">
            <a:xfrm>
              <a:off x="2148840" y="1310640"/>
              <a:ext cx="4876800" cy="0"/>
            </a:xfrm>
            <a:prstGeom prst="line">
              <a:avLst/>
            </a:prstGeom>
            <a:noFill/>
            <a:ln w="28575">
              <a:solidFill>
                <a:schemeClr val="tx1"/>
              </a:solidFill>
              <a:round/>
              <a:headEnd/>
              <a:tailEnd/>
            </a:ln>
            <a:effectLst/>
          </p:spPr>
          <p:txBody>
            <a:bodyPr/>
            <a:lstStyle/>
            <a:p>
              <a:endParaRPr lang="en-US" dirty="0"/>
            </a:p>
          </p:txBody>
        </p:sp>
        <p:sp>
          <p:nvSpPr>
            <p:cNvPr id="268" name="Line 65"/>
            <p:cNvSpPr>
              <a:spLocks noChangeShapeType="1"/>
            </p:cNvSpPr>
            <p:nvPr/>
          </p:nvSpPr>
          <p:spPr bwMode="auto">
            <a:xfrm flipV="1">
              <a:off x="2578100" y="1676400"/>
              <a:ext cx="12700" cy="304800"/>
            </a:xfrm>
            <a:prstGeom prst="line">
              <a:avLst/>
            </a:prstGeom>
            <a:noFill/>
            <a:ln w="28575">
              <a:solidFill>
                <a:schemeClr val="tx1"/>
              </a:solidFill>
              <a:round/>
              <a:headEnd/>
              <a:tailEnd/>
            </a:ln>
            <a:effectLst/>
          </p:spPr>
          <p:txBody>
            <a:bodyPr/>
            <a:lstStyle/>
            <a:p>
              <a:endParaRPr lang="en-US" dirty="0"/>
            </a:p>
          </p:txBody>
        </p:sp>
        <p:sp>
          <p:nvSpPr>
            <p:cNvPr id="269" name="Line 66"/>
            <p:cNvSpPr>
              <a:spLocks noChangeShapeType="1"/>
            </p:cNvSpPr>
            <p:nvPr/>
          </p:nvSpPr>
          <p:spPr bwMode="auto">
            <a:xfrm flipV="1">
              <a:off x="1995488" y="1981200"/>
              <a:ext cx="0" cy="685800"/>
            </a:xfrm>
            <a:prstGeom prst="line">
              <a:avLst/>
            </a:prstGeom>
            <a:noFill/>
            <a:ln w="28575">
              <a:solidFill>
                <a:schemeClr val="tx1"/>
              </a:solidFill>
              <a:round/>
              <a:headEnd/>
              <a:tailEnd/>
            </a:ln>
            <a:effectLst/>
          </p:spPr>
          <p:txBody>
            <a:bodyPr/>
            <a:lstStyle/>
            <a:p>
              <a:endParaRPr lang="en-US" dirty="0"/>
            </a:p>
          </p:txBody>
        </p:sp>
        <p:sp>
          <p:nvSpPr>
            <p:cNvPr id="270" name="Line 67"/>
            <p:cNvSpPr>
              <a:spLocks noChangeShapeType="1"/>
            </p:cNvSpPr>
            <p:nvPr/>
          </p:nvSpPr>
          <p:spPr bwMode="auto">
            <a:xfrm flipV="1">
              <a:off x="7003733" y="1295400"/>
              <a:ext cx="14288" cy="1676400"/>
            </a:xfrm>
            <a:prstGeom prst="line">
              <a:avLst/>
            </a:prstGeom>
            <a:noFill/>
            <a:ln w="28575">
              <a:solidFill>
                <a:schemeClr val="tx1"/>
              </a:solidFill>
              <a:round/>
              <a:headEnd/>
              <a:tailEnd/>
            </a:ln>
            <a:effectLst/>
          </p:spPr>
          <p:txBody>
            <a:bodyPr/>
            <a:lstStyle/>
            <a:p>
              <a:endParaRPr lang="en-US" dirty="0"/>
            </a:p>
          </p:txBody>
        </p:sp>
        <p:sp>
          <p:nvSpPr>
            <p:cNvPr id="271" name="Line 68"/>
            <p:cNvSpPr>
              <a:spLocks noChangeShapeType="1"/>
            </p:cNvSpPr>
            <p:nvPr/>
          </p:nvSpPr>
          <p:spPr bwMode="auto">
            <a:xfrm flipV="1">
              <a:off x="2147888" y="1295400"/>
              <a:ext cx="0" cy="914400"/>
            </a:xfrm>
            <a:prstGeom prst="line">
              <a:avLst/>
            </a:prstGeom>
            <a:noFill/>
            <a:ln w="28575">
              <a:solidFill>
                <a:schemeClr val="tx1"/>
              </a:solidFill>
              <a:round/>
              <a:headEnd/>
              <a:tailEnd/>
            </a:ln>
            <a:effectLst/>
          </p:spPr>
          <p:txBody>
            <a:bodyPr/>
            <a:lstStyle/>
            <a:p>
              <a:endParaRPr lang="en-US" dirty="0"/>
            </a:p>
          </p:txBody>
        </p:sp>
        <p:sp>
          <p:nvSpPr>
            <p:cNvPr id="272" name="Line 69"/>
            <p:cNvSpPr>
              <a:spLocks noChangeShapeType="1"/>
            </p:cNvSpPr>
            <p:nvPr/>
          </p:nvSpPr>
          <p:spPr bwMode="auto">
            <a:xfrm>
              <a:off x="6035040" y="2971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3" name="Line 71"/>
            <p:cNvSpPr>
              <a:spLocks noChangeShapeType="1"/>
            </p:cNvSpPr>
            <p:nvPr/>
          </p:nvSpPr>
          <p:spPr bwMode="auto">
            <a:xfrm>
              <a:off x="457200" y="3733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74" name="Line 72"/>
            <p:cNvSpPr>
              <a:spLocks noChangeShapeType="1"/>
            </p:cNvSpPr>
            <p:nvPr/>
          </p:nvSpPr>
          <p:spPr bwMode="auto">
            <a:xfrm flipH="1" flipV="1">
              <a:off x="457200" y="1676400"/>
              <a:ext cx="12700" cy="2057400"/>
            </a:xfrm>
            <a:prstGeom prst="line">
              <a:avLst/>
            </a:prstGeom>
            <a:noFill/>
            <a:ln w="28575">
              <a:solidFill>
                <a:schemeClr val="tx1"/>
              </a:solidFill>
              <a:round/>
              <a:headEnd/>
              <a:tailEnd/>
            </a:ln>
            <a:effectLst/>
          </p:spPr>
          <p:txBody>
            <a:bodyPr/>
            <a:lstStyle/>
            <a:p>
              <a:endParaRPr lang="en-US" dirty="0"/>
            </a:p>
          </p:txBody>
        </p:sp>
        <p:sp>
          <p:nvSpPr>
            <p:cNvPr id="275" name="Line 73"/>
            <p:cNvSpPr>
              <a:spLocks noChangeShapeType="1"/>
            </p:cNvSpPr>
            <p:nvPr/>
          </p:nvSpPr>
          <p:spPr bwMode="auto">
            <a:xfrm>
              <a:off x="457200" y="1683068"/>
              <a:ext cx="2133600" cy="0"/>
            </a:xfrm>
            <a:prstGeom prst="line">
              <a:avLst/>
            </a:prstGeom>
            <a:noFill/>
            <a:ln w="28575">
              <a:solidFill>
                <a:schemeClr val="tx1"/>
              </a:solidFill>
              <a:round/>
              <a:headEnd/>
              <a:tailEnd/>
            </a:ln>
            <a:effectLst/>
          </p:spPr>
          <p:txBody>
            <a:bodyPr/>
            <a:lstStyle/>
            <a:p>
              <a:endParaRPr lang="en-US" dirty="0"/>
            </a:p>
          </p:txBody>
        </p:sp>
        <p:sp>
          <p:nvSpPr>
            <p:cNvPr id="276" name="Line 74"/>
            <p:cNvSpPr>
              <a:spLocks noChangeShapeType="1"/>
            </p:cNvSpPr>
            <p:nvPr/>
          </p:nvSpPr>
          <p:spPr bwMode="auto">
            <a:xfrm flipH="1">
              <a:off x="2438400" y="1981200"/>
              <a:ext cx="152400" cy="0"/>
            </a:xfrm>
            <a:prstGeom prst="line">
              <a:avLst/>
            </a:prstGeom>
            <a:noFill/>
            <a:ln w="28575">
              <a:solidFill>
                <a:schemeClr val="tx1"/>
              </a:solidFill>
              <a:round/>
              <a:headEnd/>
              <a:tailEnd/>
            </a:ln>
            <a:effectLst/>
          </p:spPr>
          <p:txBody>
            <a:bodyPr/>
            <a:lstStyle/>
            <a:p>
              <a:endParaRPr lang="en-US" dirty="0"/>
            </a:p>
          </p:txBody>
        </p:sp>
        <p:sp>
          <p:nvSpPr>
            <p:cNvPr id="277" name="Line 75"/>
            <p:cNvSpPr>
              <a:spLocks noChangeShapeType="1"/>
            </p:cNvSpPr>
            <p:nvPr/>
          </p:nvSpPr>
          <p:spPr bwMode="auto">
            <a:xfrm>
              <a:off x="4724400" y="5105400"/>
              <a:ext cx="381000" cy="0"/>
            </a:xfrm>
            <a:prstGeom prst="line">
              <a:avLst/>
            </a:prstGeom>
            <a:noFill/>
            <a:ln w="28575">
              <a:solidFill>
                <a:schemeClr val="tx1"/>
              </a:solidFill>
              <a:round/>
              <a:headEnd/>
              <a:tailEnd/>
            </a:ln>
            <a:effectLst/>
          </p:spPr>
          <p:txBody>
            <a:bodyPr/>
            <a:lstStyle/>
            <a:p>
              <a:endParaRPr lang="en-US" dirty="0"/>
            </a:p>
          </p:txBody>
        </p:sp>
        <p:sp>
          <p:nvSpPr>
            <p:cNvPr id="278" name="Line 76"/>
            <p:cNvSpPr>
              <a:spLocks noChangeShapeType="1"/>
            </p:cNvSpPr>
            <p:nvPr/>
          </p:nvSpPr>
          <p:spPr bwMode="auto">
            <a:xfrm>
              <a:off x="60198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9" name="Text Box 77"/>
            <p:cNvSpPr txBox="1">
              <a:spLocks noChangeArrowheads="1"/>
            </p:cNvSpPr>
            <p:nvPr/>
          </p:nvSpPr>
          <p:spPr bwMode="auto">
            <a:xfrm>
              <a:off x="6650038" y="40989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280" name="Text Box 78"/>
            <p:cNvSpPr txBox="1">
              <a:spLocks noChangeArrowheads="1"/>
            </p:cNvSpPr>
            <p:nvPr/>
          </p:nvSpPr>
          <p:spPr bwMode="auto">
            <a:xfrm>
              <a:off x="1828800" y="36576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281" name="Line 79"/>
            <p:cNvSpPr>
              <a:spLocks noChangeShapeType="1"/>
            </p:cNvSpPr>
            <p:nvPr/>
          </p:nvSpPr>
          <p:spPr bwMode="auto">
            <a:xfrm>
              <a:off x="2819400" y="34004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82" name="Line 82"/>
            <p:cNvSpPr>
              <a:spLocks noChangeShapeType="1"/>
            </p:cNvSpPr>
            <p:nvPr/>
          </p:nvSpPr>
          <p:spPr bwMode="auto">
            <a:xfrm>
              <a:off x="4724400" y="2667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83" name="Line 83"/>
            <p:cNvSpPr>
              <a:spLocks noChangeShapeType="1"/>
            </p:cNvSpPr>
            <p:nvPr/>
          </p:nvSpPr>
          <p:spPr bwMode="auto">
            <a:xfrm>
              <a:off x="2819400" y="2133600"/>
              <a:ext cx="0" cy="3733800"/>
            </a:xfrm>
            <a:prstGeom prst="line">
              <a:avLst/>
            </a:prstGeom>
            <a:noFill/>
            <a:ln w="28575">
              <a:solidFill>
                <a:schemeClr val="tx1"/>
              </a:solidFill>
              <a:round/>
              <a:headEnd/>
              <a:tailEnd/>
            </a:ln>
            <a:effectLst/>
          </p:spPr>
          <p:txBody>
            <a:bodyPr/>
            <a:lstStyle/>
            <a:p>
              <a:endParaRPr lang="en-US" dirty="0"/>
            </a:p>
          </p:txBody>
        </p:sp>
        <p:sp>
          <p:nvSpPr>
            <p:cNvPr id="284" name="Line 84"/>
            <p:cNvSpPr>
              <a:spLocks noChangeShapeType="1"/>
            </p:cNvSpPr>
            <p:nvPr/>
          </p:nvSpPr>
          <p:spPr bwMode="auto">
            <a:xfrm>
              <a:off x="2819400" y="50911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285" name="Line 86"/>
            <p:cNvSpPr>
              <a:spLocks noChangeShapeType="1"/>
            </p:cNvSpPr>
            <p:nvPr/>
          </p:nvSpPr>
          <p:spPr bwMode="auto">
            <a:xfrm>
              <a:off x="7848600" y="4267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86" name="Line 87"/>
            <p:cNvSpPr>
              <a:spLocks noChangeShapeType="1"/>
            </p:cNvSpPr>
            <p:nvPr/>
          </p:nvSpPr>
          <p:spPr bwMode="auto">
            <a:xfrm>
              <a:off x="8229600" y="46005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87" name="Line 88"/>
            <p:cNvSpPr>
              <a:spLocks noChangeShapeType="1"/>
            </p:cNvSpPr>
            <p:nvPr/>
          </p:nvSpPr>
          <p:spPr bwMode="auto">
            <a:xfrm>
              <a:off x="6477000" y="2971800"/>
              <a:ext cx="533400" cy="0"/>
            </a:xfrm>
            <a:prstGeom prst="line">
              <a:avLst/>
            </a:prstGeom>
            <a:noFill/>
            <a:ln w="28575">
              <a:solidFill>
                <a:schemeClr val="tx1"/>
              </a:solidFill>
              <a:round/>
              <a:headEnd/>
              <a:tailEnd/>
            </a:ln>
            <a:effectLst/>
          </p:spPr>
          <p:txBody>
            <a:bodyPr/>
            <a:lstStyle/>
            <a:p>
              <a:endParaRPr lang="en-US" dirty="0"/>
            </a:p>
          </p:txBody>
        </p:sp>
        <p:sp>
          <p:nvSpPr>
            <p:cNvPr id="288" name="Line 89"/>
            <p:cNvSpPr>
              <a:spLocks noChangeShapeType="1"/>
            </p:cNvSpPr>
            <p:nvPr/>
          </p:nvSpPr>
          <p:spPr bwMode="auto">
            <a:xfrm>
              <a:off x="8534400" y="4433888"/>
              <a:ext cx="152400" cy="0"/>
            </a:xfrm>
            <a:prstGeom prst="line">
              <a:avLst/>
            </a:prstGeom>
            <a:noFill/>
            <a:ln w="28575">
              <a:solidFill>
                <a:schemeClr val="tx1"/>
              </a:solidFill>
              <a:round/>
              <a:headEnd/>
              <a:tailEnd/>
            </a:ln>
            <a:effectLst/>
          </p:spPr>
          <p:txBody>
            <a:bodyPr/>
            <a:lstStyle/>
            <a:p>
              <a:endParaRPr lang="en-US" dirty="0"/>
            </a:p>
          </p:txBody>
        </p:sp>
        <p:sp>
          <p:nvSpPr>
            <p:cNvPr id="289" name="Line 90"/>
            <p:cNvSpPr>
              <a:spLocks noChangeShapeType="1"/>
            </p:cNvSpPr>
            <p:nvPr/>
          </p:nvSpPr>
          <p:spPr bwMode="auto">
            <a:xfrm>
              <a:off x="8672513" y="4419600"/>
              <a:ext cx="14288" cy="1828800"/>
            </a:xfrm>
            <a:prstGeom prst="line">
              <a:avLst/>
            </a:prstGeom>
            <a:noFill/>
            <a:ln w="28575">
              <a:solidFill>
                <a:schemeClr val="tx1"/>
              </a:solidFill>
              <a:round/>
              <a:headEnd/>
              <a:tailEnd/>
            </a:ln>
            <a:effectLst/>
          </p:spPr>
          <p:txBody>
            <a:bodyPr/>
            <a:lstStyle/>
            <a:p>
              <a:endParaRPr lang="en-US" dirty="0"/>
            </a:p>
          </p:txBody>
        </p:sp>
        <p:sp>
          <p:nvSpPr>
            <p:cNvPr id="290" name="Line 9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291" name="Line 92"/>
            <p:cNvSpPr>
              <a:spLocks noChangeShapeType="1"/>
            </p:cNvSpPr>
            <p:nvPr/>
          </p:nvSpPr>
          <p:spPr bwMode="auto">
            <a:xfrm>
              <a:off x="2909888" y="4495800"/>
              <a:ext cx="0" cy="1752600"/>
            </a:xfrm>
            <a:prstGeom prst="line">
              <a:avLst/>
            </a:prstGeom>
            <a:noFill/>
            <a:ln w="28575">
              <a:solidFill>
                <a:schemeClr val="tx1"/>
              </a:solidFill>
              <a:round/>
              <a:headEnd/>
              <a:tailEnd/>
            </a:ln>
            <a:effectLst/>
          </p:spPr>
          <p:txBody>
            <a:bodyPr/>
            <a:lstStyle/>
            <a:p>
              <a:endParaRPr lang="en-US" dirty="0"/>
            </a:p>
          </p:txBody>
        </p:sp>
        <p:grpSp>
          <p:nvGrpSpPr>
            <p:cNvPr id="292" name="Group 93"/>
            <p:cNvGrpSpPr>
              <a:grpSpLocks/>
            </p:cNvGrpSpPr>
            <p:nvPr/>
          </p:nvGrpSpPr>
          <p:grpSpPr bwMode="auto">
            <a:xfrm>
              <a:off x="2246301" y="1827213"/>
              <a:ext cx="228600" cy="549275"/>
              <a:chOff x="4392" y="1632"/>
              <a:chExt cx="144" cy="346"/>
            </a:xfrm>
          </p:grpSpPr>
          <p:grpSp>
            <p:nvGrpSpPr>
              <p:cNvPr id="424" name="Group 94"/>
              <p:cNvGrpSpPr>
                <a:grpSpLocks/>
              </p:cNvGrpSpPr>
              <p:nvPr/>
            </p:nvGrpSpPr>
            <p:grpSpPr bwMode="auto">
              <a:xfrm>
                <a:off x="4411" y="1634"/>
                <a:ext cx="102" cy="336"/>
                <a:chOff x="1248" y="3360"/>
                <a:chExt cx="144" cy="480"/>
              </a:xfrm>
            </p:grpSpPr>
            <p:sp>
              <p:nvSpPr>
                <p:cNvPr id="426"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7"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8"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5"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93" name="Group 99"/>
            <p:cNvGrpSpPr>
              <a:grpSpLocks/>
            </p:cNvGrpSpPr>
            <p:nvPr/>
          </p:nvGrpSpPr>
          <p:grpSpPr bwMode="auto">
            <a:xfrm>
              <a:off x="8342301" y="4175125"/>
              <a:ext cx="228600" cy="549275"/>
              <a:chOff x="4392" y="1632"/>
              <a:chExt cx="144" cy="346"/>
            </a:xfrm>
          </p:grpSpPr>
          <p:grpSp>
            <p:nvGrpSpPr>
              <p:cNvPr id="419" name="Group 100"/>
              <p:cNvGrpSpPr>
                <a:grpSpLocks/>
              </p:cNvGrpSpPr>
              <p:nvPr/>
            </p:nvGrpSpPr>
            <p:grpSpPr bwMode="auto">
              <a:xfrm>
                <a:off x="4411" y="1634"/>
                <a:ext cx="102" cy="336"/>
                <a:chOff x="1248" y="3360"/>
                <a:chExt cx="144" cy="480"/>
              </a:xfrm>
            </p:grpSpPr>
            <p:sp>
              <p:nvSpPr>
                <p:cNvPr id="421"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2"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3"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0"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94" name="Group 105"/>
            <p:cNvGrpSpPr>
              <a:grpSpLocks/>
            </p:cNvGrpSpPr>
            <p:nvPr/>
          </p:nvGrpSpPr>
          <p:grpSpPr bwMode="auto">
            <a:xfrm>
              <a:off x="2438400" y="2514600"/>
              <a:ext cx="152400" cy="3505200"/>
              <a:chOff x="1728" y="1296"/>
              <a:chExt cx="96" cy="2688"/>
            </a:xfrm>
          </p:grpSpPr>
          <p:sp>
            <p:nvSpPr>
              <p:cNvPr id="417"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8"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295" name="Line 108"/>
            <p:cNvSpPr>
              <a:spLocks noChangeShapeType="1"/>
            </p:cNvSpPr>
            <p:nvPr/>
          </p:nvSpPr>
          <p:spPr bwMode="auto">
            <a:xfrm>
              <a:off x="2590800" y="3886200"/>
              <a:ext cx="228600" cy="0"/>
            </a:xfrm>
            <a:prstGeom prst="line">
              <a:avLst/>
            </a:prstGeom>
            <a:noFill/>
            <a:ln w="28575">
              <a:solidFill>
                <a:schemeClr val="tx1"/>
              </a:solidFill>
              <a:round/>
              <a:headEnd/>
              <a:tailEnd/>
            </a:ln>
            <a:effectLst/>
          </p:spPr>
          <p:txBody>
            <a:bodyPr/>
            <a:lstStyle/>
            <a:p>
              <a:endParaRPr lang="en-US" dirty="0"/>
            </a:p>
          </p:txBody>
        </p:sp>
        <p:sp>
          <p:nvSpPr>
            <p:cNvPr id="296" name="Line 109"/>
            <p:cNvSpPr>
              <a:spLocks noChangeShapeType="1"/>
            </p:cNvSpPr>
            <p:nvPr/>
          </p:nvSpPr>
          <p:spPr bwMode="auto">
            <a:xfrm>
              <a:off x="1920240" y="26670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97" name="Line 110"/>
            <p:cNvSpPr>
              <a:spLocks noChangeShapeType="1"/>
            </p:cNvSpPr>
            <p:nvPr/>
          </p:nvSpPr>
          <p:spPr bwMode="auto">
            <a:xfrm>
              <a:off x="2590800" y="26670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298" name="Group 111"/>
            <p:cNvGrpSpPr>
              <a:grpSpLocks/>
            </p:cNvGrpSpPr>
            <p:nvPr/>
          </p:nvGrpSpPr>
          <p:grpSpPr bwMode="auto">
            <a:xfrm>
              <a:off x="4572000" y="2514600"/>
              <a:ext cx="152400" cy="3505200"/>
              <a:chOff x="1728" y="1296"/>
              <a:chExt cx="96" cy="2688"/>
            </a:xfrm>
          </p:grpSpPr>
          <p:sp>
            <p:nvSpPr>
              <p:cNvPr id="415"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6"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299" name="Group 114"/>
            <p:cNvGrpSpPr>
              <a:grpSpLocks/>
            </p:cNvGrpSpPr>
            <p:nvPr/>
          </p:nvGrpSpPr>
          <p:grpSpPr bwMode="auto">
            <a:xfrm>
              <a:off x="6324600" y="2514600"/>
              <a:ext cx="152400" cy="3505200"/>
              <a:chOff x="1728" y="1296"/>
              <a:chExt cx="96" cy="2688"/>
            </a:xfrm>
          </p:grpSpPr>
          <p:sp>
            <p:nvSpPr>
              <p:cNvPr id="413"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4"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00" name="Group 117"/>
            <p:cNvGrpSpPr>
              <a:grpSpLocks/>
            </p:cNvGrpSpPr>
            <p:nvPr/>
          </p:nvGrpSpPr>
          <p:grpSpPr bwMode="auto">
            <a:xfrm>
              <a:off x="8001000" y="2514600"/>
              <a:ext cx="152400" cy="3505200"/>
              <a:chOff x="1728" y="1296"/>
              <a:chExt cx="96" cy="2688"/>
            </a:xfrm>
          </p:grpSpPr>
          <p:sp>
            <p:nvSpPr>
              <p:cNvPr id="411"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2"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01" name="Line 120"/>
            <p:cNvSpPr>
              <a:spLocks noChangeShapeType="1"/>
            </p:cNvSpPr>
            <p:nvPr/>
          </p:nvSpPr>
          <p:spPr bwMode="auto">
            <a:xfrm>
              <a:off x="42672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02" name="Line 121"/>
            <p:cNvSpPr>
              <a:spLocks noChangeShapeType="1"/>
            </p:cNvSpPr>
            <p:nvPr/>
          </p:nvSpPr>
          <p:spPr bwMode="auto">
            <a:xfrm>
              <a:off x="42672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03" name="Text Box 81"/>
            <p:cNvSpPr txBox="1">
              <a:spLocks noChangeArrowheads="1"/>
            </p:cNvSpPr>
            <p:nvPr/>
          </p:nvSpPr>
          <p:spPr bwMode="auto">
            <a:xfrm>
              <a:off x="3338513" y="29432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304" name="Rectangle 10"/>
            <p:cNvSpPr>
              <a:spLocks noChangeArrowheads="1"/>
            </p:cNvSpPr>
            <p:nvPr/>
          </p:nvSpPr>
          <p:spPr bwMode="auto">
            <a:xfrm>
              <a:off x="3048000" y="32146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305" name="Text Box 80"/>
            <p:cNvSpPr txBox="1">
              <a:spLocks noChangeArrowheads="1"/>
            </p:cNvSpPr>
            <p:nvPr/>
          </p:nvSpPr>
          <p:spPr bwMode="auto">
            <a:xfrm>
              <a:off x="3035300" y="32607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306" name="Text Box 122"/>
            <p:cNvSpPr txBox="1">
              <a:spLocks noChangeArrowheads="1"/>
            </p:cNvSpPr>
            <p:nvPr/>
          </p:nvSpPr>
          <p:spPr bwMode="auto">
            <a:xfrm>
              <a:off x="3733800" y="3565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307" name="Oval 11"/>
            <p:cNvSpPr>
              <a:spLocks noChangeArrowheads="1"/>
            </p:cNvSpPr>
            <p:nvPr/>
          </p:nvSpPr>
          <p:spPr bwMode="auto">
            <a:xfrm>
              <a:off x="3810000" y="4724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308" name="Text Box 123"/>
            <p:cNvSpPr txBox="1">
              <a:spLocks noChangeArrowheads="1"/>
            </p:cNvSpPr>
            <p:nvPr/>
          </p:nvSpPr>
          <p:spPr bwMode="auto">
            <a:xfrm>
              <a:off x="4310063" y="484346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309" name="Line 124"/>
            <p:cNvSpPr>
              <a:spLocks noChangeShapeType="1"/>
            </p:cNvSpPr>
            <p:nvPr/>
          </p:nvSpPr>
          <p:spPr bwMode="auto">
            <a:xfrm>
              <a:off x="4343400" y="5105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10" name="Line 125"/>
            <p:cNvSpPr>
              <a:spLocks noChangeShapeType="1"/>
            </p:cNvSpPr>
            <p:nvPr/>
          </p:nvSpPr>
          <p:spPr bwMode="auto">
            <a:xfrm>
              <a:off x="2819400" y="36861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11" name="Line 126"/>
            <p:cNvSpPr>
              <a:spLocks noChangeShapeType="1"/>
            </p:cNvSpPr>
            <p:nvPr/>
          </p:nvSpPr>
          <p:spPr bwMode="auto">
            <a:xfrm>
              <a:off x="2667000" y="4191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12" name="Line 127"/>
            <p:cNvSpPr>
              <a:spLocks noChangeShapeType="1"/>
            </p:cNvSpPr>
            <p:nvPr/>
          </p:nvSpPr>
          <p:spPr bwMode="auto">
            <a:xfrm>
              <a:off x="28956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3" name="Line 128"/>
            <p:cNvSpPr>
              <a:spLocks noChangeShapeType="1"/>
            </p:cNvSpPr>
            <p:nvPr/>
          </p:nvSpPr>
          <p:spPr bwMode="auto">
            <a:xfrm>
              <a:off x="4953000"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4" name="Line 129"/>
            <p:cNvSpPr>
              <a:spLocks noChangeShapeType="1"/>
            </p:cNvSpPr>
            <p:nvPr/>
          </p:nvSpPr>
          <p:spPr bwMode="auto">
            <a:xfrm>
              <a:off x="52578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5" name="Line 130"/>
            <p:cNvSpPr>
              <a:spLocks noChangeShapeType="1"/>
            </p:cNvSpPr>
            <p:nvPr/>
          </p:nvSpPr>
          <p:spPr bwMode="auto">
            <a:xfrm>
              <a:off x="4724400" y="4267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16" name="Line 131"/>
            <p:cNvSpPr>
              <a:spLocks noChangeShapeType="1"/>
            </p:cNvSpPr>
            <p:nvPr/>
          </p:nvSpPr>
          <p:spPr bwMode="auto">
            <a:xfrm>
              <a:off x="4724400"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17" name="Line 132"/>
            <p:cNvSpPr>
              <a:spLocks noChangeShapeType="1"/>
            </p:cNvSpPr>
            <p:nvPr/>
          </p:nvSpPr>
          <p:spPr bwMode="auto">
            <a:xfrm>
              <a:off x="2133600" y="2209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8" name="Line 133"/>
            <p:cNvSpPr>
              <a:spLocks noChangeShapeType="1"/>
            </p:cNvSpPr>
            <p:nvPr/>
          </p:nvSpPr>
          <p:spPr bwMode="auto">
            <a:xfrm>
              <a:off x="1981200" y="1981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9" name="Line 135"/>
            <p:cNvSpPr>
              <a:spLocks noChangeShapeType="1"/>
            </p:cNvSpPr>
            <p:nvPr/>
          </p:nvSpPr>
          <p:spPr bwMode="auto">
            <a:xfrm>
              <a:off x="6477000" y="4010025"/>
              <a:ext cx="152400" cy="0"/>
            </a:xfrm>
            <a:prstGeom prst="line">
              <a:avLst/>
            </a:prstGeom>
            <a:noFill/>
            <a:ln w="28575">
              <a:solidFill>
                <a:srgbClr val="CC0000"/>
              </a:solidFill>
              <a:round/>
              <a:headEnd/>
              <a:tailEnd/>
            </a:ln>
            <a:effectLst/>
          </p:spPr>
          <p:txBody>
            <a:bodyPr/>
            <a:lstStyle/>
            <a:p>
              <a:endParaRPr lang="en-US" dirty="0"/>
            </a:p>
          </p:txBody>
        </p:sp>
        <p:sp>
          <p:nvSpPr>
            <p:cNvPr id="320" name="Line 136"/>
            <p:cNvSpPr>
              <a:spLocks noChangeShapeType="1"/>
            </p:cNvSpPr>
            <p:nvPr/>
          </p:nvSpPr>
          <p:spPr bwMode="auto">
            <a:xfrm flipV="1">
              <a:off x="6629400" y="3552825"/>
              <a:ext cx="0" cy="457200"/>
            </a:xfrm>
            <a:prstGeom prst="line">
              <a:avLst/>
            </a:prstGeom>
            <a:noFill/>
            <a:ln w="28575">
              <a:solidFill>
                <a:srgbClr val="CC0000"/>
              </a:solidFill>
              <a:round/>
              <a:headEnd/>
              <a:tailEnd/>
            </a:ln>
            <a:effectLst/>
          </p:spPr>
          <p:txBody>
            <a:bodyPr/>
            <a:lstStyle/>
            <a:p>
              <a:endParaRPr lang="en-US" dirty="0"/>
            </a:p>
          </p:txBody>
        </p:sp>
        <p:sp>
          <p:nvSpPr>
            <p:cNvPr id="321" name="Line 137"/>
            <p:cNvSpPr>
              <a:spLocks noChangeShapeType="1"/>
            </p:cNvSpPr>
            <p:nvPr/>
          </p:nvSpPr>
          <p:spPr bwMode="auto">
            <a:xfrm>
              <a:off x="4800600" y="4267200"/>
              <a:ext cx="0" cy="533400"/>
            </a:xfrm>
            <a:prstGeom prst="line">
              <a:avLst/>
            </a:prstGeom>
            <a:noFill/>
            <a:ln w="28575">
              <a:solidFill>
                <a:schemeClr val="tx1"/>
              </a:solidFill>
              <a:round/>
              <a:headEnd/>
              <a:tailEnd/>
            </a:ln>
            <a:effectLst/>
          </p:spPr>
          <p:txBody>
            <a:bodyPr/>
            <a:lstStyle/>
            <a:p>
              <a:endParaRPr lang="en-US" dirty="0"/>
            </a:p>
          </p:txBody>
        </p:sp>
        <p:sp>
          <p:nvSpPr>
            <p:cNvPr id="322" name="Text Box 138"/>
            <p:cNvSpPr txBox="1">
              <a:spLocks noChangeArrowheads="1"/>
            </p:cNvSpPr>
            <p:nvPr/>
          </p:nvSpPr>
          <p:spPr bwMode="auto">
            <a:xfrm>
              <a:off x="6629400" y="47244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323" name="Line 139"/>
            <p:cNvSpPr>
              <a:spLocks noChangeShapeType="1"/>
            </p:cNvSpPr>
            <p:nvPr/>
          </p:nvSpPr>
          <p:spPr bwMode="auto">
            <a:xfrm>
              <a:off x="6477000" y="4953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24" name="Text Box 140"/>
            <p:cNvSpPr txBox="1">
              <a:spLocks noChangeArrowheads="1"/>
            </p:cNvSpPr>
            <p:nvPr/>
          </p:nvSpPr>
          <p:spPr bwMode="auto">
            <a:xfrm>
              <a:off x="7259638" y="41148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325" name="Line 141"/>
            <p:cNvSpPr>
              <a:spLocks noChangeShapeType="1"/>
            </p:cNvSpPr>
            <p:nvPr/>
          </p:nvSpPr>
          <p:spPr bwMode="auto">
            <a:xfrm>
              <a:off x="6568440" y="4267200"/>
              <a:ext cx="0" cy="1066800"/>
            </a:xfrm>
            <a:prstGeom prst="line">
              <a:avLst/>
            </a:prstGeom>
            <a:noFill/>
            <a:ln w="28575">
              <a:solidFill>
                <a:schemeClr val="tx1"/>
              </a:solidFill>
              <a:round/>
              <a:headEnd/>
              <a:tailEnd/>
            </a:ln>
            <a:effectLst/>
          </p:spPr>
          <p:txBody>
            <a:bodyPr/>
            <a:lstStyle/>
            <a:p>
              <a:endParaRPr lang="en-US" dirty="0"/>
            </a:p>
          </p:txBody>
        </p:sp>
        <p:sp>
          <p:nvSpPr>
            <p:cNvPr id="326" name="Line 142"/>
            <p:cNvSpPr>
              <a:spLocks noChangeShapeType="1"/>
            </p:cNvSpPr>
            <p:nvPr/>
          </p:nvSpPr>
          <p:spPr bwMode="auto">
            <a:xfrm>
              <a:off x="6553200" y="53340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327" name="Line 143"/>
            <p:cNvSpPr>
              <a:spLocks noChangeShapeType="1"/>
            </p:cNvSpPr>
            <p:nvPr/>
          </p:nvSpPr>
          <p:spPr bwMode="auto">
            <a:xfrm>
              <a:off x="8153400" y="4267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28" name="Line 144"/>
            <p:cNvSpPr>
              <a:spLocks noChangeShapeType="1"/>
            </p:cNvSpPr>
            <p:nvPr/>
          </p:nvSpPr>
          <p:spPr bwMode="auto">
            <a:xfrm>
              <a:off x="8153400" y="5341620"/>
              <a:ext cx="76200" cy="0"/>
            </a:xfrm>
            <a:prstGeom prst="line">
              <a:avLst/>
            </a:prstGeom>
            <a:noFill/>
            <a:ln w="28575">
              <a:solidFill>
                <a:schemeClr val="tx1"/>
              </a:solidFill>
              <a:round/>
              <a:headEnd/>
              <a:tailEnd/>
            </a:ln>
            <a:effectLst/>
          </p:spPr>
          <p:txBody>
            <a:bodyPr/>
            <a:lstStyle/>
            <a:p>
              <a:endParaRPr lang="en-US" dirty="0"/>
            </a:p>
          </p:txBody>
        </p:sp>
        <p:sp>
          <p:nvSpPr>
            <p:cNvPr id="329" name="Line 145"/>
            <p:cNvSpPr>
              <a:spLocks noChangeShapeType="1"/>
            </p:cNvSpPr>
            <p:nvPr/>
          </p:nvSpPr>
          <p:spPr bwMode="auto">
            <a:xfrm flipV="1">
              <a:off x="8229600" y="4586288"/>
              <a:ext cx="0" cy="762000"/>
            </a:xfrm>
            <a:prstGeom prst="line">
              <a:avLst/>
            </a:prstGeom>
            <a:noFill/>
            <a:ln w="28575">
              <a:solidFill>
                <a:schemeClr val="tx1"/>
              </a:solidFill>
              <a:round/>
              <a:headEnd/>
              <a:tailEnd/>
            </a:ln>
            <a:effectLst/>
          </p:spPr>
          <p:txBody>
            <a:bodyPr/>
            <a:lstStyle/>
            <a:p>
              <a:endParaRPr lang="en-US" dirty="0"/>
            </a:p>
          </p:txBody>
        </p:sp>
        <p:sp>
          <p:nvSpPr>
            <p:cNvPr id="330" name="Text Box 146"/>
            <p:cNvSpPr txBox="1">
              <a:spLocks noChangeArrowheads="1"/>
            </p:cNvSpPr>
            <p:nvPr/>
          </p:nvSpPr>
          <p:spPr bwMode="auto">
            <a:xfrm>
              <a:off x="2286000" y="23288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331" name="Text Box 147"/>
            <p:cNvSpPr txBox="1">
              <a:spLocks noChangeArrowheads="1"/>
            </p:cNvSpPr>
            <p:nvPr/>
          </p:nvSpPr>
          <p:spPr bwMode="auto">
            <a:xfrm>
              <a:off x="4343400" y="14478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332" name="Text Box 148"/>
            <p:cNvSpPr txBox="1">
              <a:spLocks noChangeArrowheads="1"/>
            </p:cNvSpPr>
            <p:nvPr/>
          </p:nvSpPr>
          <p:spPr bwMode="auto">
            <a:xfrm>
              <a:off x="6019800" y="14478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333" name="Text Box 149"/>
            <p:cNvSpPr txBox="1">
              <a:spLocks noChangeArrowheads="1"/>
            </p:cNvSpPr>
            <p:nvPr/>
          </p:nvSpPr>
          <p:spPr bwMode="auto">
            <a:xfrm>
              <a:off x="7696200" y="14478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334" name="Text Box 152"/>
            <p:cNvSpPr txBox="1">
              <a:spLocks noChangeArrowheads="1"/>
            </p:cNvSpPr>
            <p:nvPr/>
          </p:nvSpPr>
          <p:spPr bwMode="auto">
            <a:xfrm rot="16200000">
              <a:off x="1989138" y="30686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335" name="Line 156"/>
            <p:cNvSpPr>
              <a:spLocks noChangeShapeType="1"/>
            </p:cNvSpPr>
            <p:nvPr/>
          </p:nvSpPr>
          <p:spPr bwMode="auto">
            <a:xfrm>
              <a:off x="2819400" y="55626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36" name="Line 157"/>
            <p:cNvSpPr>
              <a:spLocks noChangeShapeType="1"/>
            </p:cNvSpPr>
            <p:nvPr/>
          </p:nvSpPr>
          <p:spPr bwMode="auto">
            <a:xfrm>
              <a:off x="2819400" y="58597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37" name="Line 158"/>
            <p:cNvSpPr>
              <a:spLocks noChangeShapeType="1"/>
            </p:cNvSpPr>
            <p:nvPr/>
          </p:nvSpPr>
          <p:spPr bwMode="auto">
            <a:xfrm>
              <a:off x="2681288" y="4191000"/>
              <a:ext cx="0" cy="1905000"/>
            </a:xfrm>
            <a:prstGeom prst="line">
              <a:avLst/>
            </a:prstGeom>
            <a:noFill/>
            <a:ln w="28575">
              <a:solidFill>
                <a:schemeClr val="tx1"/>
              </a:solidFill>
              <a:round/>
              <a:headEnd/>
              <a:tailEnd/>
            </a:ln>
            <a:effectLst/>
          </p:spPr>
          <p:txBody>
            <a:bodyPr/>
            <a:lstStyle/>
            <a:p>
              <a:endParaRPr lang="en-US" dirty="0"/>
            </a:p>
          </p:txBody>
        </p:sp>
        <p:sp>
          <p:nvSpPr>
            <p:cNvPr id="338" name="Line 159"/>
            <p:cNvSpPr>
              <a:spLocks noChangeShapeType="1"/>
            </p:cNvSpPr>
            <p:nvPr/>
          </p:nvSpPr>
          <p:spPr bwMode="auto">
            <a:xfrm>
              <a:off x="2667000" y="6096000"/>
              <a:ext cx="5638800" cy="0"/>
            </a:xfrm>
            <a:prstGeom prst="line">
              <a:avLst/>
            </a:prstGeom>
            <a:noFill/>
            <a:ln w="28575">
              <a:solidFill>
                <a:schemeClr val="tx1"/>
              </a:solidFill>
              <a:round/>
              <a:headEnd/>
              <a:tailEnd/>
            </a:ln>
            <a:effectLst/>
          </p:spPr>
          <p:txBody>
            <a:bodyPr/>
            <a:lstStyle/>
            <a:p>
              <a:endParaRPr lang="en-US" dirty="0"/>
            </a:p>
          </p:txBody>
        </p:sp>
        <p:sp>
          <p:nvSpPr>
            <p:cNvPr id="339" name="Text Box 160"/>
            <p:cNvSpPr txBox="1">
              <a:spLocks noChangeArrowheads="1"/>
            </p:cNvSpPr>
            <p:nvPr/>
          </p:nvSpPr>
          <p:spPr bwMode="auto">
            <a:xfrm>
              <a:off x="2971800" y="48768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340" name="Text Box 161"/>
            <p:cNvSpPr txBox="1">
              <a:spLocks noChangeArrowheads="1"/>
            </p:cNvSpPr>
            <p:nvPr/>
          </p:nvSpPr>
          <p:spPr bwMode="auto">
            <a:xfrm>
              <a:off x="2971800" y="53181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341" name="Text Box 162"/>
            <p:cNvSpPr txBox="1">
              <a:spLocks noChangeArrowheads="1"/>
            </p:cNvSpPr>
            <p:nvPr/>
          </p:nvSpPr>
          <p:spPr bwMode="auto">
            <a:xfrm>
              <a:off x="2971800" y="56229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342" name="Line 163"/>
            <p:cNvSpPr>
              <a:spLocks noChangeShapeType="1"/>
            </p:cNvSpPr>
            <p:nvPr/>
          </p:nvSpPr>
          <p:spPr bwMode="auto">
            <a:xfrm>
              <a:off x="8153400" y="5791200"/>
              <a:ext cx="152400" cy="0"/>
            </a:xfrm>
            <a:prstGeom prst="line">
              <a:avLst/>
            </a:prstGeom>
            <a:noFill/>
            <a:ln w="28575">
              <a:solidFill>
                <a:schemeClr val="tx1"/>
              </a:solidFill>
              <a:round/>
              <a:headEnd/>
              <a:tailEnd/>
            </a:ln>
            <a:effectLst/>
          </p:spPr>
          <p:txBody>
            <a:bodyPr/>
            <a:lstStyle/>
            <a:p>
              <a:endParaRPr lang="en-US" dirty="0"/>
            </a:p>
          </p:txBody>
        </p:sp>
        <p:sp>
          <p:nvSpPr>
            <p:cNvPr id="343" name="Line 164"/>
            <p:cNvSpPr>
              <a:spLocks noChangeShapeType="1"/>
            </p:cNvSpPr>
            <p:nvPr/>
          </p:nvSpPr>
          <p:spPr bwMode="auto">
            <a:xfrm>
              <a:off x="8291513" y="5791200"/>
              <a:ext cx="0" cy="304800"/>
            </a:xfrm>
            <a:prstGeom prst="line">
              <a:avLst/>
            </a:prstGeom>
            <a:noFill/>
            <a:ln w="28575">
              <a:solidFill>
                <a:schemeClr val="tx1"/>
              </a:solidFill>
              <a:round/>
              <a:headEnd/>
              <a:tailEnd/>
            </a:ln>
            <a:effectLst/>
          </p:spPr>
          <p:txBody>
            <a:bodyPr/>
            <a:lstStyle/>
            <a:p>
              <a:endParaRPr lang="en-US" dirty="0"/>
            </a:p>
          </p:txBody>
        </p:sp>
        <p:grpSp>
          <p:nvGrpSpPr>
            <p:cNvPr id="344" name="Group 182"/>
            <p:cNvGrpSpPr>
              <a:grpSpLocks/>
            </p:cNvGrpSpPr>
            <p:nvPr/>
          </p:nvGrpSpPr>
          <p:grpSpPr bwMode="auto">
            <a:xfrm>
              <a:off x="5370513" y="4876800"/>
              <a:ext cx="484188" cy="762000"/>
              <a:chOff x="3383" y="3072"/>
              <a:chExt cx="305" cy="480"/>
            </a:xfrm>
          </p:grpSpPr>
          <p:sp>
            <p:nvSpPr>
              <p:cNvPr id="409"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10"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345" name="Group 169"/>
            <p:cNvGrpSpPr>
              <a:grpSpLocks/>
            </p:cNvGrpSpPr>
            <p:nvPr/>
          </p:nvGrpSpPr>
          <p:grpSpPr bwMode="auto">
            <a:xfrm>
              <a:off x="5067288" y="5470525"/>
              <a:ext cx="228600" cy="549275"/>
              <a:chOff x="4392" y="1632"/>
              <a:chExt cx="144" cy="346"/>
            </a:xfrm>
          </p:grpSpPr>
          <p:grpSp>
            <p:nvGrpSpPr>
              <p:cNvPr id="404" name="Group 170"/>
              <p:cNvGrpSpPr>
                <a:grpSpLocks/>
              </p:cNvGrpSpPr>
              <p:nvPr/>
            </p:nvGrpSpPr>
            <p:grpSpPr bwMode="auto">
              <a:xfrm>
                <a:off x="4411" y="1634"/>
                <a:ext cx="102" cy="336"/>
                <a:chOff x="1248" y="3360"/>
                <a:chExt cx="144" cy="480"/>
              </a:xfrm>
            </p:grpSpPr>
            <p:sp>
              <p:nvSpPr>
                <p:cNvPr id="406"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07"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08"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05"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346" name="Line 175"/>
            <p:cNvSpPr>
              <a:spLocks noChangeShapeType="1"/>
            </p:cNvSpPr>
            <p:nvPr/>
          </p:nvSpPr>
          <p:spPr bwMode="auto">
            <a:xfrm>
              <a:off x="4724400" y="55626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47" name="Line 176"/>
            <p:cNvSpPr>
              <a:spLocks noChangeShapeType="1"/>
            </p:cNvSpPr>
            <p:nvPr/>
          </p:nvSpPr>
          <p:spPr bwMode="auto">
            <a:xfrm>
              <a:off x="4724400" y="5867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48" name="Line 177"/>
            <p:cNvSpPr>
              <a:spLocks noChangeShapeType="1"/>
            </p:cNvSpPr>
            <p:nvPr/>
          </p:nvSpPr>
          <p:spPr bwMode="auto">
            <a:xfrm>
              <a:off x="5257800" y="57912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49" name="Line 178"/>
            <p:cNvSpPr>
              <a:spLocks noChangeShapeType="1"/>
            </p:cNvSpPr>
            <p:nvPr/>
          </p:nvSpPr>
          <p:spPr bwMode="auto">
            <a:xfrm>
              <a:off x="6477000" y="57912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350" name="Line 179"/>
            <p:cNvSpPr>
              <a:spLocks noChangeShapeType="1"/>
            </p:cNvSpPr>
            <p:nvPr/>
          </p:nvSpPr>
          <p:spPr bwMode="auto">
            <a:xfrm>
              <a:off x="5105400" y="52349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51" name="Line 180"/>
            <p:cNvSpPr>
              <a:spLocks noChangeShapeType="1"/>
            </p:cNvSpPr>
            <p:nvPr/>
          </p:nvSpPr>
          <p:spPr bwMode="auto">
            <a:xfrm>
              <a:off x="5105400" y="5090160"/>
              <a:ext cx="0" cy="152400"/>
            </a:xfrm>
            <a:prstGeom prst="line">
              <a:avLst/>
            </a:prstGeom>
            <a:noFill/>
            <a:ln w="28575">
              <a:solidFill>
                <a:schemeClr val="tx1"/>
              </a:solidFill>
              <a:round/>
              <a:headEnd/>
              <a:tailEnd/>
            </a:ln>
            <a:effectLst/>
          </p:spPr>
          <p:txBody>
            <a:bodyPr/>
            <a:lstStyle/>
            <a:p>
              <a:endParaRPr lang="en-US" dirty="0"/>
            </a:p>
          </p:txBody>
        </p:sp>
        <p:grpSp>
          <p:nvGrpSpPr>
            <p:cNvPr id="352" name="Group 186"/>
            <p:cNvGrpSpPr>
              <a:grpSpLocks/>
            </p:cNvGrpSpPr>
            <p:nvPr/>
          </p:nvGrpSpPr>
          <p:grpSpPr bwMode="auto">
            <a:xfrm>
              <a:off x="3657600" y="1676400"/>
              <a:ext cx="608013" cy="914400"/>
              <a:chOff x="2334" y="1056"/>
              <a:chExt cx="383" cy="576"/>
            </a:xfrm>
          </p:grpSpPr>
          <p:sp>
            <p:nvSpPr>
              <p:cNvPr id="402"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03"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353" name="Line 187"/>
            <p:cNvSpPr>
              <a:spLocks noChangeShapeType="1"/>
            </p:cNvSpPr>
            <p:nvPr/>
          </p:nvSpPr>
          <p:spPr bwMode="auto">
            <a:xfrm>
              <a:off x="2811780" y="21412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354" name="Group 188"/>
            <p:cNvGrpSpPr>
              <a:grpSpLocks/>
            </p:cNvGrpSpPr>
            <p:nvPr/>
          </p:nvGrpSpPr>
          <p:grpSpPr bwMode="auto">
            <a:xfrm>
              <a:off x="4572000" y="1676400"/>
              <a:ext cx="152400" cy="838200"/>
              <a:chOff x="1728" y="1296"/>
              <a:chExt cx="96" cy="2688"/>
            </a:xfrm>
          </p:grpSpPr>
          <p:sp>
            <p:nvSpPr>
              <p:cNvPr id="400"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01"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55" name="Group 191"/>
            <p:cNvGrpSpPr>
              <a:grpSpLocks/>
            </p:cNvGrpSpPr>
            <p:nvPr/>
          </p:nvGrpSpPr>
          <p:grpSpPr bwMode="auto">
            <a:xfrm>
              <a:off x="6324600" y="1676400"/>
              <a:ext cx="152400" cy="838200"/>
              <a:chOff x="1728" y="1296"/>
              <a:chExt cx="96" cy="2688"/>
            </a:xfrm>
          </p:grpSpPr>
          <p:sp>
            <p:nvSpPr>
              <p:cNvPr id="398"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99"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56" name="Group 194"/>
            <p:cNvGrpSpPr>
              <a:grpSpLocks/>
            </p:cNvGrpSpPr>
            <p:nvPr/>
          </p:nvGrpSpPr>
          <p:grpSpPr bwMode="auto">
            <a:xfrm>
              <a:off x="8001000" y="1676400"/>
              <a:ext cx="152400" cy="838200"/>
              <a:chOff x="1728" y="1296"/>
              <a:chExt cx="96" cy="2688"/>
            </a:xfrm>
          </p:grpSpPr>
          <p:sp>
            <p:nvSpPr>
              <p:cNvPr id="396"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97"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357" name="AutoShape 197"/>
            <p:cNvSpPr>
              <a:spLocks noChangeArrowheads="1"/>
            </p:cNvSpPr>
            <p:nvPr/>
          </p:nvSpPr>
          <p:spPr bwMode="auto">
            <a:xfrm>
              <a:off x="4205288" y="18288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58" name="AutoShape 198"/>
            <p:cNvSpPr>
              <a:spLocks noChangeArrowheads="1"/>
            </p:cNvSpPr>
            <p:nvPr/>
          </p:nvSpPr>
          <p:spPr bwMode="auto">
            <a:xfrm>
              <a:off x="4724400" y="18288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59" name="AutoShape 199"/>
            <p:cNvSpPr>
              <a:spLocks noChangeArrowheads="1"/>
            </p:cNvSpPr>
            <p:nvPr/>
          </p:nvSpPr>
          <p:spPr bwMode="auto">
            <a:xfrm>
              <a:off x="6477000" y="19812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360" name="Line 200"/>
            <p:cNvSpPr>
              <a:spLocks noChangeShapeType="1"/>
            </p:cNvSpPr>
            <p:nvPr/>
          </p:nvSpPr>
          <p:spPr bwMode="auto">
            <a:xfrm>
              <a:off x="5791200" y="5257800"/>
              <a:ext cx="152400" cy="0"/>
            </a:xfrm>
            <a:prstGeom prst="line">
              <a:avLst/>
            </a:prstGeom>
            <a:noFill/>
            <a:ln w="28575">
              <a:solidFill>
                <a:srgbClr val="CC0000"/>
              </a:solidFill>
              <a:round/>
              <a:headEnd/>
              <a:tailEnd/>
            </a:ln>
            <a:effectLst/>
          </p:spPr>
          <p:txBody>
            <a:bodyPr/>
            <a:lstStyle/>
            <a:p>
              <a:endParaRPr lang="en-US" dirty="0"/>
            </a:p>
          </p:txBody>
        </p:sp>
        <p:sp>
          <p:nvSpPr>
            <p:cNvPr id="361" name="Line 202"/>
            <p:cNvSpPr>
              <a:spLocks noChangeShapeType="1"/>
            </p:cNvSpPr>
            <p:nvPr/>
          </p:nvSpPr>
          <p:spPr bwMode="auto">
            <a:xfrm>
              <a:off x="5486400" y="2209800"/>
              <a:ext cx="609600" cy="457200"/>
            </a:xfrm>
            <a:prstGeom prst="line">
              <a:avLst/>
            </a:prstGeom>
            <a:noFill/>
            <a:ln w="9525">
              <a:solidFill>
                <a:srgbClr val="CC0000"/>
              </a:solidFill>
              <a:round/>
              <a:headEnd/>
              <a:tailEnd/>
            </a:ln>
            <a:effectLst/>
          </p:spPr>
          <p:txBody>
            <a:bodyPr/>
            <a:lstStyle/>
            <a:p>
              <a:endParaRPr lang="en-US" dirty="0"/>
            </a:p>
          </p:txBody>
        </p:sp>
        <p:sp>
          <p:nvSpPr>
            <p:cNvPr id="362" name="Line 203"/>
            <p:cNvSpPr>
              <a:spLocks noChangeShapeType="1"/>
            </p:cNvSpPr>
            <p:nvPr/>
          </p:nvSpPr>
          <p:spPr bwMode="auto">
            <a:xfrm>
              <a:off x="5562600" y="2209800"/>
              <a:ext cx="609600" cy="457200"/>
            </a:xfrm>
            <a:prstGeom prst="line">
              <a:avLst/>
            </a:prstGeom>
            <a:noFill/>
            <a:ln w="9525">
              <a:solidFill>
                <a:srgbClr val="CC0000"/>
              </a:solidFill>
              <a:round/>
              <a:headEnd/>
              <a:tailEnd/>
            </a:ln>
            <a:effectLst/>
          </p:spPr>
          <p:txBody>
            <a:bodyPr/>
            <a:lstStyle/>
            <a:p>
              <a:endParaRPr lang="en-US" dirty="0"/>
            </a:p>
          </p:txBody>
        </p:sp>
        <p:sp>
          <p:nvSpPr>
            <p:cNvPr id="363" name="Line 204"/>
            <p:cNvSpPr>
              <a:spLocks noChangeShapeType="1"/>
            </p:cNvSpPr>
            <p:nvPr/>
          </p:nvSpPr>
          <p:spPr bwMode="auto">
            <a:xfrm>
              <a:off x="5410200" y="2209800"/>
              <a:ext cx="609600" cy="457200"/>
            </a:xfrm>
            <a:prstGeom prst="line">
              <a:avLst/>
            </a:prstGeom>
            <a:noFill/>
            <a:ln w="9525">
              <a:solidFill>
                <a:srgbClr val="CC0000"/>
              </a:solidFill>
              <a:round/>
              <a:headEnd/>
              <a:tailEnd/>
            </a:ln>
            <a:effectLst/>
          </p:spPr>
          <p:txBody>
            <a:bodyPr/>
            <a:lstStyle/>
            <a:p>
              <a:endParaRPr lang="en-US" dirty="0"/>
            </a:p>
          </p:txBody>
        </p:sp>
        <p:sp>
          <p:nvSpPr>
            <p:cNvPr id="364" name="Line 206"/>
            <p:cNvSpPr>
              <a:spLocks noChangeShapeType="1"/>
            </p:cNvSpPr>
            <p:nvPr/>
          </p:nvSpPr>
          <p:spPr bwMode="auto">
            <a:xfrm flipH="1">
              <a:off x="5181600" y="3581400"/>
              <a:ext cx="838200" cy="0"/>
            </a:xfrm>
            <a:prstGeom prst="line">
              <a:avLst/>
            </a:prstGeom>
            <a:noFill/>
            <a:ln w="9525">
              <a:solidFill>
                <a:srgbClr val="CC0000"/>
              </a:solidFill>
              <a:round/>
              <a:headEnd/>
              <a:tailEnd/>
            </a:ln>
            <a:effectLst/>
          </p:spPr>
          <p:txBody>
            <a:bodyPr/>
            <a:lstStyle/>
            <a:p>
              <a:endParaRPr lang="en-US" dirty="0"/>
            </a:p>
          </p:txBody>
        </p:sp>
        <p:sp>
          <p:nvSpPr>
            <p:cNvPr id="365" name="Text Box 208"/>
            <p:cNvSpPr txBox="1">
              <a:spLocks noChangeArrowheads="1"/>
            </p:cNvSpPr>
            <p:nvPr/>
          </p:nvSpPr>
          <p:spPr bwMode="auto">
            <a:xfrm>
              <a:off x="5391150" y="34004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366" name="Line 209"/>
            <p:cNvSpPr>
              <a:spLocks noChangeShapeType="1"/>
            </p:cNvSpPr>
            <p:nvPr/>
          </p:nvSpPr>
          <p:spPr bwMode="auto">
            <a:xfrm>
              <a:off x="6096000" y="2667000"/>
              <a:ext cx="0" cy="3200400"/>
            </a:xfrm>
            <a:prstGeom prst="line">
              <a:avLst/>
            </a:prstGeom>
            <a:noFill/>
            <a:ln w="9525">
              <a:solidFill>
                <a:srgbClr val="CC0000"/>
              </a:solidFill>
              <a:round/>
              <a:headEnd/>
              <a:tailEnd/>
            </a:ln>
            <a:effectLst/>
          </p:spPr>
          <p:txBody>
            <a:bodyPr/>
            <a:lstStyle/>
            <a:p>
              <a:endParaRPr lang="en-US" dirty="0"/>
            </a:p>
          </p:txBody>
        </p:sp>
        <p:sp>
          <p:nvSpPr>
            <p:cNvPr id="367" name="Line 210"/>
            <p:cNvSpPr>
              <a:spLocks noChangeShapeType="1"/>
            </p:cNvSpPr>
            <p:nvPr/>
          </p:nvSpPr>
          <p:spPr bwMode="auto">
            <a:xfrm flipH="1">
              <a:off x="5562600" y="5867400"/>
              <a:ext cx="533400" cy="0"/>
            </a:xfrm>
            <a:prstGeom prst="line">
              <a:avLst/>
            </a:prstGeom>
            <a:noFill/>
            <a:ln w="9525">
              <a:solidFill>
                <a:srgbClr val="CC0000"/>
              </a:solidFill>
              <a:round/>
              <a:headEnd/>
              <a:tailEnd/>
            </a:ln>
            <a:effectLst/>
          </p:spPr>
          <p:txBody>
            <a:bodyPr/>
            <a:lstStyle/>
            <a:p>
              <a:endParaRPr lang="en-US" dirty="0"/>
            </a:p>
          </p:txBody>
        </p:sp>
        <p:sp>
          <p:nvSpPr>
            <p:cNvPr id="368" name="Line 211"/>
            <p:cNvSpPr>
              <a:spLocks noChangeShapeType="1"/>
            </p:cNvSpPr>
            <p:nvPr/>
          </p:nvSpPr>
          <p:spPr bwMode="auto">
            <a:xfrm flipV="1">
              <a:off x="5562600" y="56388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369" name="Line 212"/>
            <p:cNvSpPr>
              <a:spLocks noChangeShapeType="1"/>
            </p:cNvSpPr>
            <p:nvPr/>
          </p:nvSpPr>
          <p:spPr bwMode="auto">
            <a:xfrm>
              <a:off x="6172200" y="2667000"/>
              <a:ext cx="0" cy="3505200"/>
            </a:xfrm>
            <a:prstGeom prst="line">
              <a:avLst/>
            </a:prstGeom>
            <a:noFill/>
            <a:ln w="9525">
              <a:solidFill>
                <a:srgbClr val="CC0000"/>
              </a:solidFill>
              <a:round/>
              <a:headEnd/>
              <a:tailEnd/>
            </a:ln>
            <a:effectLst/>
          </p:spPr>
          <p:txBody>
            <a:bodyPr/>
            <a:lstStyle/>
            <a:p>
              <a:endParaRPr lang="en-US" dirty="0"/>
            </a:p>
          </p:txBody>
        </p:sp>
        <p:sp>
          <p:nvSpPr>
            <p:cNvPr id="370" name="Text Box 213"/>
            <p:cNvSpPr txBox="1">
              <a:spLocks noChangeArrowheads="1"/>
            </p:cNvSpPr>
            <p:nvPr/>
          </p:nvSpPr>
          <p:spPr bwMode="auto">
            <a:xfrm>
              <a:off x="5562600" y="55626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371" name="Line 214"/>
            <p:cNvSpPr>
              <a:spLocks noChangeShapeType="1"/>
            </p:cNvSpPr>
            <p:nvPr/>
          </p:nvSpPr>
          <p:spPr bwMode="auto">
            <a:xfrm flipH="1">
              <a:off x="5181600" y="6172200"/>
              <a:ext cx="990600" cy="0"/>
            </a:xfrm>
            <a:prstGeom prst="line">
              <a:avLst/>
            </a:prstGeom>
            <a:noFill/>
            <a:ln w="9525">
              <a:solidFill>
                <a:srgbClr val="CC0000"/>
              </a:solidFill>
              <a:round/>
              <a:headEnd/>
              <a:tailEnd/>
            </a:ln>
            <a:effectLst/>
          </p:spPr>
          <p:txBody>
            <a:bodyPr/>
            <a:lstStyle/>
            <a:p>
              <a:endParaRPr lang="en-US" dirty="0"/>
            </a:p>
          </p:txBody>
        </p:sp>
        <p:sp>
          <p:nvSpPr>
            <p:cNvPr id="372" name="Text Box 215"/>
            <p:cNvSpPr txBox="1">
              <a:spLocks noChangeArrowheads="1"/>
            </p:cNvSpPr>
            <p:nvPr/>
          </p:nvSpPr>
          <p:spPr bwMode="auto">
            <a:xfrm>
              <a:off x="5243513" y="58674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373" name="Line 216"/>
            <p:cNvSpPr>
              <a:spLocks noChangeShapeType="1"/>
            </p:cNvSpPr>
            <p:nvPr/>
          </p:nvSpPr>
          <p:spPr bwMode="auto">
            <a:xfrm>
              <a:off x="6629400" y="35528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374" name="AutoShape 217"/>
            <p:cNvSpPr>
              <a:spLocks noChangeArrowheads="1"/>
            </p:cNvSpPr>
            <p:nvPr/>
          </p:nvSpPr>
          <p:spPr bwMode="auto">
            <a:xfrm>
              <a:off x="6781800" y="33813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75" name="Line 218"/>
            <p:cNvSpPr>
              <a:spLocks noChangeShapeType="1"/>
            </p:cNvSpPr>
            <p:nvPr/>
          </p:nvSpPr>
          <p:spPr bwMode="auto">
            <a:xfrm>
              <a:off x="6629400" y="34290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376" name="Line 219"/>
            <p:cNvSpPr>
              <a:spLocks noChangeShapeType="1"/>
            </p:cNvSpPr>
            <p:nvPr/>
          </p:nvSpPr>
          <p:spPr bwMode="auto">
            <a:xfrm>
              <a:off x="6629400" y="2133600"/>
              <a:ext cx="0" cy="1295400"/>
            </a:xfrm>
            <a:prstGeom prst="line">
              <a:avLst/>
            </a:prstGeom>
            <a:noFill/>
            <a:ln w="9525">
              <a:solidFill>
                <a:srgbClr val="CC0000"/>
              </a:solidFill>
              <a:round/>
              <a:headEnd/>
              <a:tailEnd/>
            </a:ln>
            <a:effectLst/>
          </p:spPr>
          <p:txBody>
            <a:bodyPr/>
            <a:lstStyle/>
            <a:p>
              <a:endParaRPr lang="en-US" dirty="0"/>
            </a:p>
          </p:txBody>
        </p:sp>
        <p:sp>
          <p:nvSpPr>
            <p:cNvPr id="377" name="Line 220"/>
            <p:cNvSpPr>
              <a:spLocks noChangeShapeType="1"/>
            </p:cNvSpPr>
            <p:nvPr/>
          </p:nvSpPr>
          <p:spPr bwMode="auto">
            <a:xfrm>
              <a:off x="7086600" y="3500438"/>
              <a:ext cx="152400" cy="0"/>
            </a:xfrm>
            <a:prstGeom prst="line">
              <a:avLst/>
            </a:prstGeom>
            <a:noFill/>
            <a:ln w="12700">
              <a:solidFill>
                <a:srgbClr val="CC0000"/>
              </a:solidFill>
              <a:round/>
              <a:headEnd/>
              <a:tailEnd/>
            </a:ln>
            <a:effectLst/>
          </p:spPr>
          <p:txBody>
            <a:bodyPr/>
            <a:lstStyle/>
            <a:p>
              <a:endParaRPr lang="en-US" dirty="0"/>
            </a:p>
          </p:txBody>
        </p:sp>
        <p:sp>
          <p:nvSpPr>
            <p:cNvPr id="378" name="Line 221"/>
            <p:cNvSpPr>
              <a:spLocks noChangeShapeType="1"/>
            </p:cNvSpPr>
            <p:nvPr/>
          </p:nvSpPr>
          <p:spPr bwMode="auto">
            <a:xfrm>
              <a:off x="7239000" y="1371600"/>
              <a:ext cx="0" cy="2133600"/>
            </a:xfrm>
            <a:prstGeom prst="line">
              <a:avLst/>
            </a:prstGeom>
            <a:noFill/>
            <a:ln w="9525">
              <a:solidFill>
                <a:srgbClr val="CC0000"/>
              </a:solidFill>
              <a:round/>
              <a:headEnd/>
              <a:tailEnd/>
            </a:ln>
            <a:effectLst/>
          </p:spPr>
          <p:txBody>
            <a:bodyPr/>
            <a:lstStyle/>
            <a:p>
              <a:endParaRPr lang="en-US" dirty="0"/>
            </a:p>
          </p:txBody>
        </p:sp>
        <p:sp>
          <p:nvSpPr>
            <p:cNvPr id="379" name="Line 222"/>
            <p:cNvSpPr>
              <a:spLocks noChangeShapeType="1"/>
            </p:cNvSpPr>
            <p:nvPr/>
          </p:nvSpPr>
          <p:spPr bwMode="auto">
            <a:xfrm flipH="1">
              <a:off x="2362200" y="1371600"/>
              <a:ext cx="4876800" cy="0"/>
            </a:xfrm>
            <a:prstGeom prst="line">
              <a:avLst/>
            </a:prstGeom>
            <a:noFill/>
            <a:ln w="9525">
              <a:solidFill>
                <a:srgbClr val="CC0000"/>
              </a:solidFill>
              <a:round/>
              <a:headEnd/>
              <a:tailEnd/>
            </a:ln>
            <a:effectLst/>
          </p:spPr>
          <p:txBody>
            <a:bodyPr/>
            <a:lstStyle/>
            <a:p>
              <a:endParaRPr lang="en-US" dirty="0"/>
            </a:p>
          </p:txBody>
        </p:sp>
        <p:sp>
          <p:nvSpPr>
            <p:cNvPr id="380" name="Line 223"/>
            <p:cNvSpPr>
              <a:spLocks noChangeShapeType="1"/>
            </p:cNvSpPr>
            <p:nvPr/>
          </p:nvSpPr>
          <p:spPr bwMode="auto">
            <a:xfrm>
              <a:off x="2362200" y="1371600"/>
              <a:ext cx="0" cy="457200"/>
            </a:xfrm>
            <a:prstGeom prst="line">
              <a:avLst/>
            </a:prstGeom>
            <a:noFill/>
            <a:ln w="9525">
              <a:solidFill>
                <a:srgbClr val="CC0000"/>
              </a:solidFill>
              <a:round/>
              <a:headEnd/>
              <a:tailEnd/>
            </a:ln>
            <a:effectLst/>
          </p:spPr>
          <p:txBody>
            <a:bodyPr/>
            <a:lstStyle/>
            <a:p>
              <a:endParaRPr lang="en-US" dirty="0"/>
            </a:p>
          </p:txBody>
        </p:sp>
        <p:sp>
          <p:nvSpPr>
            <p:cNvPr id="381" name="Text Box 224"/>
            <p:cNvSpPr txBox="1">
              <a:spLocks noChangeArrowheads="1"/>
            </p:cNvSpPr>
            <p:nvPr/>
          </p:nvSpPr>
          <p:spPr bwMode="auto">
            <a:xfrm>
              <a:off x="6629400" y="32004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382" name="Line 225"/>
            <p:cNvSpPr>
              <a:spLocks noChangeShapeType="1"/>
            </p:cNvSpPr>
            <p:nvPr/>
          </p:nvSpPr>
          <p:spPr bwMode="auto">
            <a:xfrm>
              <a:off x="7391400"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83" name="Text Box 226"/>
            <p:cNvSpPr txBox="1">
              <a:spLocks noChangeArrowheads="1"/>
            </p:cNvSpPr>
            <p:nvPr/>
          </p:nvSpPr>
          <p:spPr bwMode="auto">
            <a:xfrm rot="16200000">
              <a:off x="6824663" y="30480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384" name="Text Box 228"/>
            <p:cNvSpPr txBox="1">
              <a:spLocks noChangeArrowheads="1"/>
            </p:cNvSpPr>
            <p:nvPr/>
          </p:nvSpPr>
          <p:spPr bwMode="auto">
            <a:xfrm rot="16200000">
              <a:off x="6977063" y="30353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385" name="Line 229"/>
            <p:cNvSpPr>
              <a:spLocks noChangeShapeType="1"/>
            </p:cNvSpPr>
            <p:nvPr/>
          </p:nvSpPr>
          <p:spPr bwMode="auto">
            <a:xfrm>
              <a:off x="7558088"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86" name="Line 230"/>
            <p:cNvSpPr>
              <a:spLocks noChangeShapeType="1"/>
            </p:cNvSpPr>
            <p:nvPr/>
          </p:nvSpPr>
          <p:spPr bwMode="auto">
            <a:xfrm flipH="1">
              <a:off x="3200400" y="1447800"/>
              <a:ext cx="5181600" cy="0"/>
            </a:xfrm>
            <a:prstGeom prst="line">
              <a:avLst/>
            </a:prstGeom>
            <a:noFill/>
            <a:ln w="9525">
              <a:solidFill>
                <a:srgbClr val="CC0000"/>
              </a:solidFill>
              <a:round/>
              <a:headEnd/>
              <a:tailEnd/>
            </a:ln>
            <a:effectLst/>
          </p:spPr>
          <p:txBody>
            <a:bodyPr/>
            <a:lstStyle/>
            <a:p>
              <a:endParaRPr lang="en-US" dirty="0"/>
            </a:p>
          </p:txBody>
        </p:sp>
        <p:sp>
          <p:nvSpPr>
            <p:cNvPr id="387" name="Line 231"/>
            <p:cNvSpPr>
              <a:spLocks noChangeShapeType="1"/>
            </p:cNvSpPr>
            <p:nvPr/>
          </p:nvSpPr>
          <p:spPr bwMode="auto">
            <a:xfrm>
              <a:off x="3200400" y="14478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388" name="Line 232"/>
            <p:cNvSpPr>
              <a:spLocks noChangeShapeType="1"/>
            </p:cNvSpPr>
            <p:nvPr/>
          </p:nvSpPr>
          <p:spPr bwMode="auto">
            <a:xfrm>
              <a:off x="8382000" y="1447800"/>
              <a:ext cx="0" cy="381000"/>
            </a:xfrm>
            <a:prstGeom prst="line">
              <a:avLst/>
            </a:prstGeom>
            <a:noFill/>
            <a:ln w="9525">
              <a:solidFill>
                <a:srgbClr val="CC0000"/>
              </a:solidFill>
              <a:round/>
              <a:headEnd/>
              <a:tailEnd/>
            </a:ln>
            <a:effectLst/>
          </p:spPr>
          <p:txBody>
            <a:bodyPr/>
            <a:lstStyle/>
            <a:p>
              <a:endParaRPr lang="en-US" dirty="0"/>
            </a:p>
          </p:txBody>
        </p:sp>
        <p:sp>
          <p:nvSpPr>
            <p:cNvPr id="389" name="Line 233"/>
            <p:cNvSpPr>
              <a:spLocks noChangeShapeType="1"/>
            </p:cNvSpPr>
            <p:nvPr/>
          </p:nvSpPr>
          <p:spPr bwMode="auto">
            <a:xfrm flipH="1">
              <a:off x="8153400" y="1828800"/>
              <a:ext cx="228600" cy="0"/>
            </a:xfrm>
            <a:prstGeom prst="line">
              <a:avLst/>
            </a:prstGeom>
            <a:noFill/>
            <a:ln w="9525">
              <a:solidFill>
                <a:srgbClr val="CC0000"/>
              </a:solidFill>
              <a:round/>
              <a:headEnd/>
              <a:tailEnd/>
            </a:ln>
            <a:effectLst/>
          </p:spPr>
          <p:txBody>
            <a:bodyPr/>
            <a:lstStyle/>
            <a:p>
              <a:endParaRPr lang="en-US" dirty="0"/>
            </a:p>
          </p:txBody>
        </p:sp>
        <p:sp>
          <p:nvSpPr>
            <p:cNvPr id="390" name="Text Box 235"/>
            <p:cNvSpPr txBox="1">
              <a:spLocks noChangeArrowheads="1"/>
            </p:cNvSpPr>
            <p:nvPr/>
          </p:nvSpPr>
          <p:spPr bwMode="auto">
            <a:xfrm rot="16200000">
              <a:off x="2633663" y="20431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sp>
          <p:nvSpPr>
            <p:cNvPr id="391" name="Line 236"/>
            <p:cNvSpPr>
              <a:spLocks noChangeShapeType="1"/>
            </p:cNvSpPr>
            <p:nvPr/>
          </p:nvSpPr>
          <p:spPr bwMode="auto">
            <a:xfrm flipV="1">
              <a:off x="5181600" y="60198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392" name="Line 237"/>
            <p:cNvSpPr>
              <a:spLocks noChangeShapeType="1"/>
            </p:cNvSpPr>
            <p:nvPr/>
          </p:nvSpPr>
          <p:spPr bwMode="auto">
            <a:xfrm flipH="1">
              <a:off x="8153400" y="2286000"/>
              <a:ext cx="304800" cy="0"/>
            </a:xfrm>
            <a:prstGeom prst="line">
              <a:avLst/>
            </a:prstGeom>
            <a:noFill/>
            <a:ln w="9525">
              <a:solidFill>
                <a:srgbClr val="CC0000"/>
              </a:solidFill>
              <a:round/>
              <a:headEnd/>
              <a:tailEnd/>
            </a:ln>
            <a:effectLst/>
          </p:spPr>
          <p:txBody>
            <a:bodyPr/>
            <a:lstStyle/>
            <a:p>
              <a:endParaRPr lang="en-US" dirty="0"/>
            </a:p>
          </p:txBody>
        </p:sp>
        <p:sp>
          <p:nvSpPr>
            <p:cNvPr id="393" name="Line 238"/>
            <p:cNvSpPr>
              <a:spLocks noChangeShapeType="1"/>
            </p:cNvSpPr>
            <p:nvPr/>
          </p:nvSpPr>
          <p:spPr bwMode="auto">
            <a:xfrm>
              <a:off x="8458200" y="22860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394" name="Text Box 239"/>
            <p:cNvSpPr txBox="1">
              <a:spLocks noChangeArrowheads="1"/>
            </p:cNvSpPr>
            <p:nvPr/>
          </p:nvSpPr>
          <p:spPr bwMode="auto">
            <a:xfrm rot="16200000">
              <a:off x="7596188" y="32400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sp>
          <p:nvSpPr>
            <p:cNvPr id="395" name="Line 134"/>
            <p:cNvSpPr>
              <a:spLocks noChangeShapeType="1"/>
            </p:cNvSpPr>
            <p:nvPr/>
          </p:nvSpPr>
          <p:spPr bwMode="auto">
            <a:xfrm>
              <a:off x="6027420" y="4010025"/>
              <a:ext cx="304800" cy="0"/>
            </a:xfrm>
            <a:prstGeom prst="line">
              <a:avLst/>
            </a:prstGeom>
            <a:noFill/>
            <a:ln w="28575">
              <a:solidFill>
                <a:srgbClr val="CC0000"/>
              </a:solidFill>
              <a:round/>
              <a:headEnd/>
              <a:tailEnd type="triangle" w="med" len="med"/>
            </a:ln>
            <a:effectLst/>
          </p:spPr>
          <p:txBody>
            <a:bodyPr/>
            <a:lstStyle/>
            <a:p>
              <a:endParaRPr lang="en-US" dirty="0"/>
            </a:p>
          </p:txBody>
        </p:sp>
      </p:grpSp>
      <p:sp>
        <p:nvSpPr>
          <p:cNvPr id="230" name="Footer Placeholder 229"/>
          <p:cNvSpPr>
            <a:spLocks noGrp="1"/>
          </p:cNvSpPr>
          <p:nvPr>
            <p:ph type="ftr" sz="quarter" idx="10"/>
          </p:nvPr>
        </p:nvSpPr>
        <p:spPr/>
        <p:txBody>
          <a:bodyPr/>
          <a:lstStyle/>
          <a:p>
            <a:r>
              <a:rPr lang="en-US" dirty="0" smtClean="0"/>
              <a:t>Lecture #20:  The Pipeline MIPS Processor</a:t>
            </a:r>
            <a:endParaRPr lang="en-US" dirty="0"/>
          </a:p>
        </p:txBody>
      </p:sp>
      <p:sp>
        <p:nvSpPr>
          <p:cNvPr id="71113" name="Rectangle 457"/>
          <p:cNvSpPr>
            <a:spLocks noChangeArrowheads="1"/>
          </p:cNvSpPr>
          <p:nvPr/>
        </p:nvSpPr>
        <p:spPr bwMode="auto">
          <a:xfrm>
            <a:off x="8001000" y="1066800"/>
            <a:ext cx="762000" cy="5181600"/>
          </a:xfrm>
          <a:prstGeom prst="rect">
            <a:avLst/>
          </a:prstGeom>
          <a:solidFill>
            <a:srgbClr val="008000">
              <a:alpha val="30000"/>
            </a:srgbClr>
          </a:solidFill>
          <a:ln w="9525">
            <a:noFill/>
            <a:miter lim="800000"/>
            <a:headEnd/>
            <a:tailEnd/>
          </a:ln>
          <a:effectLst/>
        </p:spPr>
        <p:txBody>
          <a:bodyPr wrap="none" anchor="ctr"/>
          <a:lstStyle/>
          <a:p>
            <a:endParaRPr lang="en-US" dirty="0"/>
          </a:p>
        </p:txBody>
      </p:sp>
      <p:pic>
        <p:nvPicPr>
          <p:cNvPr id="2" name="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4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Lecture #20:  The Pipeline MIPS Processor</a:t>
            </a:r>
            <a:endParaRPr lang="en-US" dirty="0"/>
          </a:p>
        </p:txBody>
      </p:sp>
      <p:sp>
        <p:nvSpPr>
          <p:cNvPr id="15364" name="Rectangle 4"/>
          <p:cNvSpPr>
            <a:spLocks noGrp="1" noChangeArrowheads="1"/>
          </p:cNvSpPr>
          <p:nvPr>
            <p:ph type="title"/>
          </p:nvPr>
        </p:nvSpPr>
        <p:spPr>
          <a:xfrm>
            <a:off x="762000" y="1295400"/>
            <a:ext cx="7620000" cy="533400"/>
          </a:xfrm>
          <a:ln/>
        </p:spPr>
        <p:txBody>
          <a:bodyPr/>
          <a:lstStyle/>
          <a:p>
            <a:r>
              <a:rPr lang="en-US" sz="3200" dirty="0"/>
              <a:t>Graphical Example of the Laundry Cycle</a:t>
            </a:r>
          </a:p>
        </p:txBody>
      </p:sp>
      <p:pic>
        <p:nvPicPr>
          <p:cNvPr id="15365" name="Picture 5"/>
          <p:cNvPicPr>
            <a:picLocks noChangeAspect="1" noChangeArrowheads="1"/>
          </p:cNvPicPr>
          <p:nvPr/>
        </p:nvPicPr>
        <p:blipFill>
          <a:blip r:embed="rId4" cstate="print"/>
          <a:srcRect l="11789" r="10738"/>
          <a:stretch>
            <a:fillRect/>
          </a:stretch>
        </p:blipFill>
        <p:spPr bwMode="auto">
          <a:xfrm>
            <a:off x="1066800" y="1916113"/>
            <a:ext cx="7010400" cy="4484687"/>
          </a:xfrm>
          <a:prstGeom prst="rect">
            <a:avLst/>
          </a:prstGeom>
          <a:noFill/>
          <a:ln w="9525">
            <a:noFill/>
            <a:miter lim="800000"/>
            <a:headEnd/>
            <a:tailEnd/>
          </a:ln>
          <a:effectLst/>
        </p:spPr>
      </p:pic>
      <p:pic>
        <p:nvPicPr>
          <p:cNvPr id="2"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17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127" name="Text Box 447"/>
          <p:cNvSpPr txBox="1">
            <a:spLocks noChangeArrowheads="1"/>
          </p:cNvSpPr>
          <p:nvPr/>
        </p:nvSpPr>
        <p:spPr bwMode="auto">
          <a:xfrm>
            <a:off x="152400" y="6437313"/>
            <a:ext cx="336550" cy="274637"/>
          </a:xfrm>
          <a:prstGeom prst="rect">
            <a:avLst/>
          </a:prstGeom>
          <a:noFill/>
          <a:ln w="9525">
            <a:noFill/>
            <a:miter lim="800000"/>
            <a:headEnd/>
            <a:tailEnd/>
          </a:ln>
          <a:effectLst/>
        </p:spPr>
        <p:txBody>
          <a:bodyPr wrap="none">
            <a:spAutoFit/>
          </a:bodyPr>
          <a:lstStyle/>
          <a:p>
            <a:pPr algn="l"/>
            <a:fld id="{44DA1956-A977-4503-B72D-0D925FFEFE63}" type="slidenum">
              <a:rPr lang="en-US" sz="1200" b="1" u="none">
                <a:solidFill>
                  <a:schemeClr val="bg2"/>
                </a:solidFill>
              </a:rPr>
              <a:pPr algn="l"/>
              <a:t>30</a:t>
            </a:fld>
            <a:endParaRPr lang="en-US" sz="1200" b="1" u="none" dirty="0">
              <a:solidFill>
                <a:schemeClr val="bg2"/>
              </a:solidFill>
            </a:endParaRPr>
          </a:p>
        </p:txBody>
      </p:sp>
      <p:sp>
        <p:nvSpPr>
          <p:cNvPr id="72128" name="Text Box 448"/>
          <p:cNvSpPr txBox="1">
            <a:spLocks noChangeArrowheads="1"/>
          </p:cNvSpPr>
          <p:nvPr/>
        </p:nvSpPr>
        <p:spPr bwMode="auto">
          <a:xfrm>
            <a:off x="533400" y="762000"/>
            <a:ext cx="762000" cy="304800"/>
          </a:xfrm>
          <a:prstGeom prst="rect">
            <a:avLst/>
          </a:prstGeom>
          <a:noFill/>
          <a:ln w="9525">
            <a:noFill/>
            <a:miter lim="800000"/>
            <a:headEnd/>
            <a:tailEnd/>
          </a:ln>
          <a:effectLst/>
        </p:spPr>
        <p:txBody>
          <a:bodyPr wrap="none">
            <a:spAutoFit/>
          </a:bodyPr>
          <a:lstStyle/>
          <a:p>
            <a:pPr algn="l"/>
            <a:r>
              <a:rPr lang="en-US" sz="1400" b="1" u="none" dirty="0">
                <a:solidFill>
                  <a:srgbClr val="FF0000"/>
                </a:solidFill>
              </a:rPr>
              <a:t>IF: Idle</a:t>
            </a:r>
          </a:p>
        </p:txBody>
      </p:sp>
      <p:sp>
        <p:nvSpPr>
          <p:cNvPr id="72129" name="Line 449"/>
          <p:cNvSpPr>
            <a:spLocks noChangeShapeType="1"/>
          </p:cNvSpPr>
          <p:nvPr/>
        </p:nvSpPr>
        <p:spPr bwMode="auto">
          <a:xfrm>
            <a:off x="2514600" y="457200"/>
            <a:ext cx="0" cy="1828800"/>
          </a:xfrm>
          <a:prstGeom prst="line">
            <a:avLst/>
          </a:prstGeom>
          <a:noFill/>
          <a:ln w="28575">
            <a:solidFill>
              <a:schemeClr val="accent2"/>
            </a:solidFill>
            <a:prstDash val="lgDash"/>
            <a:round/>
            <a:headEnd/>
            <a:tailEnd/>
          </a:ln>
          <a:effectLst/>
        </p:spPr>
        <p:txBody>
          <a:bodyPr/>
          <a:lstStyle/>
          <a:p>
            <a:endParaRPr lang="en-US" dirty="0"/>
          </a:p>
        </p:txBody>
      </p:sp>
      <p:sp>
        <p:nvSpPr>
          <p:cNvPr id="72130" name="Line 450"/>
          <p:cNvSpPr>
            <a:spLocks noChangeShapeType="1"/>
          </p:cNvSpPr>
          <p:nvPr/>
        </p:nvSpPr>
        <p:spPr bwMode="auto">
          <a:xfrm>
            <a:off x="46482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72131" name="Line 451"/>
          <p:cNvSpPr>
            <a:spLocks noChangeShapeType="1"/>
          </p:cNvSpPr>
          <p:nvPr/>
        </p:nvSpPr>
        <p:spPr bwMode="auto">
          <a:xfrm>
            <a:off x="6400800" y="457200"/>
            <a:ext cx="0" cy="685800"/>
          </a:xfrm>
          <a:prstGeom prst="line">
            <a:avLst/>
          </a:prstGeom>
          <a:noFill/>
          <a:ln w="28575">
            <a:solidFill>
              <a:schemeClr val="accent2"/>
            </a:solidFill>
            <a:prstDash val="lgDash"/>
            <a:round/>
            <a:headEnd/>
            <a:tailEnd/>
          </a:ln>
          <a:effectLst/>
        </p:spPr>
        <p:txBody>
          <a:bodyPr/>
          <a:lstStyle/>
          <a:p>
            <a:endParaRPr lang="en-US" dirty="0"/>
          </a:p>
        </p:txBody>
      </p:sp>
      <p:sp>
        <p:nvSpPr>
          <p:cNvPr id="72132" name="Line 452"/>
          <p:cNvSpPr>
            <a:spLocks noChangeShapeType="1"/>
          </p:cNvSpPr>
          <p:nvPr/>
        </p:nvSpPr>
        <p:spPr bwMode="auto">
          <a:xfrm>
            <a:off x="8077200" y="457200"/>
            <a:ext cx="0" cy="914400"/>
          </a:xfrm>
          <a:prstGeom prst="line">
            <a:avLst/>
          </a:prstGeom>
          <a:noFill/>
          <a:ln w="28575">
            <a:solidFill>
              <a:schemeClr val="accent2"/>
            </a:solidFill>
            <a:prstDash val="lgDash"/>
            <a:round/>
            <a:headEnd/>
            <a:tailEnd/>
          </a:ln>
          <a:effectLst/>
        </p:spPr>
        <p:txBody>
          <a:bodyPr/>
          <a:lstStyle/>
          <a:p>
            <a:endParaRPr lang="en-US" dirty="0"/>
          </a:p>
        </p:txBody>
      </p:sp>
      <p:sp>
        <p:nvSpPr>
          <p:cNvPr id="72133" name="Text Box 453"/>
          <p:cNvSpPr txBox="1">
            <a:spLocks noChangeArrowheads="1"/>
          </p:cNvSpPr>
          <p:nvPr/>
        </p:nvSpPr>
        <p:spPr bwMode="auto">
          <a:xfrm>
            <a:off x="2819400"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ID/RF:</a:t>
            </a:r>
            <a:r>
              <a:rPr lang="en-US" sz="1400" u="none" dirty="0">
                <a:solidFill>
                  <a:srgbClr val="FF0000"/>
                </a:solidFill>
              </a:rPr>
              <a:t> </a:t>
            </a:r>
            <a:r>
              <a:rPr lang="en-US" sz="1400" b="1" u="none" dirty="0">
                <a:solidFill>
                  <a:srgbClr val="FF0000"/>
                </a:solidFill>
              </a:rPr>
              <a:t>Idle</a:t>
            </a:r>
          </a:p>
        </p:txBody>
      </p:sp>
      <p:sp>
        <p:nvSpPr>
          <p:cNvPr id="72134" name="Text Box 454"/>
          <p:cNvSpPr txBox="1">
            <a:spLocks noChangeArrowheads="1"/>
          </p:cNvSpPr>
          <p:nvPr/>
        </p:nvSpPr>
        <p:spPr bwMode="auto">
          <a:xfrm>
            <a:off x="4764088" y="762000"/>
            <a:ext cx="1516062" cy="304800"/>
          </a:xfrm>
          <a:prstGeom prst="rect">
            <a:avLst/>
          </a:prstGeom>
          <a:noFill/>
          <a:ln w="9525">
            <a:noFill/>
            <a:miter lim="800000"/>
            <a:headEnd/>
            <a:tailEnd/>
          </a:ln>
          <a:effectLst/>
        </p:spPr>
        <p:txBody>
          <a:bodyPr>
            <a:spAutoFit/>
          </a:bodyPr>
          <a:lstStyle/>
          <a:p>
            <a:r>
              <a:rPr lang="en-US" sz="1400" b="1" u="none" dirty="0">
                <a:solidFill>
                  <a:srgbClr val="FF0000"/>
                </a:solidFill>
              </a:rPr>
              <a:t>EX: Idle</a:t>
            </a:r>
          </a:p>
        </p:txBody>
      </p:sp>
      <p:sp>
        <p:nvSpPr>
          <p:cNvPr id="72135" name="Text Box 455"/>
          <p:cNvSpPr txBox="1">
            <a:spLocks noChangeArrowheads="1"/>
          </p:cNvSpPr>
          <p:nvPr/>
        </p:nvSpPr>
        <p:spPr bwMode="auto">
          <a:xfrm>
            <a:off x="6477000" y="762000"/>
            <a:ext cx="1516063" cy="304800"/>
          </a:xfrm>
          <a:prstGeom prst="rect">
            <a:avLst/>
          </a:prstGeom>
          <a:noFill/>
          <a:ln w="9525">
            <a:noFill/>
            <a:miter lim="800000"/>
            <a:headEnd/>
            <a:tailEnd/>
          </a:ln>
          <a:effectLst/>
        </p:spPr>
        <p:txBody>
          <a:bodyPr>
            <a:spAutoFit/>
          </a:bodyPr>
          <a:lstStyle/>
          <a:p>
            <a:r>
              <a:rPr lang="en-US" sz="1400" b="1" u="none" dirty="0">
                <a:solidFill>
                  <a:srgbClr val="FF0000"/>
                </a:solidFill>
              </a:rPr>
              <a:t>MEM: Idle</a:t>
            </a:r>
          </a:p>
        </p:txBody>
      </p:sp>
      <p:sp>
        <p:nvSpPr>
          <p:cNvPr id="72136" name="Text Box 456"/>
          <p:cNvSpPr txBox="1">
            <a:spLocks noChangeArrowheads="1"/>
          </p:cNvSpPr>
          <p:nvPr/>
        </p:nvSpPr>
        <p:spPr bwMode="auto">
          <a:xfrm>
            <a:off x="8153400" y="762000"/>
            <a:ext cx="685800" cy="523220"/>
          </a:xfrm>
          <a:prstGeom prst="rect">
            <a:avLst/>
          </a:prstGeom>
          <a:noFill/>
          <a:ln w="9525">
            <a:noFill/>
            <a:miter lim="800000"/>
            <a:headEnd/>
            <a:tailEnd/>
          </a:ln>
          <a:effectLst/>
        </p:spPr>
        <p:txBody>
          <a:bodyPr>
            <a:spAutoFit/>
          </a:bodyPr>
          <a:lstStyle/>
          <a:p>
            <a:r>
              <a:rPr lang="en-US" sz="1400" b="1" u="none" dirty="0">
                <a:solidFill>
                  <a:srgbClr val="FF0000"/>
                </a:solidFill>
              </a:rPr>
              <a:t>WB: Idle</a:t>
            </a:r>
          </a:p>
        </p:txBody>
      </p:sp>
      <p:grpSp>
        <p:nvGrpSpPr>
          <p:cNvPr id="234" name="Group 233"/>
          <p:cNvGrpSpPr/>
          <p:nvPr/>
        </p:nvGrpSpPr>
        <p:grpSpPr>
          <a:xfrm>
            <a:off x="457200" y="1295400"/>
            <a:ext cx="8229601" cy="4953000"/>
            <a:chOff x="457200" y="1295400"/>
            <a:chExt cx="8229601" cy="4953000"/>
          </a:xfrm>
        </p:grpSpPr>
        <p:sp>
          <p:nvSpPr>
            <p:cNvPr id="235" name="Line 201"/>
            <p:cNvSpPr>
              <a:spLocks noChangeShapeType="1"/>
            </p:cNvSpPr>
            <p:nvPr/>
          </p:nvSpPr>
          <p:spPr bwMode="auto">
            <a:xfrm flipV="1">
              <a:off x="5935980" y="43510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236" name="Group 205"/>
            <p:cNvGrpSpPr/>
            <p:nvPr/>
          </p:nvGrpSpPr>
          <p:grpSpPr>
            <a:xfrm>
              <a:off x="5379720" y="3649980"/>
              <a:ext cx="1056287" cy="990598"/>
              <a:chOff x="3355430" y="3810002"/>
              <a:chExt cx="1056287" cy="990598"/>
            </a:xfrm>
          </p:grpSpPr>
          <p:cxnSp>
            <p:nvCxnSpPr>
              <p:cNvPr id="439" name="Straight Connector 438"/>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0" name="Isosceles Triangle 439"/>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1" name="Isosceles Triangle 440"/>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2" name="Isosceles Triangle 441"/>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3" name="Rectangle 442"/>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4"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237" name="Line 207"/>
            <p:cNvSpPr>
              <a:spLocks noChangeShapeType="1"/>
            </p:cNvSpPr>
            <p:nvPr/>
          </p:nvSpPr>
          <p:spPr bwMode="auto">
            <a:xfrm>
              <a:off x="5181600" y="35814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238" name="Line 205"/>
            <p:cNvSpPr>
              <a:spLocks noChangeShapeType="1"/>
            </p:cNvSpPr>
            <p:nvPr/>
          </p:nvSpPr>
          <p:spPr bwMode="auto">
            <a:xfrm>
              <a:off x="6019800" y="2667000"/>
              <a:ext cx="0" cy="914400"/>
            </a:xfrm>
            <a:prstGeom prst="line">
              <a:avLst/>
            </a:prstGeom>
            <a:noFill/>
            <a:ln w="9525">
              <a:solidFill>
                <a:srgbClr val="CC0000"/>
              </a:solidFill>
              <a:round/>
              <a:headEnd/>
              <a:tailEnd/>
            </a:ln>
            <a:effectLst/>
          </p:spPr>
          <p:txBody>
            <a:bodyPr/>
            <a:lstStyle/>
            <a:p>
              <a:endParaRPr lang="en-US" dirty="0"/>
            </a:p>
          </p:txBody>
        </p:sp>
        <p:grpSp>
          <p:nvGrpSpPr>
            <p:cNvPr id="239" name="Group 205"/>
            <p:cNvGrpSpPr/>
            <p:nvPr/>
          </p:nvGrpSpPr>
          <p:grpSpPr>
            <a:xfrm>
              <a:off x="5367373" y="2420274"/>
              <a:ext cx="1056287" cy="990598"/>
              <a:chOff x="3355430" y="3810002"/>
              <a:chExt cx="1056287" cy="990598"/>
            </a:xfrm>
          </p:grpSpPr>
          <p:cxnSp>
            <p:nvCxnSpPr>
              <p:cNvPr id="433" name="Straight Connector 432"/>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4" name="Isosceles Triangle 433"/>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5" name="Isosceles Triangle 434"/>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6" name="Isosceles Triangle 435"/>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7" name="Rectangle 436"/>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8"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240" name="Group 205"/>
            <p:cNvGrpSpPr/>
            <p:nvPr/>
          </p:nvGrpSpPr>
          <p:grpSpPr>
            <a:xfrm>
              <a:off x="1272540" y="2209800"/>
              <a:ext cx="1056287" cy="990598"/>
              <a:chOff x="3355430" y="3810002"/>
              <a:chExt cx="1056287" cy="990598"/>
            </a:xfrm>
          </p:grpSpPr>
          <p:cxnSp>
            <p:nvCxnSpPr>
              <p:cNvPr id="427" name="Straight Connector 426"/>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28" name="Isosceles Triangle 427"/>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9" name="Isosceles Triangle 428"/>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0" name="Isosceles Triangle 429"/>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1" name="Rectangle 430"/>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2"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241" name="Oval 8"/>
            <p:cNvSpPr>
              <a:spLocks noChangeArrowheads="1"/>
            </p:cNvSpPr>
            <p:nvPr/>
          </p:nvSpPr>
          <p:spPr bwMode="auto">
            <a:xfrm>
              <a:off x="3048000" y="312420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242" name="Rectangle 9"/>
            <p:cNvSpPr>
              <a:spLocks noChangeArrowheads="1"/>
            </p:cNvSpPr>
            <p:nvPr/>
          </p:nvSpPr>
          <p:spPr bwMode="auto">
            <a:xfrm>
              <a:off x="1143000"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43" name="Rectangle 42"/>
            <p:cNvSpPr>
              <a:spLocks noChangeArrowheads="1"/>
            </p:cNvSpPr>
            <p:nvPr/>
          </p:nvSpPr>
          <p:spPr bwMode="auto">
            <a:xfrm>
              <a:off x="609600" y="35052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244" name="Line 43"/>
            <p:cNvSpPr>
              <a:spLocks noChangeShapeType="1"/>
            </p:cNvSpPr>
            <p:nvPr/>
          </p:nvSpPr>
          <p:spPr bwMode="auto">
            <a:xfrm>
              <a:off x="838200" y="3733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45" name="Line 44"/>
            <p:cNvSpPr>
              <a:spLocks noChangeShapeType="1"/>
            </p:cNvSpPr>
            <p:nvPr/>
          </p:nvSpPr>
          <p:spPr bwMode="auto">
            <a:xfrm flipH="1" flipV="1">
              <a:off x="914400" y="2438400"/>
              <a:ext cx="12700" cy="1295400"/>
            </a:xfrm>
            <a:prstGeom prst="line">
              <a:avLst/>
            </a:prstGeom>
            <a:noFill/>
            <a:ln w="28575">
              <a:solidFill>
                <a:schemeClr val="tx1"/>
              </a:solidFill>
              <a:round/>
              <a:headEnd/>
              <a:tailEnd/>
            </a:ln>
            <a:effectLst/>
          </p:spPr>
          <p:txBody>
            <a:bodyPr/>
            <a:lstStyle/>
            <a:p>
              <a:endParaRPr lang="en-US" dirty="0"/>
            </a:p>
          </p:txBody>
        </p:sp>
        <p:sp>
          <p:nvSpPr>
            <p:cNvPr id="246" name="Line 45"/>
            <p:cNvSpPr>
              <a:spLocks noChangeShapeType="1"/>
            </p:cNvSpPr>
            <p:nvPr/>
          </p:nvSpPr>
          <p:spPr bwMode="auto">
            <a:xfrm flipV="1">
              <a:off x="914400" y="24536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247" name="Line 46"/>
            <p:cNvSpPr>
              <a:spLocks noChangeShapeType="1"/>
            </p:cNvSpPr>
            <p:nvPr/>
          </p:nvSpPr>
          <p:spPr bwMode="auto">
            <a:xfrm>
              <a:off x="1066800" y="29718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48" name="Text Box 47"/>
            <p:cNvSpPr txBox="1">
              <a:spLocks noChangeArrowheads="1"/>
            </p:cNvSpPr>
            <p:nvPr/>
          </p:nvSpPr>
          <p:spPr bwMode="auto">
            <a:xfrm>
              <a:off x="990600" y="27432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249" name="Text Box 48"/>
            <p:cNvSpPr txBox="1">
              <a:spLocks noChangeArrowheads="1"/>
            </p:cNvSpPr>
            <p:nvPr/>
          </p:nvSpPr>
          <p:spPr bwMode="auto">
            <a:xfrm>
              <a:off x="1095375" y="35036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250" name="Text Box 49"/>
            <p:cNvSpPr txBox="1">
              <a:spLocks noChangeArrowheads="1"/>
            </p:cNvSpPr>
            <p:nvPr/>
          </p:nvSpPr>
          <p:spPr bwMode="auto">
            <a:xfrm>
              <a:off x="1281113" y="31099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251" name="Rectangle 50"/>
            <p:cNvSpPr>
              <a:spLocks noChangeArrowheads="1"/>
            </p:cNvSpPr>
            <p:nvPr/>
          </p:nvSpPr>
          <p:spPr bwMode="auto">
            <a:xfrm>
              <a:off x="6761163" y="3810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52" name="Text Box 51"/>
            <p:cNvSpPr txBox="1">
              <a:spLocks noChangeArrowheads="1"/>
            </p:cNvSpPr>
            <p:nvPr/>
          </p:nvSpPr>
          <p:spPr bwMode="auto">
            <a:xfrm>
              <a:off x="6858000" y="50577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253" name="Group 52"/>
            <p:cNvGrpSpPr>
              <a:grpSpLocks/>
            </p:cNvGrpSpPr>
            <p:nvPr/>
          </p:nvGrpSpPr>
          <p:grpSpPr bwMode="auto">
            <a:xfrm>
              <a:off x="5067288" y="4191000"/>
              <a:ext cx="228600" cy="549275"/>
              <a:chOff x="4392" y="1632"/>
              <a:chExt cx="144" cy="346"/>
            </a:xfrm>
          </p:grpSpPr>
          <p:grpSp>
            <p:nvGrpSpPr>
              <p:cNvPr id="422" name="Group 53"/>
              <p:cNvGrpSpPr>
                <a:grpSpLocks/>
              </p:cNvGrpSpPr>
              <p:nvPr/>
            </p:nvGrpSpPr>
            <p:grpSpPr bwMode="auto">
              <a:xfrm>
                <a:off x="4411" y="1634"/>
                <a:ext cx="102" cy="336"/>
                <a:chOff x="1248" y="3360"/>
                <a:chExt cx="144" cy="480"/>
              </a:xfrm>
            </p:grpSpPr>
            <p:sp>
              <p:nvSpPr>
                <p:cNvPr id="424"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5"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6"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3"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254" name="Line 58"/>
            <p:cNvSpPr>
              <a:spLocks noChangeShapeType="1"/>
            </p:cNvSpPr>
            <p:nvPr/>
          </p:nvSpPr>
          <p:spPr bwMode="auto">
            <a:xfrm>
              <a:off x="64770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55" name="Oval 59"/>
            <p:cNvSpPr>
              <a:spLocks noChangeArrowheads="1"/>
            </p:cNvSpPr>
            <p:nvPr/>
          </p:nvSpPr>
          <p:spPr bwMode="auto">
            <a:xfrm>
              <a:off x="4800600" y="28956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256" name="Line 60"/>
            <p:cNvSpPr>
              <a:spLocks noChangeShapeType="1"/>
            </p:cNvSpPr>
            <p:nvPr/>
          </p:nvSpPr>
          <p:spPr bwMode="auto">
            <a:xfrm>
              <a:off x="2209800" y="3886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57" name="Line 61"/>
            <p:cNvSpPr>
              <a:spLocks noChangeShapeType="1"/>
            </p:cNvSpPr>
            <p:nvPr/>
          </p:nvSpPr>
          <p:spPr bwMode="auto">
            <a:xfrm flipV="1">
              <a:off x="4953000" y="35052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258" name="Line 62"/>
            <p:cNvSpPr>
              <a:spLocks noChangeShapeType="1"/>
            </p:cNvSpPr>
            <p:nvPr/>
          </p:nvSpPr>
          <p:spPr bwMode="auto">
            <a:xfrm>
              <a:off x="4800600" y="47929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259" name="Line 63"/>
            <p:cNvSpPr>
              <a:spLocks noChangeShapeType="1"/>
            </p:cNvSpPr>
            <p:nvPr/>
          </p:nvSpPr>
          <p:spPr bwMode="auto">
            <a:xfrm>
              <a:off x="5181600" y="3200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60" name="Line 64"/>
            <p:cNvSpPr>
              <a:spLocks noChangeShapeType="1"/>
            </p:cNvSpPr>
            <p:nvPr/>
          </p:nvSpPr>
          <p:spPr bwMode="auto">
            <a:xfrm>
              <a:off x="2148840" y="1310640"/>
              <a:ext cx="4876800" cy="0"/>
            </a:xfrm>
            <a:prstGeom prst="line">
              <a:avLst/>
            </a:prstGeom>
            <a:noFill/>
            <a:ln w="28575">
              <a:solidFill>
                <a:schemeClr val="tx1"/>
              </a:solidFill>
              <a:round/>
              <a:headEnd/>
              <a:tailEnd/>
            </a:ln>
            <a:effectLst/>
          </p:spPr>
          <p:txBody>
            <a:bodyPr/>
            <a:lstStyle/>
            <a:p>
              <a:endParaRPr lang="en-US" dirty="0"/>
            </a:p>
          </p:txBody>
        </p:sp>
        <p:sp>
          <p:nvSpPr>
            <p:cNvPr id="261" name="Line 65"/>
            <p:cNvSpPr>
              <a:spLocks noChangeShapeType="1"/>
            </p:cNvSpPr>
            <p:nvPr/>
          </p:nvSpPr>
          <p:spPr bwMode="auto">
            <a:xfrm flipV="1">
              <a:off x="2578100" y="1676400"/>
              <a:ext cx="12700" cy="304800"/>
            </a:xfrm>
            <a:prstGeom prst="line">
              <a:avLst/>
            </a:prstGeom>
            <a:noFill/>
            <a:ln w="28575">
              <a:solidFill>
                <a:schemeClr val="tx1"/>
              </a:solidFill>
              <a:round/>
              <a:headEnd/>
              <a:tailEnd/>
            </a:ln>
            <a:effectLst/>
          </p:spPr>
          <p:txBody>
            <a:bodyPr/>
            <a:lstStyle/>
            <a:p>
              <a:endParaRPr lang="en-US" dirty="0"/>
            </a:p>
          </p:txBody>
        </p:sp>
        <p:sp>
          <p:nvSpPr>
            <p:cNvPr id="262" name="Line 66"/>
            <p:cNvSpPr>
              <a:spLocks noChangeShapeType="1"/>
            </p:cNvSpPr>
            <p:nvPr/>
          </p:nvSpPr>
          <p:spPr bwMode="auto">
            <a:xfrm flipV="1">
              <a:off x="1995488" y="1981200"/>
              <a:ext cx="0" cy="685800"/>
            </a:xfrm>
            <a:prstGeom prst="line">
              <a:avLst/>
            </a:prstGeom>
            <a:noFill/>
            <a:ln w="28575">
              <a:solidFill>
                <a:schemeClr val="tx1"/>
              </a:solidFill>
              <a:round/>
              <a:headEnd/>
              <a:tailEnd/>
            </a:ln>
            <a:effectLst/>
          </p:spPr>
          <p:txBody>
            <a:bodyPr/>
            <a:lstStyle/>
            <a:p>
              <a:endParaRPr lang="en-US" dirty="0"/>
            </a:p>
          </p:txBody>
        </p:sp>
        <p:sp>
          <p:nvSpPr>
            <p:cNvPr id="263" name="Line 67"/>
            <p:cNvSpPr>
              <a:spLocks noChangeShapeType="1"/>
            </p:cNvSpPr>
            <p:nvPr/>
          </p:nvSpPr>
          <p:spPr bwMode="auto">
            <a:xfrm flipV="1">
              <a:off x="7003733" y="1295400"/>
              <a:ext cx="14288" cy="1676400"/>
            </a:xfrm>
            <a:prstGeom prst="line">
              <a:avLst/>
            </a:prstGeom>
            <a:noFill/>
            <a:ln w="28575">
              <a:solidFill>
                <a:schemeClr val="tx1"/>
              </a:solidFill>
              <a:round/>
              <a:headEnd/>
              <a:tailEnd/>
            </a:ln>
            <a:effectLst/>
          </p:spPr>
          <p:txBody>
            <a:bodyPr/>
            <a:lstStyle/>
            <a:p>
              <a:endParaRPr lang="en-US" dirty="0"/>
            </a:p>
          </p:txBody>
        </p:sp>
        <p:sp>
          <p:nvSpPr>
            <p:cNvPr id="264" name="Line 68"/>
            <p:cNvSpPr>
              <a:spLocks noChangeShapeType="1"/>
            </p:cNvSpPr>
            <p:nvPr/>
          </p:nvSpPr>
          <p:spPr bwMode="auto">
            <a:xfrm flipV="1">
              <a:off x="2147888" y="1295400"/>
              <a:ext cx="0" cy="914400"/>
            </a:xfrm>
            <a:prstGeom prst="line">
              <a:avLst/>
            </a:prstGeom>
            <a:noFill/>
            <a:ln w="28575">
              <a:solidFill>
                <a:schemeClr val="tx1"/>
              </a:solidFill>
              <a:round/>
              <a:headEnd/>
              <a:tailEnd/>
            </a:ln>
            <a:effectLst/>
          </p:spPr>
          <p:txBody>
            <a:bodyPr/>
            <a:lstStyle/>
            <a:p>
              <a:endParaRPr lang="en-US" dirty="0"/>
            </a:p>
          </p:txBody>
        </p:sp>
        <p:sp>
          <p:nvSpPr>
            <p:cNvPr id="265" name="Line 69"/>
            <p:cNvSpPr>
              <a:spLocks noChangeShapeType="1"/>
            </p:cNvSpPr>
            <p:nvPr/>
          </p:nvSpPr>
          <p:spPr bwMode="auto">
            <a:xfrm>
              <a:off x="6035040" y="2971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66" name="Line 71"/>
            <p:cNvSpPr>
              <a:spLocks noChangeShapeType="1"/>
            </p:cNvSpPr>
            <p:nvPr/>
          </p:nvSpPr>
          <p:spPr bwMode="auto">
            <a:xfrm>
              <a:off x="457200" y="3733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67" name="Line 72"/>
            <p:cNvSpPr>
              <a:spLocks noChangeShapeType="1"/>
            </p:cNvSpPr>
            <p:nvPr/>
          </p:nvSpPr>
          <p:spPr bwMode="auto">
            <a:xfrm flipH="1" flipV="1">
              <a:off x="457200" y="1676400"/>
              <a:ext cx="12700" cy="2057400"/>
            </a:xfrm>
            <a:prstGeom prst="line">
              <a:avLst/>
            </a:prstGeom>
            <a:noFill/>
            <a:ln w="28575">
              <a:solidFill>
                <a:schemeClr val="tx1"/>
              </a:solidFill>
              <a:round/>
              <a:headEnd/>
              <a:tailEnd/>
            </a:ln>
            <a:effectLst/>
          </p:spPr>
          <p:txBody>
            <a:bodyPr/>
            <a:lstStyle/>
            <a:p>
              <a:endParaRPr lang="en-US" dirty="0"/>
            </a:p>
          </p:txBody>
        </p:sp>
        <p:sp>
          <p:nvSpPr>
            <p:cNvPr id="268" name="Line 73"/>
            <p:cNvSpPr>
              <a:spLocks noChangeShapeType="1"/>
            </p:cNvSpPr>
            <p:nvPr/>
          </p:nvSpPr>
          <p:spPr bwMode="auto">
            <a:xfrm>
              <a:off x="457200" y="1683068"/>
              <a:ext cx="2133600" cy="0"/>
            </a:xfrm>
            <a:prstGeom prst="line">
              <a:avLst/>
            </a:prstGeom>
            <a:noFill/>
            <a:ln w="28575">
              <a:solidFill>
                <a:schemeClr val="tx1"/>
              </a:solidFill>
              <a:round/>
              <a:headEnd/>
              <a:tailEnd/>
            </a:ln>
            <a:effectLst/>
          </p:spPr>
          <p:txBody>
            <a:bodyPr/>
            <a:lstStyle/>
            <a:p>
              <a:endParaRPr lang="en-US" dirty="0"/>
            </a:p>
          </p:txBody>
        </p:sp>
        <p:sp>
          <p:nvSpPr>
            <p:cNvPr id="269" name="Line 74"/>
            <p:cNvSpPr>
              <a:spLocks noChangeShapeType="1"/>
            </p:cNvSpPr>
            <p:nvPr/>
          </p:nvSpPr>
          <p:spPr bwMode="auto">
            <a:xfrm flipH="1">
              <a:off x="2438400" y="1981200"/>
              <a:ext cx="152400" cy="0"/>
            </a:xfrm>
            <a:prstGeom prst="line">
              <a:avLst/>
            </a:prstGeom>
            <a:noFill/>
            <a:ln w="28575">
              <a:solidFill>
                <a:schemeClr val="tx1"/>
              </a:solidFill>
              <a:round/>
              <a:headEnd/>
              <a:tailEnd/>
            </a:ln>
            <a:effectLst/>
          </p:spPr>
          <p:txBody>
            <a:bodyPr/>
            <a:lstStyle/>
            <a:p>
              <a:endParaRPr lang="en-US" dirty="0"/>
            </a:p>
          </p:txBody>
        </p:sp>
        <p:sp>
          <p:nvSpPr>
            <p:cNvPr id="270" name="Line 75"/>
            <p:cNvSpPr>
              <a:spLocks noChangeShapeType="1"/>
            </p:cNvSpPr>
            <p:nvPr/>
          </p:nvSpPr>
          <p:spPr bwMode="auto">
            <a:xfrm>
              <a:off x="4724400" y="5105400"/>
              <a:ext cx="381000" cy="0"/>
            </a:xfrm>
            <a:prstGeom prst="line">
              <a:avLst/>
            </a:prstGeom>
            <a:noFill/>
            <a:ln w="28575">
              <a:solidFill>
                <a:schemeClr val="tx1"/>
              </a:solidFill>
              <a:round/>
              <a:headEnd/>
              <a:tailEnd/>
            </a:ln>
            <a:effectLst/>
          </p:spPr>
          <p:txBody>
            <a:bodyPr/>
            <a:lstStyle/>
            <a:p>
              <a:endParaRPr lang="en-US" dirty="0"/>
            </a:p>
          </p:txBody>
        </p:sp>
        <p:sp>
          <p:nvSpPr>
            <p:cNvPr id="271" name="Line 76"/>
            <p:cNvSpPr>
              <a:spLocks noChangeShapeType="1"/>
            </p:cNvSpPr>
            <p:nvPr/>
          </p:nvSpPr>
          <p:spPr bwMode="auto">
            <a:xfrm>
              <a:off x="60198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2" name="Text Box 77"/>
            <p:cNvSpPr txBox="1">
              <a:spLocks noChangeArrowheads="1"/>
            </p:cNvSpPr>
            <p:nvPr/>
          </p:nvSpPr>
          <p:spPr bwMode="auto">
            <a:xfrm>
              <a:off x="6650038" y="40989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273" name="Text Box 78"/>
            <p:cNvSpPr txBox="1">
              <a:spLocks noChangeArrowheads="1"/>
            </p:cNvSpPr>
            <p:nvPr/>
          </p:nvSpPr>
          <p:spPr bwMode="auto">
            <a:xfrm>
              <a:off x="1828800" y="36576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274" name="Line 79"/>
            <p:cNvSpPr>
              <a:spLocks noChangeShapeType="1"/>
            </p:cNvSpPr>
            <p:nvPr/>
          </p:nvSpPr>
          <p:spPr bwMode="auto">
            <a:xfrm>
              <a:off x="2819400" y="34004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5" name="Line 82"/>
            <p:cNvSpPr>
              <a:spLocks noChangeShapeType="1"/>
            </p:cNvSpPr>
            <p:nvPr/>
          </p:nvSpPr>
          <p:spPr bwMode="auto">
            <a:xfrm>
              <a:off x="4724400" y="2667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76" name="Line 83"/>
            <p:cNvSpPr>
              <a:spLocks noChangeShapeType="1"/>
            </p:cNvSpPr>
            <p:nvPr/>
          </p:nvSpPr>
          <p:spPr bwMode="auto">
            <a:xfrm>
              <a:off x="2819400" y="2133600"/>
              <a:ext cx="0" cy="3733800"/>
            </a:xfrm>
            <a:prstGeom prst="line">
              <a:avLst/>
            </a:prstGeom>
            <a:noFill/>
            <a:ln w="28575">
              <a:solidFill>
                <a:schemeClr val="tx1"/>
              </a:solidFill>
              <a:round/>
              <a:headEnd/>
              <a:tailEnd/>
            </a:ln>
            <a:effectLst/>
          </p:spPr>
          <p:txBody>
            <a:bodyPr/>
            <a:lstStyle/>
            <a:p>
              <a:endParaRPr lang="en-US" dirty="0"/>
            </a:p>
          </p:txBody>
        </p:sp>
        <p:sp>
          <p:nvSpPr>
            <p:cNvPr id="277" name="Line 84"/>
            <p:cNvSpPr>
              <a:spLocks noChangeShapeType="1"/>
            </p:cNvSpPr>
            <p:nvPr/>
          </p:nvSpPr>
          <p:spPr bwMode="auto">
            <a:xfrm>
              <a:off x="2819400" y="50911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278" name="Line 86"/>
            <p:cNvSpPr>
              <a:spLocks noChangeShapeType="1"/>
            </p:cNvSpPr>
            <p:nvPr/>
          </p:nvSpPr>
          <p:spPr bwMode="auto">
            <a:xfrm>
              <a:off x="7848600" y="4267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79" name="Line 87"/>
            <p:cNvSpPr>
              <a:spLocks noChangeShapeType="1"/>
            </p:cNvSpPr>
            <p:nvPr/>
          </p:nvSpPr>
          <p:spPr bwMode="auto">
            <a:xfrm>
              <a:off x="8229600" y="46005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80" name="Line 88"/>
            <p:cNvSpPr>
              <a:spLocks noChangeShapeType="1"/>
            </p:cNvSpPr>
            <p:nvPr/>
          </p:nvSpPr>
          <p:spPr bwMode="auto">
            <a:xfrm>
              <a:off x="6477000" y="2971800"/>
              <a:ext cx="533400" cy="0"/>
            </a:xfrm>
            <a:prstGeom prst="line">
              <a:avLst/>
            </a:prstGeom>
            <a:noFill/>
            <a:ln w="28575">
              <a:solidFill>
                <a:schemeClr val="tx1"/>
              </a:solidFill>
              <a:round/>
              <a:headEnd/>
              <a:tailEnd/>
            </a:ln>
            <a:effectLst/>
          </p:spPr>
          <p:txBody>
            <a:bodyPr/>
            <a:lstStyle/>
            <a:p>
              <a:endParaRPr lang="en-US" dirty="0"/>
            </a:p>
          </p:txBody>
        </p:sp>
        <p:sp>
          <p:nvSpPr>
            <p:cNvPr id="281" name="Line 89"/>
            <p:cNvSpPr>
              <a:spLocks noChangeShapeType="1"/>
            </p:cNvSpPr>
            <p:nvPr/>
          </p:nvSpPr>
          <p:spPr bwMode="auto">
            <a:xfrm>
              <a:off x="8534400" y="4433888"/>
              <a:ext cx="152400" cy="0"/>
            </a:xfrm>
            <a:prstGeom prst="line">
              <a:avLst/>
            </a:prstGeom>
            <a:noFill/>
            <a:ln w="28575">
              <a:solidFill>
                <a:schemeClr val="tx1"/>
              </a:solidFill>
              <a:round/>
              <a:headEnd/>
              <a:tailEnd/>
            </a:ln>
            <a:effectLst/>
          </p:spPr>
          <p:txBody>
            <a:bodyPr/>
            <a:lstStyle/>
            <a:p>
              <a:endParaRPr lang="en-US" dirty="0"/>
            </a:p>
          </p:txBody>
        </p:sp>
        <p:sp>
          <p:nvSpPr>
            <p:cNvPr id="282" name="Line 90"/>
            <p:cNvSpPr>
              <a:spLocks noChangeShapeType="1"/>
            </p:cNvSpPr>
            <p:nvPr/>
          </p:nvSpPr>
          <p:spPr bwMode="auto">
            <a:xfrm>
              <a:off x="8672513" y="4419600"/>
              <a:ext cx="14288" cy="1828800"/>
            </a:xfrm>
            <a:prstGeom prst="line">
              <a:avLst/>
            </a:prstGeom>
            <a:noFill/>
            <a:ln w="28575">
              <a:solidFill>
                <a:schemeClr val="tx1"/>
              </a:solidFill>
              <a:round/>
              <a:headEnd/>
              <a:tailEnd/>
            </a:ln>
            <a:effectLst/>
          </p:spPr>
          <p:txBody>
            <a:bodyPr/>
            <a:lstStyle/>
            <a:p>
              <a:endParaRPr lang="en-US" dirty="0"/>
            </a:p>
          </p:txBody>
        </p:sp>
        <p:sp>
          <p:nvSpPr>
            <p:cNvPr id="283" name="Line 91"/>
            <p:cNvSpPr>
              <a:spLocks noChangeShapeType="1"/>
            </p:cNvSpPr>
            <p:nvPr/>
          </p:nvSpPr>
          <p:spPr bwMode="auto">
            <a:xfrm>
              <a:off x="2895600" y="6234113"/>
              <a:ext cx="5791200" cy="0"/>
            </a:xfrm>
            <a:prstGeom prst="line">
              <a:avLst/>
            </a:prstGeom>
            <a:noFill/>
            <a:ln w="28575">
              <a:solidFill>
                <a:schemeClr val="tx1"/>
              </a:solidFill>
              <a:round/>
              <a:headEnd/>
              <a:tailEnd/>
            </a:ln>
            <a:effectLst/>
          </p:spPr>
          <p:txBody>
            <a:bodyPr/>
            <a:lstStyle/>
            <a:p>
              <a:endParaRPr lang="en-US" dirty="0"/>
            </a:p>
          </p:txBody>
        </p:sp>
        <p:sp>
          <p:nvSpPr>
            <p:cNvPr id="284" name="Line 92"/>
            <p:cNvSpPr>
              <a:spLocks noChangeShapeType="1"/>
            </p:cNvSpPr>
            <p:nvPr/>
          </p:nvSpPr>
          <p:spPr bwMode="auto">
            <a:xfrm>
              <a:off x="2909888" y="4495800"/>
              <a:ext cx="0" cy="1752600"/>
            </a:xfrm>
            <a:prstGeom prst="line">
              <a:avLst/>
            </a:prstGeom>
            <a:noFill/>
            <a:ln w="28575">
              <a:solidFill>
                <a:schemeClr val="tx1"/>
              </a:solidFill>
              <a:round/>
              <a:headEnd/>
              <a:tailEnd/>
            </a:ln>
            <a:effectLst/>
          </p:spPr>
          <p:txBody>
            <a:bodyPr/>
            <a:lstStyle/>
            <a:p>
              <a:endParaRPr lang="en-US" dirty="0"/>
            </a:p>
          </p:txBody>
        </p:sp>
        <p:grpSp>
          <p:nvGrpSpPr>
            <p:cNvPr id="285" name="Group 93"/>
            <p:cNvGrpSpPr>
              <a:grpSpLocks/>
            </p:cNvGrpSpPr>
            <p:nvPr/>
          </p:nvGrpSpPr>
          <p:grpSpPr bwMode="auto">
            <a:xfrm>
              <a:off x="2246301" y="1827213"/>
              <a:ext cx="228600" cy="549275"/>
              <a:chOff x="4392" y="1632"/>
              <a:chExt cx="144" cy="346"/>
            </a:xfrm>
          </p:grpSpPr>
          <p:grpSp>
            <p:nvGrpSpPr>
              <p:cNvPr id="417" name="Group 94"/>
              <p:cNvGrpSpPr>
                <a:grpSpLocks/>
              </p:cNvGrpSpPr>
              <p:nvPr/>
            </p:nvGrpSpPr>
            <p:grpSpPr bwMode="auto">
              <a:xfrm>
                <a:off x="4411" y="1634"/>
                <a:ext cx="102" cy="336"/>
                <a:chOff x="1248" y="3360"/>
                <a:chExt cx="144" cy="480"/>
              </a:xfrm>
            </p:grpSpPr>
            <p:sp>
              <p:nvSpPr>
                <p:cNvPr id="419"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0"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1"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18"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86" name="Group 99"/>
            <p:cNvGrpSpPr>
              <a:grpSpLocks/>
            </p:cNvGrpSpPr>
            <p:nvPr/>
          </p:nvGrpSpPr>
          <p:grpSpPr bwMode="auto">
            <a:xfrm>
              <a:off x="8342301" y="4175125"/>
              <a:ext cx="228600" cy="549275"/>
              <a:chOff x="4392" y="1632"/>
              <a:chExt cx="144" cy="346"/>
            </a:xfrm>
          </p:grpSpPr>
          <p:grpSp>
            <p:nvGrpSpPr>
              <p:cNvPr id="412" name="Group 100"/>
              <p:cNvGrpSpPr>
                <a:grpSpLocks/>
              </p:cNvGrpSpPr>
              <p:nvPr/>
            </p:nvGrpSpPr>
            <p:grpSpPr bwMode="auto">
              <a:xfrm>
                <a:off x="4411" y="1634"/>
                <a:ext cx="102" cy="336"/>
                <a:chOff x="1248" y="3360"/>
                <a:chExt cx="144" cy="480"/>
              </a:xfrm>
            </p:grpSpPr>
            <p:sp>
              <p:nvSpPr>
                <p:cNvPr id="414"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15"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16"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13"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87" name="Group 105"/>
            <p:cNvGrpSpPr>
              <a:grpSpLocks/>
            </p:cNvGrpSpPr>
            <p:nvPr/>
          </p:nvGrpSpPr>
          <p:grpSpPr bwMode="auto">
            <a:xfrm>
              <a:off x="2438400" y="2514600"/>
              <a:ext cx="152400" cy="3505200"/>
              <a:chOff x="1728" y="1296"/>
              <a:chExt cx="96" cy="2688"/>
            </a:xfrm>
          </p:grpSpPr>
          <p:sp>
            <p:nvSpPr>
              <p:cNvPr id="410"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1"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288" name="Line 108"/>
            <p:cNvSpPr>
              <a:spLocks noChangeShapeType="1"/>
            </p:cNvSpPr>
            <p:nvPr/>
          </p:nvSpPr>
          <p:spPr bwMode="auto">
            <a:xfrm>
              <a:off x="2590800" y="3886200"/>
              <a:ext cx="228600" cy="0"/>
            </a:xfrm>
            <a:prstGeom prst="line">
              <a:avLst/>
            </a:prstGeom>
            <a:noFill/>
            <a:ln w="28575">
              <a:solidFill>
                <a:schemeClr val="tx1"/>
              </a:solidFill>
              <a:round/>
              <a:headEnd/>
              <a:tailEnd/>
            </a:ln>
            <a:effectLst/>
          </p:spPr>
          <p:txBody>
            <a:bodyPr/>
            <a:lstStyle/>
            <a:p>
              <a:endParaRPr lang="en-US" dirty="0"/>
            </a:p>
          </p:txBody>
        </p:sp>
        <p:sp>
          <p:nvSpPr>
            <p:cNvPr id="289" name="Line 109"/>
            <p:cNvSpPr>
              <a:spLocks noChangeShapeType="1"/>
            </p:cNvSpPr>
            <p:nvPr/>
          </p:nvSpPr>
          <p:spPr bwMode="auto">
            <a:xfrm>
              <a:off x="1920240" y="26670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90" name="Line 110"/>
            <p:cNvSpPr>
              <a:spLocks noChangeShapeType="1"/>
            </p:cNvSpPr>
            <p:nvPr/>
          </p:nvSpPr>
          <p:spPr bwMode="auto">
            <a:xfrm>
              <a:off x="2590800" y="26670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291" name="Group 111"/>
            <p:cNvGrpSpPr>
              <a:grpSpLocks/>
            </p:cNvGrpSpPr>
            <p:nvPr/>
          </p:nvGrpSpPr>
          <p:grpSpPr bwMode="auto">
            <a:xfrm>
              <a:off x="4572000" y="2514600"/>
              <a:ext cx="152400" cy="3505200"/>
              <a:chOff x="1728" y="1296"/>
              <a:chExt cx="96" cy="2688"/>
            </a:xfrm>
          </p:grpSpPr>
          <p:sp>
            <p:nvSpPr>
              <p:cNvPr id="408"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09"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292" name="Group 114"/>
            <p:cNvGrpSpPr>
              <a:grpSpLocks/>
            </p:cNvGrpSpPr>
            <p:nvPr/>
          </p:nvGrpSpPr>
          <p:grpSpPr bwMode="auto">
            <a:xfrm>
              <a:off x="6324600" y="2514600"/>
              <a:ext cx="152400" cy="3505200"/>
              <a:chOff x="1728" y="1296"/>
              <a:chExt cx="96" cy="2688"/>
            </a:xfrm>
          </p:grpSpPr>
          <p:sp>
            <p:nvSpPr>
              <p:cNvPr id="406"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07"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293" name="Group 117"/>
            <p:cNvGrpSpPr>
              <a:grpSpLocks/>
            </p:cNvGrpSpPr>
            <p:nvPr/>
          </p:nvGrpSpPr>
          <p:grpSpPr bwMode="auto">
            <a:xfrm>
              <a:off x="8001000" y="2514600"/>
              <a:ext cx="152400" cy="3505200"/>
              <a:chOff x="1728" y="1296"/>
              <a:chExt cx="96" cy="2688"/>
            </a:xfrm>
          </p:grpSpPr>
          <p:sp>
            <p:nvSpPr>
              <p:cNvPr id="404"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05"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294" name="Line 120"/>
            <p:cNvSpPr>
              <a:spLocks noChangeShapeType="1"/>
            </p:cNvSpPr>
            <p:nvPr/>
          </p:nvSpPr>
          <p:spPr bwMode="auto">
            <a:xfrm>
              <a:off x="42672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95" name="Line 121"/>
            <p:cNvSpPr>
              <a:spLocks noChangeShapeType="1"/>
            </p:cNvSpPr>
            <p:nvPr/>
          </p:nvSpPr>
          <p:spPr bwMode="auto">
            <a:xfrm>
              <a:off x="4267200" y="4267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96" name="Text Box 81"/>
            <p:cNvSpPr txBox="1">
              <a:spLocks noChangeArrowheads="1"/>
            </p:cNvSpPr>
            <p:nvPr/>
          </p:nvSpPr>
          <p:spPr bwMode="auto">
            <a:xfrm>
              <a:off x="3338513" y="29432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297" name="Rectangle 10"/>
            <p:cNvSpPr>
              <a:spLocks noChangeArrowheads="1"/>
            </p:cNvSpPr>
            <p:nvPr/>
          </p:nvSpPr>
          <p:spPr bwMode="auto">
            <a:xfrm>
              <a:off x="3048000" y="32146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298" name="Text Box 80"/>
            <p:cNvSpPr txBox="1">
              <a:spLocks noChangeArrowheads="1"/>
            </p:cNvSpPr>
            <p:nvPr/>
          </p:nvSpPr>
          <p:spPr bwMode="auto">
            <a:xfrm>
              <a:off x="3035300" y="32607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299" name="Text Box 122"/>
            <p:cNvSpPr txBox="1">
              <a:spLocks noChangeArrowheads="1"/>
            </p:cNvSpPr>
            <p:nvPr/>
          </p:nvSpPr>
          <p:spPr bwMode="auto">
            <a:xfrm>
              <a:off x="3733800" y="35655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300" name="Oval 11"/>
            <p:cNvSpPr>
              <a:spLocks noChangeArrowheads="1"/>
            </p:cNvSpPr>
            <p:nvPr/>
          </p:nvSpPr>
          <p:spPr bwMode="auto">
            <a:xfrm>
              <a:off x="3810000" y="4724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301" name="Text Box 123"/>
            <p:cNvSpPr txBox="1">
              <a:spLocks noChangeArrowheads="1"/>
            </p:cNvSpPr>
            <p:nvPr/>
          </p:nvSpPr>
          <p:spPr bwMode="auto">
            <a:xfrm>
              <a:off x="4310063" y="484346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302" name="Line 124"/>
            <p:cNvSpPr>
              <a:spLocks noChangeShapeType="1"/>
            </p:cNvSpPr>
            <p:nvPr/>
          </p:nvSpPr>
          <p:spPr bwMode="auto">
            <a:xfrm>
              <a:off x="4343400" y="5105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3" name="Line 125"/>
            <p:cNvSpPr>
              <a:spLocks noChangeShapeType="1"/>
            </p:cNvSpPr>
            <p:nvPr/>
          </p:nvSpPr>
          <p:spPr bwMode="auto">
            <a:xfrm>
              <a:off x="2819400" y="36861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4" name="Line 126"/>
            <p:cNvSpPr>
              <a:spLocks noChangeShapeType="1"/>
            </p:cNvSpPr>
            <p:nvPr/>
          </p:nvSpPr>
          <p:spPr bwMode="auto">
            <a:xfrm>
              <a:off x="2667000" y="4191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05" name="Line 127"/>
            <p:cNvSpPr>
              <a:spLocks noChangeShapeType="1"/>
            </p:cNvSpPr>
            <p:nvPr/>
          </p:nvSpPr>
          <p:spPr bwMode="auto">
            <a:xfrm>
              <a:off x="28956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06" name="Line 128"/>
            <p:cNvSpPr>
              <a:spLocks noChangeShapeType="1"/>
            </p:cNvSpPr>
            <p:nvPr/>
          </p:nvSpPr>
          <p:spPr bwMode="auto">
            <a:xfrm>
              <a:off x="4953000"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07" name="Line 129"/>
            <p:cNvSpPr>
              <a:spLocks noChangeShapeType="1"/>
            </p:cNvSpPr>
            <p:nvPr/>
          </p:nvSpPr>
          <p:spPr bwMode="auto">
            <a:xfrm>
              <a:off x="5257800" y="4495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08" name="Line 130"/>
            <p:cNvSpPr>
              <a:spLocks noChangeShapeType="1"/>
            </p:cNvSpPr>
            <p:nvPr/>
          </p:nvSpPr>
          <p:spPr bwMode="auto">
            <a:xfrm>
              <a:off x="4724400" y="4267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09" name="Line 131"/>
            <p:cNvSpPr>
              <a:spLocks noChangeShapeType="1"/>
            </p:cNvSpPr>
            <p:nvPr/>
          </p:nvSpPr>
          <p:spPr bwMode="auto">
            <a:xfrm>
              <a:off x="4724400"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10" name="Line 132"/>
            <p:cNvSpPr>
              <a:spLocks noChangeShapeType="1"/>
            </p:cNvSpPr>
            <p:nvPr/>
          </p:nvSpPr>
          <p:spPr bwMode="auto">
            <a:xfrm>
              <a:off x="2133600" y="22098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1" name="Line 133"/>
            <p:cNvSpPr>
              <a:spLocks noChangeShapeType="1"/>
            </p:cNvSpPr>
            <p:nvPr/>
          </p:nvSpPr>
          <p:spPr bwMode="auto">
            <a:xfrm>
              <a:off x="1981200" y="19812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2" name="Line 135"/>
            <p:cNvSpPr>
              <a:spLocks noChangeShapeType="1"/>
            </p:cNvSpPr>
            <p:nvPr/>
          </p:nvSpPr>
          <p:spPr bwMode="auto">
            <a:xfrm>
              <a:off x="6477000" y="4010025"/>
              <a:ext cx="152400" cy="0"/>
            </a:xfrm>
            <a:prstGeom prst="line">
              <a:avLst/>
            </a:prstGeom>
            <a:noFill/>
            <a:ln w="28575">
              <a:solidFill>
                <a:srgbClr val="CC0000"/>
              </a:solidFill>
              <a:round/>
              <a:headEnd/>
              <a:tailEnd/>
            </a:ln>
            <a:effectLst/>
          </p:spPr>
          <p:txBody>
            <a:bodyPr/>
            <a:lstStyle/>
            <a:p>
              <a:endParaRPr lang="en-US" dirty="0"/>
            </a:p>
          </p:txBody>
        </p:sp>
        <p:sp>
          <p:nvSpPr>
            <p:cNvPr id="313" name="Line 136"/>
            <p:cNvSpPr>
              <a:spLocks noChangeShapeType="1"/>
            </p:cNvSpPr>
            <p:nvPr/>
          </p:nvSpPr>
          <p:spPr bwMode="auto">
            <a:xfrm flipV="1">
              <a:off x="6629400" y="3552825"/>
              <a:ext cx="0" cy="457200"/>
            </a:xfrm>
            <a:prstGeom prst="line">
              <a:avLst/>
            </a:prstGeom>
            <a:noFill/>
            <a:ln w="28575">
              <a:solidFill>
                <a:srgbClr val="CC0000"/>
              </a:solidFill>
              <a:round/>
              <a:headEnd/>
              <a:tailEnd/>
            </a:ln>
            <a:effectLst/>
          </p:spPr>
          <p:txBody>
            <a:bodyPr/>
            <a:lstStyle/>
            <a:p>
              <a:endParaRPr lang="en-US" dirty="0"/>
            </a:p>
          </p:txBody>
        </p:sp>
        <p:sp>
          <p:nvSpPr>
            <p:cNvPr id="314" name="Line 137"/>
            <p:cNvSpPr>
              <a:spLocks noChangeShapeType="1"/>
            </p:cNvSpPr>
            <p:nvPr/>
          </p:nvSpPr>
          <p:spPr bwMode="auto">
            <a:xfrm>
              <a:off x="4800600" y="4267200"/>
              <a:ext cx="0" cy="533400"/>
            </a:xfrm>
            <a:prstGeom prst="line">
              <a:avLst/>
            </a:prstGeom>
            <a:noFill/>
            <a:ln w="28575">
              <a:solidFill>
                <a:schemeClr val="tx1"/>
              </a:solidFill>
              <a:round/>
              <a:headEnd/>
              <a:tailEnd/>
            </a:ln>
            <a:effectLst/>
          </p:spPr>
          <p:txBody>
            <a:bodyPr/>
            <a:lstStyle/>
            <a:p>
              <a:endParaRPr lang="en-US" dirty="0"/>
            </a:p>
          </p:txBody>
        </p:sp>
        <p:sp>
          <p:nvSpPr>
            <p:cNvPr id="315" name="Text Box 138"/>
            <p:cNvSpPr txBox="1">
              <a:spLocks noChangeArrowheads="1"/>
            </p:cNvSpPr>
            <p:nvPr/>
          </p:nvSpPr>
          <p:spPr bwMode="auto">
            <a:xfrm>
              <a:off x="6629400" y="47244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316" name="Line 139"/>
            <p:cNvSpPr>
              <a:spLocks noChangeShapeType="1"/>
            </p:cNvSpPr>
            <p:nvPr/>
          </p:nvSpPr>
          <p:spPr bwMode="auto">
            <a:xfrm>
              <a:off x="6477000" y="4953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7" name="Text Box 140"/>
            <p:cNvSpPr txBox="1">
              <a:spLocks noChangeArrowheads="1"/>
            </p:cNvSpPr>
            <p:nvPr/>
          </p:nvSpPr>
          <p:spPr bwMode="auto">
            <a:xfrm>
              <a:off x="7259638" y="41148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318" name="Line 141"/>
            <p:cNvSpPr>
              <a:spLocks noChangeShapeType="1"/>
            </p:cNvSpPr>
            <p:nvPr/>
          </p:nvSpPr>
          <p:spPr bwMode="auto">
            <a:xfrm>
              <a:off x="6568440" y="4267200"/>
              <a:ext cx="0" cy="1066800"/>
            </a:xfrm>
            <a:prstGeom prst="line">
              <a:avLst/>
            </a:prstGeom>
            <a:noFill/>
            <a:ln w="28575">
              <a:solidFill>
                <a:schemeClr val="tx1"/>
              </a:solidFill>
              <a:round/>
              <a:headEnd/>
              <a:tailEnd/>
            </a:ln>
            <a:effectLst/>
          </p:spPr>
          <p:txBody>
            <a:bodyPr/>
            <a:lstStyle/>
            <a:p>
              <a:endParaRPr lang="en-US" dirty="0"/>
            </a:p>
          </p:txBody>
        </p:sp>
        <p:sp>
          <p:nvSpPr>
            <p:cNvPr id="319" name="Line 142"/>
            <p:cNvSpPr>
              <a:spLocks noChangeShapeType="1"/>
            </p:cNvSpPr>
            <p:nvPr/>
          </p:nvSpPr>
          <p:spPr bwMode="auto">
            <a:xfrm>
              <a:off x="6553200" y="53340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320" name="Line 143"/>
            <p:cNvSpPr>
              <a:spLocks noChangeShapeType="1"/>
            </p:cNvSpPr>
            <p:nvPr/>
          </p:nvSpPr>
          <p:spPr bwMode="auto">
            <a:xfrm>
              <a:off x="8153400" y="4267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21" name="Line 144"/>
            <p:cNvSpPr>
              <a:spLocks noChangeShapeType="1"/>
            </p:cNvSpPr>
            <p:nvPr/>
          </p:nvSpPr>
          <p:spPr bwMode="auto">
            <a:xfrm>
              <a:off x="8153400" y="5341620"/>
              <a:ext cx="76200" cy="0"/>
            </a:xfrm>
            <a:prstGeom prst="line">
              <a:avLst/>
            </a:prstGeom>
            <a:noFill/>
            <a:ln w="28575">
              <a:solidFill>
                <a:schemeClr val="tx1"/>
              </a:solidFill>
              <a:round/>
              <a:headEnd/>
              <a:tailEnd/>
            </a:ln>
            <a:effectLst/>
          </p:spPr>
          <p:txBody>
            <a:bodyPr/>
            <a:lstStyle/>
            <a:p>
              <a:endParaRPr lang="en-US" dirty="0"/>
            </a:p>
          </p:txBody>
        </p:sp>
        <p:sp>
          <p:nvSpPr>
            <p:cNvPr id="322" name="Line 145"/>
            <p:cNvSpPr>
              <a:spLocks noChangeShapeType="1"/>
            </p:cNvSpPr>
            <p:nvPr/>
          </p:nvSpPr>
          <p:spPr bwMode="auto">
            <a:xfrm flipV="1">
              <a:off x="8229600" y="4586288"/>
              <a:ext cx="0" cy="762000"/>
            </a:xfrm>
            <a:prstGeom prst="line">
              <a:avLst/>
            </a:prstGeom>
            <a:noFill/>
            <a:ln w="28575">
              <a:solidFill>
                <a:schemeClr val="tx1"/>
              </a:solidFill>
              <a:round/>
              <a:headEnd/>
              <a:tailEnd/>
            </a:ln>
            <a:effectLst/>
          </p:spPr>
          <p:txBody>
            <a:bodyPr/>
            <a:lstStyle/>
            <a:p>
              <a:endParaRPr lang="en-US" dirty="0"/>
            </a:p>
          </p:txBody>
        </p:sp>
        <p:sp>
          <p:nvSpPr>
            <p:cNvPr id="323" name="Text Box 146"/>
            <p:cNvSpPr txBox="1">
              <a:spLocks noChangeArrowheads="1"/>
            </p:cNvSpPr>
            <p:nvPr/>
          </p:nvSpPr>
          <p:spPr bwMode="auto">
            <a:xfrm>
              <a:off x="2286000" y="23288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324" name="Text Box 147"/>
            <p:cNvSpPr txBox="1">
              <a:spLocks noChangeArrowheads="1"/>
            </p:cNvSpPr>
            <p:nvPr/>
          </p:nvSpPr>
          <p:spPr bwMode="auto">
            <a:xfrm>
              <a:off x="4343400" y="14478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325" name="Text Box 148"/>
            <p:cNvSpPr txBox="1">
              <a:spLocks noChangeArrowheads="1"/>
            </p:cNvSpPr>
            <p:nvPr/>
          </p:nvSpPr>
          <p:spPr bwMode="auto">
            <a:xfrm>
              <a:off x="6019800" y="14478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326" name="Text Box 149"/>
            <p:cNvSpPr txBox="1">
              <a:spLocks noChangeArrowheads="1"/>
            </p:cNvSpPr>
            <p:nvPr/>
          </p:nvSpPr>
          <p:spPr bwMode="auto">
            <a:xfrm>
              <a:off x="7696200" y="14478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327" name="Text Box 152"/>
            <p:cNvSpPr txBox="1">
              <a:spLocks noChangeArrowheads="1"/>
            </p:cNvSpPr>
            <p:nvPr/>
          </p:nvSpPr>
          <p:spPr bwMode="auto">
            <a:xfrm rot="16200000">
              <a:off x="1989138" y="30686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328" name="Line 156"/>
            <p:cNvSpPr>
              <a:spLocks noChangeShapeType="1"/>
            </p:cNvSpPr>
            <p:nvPr/>
          </p:nvSpPr>
          <p:spPr bwMode="auto">
            <a:xfrm>
              <a:off x="2819400" y="55626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29" name="Line 157"/>
            <p:cNvSpPr>
              <a:spLocks noChangeShapeType="1"/>
            </p:cNvSpPr>
            <p:nvPr/>
          </p:nvSpPr>
          <p:spPr bwMode="auto">
            <a:xfrm>
              <a:off x="2819400" y="58597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30" name="Line 158"/>
            <p:cNvSpPr>
              <a:spLocks noChangeShapeType="1"/>
            </p:cNvSpPr>
            <p:nvPr/>
          </p:nvSpPr>
          <p:spPr bwMode="auto">
            <a:xfrm>
              <a:off x="2681288" y="4191000"/>
              <a:ext cx="0" cy="1905000"/>
            </a:xfrm>
            <a:prstGeom prst="line">
              <a:avLst/>
            </a:prstGeom>
            <a:noFill/>
            <a:ln w="28575">
              <a:solidFill>
                <a:schemeClr val="tx1"/>
              </a:solidFill>
              <a:round/>
              <a:headEnd/>
              <a:tailEnd/>
            </a:ln>
            <a:effectLst/>
          </p:spPr>
          <p:txBody>
            <a:bodyPr/>
            <a:lstStyle/>
            <a:p>
              <a:endParaRPr lang="en-US" dirty="0"/>
            </a:p>
          </p:txBody>
        </p:sp>
        <p:sp>
          <p:nvSpPr>
            <p:cNvPr id="331" name="Line 159"/>
            <p:cNvSpPr>
              <a:spLocks noChangeShapeType="1"/>
            </p:cNvSpPr>
            <p:nvPr/>
          </p:nvSpPr>
          <p:spPr bwMode="auto">
            <a:xfrm>
              <a:off x="2667000" y="6096000"/>
              <a:ext cx="5638800" cy="0"/>
            </a:xfrm>
            <a:prstGeom prst="line">
              <a:avLst/>
            </a:prstGeom>
            <a:noFill/>
            <a:ln w="28575">
              <a:solidFill>
                <a:schemeClr val="tx1"/>
              </a:solidFill>
              <a:round/>
              <a:headEnd/>
              <a:tailEnd/>
            </a:ln>
            <a:effectLst/>
          </p:spPr>
          <p:txBody>
            <a:bodyPr/>
            <a:lstStyle/>
            <a:p>
              <a:endParaRPr lang="en-US" dirty="0"/>
            </a:p>
          </p:txBody>
        </p:sp>
        <p:sp>
          <p:nvSpPr>
            <p:cNvPr id="332" name="Text Box 160"/>
            <p:cNvSpPr txBox="1">
              <a:spLocks noChangeArrowheads="1"/>
            </p:cNvSpPr>
            <p:nvPr/>
          </p:nvSpPr>
          <p:spPr bwMode="auto">
            <a:xfrm>
              <a:off x="2971800" y="48768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333" name="Text Box 161"/>
            <p:cNvSpPr txBox="1">
              <a:spLocks noChangeArrowheads="1"/>
            </p:cNvSpPr>
            <p:nvPr/>
          </p:nvSpPr>
          <p:spPr bwMode="auto">
            <a:xfrm>
              <a:off x="2971800" y="53181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334" name="Text Box 162"/>
            <p:cNvSpPr txBox="1">
              <a:spLocks noChangeArrowheads="1"/>
            </p:cNvSpPr>
            <p:nvPr/>
          </p:nvSpPr>
          <p:spPr bwMode="auto">
            <a:xfrm>
              <a:off x="2971800" y="56229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335" name="Line 163"/>
            <p:cNvSpPr>
              <a:spLocks noChangeShapeType="1"/>
            </p:cNvSpPr>
            <p:nvPr/>
          </p:nvSpPr>
          <p:spPr bwMode="auto">
            <a:xfrm>
              <a:off x="8153400" y="5791200"/>
              <a:ext cx="152400" cy="0"/>
            </a:xfrm>
            <a:prstGeom prst="line">
              <a:avLst/>
            </a:prstGeom>
            <a:noFill/>
            <a:ln w="28575">
              <a:solidFill>
                <a:schemeClr val="tx1"/>
              </a:solidFill>
              <a:round/>
              <a:headEnd/>
              <a:tailEnd/>
            </a:ln>
            <a:effectLst/>
          </p:spPr>
          <p:txBody>
            <a:bodyPr/>
            <a:lstStyle/>
            <a:p>
              <a:endParaRPr lang="en-US" dirty="0"/>
            </a:p>
          </p:txBody>
        </p:sp>
        <p:sp>
          <p:nvSpPr>
            <p:cNvPr id="336" name="Line 164"/>
            <p:cNvSpPr>
              <a:spLocks noChangeShapeType="1"/>
            </p:cNvSpPr>
            <p:nvPr/>
          </p:nvSpPr>
          <p:spPr bwMode="auto">
            <a:xfrm>
              <a:off x="8291513" y="5791200"/>
              <a:ext cx="0" cy="304800"/>
            </a:xfrm>
            <a:prstGeom prst="line">
              <a:avLst/>
            </a:prstGeom>
            <a:noFill/>
            <a:ln w="28575">
              <a:solidFill>
                <a:schemeClr val="tx1"/>
              </a:solidFill>
              <a:round/>
              <a:headEnd/>
              <a:tailEnd/>
            </a:ln>
            <a:effectLst/>
          </p:spPr>
          <p:txBody>
            <a:bodyPr/>
            <a:lstStyle/>
            <a:p>
              <a:endParaRPr lang="en-US" dirty="0"/>
            </a:p>
          </p:txBody>
        </p:sp>
        <p:grpSp>
          <p:nvGrpSpPr>
            <p:cNvPr id="337" name="Group 182"/>
            <p:cNvGrpSpPr>
              <a:grpSpLocks/>
            </p:cNvGrpSpPr>
            <p:nvPr/>
          </p:nvGrpSpPr>
          <p:grpSpPr bwMode="auto">
            <a:xfrm>
              <a:off x="5370513" y="4876800"/>
              <a:ext cx="484188" cy="762000"/>
              <a:chOff x="3383" y="3072"/>
              <a:chExt cx="305" cy="480"/>
            </a:xfrm>
          </p:grpSpPr>
          <p:sp>
            <p:nvSpPr>
              <p:cNvPr id="402"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03"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338" name="Group 169"/>
            <p:cNvGrpSpPr>
              <a:grpSpLocks/>
            </p:cNvGrpSpPr>
            <p:nvPr/>
          </p:nvGrpSpPr>
          <p:grpSpPr bwMode="auto">
            <a:xfrm>
              <a:off x="5067288" y="5470525"/>
              <a:ext cx="228600" cy="549275"/>
              <a:chOff x="4392" y="1632"/>
              <a:chExt cx="144" cy="346"/>
            </a:xfrm>
          </p:grpSpPr>
          <p:grpSp>
            <p:nvGrpSpPr>
              <p:cNvPr id="397" name="Group 170"/>
              <p:cNvGrpSpPr>
                <a:grpSpLocks/>
              </p:cNvGrpSpPr>
              <p:nvPr/>
            </p:nvGrpSpPr>
            <p:grpSpPr bwMode="auto">
              <a:xfrm>
                <a:off x="4411" y="1634"/>
                <a:ext cx="102" cy="336"/>
                <a:chOff x="1248" y="3360"/>
                <a:chExt cx="144" cy="480"/>
              </a:xfrm>
            </p:grpSpPr>
            <p:sp>
              <p:nvSpPr>
                <p:cNvPr id="399"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00"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01"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98"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339" name="Line 175"/>
            <p:cNvSpPr>
              <a:spLocks noChangeShapeType="1"/>
            </p:cNvSpPr>
            <p:nvPr/>
          </p:nvSpPr>
          <p:spPr bwMode="auto">
            <a:xfrm>
              <a:off x="4724400" y="55626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40" name="Line 176"/>
            <p:cNvSpPr>
              <a:spLocks noChangeShapeType="1"/>
            </p:cNvSpPr>
            <p:nvPr/>
          </p:nvSpPr>
          <p:spPr bwMode="auto">
            <a:xfrm>
              <a:off x="4724400" y="5867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41" name="Line 177"/>
            <p:cNvSpPr>
              <a:spLocks noChangeShapeType="1"/>
            </p:cNvSpPr>
            <p:nvPr/>
          </p:nvSpPr>
          <p:spPr bwMode="auto">
            <a:xfrm>
              <a:off x="5257800" y="57912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42" name="Line 178"/>
            <p:cNvSpPr>
              <a:spLocks noChangeShapeType="1"/>
            </p:cNvSpPr>
            <p:nvPr/>
          </p:nvSpPr>
          <p:spPr bwMode="auto">
            <a:xfrm>
              <a:off x="6477000" y="57912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343" name="Line 179"/>
            <p:cNvSpPr>
              <a:spLocks noChangeShapeType="1"/>
            </p:cNvSpPr>
            <p:nvPr/>
          </p:nvSpPr>
          <p:spPr bwMode="auto">
            <a:xfrm>
              <a:off x="5105400" y="52349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44" name="Line 180"/>
            <p:cNvSpPr>
              <a:spLocks noChangeShapeType="1"/>
            </p:cNvSpPr>
            <p:nvPr/>
          </p:nvSpPr>
          <p:spPr bwMode="auto">
            <a:xfrm>
              <a:off x="5105400" y="5090160"/>
              <a:ext cx="0" cy="152400"/>
            </a:xfrm>
            <a:prstGeom prst="line">
              <a:avLst/>
            </a:prstGeom>
            <a:noFill/>
            <a:ln w="28575">
              <a:solidFill>
                <a:schemeClr val="tx1"/>
              </a:solidFill>
              <a:round/>
              <a:headEnd/>
              <a:tailEnd/>
            </a:ln>
            <a:effectLst/>
          </p:spPr>
          <p:txBody>
            <a:bodyPr/>
            <a:lstStyle/>
            <a:p>
              <a:endParaRPr lang="en-US" dirty="0"/>
            </a:p>
          </p:txBody>
        </p:sp>
        <p:grpSp>
          <p:nvGrpSpPr>
            <p:cNvPr id="345" name="Group 186"/>
            <p:cNvGrpSpPr>
              <a:grpSpLocks/>
            </p:cNvGrpSpPr>
            <p:nvPr/>
          </p:nvGrpSpPr>
          <p:grpSpPr bwMode="auto">
            <a:xfrm>
              <a:off x="3657600" y="1676400"/>
              <a:ext cx="608013" cy="914400"/>
              <a:chOff x="2334" y="1056"/>
              <a:chExt cx="383" cy="576"/>
            </a:xfrm>
          </p:grpSpPr>
          <p:sp>
            <p:nvSpPr>
              <p:cNvPr id="395"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396"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346" name="Line 187"/>
            <p:cNvSpPr>
              <a:spLocks noChangeShapeType="1"/>
            </p:cNvSpPr>
            <p:nvPr/>
          </p:nvSpPr>
          <p:spPr bwMode="auto">
            <a:xfrm>
              <a:off x="2811780" y="21412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347" name="Group 188"/>
            <p:cNvGrpSpPr>
              <a:grpSpLocks/>
            </p:cNvGrpSpPr>
            <p:nvPr/>
          </p:nvGrpSpPr>
          <p:grpSpPr bwMode="auto">
            <a:xfrm>
              <a:off x="4572000" y="1676400"/>
              <a:ext cx="152400" cy="838200"/>
              <a:chOff x="1728" y="1296"/>
              <a:chExt cx="96" cy="2688"/>
            </a:xfrm>
          </p:grpSpPr>
          <p:sp>
            <p:nvSpPr>
              <p:cNvPr id="393"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94"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48" name="Group 191"/>
            <p:cNvGrpSpPr>
              <a:grpSpLocks/>
            </p:cNvGrpSpPr>
            <p:nvPr/>
          </p:nvGrpSpPr>
          <p:grpSpPr bwMode="auto">
            <a:xfrm>
              <a:off x="6324600" y="1676400"/>
              <a:ext cx="152400" cy="838200"/>
              <a:chOff x="1728" y="1296"/>
              <a:chExt cx="96" cy="2688"/>
            </a:xfrm>
          </p:grpSpPr>
          <p:sp>
            <p:nvSpPr>
              <p:cNvPr id="391"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92"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49" name="Group 194"/>
            <p:cNvGrpSpPr>
              <a:grpSpLocks/>
            </p:cNvGrpSpPr>
            <p:nvPr/>
          </p:nvGrpSpPr>
          <p:grpSpPr bwMode="auto">
            <a:xfrm>
              <a:off x="8001000" y="1676400"/>
              <a:ext cx="152400" cy="838200"/>
              <a:chOff x="1728" y="1296"/>
              <a:chExt cx="96" cy="2688"/>
            </a:xfrm>
          </p:grpSpPr>
          <p:sp>
            <p:nvSpPr>
              <p:cNvPr id="389"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90"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350" name="AutoShape 197"/>
            <p:cNvSpPr>
              <a:spLocks noChangeArrowheads="1"/>
            </p:cNvSpPr>
            <p:nvPr/>
          </p:nvSpPr>
          <p:spPr bwMode="auto">
            <a:xfrm>
              <a:off x="4205288" y="18288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51" name="AutoShape 198"/>
            <p:cNvSpPr>
              <a:spLocks noChangeArrowheads="1"/>
            </p:cNvSpPr>
            <p:nvPr/>
          </p:nvSpPr>
          <p:spPr bwMode="auto">
            <a:xfrm>
              <a:off x="4724400" y="18288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52" name="AutoShape 199"/>
            <p:cNvSpPr>
              <a:spLocks noChangeArrowheads="1"/>
            </p:cNvSpPr>
            <p:nvPr/>
          </p:nvSpPr>
          <p:spPr bwMode="auto">
            <a:xfrm>
              <a:off x="6477000" y="19812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353" name="Line 200"/>
            <p:cNvSpPr>
              <a:spLocks noChangeShapeType="1"/>
            </p:cNvSpPr>
            <p:nvPr/>
          </p:nvSpPr>
          <p:spPr bwMode="auto">
            <a:xfrm>
              <a:off x="5791200" y="5257800"/>
              <a:ext cx="152400" cy="0"/>
            </a:xfrm>
            <a:prstGeom prst="line">
              <a:avLst/>
            </a:prstGeom>
            <a:noFill/>
            <a:ln w="28575">
              <a:solidFill>
                <a:srgbClr val="CC0000"/>
              </a:solidFill>
              <a:round/>
              <a:headEnd/>
              <a:tailEnd/>
            </a:ln>
            <a:effectLst/>
          </p:spPr>
          <p:txBody>
            <a:bodyPr/>
            <a:lstStyle/>
            <a:p>
              <a:endParaRPr lang="en-US" dirty="0"/>
            </a:p>
          </p:txBody>
        </p:sp>
        <p:sp>
          <p:nvSpPr>
            <p:cNvPr id="354" name="Line 202"/>
            <p:cNvSpPr>
              <a:spLocks noChangeShapeType="1"/>
            </p:cNvSpPr>
            <p:nvPr/>
          </p:nvSpPr>
          <p:spPr bwMode="auto">
            <a:xfrm>
              <a:off x="5486400" y="2209800"/>
              <a:ext cx="609600" cy="457200"/>
            </a:xfrm>
            <a:prstGeom prst="line">
              <a:avLst/>
            </a:prstGeom>
            <a:noFill/>
            <a:ln w="9525">
              <a:solidFill>
                <a:srgbClr val="CC0000"/>
              </a:solidFill>
              <a:round/>
              <a:headEnd/>
              <a:tailEnd/>
            </a:ln>
            <a:effectLst/>
          </p:spPr>
          <p:txBody>
            <a:bodyPr/>
            <a:lstStyle/>
            <a:p>
              <a:endParaRPr lang="en-US" dirty="0"/>
            </a:p>
          </p:txBody>
        </p:sp>
        <p:sp>
          <p:nvSpPr>
            <p:cNvPr id="355" name="Line 203"/>
            <p:cNvSpPr>
              <a:spLocks noChangeShapeType="1"/>
            </p:cNvSpPr>
            <p:nvPr/>
          </p:nvSpPr>
          <p:spPr bwMode="auto">
            <a:xfrm>
              <a:off x="5562600" y="2209800"/>
              <a:ext cx="609600" cy="457200"/>
            </a:xfrm>
            <a:prstGeom prst="line">
              <a:avLst/>
            </a:prstGeom>
            <a:noFill/>
            <a:ln w="9525">
              <a:solidFill>
                <a:srgbClr val="CC0000"/>
              </a:solidFill>
              <a:round/>
              <a:headEnd/>
              <a:tailEnd/>
            </a:ln>
            <a:effectLst/>
          </p:spPr>
          <p:txBody>
            <a:bodyPr/>
            <a:lstStyle/>
            <a:p>
              <a:endParaRPr lang="en-US" dirty="0"/>
            </a:p>
          </p:txBody>
        </p:sp>
        <p:sp>
          <p:nvSpPr>
            <p:cNvPr id="356" name="Line 204"/>
            <p:cNvSpPr>
              <a:spLocks noChangeShapeType="1"/>
            </p:cNvSpPr>
            <p:nvPr/>
          </p:nvSpPr>
          <p:spPr bwMode="auto">
            <a:xfrm>
              <a:off x="5410200" y="2209800"/>
              <a:ext cx="609600" cy="457200"/>
            </a:xfrm>
            <a:prstGeom prst="line">
              <a:avLst/>
            </a:prstGeom>
            <a:noFill/>
            <a:ln w="9525">
              <a:solidFill>
                <a:srgbClr val="CC0000"/>
              </a:solidFill>
              <a:round/>
              <a:headEnd/>
              <a:tailEnd/>
            </a:ln>
            <a:effectLst/>
          </p:spPr>
          <p:txBody>
            <a:bodyPr/>
            <a:lstStyle/>
            <a:p>
              <a:endParaRPr lang="en-US" dirty="0"/>
            </a:p>
          </p:txBody>
        </p:sp>
        <p:sp>
          <p:nvSpPr>
            <p:cNvPr id="357" name="Line 206"/>
            <p:cNvSpPr>
              <a:spLocks noChangeShapeType="1"/>
            </p:cNvSpPr>
            <p:nvPr/>
          </p:nvSpPr>
          <p:spPr bwMode="auto">
            <a:xfrm flipH="1">
              <a:off x="5181600" y="3581400"/>
              <a:ext cx="838200" cy="0"/>
            </a:xfrm>
            <a:prstGeom prst="line">
              <a:avLst/>
            </a:prstGeom>
            <a:noFill/>
            <a:ln w="9525">
              <a:solidFill>
                <a:srgbClr val="CC0000"/>
              </a:solidFill>
              <a:round/>
              <a:headEnd/>
              <a:tailEnd/>
            </a:ln>
            <a:effectLst/>
          </p:spPr>
          <p:txBody>
            <a:bodyPr/>
            <a:lstStyle/>
            <a:p>
              <a:endParaRPr lang="en-US" dirty="0"/>
            </a:p>
          </p:txBody>
        </p:sp>
        <p:sp>
          <p:nvSpPr>
            <p:cNvPr id="358" name="Text Box 208"/>
            <p:cNvSpPr txBox="1">
              <a:spLocks noChangeArrowheads="1"/>
            </p:cNvSpPr>
            <p:nvPr/>
          </p:nvSpPr>
          <p:spPr bwMode="auto">
            <a:xfrm>
              <a:off x="5391150" y="34004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359" name="Line 209"/>
            <p:cNvSpPr>
              <a:spLocks noChangeShapeType="1"/>
            </p:cNvSpPr>
            <p:nvPr/>
          </p:nvSpPr>
          <p:spPr bwMode="auto">
            <a:xfrm>
              <a:off x="6096000" y="2667000"/>
              <a:ext cx="0" cy="3200400"/>
            </a:xfrm>
            <a:prstGeom prst="line">
              <a:avLst/>
            </a:prstGeom>
            <a:noFill/>
            <a:ln w="9525">
              <a:solidFill>
                <a:srgbClr val="CC0000"/>
              </a:solidFill>
              <a:round/>
              <a:headEnd/>
              <a:tailEnd/>
            </a:ln>
            <a:effectLst/>
          </p:spPr>
          <p:txBody>
            <a:bodyPr/>
            <a:lstStyle/>
            <a:p>
              <a:endParaRPr lang="en-US" dirty="0"/>
            </a:p>
          </p:txBody>
        </p:sp>
        <p:sp>
          <p:nvSpPr>
            <p:cNvPr id="360" name="Line 210"/>
            <p:cNvSpPr>
              <a:spLocks noChangeShapeType="1"/>
            </p:cNvSpPr>
            <p:nvPr/>
          </p:nvSpPr>
          <p:spPr bwMode="auto">
            <a:xfrm flipH="1">
              <a:off x="5562600" y="5867400"/>
              <a:ext cx="533400" cy="0"/>
            </a:xfrm>
            <a:prstGeom prst="line">
              <a:avLst/>
            </a:prstGeom>
            <a:noFill/>
            <a:ln w="9525">
              <a:solidFill>
                <a:srgbClr val="CC0000"/>
              </a:solidFill>
              <a:round/>
              <a:headEnd/>
              <a:tailEnd/>
            </a:ln>
            <a:effectLst/>
          </p:spPr>
          <p:txBody>
            <a:bodyPr/>
            <a:lstStyle/>
            <a:p>
              <a:endParaRPr lang="en-US" dirty="0"/>
            </a:p>
          </p:txBody>
        </p:sp>
        <p:sp>
          <p:nvSpPr>
            <p:cNvPr id="361" name="Line 211"/>
            <p:cNvSpPr>
              <a:spLocks noChangeShapeType="1"/>
            </p:cNvSpPr>
            <p:nvPr/>
          </p:nvSpPr>
          <p:spPr bwMode="auto">
            <a:xfrm flipV="1">
              <a:off x="5562600" y="56388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362" name="Line 212"/>
            <p:cNvSpPr>
              <a:spLocks noChangeShapeType="1"/>
            </p:cNvSpPr>
            <p:nvPr/>
          </p:nvSpPr>
          <p:spPr bwMode="auto">
            <a:xfrm>
              <a:off x="6172200" y="2667000"/>
              <a:ext cx="0" cy="3505200"/>
            </a:xfrm>
            <a:prstGeom prst="line">
              <a:avLst/>
            </a:prstGeom>
            <a:noFill/>
            <a:ln w="9525">
              <a:solidFill>
                <a:srgbClr val="CC0000"/>
              </a:solidFill>
              <a:round/>
              <a:headEnd/>
              <a:tailEnd/>
            </a:ln>
            <a:effectLst/>
          </p:spPr>
          <p:txBody>
            <a:bodyPr/>
            <a:lstStyle/>
            <a:p>
              <a:endParaRPr lang="en-US" dirty="0"/>
            </a:p>
          </p:txBody>
        </p:sp>
        <p:sp>
          <p:nvSpPr>
            <p:cNvPr id="363" name="Text Box 213"/>
            <p:cNvSpPr txBox="1">
              <a:spLocks noChangeArrowheads="1"/>
            </p:cNvSpPr>
            <p:nvPr/>
          </p:nvSpPr>
          <p:spPr bwMode="auto">
            <a:xfrm>
              <a:off x="5562600" y="55626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364" name="Line 214"/>
            <p:cNvSpPr>
              <a:spLocks noChangeShapeType="1"/>
            </p:cNvSpPr>
            <p:nvPr/>
          </p:nvSpPr>
          <p:spPr bwMode="auto">
            <a:xfrm flipH="1">
              <a:off x="5181600" y="6172200"/>
              <a:ext cx="990600" cy="0"/>
            </a:xfrm>
            <a:prstGeom prst="line">
              <a:avLst/>
            </a:prstGeom>
            <a:noFill/>
            <a:ln w="9525">
              <a:solidFill>
                <a:srgbClr val="CC0000"/>
              </a:solidFill>
              <a:round/>
              <a:headEnd/>
              <a:tailEnd/>
            </a:ln>
            <a:effectLst/>
          </p:spPr>
          <p:txBody>
            <a:bodyPr/>
            <a:lstStyle/>
            <a:p>
              <a:endParaRPr lang="en-US" dirty="0"/>
            </a:p>
          </p:txBody>
        </p:sp>
        <p:sp>
          <p:nvSpPr>
            <p:cNvPr id="365" name="Text Box 215"/>
            <p:cNvSpPr txBox="1">
              <a:spLocks noChangeArrowheads="1"/>
            </p:cNvSpPr>
            <p:nvPr/>
          </p:nvSpPr>
          <p:spPr bwMode="auto">
            <a:xfrm>
              <a:off x="5243513" y="58674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366" name="Line 216"/>
            <p:cNvSpPr>
              <a:spLocks noChangeShapeType="1"/>
            </p:cNvSpPr>
            <p:nvPr/>
          </p:nvSpPr>
          <p:spPr bwMode="auto">
            <a:xfrm>
              <a:off x="6629400" y="35528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367" name="AutoShape 217"/>
            <p:cNvSpPr>
              <a:spLocks noChangeArrowheads="1"/>
            </p:cNvSpPr>
            <p:nvPr/>
          </p:nvSpPr>
          <p:spPr bwMode="auto">
            <a:xfrm>
              <a:off x="6781800" y="33813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68" name="Line 218"/>
            <p:cNvSpPr>
              <a:spLocks noChangeShapeType="1"/>
            </p:cNvSpPr>
            <p:nvPr/>
          </p:nvSpPr>
          <p:spPr bwMode="auto">
            <a:xfrm>
              <a:off x="6629400" y="34290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369" name="Line 219"/>
            <p:cNvSpPr>
              <a:spLocks noChangeShapeType="1"/>
            </p:cNvSpPr>
            <p:nvPr/>
          </p:nvSpPr>
          <p:spPr bwMode="auto">
            <a:xfrm>
              <a:off x="6629400" y="2133600"/>
              <a:ext cx="0" cy="1295400"/>
            </a:xfrm>
            <a:prstGeom prst="line">
              <a:avLst/>
            </a:prstGeom>
            <a:noFill/>
            <a:ln w="9525">
              <a:solidFill>
                <a:srgbClr val="CC0000"/>
              </a:solidFill>
              <a:round/>
              <a:headEnd/>
              <a:tailEnd/>
            </a:ln>
            <a:effectLst/>
          </p:spPr>
          <p:txBody>
            <a:bodyPr/>
            <a:lstStyle/>
            <a:p>
              <a:endParaRPr lang="en-US" dirty="0"/>
            </a:p>
          </p:txBody>
        </p:sp>
        <p:sp>
          <p:nvSpPr>
            <p:cNvPr id="370" name="Line 220"/>
            <p:cNvSpPr>
              <a:spLocks noChangeShapeType="1"/>
            </p:cNvSpPr>
            <p:nvPr/>
          </p:nvSpPr>
          <p:spPr bwMode="auto">
            <a:xfrm>
              <a:off x="7086600" y="3500438"/>
              <a:ext cx="152400" cy="0"/>
            </a:xfrm>
            <a:prstGeom prst="line">
              <a:avLst/>
            </a:prstGeom>
            <a:noFill/>
            <a:ln w="12700">
              <a:solidFill>
                <a:srgbClr val="CC0000"/>
              </a:solidFill>
              <a:round/>
              <a:headEnd/>
              <a:tailEnd/>
            </a:ln>
            <a:effectLst/>
          </p:spPr>
          <p:txBody>
            <a:bodyPr/>
            <a:lstStyle/>
            <a:p>
              <a:endParaRPr lang="en-US" dirty="0"/>
            </a:p>
          </p:txBody>
        </p:sp>
        <p:sp>
          <p:nvSpPr>
            <p:cNvPr id="371" name="Line 221"/>
            <p:cNvSpPr>
              <a:spLocks noChangeShapeType="1"/>
            </p:cNvSpPr>
            <p:nvPr/>
          </p:nvSpPr>
          <p:spPr bwMode="auto">
            <a:xfrm>
              <a:off x="7239000" y="1371600"/>
              <a:ext cx="0" cy="2133600"/>
            </a:xfrm>
            <a:prstGeom prst="line">
              <a:avLst/>
            </a:prstGeom>
            <a:noFill/>
            <a:ln w="9525">
              <a:solidFill>
                <a:srgbClr val="CC0000"/>
              </a:solidFill>
              <a:round/>
              <a:headEnd/>
              <a:tailEnd/>
            </a:ln>
            <a:effectLst/>
          </p:spPr>
          <p:txBody>
            <a:bodyPr/>
            <a:lstStyle/>
            <a:p>
              <a:endParaRPr lang="en-US" dirty="0"/>
            </a:p>
          </p:txBody>
        </p:sp>
        <p:sp>
          <p:nvSpPr>
            <p:cNvPr id="372" name="Line 222"/>
            <p:cNvSpPr>
              <a:spLocks noChangeShapeType="1"/>
            </p:cNvSpPr>
            <p:nvPr/>
          </p:nvSpPr>
          <p:spPr bwMode="auto">
            <a:xfrm flipH="1">
              <a:off x="2362200" y="1371600"/>
              <a:ext cx="4876800" cy="0"/>
            </a:xfrm>
            <a:prstGeom prst="line">
              <a:avLst/>
            </a:prstGeom>
            <a:noFill/>
            <a:ln w="9525">
              <a:solidFill>
                <a:srgbClr val="CC0000"/>
              </a:solidFill>
              <a:round/>
              <a:headEnd/>
              <a:tailEnd/>
            </a:ln>
            <a:effectLst/>
          </p:spPr>
          <p:txBody>
            <a:bodyPr/>
            <a:lstStyle/>
            <a:p>
              <a:endParaRPr lang="en-US" dirty="0"/>
            </a:p>
          </p:txBody>
        </p:sp>
        <p:sp>
          <p:nvSpPr>
            <p:cNvPr id="373" name="Line 223"/>
            <p:cNvSpPr>
              <a:spLocks noChangeShapeType="1"/>
            </p:cNvSpPr>
            <p:nvPr/>
          </p:nvSpPr>
          <p:spPr bwMode="auto">
            <a:xfrm>
              <a:off x="2362200" y="1371600"/>
              <a:ext cx="0" cy="457200"/>
            </a:xfrm>
            <a:prstGeom prst="line">
              <a:avLst/>
            </a:prstGeom>
            <a:noFill/>
            <a:ln w="9525">
              <a:solidFill>
                <a:srgbClr val="CC0000"/>
              </a:solidFill>
              <a:round/>
              <a:headEnd/>
              <a:tailEnd/>
            </a:ln>
            <a:effectLst/>
          </p:spPr>
          <p:txBody>
            <a:bodyPr/>
            <a:lstStyle/>
            <a:p>
              <a:endParaRPr lang="en-US" dirty="0"/>
            </a:p>
          </p:txBody>
        </p:sp>
        <p:sp>
          <p:nvSpPr>
            <p:cNvPr id="374" name="Text Box 224"/>
            <p:cNvSpPr txBox="1">
              <a:spLocks noChangeArrowheads="1"/>
            </p:cNvSpPr>
            <p:nvPr/>
          </p:nvSpPr>
          <p:spPr bwMode="auto">
            <a:xfrm>
              <a:off x="6629400" y="32004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375" name="Line 225"/>
            <p:cNvSpPr>
              <a:spLocks noChangeShapeType="1"/>
            </p:cNvSpPr>
            <p:nvPr/>
          </p:nvSpPr>
          <p:spPr bwMode="auto">
            <a:xfrm>
              <a:off x="7391400"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76" name="Text Box 226"/>
            <p:cNvSpPr txBox="1">
              <a:spLocks noChangeArrowheads="1"/>
            </p:cNvSpPr>
            <p:nvPr/>
          </p:nvSpPr>
          <p:spPr bwMode="auto">
            <a:xfrm rot="16200000">
              <a:off x="6824663" y="30480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377" name="Text Box 228"/>
            <p:cNvSpPr txBox="1">
              <a:spLocks noChangeArrowheads="1"/>
            </p:cNvSpPr>
            <p:nvPr/>
          </p:nvSpPr>
          <p:spPr bwMode="auto">
            <a:xfrm rot="16200000">
              <a:off x="6977063" y="30353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378" name="Line 229"/>
            <p:cNvSpPr>
              <a:spLocks noChangeShapeType="1"/>
            </p:cNvSpPr>
            <p:nvPr/>
          </p:nvSpPr>
          <p:spPr bwMode="auto">
            <a:xfrm>
              <a:off x="7558088" y="21336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79" name="Line 230"/>
            <p:cNvSpPr>
              <a:spLocks noChangeShapeType="1"/>
            </p:cNvSpPr>
            <p:nvPr/>
          </p:nvSpPr>
          <p:spPr bwMode="auto">
            <a:xfrm flipH="1">
              <a:off x="3200400" y="1447800"/>
              <a:ext cx="5181600" cy="0"/>
            </a:xfrm>
            <a:prstGeom prst="line">
              <a:avLst/>
            </a:prstGeom>
            <a:noFill/>
            <a:ln w="9525">
              <a:solidFill>
                <a:srgbClr val="CC0000"/>
              </a:solidFill>
              <a:round/>
              <a:headEnd/>
              <a:tailEnd/>
            </a:ln>
            <a:effectLst/>
          </p:spPr>
          <p:txBody>
            <a:bodyPr/>
            <a:lstStyle/>
            <a:p>
              <a:endParaRPr lang="en-US" dirty="0"/>
            </a:p>
          </p:txBody>
        </p:sp>
        <p:sp>
          <p:nvSpPr>
            <p:cNvPr id="380" name="Line 231"/>
            <p:cNvSpPr>
              <a:spLocks noChangeShapeType="1"/>
            </p:cNvSpPr>
            <p:nvPr/>
          </p:nvSpPr>
          <p:spPr bwMode="auto">
            <a:xfrm>
              <a:off x="3200400" y="14478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381" name="Line 232"/>
            <p:cNvSpPr>
              <a:spLocks noChangeShapeType="1"/>
            </p:cNvSpPr>
            <p:nvPr/>
          </p:nvSpPr>
          <p:spPr bwMode="auto">
            <a:xfrm>
              <a:off x="8382000" y="1447800"/>
              <a:ext cx="0" cy="381000"/>
            </a:xfrm>
            <a:prstGeom prst="line">
              <a:avLst/>
            </a:prstGeom>
            <a:noFill/>
            <a:ln w="9525">
              <a:solidFill>
                <a:srgbClr val="CC0000"/>
              </a:solidFill>
              <a:round/>
              <a:headEnd/>
              <a:tailEnd/>
            </a:ln>
            <a:effectLst/>
          </p:spPr>
          <p:txBody>
            <a:bodyPr/>
            <a:lstStyle/>
            <a:p>
              <a:endParaRPr lang="en-US" dirty="0"/>
            </a:p>
          </p:txBody>
        </p:sp>
        <p:sp>
          <p:nvSpPr>
            <p:cNvPr id="382" name="Line 233"/>
            <p:cNvSpPr>
              <a:spLocks noChangeShapeType="1"/>
            </p:cNvSpPr>
            <p:nvPr/>
          </p:nvSpPr>
          <p:spPr bwMode="auto">
            <a:xfrm flipH="1">
              <a:off x="8153400" y="1828800"/>
              <a:ext cx="228600" cy="0"/>
            </a:xfrm>
            <a:prstGeom prst="line">
              <a:avLst/>
            </a:prstGeom>
            <a:noFill/>
            <a:ln w="9525">
              <a:solidFill>
                <a:srgbClr val="CC0000"/>
              </a:solidFill>
              <a:round/>
              <a:headEnd/>
              <a:tailEnd/>
            </a:ln>
            <a:effectLst/>
          </p:spPr>
          <p:txBody>
            <a:bodyPr/>
            <a:lstStyle/>
            <a:p>
              <a:endParaRPr lang="en-US" dirty="0"/>
            </a:p>
          </p:txBody>
        </p:sp>
        <p:sp>
          <p:nvSpPr>
            <p:cNvPr id="383" name="Text Box 235"/>
            <p:cNvSpPr txBox="1">
              <a:spLocks noChangeArrowheads="1"/>
            </p:cNvSpPr>
            <p:nvPr/>
          </p:nvSpPr>
          <p:spPr bwMode="auto">
            <a:xfrm rot="16200000">
              <a:off x="2633663" y="20431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sp>
          <p:nvSpPr>
            <p:cNvPr id="384" name="Line 236"/>
            <p:cNvSpPr>
              <a:spLocks noChangeShapeType="1"/>
            </p:cNvSpPr>
            <p:nvPr/>
          </p:nvSpPr>
          <p:spPr bwMode="auto">
            <a:xfrm flipV="1">
              <a:off x="5181600" y="60198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385" name="Line 237"/>
            <p:cNvSpPr>
              <a:spLocks noChangeShapeType="1"/>
            </p:cNvSpPr>
            <p:nvPr/>
          </p:nvSpPr>
          <p:spPr bwMode="auto">
            <a:xfrm flipH="1">
              <a:off x="8153400" y="2286000"/>
              <a:ext cx="304800" cy="0"/>
            </a:xfrm>
            <a:prstGeom prst="line">
              <a:avLst/>
            </a:prstGeom>
            <a:noFill/>
            <a:ln w="9525">
              <a:solidFill>
                <a:srgbClr val="CC0000"/>
              </a:solidFill>
              <a:round/>
              <a:headEnd/>
              <a:tailEnd/>
            </a:ln>
            <a:effectLst/>
          </p:spPr>
          <p:txBody>
            <a:bodyPr/>
            <a:lstStyle/>
            <a:p>
              <a:endParaRPr lang="en-US" dirty="0"/>
            </a:p>
          </p:txBody>
        </p:sp>
        <p:sp>
          <p:nvSpPr>
            <p:cNvPr id="386" name="Line 238"/>
            <p:cNvSpPr>
              <a:spLocks noChangeShapeType="1"/>
            </p:cNvSpPr>
            <p:nvPr/>
          </p:nvSpPr>
          <p:spPr bwMode="auto">
            <a:xfrm>
              <a:off x="8458200" y="22860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387" name="Text Box 239"/>
            <p:cNvSpPr txBox="1">
              <a:spLocks noChangeArrowheads="1"/>
            </p:cNvSpPr>
            <p:nvPr/>
          </p:nvSpPr>
          <p:spPr bwMode="auto">
            <a:xfrm rot="16200000">
              <a:off x="7596188" y="32400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sp>
          <p:nvSpPr>
            <p:cNvPr id="388" name="Line 134"/>
            <p:cNvSpPr>
              <a:spLocks noChangeShapeType="1"/>
            </p:cNvSpPr>
            <p:nvPr/>
          </p:nvSpPr>
          <p:spPr bwMode="auto">
            <a:xfrm>
              <a:off x="6027420" y="4010025"/>
              <a:ext cx="304800" cy="0"/>
            </a:xfrm>
            <a:prstGeom prst="line">
              <a:avLst/>
            </a:prstGeom>
            <a:noFill/>
            <a:ln w="28575">
              <a:solidFill>
                <a:srgbClr val="CC0000"/>
              </a:solidFill>
              <a:round/>
              <a:headEnd/>
              <a:tailEnd type="triangle" w="med" len="med"/>
            </a:ln>
            <a:effectLst/>
          </p:spPr>
          <p:txBody>
            <a:bodyPr/>
            <a:lstStyle/>
            <a:p>
              <a:endParaRPr lang="en-US" dirty="0"/>
            </a:p>
          </p:txBody>
        </p:sp>
      </p:grpSp>
      <p:sp>
        <p:nvSpPr>
          <p:cNvPr id="223" name="Footer Placeholder 222"/>
          <p:cNvSpPr>
            <a:spLocks noGrp="1"/>
          </p:cNvSpPr>
          <p:nvPr>
            <p:ph type="ftr" sz="quarter" idx="10"/>
          </p:nvPr>
        </p:nvSpPr>
        <p:spPr/>
        <p:txBody>
          <a:bodyPr/>
          <a:lstStyle/>
          <a:p>
            <a:r>
              <a:rPr lang="en-US" dirty="0" smtClean="0"/>
              <a:t>Lecture #20:  The Pipeline MIPS Processor</a:t>
            </a:r>
            <a:endParaRPr lang="en-US" dirty="0"/>
          </a:p>
        </p:txBody>
      </p:sp>
      <p:pic>
        <p:nvPicPr>
          <p:cNvPr id="2" name="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41986" name="Rectangle 2"/>
          <p:cNvSpPr>
            <a:spLocks noGrp="1" noChangeArrowheads="1"/>
          </p:cNvSpPr>
          <p:nvPr>
            <p:ph type="title"/>
          </p:nvPr>
        </p:nvSpPr>
        <p:spPr>
          <a:xfrm>
            <a:off x="685800" y="1447800"/>
            <a:ext cx="7772400" cy="533400"/>
          </a:xfrm>
          <a:ln/>
        </p:spPr>
        <p:txBody>
          <a:bodyPr/>
          <a:lstStyle/>
          <a:p>
            <a:r>
              <a:rPr lang="en-US" sz="3200" dirty="0"/>
              <a:t>Pipeline Processor Operation Summary</a:t>
            </a:r>
          </a:p>
        </p:txBody>
      </p:sp>
      <p:sp>
        <p:nvSpPr>
          <p:cNvPr id="41987" name="Rectangle 3"/>
          <p:cNvSpPr>
            <a:spLocks noGrp="1" noChangeArrowheads="1"/>
          </p:cNvSpPr>
          <p:nvPr>
            <p:ph type="body" idx="1"/>
          </p:nvPr>
        </p:nvSpPr>
        <p:spPr>
          <a:xfrm>
            <a:off x="685800" y="2286000"/>
            <a:ext cx="7772400" cy="4038600"/>
          </a:xfrm>
        </p:spPr>
        <p:txBody>
          <a:bodyPr/>
          <a:lstStyle/>
          <a:p>
            <a:r>
              <a:rPr lang="en-US" sz="2400" dirty="0"/>
              <a:t>Pipelining replaces the “single-cycle” processor with a row of five “mini-processors,” each capable of completing one part of each instruction.  </a:t>
            </a:r>
          </a:p>
          <a:p>
            <a:r>
              <a:rPr lang="en-US" sz="2400" dirty="0"/>
              <a:t>A new instruction is </a:t>
            </a:r>
            <a:r>
              <a:rPr lang="en-US" sz="2400" u="sng" dirty="0"/>
              <a:t>started every clock cycle</a:t>
            </a:r>
            <a:r>
              <a:rPr lang="en-US" sz="2400" dirty="0"/>
              <a:t>.  </a:t>
            </a:r>
          </a:p>
          <a:p>
            <a:r>
              <a:rPr lang="en-US" sz="2400" u="sng" dirty="0"/>
              <a:t>Inter-process registers</a:t>
            </a:r>
            <a:r>
              <a:rPr lang="en-US" sz="2400" dirty="0"/>
              <a:t> store instruction information (data, write register, branch conditions) between cycles so that the entire “instruction envelope” is passed between the pipeline stages.  </a:t>
            </a:r>
          </a:p>
          <a:p>
            <a:r>
              <a:rPr lang="en-US" sz="2400" dirty="0"/>
              <a:t>When the pipeline is filled with instructions, an instruction </a:t>
            </a:r>
            <a:r>
              <a:rPr lang="en-US" sz="2400" u="sng" dirty="0"/>
              <a:t>completes every clock cycle</a:t>
            </a:r>
            <a:r>
              <a:rPr lang="en-US" sz="2400" dirty="0"/>
              <a:t>.    </a:t>
            </a:r>
          </a:p>
        </p:txBody>
      </p:sp>
      <p:pic>
        <p:nvPicPr>
          <p:cNvPr id="2" name="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78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95234" name="Rectangle 2"/>
          <p:cNvSpPr>
            <a:spLocks noGrp="1" noChangeArrowheads="1"/>
          </p:cNvSpPr>
          <p:nvPr>
            <p:ph type="title"/>
          </p:nvPr>
        </p:nvSpPr>
        <p:spPr>
          <a:ln>
            <a:solidFill>
              <a:srgbClr val="CC3300"/>
            </a:solidFill>
          </a:ln>
        </p:spPr>
        <p:txBody>
          <a:bodyPr/>
          <a:lstStyle/>
          <a:p>
            <a:r>
              <a:rPr lang="en-US" sz="3600" dirty="0">
                <a:solidFill>
                  <a:srgbClr val="CC3300"/>
                </a:solidFill>
              </a:rPr>
              <a:t>Exercise 1</a:t>
            </a:r>
          </a:p>
        </p:txBody>
      </p:sp>
      <p:sp>
        <p:nvSpPr>
          <p:cNvPr id="95235" name="Rectangle 3"/>
          <p:cNvSpPr>
            <a:spLocks noGrp="1" noChangeArrowheads="1"/>
          </p:cNvSpPr>
          <p:nvPr>
            <p:ph type="body" idx="1"/>
          </p:nvPr>
        </p:nvSpPr>
        <p:spPr>
          <a:xfrm>
            <a:off x="685800" y="2438400"/>
            <a:ext cx="7772400" cy="3581400"/>
          </a:xfrm>
        </p:spPr>
        <p:txBody>
          <a:bodyPr/>
          <a:lstStyle/>
          <a:p>
            <a:pPr marL="381000" indent="-381000"/>
            <a:r>
              <a:rPr lang="en-US" sz="2400" dirty="0"/>
              <a:t>On the diagram on the next page, identify the following:</a:t>
            </a:r>
          </a:p>
          <a:p>
            <a:pPr marL="800100" lvl="1" indent="-342900">
              <a:buFontTx/>
              <a:buAutoNum type="arabicPeriod"/>
            </a:pPr>
            <a:r>
              <a:rPr lang="en-US" sz="2000" dirty="0"/>
              <a:t>Highlight all the control lines that must be active during a </a:t>
            </a:r>
            <a:r>
              <a:rPr lang="en-US" sz="2000" u="sng" dirty="0"/>
              <a:t>load word</a:t>
            </a:r>
            <a:r>
              <a:rPr lang="en-US" sz="2000" dirty="0"/>
              <a:t> instruction.  </a:t>
            </a:r>
          </a:p>
          <a:p>
            <a:pPr marL="800100" lvl="1" indent="-342900">
              <a:buFontTx/>
              <a:buAutoNum type="arabicPeriod"/>
            </a:pPr>
            <a:r>
              <a:rPr lang="en-US" sz="2000" dirty="0"/>
              <a:t>As in our exercise in Lecture 20, identify the </a:t>
            </a:r>
            <a:r>
              <a:rPr lang="en-US" sz="2000" u="sng"/>
              <a:t>decoder </a:t>
            </a:r>
            <a:r>
              <a:rPr lang="en-US" sz="2000" u="sng" smtClean="0"/>
              <a:t>locations</a:t>
            </a:r>
            <a:r>
              <a:rPr lang="en-US" sz="2000" smtClean="0"/>
              <a:t> (ignore the multiplexers—we all know that a MUX has decoders in it, so just identify the other circuits).  </a:t>
            </a:r>
            <a:endParaRPr lang="en-US" sz="2000" dirty="0"/>
          </a:p>
          <a:p>
            <a:pPr marL="800100" lvl="1" indent="-342900">
              <a:buFontTx/>
              <a:buAutoNum type="arabicPeriod"/>
            </a:pPr>
            <a:r>
              <a:rPr lang="en-US" sz="2000" dirty="0"/>
              <a:t>The ID/EX Register interface stores the most bits of any of the pipeline section interfaces.  Approximately how many bits is that, according to the diagram?  </a:t>
            </a:r>
          </a:p>
        </p:txBody>
      </p:sp>
      <p:pic>
        <p:nvPicPr>
          <p:cNvPr id="2" name="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4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483" name="Text Box 227"/>
          <p:cNvSpPr txBox="1">
            <a:spLocks noChangeArrowheads="1"/>
          </p:cNvSpPr>
          <p:nvPr/>
        </p:nvSpPr>
        <p:spPr bwMode="auto">
          <a:xfrm>
            <a:off x="2222500" y="395288"/>
            <a:ext cx="5245100" cy="366712"/>
          </a:xfrm>
          <a:prstGeom prst="rect">
            <a:avLst/>
          </a:prstGeom>
          <a:noFill/>
          <a:ln w="19050" algn="ctr">
            <a:noFill/>
            <a:miter lim="800000"/>
            <a:headEnd/>
            <a:tailEnd/>
          </a:ln>
          <a:effectLst/>
        </p:spPr>
        <p:txBody>
          <a:bodyPr wrap="none">
            <a:spAutoFit/>
          </a:bodyPr>
          <a:lstStyle/>
          <a:p>
            <a:pPr algn="l"/>
            <a:r>
              <a:rPr lang="en-US" sz="1800" b="1" u="none" dirty="0">
                <a:solidFill>
                  <a:srgbClr val="CC3300"/>
                </a:solidFill>
              </a:rPr>
              <a:t>Print out a copy of this diagram and bring to class.  </a:t>
            </a:r>
          </a:p>
        </p:txBody>
      </p:sp>
      <p:grpSp>
        <p:nvGrpSpPr>
          <p:cNvPr id="464" name="Group 463"/>
          <p:cNvGrpSpPr/>
          <p:nvPr/>
        </p:nvGrpSpPr>
        <p:grpSpPr>
          <a:xfrm>
            <a:off x="381000" y="838200"/>
            <a:ext cx="8229601" cy="4953000"/>
            <a:chOff x="381000" y="838200"/>
            <a:chExt cx="8229601" cy="4953000"/>
          </a:xfrm>
        </p:grpSpPr>
        <p:sp>
          <p:nvSpPr>
            <p:cNvPr id="247" name="Line 201"/>
            <p:cNvSpPr>
              <a:spLocks noChangeShapeType="1"/>
            </p:cNvSpPr>
            <p:nvPr/>
          </p:nvSpPr>
          <p:spPr bwMode="auto">
            <a:xfrm flipV="1">
              <a:off x="5859780" y="38938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248" name="Group 205"/>
            <p:cNvGrpSpPr/>
            <p:nvPr/>
          </p:nvGrpSpPr>
          <p:grpSpPr>
            <a:xfrm>
              <a:off x="5303520" y="3192780"/>
              <a:ext cx="1056287" cy="990598"/>
              <a:chOff x="3355430" y="3810002"/>
              <a:chExt cx="1056287" cy="990598"/>
            </a:xfrm>
          </p:grpSpPr>
          <p:cxnSp>
            <p:nvCxnSpPr>
              <p:cNvPr id="451" name="Straight Connector 450"/>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52" name="Isosceles Triangle 451"/>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3" name="Isosceles Triangle 452"/>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4" name="Isosceles Triangle 453"/>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5" name="Rectangle 454"/>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6"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249" name="Line 207"/>
            <p:cNvSpPr>
              <a:spLocks noChangeShapeType="1"/>
            </p:cNvSpPr>
            <p:nvPr/>
          </p:nvSpPr>
          <p:spPr bwMode="auto">
            <a:xfrm>
              <a:off x="5105400" y="31242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250" name="Line 205"/>
            <p:cNvSpPr>
              <a:spLocks noChangeShapeType="1"/>
            </p:cNvSpPr>
            <p:nvPr/>
          </p:nvSpPr>
          <p:spPr bwMode="auto">
            <a:xfrm>
              <a:off x="5943600" y="2209800"/>
              <a:ext cx="0" cy="914400"/>
            </a:xfrm>
            <a:prstGeom prst="line">
              <a:avLst/>
            </a:prstGeom>
            <a:noFill/>
            <a:ln w="9525">
              <a:solidFill>
                <a:srgbClr val="CC0000"/>
              </a:solidFill>
              <a:round/>
              <a:headEnd/>
              <a:tailEnd/>
            </a:ln>
            <a:effectLst/>
          </p:spPr>
          <p:txBody>
            <a:bodyPr/>
            <a:lstStyle/>
            <a:p>
              <a:endParaRPr lang="en-US" dirty="0"/>
            </a:p>
          </p:txBody>
        </p:sp>
        <p:grpSp>
          <p:nvGrpSpPr>
            <p:cNvPr id="251" name="Group 205"/>
            <p:cNvGrpSpPr/>
            <p:nvPr/>
          </p:nvGrpSpPr>
          <p:grpSpPr>
            <a:xfrm>
              <a:off x="5291173" y="1963074"/>
              <a:ext cx="1056287" cy="990598"/>
              <a:chOff x="3355430" y="3810002"/>
              <a:chExt cx="1056287" cy="990598"/>
            </a:xfrm>
          </p:grpSpPr>
          <p:cxnSp>
            <p:nvCxnSpPr>
              <p:cNvPr id="445" name="Straight Connector 444"/>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6" name="Isosceles Triangle 445"/>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7" name="Isosceles Triangle 446"/>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8" name="Isosceles Triangle 447"/>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9" name="Rectangle 448"/>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0"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252" name="Group 205"/>
            <p:cNvGrpSpPr/>
            <p:nvPr/>
          </p:nvGrpSpPr>
          <p:grpSpPr>
            <a:xfrm>
              <a:off x="1196340" y="1752600"/>
              <a:ext cx="1056287" cy="990598"/>
              <a:chOff x="3355430" y="3810002"/>
              <a:chExt cx="1056287" cy="990598"/>
            </a:xfrm>
          </p:grpSpPr>
          <p:cxnSp>
            <p:nvCxnSpPr>
              <p:cNvPr id="439" name="Straight Connector 438"/>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0" name="Isosceles Triangle 439"/>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1" name="Isosceles Triangle 440"/>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2" name="Isosceles Triangle 441"/>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3" name="Rectangle 442"/>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4"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253" name="Oval 8"/>
            <p:cNvSpPr>
              <a:spLocks noChangeArrowheads="1"/>
            </p:cNvSpPr>
            <p:nvPr/>
          </p:nvSpPr>
          <p:spPr bwMode="auto">
            <a:xfrm>
              <a:off x="2971800" y="266700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254" name="Rectangle 9"/>
            <p:cNvSpPr>
              <a:spLocks noChangeArrowheads="1"/>
            </p:cNvSpPr>
            <p:nvPr/>
          </p:nvSpPr>
          <p:spPr bwMode="auto">
            <a:xfrm>
              <a:off x="1066800" y="28956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55" name="Rectangle 42"/>
            <p:cNvSpPr>
              <a:spLocks noChangeArrowheads="1"/>
            </p:cNvSpPr>
            <p:nvPr/>
          </p:nvSpPr>
          <p:spPr bwMode="auto">
            <a:xfrm>
              <a:off x="533400" y="30480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256" name="Line 43"/>
            <p:cNvSpPr>
              <a:spLocks noChangeShapeType="1"/>
            </p:cNvSpPr>
            <p:nvPr/>
          </p:nvSpPr>
          <p:spPr bwMode="auto">
            <a:xfrm>
              <a:off x="762000" y="32766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57" name="Line 44"/>
            <p:cNvSpPr>
              <a:spLocks noChangeShapeType="1"/>
            </p:cNvSpPr>
            <p:nvPr/>
          </p:nvSpPr>
          <p:spPr bwMode="auto">
            <a:xfrm flipH="1" flipV="1">
              <a:off x="838200" y="1981200"/>
              <a:ext cx="12700" cy="1295400"/>
            </a:xfrm>
            <a:prstGeom prst="line">
              <a:avLst/>
            </a:prstGeom>
            <a:noFill/>
            <a:ln w="28575">
              <a:solidFill>
                <a:schemeClr val="tx1"/>
              </a:solidFill>
              <a:round/>
              <a:headEnd/>
              <a:tailEnd/>
            </a:ln>
            <a:effectLst/>
          </p:spPr>
          <p:txBody>
            <a:bodyPr/>
            <a:lstStyle/>
            <a:p>
              <a:endParaRPr lang="en-US" dirty="0"/>
            </a:p>
          </p:txBody>
        </p:sp>
        <p:sp>
          <p:nvSpPr>
            <p:cNvPr id="258" name="Line 45"/>
            <p:cNvSpPr>
              <a:spLocks noChangeShapeType="1"/>
            </p:cNvSpPr>
            <p:nvPr/>
          </p:nvSpPr>
          <p:spPr bwMode="auto">
            <a:xfrm flipV="1">
              <a:off x="838200" y="19964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259" name="Line 46"/>
            <p:cNvSpPr>
              <a:spLocks noChangeShapeType="1"/>
            </p:cNvSpPr>
            <p:nvPr/>
          </p:nvSpPr>
          <p:spPr bwMode="auto">
            <a:xfrm>
              <a:off x="990600" y="25146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60" name="Text Box 47"/>
            <p:cNvSpPr txBox="1">
              <a:spLocks noChangeArrowheads="1"/>
            </p:cNvSpPr>
            <p:nvPr/>
          </p:nvSpPr>
          <p:spPr bwMode="auto">
            <a:xfrm>
              <a:off x="914400" y="22860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261" name="Text Box 48"/>
            <p:cNvSpPr txBox="1">
              <a:spLocks noChangeArrowheads="1"/>
            </p:cNvSpPr>
            <p:nvPr/>
          </p:nvSpPr>
          <p:spPr bwMode="auto">
            <a:xfrm>
              <a:off x="1019175" y="30464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262" name="Text Box 49"/>
            <p:cNvSpPr txBox="1">
              <a:spLocks noChangeArrowheads="1"/>
            </p:cNvSpPr>
            <p:nvPr/>
          </p:nvSpPr>
          <p:spPr bwMode="auto">
            <a:xfrm>
              <a:off x="1204913" y="26527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263" name="Rectangle 50"/>
            <p:cNvSpPr>
              <a:spLocks noChangeArrowheads="1"/>
            </p:cNvSpPr>
            <p:nvPr/>
          </p:nvSpPr>
          <p:spPr bwMode="auto">
            <a:xfrm>
              <a:off x="6684963"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64" name="Text Box 51"/>
            <p:cNvSpPr txBox="1">
              <a:spLocks noChangeArrowheads="1"/>
            </p:cNvSpPr>
            <p:nvPr/>
          </p:nvSpPr>
          <p:spPr bwMode="auto">
            <a:xfrm>
              <a:off x="6781800" y="46005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265" name="Group 52"/>
            <p:cNvGrpSpPr>
              <a:grpSpLocks/>
            </p:cNvGrpSpPr>
            <p:nvPr/>
          </p:nvGrpSpPr>
          <p:grpSpPr bwMode="auto">
            <a:xfrm>
              <a:off x="4991088" y="3733800"/>
              <a:ext cx="228600" cy="549275"/>
              <a:chOff x="4392" y="1632"/>
              <a:chExt cx="144" cy="346"/>
            </a:xfrm>
          </p:grpSpPr>
          <p:grpSp>
            <p:nvGrpSpPr>
              <p:cNvPr id="434" name="Group 53"/>
              <p:cNvGrpSpPr>
                <a:grpSpLocks/>
              </p:cNvGrpSpPr>
              <p:nvPr/>
            </p:nvGrpSpPr>
            <p:grpSpPr bwMode="auto">
              <a:xfrm>
                <a:off x="4411" y="1634"/>
                <a:ext cx="102" cy="336"/>
                <a:chOff x="1248" y="3360"/>
                <a:chExt cx="144" cy="480"/>
              </a:xfrm>
            </p:grpSpPr>
            <p:sp>
              <p:nvSpPr>
                <p:cNvPr id="436"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37"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38"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35"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266" name="Line 58"/>
            <p:cNvSpPr>
              <a:spLocks noChangeShapeType="1"/>
            </p:cNvSpPr>
            <p:nvPr/>
          </p:nvSpPr>
          <p:spPr bwMode="auto">
            <a:xfrm>
              <a:off x="64008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67" name="Oval 59"/>
            <p:cNvSpPr>
              <a:spLocks noChangeArrowheads="1"/>
            </p:cNvSpPr>
            <p:nvPr/>
          </p:nvSpPr>
          <p:spPr bwMode="auto">
            <a:xfrm>
              <a:off x="4724400" y="24384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268" name="Line 60"/>
            <p:cNvSpPr>
              <a:spLocks noChangeShapeType="1"/>
            </p:cNvSpPr>
            <p:nvPr/>
          </p:nvSpPr>
          <p:spPr bwMode="auto">
            <a:xfrm>
              <a:off x="2133600" y="34290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69" name="Line 61"/>
            <p:cNvSpPr>
              <a:spLocks noChangeShapeType="1"/>
            </p:cNvSpPr>
            <p:nvPr/>
          </p:nvSpPr>
          <p:spPr bwMode="auto">
            <a:xfrm flipV="1">
              <a:off x="4876800" y="30480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270" name="Line 62"/>
            <p:cNvSpPr>
              <a:spLocks noChangeShapeType="1"/>
            </p:cNvSpPr>
            <p:nvPr/>
          </p:nvSpPr>
          <p:spPr bwMode="auto">
            <a:xfrm>
              <a:off x="4724400" y="43357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271" name="Line 63"/>
            <p:cNvSpPr>
              <a:spLocks noChangeShapeType="1"/>
            </p:cNvSpPr>
            <p:nvPr/>
          </p:nvSpPr>
          <p:spPr bwMode="auto">
            <a:xfrm>
              <a:off x="5105400" y="2743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2" name="Line 64"/>
            <p:cNvSpPr>
              <a:spLocks noChangeShapeType="1"/>
            </p:cNvSpPr>
            <p:nvPr/>
          </p:nvSpPr>
          <p:spPr bwMode="auto">
            <a:xfrm>
              <a:off x="2072640" y="853440"/>
              <a:ext cx="4876800" cy="0"/>
            </a:xfrm>
            <a:prstGeom prst="line">
              <a:avLst/>
            </a:prstGeom>
            <a:noFill/>
            <a:ln w="28575">
              <a:solidFill>
                <a:schemeClr val="tx1"/>
              </a:solidFill>
              <a:round/>
              <a:headEnd/>
              <a:tailEnd/>
            </a:ln>
            <a:effectLst/>
          </p:spPr>
          <p:txBody>
            <a:bodyPr/>
            <a:lstStyle/>
            <a:p>
              <a:endParaRPr lang="en-US" dirty="0"/>
            </a:p>
          </p:txBody>
        </p:sp>
        <p:sp>
          <p:nvSpPr>
            <p:cNvPr id="273" name="Line 65"/>
            <p:cNvSpPr>
              <a:spLocks noChangeShapeType="1"/>
            </p:cNvSpPr>
            <p:nvPr/>
          </p:nvSpPr>
          <p:spPr bwMode="auto">
            <a:xfrm flipV="1">
              <a:off x="2501900" y="1219200"/>
              <a:ext cx="12700" cy="304800"/>
            </a:xfrm>
            <a:prstGeom prst="line">
              <a:avLst/>
            </a:prstGeom>
            <a:noFill/>
            <a:ln w="28575">
              <a:solidFill>
                <a:schemeClr val="tx1"/>
              </a:solidFill>
              <a:round/>
              <a:headEnd/>
              <a:tailEnd/>
            </a:ln>
            <a:effectLst/>
          </p:spPr>
          <p:txBody>
            <a:bodyPr/>
            <a:lstStyle/>
            <a:p>
              <a:endParaRPr lang="en-US" dirty="0"/>
            </a:p>
          </p:txBody>
        </p:sp>
        <p:sp>
          <p:nvSpPr>
            <p:cNvPr id="274" name="Line 66"/>
            <p:cNvSpPr>
              <a:spLocks noChangeShapeType="1"/>
            </p:cNvSpPr>
            <p:nvPr/>
          </p:nvSpPr>
          <p:spPr bwMode="auto">
            <a:xfrm flipV="1">
              <a:off x="1919288" y="1524000"/>
              <a:ext cx="0" cy="685800"/>
            </a:xfrm>
            <a:prstGeom prst="line">
              <a:avLst/>
            </a:prstGeom>
            <a:noFill/>
            <a:ln w="28575">
              <a:solidFill>
                <a:schemeClr val="tx1"/>
              </a:solidFill>
              <a:round/>
              <a:headEnd/>
              <a:tailEnd/>
            </a:ln>
            <a:effectLst/>
          </p:spPr>
          <p:txBody>
            <a:bodyPr/>
            <a:lstStyle/>
            <a:p>
              <a:endParaRPr lang="en-US" dirty="0"/>
            </a:p>
          </p:txBody>
        </p:sp>
        <p:sp>
          <p:nvSpPr>
            <p:cNvPr id="275" name="Line 67"/>
            <p:cNvSpPr>
              <a:spLocks noChangeShapeType="1"/>
            </p:cNvSpPr>
            <p:nvPr/>
          </p:nvSpPr>
          <p:spPr bwMode="auto">
            <a:xfrm flipV="1">
              <a:off x="6927533" y="838200"/>
              <a:ext cx="14288" cy="1676400"/>
            </a:xfrm>
            <a:prstGeom prst="line">
              <a:avLst/>
            </a:prstGeom>
            <a:noFill/>
            <a:ln w="28575">
              <a:solidFill>
                <a:schemeClr val="tx1"/>
              </a:solidFill>
              <a:round/>
              <a:headEnd/>
              <a:tailEnd/>
            </a:ln>
            <a:effectLst/>
          </p:spPr>
          <p:txBody>
            <a:bodyPr/>
            <a:lstStyle/>
            <a:p>
              <a:endParaRPr lang="en-US" dirty="0"/>
            </a:p>
          </p:txBody>
        </p:sp>
        <p:sp>
          <p:nvSpPr>
            <p:cNvPr id="276" name="Line 68"/>
            <p:cNvSpPr>
              <a:spLocks noChangeShapeType="1"/>
            </p:cNvSpPr>
            <p:nvPr/>
          </p:nvSpPr>
          <p:spPr bwMode="auto">
            <a:xfrm flipV="1">
              <a:off x="2071688" y="838200"/>
              <a:ext cx="0" cy="914400"/>
            </a:xfrm>
            <a:prstGeom prst="line">
              <a:avLst/>
            </a:prstGeom>
            <a:noFill/>
            <a:ln w="28575">
              <a:solidFill>
                <a:schemeClr val="tx1"/>
              </a:solidFill>
              <a:round/>
              <a:headEnd/>
              <a:tailEnd/>
            </a:ln>
            <a:effectLst/>
          </p:spPr>
          <p:txBody>
            <a:bodyPr/>
            <a:lstStyle/>
            <a:p>
              <a:endParaRPr lang="en-US" dirty="0"/>
            </a:p>
          </p:txBody>
        </p:sp>
        <p:sp>
          <p:nvSpPr>
            <p:cNvPr id="277" name="Line 69"/>
            <p:cNvSpPr>
              <a:spLocks noChangeShapeType="1"/>
            </p:cNvSpPr>
            <p:nvPr/>
          </p:nvSpPr>
          <p:spPr bwMode="auto">
            <a:xfrm>
              <a:off x="5958840" y="25146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8" name="Line 71"/>
            <p:cNvSpPr>
              <a:spLocks noChangeShapeType="1"/>
            </p:cNvSpPr>
            <p:nvPr/>
          </p:nvSpPr>
          <p:spPr bwMode="auto">
            <a:xfrm>
              <a:off x="381000" y="3276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79" name="Line 72"/>
            <p:cNvSpPr>
              <a:spLocks noChangeShapeType="1"/>
            </p:cNvSpPr>
            <p:nvPr/>
          </p:nvSpPr>
          <p:spPr bwMode="auto">
            <a:xfrm flipH="1" flipV="1">
              <a:off x="381000" y="1219200"/>
              <a:ext cx="12700" cy="2057400"/>
            </a:xfrm>
            <a:prstGeom prst="line">
              <a:avLst/>
            </a:prstGeom>
            <a:noFill/>
            <a:ln w="28575">
              <a:solidFill>
                <a:schemeClr val="tx1"/>
              </a:solidFill>
              <a:round/>
              <a:headEnd/>
              <a:tailEnd/>
            </a:ln>
            <a:effectLst/>
          </p:spPr>
          <p:txBody>
            <a:bodyPr/>
            <a:lstStyle/>
            <a:p>
              <a:endParaRPr lang="en-US" dirty="0"/>
            </a:p>
          </p:txBody>
        </p:sp>
        <p:sp>
          <p:nvSpPr>
            <p:cNvPr id="280" name="Line 73"/>
            <p:cNvSpPr>
              <a:spLocks noChangeShapeType="1"/>
            </p:cNvSpPr>
            <p:nvPr/>
          </p:nvSpPr>
          <p:spPr bwMode="auto">
            <a:xfrm>
              <a:off x="381000" y="1225868"/>
              <a:ext cx="2133600" cy="0"/>
            </a:xfrm>
            <a:prstGeom prst="line">
              <a:avLst/>
            </a:prstGeom>
            <a:noFill/>
            <a:ln w="28575">
              <a:solidFill>
                <a:schemeClr val="tx1"/>
              </a:solidFill>
              <a:round/>
              <a:headEnd/>
              <a:tailEnd/>
            </a:ln>
            <a:effectLst/>
          </p:spPr>
          <p:txBody>
            <a:bodyPr/>
            <a:lstStyle/>
            <a:p>
              <a:endParaRPr lang="en-US" dirty="0"/>
            </a:p>
          </p:txBody>
        </p:sp>
        <p:sp>
          <p:nvSpPr>
            <p:cNvPr id="281" name="Line 74"/>
            <p:cNvSpPr>
              <a:spLocks noChangeShapeType="1"/>
            </p:cNvSpPr>
            <p:nvPr/>
          </p:nvSpPr>
          <p:spPr bwMode="auto">
            <a:xfrm flipH="1">
              <a:off x="2362200" y="1524000"/>
              <a:ext cx="152400" cy="0"/>
            </a:xfrm>
            <a:prstGeom prst="line">
              <a:avLst/>
            </a:prstGeom>
            <a:noFill/>
            <a:ln w="28575">
              <a:solidFill>
                <a:schemeClr val="tx1"/>
              </a:solidFill>
              <a:round/>
              <a:headEnd/>
              <a:tailEnd/>
            </a:ln>
            <a:effectLst/>
          </p:spPr>
          <p:txBody>
            <a:bodyPr/>
            <a:lstStyle/>
            <a:p>
              <a:endParaRPr lang="en-US" dirty="0"/>
            </a:p>
          </p:txBody>
        </p:sp>
        <p:sp>
          <p:nvSpPr>
            <p:cNvPr id="282" name="Line 75"/>
            <p:cNvSpPr>
              <a:spLocks noChangeShapeType="1"/>
            </p:cNvSpPr>
            <p:nvPr/>
          </p:nvSpPr>
          <p:spPr bwMode="auto">
            <a:xfrm>
              <a:off x="4648200" y="4648200"/>
              <a:ext cx="381000" cy="0"/>
            </a:xfrm>
            <a:prstGeom prst="line">
              <a:avLst/>
            </a:prstGeom>
            <a:noFill/>
            <a:ln w="28575">
              <a:solidFill>
                <a:schemeClr val="tx1"/>
              </a:solidFill>
              <a:round/>
              <a:headEnd/>
              <a:tailEnd/>
            </a:ln>
            <a:effectLst/>
          </p:spPr>
          <p:txBody>
            <a:bodyPr/>
            <a:lstStyle/>
            <a:p>
              <a:endParaRPr lang="en-US" dirty="0"/>
            </a:p>
          </p:txBody>
        </p:sp>
        <p:sp>
          <p:nvSpPr>
            <p:cNvPr id="283" name="Line 76"/>
            <p:cNvSpPr>
              <a:spLocks noChangeShapeType="1"/>
            </p:cNvSpPr>
            <p:nvPr/>
          </p:nvSpPr>
          <p:spPr bwMode="auto">
            <a:xfrm>
              <a:off x="59436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84" name="Text Box 77"/>
            <p:cNvSpPr txBox="1">
              <a:spLocks noChangeArrowheads="1"/>
            </p:cNvSpPr>
            <p:nvPr/>
          </p:nvSpPr>
          <p:spPr bwMode="auto">
            <a:xfrm>
              <a:off x="6573838" y="36417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285" name="Text Box 78"/>
            <p:cNvSpPr txBox="1">
              <a:spLocks noChangeArrowheads="1"/>
            </p:cNvSpPr>
            <p:nvPr/>
          </p:nvSpPr>
          <p:spPr bwMode="auto">
            <a:xfrm>
              <a:off x="1752600" y="32004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286" name="Line 79"/>
            <p:cNvSpPr>
              <a:spLocks noChangeShapeType="1"/>
            </p:cNvSpPr>
            <p:nvPr/>
          </p:nvSpPr>
          <p:spPr bwMode="auto">
            <a:xfrm>
              <a:off x="2743200" y="29432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87" name="Line 82"/>
            <p:cNvSpPr>
              <a:spLocks noChangeShapeType="1"/>
            </p:cNvSpPr>
            <p:nvPr/>
          </p:nvSpPr>
          <p:spPr bwMode="auto">
            <a:xfrm>
              <a:off x="4648200" y="22098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88" name="Line 83"/>
            <p:cNvSpPr>
              <a:spLocks noChangeShapeType="1"/>
            </p:cNvSpPr>
            <p:nvPr/>
          </p:nvSpPr>
          <p:spPr bwMode="auto">
            <a:xfrm>
              <a:off x="2743200" y="1676400"/>
              <a:ext cx="0" cy="3733800"/>
            </a:xfrm>
            <a:prstGeom prst="line">
              <a:avLst/>
            </a:prstGeom>
            <a:noFill/>
            <a:ln w="28575">
              <a:solidFill>
                <a:schemeClr val="tx1"/>
              </a:solidFill>
              <a:round/>
              <a:headEnd/>
              <a:tailEnd/>
            </a:ln>
            <a:effectLst/>
          </p:spPr>
          <p:txBody>
            <a:bodyPr/>
            <a:lstStyle/>
            <a:p>
              <a:endParaRPr lang="en-US" dirty="0"/>
            </a:p>
          </p:txBody>
        </p:sp>
        <p:sp>
          <p:nvSpPr>
            <p:cNvPr id="289" name="Line 84"/>
            <p:cNvSpPr>
              <a:spLocks noChangeShapeType="1"/>
            </p:cNvSpPr>
            <p:nvPr/>
          </p:nvSpPr>
          <p:spPr bwMode="auto">
            <a:xfrm>
              <a:off x="2743200" y="46339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290" name="Line 86"/>
            <p:cNvSpPr>
              <a:spLocks noChangeShapeType="1"/>
            </p:cNvSpPr>
            <p:nvPr/>
          </p:nvSpPr>
          <p:spPr bwMode="auto">
            <a:xfrm>
              <a:off x="7772400" y="38100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91" name="Line 87"/>
            <p:cNvSpPr>
              <a:spLocks noChangeShapeType="1"/>
            </p:cNvSpPr>
            <p:nvPr/>
          </p:nvSpPr>
          <p:spPr bwMode="auto">
            <a:xfrm>
              <a:off x="8153400" y="41433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92" name="Line 88"/>
            <p:cNvSpPr>
              <a:spLocks noChangeShapeType="1"/>
            </p:cNvSpPr>
            <p:nvPr/>
          </p:nvSpPr>
          <p:spPr bwMode="auto">
            <a:xfrm>
              <a:off x="6400800" y="2514600"/>
              <a:ext cx="533400" cy="0"/>
            </a:xfrm>
            <a:prstGeom prst="line">
              <a:avLst/>
            </a:prstGeom>
            <a:noFill/>
            <a:ln w="28575">
              <a:solidFill>
                <a:schemeClr val="tx1"/>
              </a:solidFill>
              <a:round/>
              <a:headEnd/>
              <a:tailEnd/>
            </a:ln>
            <a:effectLst/>
          </p:spPr>
          <p:txBody>
            <a:bodyPr/>
            <a:lstStyle/>
            <a:p>
              <a:endParaRPr lang="en-US" dirty="0"/>
            </a:p>
          </p:txBody>
        </p:sp>
        <p:sp>
          <p:nvSpPr>
            <p:cNvPr id="293" name="Line 89"/>
            <p:cNvSpPr>
              <a:spLocks noChangeShapeType="1"/>
            </p:cNvSpPr>
            <p:nvPr/>
          </p:nvSpPr>
          <p:spPr bwMode="auto">
            <a:xfrm>
              <a:off x="8458200" y="3976688"/>
              <a:ext cx="152400" cy="0"/>
            </a:xfrm>
            <a:prstGeom prst="line">
              <a:avLst/>
            </a:prstGeom>
            <a:noFill/>
            <a:ln w="28575">
              <a:solidFill>
                <a:schemeClr val="tx1"/>
              </a:solidFill>
              <a:round/>
              <a:headEnd/>
              <a:tailEnd/>
            </a:ln>
            <a:effectLst/>
          </p:spPr>
          <p:txBody>
            <a:bodyPr/>
            <a:lstStyle/>
            <a:p>
              <a:endParaRPr lang="en-US" dirty="0"/>
            </a:p>
          </p:txBody>
        </p:sp>
        <p:sp>
          <p:nvSpPr>
            <p:cNvPr id="294" name="Line 90"/>
            <p:cNvSpPr>
              <a:spLocks noChangeShapeType="1"/>
            </p:cNvSpPr>
            <p:nvPr/>
          </p:nvSpPr>
          <p:spPr bwMode="auto">
            <a:xfrm>
              <a:off x="8596313" y="3962400"/>
              <a:ext cx="14288" cy="1828800"/>
            </a:xfrm>
            <a:prstGeom prst="line">
              <a:avLst/>
            </a:prstGeom>
            <a:noFill/>
            <a:ln w="28575">
              <a:solidFill>
                <a:schemeClr val="tx1"/>
              </a:solidFill>
              <a:round/>
              <a:headEnd/>
              <a:tailEnd/>
            </a:ln>
            <a:effectLst/>
          </p:spPr>
          <p:txBody>
            <a:bodyPr/>
            <a:lstStyle/>
            <a:p>
              <a:endParaRPr lang="en-US" dirty="0"/>
            </a:p>
          </p:txBody>
        </p:sp>
        <p:sp>
          <p:nvSpPr>
            <p:cNvPr id="295" name="Line 91"/>
            <p:cNvSpPr>
              <a:spLocks noChangeShapeType="1"/>
            </p:cNvSpPr>
            <p:nvPr/>
          </p:nvSpPr>
          <p:spPr bwMode="auto">
            <a:xfrm>
              <a:off x="2819400" y="5776913"/>
              <a:ext cx="5791200" cy="0"/>
            </a:xfrm>
            <a:prstGeom prst="line">
              <a:avLst/>
            </a:prstGeom>
            <a:noFill/>
            <a:ln w="28575">
              <a:solidFill>
                <a:schemeClr val="tx1"/>
              </a:solidFill>
              <a:round/>
              <a:headEnd/>
              <a:tailEnd/>
            </a:ln>
            <a:effectLst/>
          </p:spPr>
          <p:txBody>
            <a:bodyPr/>
            <a:lstStyle/>
            <a:p>
              <a:endParaRPr lang="en-US" dirty="0"/>
            </a:p>
          </p:txBody>
        </p:sp>
        <p:sp>
          <p:nvSpPr>
            <p:cNvPr id="296" name="Line 92"/>
            <p:cNvSpPr>
              <a:spLocks noChangeShapeType="1"/>
            </p:cNvSpPr>
            <p:nvPr/>
          </p:nvSpPr>
          <p:spPr bwMode="auto">
            <a:xfrm>
              <a:off x="2833688" y="4038600"/>
              <a:ext cx="0" cy="1752600"/>
            </a:xfrm>
            <a:prstGeom prst="line">
              <a:avLst/>
            </a:prstGeom>
            <a:noFill/>
            <a:ln w="28575">
              <a:solidFill>
                <a:schemeClr val="tx1"/>
              </a:solidFill>
              <a:round/>
              <a:headEnd/>
              <a:tailEnd/>
            </a:ln>
            <a:effectLst/>
          </p:spPr>
          <p:txBody>
            <a:bodyPr/>
            <a:lstStyle/>
            <a:p>
              <a:endParaRPr lang="en-US" dirty="0"/>
            </a:p>
          </p:txBody>
        </p:sp>
        <p:grpSp>
          <p:nvGrpSpPr>
            <p:cNvPr id="297" name="Group 93"/>
            <p:cNvGrpSpPr>
              <a:grpSpLocks/>
            </p:cNvGrpSpPr>
            <p:nvPr/>
          </p:nvGrpSpPr>
          <p:grpSpPr bwMode="auto">
            <a:xfrm>
              <a:off x="2170101" y="1370013"/>
              <a:ext cx="228600" cy="549275"/>
              <a:chOff x="4392" y="1632"/>
              <a:chExt cx="144" cy="346"/>
            </a:xfrm>
          </p:grpSpPr>
          <p:grpSp>
            <p:nvGrpSpPr>
              <p:cNvPr id="429" name="Group 94"/>
              <p:cNvGrpSpPr>
                <a:grpSpLocks/>
              </p:cNvGrpSpPr>
              <p:nvPr/>
            </p:nvGrpSpPr>
            <p:grpSpPr bwMode="auto">
              <a:xfrm>
                <a:off x="4411" y="1634"/>
                <a:ext cx="102" cy="336"/>
                <a:chOff x="1248" y="3360"/>
                <a:chExt cx="144" cy="480"/>
              </a:xfrm>
            </p:grpSpPr>
            <p:sp>
              <p:nvSpPr>
                <p:cNvPr id="431"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32"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33"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30"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98" name="Group 99"/>
            <p:cNvGrpSpPr>
              <a:grpSpLocks/>
            </p:cNvGrpSpPr>
            <p:nvPr/>
          </p:nvGrpSpPr>
          <p:grpSpPr bwMode="auto">
            <a:xfrm>
              <a:off x="8266101" y="3717925"/>
              <a:ext cx="228600" cy="549275"/>
              <a:chOff x="4392" y="1632"/>
              <a:chExt cx="144" cy="346"/>
            </a:xfrm>
          </p:grpSpPr>
          <p:grpSp>
            <p:nvGrpSpPr>
              <p:cNvPr id="424" name="Group 100"/>
              <p:cNvGrpSpPr>
                <a:grpSpLocks/>
              </p:cNvGrpSpPr>
              <p:nvPr/>
            </p:nvGrpSpPr>
            <p:grpSpPr bwMode="auto">
              <a:xfrm>
                <a:off x="4411" y="1634"/>
                <a:ext cx="102" cy="336"/>
                <a:chOff x="1248" y="3360"/>
                <a:chExt cx="144" cy="480"/>
              </a:xfrm>
            </p:grpSpPr>
            <p:sp>
              <p:nvSpPr>
                <p:cNvPr id="426"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7"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8"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5"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299" name="Group 105"/>
            <p:cNvGrpSpPr>
              <a:grpSpLocks/>
            </p:cNvGrpSpPr>
            <p:nvPr/>
          </p:nvGrpSpPr>
          <p:grpSpPr bwMode="auto">
            <a:xfrm>
              <a:off x="2362200" y="2057400"/>
              <a:ext cx="152400" cy="3505200"/>
              <a:chOff x="1728" y="1296"/>
              <a:chExt cx="96" cy="2688"/>
            </a:xfrm>
          </p:grpSpPr>
          <p:sp>
            <p:nvSpPr>
              <p:cNvPr id="422"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23"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00" name="Line 108"/>
            <p:cNvSpPr>
              <a:spLocks noChangeShapeType="1"/>
            </p:cNvSpPr>
            <p:nvPr/>
          </p:nvSpPr>
          <p:spPr bwMode="auto">
            <a:xfrm>
              <a:off x="2514600" y="3429000"/>
              <a:ext cx="228600" cy="0"/>
            </a:xfrm>
            <a:prstGeom prst="line">
              <a:avLst/>
            </a:prstGeom>
            <a:noFill/>
            <a:ln w="28575">
              <a:solidFill>
                <a:schemeClr val="tx1"/>
              </a:solidFill>
              <a:round/>
              <a:headEnd/>
              <a:tailEnd/>
            </a:ln>
            <a:effectLst/>
          </p:spPr>
          <p:txBody>
            <a:bodyPr/>
            <a:lstStyle/>
            <a:p>
              <a:endParaRPr lang="en-US" dirty="0"/>
            </a:p>
          </p:txBody>
        </p:sp>
        <p:sp>
          <p:nvSpPr>
            <p:cNvPr id="301" name="Line 109"/>
            <p:cNvSpPr>
              <a:spLocks noChangeShapeType="1"/>
            </p:cNvSpPr>
            <p:nvPr/>
          </p:nvSpPr>
          <p:spPr bwMode="auto">
            <a:xfrm>
              <a:off x="1844040" y="22098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302" name="Line 110"/>
            <p:cNvSpPr>
              <a:spLocks noChangeShapeType="1"/>
            </p:cNvSpPr>
            <p:nvPr/>
          </p:nvSpPr>
          <p:spPr bwMode="auto">
            <a:xfrm>
              <a:off x="2514600" y="22098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303" name="Group 111"/>
            <p:cNvGrpSpPr>
              <a:grpSpLocks/>
            </p:cNvGrpSpPr>
            <p:nvPr/>
          </p:nvGrpSpPr>
          <p:grpSpPr bwMode="auto">
            <a:xfrm>
              <a:off x="4495800" y="2057400"/>
              <a:ext cx="152400" cy="3505200"/>
              <a:chOff x="1728" y="1296"/>
              <a:chExt cx="96" cy="2688"/>
            </a:xfrm>
          </p:grpSpPr>
          <p:sp>
            <p:nvSpPr>
              <p:cNvPr id="420"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21"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04" name="Group 114"/>
            <p:cNvGrpSpPr>
              <a:grpSpLocks/>
            </p:cNvGrpSpPr>
            <p:nvPr/>
          </p:nvGrpSpPr>
          <p:grpSpPr bwMode="auto">
            <a:xfrm>
              <a:off x="6248400" y="2057400"/>
              <a:ext cx="152400" cy="3505200"/>
              <a:chOff x="1728" y="1296"/>
              <a:chExt cx="96" cy="2688"/>
            </a:xfrm>
          </p:grpSpPr>
          <p:sp>
            <p:nvSpPr>
              <p:cNvPr id="418"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9"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305" name="Group 117"/>
            <p:cNvGrpSpPr>
              <a:grpSpLocks/>
            </p:cNvGrpSpPr>
            <p:nvPr/>
          </p:nvGrpSpPr>
          <p:grpSpPr bwMode="auto">
            <a:xfrm>
              <a:off x="7924800" y="2057400"/>
              <a:ext cx="152400" cy="3505200"/>
              <a:chOff x="1728" y="1296"/>
              <a:chExt cx="96" cy="2688"/>
            </a:xfrm>
          </p:grpSpPr>
          <p:sp>
            <p:nvSpPr>
              <p:cNvPr id="416"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417"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306" name="Line 120"/>
            <p:cNvSpPr>
              <a:spLocks noChangeShapeType="1"/>
            </p:cNvSpPr>
            <p:nvPr/>
          </p:nvSpPr>
          <p:spPr bwMode="auto">
            <a:xfrm>
              <a:off x="4191000" y="3352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07" name="Line 121"/>
            <p:cNvSpPr>
              <a:spLocks noChangeShapeType="1"/>
            </p:cNvSpPr>
            <p:nvPr/>
          </p:nvSpPr>
          <p:spPr bwMode="auto">
            <a:xfrm>
              <a:off x="41910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08" name="Text Box 81"/>
            <p:cNvSpPr txBox="1">
              <a:spLocks noChangeArrowheads="1"/>
            </p:cNvSpPr>
            <p:nvPr/>
          </p:nvSpPr>
          <p:spPr bwMode="auto">
            <a:xfrm>
              <a:off x="3262313" y="24860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309" name="Rectangle 10"/>
            <p:cNvSpPr>
              <a:spLocks noChangeArrowheads="1"/>
            </p:cNvSpPr>
            <p:nvPr/>
          </p:nvSpPr>
          <p:spPr bwMode="auto">
            <a:xfrm>
              <a:off x="2971800" y="27574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310" name="Text Box 80"/>
            <p:cNvSpPr txBox="1">
              <a:spLocks noChangeArrowheads="1"/>
            </p:cNvSpPr>
            <p:nvPr/>
          </p:nvSpPr>
          <p:spPr bwMode="auto">
            <a:xfrm>
              <a:off x="2959100" y="28035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311" name="Text Box 122"/>
            <p:cNvSpPr txBox="1">
              <a:spLocks noChangeArrowheads="1"/>
            </p:cNvSpPr>
            <p:nvPr/>
          </p:nvSpPr>
          <p:spPr bwMode="auto">
            <a:xfrm>
              <a:off x="3657600" y="31083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312" name="Oval 11"/>
            <p:cNvSpPr>
              <a:spLocks noChangeArrowheads="1"/>
            </p:cNvSpPr>
            <p:nvPr/>
          </p:nvSpPr>
          <p:spPr bwMode="auto">
            <a:xfrm>
              <a:off x="3733800" y="42672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313" name="Text Box 123"/>
            <p:cNvSpPr txBox="1">
              <a:spLocks noChangeArrowheads="1"/>
            </p:cNvSpPr>
            <p:nvPr/>
          </p:nvSpPr>
          <p:spPr bwMode="auto">
            <a:xfrm>
              <a:off x="4233863" y="438626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314" name="Line 124"/>
            <p:cNvSpPr>
              <a:spLocks noChangeShapeType="1"/>
            </p:cNvSpPr>
            <p:nvPr/>
          </p:nvSpPr>
          <p:spPr bwMode="auto">
            <a:xfrm>
              <a:off x="4267200" y="4648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15" name="Line 125"/>
            <p:cNvSpPr>
              <a:spLocks noChangeShapeType="1"/>
            </p:cNvSpPr>
            <p:nvPr/>
          </p:nvSpPr>
          <p:spPr bwMode="auto">
            <a:xfrm>
              <a:off x="2743200" y="32289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16" name="Line 126"/>
            <p:cNvSpPr>
              <a:spLocks noChangeShapeType="1"/>
            </p:cNvSpPr>
            <p:nvPr/>
          </p:nvSpPr>
          <p:spPr bwMode="auto">
            <a:xfrm>
              <a:off x="2590800" y="37338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17" name="Line 127"/>
            <p:cNvSpPr>
              <a:spLocks noChangeShapeType="1"/>
            </p:cNvSpPr>
            <p:nvPr/>
          </p:nvSpPr>
          <p:spPr bwMode="auto">
            <a:xfrm>
              <a:off x="2819400" y="4038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8" name="Line 128"/>
            <p:cNvSpPr>
              <a:spLocks noChangeShapeType="1"/>
            </p:cNvSpPr>
            <p:nvPr/>
          </p:nvSpPr>
          <p:spPr bwMode="auto">
            <a:xfrm>
              <a:off x="4876800" y="41910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9" name="Line 129"/>
            <p:cNvSpPr>
              <a:spLocks noChangeShapeType="1"/>
            </p:cNvSpPr>
            <p:nvPr/>
          </p:nvSpPr>
          <p:spPr bwMode="auto">
            <a:xfrm>
              <a:off x="5181600" y="4038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0" name="Line 130"/>
            <p:cNvSpPr>
              <a:spLocks noChangeShapeType="1"/>
            </p:cNvSpPr>
            <p:nvPr/>
          </p:nvSpPr>
          <p:spPr bwMode="auto">
            <a:xfrm>
              <a:off x="4648200" y="3810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21" name="Line 131"/>
            <p:cNvSpPr>
              <a:spLocks noChangeShapeType="1"/>
            </p:cNvSpPr>
            <p:nvPr/>
          </p:nvSpPr>
          <p:spPr bwMode="auto">
            <a:xfrm>
              <a:off x="4648200" y="33528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22" name="Line 132"/>
            <p:cNvSpPr>
              <a:spLocks noChangeShapeType="1"/>
            </p:cNvSpPr>
            <p:nvPr/>
          </p:nvSpPr>
          <p:spPr bwMode="auto">
            <a:xfrm>
              <a:off x="2057400" y="1752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3" name="Line 133"/>
            <p:cNvSpPr>
              <a:spLocks noChangeShapeType="1"/>
            </p:cNvSpPr>
            <p:nvPr/>
          </p:nvSpPr>
          <p:spPr bwMode="auto">
            <a:xfrm>
              <a:off x="1905000" y="1524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24" name="Line 135"/>
            <p:cNvSpPr>
              <a:spLocks noChangeShapeType="1"/>
            </p:cNvSpPr>
            <p:nvPr/>
          </p:nvSpPr>
          <p:spPr bwMode="auto">
            <a:xfrm>
              <a:off x="6400800" y="3552825"/>
              <a:ext cx="152400" cy="0"/>
            </a:xfrm>
            <a:prstGeom prst="line">
              <a:avLst/>
            </a:prstGeom>
            <a:noFill/>
            <a:ln w="28575">
              <a:solidFill>
                <a:srgbClr val="CC0000"/>
              </a:solidFill>
              <a:round/>
              <a:headEnd/>
              <a:tailEnd/>
            </a:ln>
            <a:effectLst/>
          </p:spPr>
          <p:txBody>
            <a:bodyPr/>
            <a:lstStyle/>
            <a:p>
              <a:endParaRPr lang="en-US" dirty="0"/>
            </a:p>
          </p:txBody>
        </p:sp>
        <p:sp>
          <p:nvSpPr>
            <p:cNvPr id="325" name="Line 136"/>
            <p:cNvSpPr>
              <a:spLocks noChangeShapeType="1"/>
            </p:cNvSpPr>
            <p:nvPr/>
          </p:nvSpPr>
          <p:spPr bwMode="auto">
            <a:xfrm flipV="1">
              <a:off x="6553200" y="3095625"/>
              <a:ext cx="0" cy="457200"/>
            </a:xfrm>
            <a:prstGeom prst="line">
              <a:avLst/>
            </a:prstGeom>
            <a:noFill/>
            <a:ln w="28575">
              <a:solidFill>
                <a:srgbClr val="CC0000"/>
              </a:solidFill>
              <a:round/>
              <a:headEnd/>
              <a:tailEnd/>
            </a:ln>
            <a:effectLst/>
          </p:spPr>
          <p:txBody>
            <a:bodyPr/>
            <a:lstStyle/>
            <a:p>
              <a:endParaRPr lang="en-US" dirty="0"/>
            </a:p>
          </p:txBody>
        </p:sp>
        <p:sp>
          <p:nvSpPr>
            <p:cNvPr id="326" name="Line 137"/>
            <p:cNvSpPr>
              <a:spLocks noChangeShapeType="1"/>
            </p:cNvSpPr>
            <p:nvPr/>
          </p:nvSpPr>
          <p:spPr bwMode="auto">
            <a:xfrm>
              <a:off x="4724400" y="3810000"/>
              <a:ext cx="0" cy="533400"/>
            </a:xfrm>
            <a:prstGeom prst="line">
              <a:avLst/>
            </a:prstGeom>
            <a:noFill/>
            <a:ln w="28575">
              <a:solidFill>
                <a:schemeClr val="tx1"/>
              </a:solidFill>
              <a:round/>
              <a:headEnd/>
              <a:tailEnd/>
            </a:ln>
            <a:effectLst/>
          </p:spPr>
          <p:txBody>
            <a:bodyPr/>
            <a:lstStyle/>
            <a:p>
              <a:endParaRPr lang="en-US" dirty="0"/>
            </a:p>
          </p:txBody>
        </p:sp>
        <p:sp>
          <p:nvSpPr>
            <p:cNvPr id="327" name="Text Box 138"/>
            <p:cNvSpPr txBox="1">
              <a:spLocks noChangeArrowheads="1"/>
            </p:cNvSpPr>
            <p:nvPr/>
          </p:nvSpPr>
          <p:spPr bwMode="auto">
            <a:xfrm>
              <a:off x="6553200" y="42672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328" name="Line 139"/>
            <p:cNvSpPr>
              <a:spLocks noChangeShapeType="1"/>
            </p:cNvSpPr>
            <p:nvPr/>
          </p:nvSpPr>
          <p:spPr bwMode="auto">
            <a:xfrm>
              <a:off x="6400800" y="4495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29" name="Text Box 140"/>
            <p:cNvSpPr txBox="1">
              <a:spLocks noChangeArrowheads="1"/>
            </p:cNvSpPr>
            <p:nvPr/>
          </p:nvSpPr>
          <p:spPr bwMode="auto">
            <a:xfrm>
              <a:off x="7183438" y="36576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330" name="Line 141"/>
            <p:cNvSpPr>
              <a:spLocks noChangeShapeType="1"/>
            </p:cNvSpPr>
            <p:nvPr/>
          </p:nvSpPr>
          <p:spPr bwMode="auto">
            <a:xfrm>
              <a:off x="6492240" y="3810000"/>
              <a:ext cx="0" cy="1066800"/>
            </a:xfrm>
            <a:prstGeom prst="line">
              <a:avLst/>
            </a:prstGeom>
            <a:noFill/>
            <a:ln w="28575">
              <a:solidFill>
                <a:schemeClr val="tx1"/>
              </a:solidFill>
              <a:round/>
              <a:headEnd/>
              <a:tailEnd/>
            </a:ln>
            <a:effectLst/>
          </p:spPr>
          <p:txBody>
            <a:bodyPr/>
            <a:lstStyle/>
            <a:p>
              <a:endParaRPr lang="en-US" dirty="0"/>
            </a:p>
          </p:txBody>
        </p:sp>
        <p:sp>
          <p:nvSpPr>
            <p:cNvPr id="331" name="Line 142"/>
            <p:cNvSpPr>
              <a:spLocks noChangeShapeType="1"/>
            </p:cNvSpPr>
            <p:nvPr/>
          </p:nvSpPr>
          <p:spPr bwMode="auto">
            <a:xfrm>
              <a:off x="6477000" y="48768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332" name="Line 143"/>
            <p:cNvSpPr>
              <a:spLocks noChangeShapeType="1"/>
            </p:cNvSpPr>
            <p:nvPr/>
          </p:nvSpPr>
          <p:spPr bwMode="auto">
            <a:xfrm>
              <a:off x="8077200" y="38100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33" name="Line 144"/>
            <p:cNvSpPr>
              <a:spLocks noChangeShapeType="1"/>
            </p:cNvSpPr>
            <p:nvPr/>
          </p:nvSpPr>
          <p:spPr bwMode="auto">
            <a:xfrm>
              <a:off x="8077200" y="4884420"/>
              <a:ext cx="76200" cy="0"/>
            </a:xfrm>
            <a:prstGeom prst="line">
              <a:avLst/>
            </a:prstGeom>
            <a:noFill/>
            <a:ln w="28575">
              <a:solidFill>
                <a:schemeClr val="tx1"/>
              </a:solidFill>
              <a:round/>
              <a:headEnd/>
              <a:tailEnd/>
            </a:ln>
            <a:effectLst/>
          </p:spPr>
          <p:txBody>
            <a:bodyPr/>
            <a:lstStyle/>
            <a:p>
              <a:endParaRPr lang="en-US" dirty="0"/>
            </a:p>
          </p:txBody>
        </p:sp>
        <p:sp>
          <p:nvSpPr>
            <p:cNvPr id="334" name="Line 145"/>
            <p:cNvSpPr>
              <a:spLocks noChangeShapeType="1"/>
            </p:cNvSpPr>
            <p:nvPr/>
          </p:nvSpPr>
          <p:spPr bwMode="auto">
            <a:xfrm flipV="1">
              <a:off x="8153400" y="4129088"/>
              <a:ext cx="0" cy="762000"/>
            </a:xfrm>
            <a:prstGeom prst="line">
              <a:avLst/>
            </a:prstGeom>
            <a:noFill/>
            <a:ln w="28575">
              <a:solidFill>
                <a:schemeClr val="tx1"/>
              </a:solidFill>
              <a:round/>
              <a:headEnd/>
              <a:tailEnd/>
            </a:ln>
            <a:effectLst/>
          </p:spPr>
          <p:txBody>
            <a:bodyPr/>
            <a:lstStyle/>
            <a:p>
              <a:endParaRPr lang="en-US" dirty="0"/>
            </a:p>
          </p:txBody>
        </p:sp>
        <p:sp>
          <p:nvSpPr>
            <p:cNvPr id="335" name="Text Box 146"/>
            <p:cNvSpPr txBox="1">
              <a:spLocks noChangeArrowheads="1"/>
            </p:cNvSpPr>
            <p:nvPr/>
          </p:nvSpPr>
          <p:spPr bwMode="auto">
            <a:xfrm>
              <a:off x="2209800" y="18716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336" name="Text Box 147"/>
            <p:cNvSpPr txBox="1">
              <a:spLocks noChangeArrowheads="1"/>
            </p:cNvSpPr>
            <p:nvPr/>
          </p:nvSpPr>
          <p:spPr bwMode="auto">
            <a:xfrm>
              <a:off x="4267200" y="9906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337" name="Text Box 148"/>
            <p:cNvSpPr txBox="1">
              <a:spLocks noChangeArrowheads="1"/>
            </p:cNvSpPr>
            <p:nvPr/>
          </p:nvSpPr>
          <p:spPr bwMode="auto">
            <a:xfrm>
              <a:off x="5943600" y="9906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338" name="Text Box 149"/>
            <p:cNvSpPr txBox="1">
              <a:spLocks noChangeArrowheads="1"/>
            </p:cNvSpPr>
            <p:nvPr/>
          </p:nvSpPr>
          <p:spPr bwMode="auto">
            <a:xfrm>
              <a:off x="7620000" y="9906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339" name="Text Box 152"/>
            <p:cNvSpPr txBox="1">
              <a:spLocks noChangeArrowheads="1"/>
            </p:cNvSpPr>
            <p:nvPr/>
          </p:nvSpPr>
          <p:spPr bwMode="auto">
            <a:xfrm rot="16200000">
              <a:off x="1912938" y="26114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340" name="Line 156"/>
            <p:cNvSpPr>
              <a:spLocks noChangeShapeType="1"/>
            </p:cNvSpPr>
            <p:nvPr/>
          </p:nvSpPr>
          <p:spPr bwMode="auto">
            <a:xfrm>
              <a:off x="2743200" y="51054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41" name="Line 157"/>
            <p:cNvSpPr>
              <a:spLocks noChangeShapeType="1"/>
            </p:cNvSpPr>
            <p:nvPr/>
          </p:nvSpPr>
          <p:spPr bwMode="auto">
            <a:xfrm>
              <a:off x="2743200" y="54025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342" name="Line 158"/>
            <p:cNvSpPr>
              <a:spLocks noChangeShapeType="1"/>
            </p:cNvSpPr>
            <p:nvPr/>
          </p:nvSpPr>
          <p:spPr bwMode="auto">
            <a:xfrm>
              <a:off x="2605088" y="3733800"/>
              <a:ext cx="0" cy="1905000"/>
            </a:xfrm>
            <a:prstGeom prst="line">
              <a:avLst/>
            </a:prstGeom>
            <a:noFill/>
            <a:ln w="28575">
              <a:solidFill>
                <a:schemeClr val="tx1"/>
              </a:solidFill>
              <a:round/>
              <a:headEnd/>
              <a:tailEnd/>
            </a:ln>
            <a:effectLst/>
          </p:spPr>
          <p:txBody>
            <a:bodyPr/>
            <a:lstStyle/>
            <a:p>
              <a:endParaRPr lang="en-US" dirty="0"/>
            </a:p>
          </p:txBody>
        </p:sp>
        <p:sp>
          <p:nvSpPr>
            <p:cNvPr id="343" name="Line 159"/>
            <p:cNvSpPr>
              <a:spLocks noChangeShapeType="1"/>
            </p:cNvSpPr>
            <p:nvPr/>
          </p:nvSpPr>
          <p:spPr bwMode="auto">
            <a:xfrm>
              <a:off x="2590800" y="5638800"/>
              <a:ext cx="5638800" cy="0"/>
            </a:xfrm>
            <a:prstGeom prst="line">
              <a:avLst/>
            </a:prstGeom>
            <a:noFill/>
            <a:ln w="28575">
              <a:solidFill>
                <a:schemeClr val="tx1"/>
              </a:solidFill>
              <a:round/>
              <a:headEnd/>
              <a:tailEnd/>
            </a:ln>
            <a:effectLst/>
          </p:spPr>
          <p:txBody>
            <a:bodyPr/>
            <a:lstStyle/>
            <a:p>
              <a:endParaRPr lang="en-US" dirty="0"/>
            </a:p>
          </p:txBody>
        </p:sp>
        <p:sp>
          <p:nvSpPr>
            <p:cNvPr id="344" name="Text Box 160"/>
            <p:cNvSpPr txBox="1">
              <a:spLocks noChangeArrowheads="1"/>
            </p:cNvSpPr>
            <p:nvPr/>
          </p:nvSpPr>
          <p:spPr bwMode="auto">
            <a:xfrm>
              <a:off x="2895600" y="44196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345" name="Text Box 161"/>
            <p:cNvSpPr txBox="1">
              <a:spLocks noChangeArrowheads="1"/>
            </p:cNvSpPr>
            <p:nvPr/>
          </p:nvSpPr>
          <p:spPr bwMode="auto">
            <a:xfrm>
              <a:off x="2895600" y="48609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346" name="Text Box 162"/>
            <p:cNvSpPr txBox="1">
              <a:spLocks noChangeArrowheads="1"/>
            </p:cNvSpPr>
            <p:nvPr/>
          </p:nvSpPr>
          <p:spPr bwMode="auto">
            <a:xfrm>
              <a:off x="2895600" y="51657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347" name="Line 163"/>
            <p:cNvSpPr>
              <a:spLocks noChangeShapeType="1"/>
            </p:cNvSpPr>
            <p:nvPr/>
          </p:nvSpPr>
          <p:spPr bwMode="auto">
            <a:xfrm>
              <a:off x="8077200" y="5334000"/>
              <a:ext cx="152400" cy="0"/>
            </a:xfrm>
            <a:prstGeom prst="line">
              <a:avLst/>
            </a:prstGeom>
            <a:noFill/>
            <a:ln w="28575">
              <a:solidFill>
                <a:schemeClr val="tx1"/>
              </a:solidFill>
              <a:round/>
              <a:headEnd/>
              <a:tailEnd/>
            </a:ln>
            <a:effectLst/>
          </p:spPr>
          <p:txBody>
            <a:bodyPr/>
            <a:lstStyle/>
            <a:p>
              <a:endParaRPr lang="en-US" dirty="0"/>
            </a:p>
          </p:txBody>
        </p:sp>
        <p:sp>
          <p:nvSpPr>
            <p:cNvPr id="348" name="Line 164"/>
            <p:cNvSpPr>
              <a:spLocks noChangeShapeType="1"/>
            </p:cNvSpPr>
            <p:nvPr/>
          </p:nvSpPr>
          <p:spPr bwMode="auto">
            <a:xfrm>
              <a:off x="8215313" y="5334000"/>
              <a:ext cx="0" cy="304800"/>
            </a:xfrm>
            <a:prstGeom prst="line">
              <a:avLst/>
            </a:prstGeom>
            <a:noFill/>
            <a:ln w="28575">
              <a:solidFill>
                <a:schemeClr val="tx1"/>
              </a:solidFill>
              <a:round/>
              <a:headEnd/>
              <a:tailEnd/>
            </a:ln>
            <a:effectLst/>
          </p:spPr>
          <p:txBody>
            <a:bodyPr/>
            <a:lstStyle/>
            <a:p>
              <a:endParaRPr lang="en-US" dirty="0"/>
            </a:p>
          </p:txBody>
        </p:sp>
        <p:grpSp>
          <p:nvGrpSpPr>
            <p:cNvPr id="349" name="Group 182"/>
            <p:cNvGrpSpPr>
              <a:grpSpLocks/>
            </p:cNvGrpSpPr>
            <p:nvPr/>
          </p:nvGrpSpPr>
          <p:grpSpPr bwMode="auto">
            <a:xfrm>
              <a:off x="5294313" y="4419600"/>
              <a:ext cx="484188" cy="762000"/>
              <a:chOff x="3383" y="3072"/>
              <a:chExt cx="305" cy="480"/>
            </a:xfrm>
          </p:grpSpPr>
          <p:sp>
            <p:nvSpPr>
              <p:cNvPr id="414"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15"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350" name="Group 169"/>
            <p:cNvGrpSpPr>
              <a:grpSpLocks/>
            </p:cNvGrpSpPr>
            <p:nvPr/>
          </p:nvGrpSpPr>
          <p:grpSpPr bwMode="auto">
            <a:xfrm>
              <a:off x="4991088" y="5013325"/>
              <a:ext cx="228600" cy="549275"/>
              <a:chOff x="4392" y="1632"/>
              <a:chExt cx="144" cy="346"/>
            </a:xfrm>
          </p:grpSpPr>
          <p:grpSp>
            <p:nvGrpSpPr>
              <p:cNvPr id="409" name="Group 170"/>
              <p:cNvGrpSpPr>
                <a:grpSpLocks/>
              </p:cNvGrpSpPr>
              <p:nvPr/>
            </p:nvGrpSpPr>
            <p:grpSpPr bwMode="auto">
              <a:xfrm>
                <a:off x="4411" y="1634"/>
                <a:ext cx="102" cy="336"/>
                <a:chOff x="1248" y="3360"/>
                <a:chExt cx="144" cy="480"/>
              </a:xfrm>
            </p:grpSpPr>
            <p:sp>
              <p:nvSpPr>
                <p:cNvPr id="411"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12"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13"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10"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351" name="Line 175"/>
            <p:cNvSpPr>
              <a:spLocks noChangeShapeType="1"/>
            </p:cNvSpPr>
            <p:nvPr/>
          </p:nvSpPr>
          <p:spPr bwMode="auto">
            <a:xfrm>
              <a:off x="4648200" y="5105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52" name="Line 176"/>
            <p:cNvSpPr>
              <a:spLocks noChangeShapeType="1"/>
            </p:cNvSpPr>
            <p:nvPr/>
          </p:nvSpPr>
          <p:spPr bwMode="auto">
            <a:xfrm>
              <a:off x="4648200" y="5410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53" name="Line 177"/>
            <p:cNvSpPr>
              <a:spLocks noChangeShapeType="1"/>
            </p:cNvSpPr>
            <p:nvPr/>
          </p:nvSpPr>
          <p:spPr bwMode="auto">
            <a:xfrm>
              <a:off x="5181600" y="53340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54" name="Line 178"/>
            <p:cNvSpPr>
              <a:spLocks noChangeShapeType="1"/>
            </p:cNvSpPr>
            <p:nvPr/>
          </p:nvSpPr>
          <p:spPr bwMode="auto">
            <a:xfrm>
              <a:off x="6400800" y="53340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355" name="Line 179"/>
            <p:cNvSpPr>
              <a:spLocks noChangeShapeType="1"/>
            </p:cNvSpPr>
            <p:nvPr/>
          </p:nvSpPr>
          <p:spPr bwMode="auto">
            <a:xfrm>
              <a:off x="5029200" y="47777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56" name="Line 180"/>
            <p:cNvSpPr>
              <a:spLocks noChangeShapeType="1"/>
            </p:cNvSpPr>
            <p:nvPr/>
          </p:nvSpPr>
          <p:spPr bwMode="auto">
            <a:xfrm>
              <a:off x="5029200" y="4632960"/>
              <a:ext cx="0" cy="152400"/>
            </a:xfrm>
            <a:prstGeom prst="line">
              <a:avLst/>
            </a:prstGeom>
            <a:noFill/>
            <a:ln w="28575">
              <a:solidFill>
                <a:schemeClr val="tx1"/>
              </a:solidFill>
              <a:round/>
              <a:headEnd/>
              <a:tailEnd/>
            </a:ln>
            <a:effectLst/>
          </p:spPr>
          <p:txBody>
            <a:bodyPr/>
            <a:lstStyle/>
            <a:p>
              <a:endParaRPr lang="en-US" dirty="0"/>
            </a:p>
          </p:txBody>
        </p:sp>
        <p:grpSp>
          <p:nvGrpSpPr>
            <p:cNvPr id="357" name="Group 186"/>
            <p:cNvGrpSpPr>
              <a:grpSpLocks/>
            </p:cNvGrpSpPr>
            <p:nvPr/>
          </p:nvGrpSpPr>
          <p:grpSpPr bwMode="auto">
            <a:xfrm>
              <a:off x="3581400" y="1219200"/>
              <a:ext cx="608013" cy="914400"/>
              <a:chOff x="2334" y="1056"/>
              <a:chExt cx="383" cy="576"/>
            </a:xfrm>
          </p:grpSpPr>
          <p:sp>
            <p:nvSpPr>
              <p:cNvPr id="407"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408"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358" name="Line 187"/>
            <p:cNvSpPr>
              <a:spLocks noChangeShapeType="1"/>
            </p:cNvSpPr>
            <p:nvPr/>
          </p:nvSpPr>
          <p:spPr bwMode="auto">
            <a:xfrm>
              <a:off x="2735580" y="16840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359" name="Group 188"/>
            <p:cNvGrpSpPr>
              <a:grpSpLocks/>
            </p:cNvGrpSpPr>
            <p:nvPr/>
          </p:nvGrpSpPr>
          <p:grpSpPr bwMode="auto">
            <a:xfrm>
              <a:off x="4495800" y="1219200"/>
              <a:ext cx="152400" cy="838200"/>
              <a:chOff x="1728" y="1296"/>
              <a:chExt cx="96" cy="2688"/>
            </a:xfrm>
          </p:grpSpPr>
          <p:sp>
            <p:nvSpPr>
              <p:cNvPr id="405"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06"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60" name="Group 191"/>
            <p:cNvGrpSpPr>
              <a:grpSpLocks/>
            </p:cNvGrpSpPr>
            <p:nvPr/>
          </p:nvGrpSpPr>
          <p:grpSpPr bwMode="auto">
            <a:xfrm>
              <a:off x="6248400" y="1219200"/>
              <a:ext cx="152400" cy="838200"/>
              <a:chOff x="1728" y="1296"/>
              <a:chExt cx="96" cy="2688"/>
            </a:xfrm>
          </p:grpSpPr>
          <p:sp>
            <p:nvSpPr>
              <p:cNvPr id="403"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04"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361" name="Group 194"/>
            <p:cNvGrpSpPr>
              <a:grpSpLocks/>
            </p:cNvGrpSpPr>
            <p:nvPr/>
          </p:nvGrpSpPr>
          <p:grpSpPr bwMode="auto">
            <a:xfrm>
              <a:off x="7924800" y="1219200"/>
              <a:ext cx="152400" cy="838200"/>
              <a:chOff x="1728" y="1296"/>
              <a:chExt cx="96" cy="2688"/>
            </a:xfrm>
          </p:grpSpPr>
          <p:sp>
            <p:nvSpPr>
              <p:cNvPr id="401"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402"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362" name="AutoShape 197"/>
            <p:cNvSpPr>
              <a:spLocks noChangeArrowheads="1"/>
            </p:cNvSpPr>
            <p:nvPr/>
          </p:nvSpPr>
          <p:spPr bwMode="auto">
            <a:xfrm>
              <a:off x="4129088" y="13716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63" name="AutoShape 198"/>
            <p:cNvSpPr>
              <a:spLocks noChangeArrowheads="1"/>
            </p:cNvSpPr>
            <p:nvPr/>
          </p:nvSpPr>
          <p:spPr bwMode="auto">
            <a:xfrm>
              <a:off x="4648200" y="13716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364" name="AutoShape 199"/>
            <p:cNvSpPr>
              <a:spLocks noChangeArrowheads="1"/>
            </p:cNvSpPr>
            <p:nvPr/>
          </p:nvSpPr>
          <p:spPr bwMode="auto">
            <a:xfrm>
              <a:off x="6400800" y="15240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365" name="Line 200"/>
            <p:cNvSpPr>
              <a:spLocks noChangeShapeType="1"/>
            </p:cNvSpPr>
            <p:nvPr/>
          </p:nvSpPr>
          <p:spPr bwMode="auto">
            <a:xfrm>
              <a:off x="5715000" y="4800600"/>
              <a:ext cx="152400" cy="0"/>
            </a:xfrm>
            <a:prstGeom prst="line">
              <a:avLst/>
            </a:prstGeom>
            <a:noFill/>
            <a:ln w="28575">
              <a:solidFill>
                <a:srgbClr val="CC0000"/>
              </a:solidFill>
              <a:round/>
              <a:headEnd/>
              <a:tailEnd/>
            </a:ln>
            <a:effectLst/>
          </p:spPr>
          <p:txBody>
            <a:bodyPr/>
            <a:lstStyle/>
            <a:p>
              <a:endParaRPr lang="en-US" dirty="0"/>
            </a:p>
          </p:txBody>
        </p:sp>
        <p:sp>
          <p:nvSpPr>
            <p:cNvPr id="366" name="Line 202"/>
            <p:cNvSpPr>
              <a:spLocks noChangeShapeType="1"/>
            </p:cNvSpPr>
            <p:nvPr/>
          </p:nvSpPr>
          <p:spPr bwMode="auto">
            <a:xfrm>
              <a:off x="5410200" y="1752600"/>
              <a:ext cx="609600" cy="457200"/>
            </a:xfrm>
            <a:prstGeom prst="line">
              <a:avLst/>
            </a:prstGeom>
            <a:noFill/>
            <a:ln w="9525">
              <a:solidFill>
                <a:srgbClr val="CC0000"/>
              </a:solidFill>
              <a:round/>
              <a:headEnd/>
              <a:tailEnd/>
            </a:ln>
            <a:effectLst/>
          </p:spPr>
          <p:txBody>
            <a:bodyPr/>
            <a:lstStyle/>
            <a:p>
              <a:endParaRPr lang="en-US" dirty="0"/>
            </a:p>
          </p:txBody>
        </p:sp>
        <p:sp>
          <p:nvSpPr>
            <p:cNvPr id="367" name="Line 203"/>
            <p:cNvSpPr>
              <a:spLocks noChangeShapeType="1"/>
            </p:cNvSpPr>
            <p:nvPr/>
          </p:nvSpPr>
          <p:spPr bwMode="auto">
            <a:xfrm>
              <a:off x="5486400" y="1752600"/>
              <a:ext cx="609600" cy="457200"/>
            </a:xfrm>
            <a:prstGeom prst="line">
              <a:avLst/>
            </a:prstGeom>
            <a:noFill/>
            <a:ln w="9525">
              <a:solidFill>
                <a:srgbClr val="CC0000"/>
              </a:solidFill>
              <a:round/>
              <a:headEnd/>
              <a:tailEnd/>
            </a:ln>
            <a:effectLst/>
          </p:spPr>
          <p:txBody>
            <a:bodyPr/>
            <a:lstStyle/>
            <a:p>
              <a:endParaRPr lang="en-US" dirty="0"/>
            </a:p>
          </p:txBody>
        </p:sp>
        <p:sp>
          <p:nvSpPr>
            <p:cNvPr id="368" name="Line 204"/>
            <p:cNvSpPr>
              <a:spLocks noChangeShapeType="1"/>
            </p:cNvSpPr>
            <p:nvPr/>
          </p:nvSpPr>
          <p:spPr bwMode="auto">
            <a:xfrm>
              <a:off x="5334000" y="1752600"/>
              <a:ext cx="609600" cy="457200"/>
            </a:xfrm>
            <a:prstGeom prst="line">
              <a:avLst/>
            </a:prstGeom>
            <a:noFill/>
            <a:ln w="9525">
              <a:solidFill>
                <a:srgbClr val="CC0000"/>
              </a:solidFill>
              <a:round/>
              <a:headEnd/>
              <a:tailEnd/>
            </a:ln>
            <a:effectLst/>
          </p:spPr>
          <p:txBody>
            <a:bodyPr/>
            <a:lstStyle/>
            <a:p>
              <a:endParaRPr lang="en-US" dirty="0"/>
            </a:p>
          </p:txBody>
        </p:sp>
        <p:sp>
          <p:nvSpPr>
            <p:cNvPr id="369" name="Line 206"/>
            <p:cNvSpPr>
              <a:spLocks noChangeShapeType="1"/>
            </p:cNvSpPr>
            <p:nvPr/>
          </p:nvSpPr>
          <p:spPr bwMode="auto">
            <a:xfrm flipH="1">
              <a:off x="5105400" y="3124200"/>
              <a:ext cx="838200" cy="0"/>
            </a:xfrm>
            <a:prstGeom prst="line">
              <a:avLst/>
            </a:prstGeom>
            <a:noFill/>
            <a:ln w="9525">
              <a:solidFill>
                <a:srgbClr val="CC0000"/>
              </a:solidFill>
              <a:round/>
              <a:headEnd/>
              <a:tailEnd/>
            </a:ln>
            <a:effectLst/>
          </p:spPr>
          <p:txBody>
            <a:bodyPr/>
            <a:lstStyle/>
            <a:p>
              <a:endParaRPr lang="en-US" dirty="0"/>
            </a:p>
          </p:txBody>
        </p:sp>
        <p:sp>
          <p:nvSpPr>
            <p:cNvPr id="370" name="Text Box 208"/>
            <p:cNvSpPr txBox="1">
              <a:spLocks noChangeArrowheads="1"/>
            </p:cNvSpPr>
            <p:nvPr/>
          </p:nvSpPr>
          <p:spPr bwMode="auto">
            <a:xfrm>
              <a:off x="5314950" y="29432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371" name="Line 209"/>
            <p:cNvSpPr>
              <a:spLocks noChangeShapeType="1"/>
            </p:cNvSpPr>
            <p:nvPr/>
          </p:nvSpPr>
          <p:spPr bwMode="auto">
            <a:xfrm>
              <a:off x="6019800" y="2209800"/>
              <a:ext cx="0" cy="3200400"/>
            </a:xfrm>
            <a:prstGeom prst="line">
              <a:avLst/>
            </a:prstGeom>
            <a:noFill/>
            <a:ln w="9525">
              <a:solidFill>
                <a:srgbClr val="CC0000"/>
              </a:solidFill>
              <a:round/>
              <a:headEnd/>
              <a:tailEnd/>
            </a:ln>
            <a:effectLst/>
          </p:spPr>
          <p:txBody>
            <a:bodyPr/>
            <a:lstStyle/>
            <a:p>
              <a:endParaRPr lang="en-US" dirty="0"/>
            </a:p>
          </p:txBody>
        </p:sp>
        <p:sp>
          <p:nvSpPr>
            <p:cNvPr id="372" name="Line 210"/>
            <p:cNvSpPr>
              <a:spLocks noChangeShapeType="1"/>
            </p:cNvSpPr>
            <p:nvPr/>
          </p:nvSpPr>
          <p:spPr bwMode="auto">
            <a:xfrm flipH="1">
              <a:off x="5486400" y="5410200"/>
              <a:ext cx="533400" cy="0"/>
            </a:xfrm>
            <a:prstGeom prst="line">
              <a:avLst/>
            </a:prstGeom>
            <a:noFill/>
            <a:ln w="9525">
              <a:solidFill>
                <a:srgbClr val="CC0000"/>
              </a:solidFill>
              <a:round/>
              <a:headEnd/>
              <a:tailEnd/>
            </a:ln>
            <a:effectLst/>
          </p:spPr>
          <p:txBody>
            <a:bodyPr/>
            <a:lstStyle/>
            <a:p>
              <a:endParaRPr lang="en-US" dirty="0"/>
            </a:p>
          </p:txBody>
        </p:sp>
        <p:sp>
          <p:nvSpPr>
            <p:cNvPr id="373" name="Line 211"/>
            <p:cNvSpPr>
              <a:spLocks noChangeShapeType="1"/>
            </p:cNvSpPr>
            <p:nvPr/>
          </p:nvSpPr>
          <p:spPr bwMode="auto">
            <a:xfrm flipV="1">
              <a:off x="5486400" y="51816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374" name="Line 212"/>
            <p:cNvSpPr>
              <a:spLocks noChangeShapeType="1"/>
            </p:cNvSpPr>
            <p:nvPr/>
          </p:nvSpPr>
          <p:spPr bwMode="auto">
            <a:xfrm>
              <a:off x="6096000" y="2209800"/>
              <a:ext cx="0" cy="3505200"/>
            </a:xfrm>
            <a:prstGeom prst="line">
              <a:avLst/>
            </a:prstGeom>
            <a:noFill/>
            <a:ln w="9525">
              <a:solidFill>
                <a:srgbClr val="CC0000"/>
              </a:solidFill>
              <a:round/>
              <a:headEnd/>
              <a:tailEnd/>
            </a:ln>
            <a:effectLst/>
          </p:spPr>
          <p:txBody>
            <a:bodyPr/>
            <a:lstStyle/>
            <a:p>
              <a:endParaRPr lang="en-US" dirty="0"/>
            </a:p>
          </p:txBody>
        </p:sp>
        <p:sp>
          <p:nvSpPr>
            <p:cNvPr id="375" name="Text Box 213"/>
            <p:cNvSpPr txBox="1">
              <a:spLocks noChangeArrowheads="1"/>
            </p:cNvSpPr>
            <p:nvPr/>
          </p:nvSpPr>
          <p:spPr bwMode="auto">
            <a:xfrm>
              <a:off x="5486400" y="51054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376" name="Line 214"/>
            <p:cNvSpPr>
              <a:spLocks noChangeShapeType="1"/>
            </p:cNvSpPr>
            <p:nvPr/>
          </p:nvSpPr>
          <p:spPr bwMode="auto">
            <a:xfrm flipH="1">
              <a:off x="5105400" y="5715000"/>
              <a:ext cx="990600" cy="0"/>
            </a:xfrm>
            <a:prstGeom prst="line">
              <a:avLst/>
            </a:prstGeom>
            <a:noFill/>
            <a:ln w="9525">
              <a:solidFill>
                <a:srgbClr val="CC0000"/>
              </a:solidFill>
              <a:round/>
              <a:headEnd/>
              <a:tailEnd/>
            </a:ln>
            <a:effectLst/>
          </p:spPr>
          <p:txBody>
            <a:bodyPr/>
            <a:lstStyle/>
            <a:p>
              <a:endParaRPr lang="en-US" dirty="0"/>
            </a:p>
          </p:txBody>
        </p:sp>
        <p:sp>
          <p:nvSpPr>
            <p:cNvPr id="377" name="Text Box 215"/>
            <p:cNvSpPr txBox="1">
              <a:spLocks noChangeArrowheads="1"/>
            </p:cNvSpPr>
            <p:nvPr/>
          </p:nvSpPr>
          <p:spPr bwMode="auto">
            <a:xfrm>
              <a:off x="5167313" y="54102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378" name="Line 216"/>
            <p:cNvSpPr>
              <a:spLocks noChangeShapeType="1"/>
            </p:cNvSpPr>
            <p:nvPr/>
          </p:nvSpPr>
          <p:spPr bwMode="auto">
            <a:xfrm>
              <a:off x="6553200" y="30956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379" name="AutoShape 217"/>
            <p:cNvSpPr>
              <a:spLocks noChangeArrowheads="1"/>
            </p:cNvSpPr>
            <p:nvPr/>
          </p:nvSpPr>
          <p:spPr bwMode="auto">
            <a:xfrm>
              <a:off x="6705600" y="29241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380" name="Line 218"/>
            <p:cNvSpPr>
              <a:spLocks noChangeShapeType="1"/>
            </p:cNvSpPr>
            <p:nvPr/>
          </p:nvSpPr>
          <p:spPr bwMode="auto">
            <a:xfrm>
              <a:off x="6553200" y="29718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381" name="Line 219"/>
            <p:cNvSpPr>
              <a:spLocks noChangeShapeType="1"/>
            </p:cNvSpPr>
            <p:nvPr/>
          </p:nvSpPr>
          <p:spPr bwMode="auto">
            <a:xfrm>
              <a:off x="6553200" y="1676400"/>
              <a:ext cx="0" cy="1295400"/>
            </a:xfrm>
            <a:prstGeom prst="line">
              <a:avLst/>
            </a:prstGeom>
            <a:noFill/>
            <a:ln w="9525">
              <a:solidFill>
                <a:srgbClr val="CC0000"/>
              </a:solidFill>
              <a:round/>
              <a:headEnd/>
              <a:tailEnd/>
            </a:ln>
            <a:effectLst/>
          </p:spPr>
          <p:txBody>
            <a:bodyPr/>
            <a:lstStyle/>
            <a:p>
              <a:endParaRPr lang="en-US" dirty="0"/>
            </a:p>
          </p:txBody>
        </p:sp>
        <p:sp>
          <p:nvSpPr>
            <p:cNvPr id="382" name="Line 220"/>
            <p:cNvSpPr>
              <a:spLocks noChangeShapeType="1"/>
            </p:cNvSpPr>
            <p:nvPr/>
          </p:nvSpPr>
          <p:spPr bwMode="auto">
            <a:xfrm>
              <a:off x="7010400" y="3043238"/>
              <a:ext cx="152400" cy="0"/>
            </a:xfrm>
            <a:prstGeom prst="line">
              <a:avLst/>
            </a:prstGeom>
            <a:noFill/>
            <a:ln w="12700">
              <a:solidFill>
                <a:srgbClr val="CC0000"/>
              </a:solidFill>
              <a:round/>
              <a:headEnd/>
              <a:tailEnd/>
            </a:ln>
            <a:effectLst/>
          </p:spPr>
          <p:txBody>
            <a:bodyPr/>
            <a:lstStyle/>
            <a:p>
              <a:endParaRPr lang="en-US" dirty="0"/>
            </a:p>
          </p:txBody>
        </p:sp>
        <p:sp>
          <p:nvSpPr>
            <p:cNvPr id="383" name="Line 221"/>
            <p:cNvSpPr>
              <a:spLocks noChangeShapeType="1"/>
            </p:cNvSpPr>
            <p:nvPr/>
          </p:nvSpPr>
          <p:spPr bwMode="auto">
            <a:xfrm>
              <a:off x="7162800" y="914400"/>
              <a:ext cx="0" cy="2133600"/>
            </a:xfrm>
            <a:prstGeom prst="line">
              <a:avLst/>
            </a:prstGeom>
            <a:noFill/>
            <a:ln w="9525">
              <a:solidFill>
                <a:srgbClr val="CC0000"/>
              </a:solidFill>
              <a:round/>
              <a:headEnd/>
              <a:tailEnd/>
            </a:ln>
            <a:effectLst/>
          </p:spPr>
          <p:txBody>
            <a:bodyPr/>
            <a:lstStyle/>
            <a:p>
              <a:endParaRPr lang="en-US" dirty="0"/>
            </a:p>
          </p:txBody>
        </p:sp>
        <p:sp>
          <p:nvSpPr>
            <p:cNvPr id="384" name="Line 222"/>
            <p:cNvSpPr>
              <a:spLocks noChangeShapeType="1"/>
            </p:cNvSpPr>
            <p:nvPr/>
          </p:nvSpPr>
          <p:spPr bwMode="auto">
            <a:xfrm flipH="1">
              <a:off x="2286000" y="914400"/>
              <a:ext cx="4876800" cy="0"/>
            </a:xfrm>
            <a:prstGeom prst="line">
              <a:avLst/>
            </a:prstGeom>
            <a:noFill/>
            <a:ln w="9525">
              <a:solidFill>
                <a:srgbClr val="CC0000"/>
              </a:solidFill>
              <a:round/>
              <a:headEnd/>
              <a:tailEnd/>
            </a:ln>
            <a:effectLst/>
          </p:spPr>
          <p:txBody>
            <a:bodyPr/>
            <a:lstStyle/>
            <a:p>
              <a:endParaRPr lang="en-US" dirty="0"/>
            </a:p>
          </p:txBody>
        </p:sp>
        <p:sp>
          <p:nvSpPr>
            <p:cNvPr id="385" name="Line 223"/>
            <p:cNvSpPr>
              <a:spLocks noChangeShapeType="1"/>
            </p:cNvSpPr>
            <p:nvPr/>
          </p:nvSpPr>
          <p:spPr bwMode="auto">
            <a:xfrm>
              <a:off x="2286000" y="914400"/>
              <a:ext cx="0" cy="457200"/>
            </a:xfrm>
            <a:prstGeom prst="line">
              <a:avLst/>
            </a:prstGeom>
            <a:noFill/>
            <a:ln w="9525">
              <a:solidFill>
                <a:srgbClr val="CC0000"/>
              </a:solidFill>
              <a:round/>
              <a:headEnd/>
              <a:tailEnd/>
            </a:ln>
            <a:effectLst/>
          </p:spPr>
          <p:txBody>
            <a:bodyPr/>
            <a:lstStyle/>
            <a:p>
              <a:endParaRPr lang="en-US" dirty="0"/>
            </a:p>
          </p:txBody>
        </p:sp>
        <p:sp>
          <p:nvSpPr>
            <p:cNvPr id="386" name="Text Box 224"/>
            <p:cNvSpPr txBox="1">
              <a:spLocks noChangeArrowheads="1"/>
            </p:cNvSpPr>
            <p:nvPr/>
          </p:nvSpPr>
          <p:spPr bwMode="auto">
            <a:xfrm>
              <a:off x="6553200" y="27432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387" name="Line 225"/>
            <p:cNvSpPr>
              <a:spLocks noChangeShapeType="1"/>
            </p:cNvSpPr>
            <p:nvPr/>
          </p:nvSpPr>
          <p:spPr bwMode="auto">
            <a:xfrm>
              <a:off x="7315200" y="16764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88" name="Text Box 226"/>
            <p:cNvSpPr txBox="1">
              <a:spLocks noChangeArrowheads="1"/>
            </p:cNvSpPr>
            <p:nvPr/>
          </p:nvSpPr>
          <p:spPr bwMode="auto">
            <a:xfrm rot="16200000">
              <a:off x="6748463" y="25908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389" name="Text Box 228"/>
            <p:cNvSpPr txBox="1">
              <a:spLocks noChangeArrowheads="1"/>
            </p:cNvSpPr>
            <p:nvPr/>
          </p:nvSpPr>
          <p:spPr bwMode="auto">
            <a:xfrm rot="16200000">
              <a:off x="6900863" y="25781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390" name="Line 229"/>
            <p:cNvSpPr>
              <a:spLocks noChangeShapeType="1"/>
            </p:cNvSpPr>
            <p:nvPr/>
          </p:nvSpPr>
          <p:spPr bwMode="auto">
            <a:xfrm>
              <a:off x="7481888" y="16764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391" name="Line 230"/>
            <p:cNvSpPr>
              <a:spLocks noChangeShapeType="1"/>
            </p:cNvSpPr>
            <p:nvPr/>
          </p:nvSpPr>
          <p:spPr bwMode="auto">
            <a:xfrm flipH="1">
              <a:off x="3124200" y="990600"/>
              <a:ext cx="5181600" cy="0"/>
            </a:xfrm>
            <a:prstGeom prst="line">
              <a:avLst/>
            </a:prstGeom>
            <a:noFill/>
            <a:ln w="9525">
              <a:solidFill>
                <a:srgbClr val="CC0000"/>
              </a:solidFill>
              <a:round/>
              <a:headEnd/>
              <a:tailEnd/>
            </a:ln>
            <a:effectLst/>
          </p:spPr>
          <p:txBody>
            <a:bodyPr/>
            <a:lstStyle/>
            <a:p>
              <a:endParaRPr lang="en-US" dirty="0"/>
            </a:p>
          </p:txBody>
        </p:sp>
        <p:sp>
          <p:nvSpPr>
            <p:cNvPr id="392" name="Line 231"/>
            <p:cNvSpPr>
              <a:spLocks noChangeShapeType="1"/>
            </p:cNvSpPr>
            <p:nvPr/>
          </p:nvSpPr>
          <p:spPr bwMode="auto">
            <a:xfrm>
              <a:off x="3124200" y="9906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393" name="Line 232"/>
            <p:cNvSpPr>
              <a:spLocks noChangeShapeType="1"/>
            </p:cNvSpPr>
            <p:nvPr/>
          </p:nvSpPr>
          <p:spPr bwMode="auto">
            <a:xfrm>
              <a:off x="8305800" y="990600"/>
              <a:ext cx="0" cy="381000"/>
            </a:xfrm>
            <a:prstGeom prst="line">
              <a:avLst/>
            </a:prstGeom>
            <a:noFill/>
            <a:ln w="9525">
              <a:solidFill>
                <a:srgbClr val="CC0000"/>
              </a:solidFill>
              <a:round/>
              <a:headEnd/>
              <a:tailEnd/>
            </a:ln>
            <a:effectLst/>
          </p:spPr>
          <p:txBody>
            <a:bodyPr/>
            <a:lstStyle/>
            <a:p>
              <a:endParaRPr lang="en-US" dirty="0"/>
            </a:p>
          </p:txBody>
        </p:sp>
        <p:sp>
          <p:nvSpPr>
            <p:cNvPr id="394" name="Line 233"/>
            <p:cNvSpPr>
              <a:spLocks noChangeShapeType="1"/>
            </p:cNvSpPr>
            <p:nvPr/>
          </p:nvSpPr>
          <p:spPr bwMode="auto">
            <a:xfrm flipH="1">
              <a:off x="8077200" y="1371600"/>
              <a:ext cx="228600" cy="0"/>
            </a:xfrm>
            <a:prstGeom prst="line">
              <a:avLst/>
            </a:prstGeom>
            <a:noFill/>
            <a:ln w="9525">
              <a:solidFill>
                <a:srgbClr val="CC0000"/>
              </a:solidFill>
              <a:round/>
              <a:headEnd/>
              <a:tailEnd/>
            </a:ln>
            <a:effectLst/>
          </p:spPr>
          <p:txBody>
            <a:bodyPr/>
            <a:lstStyle/>
            <a:p>
              <a:endParaRPr lang="en-US" dirty="0"/>
            </a:p>
          </p:txBody>
        </p:sp>
        <p:sp>
          <p:nvSpPr>
            <p:cNvPr id="395" name="Text Box 235"/>
            <p:cNvSpPr txBox="1">
              <a:spLocks noChangeArrowheads="1"/>
            </p:cNvSpPr>
            <p:nvPr/>
          </p:nvSpPr>
          <p:spPr bwMode="auto">
            <a:xfrm rot="16200000">
              <a:off x="2557463" y="15859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sp>
          <p:nvSpPr>
            <p:cNvPr id="396" name="Line 236"/>
            <p:cNvSpPr>
              <a:spLocks noChangeShapeType="1"/>
            </p:cNvSpPr>
            <p:nvPr/>
          </p:nvSpPr>
          <p:spPr bwMode="auto">
            <a:xfrm flipV="1">
              <a:off x="5105400" y="55626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397" name="Line 237"/>
            <p:cNvSpPr>
              <a:spLocks noChangeShapeType="1"/>
            </p:cNvSpPr>
            <p:nvPr/>
          </p:nvSpPr>
          <p:spPr bwMode="auto">
            <a:xfrm flipH="1">
              <a:off x="8077200" y="1828800"/>
              <a:ext cx="304800" cy="0"/>
            </a:xfrm>
            <a:prstGeom prst="line">
              <a:avLst/>
            </a:prstGeom>
            <a:noFill/>
            <a:ln w="9525">
              <a:solidFill>
                <a:srgbClr val="CC0000"/>
              </a:solidFill>
              <a:round/>
              <a:headEnd/>
              <a:tailEnd/>
            </a:ln>
            <a:effectLst/>
          </p:spPr>
          <p:txBody>
            <a:bodyPr/>
            <a:lstStyle/>
            <a:p>
              <a:endParaRPr lang="en-US" dirty="0"/>
            </a:p>
          </p:txBody>
        </p:sp>
        <p:sp>
          <p:nvSpPr>
            <p:cNvPr id="398" name="Line 238"/>
            <p:cNvSpPr>
              <a:spLocks noChangeShapeType="1"/>
            </p:cNvSpPr>
            <p:nvPr/>
          </p:nvSpPr>
          <p:spPr bwMode="auto">
            <a:xfrm>
              <a:off x="8382000" y="18288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399" name="Text Box 239"/>
            <p:cNvSpPr txBox="1">
              <a:spLocks noChangeArrowheads="1"/>
            </p:cNvSpPr>
            <p:nvPr/>
          </p:nvSpPr>
          <p:spPr bwMode="auto">
            <a:xfrm rot="16200000">
              <a:off x="7519988" y="27828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sp>
          <p:nvSpPr>
            <p:cNvPr id="400" name="Line 134"/>
            <p:cNvSpPr>
              <a:spLocks noChangeShapeType="1"/>
            </p:cNvSpPr>
            <p:nvPr/>
          </p:nvSpPr>
          <p:spPr bwMode="auto">
            <a:xfrm>
              <a:off x="5951220" y="3552825"/>
              <a:ext cx="304800" cy="0"/>
            </a:xfrm>
            <a:prstGeom prst="line">
              <a:avLst/>
            </a:prstGeom>
            <a:noFill/>
            <a:ln w="28575">
              <a:solidFill>
                <a:srgbClr val="CC0000"/>
              </a:solidFill>
              <a:round/>
              <a:headEnd/>
              <a:tailEnd type="triangle" w="med" len="med"/>
            </a:ln>
            <a:effectLst/>
          </p:spPr>
          <p:txBody>
            <a:bodyPr/>
            <a:lstStyle/>
            <a:p>
              <a:endParaRPr lang="en-US" dirty="0"/>
            </a:p>
          </p:txBody>
        </p:sp>
      </p:grpSp>
      <p:sp>
        <p:nvSpPr>
          <p:cNvPr id="235" name="Footer Placeholder 234"/>
          <p:cNvSpPr>
            <a:spLocks noGrp="1"/>
          </p:cNvSpPr>
          <p:nvPr>
            <p:ph type="ftr" sz="quarter" idx="10"/>
          </p:nvPr>
        </p:nvSpPr>
        <p:spPr/>
        <p:txBody>
          <a:bodyPr/>
          <a:lstStyle/>
          <a:p>
            <a:r>
              <a:rPr lang="en-US" dirty="0" smtClean="0"/>
              <a:t>Lecture #20:  The Pipeline MIPS Processor</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8" name="Group 237"/>
          <p:cNvGrpSpPr/>
          <p:nvPr/>
        </p:nvGrpSpPr>
        <p:grpSpPr>
          <a:xfrm>
            <a:off x="914400" y="1219200"/>
            <a:ext cx="6477000" cy="4038600"/>
            <a:chOff x="914400" y="1219200"/>
            <a:chExt cx="6477000" cy="4038600"/>
          </a:xfrm>
        </p:grpSpPr>
        <p:sp>
          <p:nvSpPr>
            <p:cNvPr id="9" name="Oval 235"/>
            <p:cNvSpPr>
              <a:spLocks noChangeArrowheads="1"/>
            </p:cNvSpPr>
            <p:nvPr/>
          </p:nvSpPr>
          <p:spPr bwMode="auto">
            <a:xfrm>
              <a:off x="914400" y="2819400"/>
              <a:ext cx="914400" cy="914400"/>
            </a:xfrm>
            <a:prstGeom prst="ellipse">
              <a:avLst/>
            </a:prstGeom>
            <a:noFill/>
            <a:ln w="19050" algn="ctr">
              <a:solidFill>
                <a:srgbClr val="009900"/>
              </a:solidFill>
              <a:round/>
              <a:headEnd/>
              <a:tailEnd/>
            </a:ln>
            <a:effectLst/>
          </p:spPr>
          <p:txBody>
            <a:bodyPr wrap="none" anchor="ctr"/>
            <a:lstStyle/>
            <a:p>
              <a:endParaRPr lang="en-US" dirty="0"/>
            </a:p>
          </p:txBody>
        </p:sp>
        <p:sp>
          <p:nvSpPr>
            <p:cNvPr id="10" name="Oval 236"/>
            <p:cNvSpPr>
              <a:spLocks noChangeArrowheads="1"/>
            </p:cNvSpPr>
            <p:nvPr/>
          </p:nvSpPr>
          <p:spPr bwMode="auto">
            <a:xfrm>
              <a:off x="2667000" y="2667000"/>
              <a:ext cx="914400" cy="914400"/>
            </a:xfrm>
            <a:prstGeom prst="ellipse">
              <a:avLst/>
            </a:prstGeom>
            <a:noFill/>
            <a:ln w="19050" algn="ctr">
              <a:solidFill>
                <a:srgbClr val="009900"/>
              </a:solidFill>
              <a:round/>
              <a:headEnd/>
              <a:tailEnd/>
            </a:ln>
            <a:effectLst/>
          </p:spPr>
          <p:txBody>
            <a:bodyPr wrap="none" anchor="ctr"/>
            <a:lstStyle/>
            <a:p>
              <a:endParaRPr lang="en-US" dirty="0"/>
            </a:p>
          </p:txBody>
        </p:sp>
        <p:sp>
          <p:nvSpPr>
            <p:cNvPr id="11" name="Oval 237"/>
            <p:cNvSpPr>
              <a:spLocks noChangeArrowheads="1"/>
            </p:cNvSpPr>
            <p:nvPr/>
          </p:nvSpPr>
          <p:spPr bwMode="auto">
            <a:xfrm>
              <a:off x="3429000" y="1219200"/>
              <a:ext cx="914400" cy="914400"/>
            </a:xfrm>
            <a:prstGeom prst="ellipse">
              <a:avLst/>
            </a:prstGeom>
            <a:noFill/>
            <a:ln w="19050" algn="ctr">
              <a:solidFill>
                <a:srgbClr val="009900"/>
              </a:solidFill>
              <a:round/>
              <a:headEnd/>
              <a:tailEnd/>
            </a:ln>
            <a:effectLst/>
          </p:spPr>
          <p:txBody>
            <a:bodyPr wrap="none" anchor="ctr"/>
            <a:lstStyle/>
            <a:p>
              <a:endParaRPr lang="en-US" dirty="0"/>
            </a:p>
          </p:txBody>
        </p:sp>
        <p:sp>
          <p:nvSpPr>
            <p:cNvPr id="12" name="Oval 238"/>
            <p:cNvSpPr>
              <a:spLocks noChangeArrowheads="1"/>
            </p:cNvSpPr>
            <p:nvPr/>
          </p:nvSpPr>
          <p:spPr bwMode="auto">
            <a:xfrm>
              <a:off x="5029200" y="4343400"/>
              <a:ext cx="914400" cy="914400"/>
            </a:xfrm>
            <a:prstGeom prst="ellipse">
              <a:avLst/>
            </a:prstGeom>
            <a:noFill/>
            <a:ln w="19050" algn="ctr">
              <a:solidFill>
                <a:srgbClr val="009900"/>
              </a:solidFill>
              <a:round/>
              <a:headEnd/>
              <a:tailEnd/>
            </a:ln>
            <a:effectLst/>
          </p:spPr>
          <p:txBody>
            <a:bodyPr wrap="none" anchor="ctr"/>
            <a:lstStyle/>
            <a:p>
              <a:endParaRPr lang="en-US" dirty="0"/>
            </a:p>
          </p:txBody>
        </p:sp>
        <p:sp>
          <p:nvSpPr>
            <p:cNvPr id="13" name="Oval 239"/>
            <p:cNvSpPr>
              <a:spLocks noChangeArrowheads="1"/>
            </p:cNvSpPr>
            <p:nvPr/>
          </p:nvSpPr>
          <p:spPr bwMode="auto">
            <a:xfrm>
              <a:off x="6477000" y="3352800"/>
              <a:ext cx="914400" cy="914400"/>
            </a:xfrm>
            <a:prstGeom prst="ellipse">
              <a:avLst/>
            </a:prstGeom>
            <a:noFill/>
            <a:ln w="19050" algn="ctr">
              <a:solidFill>
                <a:srgbClr val="009900"/>
              </a:solidFill>
              <a:round/>
              <a:headEnd/>
              <a:tailEnd/>
            </a:ln>
            <a:effectLst/>
          </p:spPr>
          <p:txBody>
            <a:bodyPr wrap="none" anchor="ctr"/>
            <a:lstStyle/>
            <a:p>
              <a:endParaRPr lang="en-US" dirty="0"/>
            </a:p>
          </p:txBody>
        </p:sp>
      </p:grpSp>
      <p:sp>
        <p:nvSpPr>
          <p:cNvPr id="3" name="Footer Placeholder 2"/>
          <p:cNvSpPr>
            <a:spLocks noGrp="1"/>
          </p:cNvSpPr>
          <p:nvPr>
            <p:ph type="ftr" sz="quarter" idx="10"/>
          </p:nvPr>
        </p:nvSpPr>
        <p:spPr/>
        <p:txBody>
          <a:bodyPr/>
          <a:lstStyle/>
          <a:p>
            <a:r>
              <a:rPr lang="en-US" dirty="0" smtClean="0"/>
              <a:t>Lecture #20:  The Pipeline MIPS Processor</a:t>
            </a:r>
            <a:endParaRPr lang="en-US" dirty="0"/>
          </a:p>
        </p:txBody>
      </p:sp>
      <p:grpSp>
        <p:nvGrpSpPr>
          <p:cNvPr id="5" name="Group 234"/>
          <p:cNvGrpSpPr>
            <a:grpSpLocks/>
          </p:cNvGrpSpPr>
          <p:nvPr/>
        </p:nvGrpSpPr>
        <p:grpSpPr bwMode="auto">
          <a:xfrm>
            <a:off x="838200" y="5859463"/>
            <a:ext cx="2409825" cy="304800"/>
            <a:chOff x="528" y="3691"/>
            <a:chExt cx="1518" cy="192"/>
          </a:xfrm>
        </p:grpSpPr>
        <p:sp>
          <p:nvSpPr>
            <p:cNvPr id="6" name="Line 232"/>
            <p:cNvSpPr>
              <a:spLocks noChangeShapeType="1"/>
            </p:cNvSpPr>
            <p:nvPr/>
          </p:nvSpPr>
          <p:spPr bwMode="auto">
            <a:xfrm>
              <a:off x="528" y="3792"/>
              <a:ext cx="480" cy="0"/>
            </a:xfrm>
            <a:prstGeom prst="line">
              <a:avLst/>
            </a:prstGeom>
            <a:noFill/>
            <a:ln w="19050">
              <a:solidFill>
                <a:srgbClr val="CC3300"/>
              </a:solidFill>
              <a:round/>
              <a:headEnd/>
              <a:tailEnd/>
            </a:ln>
            <a:effectLst/>
          </p:spPr>
          <p:txBody>
            <a:bodyPr/>
            <a:lstStyle/>
            <a:p>
              <a:endParaRPr lang="en-US" dirty="0"/>
            </a:p>
          </p:txBody>
        </p:sp>
        <p:sp>
          <p:nvSpPr>
            <p:cNvPr id="7" name="Text Box 233"/>
            <p:cNvSpPr txBox="1">
              <a:spLocks noChangeArrowheads="1"/>
            </p:cNvSpPr>
            <p:nvPr/>
          </p:nvSpPr>
          <p:spPr bwMode="auto">
            <a:xfrm>
              <a:off x="972" y="3691"/>
              <a:ext cx="1074" cy="192"/>
            </a:xfrm>
            <a:prstGeom prst="rect">
              <a:avLst/>
            </a:prstGeom>
            <a:noFill/>
            <a:ln w="19050" algn="ctr">
              <a:noFill/>
              <a:miter lim="800000"/>
              <a:headEnd/>
              <a:tailEnd/>
            </a:ln>
            <a:effectLst/>
          </p:spPr>
          <p:txBody>
            <a:bodyPr wrap="none">
              <a:spAutoFit/>
            </a:bodyPr>
            <a:lstStyle/>
            <a:p>
              <a:pPr algn="l"/>
              <a:r>
                <a:rPr lang="en-US" sz="1400" b="1" u="none" dirty="0">
                  <a:solidFill>
                    <a:srgbClr val="CC3300"/>
                  </a:solidFill>
                </a:rPr>
                <a:t>Load Word Control</a:t>
              </a:r>
            </a:p>
          </p:txBody>
        </p:sp>
      </p:grpSp>
      <p:grpSp>
        <p:nvGrpSpPr>
          <p:cNvPr id="14" name="Group 242"/>
          <p:cNvGrpSpPr>
            <a:grpSpLocks/>
          </p:cNvGrpSpPr>
          <p:nvPr/>
        </p:nvGrpSpPr>
        <p:grpSpPr bwMode="auto">
          <a:xfrm>
            <a:off x="838200" y="6096000"/>
            <a:ext cx="2308225" cy="304800"/>
            <a:chOff x="528" y="3691"/>
            <a:chExt cx="1454" cy="192"/>
          </a:xfrm>
        </p:grpSpPr>
        <p:sp>
          <p:nvSpPr>
            <p:cNvPr id="15" name="Line 243"/>
            <p:cNvSpPr>
              <a:spLocks noChangeShapeType="1"/>
            </p:cNvSpPr>
            <p:nvPr/>
          </p:nvSpPr>
          <p:spPr bwMode="auto">
            <a:xfrm>
              <a:off x="528" y="3792"/>
              <a:ext cx="480" cy="0"/>
            </a:xfrm>
            <a:prstGeom prst="line">
              <a:avLst/>
            </a:prstGeom>
            <a:noFill/>
            <a:ln w="19050">
              <a:solidFill>
                <a:srgbClr val="009900"/>
              </a:solidFill>
              <a:round/>
              <a:headEnd/>
              <a:tailEnd/>
            </a:ln>
            <a:effectLst/>
          </p:spPr>
          <p:txBody>
            <a:bodyPr/>
            <a:lstStyle/>
            <a:p>
              <a:endParaRPr lang="en-US" dirty="0"/>
            </a:p>
          </p:txBody>
        </p:sp>
        <p:sp>
          <p:nvSpPr>
            <p:cNvPr id="16" name="Text Box 244"/>
            <p:cNvSpPr txBox="1">
              <a:spLocks noChangeArrowheads="1"/>
            </p:cNvSpPr>
            <p:nvPr/>
          </p:nvSpPr>
          <p:spPr bwMode="auto">
            <a:xfrm>
              <a:off x="972" y="3691"/>
              <a:ext cx="1010" cy="192"/>
            </a:xfrm>
            <a:prstGeom prst="rect">
              <a:avLst/>
            </a:prstGeom>
            <a:noFill/>
            <a:ln w="19050" algn="ctr">
              <a:noFill/>
              <a:miter lim="800000"/>
              <a:headEnd/>
              <a:tailEnd/>
            </a:ln>
            <a:effectLst/>
          </p:spPr>
          <p:txBody>
            <a:bodyPr wrap="none">
              <a:spAutoFit/>
            </a:bodyPr>
            <a:lstStyle/>
            <a:p>
              <a:pPr algn="l"/>
              <a:r>
                <a:rPr lang="en-US" sz="1400" b="1" u="none" dirty="0">
                  <a:solidFill>
                    <a:srgbClr val="009900"/>
                  </a:solidFill>
                </a:rPr>
                <a:t>Decoder Locations</a:t>
              </a:r>
            </a:p>
          </p:txBody>
        </p:sp>
      </p:grpSp>
      <p:grpSp>
        <p:nvGrpSpPr>
          <p:cNvPr id="17" name="Group 247"/>
          <p:cNvGrpSpPr>
            <a:grpSpLocks/>
          </p:cNvGrpSpPr>
          <p:nvPr/>
        </p:nvGrpSpPr>
        <p:grpSpPr bwMode="auto">
          <a:xfrm>
            <a:off x="3505200" y="914400"/>
            <a:ext cx="2138363" cy="5334000"/>
            <a:chOff x="2208" y="576"/>
            <a:chExt cx="1347" cy="3360"/>
          </a:xfrm>
        </p:grpSpPr>
        <p:sp>
          <p:nvSpPr>
            <p:cNvPr id="18" name="Text Box 245"/>
            <p:cNvSpPr txBox="1">
              <a:spLocks noChangeArrowheads="1"/>
            </p:cNvSpPr>
            <p:nvPr/>
          </p:nvSpPr>
          <p:spPr bwMode="auto">
            <a:xfrm>
              <a:off x="2208" y="3744"/>
              <a:ext cx="1347" cy="192"/>
            </a:xfrm>
            <a:prstGeom prst="rect">
              <a:avLst/>
            </a:prstGeom>
            <a:noFill/>
            <a:ln w="19050" algn="ctr">
              <a:noFill/>
              <a:miter lim="800000"/>
              <a:headEnd/>
              <a:tailEnd/>
            </a:ln>
            <a:effectLst/>
          </p:spPr>
          <p:txBody>
            <a:bodyPr wrap="none">
              <a:spAutoFit/>
            </a:bodyPr>
            <a:lstStyle/>
            <a:p>
              <a:pPr algn="l"/>
              <a:r>
                <a:rPr lang="en-US" sz="1400" b="1" u="none" dirty="0">
                  <a:solidFill>
                    <a:schemeClr val="accent2"/>
                  </a:solidFill>
                </a:rPr>
                <a:t>Approximately 146 bits.   </a:t>
              </a:r>
            </a:p>
          </p:txBody>
        </p:sp>
        <p:sp>
          <p:nvSpPr>
            <p:cNvPr id="19" name="Oval 246"/>
            <p:cNvSpPr>
              <a:spLocks noChangeArrowheads="1"/>
            </p:cNvSpPr>
            <p:nvPr/>
          </p:nvSpPr>
          <p:spPr bwMode="auto">
            <a:xfrm>
              <a:off x="2784" y="576"/>
              <a:ext cx="192" cy="3120"/>
            </a:xfrm>
            <a:prstGeom prst="ellipse">
              <a:avLst/>
            </a:prstGeom>
            <a:noFill/>
            <a:ln w="19050" algn="ctr">
              <a:solidFill>
                <a:schemeClr val="accent2"/>
              </a:solidFill>
              <a:round/>
              <a:headEnd/>
              <a:tailEnd/>
            </a:ln>
            <a:effectLst/>
          </p:spPr>
          <p:txBody>
            <a:bodyPr wrap="none" anchor="ctr"/>
            <a:lstStyle/>
            <a:p>
              <a:endParaRPr lang="en-US" dirty="0"/>
            </a:p>
          </p:txBody>
        </p:sp>
      </p:grpSp>
      <p:sp>
        <p:nvSpPr>
          <p:cNvPr id="27" name="Line 201"/>
          <p:cNvSpPr>
            <a:spLocks noChangeShapeType="1"/>
          </p:cNvSpPr>
          <p:nvPr/>
        </p:nvSpPr>
        <p:spPr bwMode="auto">
          <a:xfrm flipV="1">
            <a:off x="5859780" y="3893820"/>
            <a:ext cx="0" cy="914400"/>
          </a:xfrm>
          <a:prstGeom prst="line">
            <a:avLst/>
          </a:prstGeom>
          <a:noFill/>
          <a:ln w="28575">
            <a:solidFill>
              <a:srgbClr val="CC0000"/>
            </a:solidFill>
            <a:round/>
            <a:headEnd/>
            <a:tailEnd type="triangle" w="med" len="med"/>
          </a:ln>
          <a:effectLst/>
        </p:spPr>
        <p:txBody>
          <a:bodyPr/>
          <a:lstStyle/>
          <a:p>
            <a:endParaRPr lang="en-US" dirty="0"/>
          </a:p>
        </p:txBody>
      </p:sp>
      <p:grpSp>
        <p:nvGrpSpPr>
          <p:cNvPr id="28" name="Group 205"/>
          <p:cNvGrpSpPr/>
          <p:nvPr/>
        </p:nvGrpSpPr>
        <p:grpSpPr>
          <a:xfrm>
            <a:off x="5303520" y="3192780"/>
            <a:ext cx="1056287" cy="990598"/>
            <a:chOff x="3355430" y="3810002"/>
            <a:chExt cx="1056287" cy="990598"/>
          </a:xfrm>
        </p:grpSpPr>
        <p:cxnSp>
          <p:nvCxnSpPr>
            <p:cNvPr id="231" name="Straight Connector 230"/>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32" name="Isosceles Triangle 231"/>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3" name="Isosceles Triangle 232"/>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4" name="Isosceles Triangle 233"/>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5" name="Rectangle 234"/>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6"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29" name="Line 207"/>
          <p:cNvSpPr>
            <a:spLocks noChangeShapeType="1"/>
          </p:cNvSpPr>
          <p:nvPr/>
        </p:nvSpPr>
        <p:spPr bwMode="auto">
          <a:xfrm>
            <a:off x="5105400" y="3124200"/>
            <a:ext cx="0" cy="609600"/>
          </a:xfrm>
          <a:prstGeom prst="line">
            <a:avLst/>
          </a:prstGeom>
          <a:noFill/>
          <a:ln w="9525">
            <a:solidFill>
              <a:srgbClr val="CC0000"/>
            </a:solidFill>
            <a:round/>
            <a:headEnd/>
            <a:tailEnd type="triangle" w="med" len="med"/>
          </a:ln>
          <a:effectLst/>
        </p:spPr>
        <p:txBody>
          <a:bodyPr/>
          <a:lstStyle/>
          <a:p>
            <a:endParaRPr lang="en-US" dirty="0"/>
          </a:p>
        </p:txBody>
      </p:sp>
      <p:sp>
        <p:nvSpPr>
          <p:cNvPr id="30" name="Line 205"/>
          <p:cNvSpPr>
            <a:spLocks noChangeShapeType="1"/>
          </p:cNvSpPr>
          <p:nvPr/>
        </p:nvSpPr>
        <p:spPr bwMode="auto">
          <a:xfrm>
            <a:off x="5943600" y="2209800"/>
            <a:ext cx="0" cy="914400"/>
          </a:xfrm>
          <a:prstGeom prst="line">
            <a:avLst/>
          </a:prstGeom>
          <a:noFill/>
          <a:ln w="9525">
            <a:solidFill>
              <a:srgbClr val="CC0000"/>
            </a:solidFill>
            <a:round/>
            <a:headEnd/>
            <a:tailEnd/>
          </a:ln>
          <a:effectLst/>
        </p:spPr>
        <p:txBody>
          <a:bodyPr/>
          <a:lstStyle/>
          <a:p>
            <a:endParaRPr lang="en-US" dirty="0"/>
          </a:p>
        </p:txBody>
      </p:sp>
      <p:grpSp>
        <p:nvGrpSpPr>
          <p:cNvPr id="31" name="Group 205"/>
          <p:cNvGrpSpPr/>
          <p:nvPr/>
        </p:nvGrpSpPr>
        <p:grpSpPr>
          <a:xfrm>
            <a:off x="5291173" y="1963074"/>
            <a:ext cx="1056287" cy="990598"/>
            <a:chOff x="3355430" y="3810002"/>
            <a:chExt cx="1056287" cy="990598"/>
          </a:xfrm>
        </p:grpSpPr>
        <p:cxnSp>
          <p:nvCxnSpPr>
            <p:cNvPr id="225" name="Straight Connector 224"/>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26" name="Isosceles Triangle 225"/>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7" name="Isosceles Triangle 226"/>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8" name="Isosceles Triangle 227"/>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9" name="Rectangle 228"/>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0"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grpSp>
        <p:nvGrpSpPr>
          <p:cNvPr id="32" name="Group 205"/>
          <p:cNvGrpSpPr/>
          <p:nvPr/>
        </p:nvGrpSpPr>
        <p:grpSpPr>
          <a:xfrm>
            <a:off x="1196340" y="1752600"/>
            <a:ext cx="1056287" cy="990598"/>
            <a:chOff x="3355430" y="3810002"/>
            <a:chExt cx="1056287" cy="990598"/>
          </a:xfrm>
        </p:grpSpPr>
        <p:cxnSp>
          <p:nvCxnSpPr>
            <p:cNvPr id="219" name="Straight Connector 218"/>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20" name="Isosceles Triangle 219"/>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1" name="Isosceles Triangle 220"/>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2" name="Isosceles Triangle 221"/>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3" name="Rectangle 222"/>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4"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u="none" dirty="0"/>
                <a:t>ADD</a:t>
              </a:r>
            </a:p>
          </p:txBody>
        </p:sp>
      </p:grpSp>
      <p:sp>
        <p:nvSpPr>
          <p:cNvPr id="33" name="Oval 8"/>
          <p:cNvSpPr>
            <a:spLocks noChangeArrowheads="1"/>
          </p:cNvSpPr>
          <p:nvPr/>
        </p:nvSpPr>
        <p:spPr bwMode="auto">
          <a:xfrm>
            <a:off x="2971800" y="2667000"/>
            <a:ext cx="228600" cy="152400"/>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34" name="Rectangle 9"/>
          <p:cNvSpPr>
            <a:spLocks noChangeArrowheads="1"/>
          </p:cNvSpPr>
          <p:nvPr/>
        </p:nvSpPr>
        <p:spPr bwMode="auto">
          <a:xfrm>
            <a:off x="1066800" y="28956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35" name="Rectangle 42"/>
          <p:cNvSpPr>
            <a:spLocks noChangeArrowheads="1"/>
          </p:cNvSpPr>
          <p:nvPr/>
        </p:nvSpPr>
        <p:spPr bwMode="auto">
          <a:xfrm>
            <a:off x="533400" y="30480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u="none" dirty="0"/>
              <a:t>P</a:t>
            </a:r>
          </a:p>
          <a:p>
            <a:r>
              <a:rPr lang="en-US" sz="1600" b="1" u="none" dirty="0"/>
              <a:t>C</a:t>
            </a:r>
          </a:p>
        </p:txBody>
      </p:sp>
      <p:sp>
        <p:nvSpPr>
          <p:cNvPr id="36" name="Line 43"/>
          <p:cNvSpPr>
            <a:spLocks noChangeShapeType="1"/>
          </p:cNvSpPr>
          <p:nvPr/>
        </p:nvSpPr>
        <p:spPr bwMode="auto">
          <a:xfrm>
            <a:off x="762000" y="32766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7" name="Line 44"/>
          <p:cNvSpPr>
            <a:spLocks noChangeShapeType="1"/>
          </p:cNvSpPr>
          <p:nvPr/>
        </p:nvSpPr>
        <p:spPr bwMode="auto">
          <a:xfrm flipH="1" flipV="1">
            <a:off x="838200" y="1981200"/>
            <a:ext cx="12700" cy="1295400"/>
          </a:xfrm>
          <a:prstGeom prst="line">
            <a:avLst/>
          </a:prstGeom>
          <a:noFill/>
          <a:ln w="28575">
            <a:solidFill>
              <a:schemeClr val="tx1"/>
            </a:solidFill>
            <a:round/>
            <a:headEnd/>
            <a:tailEnd/>
          </a:ln>
          <a:effectLst/>
        </p:spPr>
        <p:txBody>
          <a:bodyPr/>
          <a:lstStyle/>
          <a:p>
            <a:endParaRPr lang="en-US" dirty="0"/>
          </a:p>
        </p:txBody>
      </p:sp>
      <p:sp>
        <p:nvSpPr>
          <p:cNvPr id="38" name="Line 45"/>
          <p:cNvSpPr>
            <a:spLocks noChangeShapeType="1"/>
          </p:cNvSpPr>
          <p:nvPr/>
        </p:nvSpPr>
        <p:spPr bwMode="auto">
          <a:xfrm flipV="1">
            <a:off x="838200" y="199644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9" name="Line 46"/>
          <p:cNvSpPr>
            <a:spLocks noChangeShapeType="1"/>
          </p:cNvSpPr>
          <p:nvPr/>
        </p:nvSpPr>
        <p:spPr bwMode="auto">
          <a:xfrm>
            <a:off x="990600" y="25146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40" name="Text Box 47"/>
          <p:cNvSpPr txBox="1">
            <a:spLocks noChangeArrowheads="1"/>
          </p:cNvSpPr>
          <p:nvPr/>
        </p:nvSpPr>
        <p:spPr bwMode="auto">
          <a:xfrm>
            <a:off x="914400" y="2286000"/>
            <a:ext cx="347663" cy="274638"/>
          </a:xfrm>
          <a:prstGeom prst="rect">
            <a:avLst/>
          </a:prstGeom>
          <a:noFill/>
          <a:ln w="9525">
            <a:noFill/>
            <a:miter lim="800000"/>
            <a:headEnd/>
            <a:tailEnd/>
          </a:ln>
          <a:effectLst/>
        </p:spPr>
        <p:txBody>
          <a:bodyPr wrap="none">
            <a:spAutoFit/>
          </a:bodyPr>
          <a:lstStyle/>
          <a:p>
            <a:pPr algn="l"/>
            <a:r>
              <a:rPr lang="en-US" sz="1200" b="1" u="none" dirty="0"/>
              <a:t>+4</a:t>
            </a:r>
          </a:p>
        </p:txBody>
      </p:sp>
      <p:sp>
        <p:nvSpPr>
          <p:cNvPr id="41" name="Text Box 48"/>
          <p:cNvSpPr txBox="1">
            <a:spLocks noChangeArrowheads="1"/>
          </p:cNvSpPr>
          <p:nvPr/>
        </p:nvSpPr>
        <p:spPr bwMode="auto">
          <a:xfrm>
            <a:off x="1019175" y="3046413"/>
            <a:ext cx="790575" cy="396875"/>
          </a:xfrm>
          <a:prstGeom prst="rect">
            <a:avLst/>
          </a:prstGeom>
          <a:noFill/>
          <a:ln w="9525">
            <a:noFill/>
            <a:miter lim="800000"/>
            <a:headEnd/>
            <a:tailEnd/>
          </a:ln>
          <a:effectLst/>
        </p:spPr>
        <p:txBody>
          <a:bodyPr wrap="none">
            <a:spAutoFit/>
          </a:bodyPr>
          <a:lstStyle/>
          <a:p>
            <a:r>
              <a:rPr lang="en-US" sz="1000" b="1" u="none" dirty="0"/>
              <a:t>Instruction</a:t>
            </a:r>
          </a:p>
          <a:p>
            <a:r>
              <a:rPr lang="en-US" sz="1000" b="1" u="none" dirty="0"/>
              <a:t>Address</a:t>
            </a:r>
          </a:p>
        </p:txBody>
      </p:sp>
      <p:sp>
        <p:nvSpPr>
          <p:cNvPr id="42" name="Text Box 49"/>
          <p:cNvSpPr txBox="1">
            <a:spLocks noChangeArrowheads="1"/>
          </p:cNvSpPr>
          <p:nvPr/>
        </p:nvSpPr>
        <p:spPr bwMode="auto">
          <a:xfrm>
            <a:off x="1204913" y="2652713"/>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43" name="Rectangle 50"/>
          <p:cNvSpPr>
            <a:spLocks noChangeArrowheads="1"/>
          </p:cNvSpPr>
          <p:nvPr/>
        </p:nvSpPr>
        <p:spPr bwMode="auto">
          <a:xfrm>
            <a:off x="6684963" y="33528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44" name="Text Box 51"/>
          <p:cNvSpPr txBox="1">
            <a:spLocks noChangeArrowheads="1"/>
          </p:cNvSpPr>
          <p:nvPr/>
        </p:nvSpPr>
        <p:spPr bwMode="auto">
          <a:xfrm>
            <a:off x="6781800" y="4600575"/>
            <a:ext cx="836613" cy="304800"/>
          </a:xfrm>
          <a:prstGeom prst="rect">
            <a:avLst/>
          </a:prstGeom>
          <a:noFill/>
          <a:ln w="9525">
            <a:noFill/>
            <a:miter lim="800000"/>
            <a:headEnd/>
            <a:tailEnd/>
          </a:ln>
          <a:effectLst/>
        </p:spPr>
        <p:txBody>
          <a:bodyPr wrap="none">
            <a:spAutoFit/>
          </a:bodyPr>
          <a:lstStyle/>
          <a:p>
            <a:pPr algn="l"/>
            <a:r>
              <a:rPr lang="en-US" sz="1400" b="1" u="none" dirty="0"/>
              <a:t>Memory</a:t>
            </a:r>
          </a:p>
        </p:txBody>
      </p:sp>
      <p:grpSp>
        <p:nvGrpSpPr>
          <p:cNvPr id="45" name="Group 52"/>
          <p:cNvGrpSpPr>
            <a:grpSpLocks/>
          </p:cNvGrpSpPr>
          <p:nvPr/>
        </p:nvGrpSpPr>
        <p:grpSpPr bwMode="auto">
          <a:xfrm>
            <a:off x="4991088" y="3733800"/>
            <a:ext cx="228600" cy="549275"/>
            <a:chOff x="4392" y="1632"/>
            <a:chExt cx="144" cy="346"/>
          </a:xfrm>
        </p:grpSpPr>
        <p:grpSp>
          <p:nvGrpSpPr>
            <p:cNvPr id="214" name="Group 53"/>
            <p:cNvGrpSpPr>
              <a:grpSpLocks/>
            </p:cNvGrpSpPr>
            <p:nvPr/>
          </p:nvGrpSpPr>
          <p:grpSpPr bwMode="auto">
            <a:xfrm>
              <a:off x="4411" y="1634"/>
              <a:ext cx="102" cy="336"/>
              <a:chOff x="1248" y="3360"/>
              <a:chExt cx="144" cy="480"/>
            </a:xfrm>
          </p:grpSpPr>
          <p:sp>
            <p:nvSpPr>
              <p:cNvPr id="216" name="AutoShape 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217" name="Line 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18" name="Line 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215" name="Text Box 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46" name="Line 58"/>
          <p:cNvSpPr>
            <a:spLocks noChangeShapeType="1"/>
          </p:cNvSpPr>
          <p:nvPr/>
        </p:nvSpPr>
        <p:spPr bwMode="auto">
          <a:xfrm>
            <a:off x="64008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47" name="Oval 59"/>
          <p:cNvSpPr>
            <a:spLocks noChangeArrowheads="1"/>
          </p:cNvSpPr>
          <p:nvPr/>
        </p:nvSpPr>
        <p:spPr bwMode="auto">
          <a:xfrm>
            <a:off x="4724400" y="243840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u="none" dirty="0"/>
              <a:t>Left</a:t>
            </a:r>
          </a:p>
          <a:p>
            <a:r>
              <a:rPr lang="en-US" sz="1000" b="1" u="none" dirty="0"/>
              <a:t>shift</a:t>
            </a:r>
          </a:p>
          <a:p>
            <a:r>
              <a:rPr lang="en-US" sz="1000" b="1" u="none" dirty="0"/>
              <a:t>2</a:t>
            </a:r>
          </a:p>
        </p:txBody>
      </p:sp>
      <p:sp>
        <p:nvSpPr>
          <p:cNvPr id="48" name="Line 60"/>
          <p:cNvSpPr>
            <a:spLocks noChangeShapeType="1"/>
          </p:cNvSpPr>
          <p:nvPr/>
        </p:nvSpPr>
        <p:spPr bwMode="auto">
          <a:xfrm>
            <a:off x="2133600" y="34290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49" name="Line 61"/>
          <p:cNvSpPr>
            <a:spLocks noChangeShapeType="1"/>
          </p:cNvSpPr>
          <p:nvPr/>
        </p:nvSpPr>
        <p:spPr bwMode="auto">
          <a:xfrm flipV="1">
            <a:off x="4876800" y="3048000"/>
            <a:ext cx="0" cy="1600200"/>
          </a:xfrm>
          <a:prstGeom prst="line">
            <a:avLst/>
          </a:prstGeom>
          <a:noFill/>
          <a:ln w="28575">
            <a:solidFill>
              <a:schemeClr val="tx1"/>
            </a:solidFill>
            <a:round/>
            <a:headEnd/>
            <a:tailEnd type="triangle" w="med" len="med"/>
          </a:ln>
          <a:effectLst/>
        </p:spPr>
        <p:txBody>
          <a:bodyPr/>
          <a:lstStyle/>
          <a:p>
            <a:endParaRPr lang="en-US" dirty="0"/>
          </a:p>
        </p:txBody>
      </p:sp>
      <p:sp>
        <p:nvSpPr>
          <p:cNvPr id="50" name="Line 62"/>
          <p:cNvSpPr>
            <a:spLocks noChangeShapeType="1"/>
          </p:cNvSpPr>
          <p:nvPr/>
        </p:nvSpPr>
        <p:spPr bwMode="auto">
          <a:xfrm>
            <a:off x="4724400" y="433578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51" name="Line 63"/>
          <p:cNvSpPr>
            <a:spLocks noChangeShapeType="1"/>
          </p:cNvSpPr>
          <p:nvPr/>
        </p:nvSpPr>
        <p:spPr bwMode="auto">
          <a:xfrm>
            <a:off x="5105400" y="2743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52" name="Line 64"/>
          <p:cNvSpPr>
            <a:spLocks noChangeShapeType="1"/>
          </p:cNvSpPr>
          <p:nvPr/>
        </p:nvSpPr>
        <p:spPr bwMode="auto">
          <a:xfrm>
            <a:off x="2072640" y="853440"/>
            <a:ext cx="4876800" cy="0"/>
          </a:xfrm>
          <a:prstGeom prst="line">
            <a:avLst/>
          </a:prstGeom>
          <a:noFill/>
          <a:ln w="28575">
            <a:solidFill>
              <a:schemeClr val="tx1"/>
            </a:solidFill>
            <a:round/>
            <a:headEnd/>
            <a:tailEnd/>
          </a:ln>
          <a:effectLst/>
        </p:spPr>
        <p:txBody>
          <a:bodyPr/>
          <a:lstStyle/>
          <a:p>
            <a:endParaRPr lang="en-US" dirty="0"/>
          </a:p>
        </p:txBody>
      </p:sp>
      <p:sp>
        <p:nvSpPr>
          <p:cNvPr id="53" name="Line 65"/>
          <p:cNvSpPr>
            <a:spLocks noChangeShapeType="1"/>
          </p:cNvSpPr>
          <p:nvPr/>
        </p:nvSpPr>
        <p:spPr bwMode="auto">
          <a:xfrm flipV="1">
            <a:off x="2501900" y="1219200"/>
            <a:ext cx="12700" cy="304800"/>
          </a:xfrm>
          <a:prstGeom prst="line">
            <a:avLst/>
          </a:prstGeom>
          <a:noFill/>
          <a:ln w="28575">
            <a:solidFill>
              <a:schemeClr val="tx1"/>
            </a:solidFill>
            <a:round/>
            <a:headEnd/>
            <a:tailEnd/>
          </a:ln>
          <a:effectLst/>
        </p:spPr>
        <p:txBody>
          <a:bodyPr/>
          <a:lstStyle/>
          <a:p>
            <a:endParaRPr lang="en-US" dirty="0"/>
          </a:p>
        </p:txBody>
      </p:sp>
      <p:sp>
        <p:nvSpPr>
          <p:cNvPr id="54" name="Line 66"/>
          <p:cNvSpPr>
            <a:spLocks noChangeShapeType="1"/>
          </p:cNvSpPr>
          <p:nvPr/>
        </p:nvSpPr>
        <p:spPr bwMode="auto">
          <a:xfrm flipV="1">
            <a:off x="1919288" y="1524000"/>
            <a:ext cx="0" cy="685800"/>
          </a:xfrm>
          <a:prstGeom prst="line">
            <a:avLst/>
          </a:prstGeom>
          <a:noFill/>
          <a:ln w="28575">
            <a:solidFill>
              <a:schemeClr val="tx1"/>
            </a:solidFill>
            <a:round/>
            <a:headEnd/>
            <a:tailEnd/>
          </a:ln>
          <a:effectLst/>
        </p:spPr>
        <p:txBody>
          <a:bodyPr/>
          <a:lstStyle/>
          <a:p>
            <a:endParaRPr lang="en-US" dirty="0"/>
          </a:p>
        </p:txBody>
      </p:sp>
      <p:sp>
        <p:nvSpPr>
          <p:cNvPr id="55" name="Line 67"/>
          <p:cNvSpPr>
            <a:spLocks noChangeShapeType="1"/>
          </p:cNvSpPr>
          <p:nvPr/>
        </p:nvSpPr>
        <p:spPr bwMode="auto">
          <a:xfrm flipV="1">
            <a:off x="6927533" y="838200"/>
            <a:ext cx="14288" cy="1676400"/>
          </a:xfrm>
          <a:prstGeom prst="line">
            <a:avLst/>
          </a:prstGeom>
          <a:noFill/>
          <a:ln w="28575">
            <a:solidFill>
              <a:schemeClr val="tx1"/>
            </a:solidFill>
            <a:round/>
            <a:headEnd/>
            <a:tailEnd/>
          </a:ln>
          <a:effectLst/>
        </p:spPr>
        <p:txBody>
          <a:bodyPr/>
          <a:lstStyle/>
          <a:p>
            <a:endParaRPr lang="en-US" dirty="0"/>
          </a:p>
        </p:txBody>
      </p:sp>
      <p:sp>
        <p:nvSpPr>
          <p:cNvPr id="56" name="Line 68"/>
          <p:cNvSpPr>
            <a:spLocks noChangeShapeType="1"/>
          </p:cNvSpPr>
          <p:nvPr/>
        </p:nvSpPr>
        <p:spPr bwMode="auto">
          <a:xfrm flipV="1">
            <a:off x="2071688" y="838200"/>
            <a:ext cx="0" cy="914400"/>
          </a:xfrm>
          <a:prstGeom prst="line">
            <a:avLst/>
          </a:prstGeom>
          <a:noFill/>
          <a:ln w="28575">
            <a:solidFill>
              <a:schemeClr val="tx1"/>
            </a:solidFill>
            <a:round/>
            <a:headEnd/>
            <a:tailEnd/>
          </a:ln>
          <a:effectLst/>
        </p:spPr>
        <p:txBody>
          <a:bodyPr/>
          <a:lstStyle/>
          <a:p>
            <a:endParaRPr lang="en-US" dirty="0"/>
          </a:p>
        </p:txBody>
      </p:sp>
      <p:sp>
        <p:nvSpPr>
          <p:cNvPr id="57" name="Line 69"/>
          <p:cNvSpPr>
            <a:spLocks noChangeShapeType="1"/>
          </p:cNvSpPr>
          <p:nvPr/>
        </p:nvSpPr>
        <p:spPr bwMode="auto">
          <a:xfrm>
            <a:off x="5958840" y="25146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8" name="Line 71"/>
          <p:cNvSpPr>
            <a:spLocks noChangeShapeType="1"/>
          </p:cNvSpPr>
          <p:nvPr/>
        </p:nvSpPr>
        <p:spPr bwMode="auto">
          <a:xfrm>
            <a:off x="381000" y="3276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9" name="Line 72"/>
          <p:cNvSpPr>
            <a:spLocks noChangeShapeType="1"/>
          </p:cNvSpPr>
          <p:nvPr/>
        </p:nvSpPr>
        <p:spPr bwMode="auto">
          <a:xfrm flipH="1" flipV="1">
            <a:off x="381000" y="1219200"/>
            <a:ext cx="12700" cy="2057400"/>
          </a:xfrm>
          <a:prstGeom prst="line">
            <a:avLst/>
          </a:prstGeom>
          <a:noFill/>
          <a:ln w="28575">
            <a:solidFill>
              <a:schemeClr val="tx1"/>
            </a:solidFill>
            <a:round/>
            <a:headEnd/>
            <a:tailEnd/>
          </a:ln>
          <a:effectLst/>
        </p:spPr>
        <p:txBody>
          <a:bodyPr/>
          <a:lstStyle/>
          <a:p>
            <a:endParaRPr lang="en-US" dirty="0"/>
          </a:p>
        </p:txBody>
      </p:sp>
      <p:sp>
        <p:nvSpPr>
          <p:cNvPr id="60" name="Line 73"/>
          <p:cNvSpPr>
            <a:spLocks noChangeShapeType="1"/>
          </p:cNvSpPr>
          <p:nvPr/>
        </p:nvSpPr>
        <p:spPr bwMode="auto">
          <a:xfrm>
            <a:off x="381000" y="1225868"/>
            <a:ext cx="2133600" cy="0"/>
          </a:xfrm>
          <a:prstGeom prst="line">
            <a:avLst/>
          </a:prstGeom>
          <a:noFill/>
          <a:ln w="28575">
            <a:solidFill>
              <a:schemeClr val="tx1"/>
            </a:solidFill>
            <a:round/>
            <a:headEnd/>
            <a:tailEnd/>
          </a:ln>
          <a:effectLst/>
        </p:spPr>
        <p:txBody>
          <a:bodyPr/>
          <a:lstStyle/>
          <a:p>
            <a:endParaRPr lang="en-US" dirty="0"/>
          </a:p>
        </p:txBody>
      </p:sp>
      <p:sp>
        <p:nvSpPr>
          <p:cNvPr id="61" name="Line 74"/>
          <p:cNvSpPr>
            <a:spLocks noChangeShapeType="1"/>
          </p:cNvSpPr>
          <p:nvPr/>
        </p:nvSpPr>
        <p:spPr bwMode="auto">
          <a:xfrm flipH="1">
            <a:off x="2362200" y="1524000"/>
            <a:ext cx="152400" cy="0"/>
          </a:xfrm>
          <a:prstGeom prst="line">
            <a:avLst/>
          </a:prstGeom>
          <a:noFill/>
          <a:ln w="28575">
            <a:solidFill>
              <a:schemeClr val="tx1"/>
            </a:solidFill>
            <a:round/>
            <a:headEnd/>
            <a:tailEnd/>
          </a:ln>
          <a:effectLst/>
        </p:spPr>
        <p:txBody>
          <a:bodyPr/>
          <a:lstStyle/>
          <a:p>
            <a:endParaRPr lang="en-US" dirty="0"/>
          </a:p>
        </p:txBody>
      </p:sp>
      <p:sp>
        <p:nvSpPr>
          <p:cNvPr id="62" name="Line 75"/>
          <p:cNvSpPr>
            <a:spLocks noChangeShapeType="1"/>
          </p:cNvSpPr>
          <p:nvPr/>
        </p:nvSpPr>
        <p:spPr bwMode="auto">
          <a:xfrm>
            <a:off x="4648200" y="4648200"/>
            <a:ext cx="381000" cy="0"/>
          </a:xfrm>
          <a:prstGeom prst="line">
            <a:avLst/>
          </a:prstGeom>
          <a:noFill/>
          <a:ln w="28575">
            <a:solidFill>
              <a:schemeClr val="tx1"/>
            </a:solidFill>
            <a:round/>
            <a:headEnd/>
            <a:tailEnd/>
          </a:ln>
          <a:effectLst/>
        </p:spPr>
        <p:txBody>
          <a:bodyPr/>
          <a:lstStyle/>
          <a:p>
            <a:endParaRPr lang="en-US" dirty="0"/>
          </a:p>
        </p:txBody>
      </p:sp>
      <p:sp>
        <p:nvSpPr>
          <p:cNvPr id="63" name="Line 76"/>
          <p:cNvSpPr>
            <a:spLocks noChangeShapeType="1"/>
          </p:cNvSpPr>
          <p:nvPr/>
        </p:nvSpPr>
        <p:spPr bwMode="auto">
          <a:xfrm>
            <a:off x="59436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64" name="Text Box 77"/>
          <p:cNvSpPr txBox="1">
            <a:spLocks noChangeArrowheads="1"/>
          </p:cNvSpPr>
          <p:nvPr/>
        </p:nvSpPr>
        <p:spPr bwMode="auto">
          <a:xfrm>
            <a:off x="6573838" y="3641725"/>
            <a:ext cx="741363" cy="396875"/>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65" name="Text Box 78"/>
          <p:cNvSpPr txBox="1">
            <a:spLocks noChangeArrowheads="1"/>
          </p:cNvSpPr>
          <p:nvPr/>
        </p:nvSpPr>
        <p:spPr bwMode="auto">
          <a:xfrm>
            <a:off x="1752600" y="3200400"/>
            <a:ext cx="457200" cy="396875"/>
          </a:xfrm>
          <a:prstGeom prst="rect">
            <a:avLst/>
          </a:prstGeom>
          <a:noFill/>
          <a:ln w="9525">
            <a:noFill/>
            <a:miter lim="800000"/>
            <a:headEnd/>
            <a:tailEnd/>
          </a:ln>
          <a:effectLst/>
        </p:spPr>
        <p:txBody>
          <a:bodyPr>
            <a:spAutoFit/>
          </a:bodyPr>
          <a:lstStyle/>
          <a:p>
            <a:pPr algn="l"/>
            <a:r>
              <a:rPr lang="en-US" sz="1000" b="1" u="none" dirty="0"/>
              <a:t>Inst. </a:t>
            </a:r>
          </a:p>
          <a:p>
            <a:pPr algn="l"/>
            <a:r>
              <a:rPr lang="en-US" sz="1000" b="1" u="none" dirty="0"/>
              <a:t>0-31</a:t>
            </a:r>
          </a:p>
        </p:txBody>
      </p:sp>
      <p:sp>
        <p:nvSpPr>
          <p:cNvPr id="66" name="Line 79"/>
          <p:cNvSpPr>
            <a:spLocks noChangeShapeType="1"/>
          </p:cNvSpPr>
          <p:nvPr/>
        </p:nvSpPr>
        <p:spPr bwMode="auto">
          <a:xfrm>
            <a:off x="2743200" y="29432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67" name="Line 82"/>
          <p:cNvSpPr>
            <a:spLocks noChangeShapeType="1"/>
          </p:cNvSpPr>
          <p:nvPr/>
        </p:nvSpPr>
        <p:spPr bwMode="auto">
          <a:xfrm>
            <a:off x="4648200" y="22098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68" name="Line 83"/>
          <p:cNvSpPr>
            <a:spLocks noChangeShapeType="1"/>
          </p:cNvSpPr>
          <p:nvPr/>
        </p:nvSpPr>
        <p:spPr bwMode="auto">
          <a:xfrm>
            <a:off x="2743200" y="1676400"/>
            <a:ext cx="0" cy="3733800"/>
          </a:xfrm>
          <a:prstGeom prst="line">
            <a:avLst/>
          </a:prstGeom>
          <a:noFill/>
          <a:ln w="28575">
            <a:solidFill>
              <a:schemeClr val="tx1"/>
            </a:solidFill>
            <a:round/>
            <a:headEnd/>
            <a:tailEnd/>
          </a:ln>
          <a:effectLst/>
        </p:spPr>
        <p:txBody>
          <a:bodyPr/>
          <a:lstStyle/>
          <a:p>
            <a:endParaRPr lang="en-US" dirty="0"/>
          </a:p>
        </p:txBody>
      </p:sp>
      <p:sp>
        <p:nvSpPr>
          <p:cNvPr id="69" name="Line 84"/>
          <p:cNvSpPr>
            <a:spLocks noChangeShapeType="1"/>
          </p:cNvSpPr>
          <p:nvPr/>
        </p:nvSpPr>
        <p:spPr bwMode="auto">
          <a:xfrm>
            <a:off x="2743200" y="4633913"/>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70" name="Line 86"/>
          <p:cNvSpPr>
            <a:spLocks noChangeShapeType="1"/>
          </p:cNvSpPr>
          <p:nvPr/>
        </p:nvSpPr>
        <p:spPr bwMode="auto">
          <a:xfrm>
            <a:off x="7772400" y="38100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71" name="Line 87"/>
          <p:cNvSpPr>
            <a:spLocks noChangeShapeType="1"/>
          </p:cNvSpPr>
          <p:nvPr/>
        </p:nvSpPr>
        <p:spPr bwMode="auto">
          <a:xfrm>
            <a:off x="8153400" y="41433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72" name="Line 88"/>
          <p:cNvSpPr>
            <a:spLocks noChangeShapeType="1"/>
          </p:cNvSpPr>
          <p:nvPr/>
        </p:nvSpPr>
        <p:spPr bwMode="auto">
          <a:xfrm>
            <a:off x="6400800" y="2514600"/>
            <a:ext cx="533400" cy="0"/>
          </a:xfrm>
          <a:prstGeom prst="line">
            <a:avLst/>
          </a:prstGeom>
          <a:noFill/>
          <a:ln w="28575">
            <a:solidFill>
              <a:schemeClr val="tx1"/>
            </a:solidFill>
            <a:round/>
            <a:headEnd/>
            <a:tailEnd/>
          </a:ln>
          <a:effectLst/>
        </p:spPr>
        <p:txBody>
          <a:bodyPr/>
          <a:lstStyle/>
          <a:p>
            <a:endParaRPr lang="en-US" dirty="0"/>
          </a:p>
        </p:txBody>
      </p:sp>
      <p:sp>
        <p:nvSpPr>
          <p:cNvPr id="73" name="Line 89"/>
          <p:cNvSpPr>
            <a:spLocks noChangeShapeType="1"/>
          </p:cNvSpPr>
          <p:nvPr/>
        </p:nvSpPr>
        <p:spPr bwMode="auto">
          <a:xfrm>
            <a:off x="8458200" y="3976688"/>
            <a:ext cx="152400" cy="0"/>
          </a:xfrm>
          <a:prstGeom prst="line">
            <a:avLst/>
          </a:prstGeom>
          <a:noFill/>
          <a:ln w="28575">
            <a:solidFill>
              <a:schemeClr val="tx1"/>
            </a:solidFill>
            <a:round/>
            <a:headEnd/>
            <a:tailEnd/>
          </a:ln>
          <a:effectLst/>
        </p:spPr>
        <p:txBody>
          <a:bodyPr/>
          <a:lstStyle/>
          <a:p>
            <a:endParaRPr lang="en-US" dirty="0"/>
          </a:p>
        </p:txBody>
      </p:sp>
      <p:sp>
        <p:nvSpPr>
          <p:cNvPr id="74" name="Line 90"/>
          <p:cNvSpPr>
            <a:spLocks noChangeShapeType="1"/>
          </p:cNvSpPr>
          <p:nvPr/>
        </p:nvSpPr>
        <p:spPr bwMode="auto">
          <a:xfrm>
            <a:off x="8596313" y="3962400"/>
            <a:ext cx="14288" cy="1828800"/>
          </a:xfrm>
          <a:prstGeom prst="line">
            <a:avLst/>
          </a:prstGeom>
          <a:noFill/>
          <a:ln w="28575">
            <a:solidFill>
              <a:schemeClr val="tx1"/>
            </a:solidFill>
            <a:round/>
            <a:headEnd/>
            <a:tailEnd/>
          </a:ln>
          <a:effectLst/>
        </p:spPr>
        <p:txBody>
          <a:bodyPr/>
          <a:lstStyle/>
          <a:p>
            <a:endParaRPr lang="en-US" dirty="0"/>
          </a:p>
        </p:txBody>
      </p:sp>
      <p:sp>
        <p:nvSpPr>
          <p:cNvPr id="75" name="Line 91"/>
          <p:cNvSpPr>
            <a:spLocks noChangeShapeType="1"/>
          </p:cNvSpPr>
          <p:nvPr/>
        </p:nvSpPr>
        <p:spPr bwMode="auto">
          <a:xfrm>
            <a:off x="2819400" y="5776913"/>
            <a:ext cx="5791200" cy="0"/>
          </a:xfrm>
          <a:prstGeom prst="line">
            <a:avLst/>
          </a:prstGeom>
          <a:noFill/>
          <a:ln w="28575">
            <a:solidFill>
              <a:schemeClr val="tx1"/>
            </a:solidFill>
            <a:round/>
            <a:headEnd/>
            <a:tailEnd/>
          </a:ln>
          <a:effectLst/>
        </p:spPr>
        <p:txBody>
          <a:bodyPr/>
          <a:lstStyle/>
          <a:p>
            <a:endParaRPr lang="en-US" dirty="0"/>
          </a:p>
        </p:txBody>
      </p:sp>
      <p:sp>
        <p:nvSpPr>
          <p:cNvPr id="76" name="Line 92"/>
          <p:cNvSpPr>
            <a:spLocks noChangeShapeType="1"/>
          </p:cNvSpPr>
          <p:nvPr/>
        </p:nvSpPr>
        <p:spPr bwMode="auto">
          <a:xfrm>
            <a:off x="2833688" y="4038600"/>
            <a:ext cx="0" cy="1752600"/>
          </a:xfrm>
          <a:prstGeom prst="line">
            <a:avLst/>
          </a:prstGeom>
          <a:noFill/>
          <a:ln w="28575">
            <a:solidFill>
              <a:schemeClr val="tx1"/>
            </a:solidFill>
            <a:round/>
            <a:headEnd/>
            <a:tailEnd/>
          </a:ln>
          <a:effectLst/>
        </p:spPr>
        <p:txBody>
          <a:bodyPr/>
          <a:lstStyle/>
          <a:p>
            <a:endParaRPr lang="en-US" dirty="0"/>
          </a:p>
        </p:txBody>
      </p:sp>
      <p:grpSp>
        <p:nvGrpSpPr>
          <p:cNvPr id="77" name="Group 93"/>
          <p:cNvGrpSpPr>
            <a:grpSpLocks/>
          </p:cNvGrpSpPr>
          <p:nvPr/>
        </p:nvGrpSpPr>
        <p:grpSpPr bwMode="auto">
          <a:xfrm>
            <a:off x="2170101" y="1370013"/>
            <a:ext cx="228600" cy="549275"/>
            <a:chOff x="4392" y="1632"/>
            <a:chExt cx="144" cy="346"/>
          </a:xfrm>
        </p:grpSpPr>
        <p:grpSp>
          <p:nvGrpSpPr>
            <p:cNvPr id="209" name="Group 94"/>
            <p:cNvGrpSpPr>
              <a:grpSpLocks/>
            </p:cNvGrpSpPr>
            <p:nvPr/>
          </p:nvGrpSpPr>
          <p:grpSpPr bwMode="auto">
            <a:xfrm>
              <a:off x="4411" y="1634"/>
              <a:ext cx="102" cy="336"/>
              <a:chOff x="1248" y="3360"/>
              <a:chExt cx="144" cy="480"/>
            </a:xfrm>
          </p:grpSpPr>
          <p:sp>
            <p:nvSpPr>
              <p:cNvPr id="211" name="AutoShape 9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212" name="Line 9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13" name="Line 9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210" name="Text Box 98"/>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78" name="Group 99"/>
          <p:cNvGrpSpPr>
            <a:grpSpLocks/>
          </p:cNvGrpSpPr>
          <p:nvPr/>
        </p:nvGrpSpPr>
        <p:grpSpPr bwMode="auto">
          <a:xfrm>
            <a:off x="8266101" y="3717925"/>
            <a:ext cx="228600" cy="549275"/>
            <a:chOff x="4392" y="1632"/>
            <a:chExt cx="144" cy="346"/>
          </a:xfrm>
        </p:grpSpPr>
        <p:grpSp>
          <p:nvGrpSpPr>
            <p:cNvPr id="204" name="Group 100"/>
            <p:cNvGrpSpPr>
              <a:grpSpLocks/>
            </p:cNvGrpSpPr>
            <p:nvPr/>
          </p:nvGrpSpPr>
          <p:grpSpPr bwMode="auto">
            <a:xfrm>
              <a:off x="4411" y="1634"/>
              <a:ext cx="102" cy="336"/>
              <a:chOff x="1248" y="3360"/>
              <a:chExt cx="144" cy="480"/>
            </a:xfrm>
          </p:grpSpPr>
          <p:sp>
            <p:nvSpPr>
              <p:cNvPr id="206" name="AutoShape 10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207" name="Line 10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08" name="Line 10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205" name="Text Box 10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79" name="Group 105"/>
          <p:cNvGrpSpPr>
            <a:grpSpLocks/>
          </p:cNvGrpSpPr>
          <p:nvPr/>
        </p:nvGrpSpPr>
        <p:grpSpPr bwMode="auto">
          <a:xfrm>
            <a:off x="2362200" y="2057400"/>
            <a:ext cx="152400" cy="3505200"/>
            <a:chOff x="1728" y="1296"/>
            <a:chExt cx="96" cy="2688"/>
          </a:xfrm>
        </p:grpSpPr>
        <p:sp>
          <p:nvSpPr>
            <p:cNvPr id="202" name="Rectangle 1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203" name="Rectangle 1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80" name="Line 108"/>
          <p:cNvSpPr>
            <a:spLocks noChangeShapeType="1"/>
          </p:cNvSpPr>
          <p:nvPr/>
        </p:nvSpPr>
        <p:spPr bwMode="auto">
          <a:xfrm>
            <a:off x="2514600" y="3429000"/>
            <a:ext cx="228600" cy="0"/>
          </a:xfrm>
          <a:prstGeom prst="line">
            <a:avLst/>
          </a:prstGeom>
          <a:noFill/>
          <a:ln w="28575">
            <a:solidFill>
              <a:schemeClr val="tx1"/>
            </a:solidFill>
            <a:round/>
            <a:headEnd/>
            <a:tailEnd/>
          </a:ln>
          <a:effectLst/>
        </p:spPr>
        <p:txBody>
          <a:bodyPr/>
          <a:lstStyle/>
          <a:p>
            <a:endParaRPr lang="en-US" dirty="0"/>
          </a:p>
        </p:txBody>
      </p:sp>
      <p:sp>
        <p:nvSpPr>
          <p:cNvPr id="81" name="Line 109"/>
          <p:cNvSpPr>
            <a:spLocks noChangeShapeType="1"/>
          </p:cNvSpPr>
          <p:nvPr/>
        </p:nvSpPr>
        <p:spPr bwMode="auto">
          <a:xfrm>
            <a:off x="1844040" y="22098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82" name="Line 110"/>
          <p:cNvSpPr>
            <a:spLocks noChangeShapeType="1"/>
          </p:cNvSpPr>
          <p:nvPr/>
        </p:nvSpPr>
        <p:spPr bwMode="auto">
          <a:xfrm>
            <a:off x="2514600" y="2209800"/>
            <a:ext cx="1981200" cy="0"/>
          </a:xfrm>
          <a:prstGeom prst="line">
            <a:avLst/>
          </a:prstGeom>
          <a:noFill/>
          <a:ln w="28575">
            <a:solidFill>
              <a:schemeClr val="tx1"/>
            </a:solidFill>
            <a:round/>
            <a:headEnd/>
            <a:tailEnd type="triangle" w="med" len="med"/>
          </a:ln>
          <a:effectLst/>
        </p:spPr>
        <p:txBody>
          <a:bodyPr/>
          <a:lstStyle/>
          <a:p>
            <a:endParaRPr lang="en-US" dirty="0"/>
          </a:p>
        </p:txBody>
      </p:sp>
      <p:grpSp>
        <p:nvGrpSpPr>
          <p:cNvPr id="83" name="Group 111"/>
          <p:cNvGrpSpPr>
            <a:grpSpLocks/>
          </p:cNvGrpSpPr>
          <p:nvPr/>
        </p:nvGrpSpPr>
        <p:grpSpPr bwMode="auto">
          <a:xfrm>
            <a:off x="4495800" y="2057400"/>
            <a:ext cx="152400" cy="3505200"/>
            <a:chOff x="1728" y="1296"/>
            <a:chExt cx="96" cy="2688"/>
          </a:xfrm>
        </p:grpSpPr>
        <p:sp>
          <p:nvSpPr>
            <p:cNvPr id="200" name="Rectangle 11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201" name="Rectangle 11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84" name="Group 114"/>
          <p:cNvGrpSpPr>
            <a:grpSpLocks/>
          </p:cNvGrpSpPr>
          <p:nvPr/>
        </p:nvGrpSpPr>
        <p:grpSpPr bwMode="auto">
          <a:xfrm>
            <a:off x="6248400" y="2057400"/>
            <a:ext cx="152400" cy="3505200"/>
            <a:chOff x="1728" y="1296"/>
            <a:chExt cx="96" cy="2688"/>
          </a:xfrm>
        </p:grpSpPr>
        <p:sp>
          <p:nvSpPr>
            <p:cNvPr id="198" name="Rectangle 11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199" name="Rectangle 11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85" name="Group 117"/>
          <p:cNvGrpSpPr>
            <a:grpSpLocks/>
          </p:cNvGrpSpPr>
          <p:nvPr/>
        </p:nvGrpSpPr>
        <p:grpSpPr bwMode="auto">
          <a:xfrm>
            <a:off x="7924800" y="2057400"/>
            <a:ext cx="152400" cy="3505200"/>
            <a:chOff x="1728" y="1296"/>
            <a:chExt cx="96" cy="2688"/>
          </a:xfrm>
        </p:grpSpPr>
        <p:sp>
          <p:nvSpPr>
            <p:cNvPr id="196" name="Rectangle 118"/>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197" name="Rectangle 119"/>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86" name="Line 120"/>
          <p:cNvSpPr>
            <a:spLocks noChangeShapeType="1"/>
          </p:cNvSpPr>
          <p:nvPr/>
        </p:nvSpPr>
        <p:spPr bwMode="auto">
          <a:xfrm>
            <a:off x="4191000" y="3352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87" name="Line 121"/>
          <p:cNvSpPr>
            <a:spLocks noChangeShapeType="1"/>
          </p:cNvSpPr>
          <p:nvPr/>
        </p:nvSpPr>
        <p:spPr bwMode="auto">
          <a:xfrm>
            <a:off x="4191000" y="3810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88" name="Text Box 81"/>
          <p:cNvSpPr txBox="1">
            <a:spLocks noChangeArrowheads="1"/>
          </p:cNvSpPr>
          <p:nvPr/>
        </p:nvSpPr>
        <p:spPr bwMode="auto">
          <a:xfrm>
            <a:off x="3262313" y="2486025"/>
            <a:ext cx="1004888" cy="304800"/>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89" name="Rectangle 10"/>
          <p:cNvSpPr>
            <a:spLocks noChangeArrowheads="1"/>
          </p:cNvSpPr>
          <p:nvPr/>
        </p:nvSpPr>
        <p:spPr bwMode="auto">
          <a:xfrm>
            <a:off x="2971800" y="2757488"/>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90" name="Text Box 80"/>
          <p:cNvSpPr txBox="1">
            <a:spLocks noChangeArrowheads="1"/>
          </p:cNvSpPr>
          <p:nvPr/>
        </p:nvSpPr>
        <p:spPr bwMode="auto">
          <a:xfrm>
            <a:off x="2959100" y="2803525"/>
            <a:ext cx="546100" cy="143351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91" name="Text Box 122"/>
          <p:cNvSpPr txBox="1">
            <a:spLocks noChangeArrowheads="1"/>
          </p:cNvSpPr>
          <p:nvPr/>
        </p:nvSpPr>
        <p:spPr bwMode="auto">
          <a:xfrm>
            <a:off x="3657600" y="3108325"/>
            <a:ext cx="546100" cy="854075"/>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r>
              <a:rPr lang="en-US" sz="1000" b="1" u="none" dirty="0"/>
              <a:t>Read</a:t>
            </a:r>
          </a:p>
          <a:p>
            <a:pPr algn="l"/>
            <a:r>
              <a:rPr lang="en-US" sz="1000" b="1" u="none" dirty="0"/>
              <a:t>Data 2</a:t>
            </a:r>
          </a:p>
        </p:txBody>
      </p:sp>
      <p:sp>
        <p:nvSpPr>
          <p:cNvPr id="92" name="Oval 11"/>
          <p:cNvSpPr>
            <a:spLocks noChangeArrowheads="1"/>
          </p:cNvSpPr>
          <p:nvPr/>
        </p:nvSpPr>
        <p:spPr bwMode="auto">
          <a:xfrm>
            <a:off x="3733800" y="42672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u="none" dirty="0"/>
              <a:t>Sign</a:t>
            </a:r>
          </a:p>
          <a:p>
            <a:r>
              <a:rPr lang="en-US" sz="1200" b="1" u="none" dirty="0"/>
              <a:t>Extend</a:t>
            </a:r>
          </a:p>
        </p:txBody>
      </p:sp>
      <p:sp>
        <p:nvSpPr>
          <p:cNvPr id="93" name="Text Box 123"/>
          <p:cNvSpPr txBox="1">
            <a:spLocks noChangeArrowheads="1"/>
          </p:cNvSpPr>
          <p:nvPr/>
        </p:nvSpPr>
        <p:spPr bwMode="auto">
          <a:xfrm>
            <a:off x="4233863" y="4386263"/>
            <a:ext cx="381000" cy="244475"/>
          </a:xfrm>
          <a:prstGeom prst="rect">
            <a:avLst/>
          </a:prstGeom>
          <a:noFill/>
          <a:ln w="9525">
            <a:noFill/>
            <a:miter lim="800000"/>
            <a:headEnd/>
            <a:tailEnd/>
          </a:ln>
          <a:effectLst/>
        </p:spPr>
        <p:txBody>
          <a:bodyPr>
            <a:spAutoFit/>
          </a:bodyPr>
          <a:lstStyle/>
          <a:p>
            <a:pPr algn="l"/>
            <a:r>
              <a:rPr lang="en-US" sz="1000" b="1" u="none" dirty="0"/>
              <a:t>32</a:t>
            </a:r>
          </a:p>
        </p:txBody>
      </p:sp>
      <p:sp>
        <p:nvSpPr>
          <p:cNvPr id="94" name="Line 124"/>
          <p:cNvSpPr>
            <a:spLocks noChangeShapeType="1"/>
          </p:cNvSpPr>
          <p:nvPr/>
        </p:nvSpPr>
        <p:spPr bwMode="auto">
          <a:xfrm>
            <a:off x="4267200" y="46482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95" name="Line 125"/>
          <p:cNvSpPr>
            <a:spLocks noChangeShapeType="1"/>
          </p:cNvSpPr>
          <p:nvPr/>
        </p:nvSpPr>
        <p:spPr bwMode="auto">
          <a:xfrm>
            <a:off x="2743200" y="32289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96" name="Line 126"/>
          <p:cNvSpPr>
            <a:spLocks noChangeShapeType="1"/>
          </p:cNvSpPr>
          <p:nvPr/>
        </p:nvSpPr>
        <p:spPr bwMode="auto">
          <a:xfrm>
            <a:off x="2590800" y="37338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97" name="Line 127"/>
          <p:cNvSpPr>
            <a:spLocks noChangeShapeType="1"/>
          </p:cNvSpPr>
          <p:nvPr/>
        </p:nvSpPr>
        <p:spPr bwMode="auto">
          <a:xfrm>
            <a:off x="2819400" y="4038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98" name="Line 128"/>
          <p:cNvSpPr>
            <a:spLocks noChangeShapeType="1"/>
          </p:cNvSpPr>
          <p:nvPr/>
        </p:nvSpPr>
        <p:spPr bwMode="auto">
          <a:xfrm>
            <a:off x="4876800" y="41910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99" name="Line 129"/>
          <p:cNvSpPr>
            <a:spLocks noChangeShapeType="1"/>
          </p:cNvSpPr>
          <p:nvPr/>
        </p:nvSpPr>
        <p:spPr bwMode="auto">
          <a:xfrm>
            <a:off x="5181600" y="4038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00" name="Line 130"/>
          <p:cNvSpPr>
            <a:spLocks noChangeShapeType="1"/>
          </p:cNvSpPr>
          <p:nvPr/>
        </p:nvSpPr>
        <p:spPr bwMode="auto">
          <a:xfrm>
            <a:off x="4648200" y="3810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101" name="Line 131"/>
          <p:cNvSpPr>
            <a:spLocks noChangeShapeType="1"/>
          </p:cNvSpPr>
          <p:nvPr/>
        </p:nvSpPr>
        <p:spPr bwMode="auto">
          <a:xfrm>
            <a:off x="4648200" y="33528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102" name="Line 132"/>
          <p:cNvSpPr>
            <a:spLocks noChangeShapeType="1"/>
          </p:cNvSpPr>
          <p:nvPr/>
        </p:nvSpPr>
        <p:spPr bwMode="auto">
          <a:xfrm>
            <a:off x="2057400" y="17526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03" name="Line 133"/>
          <p:cNvSpPr>
            <a:spLocks noChangeShapeType="1"/>
          </p:cNvSpPr>
          <p:nvPr/>
        </p:nvSpPr>
        <p:spPr bwMode="auto">
          <a:xfrm>
            <a:off x="1905000" y="15240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04" name="Line 135"/>
          <p:cNvSpPr>
            <a:spLocks noChangeShapeType="1"/>
          </p:cNvSpPr>
          <p:nvPr/>
        </p:nvSpPr>
        <p:spPr bwMode="auto">
          <a:xfrm>
            <a:off x="6400800" y="3552825"/>
            <a:ext cx="152400" cy="0"/>
          </a:xfrm>
          <a:prstGeom prst="line">
            <a:avLst/>
          </a:prstGeom>
          <a:noFill/>
          <a:ln w="28575">
            <a:solidFill>
              <a:srgbClr val="CC0000"/>
            </a:solidFill>
            <a:round/>
            <a:headEnd/>
            <a:tailEnd/>
          </a:ln>
          <a:effectLst/>
        </p:spPr>
        <p:txBody>
          <a:bodyPr/>
          <a:lstStyle/>
          <a:p>
            <a:endParaRPr lang="en-US" dirty="0"/>
          </a:p>
        </p:txBody>
      </p:sp>
      <p:sp>
        <p:nvSpPr>
          <p:cNvPr id="105" name="Line 136"/>
          <p:cNvSpPr>
            <a:spLocks noChangeShapeType="1"/>
          </p:cNvSpPr>
          <p:nvPr/>
        </p:nvSpPr>
        <p:spPr bwMode="auto">
          <a:xfrm flipV="1">
            <a:off x="6553200" y="3095625"/>
            <a:ext cx="0" cy="457200"/>
          </a:xfrm>
          <a:prstGeom prst="line">
            <a:avLst/>
          </a:prstGeom>
          <a:noFill/>
          <a:ln w="28575">
            <a:solidFill>
              <a:srgbClr val="CC0000"/>
            </a:solidFill>
            <a:round/>
            <a:headEnd/>
            <a:tailEnd/>
          </a:ln>
          <a:effectLst/>
        </p:spPr>
        <p:txBody>
          <a:bodyPr/>
          <a:lstStyle/>
          <a:p>
            <a:endParaRPr lang="en-US" dirty="0"/>
          </a:p>
        </p:txBody>
      </p:sp>
      <p:sp>
        <p:nvSpPr>
          <p:cNvPr id="106" name="Line 137"/>
          <p:cNvSpPr>
            <a:spLocks noChangeShapeType="1"/>
          </p:cNvSpPr>
          <p:nvPr/>
        </p:nvSpPr>
        <p:spPr bwMode="auto">
          <a:xfrm>
            <a:off x="4724400" y="3810000"/>
            <a:ext cx="0" cy="533400"/>
          </a:xfrm>
          <a:prstGeom prst="line">
            <a:avLst/>
          </a:prstGeom>
          <a:noFill/>
          <a:ln w="28575">
            <a:solidFill>
              <a:schemeClr val="tx1"/>
            </a:solidFill>
            <a:round/>
            <a:headEnd/>
            <a:tailEnd/>
          </a:ln>
          <a:effectLst/>
        </p:spPr>
        <p:txBody>
          <a:bodyPr/>
          <a:lstStyle/>
          <a:p>
            <a:endParaRPr lang="en-US" dirty="0"/>
          </a:p>
        </p:txBody>
      </p:sp>
      <p:sp>
        <p:nvSpPr>
          <p:cNvPr id="107" name="Text Box 138"/>
          <p:cNvSpPr txBox="1">
            <a:spLocks noChangeArrowheads="1"/>
          </p:cNvSpPr>
          <p:nvPr/>
        </p:nvSpPr>
        <p:spPr bwMode="auto">
          <a:xfrm>
            <a:off x="6553200" y="4267200"/>
            <a:ext cx="741363" cy="396875"/>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108" name="Line 139"/>
          <p:cNvSpPr>
            <a:spLocks noChangeShapeType="1"/>
          </p:cNvSpPr>
          <p:nvPr/>
        </p:nvSpPr>
        <p:spPr bwMode="auto">
          <a:xfrm>
            <a:off x="6400800" y="44958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09" name="Text Box 140"/>
          <p:cNvSpPr txBox="1">
            <a:spLocks noChangeArrowheads="1"/>
          </p:cNvSpPr>
          <p:nvPr/>
        </p:nvSpPr>
        <p:spPr bwMode="auto">
          <a:xfrm>
            <a:off x="7183438" y="3657600"/>
            <a:ext cx="741363" cy="396875"/>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sp>
        <p:nvSpPr>
          <p:cNvPr id="110" name="Line 141"/>
          <p:cNvSpPr>
            <a:spLocks noChangeShapeType="1"/>
          </p:cNvSpPr>
          <p:nvPr/>
        </p:nvSpPr>
        <p:spPr bwMode="auto">
          <a:xfrm>
            <a:off x="6492240" y="3810000"/>
            <a:ext cx="0" cy="1066800"/>
          </a:xfrm>
          <a:prstGeom prst="line">
            <a:avLst/>
          </a:prstGeom>
          <a:noFill/>
          <a:ln w="28575">
            <a:solidFill>
              <a:schemeClr val="tx1"/>
            </a:solidFill>
            <a:round/>
            <a:headEnd/>
            <a:tailEnd/>
          </a:ln>
          <a:effectLst/>
        </p:spPr>
        <p:txBody>
          <a:bodyPr/>
          <a:lstStyle/>
          <a:p>
            <a:endParaRPr lang="en-US" dirty="0"/>
          </a:p>
        </p:txBody>
      </p:sp>
      <p:sp>
        <p:nvSpPr>
          <p:cNvPr id="111" name="Line 142"/>
          <p:cNvSpPr>
            <a:spLocks noChangeShapeType="1"/>
          </p:cNvSpPr>
          <p:nvPr/>
        </p:nvSpPr>
        <p:spPr bwMode="auto">
          <a:xfrm>
            <a:off x="6477000" y="48768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112" name="Line 143"/>
          <p:cNvSpPr>
            <a:spLocks noChangeShapeType="1"/>
          </p:cNvSpPr>
          <p:nvPr/>
        </p:nvSpPr>
        <p:spPr bwMode="auto">
          <a:xfrm>
            <a:off x="8077200" y="38100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13" name="Line 144"/>
          <p:cNvSpPr>
            <a:spLocks noChangeShapeType="1"/>
          </p:cNvSpPr>
          <p:nvPr/>
        </p:nvSpPr>
        <p:spPr bwMode="auto">
          <a:xfrm>
            <a:off x="8077200" y="4884420"/>
            <a:ext cx="76200" cy="0"/>
          </a:xfrm>
          <a:prstGeom prst="line">
            <a:avLst/>
          </a:prstGeom>
          <a:noFill/>
          <a:ln w="28575">
            <a:solidFill>
              <a:schemeClr val="tx1"/>
            </a:solidFill>
            <a:round/>
            <a:headEnd/>
            <a:tailEnd/>
          </a:ln>
          <a:effectLst/>
        </p:spPr>
        <p:txBody>
          <a:bodyPr/>
          <a:lstStyle/>
          <a:p>
            <a:endParaRPr lang="en-US" dirty="0"/>
          </a:p>
        </p:txBody>
      </p:sp>
      <p:sp>
        <p:nvSpPr>
          <p:cNvPr id="114" name="Line 145"/>
          <p:cNvSpPr>
            <a:spLocks noChangeShapeType="1"/>
          </p:cNvSpPr>
          <p:nvPr/>
        </p:nvSpPr>
        <p:spPr bwMode="auto">
          <a:xfrm flipV="1">
            <a:off x="8153400" y="4129088"/>
            <a:ext cx="0" cy="762000"/>
          </a:xfrm>
          <a:prstGeom prst="line">
            <a:avLst/>
          </a:prstGeom>
          <a:noFill/>
          <a:ln w="28575">
            <a:solidFill>
              <a:schemeClr val="tx1"/>
            </a:solidFill>
            <a:round/>
            <a:headEnd/>
            <a:tailEnd/>
          </a:ln>
          <a:effectLst/>
        </p:spPr>
        <p:txBody>
          <a:bodyPr/>
          <a:lstStyle/>
          <a:p>
            <a:endParaRPr lang="en-US" dirty="0"/>
          </a:p>
        </p:txBody>
      </p:sp>
      <p:sp>
        <p:nvSpPr>
          <p:cNvPr id="115" name="Text Box 146"/>
          <p:cNvSpPr txBox="1">
            <a:spLocks noChangeArrowheads="1"/>
          </p:cNvSpPr>
          <p:nvPr/>
        </p:nvSpPr>
        <p:spPr bwMode="auto">
          <a:xfrm>
            <a:off x="2209800" y="1871663"/>
            <a:ext cx="533400" cy="244475"/>
          </a:xfrm>
          <a:prstGeom prst="rect">
            <a:avLst/>
          </a:prstGeom>
          <a:noFill/>
          <a:ln w="9525">
            <a:noFill/>
            <a:miter lim="800000"/>
            <a:headEnd/>
            <a:tailEnd/>
          </a:ln>
          <a:effectLst/>
        </p:spPr>
        <p:txBody>
          <a:bodyPr>
            <a:spAutoFit/>
          </a:bodyPr>
          <a:lstStyle/>
          <a:p>
            <a:pPr algn="l"/>
            <a:r>
              <a:rPr lang="en-US" sz="1000" b="1" u="none" dirty="0"/>
              <a:t>IF/ID</a:t>
            </a:r>
          </a:p>
        </p:txBody>
      </p:sp>
      <p:sp>
        <p:nvSpPr>
          <p:cNvPr id="116" name="Text Box 147"/>
          <p:cNvSpPr txBox="1">
            <a:spLocks noChangeArrowheads="1"/>
          </p:cNvSpPr>
          <p:nvPr/>
        </p:nvSpPr>
        <p:spPr bwMode="auto">
          <a:xfrm>
            <a:off x="4267200" y="99060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117" name="Text Box 148"/>
          <p:cNvSpPr txBox="1">
            <a:spLocks noChangeArrowheads="1"/>
          </p:cNvSpPr>
          <p:nvPr/>
        </p:nvSpPr>
        <p:spPr bwMode="auto">
          <a:xfrm>
            <a:off x="5943600" y="99060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118" name="Text Box 149"/>
          <p:cNvSpPr txBox="1">
            <a:spLocks noChangeArrowheads="1"/>
          </p:cNvSpPr>
          <p:nvPr/>
        </p:nvSpPr>
        <p:spPr bwMode="auto">
          <a:xfrm>
            <a:off x="7620000" y="99060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119" name="Text Box 152"/>
          <p:cNvSpPr txBox="1">
            <a:spLocks noChangeArrowheads="1"/>
          </p:cNvSpPr>
          <p:nvPr/>
        </p:nvSpPr>
        <p:spPr bwMode="auto">
          <a:xfrm rot="16200000">
            <a:off x="1912938" y="2611438"/>
            <a:ext cx="1447800" cy="244475"/>
          </a:xfrm>
          <a:prstGeom prst="rect">
            <a:avLst/>
          </a:prstGeom>
          <a:noFill/>
          <a:ln w="9525">
            <a:noFill/>
            <a:miter lim="800000"/>
            <a:headEnd/>
            <a:tailEnd/>
          </a:ln>
          <a:effectLst/>
        </p:spPr>
        <p:txBody>
          <a:bodyPr>
            <a:spAutoFit/>
          </a:bodyPr>
          <a:lstStyle/>
          <a:p>
            <a:pPr algn="l"/>
            <a:r>
              <a:rPr lang="en-US" sz="1000" b="1" u="none" dirty="0"/>
              <a:t>Instruction bits 0-31</a:t>
            </a:r>
          </a:p>
        </p:txBody>
      </p:sp>
      <p:sp>
        <p:nvSpPr>
          <p:cNvPr id="120" name="Line 156"/>
          <p:cNvSpPr>
            <a:spLocks noChangeShapeType="1"/>
          </p:cNvSpPr>
          <p:nvPr/>
        </p:nvSpPr>
        <p:spPr bwMode="auto">
          <a:xfrm>
            <a:off x="2743200" y="510540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121" name="Line 157"/>
          <p:cNvSpPr>
            <a:spLocks noChangeShapeType="1"/>
          </p:cNvSpPr>
          <p:nvPr/>
        </p:nvSpPr>
        <p:spPr bwMode="auto">
          <a:xfrm>
            <a:off x="2743200" y="5402580"/>
            <a:ext cx="1752600" cy="0"/>
          </a:xfrm>
          <a:prstGeom prst="line">
            <a:avLst/>
          </a:prstGeom>
          <a:noFill/>
          <a:ln w="28575">
            <a:solidFill>
              <a:schemeClr val="tx1"/>
            </a:solidFill>
            <a:round/>
            <a:headEnd/>
            <a:tailEnd type="triangle" w="med" len="med"/>
          </a:ln>
          <a:effectLst/>
        </p:spPr>
        <p:txBody>
          <a:bodyPr/>
          <a:lstStyle/>
          <a:p>
            <a:endParaRPr lang="en-US" dirty="0"/>
          </a:p>
        </p:txBody>
      </p:sp>
      <p:sp>
        <p:nvSpPr>
          <p:cNvPr id="122" name="Line 158"/>
          <p:cNvSpPr>
            <a:spLocks noChangeShapeType="1"/>
          </p:cNvSpPr>
          <p:nvPr/>
        </p:nvSpPr>
        <p:spPr bwMode="auto">
          <a:xfrm>
            <a:off x="2605088" y="3733800"/>
            <a:ext cx="0" cy="1905000"/>
          </a:xfrm>
          <a:prstGeom prst="line">
            <a:avLst/>
          </a:prstGeom>
          <a:noFill/>
          <a:ln w="28575">
            <a:solidFill>
              <a:schemeClr val="tx1"/>
            </a:solidFill>
            <a:round/>
            <a:headEnd/>
            <a:tailEnd/>
          </a:ln>
          <a:effectLst/>
        </p:spPr>
        <p:txBody>
          <a:bodyPr/>
          <a:lstStyle/>
          <a:p>
            <a:endParaRPr lang="en-US" dirty="0"/>
          </a:p>
        </p:txBody>
      </p:sp>
      <p:sp>
        <p:nvSpPr>
          <p:cNvPr id="123" name="Line 159"/>
          <p:cNvSpPr>
            <a:spLocks noChangeShapeType="1"/>
          </p:cNvSpPr>
          <p:nvPr/>
        </p:nvSpPr>
        <p:spPr bwMode="auto">
          <a:xfrm>
            <a:off x="2590800" y="5638800"/>
            <a:ext cx="5638800" cy="0"/>
          </a:xfrm>
          <a:prstGeom prst="line">
            <a:avLst/>
          </a:prstGeom>
          <a:noFill/>
          <a:ln w="28575">
            <a:solidFill>
              <a:schemeClr val="tx1"/>
            </a:solidFill>
            <a:round/>
            <a:headEnd/>
            <a:tailEnd/>
          </a:ln>
          <a:effectLst/>
        </p:spPr>
        <p:txBody>
          <a:bodyPr/>
          <a:lstStyle/>
          <a:p>
            <a:endParaRPr lang="en-US" dirty="0"/>
          </a:p>
        </p:txBody>
      </p:sp>
      <p:sp>
        <p:nvSpPr>
          <p:cNvPr id="124" name="Text Box 160"/>
          <p:cNvSpPr txBox="1">
            <a:spLocks noChangeArrowheads="1"/>
          </p:cNvSpPr>
          <p:nvPr/>
        </p:nvSpPr>
        <p:spPr bwMode="auto">
          <a:xfrm>
            <a:off x="2895600" y="4419600"/>
            <a:ext cx="685800" cy="244475"/>
          </a:xfrm>
          <a:prstGeom prst="rect">
            <a:avLst/>
          </a:prstGeom>
          <a:noFill/>
          <a:ln w="9525">
            <a:noFill/>
            <a:miter lim="800000"/>
            <a:headEnd/>
            <a:tailEnd/>
          </a:ln>
          <a:effectLst/>
        </p:spPr>
        <p:txBody>
          <a:bodyPr>
            <a:spAutoFit/>
          </a:bodyPr>
          <a:lstStyle/>
          <a:p>
            <a:pPr algn="l"/>
            <a:r>
              <a:rPr lang="en-US" sz="1000" b="1" u="none" dirty="0"/>
              <a:t>Bits 0-15</a:t>
            </a:r>
          </a:p>
        </p:txBody>
      </p:sp>
      <p:sp>
        <p:nvSpPr>
          <p:cNvPr id="125" name="Text Box 161"/>
          <p:cNvSpPr txBox="1">
            <a:spLocks noChangeArrowheads="1"/>
          </p:cNvSpPr>
          <p:nvPr/>
        </p:nvSpPr>
        <p:spPr bwMode="auto">
          <a:xfrm>
            <a:off x="2895600" y="4860925"/>
            <a:ext cx="762000" cy="244475"/>
          </a:xfrm>
          <a:prstGeom prst="rect">
            <a:avLst/>
          </a:prstGeom>
          <a:noFill/>
          <a:ln w="9525">
            <a:noFill/>
            <a:miter lim="800000"/>
            <a:headEnd/>
            <a:tailEnd/>
          </a:ln>
          <a:effectLst/>
        </p:spPr>
        <p:txBody>
          <a:bodyPr>
            <a:spAutoFit/>
          </a:bodyPr>
          <a:lstStyle/>
          <a:p>
            <a:pPr algn="l"/>
            <a:r>
              <a:rPr lang="en-US" sz="1000" b="1" u="none" dirty="0"/>
              <a:t>Bits 16-20</a:t>
            </a:r>
          </a:p>
        </p:txBody>
      </p:sp>
      <p:sp>
        <p:nvSpPr>
          <p:cNvPr id="126" name="Text Box 162"/>
          <p:cNvSpPr txBox="1">
            <a:spLocks noChangeArrowheads="1"/>
          </p:cNvSpPr>
          <p:nvPr/>
        </p:nvSpPr>
        <p:spPr bwMode="auto">
          <a:xfrm>
            <a:off x="2895600" y="5165725"/>
            <a:ext cx="762000" cy="244475"/>
          </a:xfrm>
          <a:prstGeom prst="rect">
            <a:avLst/>
          </a:prstGeom>
          <a:noFill/>
          <a:ln w="9525">
            <a:noFill/>
            <a:miter lim="800000"/>
            <a:headEnd/>
            <a:tailEnd/>
          </a:ln>
          <a:effectLst/>
        </p:spPr>
        <p:txBody>
          <a:bodyPr>
            <a:spAutoFit/>
          </a:bodyPr>
          <a:lstStyle/>
          <a:p>
            <a:pPr algn="l"/>
            <a:r>
              <a:rPr lang="en-US" sz="1000" b="1" u="none" dirty="0"/>
              <a:t>Bits 11-15</a:t>
            </a:r>
          </a:p>
        </p:txBody>
      </p:sp>
      <p:sp>
        <p:nvSpPr>
          <p:cNvPr id="127" name="Line 163"/>
          <p:cNvSpPr>
            <a:spLocks noChangeShapeType="1"/>
          </p:cNvSpPr>
          <p:nvPr/>
        </p:nvSpPr>
        <p:spPr bwMode="auto">
          <a:xfrm>
            <a:off x="8077200" y="5334000"/>
            <a:ext cx="152400" cy="0"/>
          </a:xfrm>
          <a:prstGeom prst="line">
            <a:avLst/>
          </a:prstGeom>
          <a:noFill/>
          <a:ln w="28575">
            <a:solidFill>
              <a:schemeClr val="tx1"/>
            </a:solidFill>
            <a:round/>
            <a:headEnd/>
            <a:tailEnd/>
          </a:ln>
          <a:effectLst/>
        </p:spPr>
        <p:txBody>
          <a:bodyPr/>
          <a:lstStyle/>
          <a:p>
            <a:endParaRPr lang="en-US" dirty="0"/>
          </a:p>
        </p:txBody>
      </p:sp>
      <p:sp>
        <p:nvSpPr>
          <p:cNvPr id="128" name="Line 164"/>
          <p:cNvSpPr>
            <a:spLocks noChangeShapeType="1"/>
          </p:cNvSpPr>
          <p:nvPr/>
        </p:nvSpPr>
        <p:spPr bwMode="auto">
          <a:xfrm>
            <a:off x="8215313" y="5334000"/>
            <a:ext cx="0" cy="304800"/>
          </a:xfrm>
          <a:prstGeom prst="line">
            <a:avLst/>
          </a:prstGeom>
          <a:noFill/>
          <a:ln w="28575">
            <a:solidFill>
              <a:schemeClr val="tx1"/>
            </a:solidFill>
            <a:round/>
            <a:headEnd/>
            <a:tailEnd/>
          </a:ln>
          <a:effectLst/>
        </p:spPr>
        <p:txBody>
          <a:bodyPr/>
          <a:lstStyle/>
          <a:p>
            <a:endParaRPr lang="en-US" dirty="0"/>
          </a:p>
        </p:txBody>
      </p:sp>
      <p:grpSp>
        <p:nvGrpSpPr>
          <p:cNvPr id="129" name="Group 182"/>
          <p:cNvGrpSpPr>
            <a:grpSpLocks/>
          </p:cNvGrpSpPr>
          <p:nvPr/>
        </p:nvGrpSpPr>
        <p:grpSpPr bwMode="auto">
          <a:xfrm>
            <a:off x="5294313" y="4419600"/>
            <a:ext cx="484188" cy="762000"/>
            <a:chOff x="3383" y="3072"/>
            <a:chExt cx="305" cy="480"/>
          </a:xfrm>
        </p:grpSpPr>
        <p:sp>
          <p:nvSpPr>
            <p:cNvPr id="194" name="Oval 166"/>
            <p:cNvSpPr>
              <a:spLocks noChangeArrowheads="1"/>
            </p:cNvSpPr>
            <p:nvPr/>
          </p:nvSpPr>
          <p:spPr bwMode="auto">
            <a:xfrm>
              <a:off x="3408" y="3072"/>
              <a:ext cx="240" cy="480"/>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195" name="Text Box 168"/>
            <p:cNvSpPr txBox="1">
              <a:spLocks noChangeArrowheads="1"/>
            </p:cNvSpPr>
            <p:nvPr/>
          </p:nvSpPr>
          <p:spPr bwMode="auto">
            <a:xfrm>
              <a:off x="3383" y="3198"/>
              <a:ext cx="305" cy="250"/>
            </a:xfrm>
            <a:prstGeom prst="rect">
              <a:avLst/>
            </a:prstGeom>
            <a:noFill/>
            <a:ln w="9525">
              <a:noFill/>
              <a:miter lim="800000"/>
              <a:headEnd/>
              <a:tailEnd/>
            </a:ln>
            <a:effectLst/>
          </p:spPr>
          <p:txBody>
            <a:bodyPr wrap="none">
              <a:spAutoFit/>
            </a:bodyPr>
            <a:lstStyle/>
            <a:p>
              <a:r>
                <a:rPr lang="en-US" sz="1000" b="1" u="none" dirty="0"/>
                <a:t>ALU</a:t>
              </a:r>
            </a:p>
            <a:p>
              <a:r>
                <a:rPr lang="en-US" sz="1000" b="1" u="none" dirty="0"/>
                <a:t>Cont.</a:t>
              </a:r>
            </a:p>
          </p:txBody>
        </p:sp>
      </p:grpSp>
      <p:grpSp>
        <p:nvGrpSpPr>
          <p:cNvPr id="130" name="Group 169"/>
          <p:cNvGrpSpPr>
            <a:grpSpLocks/>
          </p:cNvGrpSpPr>
          <p:nvPr/>
        </p:nvGrpSpPr>
        <p:grpSpPr bwMode="auto">
          <a:xfrm>
            <a:off x="4991088" y="5013325"/>
            <a:ext cx="228600" cy="549275"/>
            <a:chOff x="4392" y="1632"/>
            <a:chExt cx="144" cy="346"/>
          </a:xfrm>
        </p:grpSpPr>
        <p:grpSp>
          <p:nvGrpSpPr>
            <p:cNvPr id="189" name="Group 170"/>
            <p:cNvGrpSpPr>
              <a:grpSpLocks/>
            </p:cNvGrpSpPr>
            <p:nvPr/>
          </p:nvGrpSpPr>
          <p:grpSpPr bwMode="auto">
            <a:xfrm>
              <a:off x="4411" y="1634"/>
              <a:ext cx="102" cy="336"/>
              <a:chOff x="1248" y="3360"/>
              <a:chExt cx="144" cy="480"/>
            </a:xfrm>
          </p:grpSpPr>
          <p:sp>
            <p:nvSpPr>
              <p:cNvPr id="191" name="AutoShape 1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192" name="Line 1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93" name="Line 1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90" name="Text Box 174"/>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sp>
        <p:nvSpPr>
          <p:cNvPr id="131" name="Line 175"/>
          <p:cNvSpPr>
            <a:spLocks noChangeShapeType="1"/>
          </p:cNvSpPr>
          <p:nvPr/>
        </p:nvSpPr>
        <p:spPr bwMode="auto">
          <a:xfrm>
            <a:off x="4648200" y="51054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132" name="Line 176"/>
          <p:cNvSpPr>
            <a:spLocks noChangeShapeType="1"/>
          </p:cNvSpPr>
          <p:nvPr/>
        </p:nvSpPr>
        <p:spPr bwMode="auto">
          <a:xfrm>
            <a:off x="4648200" y="54102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133" name="Line 177"/>
          <p:cNvSpPr>
            <a:spLocks noChangeShapeType="1"/>
          </p:cNvSpPr>
          <p:nvPr/>
        </p:nvSpPr>
        <p:spPr bwMode="auto">
          <a:xfrm>
            <a:off x="5181600" y="5334000"/>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134" name="Line 178"/>
          <p:cNvSpPr>
            <a:spLocks noChangeShapeType="1"/>
          </p:cNvSpPr>
          <p:nvPr/>
        </p:nvSpPr>
        <p:spPr bwMode="auto">
          <a:xfrm>
            <a:off x="6400800" y="5334000"/>
            <a:ext cx="1524000" cy="0"/>
          </a:xfrm>
          <a:prstGeom prst="line">
            <a:avLst/>
          </a:prstGeom>
          <a:noFill/>
          <a:ln w="28575">
            <a:solidFill>
              <a:schemeClr val="tx1"/>
            </a:solidFill>
            <a:round/>
            <a:headEnd/>
            <a:tailEnd type="triangle" w="med" len="med"/>
          </a:ln>
          <a:effectLst/>
        </p:spPr>
        <p:txBody>
          <a:bodyPr/>
          <a:lstStyle/>
          <a:p>
            <a:endParaRPr lang="en-US" dirty="0"/>
          </a:p>
        </p:txBody>
      </p:sp>
      <p:sp>
        <p:nvSpPr>
          <p:cNvPr id="135" name="Line 179"/>
          <p:cNvSpPr>
            <a:spLocks noChangeShapeType="1"/>
          </p:cNvSpPr>
          <p:nvPr/>
        </p:nvSpPr>
        <p:spPr bwMode="auto">
          <a:xfrm>
            <a:off x="5029200" y="477774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36" name="Line 180"/>
          <p:cNvSpPr>
            <a:spLocks noChangeShapeType="1"/>
          </p:cNvSpPr>
          <p:nvPr/>
        </p:nvSpPr>
        <p:spPr bwMode="auto">
          <a:xfrm>
            <a:off x="5029200" y="4632960"/>
            <a:ext cx="0" cy="152400"/>
          </a:xfrm>
          <a:prstGeom prst="line">
            <a:avLst/>
          </a:prstGeom>
          <a:noFill/>
          <a:ln w="28575">
            <a:solidFill>
              <a:schemeClr val="tx1"/>
            </a:solidFill>
            <a:round/>
            <a:headEnd/>
            <a:tailEnd/>
          </a:ln>
          <a:effectLst/>
        </p:spPr>
        <p:txBody>
          <a:bodyPr/>
          <a:lstStyle/>
          <a:p>
            <a:endParaRPr lang="en-US" dirty="0"/>
          </a:p>
        </p:txBody>
      </p:sp>
      <p:grpSp>
        <p:nvGrpSpPr>
          <p:cNvPr id="137" name="Group 186"/>
          <p:cNvGrpSpPr>
            <a:grpSpLocks/>
          </p:cNvGrpSpPr>
          <p:nvPr/>
        </p:nvGrpSpPr>
        <p:grpSpPr bwMode="auto">
          <a:xfrm>
            <a:off x="3581400" y="1219200"/>
            <a:ext cx="608013" cy="914400"/>
            <a:chOff x="2334" y="1056"/>
            <a:chExt cx="383" cy="576"/>
          </a:xfrm>
        </p:grpSpPr>
        <p:sp>
          <p:nvSpPr>
            <p:cNvPr id="187" name="Oval 184"/>
            <p:cNvSpPr>
              <a:spLocks noChangeArrowheads="1"/>
            </p:cNvSpPr>
            <p:nvPr/>
          </p:nvSpPr>
          <p:spPr bwMode="auto">
            <a:xfrm>
              <a:off x="2377" y="1056"/>
              <a:ext cx="311" cy="576"/>
            </a:xfrm>
            <a:prstGeom prst="ellipse">
              <a:avLst/>
            </a:prstGeom>
            <a:solidFill>
              <a:srgbClr val="CC0000">
                <a:alpha val="50000"/>
              </a:srgbClr>
            </a:solidFill>
            <a:ln w="28575">
              <a:solidFill>
                <a:srgbClr val="CC0000"/>
              </a:solidFill>
              <a:round/>
              <a:headEnd/>
              <a:tailEnd/>
            </a:ln>
            <a:effectLst/>
          </p:spPr>
          <p:txBody>
            <a:bodyPr wrap="none" anchor="ctr"/>
            <a:lstStyle/>
            <a:p>
              <a:endParaRPr lang="en-US" dirty="0"/>
            </a:p>
          </p:txBody>
        </p:sp>
        <p:sp>
          <p:nvSpPr>
            <p:cNvPr id="188" name="Text Box 185"/>
            <p:cNvSpPr txBox="1">
              <a:spLocks noChangeArrowheads="1"/>
            </p:cNvSpPr>
            <p:nvPr/>
          </p:nvSpPr>
          <p:spPr bwMode="auto">
            <a:xfrm>
              <a:off x="2334" y="1209"/>
              <a:ext cx="383" cy="250"/>
            </a:xfrm>
            <a:prstGeom prst="rect">
              <a:avLst/>
            </a:prstGeom>
            <a:noFill/>
            <a:ln w="9525">
              <a:noFill/>
              <a:miter lim="800000"/>
              <a:headEnd/>
              <a:tailEnd/>
            </a:ln>
            <a:effectLst/>
          </p:spPr>
          <p:txBody>
            <a:bodyPr wrap="none">
              <a:spAutoFit/>
            </a:bodyPr>
            <a:lstStyle/>
            <a:p>
              <a:r>
                <a:rPr lang="en-US" sz="1000" b="1" u="none" dirty="0"/>
                <a:t>Control</a:t>
              </a:r>
            </a:p>
            <a:p>
              <a:r>
                <a:rPr lang="en-US" sz="1000" b="1" u="none" dirty="0"/>
                <a:t>Decode</a:t>
              </a:r>
            </a:p>
          </p:txBody>
        </p:sp>
      </p:grpSp>
      <p:sp>
        <p:nvSpPr>
          <p:cNvPr id="138" name="Line 187"/>
          <p:cNvSpPr>
            <a:spLocks noChangeShapeType="1"/>
          </p:cNvSpPr>
          <p:nvPr/>
        </p:nvSpPr>
        <p:spPr bwMode="auto">
          <a:xfrm>
            <a:off x="2735580" y="1684020"/>
            <a:ext cx="914400" cy="0"/>
          </a:xfrm>
          <a:prstGeom prst="line">
            <a:avLst/>
          </a:prstGeom>
          <a:noFill/>
          <a:ln w="28575">
            <a:solidFill>
              <a:schemeClr val="tx1"/>
            </a:solidFill>
            <a:round/>
            <a:headEnd/>
            <a:tailEnd type="triangle" w="med" len="med"/>
          </a:ln>
          <a:effectLst/>
        </p:spPr>
        <p:txBody>
          <a:bodyPr/>
          <a:lstStyle/>
          <a:p>
            <a:endParaRPr lang="en-US" dirty="0"/>
          </a:p>
        </p:txBody>
      </p:sp>
      <p:grpSp>
        <p:nvGrpSpPr>
          <p:cNvPr id="139" name="Group 188"/>
          <p:cNvGrpSpPr>
            <a:grpSpLocks/>
          </p:cNvGrpSpPr>
          <p:nvPr/>
        </p:nvGrpSpPr>
        <p:grpSpPr bwMode="auto">
          <a:xfrm>
            <a:off x="4495800" y="1219200"/>
            <a:ext cx="152400" cy="838200"/>
            <a:chOff x="1728" y="1296"/>
            <a:chExt cx="96" cy="2688"/>
          </a:xfrm>
        </p:grpSpPr>
        <p:sp>
          <p:nvSpPr>
            <p:cNvPr id="185" name="Rectangle 189"/>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186" name="Rectangle 190"/>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140" name="Group 191"/>
          <p:cNvGrpSpPr>
            <a:grpSpLocks/>
          </p:cNvGrpSpPr>
          <p:nvPr/>
        </p:nvGrpSpPr>
        <p:grpSpPr bwMode="auto">
          <a:xfrm>
            <a:off x="6248400" y="1219200"/>
            <a:ext cx="152400" cy="838200"/>
            <a:chOff x="1728" y="1296"/>
            <a:chExt cx="96" cy="2688"/>
          </a:xfrm>
        </p:grpSpPr>
        <p:sp>
          <p:nvSpPr>
            <p:cNvPr id="183" name="Rectangle 192"/>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184" name="Rectangle 193"/>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grpSp>
        <p:nvGrpSpPr>
          <p:cNvPr id="141" name="Group 194"/>
          <p:cNvGrpSpPr>
            <a:grpSpLocks/>
          </p:cNvGrpSpPr>
          <p:nvPr/>
        </p:nvGrpSpPr>
        <p:grpSpPr bwMode="auto">
          <a:xfrm>
            <a:off x="7924800" y="1219200"/>
            <a:ext cx="152400" cy="838200"/>
            <a:chOff x="1728" y="1296"/>
            <a:chExt cx="96" cy="2688"/>
          </a:xfrm>
        </p:grpSpPr>
        <p:sp>
          <p:nvSpPr>
            <p:cNvPr id="181" name="Rectangle 195"/>
            <p:cNvSpPr>
              <a:spLocks noChangeArrowheads="1"/>
            </p:cNvSpPr>
            <p:nvPr/>
          </p:nvSpPr>
          <p:spPr bwMode="auto">
            <a:xfrm>
              <a:off x="1728" y="1296"/>
              <a:ext cx="48" cy="2688"/>
            </a:xfrm>
            <a:prstGeom prst="rect">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182" name="Rectangle 196"/>
            <p:cNvSpPr>
              <a:spLocks noChangeArrowheads="1"/>
            </p:cNvSpPr>
            <p:nvPr/>
          </p:nvSpPr>
          <p:spPr bwMode="auto">
            <a:xfrm>
              <a:off x="1776" y="1296"/>
              <a:ext cx="48" cy="2688"/>
            </a:xfrm>
            <a:prstGeom prst="rect">
              <a:avLst/>
            </a:prstGeom>
            <a:solidFill>
              <a:srgbClr val="CC0000">
                <a:alpha val="70000"/>
              </a:srgbClr>
            </a:solidFill>
            <a:ln w="9525">
              <a:solidFill>
                <a:srgbClr val="CC0000"/>
              </a:solidFill>
              <a:miter lim="800000"/>
              <a:headEnd/>
              <a:tailEnd/>
            </a:ln>
            <a:effectLst/>
          </p:spPr>
          <p:txBody>
            <a:bodyPr wrap="none" anchor="ctr"/>
            <a:lstStyle/>
            <a:p>
              <a:endParaRPr lang="en-US" dirty="0"/>
            </a:p>
          </p:txBody>
        </p:sp>
      </p:grpSp>
      <p:sp>
        <p:nvSpPr>
          <p:cNvPr id="142" name="AutoShape 197"/>
          <p:cNvSpPr>
            <a:spLocks noChangeArrowheads="1"/>
          </p:cNvSpPr>
          <p:nvPr/>
        </p:nvSpPr>
        <p:spPr bwMode="auto">
          <a:xfrm>
            <a:off x="4129088" y="1371600"/>
            <a:ext cx="381000" cy="533400"/>
          </a:xfrm>
          <a:prstGeom prst="rightArrow">
            <a:avLst>
              <a:gd name="adj1" fmla="val 50000"/>
              <a:gd name="adj2" fmla="val 2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143" name="AutoShape 198"/>
          <p:cNvSpPr>
            <a:spLocks noChangeArrowheads="1"/>
          </p:cNvSpPr>
          <p:nvPr/>
        </p:nvSpPr>
        <p:spPr bwMode="auto">
          <a:xfrm>
            <a:off x="4648200" y="1371600"/>
            <a:ext cx="1600200" cy="533400"/>
          </a:xfrm>
          <a:prstGeom prst="rightArrow">
            <a:avLst>
              <a:gd name="adj1" fmla="val 50000"/>
              <a:gd name="adj2" fmla="val 75000"/>
            </a:avLst>
          </a:prstGeom>
          <a:solidFill>
            <a:srgbClr val="CC0000"/>
          </a:solidFill>
          <a:ln w="9525">
            <a:solidFill>
              <a:srgbClr val="CC0000"/>
            </a:solidFill>
            <a:miter lim="800000"/>
            <a:headEnd/>
            <a:tailEnd/>
          </a:ln>
          <a:effectLst/>
        </p:spPr>
        <p:txBody>
          <a:bodyPr wrap="none" anchor="ctr"/>
          <a:lstStyle/>
          <a:p>
            <a:endParaRPr lang="en-US" dirty="0"/>
          </a:p>
        </p:txBody>
      </p:sp>
      <p:sp>
        <p:nvSpPr>
          <p:cNvPr id="144" name="AutoShape 199"/>
          <p:cNvSpPr>
            <a:spLocks noChangeArrowheads="1"/>
          </p:cNvSpPr>
          <p:nvPr/>
        </p:nvSpPr>
        <p:spPr bwMode="auto">
          <a:xfrm>
            <a:off x="6400800" y="1524000"/>
            <a:ext cx="1524000" cy="228600"/>
          </a:xfrm>
          <a:prstGeom prst="rightArrow">
            <a:avLst>
              <a:gd name="adj1" fmla="val 50000"/>
              <a:gd name="adj2" fmla="val 166667"/>
            </a:avLst>
          </a:prstGeom>
          <a:solidFill>
            <a:srgbClr val="CC0000"/>
          </a:solidFill>
          <a:ln w="9525">
            <a:solidFill>
              <a:srgbClr val="CC0000"/>
            </a:solidFill>
            <a:miter lim="800000"/>
            <a:headEnd/>
            <a:tailEnd/>
          </a:ln>
          <a:effectLst/>
        </p:spPr>
        <p:txBody>
          <a:bodyPr wrap="none" anchor="ctr"/>
          <a:lstStyle/>
          <a:p>
            <a:endParaRPr lang="en-US" dirty="0"/>
          </a:p>
        </p:txBody>
      </p:sp>
      <p:sp>
        <p:nvSpPr>
          <p:cNvPr id="145" name="Line 200"/>
          <p:cNvSpPr>
            <a:spLocks noChangeShapeType="1"/>
          </p:cNvSpPr>
          <p:nvPr/>
        </p:nvSpPr>
        <p:spPr bwMode="auto">
          <a:xfrm>
            <a:off x="5715000" y="4800600"/>
            <a:ext cx="152400" cy="0"/>
          </a:xfrm>
          <a:prstGeom prst="line">
            <a:avLst/>
          </a:prstGeom>
          <a:noFill/>
          <a:ln w="28575">
            <a:solidFill>
              <a:srgbClr val="CC0000"/>
            </a:solidFill>
            <a:round/>
            <a:headEnd/>
            <a:tailEnd/>
          </a:ln>
          <a:effectLst/>
        </p:spPr>
        <p:txBody>
          <a:bodyPr/>
          <a:lstStyle/>
          <a:p>
            <a:endParaRPr lang="en-US" dirty="0"/>
          </a:p>
        </p:txBody>
      </p:sp>
      <p:sp>
        <p:nvSpPr>
          <p:cNvPr id="146" name="Line 202"/>
          <p:cNvSpPr>
            <a:spLocks noChangeShapeType="1"/>
          </p:cNvSpPr>
          <p:nvPr/>
        </p:nvSpPr>
        <p:spPr bwMode="auto">
          <a:xfrm>
            <a:off x="5410200" y="1752600"/>
            <a:ext cx="609600" cy="457200"/>
          </a:xfrm>
          <a:prstGeom prst="line">
            <a:avLst/>
          </a:prstGeom>
          <a:noFill/>
          <a:ln w="9525">
            <a:solidFill>
              <a:srgbClr val="CC0000"/>
            </a:solidFill>
            <a:round/>
            <a:headEnd/>
            <a:tailEnd/>
          </a:ln>
          <a:effectLst/>
        </p:spPr>
        <p:txBody>
          <a:bodyPr/>
          <a:lstStyle/>
          <a:p>
            <a:endParaRPr lang="en-US" dirty="0"/>
          </a:p>
        </p:txBody>
      </p:sp>
      <p:sp>
        <p:nvSpPr>
          <p:cNvPr id="147" name="Line 203"/>
          <p:cNvSpPr>
            <a:spLocks noChangeShapeType="1"/>
          </p:cNvSpPr>
          <p:nvPr/>
        </p:nvSpPr>
        <p:spPr bwMode="auto">
          <a:xfrm>
            <a:off x="5486400" y="1752600"/>
            <a:ext cx="609600" cy="457200"/>
          </a:xfrm>
          <a:prstGeom prst="line">
            <a:avLst/>
          </a:prstGeom>
          <a:noFill/>
          <a:ln w="9525">
            <a:solidFill>
              <a:srgbClr val="CC0000"/>
            </a:solidFill>
            <a:round/>
            <a:headEnd/>
            <a:tailEnd/>
          </a:ln>
          <a:effectLst/>
        </p:spPr>
        <p:txBody>
          <a:bodyPr/>
          <a:lstStyle/>
          <a:p>
            <a:endParaRPr lang="en-US" dirty="0"/>
          </a:p>
        </p:txBody>
      </p:sp>
      <p:sp>
        <p:nvSpPr>
          <p:cNvPr id="148" name="Line 204"/>
          <p:cNvSpPr>
            <a:spLocks noChangeShapeType="1"/>
          </p:cNvSpPr>
          <p:nvPr/>
        </p:nvSpPr>
        <p:spPr bwMode="auto">
          <a:xfrm>
            <a:off x="5334000" y="1752600"/>
            <a:ext cx="609600" cy="457200"/>
          </a:xfrm>
          <a:prstGeom prst="line">
            <a:avLst/>
          </a:prstGeom>
          <a:noFill/>
          <a:ln w="9525">
            <a:solidFill>
              <a:srgbClr val="CC0000"/>
            </a:solidFill>
            <a:round/>
            <a:headEnd/>
            <a:tailEnd/>
          </a:ln>
          <a:effectLst/>
        </p:spPr>
        <p:txBody>
          <a:bodyPr/>
          <a:lstStyle/>
          <a:p>
            <a:endParaRPr lang="en-US" dirty="0"/>
          </a:p>
        </p:txBody>
      </p:sp>
      <p:sp>
        <p:nvSpPr>
          <p:cNvPr id="149" name="Line 206"/>
          <p:cNvSpPr>
            <a:spLocks noChangeShapeType="1"/>
          </p:cNvSpPr>
          <p:nvPr/>
        </p:nvSpPr>
        <p:spPr bwMode="auto">
          <a:xfrm flipH="1">
            <a:off x="5105400" y="3124200"/>
            <a:ext cx="838200" cy="0"/>
          </a:xfrm>
          <a:prstGeom prst="line">
            <a:avLst/>
          </a:prstGeom>
          <a:noFill/>
          <a:ln w="9525">
            <a:solidFill>
              <a:srgbClr val="CC0000"/>
            </a:solidFill>
            <a:round/>
            <a:headEnd/>
            <a:tailEnd/>
          </a:ln>
          <a:effectLst/>
        </p:spPr>
        <p:txBody>
          <a:bodyPr/>
          <a:lstStyle/>
          <a:p>
            <a:endParaRPr lang="en-US" dirty="0"/>
          </a:p>
        </p:txBody>
      </p:sp>
      <p:sp>
        <p:nvSpPr>
          <p:cNvPr id="150" name="Text Box 208"/>
          <p:cNvSpPr txBox="1">
            <a:spLocks noChangeArrowheads="1"/>
          </p:cNvSpPr>
          <p:nvPr/>
        </p:nvSpPr>
        <p:spPr bwMode="auto">
          <a:xfrm>
            <a:off x="5314950" y="2943225"/>
            <a:ext cx="6699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Srce</a:t>
            </a:r>
          </a:p>
        </p:txBody>
      </p:sp>
      <p:sp>
        <p:nvSpPr>
          <p:cNvPr id="151" name="Line 209"/>
          <p:cNvSpPr>
            <a:spLocks noChangeShapeType="1"/>
          </p:cNvSpPr>
          <p:nvPr/>
        </p:nvSpPr>
        <p:spPr bwMode="auto">
          <a:xfrm>
            <a:off x="6019800" y="2209800"/>
            <a:ext cx="0" cy="3200400"/>
          </a:xfrm>
          <a:prstGeom prst="line">
            <a:avLst/>
          </a:prstGeom>
          <a:noFill/>
          <a:ln w="9525">
            <a:solidFill>
              <a:srgbClr val="CC0000"/>
            </a:solidFill>
            <a:round/>
            <a:headEnd/>
            <a:tailEnd/>
          </a:ln>
          <a:effectLst/>
        </p:spPr>
        <p:txBody>
          <a:bodyPr/>
          <a:lstStyle/>
          <a:p>
            <a:endParaRPr lang="en-US" dirty="0"/>
          </a:p>
        </p:txBody>
      </p:sp>
      <p:sp>
        <p:nvSpPr>
          <p:cNvPr id="152" name="Line 210"/>
          <p:cNvSpPr>
            <a:spLocks noChangeShapeType="1"/>
          </p:cNvSpPr>
          <p:nvPr/>
        </p:nvSpPr>
        <p:spPr bwMode="auto">
          <a:xfrm flipH="1">
            <a:off x="5486400" y="5410200"/>
            <a:ext cx="533400" cy="0"/>
          </a:xfrm>
          <a:prstGeom prst="line">
            <a:avLst/>
          </a:prstGeom>
          <a:noFill/>
          <a:ln w="9525">
            <a:solidFill>
              <a:srgbClr val="CC0000"/>
            </a:solidFill>
            <a:round/>
            <a:headEnd/>
            <a:tailEnd/>
          </a:ln>
          <a:effectLst/>
        </p:spPr>
        <p:txBody>
          <a:bodyPr/>
          <a:lstStyle/>
          <a:p>
            <a:endParaRPr lang="en-US" dirty="0"/>
          </a:p>
        </p:txBody>
      </p:sp>
      <p:sp>
        <p:nvSpPr>
          <p:cNvPr id="153" name="Line 211"/>
          <p:cNvSpPr>
            <a:spLocks noChangeShapeType="1"/>
          </p:cNvSpPr>
          <p:nvPr/>
        </p:nvSpPr>
        <p:spPr bwMode="auto">
          <a:xfrm flipV="1">
            <a:off x="5486400" y="5181600"/>
            <a:ext cx="0" cy="228600"/>
          </a:xfrm>
          <a:prstGeom prst="line">
            <a:avLst/>
          </a:prstGeom>
          <a:noFill/>
          <a:ln w="9525">
            <a:solidFill>
              <a:srgbClr val="CC0000"/>
            </a:solidFill>
            <a:round/>
            <a:headEnd/>
            <a:tailEnd type="triangle" w="med" len="med"/>
          </a:ln>
          <a:effectLst/>
        </p:spPr>
        <p:txBody>
          <a:bodyPr/>
          <a:lstStyle/>
          <a:p>
            <a:endParaRPr lang="en-US" dirty="0"/>
          </a:p>
        </p:txBody>
      </p:sp>
      <p:sp>
        <p:nvSpPr>
          <p:cNvPr id="154" name="Line 212"/>
          <p:cNvSpPr>
            <a:spLocks noChangeShapeType="1"/>
          </p:cNvSpPr>
          <p:nvPr/>
        </p:nvSpPr>
        <p:spPr bwMode="auto">
          <a:xfrm>
            <a:off x="6096000" y="2209800"/>
            <a:ext cx="0" cy="3505200"/>
          </a:xfrm>
          <a:prstGeom prst="line">
            <a:avLst/>
          </a:prstGeom>
          <a:noFill/>
          <a:ln w="9525">
            <a:solidFill>
              <a:srgbClr val="CC0000"/>
            </a:solidFill>
            <a:round/>
            <a:headEnd/>
            <a:tailEnd/>
          </a:ln>
          <a:effectLst/>
        </p:spPr>
        <p:txBody>
          <a:bodyPr/>
          <a:lstStyle/>
          <a:p>
            <a:endParaRPr lang="en-US" dirty="0"/>
          </a:p>
        </p:txBody>
      </p:sp>
      <p:sp>
        <p:nvSpPr>
          <p:cNvPr id="155" name="Text Box 213"/>
          <p:cNvSpPr txBox="1">
            <a:spLocks noChangeArrowheads="1"/>
          </p:cNvSpPr>
          <p:nvPr/>
        </p:nvSpPr>
        <p:spPr bwMode="auto">
          <a:xfrm>
            <a:off x="5486400" y="5105400"/>
            <a:ext cx="60642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ALU Op</a:t>
            </a:r>
          </a:p>
        </p:txBody>
      </p:sp>
      <p:sp>
        <p:nvSpPr>
          <p:cNvPr id="156" name="Line 214"/>
          <p:cNvSpPr>
            <a:spLocks noChangeShapeType="1"/>
          </p:cNvSpPr>
          <p:nvPr/>
        </p:nvSpPr>
        <p:spPr bwMode="auto">
          <a:xfrm flipH="1">
            <a:off x="5105400" y="5715000"/>
            <a:ext cx="990600" cy="0"/>
          </a:xfrm>
          <a:prstGeom prst="line">
            <a:avLst/>
          </a:prstGeom>
          <a:noFill/>
          <a:ln w="9525">
            <a:solidFill>
              <a:srgbClr val="CC0000"/>
            </a:solidFill>
            <a:round/>
            <a:headEnd/>
            <a:tailEnd/>
          </a:ln>
          <a:effectLst/>
        </p:spPr>
        <p:txBody>
          <a:bodyPr/>
          <a:lstStyle/>
          <a:p>
            <a:endParaRPr lang="en-US" dirty="0"/>
          </a:p>
        </p:txBody>
      </p:sp>
      <p:sp>
        <p:nvSpPr>
          <p:cNvPr id="157" name="Text Box 215"/>
          <p:cNvSpPr txBox="1">
            <a:spLocks noChangeArrowheads="1"/>
          </p:cNvSpPr>
          <p:nvPr/>
        </p:nvSpPr>
        <p:spPr bwMode="auto">
          <a:xfrm>
            <a:off x="5167313" y="5410200"/>
            <a:ext cx="625475"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Reg. Dst.</a:t>
            </a:r>
          </a:p>
        </p:txBody>
      </p:sp>
      <p:sp>
        <p:nvSpPr>
          <p:cNvPr id="158" name="Line 216"/>
          <p:cNvSpPr>
            <a:spLocks noChangeShapeType="1"/>
          </p:cNvSpPr>
          <p:nvPr/>
        </p:nvSpPr>
        <p:spPr bwMode="auto">
          <a:xfrm>
            <a:off x="6553200" y="3095625"/>
            <a:ext cx="152400" cy="0"/>
          </a:xfrm>
          <a:prstGeom prst="line">
            <a:avLst/>
          </a:prstGeom>
          <a:noFill/>
          <a:ln w="28575">
            <a:solidFill>
              <a:srgbClr val="CC0000"/>
            </a:solidFill>
            <a:round/>
            <a:headEnd/>
            <a:tailEnd type="triangle" w="med" len="med"/>
          </a:ln>
          <a:effectLst/>
        </p:spPr>
        <p:txBody>
          <a:bodyPr/>
          <a:lstStyle/>
          <a:p>
            <a:endParaRPr lang="en-US" dirty="0"/>
          </a:p>
        </p:txBody>
      </p:sp>
      <p:sp>
        <p:nvSpPr>
          <p:cNvPr id="159" name="AutoShape 217"/>
          <p:cNvSpPr>
            <a:spLocks noChangeArrowheads="1"/>
          </p:cNvSpPr>
          <p:nvPr/>
        </p:nvSpPr>
        <p:spPr bwMode="auto">
          <a:xfrm>
            <a:off x="6705600" y="2924175"/>
            <a:ext cx="304800" cy="228600"/>
          </a:xfrm>
          <a:prstGeom prst="flowChartDelay">
            <a:avLst/>
          </a:prstGeom>
          <a:solidFill>
            <a:srgbClr val="CC0000">
              <a:alpha val="50000"/>
            </a:srgbClr>
          </a:solidFill>
          <a:ln w="9525">
            <a:solidFill>
              <a:srgbClr val="CC0000"/>
            </a:solidFill>
            <a:miter lim="800000"/>
            <a:headEnd/>
            <a:tailEnd/>
          </a:ln>
          <a:effectLst/>
        </p:spPr>
        <p:txBody>
          <a:bodyPr wrap="none" anchor="ctr"/>
          <a:lstStyle/>
          <a:p>
            <a:endParaRPr lang="en-US" dirty="0"/>
          </a:p>
        </p:txBody>
      </p:sp>
      <p:sp>
        <p:nvSpPr>
          <p:cNvPr id="160" name="Line 218"/>
          <p:cNvSpPr>
            <a:spLocks noChangeShapeType="1"/>
          </p:cNvSpPr>
          <p:nvPr/>
        </p:nvSpPr>
        <p:spPr bwMode="auto">
          <a:xfrm>
            <a:off x="6553200" y="2971800"/>
            <a:ext cx="152400" cy="0"/>
          </a:xfrm>
          <a:prstGeom prst="line">
            <a:avLst/>
          </a:prstGeom>
          <a:noFill/>
          <a:ln w="12700">
            <a:solidFill>
              <a:srgbClr val="CC0000"/>
            </a:solidFill>
            <a:round/>
            <a:headEnd/>
            <a:tailEnd type="triangle" w="med" len="med"/>
          </a:ln>
          <a:effectLst/>
        </p:spPr>
        <p:txBody>
          <a:bodyPr/>
          <a:lstStyle/>
          <a:p>
            <a:endParaRPr lang="en-US" dirty="0"/>
          </a:p>
        </p:txBody>
      </p:sp>
      <p:sp>
        <p:nvSpPr>
          <p:cNvPr id="161" name="Line 219"/>
          <p:cNvSpPr>
            <a:spLocks noChangeShapeType="1"/>
          </p:cNvSpPr>
          <p:nvPr/>
        </p:nvSpPr>
        <p:spPr bwMode="auto">
          <a:xfrm>
            <a:off x="6553200" y="1676400"/>
            <a:ext cx="0" cy="1295400"/>
          </a:xfrm>
          <a:prstGeom prst="line">
            <a:avLst/>
          </a:prstGeom>
          <a:noFill/>
          <a:ln w="9525">
            <a:solidFill>
              <a:srgbClr val="CC0000"/>
            </a:solidFill>
            <a:round/>
            <a:headEnd/>
            <a:tailEnd/>
          </a:ln>
          <a:effectLst/>
        </p:spPr>
        <p:txBody>
          <a:bodyPr/>
          <a:lstStyle/>
          <a:p>
            <a:endParaRPr lang="en-US" dirty="0"/>
          </a:p>
        </p:txBody>
      </p:sp>
      <p:sp>
        <p:nvSpPr>
          <p:cNvPr id="162" name="Line 220"/>
          <p:cNvSpPr>
            <a:spLocks noChangeShapeType="1"/>
          </p:cNvSpPr>
          <p:nvPr/>
        </p:nvSpPr>
        <p:spPr bwMode="auto">
          <a:xfrm>
            <a:off x="7010400" y="3043238"/>
            <a:ext cx="152400" cy="0"/>
          </a:xfrm>
          <a:prstGeom prst="line">
            <a:avLst/>
          </a:prstGeom>
          <a:noFill/>
          <a:ln w="12700">
            <a:solidFill>
              <a:srgbClr val="CC0000"/>
            </a:solidFill>
            <a:round/>
            <a:headEnd/>
            <a:tailEnd/>
          </a:ln>
          <a:effectLst/>
        </p:spPr>
        <p:txBody>
          <a:bodyPr/>
          <a:lstStyle/>
          <a:p>
            <a:endParaRPr lang="en-US" dirty="0"/>
          </a:p>
        </p:txBody>
      </p:sp>
      <p:sp>
        <p:nvSpPr>
          <p:cNvPr id="163" name="Line 221"/>
          <p:cNvSpPr>
            <a:spLocks noChangeShapeType="1"/>
          </p:cNvSpPr>
          <p:nvPr/>
        </p:nvSpPr>
        <p:spPr bwMode="auto">
          <a:xfrm>
            <a:off x="7162800" y="914400"/>
            <a:ext cx="0" cy="2133600"/>
          </a:xfrm>
          <a:prstGeom prst="line">
            <a:avLst/>
          </a:prstGeom>
          <a:noFill/>
          <a:ln w="9525">
            <a:solidFill>
              <a:srgbClr val="CC0000"/>
            </a:solidFill>
            <a:round/>
            <a:headEnd/>
            <a:tailEnd/>
          </a:ln>
          <a:effectLst/>
        </p:spPr>
        <p:txBody>
          <a:bodyPr/>
          <a:lstStyle/>
          <a:p>
            <a:endParaRPr lang="en-US" dirty="0"/>
          </a:p>
        </p:txBody>
      </p:sp>
      <p:sp>
        <p:nvSpPr>
          <p:cNvPr id="164" name="Line 222"/>
          <p:cNvSpPr>
            <a:spLocks noChangeShapeType="1"/>
          </p:cNvSpPr>
          <p:nvPr/>
        </p:nvSpPr>
        <p:spPr bwMode="auto">
          <a:xfrm flipH="1">
            <a:off x="2286000" y="914400"/>
            <a:ext cx="4876800" cy="0"/>
          </a:xfrm>
          <a:prstGeom prst="line">
            <a:avLst/>
          </a:prstGeom>
          <a:noFill/>
          <a:ln w="9525">
            <a:solidFill>
              <a:srgbClr val="CC0000"/>
            </a:solidFill>
            <a:round/>
            <a:headEnd/>
            <a:tailEnd/>
          </a:ln>
          <a:effectLst/>
        </p:spPr>
        <p:txBody>
          <a:bodyPr/>
          <a:lstStyle/>
          <a:p>
            <a:endParaRPr lang="en-US" dirty="0"/>
          </a:p>
        </p:txBody>
      </p:sp>
      <p:sp>
        <p:nvSpPr>
          <p:cNvPr id="165" name="Line 223"/>
          <p:cNvSpPr>
            <a:spLocks noChangeShapeType="1"/>
          </p:cNvSpPr>
          <p:nvPr/>
        </p:nvSpPr>
        <p:spPr bwMode="auto">
          <a:xfrm>
            <a:off x="2286000" y="914400"/>
            <a:ext cx="0" cy="457200"/>
          </a:xfrm>
          <a:prstGeom prst="line">
            <a:avLst/>
          </a:prstGeom>
          <a:noFill/>
          <a:ln w="9525">
            <a:solidFill>
              <a:srgbClr val="CC0000"/>
            </a:solidFill>
            <a:round/>
            <a:headEnd/>
            <a:tailEnd/>
          </a:ln>
          <a:effectLst/>
        </p:spPr>
        <p:txBody>
          <a:bodyPr/>
          <a:lstStyle/>
          <a:p>
            <a:endParaRPr lang="en-US" dirty="0"/>
          </a:p>
        </p:txBody>
      </p:sp>
      <p:sp>
        <p:nvSpPr>
          <p:cNvPr id="166" name="Text Box 224"/>
          <p:cNvSpPr txBox="1">
            <a:spLocks noChangeArrowheads="1"/>
          </p:cNvSpPr>
          <p:nvPr/>
        </p:nvSpPr>
        <p:spPr bwMode="auto">
          <a:xfrm>
            <a:off x="6553200" y="2743200"/>
            <a:ext cx="546100" cy="22860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Branch</a:t>
            </a:r>
          </a:p>
        </p:txBody>
      </p:sp>
      <p:sp>
        <p:nvSpPr>
          <p:cNvPr id="167" name="Line 225"/>
          <p:cNvSpPr>
            <a:spLocks noChangeShapeType="1"/>
          </p:cNvSpPr>
          <p:nvPr/>
        </p:nvSpPr>
        <p:spPr bwMode="auto">
          <a:xfrm>
            <a:off x="7315200" y="16764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168" name="Text Box 226"/>
          <p:cNvSpPr txBox="1">
            <a:spLocks noChangeArrowheads="1"/>
          </p:cNvSpPr>
          <p:nvPr/>
        </p:nvSpPr>
        <p:spPr bwMode="auto">
          <a:xfrm rot="16200000">
            <a:off x="6748463" y="25908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Write</a:t>
            </a:r>
          </a:p>
        </p:txBody>
      </p:sp>
      <p:sp>
        <p:nvSpPr>
          <p:cNvPr id="169" name="Text Box 228"/>
          <p:cNvSpPr txBox="1">
            <a:spLocks noChangeArrowheads="1"/>
          </p:cNvSpPr>
          <p:nvPr/>
        </p:nvSpPr>
        <p:spPr bwMode="auto">
          <a:xfrm rot="16200000">
            <a:off x="6900863" y="2578100"/>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 Read</a:t>
            </a:r>
          </a:p>
        </p:txBody>
      </p:sp>
      <p:sp>
        <p:nvSpPr>
          <p:cNvPr id="170" name="Line 229"/>
          <p:cNvSpPr>
            <a:spLocks noChangeShapeType="1"/>
          </p:cNvSpPr>
          <p:nvPr/>
        </p:nvSpPr>
        <p:spPr bwMode="auto">
          <a:xfrm>
            <a:off x="7481888" y="1676400"/>
            <a:ext cx="0" cy="1676400"/>
          </a:xfrm>
          <a:prstGeom prst="line">
            <a:avLst/>
          </a:prstGeom>
          <a:noFill/>
          <a:ln w="9525">
            <a:solidFill>
              <a:srgbClr val="CC0000"/>
            </a:solidFill>
            <a:round/>
            <a:headEnd/>
            <a:tailEnd type="triangle" w="med" len="med"/>
          </a:ln>
          <a:effectLst/>
        </p:spPr>
        <p:txBody>
          <a:bodyPr/>
          <a:lstStyle/>
          <a:p>
            <a:endParaRPr lang="en-US" dirty="0"/>
          </a:p>
        </p:txBody>
      </p:sp>
      <p:sp>
        <p:nvSpPr>
          <p:cNvPr id="171" name="Line 230"/>
          <p:cNvSpPr>
            <a:spLocks noChangeShapeType="1"/>
          </p:cNvSpPr>
          <p:nvPr/>
        </p:nvSpPr>
        <p:spPr bwMode="auto">
          <a:xfrm flipH="1">
            <a:off x="3124200" y="990600"/>
            <a:ext cx="5181600" cy="0"/>
          </a:xfrm>
          <a:prstGeom prst="line">
            <a:avLst/>
          </a:prstGeom>
          <a:noFill/>
          <a:ln w="9525">
            <a:solidFill>
              <a:srgbClr val="CC0000"/>
            </a:solidFill>
            <a:round/>
            <a:headEnd/>
            <a:tailEnd/>
          </a:ln>
          <a:effectLst/>
        </p:spPr>
        <p:txBody>
          <a:bodyPr/>
          <a:lstStyle/>
          <a:p>
            <a:endParaRPr lang="en-US" dirty="0"/>
          </a:p>
        </p:txBody>
      </p:sp>
      <p:sp>
        <p:nvSpPr>
          <p:cNvPr id="172" name="Line 231"/>
          <p:cNvSpPr>
            <a:spLocks noChangeShapeType="1"/>
          </p:cNvSpPr>
          <p:nvPr/>
        </p:nvSpPr>
        <p:spPr bwMode="auto">
          <a:xfrm>
            <a:off x="3124200" y="990600"/>
            <a:ext cx="0" cy="1752600"/>
          </a:xfrm>
          <a:prstGeom prst="line">
            <a:avLst/>
          </a:prstGeom>
          <a:noFill/>
          <a:ln w="9525">
            <a:solidFill>
              <a:srgbClr val="CC0000"/>
            </a:solidFill>
            <a:round/>
            <a:headEnd/>
            <a:tailEnd type="triangle" w="med" len="med"/>
          </a:ln>
          <a:effectLst/>
        </p:spPr>
        <p:txBody>
          <a:bodyPr/>
          <a:lstStyle/>
          <a:p>
            <a:endParaRPr lang="en-US" dirty="0"/>
          </a:p>
        </p:txBody>
      </p:sp>
      <p:sp>
        <p:nvSpPr>
          <p:cNvPr id="173" name="Line 232"/>
          <p:cNvSpPr>
            <a:spLocks noChangeShapeType="1"/>
          </p:cNvSpPr>
          <p:nvPr/>
        </p:nvSpPr>
        <p:spPr bwMode="auto">
          <a:xfrm>
            <a:off x="8305800" y="990600"/>
            <a:ext cx="0" cy="381000"/>
          </a:xfrm>
          <a:prstGeom prst="line">
            <a:avLst/>
          </a:prstGeom>
          <a:noFill/>
          <a:ln w="9525">
            <a:solidFill>
              <a:srgbClr val="CC0000"/>
            </a:solidFill>
            <a:round/>
            <a:headEnd/>
            <a:tailEnd/>
          </a:ln>
          <a:effectLst/>
        </p:spPr>
        <p:txBody>
          <a:bodyPr/>
          <a:lstStyle/>
          <a:p>
            <a:endParaRPr lang="en-US" dirty="0"/>
          </a:p>
        </p:txBody>
      </p:sp>
      <p:sp>
        <p:nvSpPr>
          <p:cNvPr id="174" name="Line 233"/>
          <p:cNvSpPr>
            <a:spLocks noChangeShapeType="1"/>
          </p:cNvSpPr>
          <p:nvPr/>
        </p:nvSpPr>
        <p:spPr bwMode="auto">
          <a:xfrm flipH="1">
            <a:off x="8077200" y="1371600"/>
            <a:ext cx="228600" cy="0"/>
          </a:xfrm>
          <a:prstGeom prst="line">
            <a:avLst/>
          </a:prstGeom>
          <a:noFill/>
          <a:ln w="9525">
            <a:solidFill>
              <a:srgbClr val="CC0000"/>
            </a:solidFill>
            <a:round/>
            <a:headEnd/>
            <a:tailEnd/>
          </a:ln>
          <a:effectLst/>
        </p:spPr>
        <p:txBody>
          <a:bodyPr/>
          <a:lstStyle/>
          <a:p>
            <a:endParaRPr lang="en-US" dirty="0"/>
          </a:p>
        </p:txBody>
      </p:sp>
      <p:sp>
        <p:nvSpPr>
          <p:cNvPr id="175" name="Text Box 235"/>
          <p:cNvSpPr txBox="1">
            <a:spLocks noChangeArrowheads="1"/>
          </p:cNvSpPr>
          <p:nvPr/>
        </p:nvSpPr>
        <p:spPr bwMode="auto">
          <a:xfrm rot="16200000">
            <a:off x="2557463" y="1585913"/>
            <a:ext cx="9890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Register Write</a:t>
            </a:r>
          </a:p>
        </p:txBody>
      </p:sp>
      <p:sp>
        <p:nvSpPr>
          <p:cNvPr id="176" name="Line 236"/>
          <p:cNvSpPr>
            <a:spLocks noChangeShapeType="1"/>
          </p:cNvSpPr>
          <p:nvPr/>
        </p:nvSpPr>
        <p:spPr bwMode="auto">
          <a:xfrm flipV="1">
            <a:off x="5105400" y="5562600"/>
            <a:ext cx="0" cy="152400"/>
          </a:xfrm>
          <a:prstGeom prst="line">
            <a:avLst/>
          </a:prstGeom>
          <a:noFill/>
          <a:ln w="9525">
            <a:solidFill>
              <a:srgbClr val="CC0000"/>
            </a:solidFill>
            <a:round/>
            <a:headEnd/>
            <a:tailEnd type="triangle" w="med" len="med"/>
          </a:ln>
          <a:effectLst/>
        </p:spPr>
        <p:txBody>
          <a:bodyPr/>
          <a:lstStyle/>
          <a:p>
            <a:endParaRPr lang="en-US" dirty="0"/>
          </a:p>
        </p:txBody>
      </p:sp>
      <p:sp>
        <p:nvSpPr>
          <p:cNvPr id="177" name="Line 237"/>
          <p:cNvSpPr>
            <a:spLocks noChangeShapeType="1"/>
          </p:cNvSpPr>
          <p:nvPr/>
        </p:nvSpPr>
        <p:spPr bwMode="auto">
          <a:xfrm flipH="1">
            <a:off x="8077200" y="1828800"/>
            <a:ext cx="304800" cy="0"/>
          </a:xfrm>
          <a:prstGeom prst="line">
            <a:avLst/>
          </a:prstGeom>
          <a:noFill/>
          <a:ln w="9525">
            <a:solidFill>
              <a:srgbClr val="CC0000"/>
            </a:solidFill>
            <a:round/>
            <a:headEnd/>
            <a:tailEnd/>
          </a:ln>
          <a:effectLst/>
        </p:spPr>
        <p:txBody>
          <a:bodyPr/>
          <a:lstStyle/>
          <a:p>
            <a:endParaRPr lang="en-US" dirty="0"/>
          </a:p>
        </p:txBody>
      </p:sp>
      <p:sp>
        <p:nvSpPr>
          <p:cNvPr id="178" name="Line 238"/>
          <p:cNvSpPr>
            <a:spLocks noChangeShapeType="1"/>
          </p:cNvSpPr>
          <p:nvPr/>
        </p:nvSpPr>
        <p:spPr bwMode="auto">
          <a:xfrm>
            <a:off x="8382000" y="1828800"/>
            <a:ext cx="0" cy="1905000"/>
          </a:xfrm>
          <a:prstGeom prst="line">
            <a:avLst/>
          </a:prstGeom>
          <a:noFill/>
          <a:ln w="9525">
            <a:solidFill>
              <a:srgbClr val="CC0000"/>
            </a:solidFill>
            <a:round/>
            <a:headEnd/>
            <a:tailEnd type="triangle" w="med" len="med"/>
          </a:ln>
          <a:effectLst/>
        </p:spPr>
        <p:txBody>
          <a:bodyPr/>
          <a:lstStyle/>
          <a:p>
            <a:endParaRPr lang="en-US" dirty="0"/>
          </a:p>
        </p:txBody>
      </p:sp>
      <p:sp>
        <p:nvSpPr>
          <p:cNvPr id="180" name="Line 134"/>
          <p:cNvSpPr>
            <a:spLocks noChangeShapeType="1"/>
          </p:cNvSpPr>
          <p:nvPr/>
        </p:nvSpPr>
        <p:spPr bwMode="auto">
          <a:xfrm>
            <a:off x="5951220" y="3552825"/>
            <a:ext cx="304800" cy="0"/>
          </a:xfrm>
          <a:prstGeom prst="line">
            <a:avLst/>
          </a:prstGeom>
          <a:noFill/>
          <a:ln w="28575">
            <a:solidFill>
              <a:srgbClr val="CC0000"/>
            </a:solidFill>
            <a:round/>
            <a:headEnd/>
            <a:tailEnd type="triangle" w="med" len="med"/>
          </a:ln>
          <a:effectLst/>
        </p:spPr>
        <p:txBody>
          <a:bodyPr/>
          <a:lstStyle/>
          <a:p>
            <a:endParaRPr lang="en-US" dirty="0"/>
          </a:p>
        </p:txBody>
      </p:sp>
      <p:sp>
        <p:nvSpPr>
          <p:cNvPr id="179" name="Text Box 239"/>
          <p:cNvSpPr txBox="1">
            <a:spLocks noChangeArrowheads="1"/>
          </p:cNvSpPr>
          <p:nvPr/>
        </p:nvSpPr>
        <p:spPr bwMode="auto">
          <a:xfrm rot="16200000">
            <a:off x="7519988" y="2782888"/>
            <a:ext cx="1522413" cy="228600"/>
          </a:xfrm>
          <a:prstGeom prst="rect">
            <a:avLst/>
          </a:prstGeom>
          <a:noFill/>
          <a:ln w="9525">
            <a:noFill/>
            <a:miter lim="800000"/>
            <a:headEnd/>
            <a:tailEnd/>
          </a:ln>
          <a:effectLst/>
        </p:spPr>
        <p:txBody>
          <a:bodyPr>
            <a:spAutoFit/>
          </a:bodyPr>
          <a:lstStyle/>
          <a:p>
            <a:pPr algn="l"/>
            <a:r>
              <a:rPr lang="en-US" sz="900" b="1" u="none" dirty="0">
                <a:solidFill>
                  <a:srgbClr val="CC0000"/>
                </a:solidFill>
              </a:rPr>
              <a:t>Memory/ALU Result</a:t>
            </a:r>
          </a:p>
        </p:txBody>
      </p:sp>
      <p:grpSp>
        <p:nvGrpSpPr>
          <p:cNvPr id="241" name="Group 240"/>
          <p:cNvGrpSpPr/>
          <p:nvPr/>
        </p:nvGrpSpPr>
        <p:grpSpPr>
          <a:xfrm>
            <a:off x="2971800" y="1295400"/>
            <a:ext cx="5410200" cy="4381500"/>
            <a:chOff x="2971800" y="1295400"/>
            <a:chExt cx="5410200" cy="4381500"/>
          </a:xfrm>
        </p:grpSpPr>
        <p:sp>
          <p:nvSpPr>
            <p:cNvPr id="21" name="Oval 228"/>
            <p:cNvSpPr>
              <a:spLocks noChangeArrowheads="1"/>
            </p:cNvSpPr>
            <p:nvPr/>
          </p:nvSpPr>
          <p:spPr bwMode="auto">
            <a:xfrm>
              <a:off x="2971800" y="1295400"/>
              <a:ext cx="228600" cy="914400"/>
            </a:xfrm>
            <a:prstGeom prst="ellipse">
              <a:avLst/>
            </a:prstGeom>
            <a:noFill/>
            <a:ln w="19050" algn="ctr">
              <a:solidFill>
                <a:srgbClr val="CC0000"/>
              </a:solidFill>
              <a:round/>
              <a:headEnd/>
              <a:tailEnd/>
            </a:ln>
            <a:effectLst/>
          </p:spPr>
          <p:txBody>
            <a:bodyPr wrap="none" anchor="ctr"/>
            <a:lstStyle/>
            <a:p>
              <a:endParaRPr lang="en-US" dirty="0"/>
            </a:p>
          </p:txBody>
        </p:sp>
        <p:sp>
          <p:nvSpPr>
            <p:cNvPr id="22" name="Oval 229"/>
            <p:cNvSpPr>
              <a:spLocks noChangeArrowheads="1"/>
            </p:cNvSpPr>
            <p:nvPr/>
          </p:nvSpPr>
          <p:spPr bwMode="auto">
            <a:xfrm>
              <a:off x="7315200" y="2286000"/>
              <a:ext cx="228600" cy="914400"/>
            </a:xfrm>
            <a:prstGeom prst="ellipse">
              <a:avLst/>
            </a:prstGeom>
            <a:noFill/>
            <a:ln w="19050" algn="ctr">
              <a:solidFill>
                <a:srgbClr val="CC0000"/>
              </a:solidFill>
              <a:round/>
              <a:headEnd/>
              <a:tailEnd/>
            </a:ln>
            <a:effectLst/>
          </p:spPr>
          <p:txBody>
            <a:bodyPr wrap="none" anchor="ctr"/>
            <a:lstStyle/>
            <a:p>
              <a:endParaRPr lang="en-US" dirty="0"/>
            </a:p>
          </p:txBody>
        </p:sp>
        <p:sp>
          <p:nvSpPr>
            <p:cNvPr id="23" name="Oval 230"/>
            <p:cNvSpPr>
              <a:spLocks noChangeArrowheads="1"/>
            </p:cNvSpPr>
            <p:nvPr/>
          </p:nvSpPr>
          <p:spPr bwMode="auto">
            <a:xfrm>
              <a:off x="8153400" y="2438400"/>
              <a:ext cx="228600" cy="1219200"/>
            </a:xfrm>
            <a:prstGeom prst="ellipse">
              <a:avLst/>
            </a:prstGeom>
            <a:noFill/>
            <a:ln w="19050" algn="ctr">
              <a:solidFill>
                <a:srgbClr val="CC0000"/>
              </a:solidFill>
              <a:round/>
              <a:headEnd/>
              <a:tailEnd/>
            </a:ln>
            <a:effectLst/>
          </p:spPr>
          <p:txBody>
            <a:bodyPr wrap="none" anchor="ctr"/>
            <a:lstStyle/>
            <a:p>
              <a:endParaRPr lang="en-US" dirty="0"/>
            </a:p>
          </p:txBody>
        </p:sp>
        <p:sp>
          <p:nvSpPr>
            <p:cNvPr id="24" name="Oval 231"/>
            <p:cNvSpPr>
              <a:spLocks noChangeArrowheads="1"/>
            </p:cNvSpPr>
            <p:nvPr/>
          </p:nvSpPr>
          <p:spPr bwMode="auto">
            <a:xfrm rot="5400000">
              <a:off x="5372100" y="4953000"/>
              <a:ext cx="228600" cy="1219200"/>
            </a:xfrm>
            <a:prstGeom prst="ellipse">
              <a:avLst/>
            </a:prstGeom>
            <a:noFill/>
            <a:ln w="19050" algn="ctr">
              <a:solidFill>
                <a:srgbClr val="CC0000"/>
              </a:solidFill>
              <a:round/>
              <a:headEnd/>
              <a:tailEnd/>
            </a:ln>
            <a:effectLst/>
          </p:spPr>
          <p:txBody>
            <a:bodyPr wrap="none" anchor="ctr"/>
            <a:lstStyle/>
            <a:p>
              <a:endParaRPr lang="en-US" dirty="0"/>
            </a:p>
          </p:txBody>
        </p:sp>
        <p:sp>
          <p:nvSpPr>
            <p:cNvPr id="25" name="Oval 248"/>
            <p:cNvSpPr>
              <a:spLocks noChangeArrowheads="1"/>
            </p:cNvSpPr>
            <p:nvPr/>
          </p:nvSpPr>
          <p:spPr bwMode="auto">
            <a:xfrm rot="5400000">
              <a:off x="5514975" y="2447925"/>
              <a:ext cx="228600" cy="1219200"/>
            </a:xfrm>
            <a:prstGeom prst="ellipse">
              <a:avLst/>
            </a:prstGeom>
            <a:noFill/>
            <a:ln w="19050" algn="ctr">
              <a:solidFill>
                <a:srgbClr val="CC0000"/>
              </a:solidFill>
              <a:round/>
              <a:headEnd/>
              <a:tailEnd/>
            </a:ln>
            <a:effectLst/>
          </p:spPr>
          <p:txBody>
            <a:bodyPr wrap="none" anchor="ctr"/>
            <a:lstStyle/>
            <a:p>
              <a:endParaRPr lang="en-US" dirty="0"/>
            </a:p>
          </p:txBody>
        </p:sp>
        <p:sp>
          <p:nvSpPr>
            <p:cNvPr id="237" name="Oval 231"/>
            <p:cNvSpPr>
              <a:spLocks noChangeArrowheads="1"/>
            </p:cNvSpPr>
            <p:nvPr/>
          </p:nvSpPr>
          <p:spPr bwMode="auto">
            <a:xfrm rot="5400000">
              <a:off x="5562600" y="4953000"/>
              <a:ext cx="381000" cy="685800"/>
            </a:xfrm>
            <a:prstGeom prst="ellipse">
              <a:avLst/>
            </a:prstGeom>
            <a:noFill/>
            <a:ln w="19050" algn="ctr">
              <a:solidFill>
                <a:srgbClr val="CC0000"/>
              </a:solidFill>
              <a:round/>
              <a:headEnd/>
              <a:tailEnd/>
            </a:ln>
            <a:effectLst/>
          </p:spPr>
          <p:txBody>
            <a:bodyPr wrap="none" anchor="ct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43010" name="Rectangle 2"/>
          <p:cNvSpPr>
            <a:spLocks noGrp="1" noChangeArrowheads="1"/>
          </p:cNvSpPr>
          <p:nvPr>
            <p:ph type="title"/>
          </p:nvPr>
        </p:nvSpPr>
        <p:spPr>
          <a:xfrm>
            <a:off x="2438400" y="1447800"/>
            <a:ext cx="4343400" cy="533400"/>
          </a:xfrm>
          <a:ln/>
        </p:spPr>
        <p:txBody>
          <a:bodyPr/>
          <a:lstStyle/>
          <a:p>
            <a:r>
              <a:rPr lang="en-US" sz="3200" dirty="0"/>
              <a:t>Hazards</a:t>
            </a:r>
          </a:p>
        </p:txBody>
      </p:sp>
      <p:sp>
        <p:nvSpPr>
          <p:cNvPr id="43011" name="Rectangle 3"/>
          <p:cNvSpPr>
            <a:spLocks noGrp="1" noChangeArrowheads="1"/>
          </p:cNvSpPr>
          <p:nvPr>
            <p:ph type="body" idx="1"/>
          </p:nvPr>
        </p:nvSpPr>
        <p:spPr>
          <a:xfrm>
            <a:off x="685800" y="2286000"/>
            <a:ext cx="7772400" cy="3962400"/>
          </a:xfrm>
        </p:spPr>
        <p:txBody>
          <a:bodyPr/>
          <a:lstStyle/>
          <a:p>
            <a:r>
              <a:rPr lang="en-US" sz="2400" dirty="0"/>
              <a:t>Hazards occur because </a:t>
            </a:r>
            <a:r>
              <a:rPr lang="en-US" sz="2400" u="sng" dirty="0"/>
              <a:t>data required for executing the current instruction may not be available</a:t>
            </a:r>
            <a:r>
              <a:rPr lang="en-US" sz="2400" dirty="0"/>
              <a:t>. </a:t>
            </a:r>
          </a:p>
          <a:p>
            <a:r>
              <a:rPr lang="en-US" sz="2400" dirty="0">
                <a:solidFill>
                  <a:srgbClr val="CC0000"/>
                </a:solidFill>
              </a:rPr>
              <a:t>An instruction in the “register fetch” cycle may need data from a register whose value will be changed by an instruction “downstream” but still in process in the pipeline (in the ALU, memory/memory bypass or writeback cycle).  </a:t>
            </a:r>
          </a:p>
          <a:p>
            <a:r>
              <a:rPr lang="en-US" sz="2400" dirty="0">
                <a:solidFill>
                  <a:srgbClr val="008000"/>
                </a:solidFill>
              </a:rPr>
              <a:t>Thus an “upstream” instruction could access a register and get incorrect data because the register data has not yet been updated by a “downstream” instruction.  </a:t>
            </a:r>
          </a:p>
        </p:txBody>
      </p:sp>
      <p:pic>
        <p:nvPicPr>
          <p:cNvPr id="2" name="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66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44034" name="Rectangle 2"/>
          <p:cNvSpPr>
            <a:spLocks noGrp="1" noChangeArrowheads="1"/>
          </p:cNvSpPr>
          <p:nvPr>
            <p:ph type="title"/>
          </p:nvPr>
        </p:nvSpPr>
        <p:spPr>
          <a:xfrm>
            <a:off x="2514600" y="1447800"/>
            <a:ext cx="4191000" cy="533400"/>
          </a:xfrm>
          <a:ln/>
        </p:spPr>
        <p:txBody>
          <a:bodyPr/>
          <a:lstStyle/>
          <a:p>
            <a:r>
              <a:rPr lang="en-US" sz="3200" dirty="0"/>
              <a:t>Hazards (2)</a:t>
            </a:r>
          </a:p>
        </p:txBody>
      </p:sp>
      <p:sp>
        <p:nvSpPr>
          <p:cNvPr id="44035" name="Rectangle 3"/>
          <p:cNvSpPr>
            <a:spLocks noGrp="1" noChangeArrowheads="1"/>
          </p:cNvSpPr>
          <p:nvPr>
            <p:ph type="body" idx="1"/>
          </p:nvPr>
        </p:nvSpPr>
        <p:spPr>
          <a:xfrm>
            <a:off x="685800" y="2057400"/>
            <a:ext cx="7772400" cy="4267200"/>
          </a:xfrm>
        </p:spPr>
        <p:txBody>
          <a:bodyPr/>
          <a:lstStyle/>
          <a:p>
            <a:r>
              <a:rPr lang="en-US" sz="2400" dirty="0"/>
              <a:t>There are two types of hazards, </a:t>
            </a:r>
            <a:r>
              <a:rPr lang="en-US" sz="2400" dirty="0">
                <a:solidFill>
                  <a:srgbClr val="CC0000"/>
                </a:solidFill>
              </a:rPr>
              <a:t>data hazards</a:t>
            </a:r>
            <a:r>
              <a:rPr lang="en-US" sz="2400" dirty="0"/>
              <a:t>, and </a:t>
            </a:r>
            <a:r>
              <a:rPr lang="en-US" sz="2400" dirty="0">
                <a:solidFill>
                  <a:srgbClr val="008000"/>
                </a:solidFill>
              </a:rPr>
              <a:t>control hazards</a:t>
            </a:r>
            <a:r>
              <a:rPr lang="en-US" sz="2400" dirty="0"/>
              <a:t>.  </a:t>
            </a:r>
          </a:p>
          <a:p>
            <a:r>
              <a:rPr lang="en-US" sz="2400" dirty="0"/>
              <a:t>Both occur because an instruction in the ID/RF stage of the MIPS pipeline needs register data that will be shortly updated by instructions in the EX or MEM/Bypass, or WB stage.  </a:t>
            </a:r>
          </a:p>
          <a:p>
            <a:r>
              <a:rPr lang="en-US" sz="2400" u="sng" dirty="0">
                <a:solidFill>
                  <a:srgbClr val="CC0000"/>
                </a:solidFill>
              </a:rPr>
              <a:t>Data hazards</a:t>
            </a:r>
            <a:r>
              <a:rPr lang="en-US" sz="2400" dirty="0">
                <a:solidFill>
                  <a:srgbClr val="CC0000"/>
                </a:solidFill>
              </a:rPr>
              <a:t> occur when an instruction needs register contents for an </a:t>
            </a:r>
            <a:r>
              <a:rPr lang="en-US" sz="2400" u="sng" dirty="0">
                <a:solidFill>
                  <a:srgbClr val="CC0000"/>
                </a:solidFill>
              </a:rPr>
              <a:t>arithmetic/ logical/memory instruction</a:t>
            </a:r>
            <a:r>
              <a:rPr lang="en-US" sz="2400" dirty="0">
                <a:solidFill>
                  <a:srgbClr val="CC0000"/>
                </a:solidFill>
              </a:rPr>
              <a:t>. </a:t>
            </a:r>
          </a:p>
          <a:p>
            <a:r>
              <a:rPr lang="en-US" sz="2400" u="sng" dirty="0">
                <a:solidFill>
                  <a:srgbClr val="008000"/>
                </a:solidFill>
              </a:rPr>
              <a:t>Control hazards</a:t>
            </a:r>
            <a:r>
              <a:rPr lang="en-US" sz="2400" dirty="0">
                <a:solidFill>
                  <a:srgbClr val="008000"/>
                </a:solidFill>
              </a:rPr>
              <a:t> occur when a </a:t>
            </a:r>
            <a:r>
              <a:rPr lang="en-US" sz="2400" u="sng" dirty="0">
                <a:solidFill>
                  <a:srgbClr val="008000"/>
                </a:solidFill>
              </a:rPr>
              <a:t>branch instruction</a:t>
            </a:r>
            <a:r>
              <a:rPr lang="en-US" sz="2400" dirty="0">
                <a:solidFill>
                  <a:srgbClr val="008000"/>
                </a:solidFill>
              </a:rPr>
              <a:t> is pending and the data necessary to initiate/bypass the branch is not yet available in the same sort of scenario.  </a:t>
            </a:r>
          </a:p>
        </p:txBody>
      </p:sp>
      <p:pic>
        <p:nvPicPr>
          <p:cNvPr id="2" name="3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ooter Placeholder 3"/>
          <p:cNvSpPr>
            <a:spLocks noGrp="1"/>
          </p:cNvSpPr>
          <p:nvPr>
            <p:ph type="ftr" sz="quarter" idx="10"/>
          </p:nvPr>
        </p:nvSpPr>
        <p:spPr>
          <a:xfrm>
            <a:off x="2209800" y="6400800"/>
            <a:ext cx="4572000" cy="304800"/>
          </a:xfrm>
        </p:spPr>
        <p:txBody>
          <a:bodyPr/>
          <a:lstStyle/>
          <a:p>
            <a:r>
              <a:rPr lang="en-US" dirty="0" smtClean="0"/>
              <a:t>Lecture #20:  The Pipeline MIPS Processor</a:t>
            </a:r>
            <a:endParaRPr lang="en-US" dirty="0"/>
          </a:p>
        </p:txBody>
      </p:sp>
      <p:sp>
        <p:nvSpPr>
          <p:cNvPr id="45058" name="Rectangle 2"/>
          <p:cNvSpPr>
            <a:spLocks noGrp="1" noChangeArrowheads="1"/>
          </p:cNvSpPr>
          <p:nvPr>
            <p:ph type="title"/>
          </p:nvPr>
        </p:nvSpPr>
        <p:spPr>
          <a:ln/>
        </p:spPr>
        <p:txBody>
          <a:bodyPr/>
          <a:lstStyle/>
          <a:p>
            <a:r>
              <a:rPr lang="en-US" sz="3200" dirty="0"/>
              <a:t>Data Hazard in the Pipeline</a:t>
            </a:r>
          </a:p>
        </p:txBody>
      </p:sp>
      <p:grpSp>
        <p:nvGrpSpPr>
          <p:cNvPr id="45206" name="Group 150"/>
          <p:cNvGrpSpPr>
            <a:grpSpLocks/>
          </p:cNvGrpSpPr>
          <p:nvPr/>
        </p:nvGrpSpPr>
        <p:grpSpPr bwMode="auto">
          <a:xfrm>
            <a:off x="569913" y="1844675"/>
            <a:ext cx="8040687" cy="2955925"/>
            <a:chOff x="359" y="1162"/>
            <a:chExt cx="5065" cy="1862"/>
          </a:xfrm>
        </p:grpSpPr>
        <p:sp>
          <p:nvSpPr>
            <p:cNvPr id="45107" name="Text Box 51"/>
            <p:cNvSpPr txBox="1">
              <a:spLocks noChangeArrowheads="1"/>
            </p:cNvSpPr>
            <p:nvPr/>
          </p:nvSpPr>
          <p:spPr bwMode="auto">
            <a:xfrm>
              <a:off x="384" y="1864"/>
              <a:ext cx="912" cy="1124"/>
            </a:xfrm>
            <a:prstGeom prst="rect">
              <a:avLst/>
            </a:prstGeom>
            <a:noFill/>
            <a:ln w="9525">
              <a:noFill/>
              <a:miter lim="800000"/>
              <a:headEnd/>
              <a:tailEnd/>
            </a:ln>
            <a:effectLst/>
          </p:spPr>
          <p:txBody>
            <a:bodyPr>
              <a:spAutoFit/>
            </a:bodyPr>
            <a:lstStyle/>
            <a:p>
              <a:pPr algn="l"/>
              <a:r>
                <a:rPr lang="en-US" sz="1400" b="1" u="none">
                  <a:solidFill>
                    <a:schemeClr val="accent2"/>
                  </a:solidFill>
                </a:rPr>
                <a:t>sub </a:t>
              </a:r>
              <a:r>
                <a:rPr lang="en-US" sz="1400" b="1" u="none" smtClean="0">
                  <a:solidFill>
                    <a:schemeClr val="accent2"/>
                  </a:solidFill>
                </a:rPr>
                <a:t>$t2</a:t>
              </a:r>
              <a:r>
                <a:rPr lang="en-US" sz="1400" b="1" u="none">
                  <a:solidFill>
                    <a:schemeClr val="accent2"/>
                  </a:solidFill>
                </a:rPr>
                <a:t>, </a:t>
              </a:r>
              <a:r>
                <a:rPr lang="en-US" sz="1400" b="1" u="none" smtClean="0">
                  <a:solidFill>
                    <a:schemeClr val="accent2"/>
                  </a:solidFill>
                </a:rPr>
                <a:t>$t1</a:t>
              </a:r>
              <a:r>
                <a:rPr lang="en-US" sz="1400" b="1" u="none">
                  <a:solidFill>
                    <a:schemeClr val="accent2"/>
                  </a:solidFill>
                </a:rPr>
                <a:t>, </a:t>
              </a:r>
              <a:r>
                <a:rPr lang="en-US" sz="1400" b="1" u="none" smtClean="0">
                  <a:solidFill>
                    <a:schemeClr val="accent2"/>
                  </a:solidFill>
                </a:rPr>
                <a:t>$t0</a:t>
              </a:r>
              <a:endParaRPr lang="en-US" sz="1400" b="1" u="none" dirty="0">
                <a:solidFill>
                  <a:schemeClr val="accent2"/>
                </a:solidFill>
              </a:endParaRPr>
            </a:p>
            <a:p>
              <a:pPr algn="l"/>
              <a:endParaRPr lang="en-US" sz="1000" b="1" u="none" dirty="0">
                <a:solidFill>
                  <a:schemeClr val="accent2"/>
                </a:solidFill>
              </a:endParaRPr>
            </a:p>
            <a:p>
              <a:pPr algn="l"/>
              <a:r>
                <a:rPr lang="en-US" sz="1400" b="1" u="none">
                  <a:solidFill>
                    <a:schemeClr val="accent2"/>
                  </a:solidFill>
                </a:rPr>
                <a:t>and </a:t>
              </a:r>
              <a:r>
                <a:rPr lang="en-US" sz="1400" b="1" u="none" smtClean="0">
                  <a:solidFill>
                    <a:schemeClr val="accent2"/>
                  </a:solidFill>
                </a:rPr>
                <a:t>$t3, $t2, $t5</a:t>
              </a:r>
              <a:endParaRPr lang="en-US" sz="1400" b="1" u="none" dirty="0">
                <a:solidFill>
                  <a:schemeClr val="accent2"/>
                </a:solidFill>
              </a:endParaRPr>
            </a:p>
            <a:p>
              <a:pPr algn="l"/>
              <a:endParaRPr lang="en-US" sz="1000" b="1" u="none" dirty="0">
                <a:solidFill>
                  <a:schemeClr val="accent2"/>
                </a:solidFill>
              </a:endParaRPr>
            </a:p>
            <a:p>
              <a:pPr algn="l"/>
              <a:r>
                <a:rPr lang="en-US" sz="1400" b="1" u="none">
                  <a:solidFill>
                    <a:schemeClr val="accent2"/>
                  </a:solidFill>
                </a:rPr>
                <a:t>or </a:t>
              </a:r>
              <a:r>
                <a:rPr lang="en-US" sz="1400" b="1" u="none" smtClean="0">
                  <a:solidFill>
                    <a:schemeClr val="accent2"/>
                  </a:solidFill>
                </a:rPr>
                <a:t>$s0, $t6</a:t>
              </a:r>
              <a:r>
                <a:rPr lang="en-US" sz="1400" b="1" u="none">
                  <a:solidFill>
                    <a:schemeClr val="accent2"/>
                  </a:solidFill>
                </a:rPr>
                <a:t>, </a:t>
              </a:r>
              <a:r>
                <a:rPr lang="en-US" sz="1400" b="1" u="none" smtClean="0">
                  <a:solidFill>
                    <a:schemeClr val="accent2"/>
                  </a:solidFill>
                </a:rPr>
                <a:t>$t2</a:t>
              </a:r>
              <a:endParaRPr lang="en-US" sz="1400" b="1" u="none" dirty="0">
                <a:solidFill>
                  <a:schemeClr val="accent2"/>
                </a:solidFill>
              </a:endParaRPr>
            </a:p>
            <a:p>
              <a:pPr algn="l"/>
              <a:endParaRPr lang="en-US" sz="1000" b="1" u="none" dirty="0">
                <a:solidFill>
                  <a:schemeClr val="accent2"/>
                </a:solidFill>
              </a:endParaRPr>
            </a:p>
            <a:p>
              <a:pPr algn="l"/>
              <a:r>
                <a:rPr lang="en-US" sz="1400" b="1" u="none">
                  <a:solidFill>
                    <a:schemeClr val="accent2"/>
                  </a:solidFill>
                </a:rPr>
                <a:t>add </a:t>
              </a:r>
              <a:r>
                <a:rPr lang="en-US" sz="1400" b="1" u="none" smtClean="0">
                  <a:solidFill>
                    <a:schemeClr val="accent2"/>
                  </a:solidFill>
                </a:rPr>
                <a:t>$s1 $t2</a:t>
              </a:r>
              <a:r>
                <a:rPr lang="en-US" sz="1400" b="1" u="none">
                  <a:solidFill>
                    <a:schemeClr val="accent2"/>
                  </a:solidFill>
                </a:rPr>
                <a:t>, </a:t>
              </a:r>
              <a:r>
                <a:rPr lang="en-US" sz="1400" b="1" u="none" smtClean="0">
                  <a:solidFill>
                    <a:schemeClr val="accent2"/>
                  </a:solidFill>
                </a:rPr>
                <a:t>$t2</a:t>
              </a:r>
              <a:endParaRPr lang="en-US" sz="1400" b="1" u="none" dirty="0">
                <a:solidFill>
                  <a:schemeClr val="accent2"/>
                </a:solidFill>
              </a:endParaRPr>
            </a:p>
            <a:p>
              <a:pPr algn="l"/>
              <a:endParaRPr lang="en-US" sz="1000" b="1" u="none" dirty="0">
                <a:solidFill>
                  <a:schemeClr val="accent2"/>
                </a:solidFill>
              </a:endParaRPr>
            </a:p>
            <a:p>
              <a:pPr algn="l"/>
              <a:r>
                <a:rPr lang="en-US" sz="1400" b="1" u="none">
                  <a:solidFill>
                    <a:schemeClr val="accent2"/>
                  </a:solidFill>
                </a:rPr>
                <a:t>sw </a:t>
              </a:r>
              <a:r>
                <a:rPr lang="en-US" sz="1400" b="1" u="none" smtClean="0">
                  <a:solidFill>
                    <a:schemeClr val="accent2"/>
                  </a:solidFill>
                </a:rPr>
                <a:t>$t9, </a:t>
              </a:r>
              <a:r>
                <a:rPr lang="en-US" sz="1400" b="1" u="none">
                  <a:solidFill>
                    <a:schemeClr val="accent2"/>
                  </a:solidFill>
                </a:rPr>
                <a:t>100</a:t>
              </a:r>
              <a:r>
                <a:rPr lang="en-US" sz="1400" b="1" u="none" smtClean="0">
                  <a:solidFill>
                    <a:schemeClr val="accent2"/>
                  </a:solidFill>
                </a:rPr>
                <a:t>($t2</a:t>
              </a:r>
              <a:r>
                <a:rPr lang="en-US" sz="1400" b="1" u="none" dirty="0">
                  <a:solidFill>
                    <a:schemeClr val="accent2"/>
                  </a:solidFill>
                </a:rPr>
                <a:t>)</a:t>
              </a:r>
            </a:p>
          </p:txBody>
        </p:sp>
        <p:sp>
          <p:nvSpPr>
            <p:cNvPr id="45109" name="Line 53"/>
            <p:cNvSpPr>
              <a:spLocks noChangeShapeType="1"/>
            </p:cNvSpPr>
            <p:nvPr/>
          </p:nvSpPr>
          <p:spPr bwMode="auto">
            <a:xfrm>
              <a:off x="1296" y="1450"/>
              <a:ext cx="4128" cy="0"/>
            </a:xfrm>
            <a:prstGeom prst="line">
              <a:avLst/>
            </a:prstGeom>
            <a:noFill/>
            <a:ln w="38100">
              <a:solidFill>
                <a:schemeClr val="tx1"/>
              </a:solidFill>
              <a:round/>
              <a:headEnd/>
              <a:tailEnd type="triangle" w="med" len="med"/>
            </a:ln>
            <a:effectLst/>
          </p:spPr>
          <p:txBody>
            <a:bodyPr/>
            <a:lstStyle/>
            <a:p>
              <a:endParaRPr lang="en-US" dirty="0"/>
            </a:p>
          </p:txBody>
        </p:sp>
        <p:sp>
          <p:nvSpPr>
            <p:cNvPr id="45110" name="Text Box 54"/>
            <p:cNvSpPr txBox="1">
              <a:spLocks noChangeArrowheads="1"/>
            </p:cNvSpPr>
            <p:nvPr/>
          </p:nvSpPr>
          <p:spPr bwMode="auto">
            <a:xfrm>
              <a:off x="359" y="1162"/>
              <a:ext cx="601" cy="520"/>
            </a:xfrm>
            <a:prstGeom prst="rect">
              <a:avLst/>
            </a:prstGeom>
            <a:noFill/>
            <a:ln w="9525">
              <a:noFill/>
              <a:miter lim="800000"/>
              <a:headEnd/>
              <a:tailEnd/>
            </a:ln>
            <a:effectLst/>
          </p:spPr>
          <p:txBody>
            <a:bodyPr wrap="none">
              <a:spAutoFit/>
            </a:bodyPr>
            <a:lstStyle/>
            <a:p>
              <a:r>
                <a:rPr lang="en-US" sz="1600" b="1" u="none" dirty="0">
                  <a:solidFill>
                    <a:srgbClr val="CC0000"/>
                  </a:solidFill>
                </a:rPr>
                <a:t>Timeline</a:t>
              </a:r>
            </a:p>
            <a:p>
              <a:r>
                <a:rPr lang="en-US" sz="1600" b="1" u="none" dirty="0">
                  <a:solidFill>
                    <a:srgbClr val="CC0000"/>
                  </a:solidFill>
                </a:rPr>
                <a:t>(clock</a:t>
              </a:r>
            </a:p>
            <a:p>
              <a:r>
                <a:rPr lang="en-US" sz="1600" b="1" u="none" dirty="0">
                  <a:solidFill>
                    <a:srgbClr val="CC0000"/>
                  </a:solidFill>
                </a:rPr>
                <a:t>cycles)</a:t>
              </a:r>
            </a:p>
          </p:txBody>
        </p:sp>
        <p:sp>
          <p:nvSpPr>
            <p:cNvPr id="45111" name="Line 55"/>
            <p:cNvSpPr>
              <a:spLocks noChangeShapeType="1"/>
            </p:cNvSpPr>
            <p:nvPr/>
          </p:nvSpPr>
          <p:spPr bwMode="auto">
            <a:xfrm>
              <a:off x="1296" y="1402"/>
              <a:ext cx="0" cy="96"/>
            </a:xfrm>
            <a:prstGeom prst="line">
              <a:avLst/>
            </a:prstGeom>
            <a:noFill/>
            <a:ln w="38100">
              <a:solidFill>
                <a:schemeClr val="tx1"/>
              </a:solidFill>
              <a:round/>
              <a:headEnd/>
              <a:tailEnd/>
            </a:ln>
            <a:effectLst/>
          </p:spPr>
          <p:txBody>
            <a:bodyPr/>
            <a:lstStyle/>
            <a:p>
              <a:endParaRPr lang="en-US" dirty="0"/>
            </a:p>
          </p:txBody>
        </p:sp>
        <p:sp>
          <p:nvSpPr>
            <p:cNvPr id="45112" name="Line 56"/>
            <p:cNvSpPr>
              <a:spLocks noChangeShapeType="1"/>
            </p:cNvSpPr>
            <p:nvPr/>
          </p:nvSpPr>
          <p:spPr bwMode="auto">
            <a:xfrm>
              <a:off x="1680" y="1402"/>
              <a:ext cx="0" cy="96"/>
            </a:xfrm>
            <a:prstGeom prst="line">
              <a:avLst/>
            </a:prstGeom>
            <a:noFill/>
            <a:ln w="38100">
              <a:solidFill>
                <a:schemeClr val="tx1"/>
              </a:solidFill>
              <a:round/>
              <a:headEnd/>
              <a:tailEnd/>
            </a:ln>
            <a:effectLst/>
          </p:spPr>
          <p:txBody>
            <a:bodyPr/>
            <a:lstStyle/>
            <a:p>
              <a:endParaRPr lang="en-US" dirty="0"/>
            </a:p>
          </p:txBody>
        </p:sp>
        <p:sp>
          <p:nvSpPr>
            <p:cNvPr id="45113" name="Line 57"/>
            <p:cNvSpPr>
              <a:spLocks noChangeShapeType="1"/>
            </p:cNvSpPr>
            <p:nvPr/>
          </p:nvSpPr>
          <p:spPr bwMode="auto">
            <a:xfrm>
              <a:off x="2064" y="1402"/>
              <a:ext cx="0" cy="96"/>
            </a:xfrm>
            <a:prstGeom prst="line">
              <a:avLst/>
            </a:prstGeom>
            <a:noFill/>
            <a:ln w="38100">
              <a:solidFill>
                <a:schemeClr val="tx1"/>
              </a:solidFill>
              <a:round/>
              <a:headEnd/>
              <a:tailEnd/>
            </a:ln>
            <a:effectLst/>
          </p:spPr>
          <p:txBody>
            <a:bodyPr/>
            <a:lstStyle/>
            <a:p>
              <a:endParaRPr lang="en-US" dirty="0"/>
            </a:p>
          </p:txBody>
        </p:sp>
        <p:sp>
          <p:nvSpPr>
            <p:cNvPr id="45114" name="Line 58"/>
            <p:cNvSpPr>
              <a:spLocks noChangeShapeType="1"/>
            </p:cNvSpPr>
            <p:nvPr/>
          </p:nvSpPr>
          <p:spPr bwMode="auto">
            <a:xfrm>
              <a:off x="2448" y="1402"/>
              <a:ext cx="0" cy="96"/>
            </a:xfrm>
            <a:prstGeom prst="line">
              <a:avLst/>
            </a:prstGeom>
            <a:noFill/>
            <a:ln w="38100">
              <a:solidFill>
                <a:schemeClr val="tx1"/>
              </a:solidFill>
              <a:round/>
              <a:headEnd/>
              <a:tailEnd/>
            </a:ln>
            <a:effectLst/>
          </p:spPr>
          <p:txBody>
            <a:bodyPr/>
            <a:lstStyle/>
            <a:p>
              <a:endParaRPr lang="en-US" dirty="0"/>
            </a:p>
          </p:txBody>
        </p:sp>
        <p:sp>
          <p:nvSpPr>
            <p:cNvPr id="45115" name="Line 59"/>
            <p:cNvSpPr>
              <a:spLocks noChangeShapeType="1"/>
            </p:cNvSpPr>
            <p:nvPr/>
          </p:nvSpPr>
          <p:spPr bwMode="auto">
            <a:xfrm>
              <a:off x="2832" y="1402"/>
              <a:ext cx="0" cy="96"/>
            </a:xfrm>
            <a:prstGeom prst="line">
              <a:avLst/>
            </a:prstGeom>
            <a:noFill/>
            <a:ln w="38100">
              <a:solidFill>
                <a:schemeClr val="tx1"/>
              </a:solidFill>
              <a:round/>
              <a:headEnd/>
              <a:tailEnd/>
            </a:ln>
            <a:effectLst/>
          </p:spPr>
          <p:txBody>
            <a:bodyPr/>
            <a:lstStyle/>
            <a:p>
              <a:endParaRPr lang="en-US" dirty="0"/>
            </a:p>
          </p:txBody>
        </p:sp>
        <p:sp>
          <p:nvSpPr>
            <p:cNvPr id="45116" name="Line 60"/>
            <p:cNvSpPr>
              <a:spLocks noChangeShapeType="1"/>
            </p:cNvSpPr>
            <p:nvPr/>
          </p:nvSpPr>
          <p:spPr bwMode="auto">
            <a:xfrm>
              <a:off x="3216" y="1402"/>
              <a:ext cx="0" cy="96"/>
            </a:xfrm>
            <a:prstGeom prst="line">
              <a:avLst/>
            </a:prstGeom>
            <a:noFill/>
            <a:ln w="38100">
              <a:solidFill>
                <a:schemeClr val="tx1"/>
              </a:solidFill>
              <a:round/>
              <a:headEnd/>
              <a:tailEnd/>
            </a:ln>
            <a:effectLst/>
          </p:spPr>
          <p:txBody>
            <a:bodyPr/>
            <a:lstStyle/>
            <a:p>
              <a:endParaRPr lang="en-US" dirty="0"/>
            </a:p>
          </p:txBody>
        </p:sp>
        <p:sp>
          <p:nvSpPr>
            <p:cNvPr id="45117" name="Line 61"/>
            <p:cNvSpPr>
              <a:spLocks noChangeShapeType="1"/>
            </p:cNvSpPr>
            <p:nvPr/>
          </p:nvSpPr>
          <p:spPr bwMode="auto">
            <a:xfrm>
              <a:off x="3600" y="1402"/>
              <a:ext cx="0" cy="96"/>
            </a:xfrm>
            <a:prstGeom prst="line">
              <a:avLst/>
            </a:prstGeom>
            <a:noFill/>
            <a:ln w="38100">
              <a:solidFill>
                <a:schemeClr val="tx1"/>
              </a:solidFill>
              <a:round/>
              <a:headEnd/>
              <a:tailEnd/>
            </a:ln>
            <a:effectLst/>
          </p:spPr>
          <p:txBody>
            <a:bodyPr/>
            <a:lstStyle/>
            <a:p>
              <a:endParaRPr lang="en-US" dirty="0"/>
            </a:p>
          </p:txBody>
        </p:sp>
        <p:sp>
          <p:nvSpPr>
            <p:cNvPr id="45118" name="Line 62"/>
            <p:cNvSpPr>
              <a:spLocks noChangeShapeType="1"/>
            </p:cNvSpPr>
            <p:nvPr/>
          </p:nvSpPr>
          <p:spPr bwMode="auto">
            <a:xfrm>
              <a:off x="3984" y="1402"/>
              <a:ext cx="0" cy="96"/>
            </a:xfrm>
            <a:prstGeom prst="line">
              <a:avLst/>
            </a:prstGeom>
            <a:noFill/>
            <a:ln w="38100">
              <a:solidFill>
                <a:schemeClr val="tx1"/>
              </a:solidFill>
              <a:round/>
              <a:headEnd/>
              <a:tailEnd/>
            </a:ln>
            <a:effectLst/>
          </p:spPr>
          <p:txBody>
            <a:bodyPr/>
            <a:lstStyle/>
            <a:p>
              <a:endParaRPr lang="en-US" dirty="0"/>
            </a:p>
          </p:txBody>
        </p:sp>
        <p:sp>
          <p:nvSpPr>
            <p:cNvPr id="45119" name="Line 63"/>
            <p:cNvSpPr>
              <a:spLocks noChangeShapeType="1"/>
            </p:cNvSpPr>
            <p:nvPr/>
          </p:nvSpPr>
          <p:spPr bwMode="auto">
            <a:xfrm>
              <a:off x="4368" y="1402"/>
              <a:ext cx="0" cy="96"/>
            </a:xfrm>
            <a:prstGeom prst="line">
              <a:avLst/>
            </a:prstGeom>
            <a:noFill/>
            <a:ln w="38100">
              <a:solidFill>
                <a:schemeClr val="tx1"/>
              </a:solidFill>
              <a:round/>
              <a:headEnd/>
              <a:tailEnd/>
            </a:ln>
            <a:effectLst/>
          </p:spPr>
          <p:txBody>
            <a:bodyPr/>
            <a:lstStyle/>
            <a:p>
              <a:endParaRPr lang="en-US" dirty="0"/>
            </a:p>
          </p:txBody>
        </p:sp>
        <p:sp>
          <p:nvSpPr>
            <p:cNvPr id="45120" name="Line 64"/>
            <p:cNvSpPr>
              <a:spLocks noChangeShapeType="1"/>
            </p:cNvSpPr>
            <p:nvPr/>
          </p:nvSpPr>
          <p:spPr bwMode="auto">
            <a:xfrm>
              <a:off x="4752" y="1402"/>
              <a:ext cx="0" cy="96"/>
            </a:xfrm>
            <a:prstGeom prst="line">
              <a:avLst/>
            </a:prstGeom>
            <a:noFill/>
            <a:ln w="38100">
              <a:solidFill>
                <a:schemeClr val="tx1"/>
              </a:solidFill>
              <a:round/>
              <a:headEnd/>
              <a:tailEnd/>
            </a:ln>
            <a:effectLst/>
          </p:spPr>
          <p:txBody>
            <a:bodyPr/>
            <a:lstStyle/>
            <a:p>
              <a:endParaRPr lang="en-US" dirty="0"/>
            </a:p>
          </p:txBody>
        </p:sp>
        <p:sp>
          <p:nvSpPr>
            <p:cNvPr id="45121" name="Line 65"/>
            <p:cNvSpPr>
              <a:spLocks noChangeShapeType="1"/>
            </p:cNvSpPr>
            <p:nvPr/>
          </p:nvSpPr>
          <p:spPr bwMode="auto">
            <a:xfrm>
              <a:off x="5136" y="1402"/>
              <a:ext cx="0" cy="96"/>
            </a:xfrm>
            <a:prstGeom prst="line">
              <a:avLst/>
            </a:prstGeom>
            <a:noFill/>
            <a:ln w="38100">
              <a:solidFill>
                <a:schemeClr val="tx1"/>
              </a:solidFill>
              <a:round/>
              <a:headEnd/>
              <a:tailEnd/>
            </a:ln>
            <a:effectLst/>
          </p:spPr>
          <p:txBody>
            <a:bodyPr/>
            <a:lstStyle/>
            <a:p>
              <a:endParaRPr lang="en-US" dirty="0"/>
            </a:p>
          </p:txBody>
        </p:sp>
        <p:sp>
          <p:nvSpPr>
            <p:cNvPr id="45122" name="Text Box 66"/>
            <p:cNvSpPr txBox="1">
              <a:spLocks noChangeArrowheads="1"/>
            </p:cNvSpPr>
            <p:nvPr/>
          </p:nvSpPr>
          <p:spPr bwMode="auto">
            <a:xfrm>
              <a:off x="1216" y="1505"/>
              <a:ext cx="4064" cy="192"/>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0            1            2            3           4            5            6            7           8            9           10</a:t>
              </a:r>
            </a:p>
          </p:txBody>
        </p:sp>
        <p:sp>
          <p:nvSpPr>
            <p:cNvPr id="45148" name="Line 92"/>
            <p:cNvSpPr>
              <a:spLocks noChangeShapeType="1"/>
            </p:cNvSpPr>
            <p:nvPr/>
          </p:nvSpPr>
          <p:spPr bwMode="auto">
            <a:xfrm>
              <a:off x="1296" y="1738"/>
              <a:ext cx="672" cy="0"/>
            </a:xfrm>
            <a:prstGeom prst="line">
              <a:avLst/>
            </a:prstGeom>
            <a:noFill/>
            <a:ln w="28575">
              <a:solidFill>
                <a:srgbClr val="CC0000"/>
              </a:solidFill>
              <a:round/>
              <a:headEnd type="triangle" w="med" len="med"/>
              <a:tailEnd/>
            </a:ln>
            <a:effectLst/>
          </p:spPr>
          <p:txBody>
            <a:bodyPr/>
            <a:lstStyle/>
            <a:p>
              <a:endParaRPr lang="en-US" dirty="0"/>
            </a:p>
          </p:txBody>
        </p:sp>
        <p:sp>
          <p:nvSpPr>
            <p:cNvPr id="45149" name="Line 93"/>
            <p:cNvSpPr>
              <a:spLocks noChangeShapeType="1"/>
            </p:cNvSpPr>
            <p:nvPr/>
          </p:nvSpPr>
          <p:spPr bwMode="auto">
            <a:xfrm>
              <a:off x="2544" y="1738"/>
              <a:ext cx="672" cy="0"/>
            </a:xfrm>
            <a:prstGeom prst="line">
              <a:avLst/>
            </a:prstGeom>
            <a:noFill/>
            <a:ln w="28575">
              <a:solidFill>
                <a:srgbClr val="CC0000"/>
              </a:solidFill>
              <a:round/>
              <a:headEnd/>
              <a:tailEnd type="triangle" w="med" len="med"/>
            </a:ln>
            <a:effectLst/>
          </p:spPr>
          <p:txBody>
            <a:bodyPr/>
            <a:lstStyle/>
            <a:p>
              <a:endParaRPr lang="en-US" dirty="0"/>
            </a:p>
          </p:txBody>
        </p:sp>
        <p:sp>
          <p:nvSpPr>
            <p:cNvPr id="45150" name="Text Box 94"/>
            <p:cNvSpPr txBox="1">
              <a:spLocks noChangeArrowheads="1"/>
            </p:cNvSpPr>
            <p:nvPr/>
          </p:nvSpPr>
          <p:spPr bwMode="auto">
            <a:xfrm>
              <a:off x="1969" y="1662"/>
              <a:ext cx="575" cy="154"/>
            </a:xfrm>
            <a:prstGeom prst="rect">
              <a:avLst/>
            </a:prstGeom>
            <a:noFill/>
            <a:ln w="9525">
              <a:noFill/>
              <a:miter lim="800000"/>
              <a:headEnd/>
              <a:tailEnd/>
            </a:ln>
            <a:effectLst/>
          </p:spPr>
          <p:txBody>
            <a:bodyPr wrap="none">
              <a:spAutoFit/>
            </a:bodyPr>
            <a:lstStyle/>
            <a:p>
              <a:pPr algn="l"/>
              <a:r>
                <a:rPr lang="en-US" sz="1000" b="1" u="none" dirty="0">
                  <a:solidFill>
                    <a:srgbClr val="CC0000"/>
                  </a:solidFill>
                </a:rPr>
                <a:t>5 clock cycles</a:t>
              </a:r>
            </a:p>
          </p:txBody>
        </p:sp>
        <p:grpSp>
          <p:nvGrpSpPr>
            <p:cNvPr id="45159" name="Group 103"/>
            <p:cNvGrpSpPr>
              <a:grpSpLocks/>
            </p:cNvGrpSpPr>
            <p:nvPr/>
          </p:nvGrpSpPr>
          <p:grpSpPr bwMode="auto">
            <a:xfrm>
              <a:off x="2832" y="2784"/>
              <a:ext cx="1920" cy="240"/>
              <a:chOff x="1296" y="2976"/>
              <a:chExt cx="1920" cy="240"/>
            </a:xfrm>
          </p:grpSpPr>
          <p:sp>
            <p:nvSpPr>
              <p:cNvPr id="45160" name="Rectangle 104"/>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45161" name="Rectangle 105"/>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45162" name="Rectangle 106"/>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45163" name="Rectangle 107"/>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45164" name="Rectangle 108"/>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45165" name="Rectangle 109"/>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45166" name="Rectangle 110"/>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grpSp>
          <p:nvGrpSpPr>
            <p:cNvPr id="45167" name="Group 111"/>
            <p:cNvGrpSpPr>
              <a:grpSpLocks/>
            </p:cNvGrpSpPr>
            <p:nvPr/>
          </p:nvGrpSpPr>
          <p:grpSpPr bwMode="auto">
            <a:xfrm>
              <a:off x="2448" y="2544"/>
              <a:ext cx="1920" cy="240"/>
              <a:chOff x="1296" y="2976"/>
              <a:chExt cx="1920" cy="240"/>
            </a:xfrm>
          </p:grpSpPr>
          <p:sp>
            <p:nvSpPr>
              <p:cNvPr id="45168" name="Rectangle 112"/>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45169" name="Rectangle 113"/>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45170" name="Rectangle 114"/>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45171" name="Rectangle 115"/>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45172" name="Rectangle 116"/>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45173" name="Rectangle 117"/>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45174" name="Rectangle 118"/>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grpSp>
          <p:nvGrpSpPr>
            <p:cNvPr id="45175" name="Group 119"/>
            <p:cNvGrpSpPr>
              <a:grpSpLocks/>
            </p:cNvGrpSpPr>
            <p:nvPr/>
          </p:nvGrpSpPr>
          <p:grpSpPr bwMode="auto">
            <a:xfrm>
              <a:off x="2064" y="2304"/>
              <a:ext cx="1920" cy="240"/>
              <a:chOff x="1296" y="2976"/>
              <a:chExt cx="1920" cy="240"/>
            </a:xfrm>
          </p:grpSpPr>
          <p:sp>
            <p:nvSpPr>
              <p:cNvPr id="45176" name="Rectangle 120"/>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45177" name="Rectangle 121"/>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45178" name="Rectangle 122"/>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45179" name="Rectangle 123"/>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45180" name="Rectangle 124"/>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45181" name="Rectangle 125"/>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45182" name="Rectangle 126"/>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grpSp>
          <p:nvGrpSpPr>
            <p:cNvPr id="45183" name="Group 127"/>
            <p:cNvGrpSpPr>
              <a:grpSpLocks/>
            </p:cNvGrpSpPr>
            <p:nvPr/>
          </p:nvGrpSpPr>
          <p:grpSpPr bwMode="auto">
            <a:xfrm>
              <a:off x="1680" y="2064"/>
              <a:ext cx="1920" cy="240"/>
              <a:chOff x="1296" y="2976"/>
              <a:chExt cx="1920" cy="240"/>
            </a:xfrm>
          </p:grpSpPr>
          <p:sp>
            <p:nvSpPr>
              <p:cNvPr id="45184" name="Rectangle 128"/>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45185" name="Rectangle 129"/>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45186" name="Rectangle 130"/>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45187" name="Rectangle 131"/>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45188" name="Rectangle 132"/>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45189" name="Rectangle 133"/>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45190" name="Rectangle 134"/>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grpSp>
          <p:nvGrpSpPr>
            <p:cNvPr id="45191" name="Group 135"/>
            <p:cNvGrpSpPr>
              <a:grpSpLocks/>
            </p:cNvGrpSpPr>
            <p:nvPr/>
          </p:nvGrpSpPr>
          <p:grpSpPr bwMode="auto">
            <a:xfrm>
              <a:off x="1296" y="1824"/>
              <a:ext cx="1920" cy="240"/>
              <a:chOff x="1296" y="2976"/>
              <a:chExt cx="1920" cy="240"/>
            </a:xfrm>
          </p:grpSpPr>
          <p:sp>
            <p:nvSpPr>
              <p:cNvPr id="45192" name="Rectangle 136"/>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45193" name="Rectangle 137"/>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45194" name="Rectangle 138"/>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45195" name="Rectangle 139"/>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45196" name="Rectangle 140"/>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45197" name="Rectangle 141"/>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45198" name="Rectangle 142"/>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sp>
          <p:nvSpPr>
            <p:cNvPr id="45199" name="Line 143"/>
            <p:cNvSpPr>
              <a:spLocks noChangeShapeType="1"/>
            </p:cNvSpPr>
            <p:nvPr/>
          </p:nvSpPr>
          <p:spPr bwMode="auto">
            <a:xfrm flipH="1">
              <a:off x="2400" y="1968"/>
              <a:ext cx="576" cy="240"/>
            </a:xfrm>
            <a:prstGeom prst="line">
              <a:avLst/>
            </a:prstGeom>
            <a:noFill/>
            <a:ln w="28575">
              <a:solidFill>
                <a:srgbClr val="CC0000"/>
              </a:solidFill>
              <a:round/>
              <a:headEnd/>
              <a:tailEnd type="triangle" w="med" len="med"/>
            </a:ln>
            <a:effectLst/>
          </p:spPr>
          <p:txBody>
            <a:bodyPr/>
            <a:lstStyle/>
            <a:p>
              <a:endParaRPr lang="en-US" dirty="0"/>
            </a:p>
          </p:txBody>
        </p:sp>
        <p:sp>
          <p:nvSpPr>
            <p:cNvPr id="45200" name="Line 144"/>
            <p:cNvSpPr>
              <a:spLocks noChangeShapeType="1"/>
            </p:cNvSpPr>
            <p:nvPr/>
          </p:nvSpPr>
          <p:spPr bwMode="auto">
            <a:xfrm flipH="1">
              <a:off x="2736" y="1968"/>
              <a:ext cx="240" cy="432"/>
            </a:xfrm>
            <a:prstGeom prst="line">
              <a:avLst/>
            </a:prstGeom>
            <a:noFill/>
            <a:ln w="28575">
              <a:solidFill>
                <a:srgbClr val="CC0000"/>
              </a:solidFill>
              <a:round/>
              <a:headEnd/>
              <a:tailEnd type="triangle" w="med" len="med"/>
            </a:ln>
            <a:effectLst/>
          </p:spPr>
          <p:txBody>
            <a:bodyPr/>
            <a:lstStyle/>
            <a:p>
              <a:endParaRPr lang="en-US" dirty="0"/>
            </a:p>
          </p:txBody>
        </p:sp>
        <p:sp>
          <p:nvSpPr>
            <p:cNvPr id="45201" name="Line 145"/>
            <p:cNvSpPr>
              <a:spLocks noChangeShapeType="1"/>
            </p:cNvSpPr>
            <p:nvPr/>
          </p:nvSpPr>
          <p:spPr bwMode="auto">
            <a:xfrm>
              <a:off x="2976" y="1968"/>
              <a:ext cx="144" cy="624"/>
            </a:xfrm>
            <a:prstGeom prst="line">
              <a:avLst/>
            </a:prstGeom>
            <a:noFill/>
            <a:ln w="28575">
              <a:solidFill>
                <a:srgbClr val="FF9900"/>
              </a:solidFill>
              <a:round/>
              <a:headEnd/>
              <a:tailEnd type="triangle" w="med" len="med"/>
            </a:ln>
            <a:effectLst/>
          </p:spPr>
          <p:txBody>
            <a:bodyPr/>
            <a:lstStyle/>
            <a:p>
              <a:endParaRPr lang="en-US" dirty="0"/>
            </a:p>
          </p:txBody>
        </p:sp>
        <p:sp>
          <p:nvSpPr>
            <p:cNvPr id="45202" name="Line 146"/>
            <p:cNvSpPr>
              <a:spLocks noChangeShapeType="1"/>
            </p:cNvSpPr>
            <p:nvPr/>
          </p:nvSpPr>
          <p:spPr bwMode="auto">
            <a:xfrm>
              <a:off x="2976" y="1968"/>
              <a:ext cx="528" cy="864"/>
            </a:xfrm>
            <a:prstGeom prst="line">
              <a:avLst/>
            </a:prstGeom>
            <a:noFill/>
            <a:ln w="28575">
              <a:solidFill>
                <a:srgbClr val="008000"/>
              </a:solidFill>
              <a:round/>
              <a:headEnd/>
              <a:tailEnd type="triangle" w="med" len="med"/>
            </a:ln>
            <a:effectLst/>
          </p:spPr>
          <p:txBody>
            <a:bodyPr/>
            <a:lstStyle/>
            <a:p>
              <a:endParaRPr lang="en-US" dirty="0"/>
            </a:p>
          </p:txBody>
        </p:sp>
      </p:grpSp>
      <p:sp>
        <p:nvSpPr>
          <p:cNvPr id="45203" name="Rectangle 147"/>
          <p:cNvSpPr>
            <a:spLocks noGrp="1" noChangeArrowheads="1"/>
          </p:cNvSpPr>
          <p:nvPr>
            <p:ph type="body" idx="1"/>
          </p:nvPr>
        </p:nvSpPr>
        <p:spPr>
          <a:xfrm>
            <a:off x="685800" y="4876800"/>
            <a:ext cx="7772400" cy="1600200"/>
          </a:xfrm>
          <a:noFill/>
          <a:ln/>
        </p:spPr>
        <p:txBody>
          <a:bodyPr/>
          <a:lstStyle/>
          <a:p>
            <a:pPr>
              <a:lnSpc>
                <a:spcPct val="90000"/>
              </a:lnSpc>
            </a:pPr>
            <a:r>
              <a:rPr lang="en-US" dirty="0"/>
              <a:t>In the instruction sequence above, the last four instructions require data </a:t>
            </a:r>
            <a:r>
              <a:rPr lang="en-US"/>
              <a:t>from </a:t>
            </a:r>
            <a:r>
              <a:rPr lang="en-US" smtClean="0"/>
              <a:t>$t2</a:t>
            </a:r>
            <a:r>
              <a:rPr lang="en-US" dirty="0"/>
              <a:t>, which is changed in the first instruction.    </a:t>
            </a:r>
          </a:p>
          <a:p>
            <a:pPr>
              <a:lnSpc>
                <a:spcPct val="90000"/>
              </a:lnSpc>
            </a:pPr>
            <a:r>
              <a:rPr lang="en-US">
                <a:solidFill>
                  <a:srgbClr val="CC0000"/>
                </a:solidFill>
              </a:rPr>
              <a:t>The </a:t>
            </a:r>
            <a:r>
              <a:rPr lang="en-US" smtClean="0">
                <a:solidFill>
                  <a:srgbClr val="CC0000"/>
                </a:solidFill>
              </a:rPr>
              <a:t>$t2 </a:t>
            </a:r>
            <a:r>
              <a:rPr lang="en-US" dirty="0">
                <a:solidFill>
                  <a:srgbClr val="CC0000"/>
                </a:solidFill>
              </a:rPr>
              <a:t>data will not be rewritten until cycle 4, so the AND and OR (2</a:t>
            </a:r>
            <a:r>
              <a:rPr lang="en-US" baseline="30000" dirty="0">
                <a:solidFill>
                  <a:srgbClr val="CC0000"/>
                </a:solidFill>
              </a:rPr>
              <a:t>nd</a:t>
            </a:r>
            <a:r>
              <a:rPr lang="en-US" dirty="0">
                <a:solidFill>
                  <a:srgbClr val="CC0000"/>
                </a:solidFill>
              </a:rPr>
              <a:t> and 3</a:t>
            </a:r>
            <a:r>
              <a:rPr lang="en-US" baseline="30000" dirty="0">
                <a:solidFill>
                  <a:srgbClr val="CC0000"/>
                </a:solidFill>
              </a:rPr>
              <a:t>rd</a:t>
            </a:r>
            <a:r>
              <a:rPr lang="en-US" dirty="0">
                <a:solidFill>
                  <a:srgbClr val="CC0000"/>
                </a:solidFill>
              </a:rPr>
              <a:t> instructions) will </a:t>
            </a:r>
            <a:r>
              <a:rPr lang="en-US" u="sng" dirty="0">
                <a:solidFill>
                  <a:srgbClr val="CC0000"/>
                </a:solidFill>
              </a:rPr>
              <a:t>fetch incorrect data </a:t>
            </a:r>
            <a:r>
              <a:rPr lang="en-US" u="sng">
                <a:solidFill>
                  <a:srgbClr val="CC0000"/>
                </a:solidFill>
              </a:rPr>
              <a:t>from </a:t>
            </a:r>
            <a:r>
              <a:rPr lang="en-US" u="sng" smtClean="0">
                <a:solidFill>
                  <a:srgbClr val="CC0000"/>
                </a:solidFill>
              </a:rPr>
              <a:t>$t2</a:t>
            </a:r>
            <a:r>
              <a:rPr lang="en-US" dirty="0">
                <a:solidFill>
                  <a:srgbClr val="CC0000"/>
                </a:solidFill>
              </a:rPr>
              <a:t>.  </a:t>
            </a:r>
          </a:p>
          <a:p>
            <a:pPr>
              <a:lnSpc>
                <a:spcPct val="90000"/>
              </a:lnSpc>
            </a:pPr>
            <a:r>
              <a:rPr lang="en-US" dirty="0"/>
              <a:t>Even the </a:t>
            </a:r>
            <a:r>
              <a:rPr lang="en-US" dirty="0">
                <a:solidFill>
                  <a:srgbClr val="FF9900"/>
                </a:solidFill>
              </a:rPr>
              <a:t>add</a:t>
            </a:r>
            <a:r>
              <a:rPr lang="en-US" dirty="0"/>
              <a:t> may not get the correct information (</a:t>
            </a:r>
            <a:r>
              <a:rPr lang="en-US" u="sng" dirty="0">
                <a:solidFill>
                  <a:srgbClr val="008000"/>
                </a:solidFill>
              </a:rPr>
              <a:t>sw</a:t>
            </a:r>
            <a:r>
              <a:rPr lang="en-US" dirty="0">
                <a:solidFill>
                  <a:srgbClr val="008000"/>
                </a:solidFill>
              </a:rPr>
              <a:t> is okay</a:t>
            </a:r>
            <a:r>
              <a:rPr lang="en-US" dirty="0"/>
              <a:t>).  </a:t>
            </a:r>
          </a:p>
        </p:txBody>
      </p:sp>
      <p:pic>
        <p:nvPicPr>
          <p:cNvPr id="2" name="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66037" y="3092726"/>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1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46084" name="Rectangle 4"/>
          <p:cNvSpPr>
            <a:spLocks noGrp="1" noChangeArrowheads="1"/>
          </p:cNvSpPr>
          <p:nvPr>
            <p:ph type="title"/>
          </p:nvPr>
        </p:nvSpPr>
        <p:spPr>
          <a:xfrm>
            <a:off x="1676400" y="1371600"/>
            <a:ext cx="5867400" cy="533400"/>
          </a:xfrm>
          <a:noFill/>
          <a:ln/>
        </p:spPr>
        <p:txBody>
          <a:bodyPr/>
          <a:lstStyle/>
          <a:p>
            <a:r>
              <a:rPr lang="en-US" sz="3200" dirty="0"/>
              <a:t>Control Hazards in the Pipeline</a:t>
            </a:r>
          </a:p>
        </p:txBody>
      </p:sp>
      <p:grpSp>
        <p:nvGrpSpPr>
          <p:cNvPr id="46149" name="Group 69"/>
          <p:cNvGrpSpPr>
            <a:grpSpLocks/>
          </p:cNvGrpSpPr>
          <p:nvPr/>
        </p:nvGrpSpPr>
        <p:grpSpPr bwMode="auto">
          <a:xfrm>
            <a:off x="569913" y="1844675"/>
            <a:ext cx="8040687" cy="2955925"/>
            <a:chOff x="359" y="1162"/>
            <a:chExt cx="5065" cy="1862"/>
          </a:xfrm>
        </p:grpSpPr>
        <p:sp>
          <p:nvSpPr>
            <p:cNvPr id="46086" name="Text Box 6"/>
            <p:cNvSpPr txBox="1">
              <a:spLocks noChangeArrowheads="1"/>
            </p:cNvSpPr>
            <p:nvPr/>
          </p:nvSpPr>
          <p:spPr bwMode="auto">
            <a:xfrm>
              <a:off x="384" y="1864"/>
              <a:ext cx="912" cy="1124"/>
            </a:xfrm>
            <a:prstGeom prst="rect">
              <a:avLst/>
            </a:prstGeom>
            <a:noFill/>
            <a:ln w="9525">
              <a:noFill/>
              <a:miter lim="800000"/>
              <a:headEnd/>
              <a:tailEnd/>
            </a:ln>
            <a:effectLst/>
          </p:spPr>
          <p:txBody>
            <a:bodyPr>
              <a:spAutoFit/>
            </a:bodyPr>
            <a:lstStyle/>
            <a:p>
              <a:pPr algn="l"/>
              <a:r>
                <a:rPr lang="en-US" sz="1400" b="1" u="none">
                  <a:solidFill>
                    <a:schemeClr val="accent2"/>
                  </a:solidFill>
                </a:rPr>
                <a:t>sub </a:t>
              </a:r>
              <a:r>
                <a:rPr lang="en-US" sz="1400" b="1" u="none" smtClean="0">
                  <a:solidFill>
                    <a:schemeClr val="accent2"/>
                  </a:solidFill>
                </a:rPr>
                <a:t>$t2</a:t>
              </a:r>
              <a:r>
                <a:rPr lang="en-US" sz="1400" b="1" u="none">
                  <a:solidFill>
                    <a:schemeClr val="accent2"/>
                  </a:solidFill>
                </a:rPr>
                <a:t>, </a:t>
              </a:r>
              <a:r>
                <a:rPr lang="en-US" sz="1400" b="1" u="none" smtClean="0">
                  <a:solidFill>
                    <a:schemeClr val="accent2"/>
                  </a:solidFill>
                </a:rPr>
                <a:t>$t1</a:t>
              </a:r>
              <a:r>
                <a:rPr lang="en-US" sz="1400" b="1" u="none">
                  <a:solidFill>
                    <a:schemeClr val="accent2"/>
                  </a:solidFill>
                </a:rPr>
                <a:t>, </a:t>
              </a:r>
              <a:r>
                <a:rPr lang="en-US" sz="1400" b="1" u="none" smtClean="0">
                  <a:solidFill>
                    <a:schemeClr val="accent2"/>
                  </a:solidFill>
                </a:rPr>
                <a:t>$t0</a:t>
              </a:r>
              <a:endParaRPr lang="en-US" sz="1400" b="1" u="none" dirty="0">
                <a:solidFill>
                  <a:schemeClr val="accent2"/>
                </a:solidFill>
              </a:endParaRPr>
            </a:p>
            <a:p>
              <a:pPr algn="l"/>
              <a:endParaRPr lang="en-US" sz="1000" b="1" u="none" dirty="0">
                <a:solidFill>
                  <a:schemeClr val="accent2"/>
                </a:solidFill>
              </a:endParaRPr>
            </a:p>
            <a:p>
              <a:pPr algn="l"/>
              <a:r>
                <a:rPr lang="en-US" sz="1400" b="1" u="none">
                  <a:solidFill>
                    <a:schemeClr val="accent2"/>
                  </a:solidFill>
                </a:rPr>
                <a:t>blt </a:t>
              </a:r>
              <a:r>
                <a:rPr lang="en-US" sz="1400" b="1" u="none" smtClean="0">
                  <a:solidFill>
                    <a:schemeClr val="accent2"/>
                  </a:solidFill>
                </a:rPr>
                <a:t>$t2</a:t>
              </a:r>
              <a:r>
                <a:rPr lang="en-US" sz="1400" b="1" u="none">
                  <a:solidFill>
                    <a:schemeClr val="accent2"/>
                  </a:solidFill>
                </a:rPr>
                <a:t>, </a:t>
              </a:r>
              <a:r>
                <a:rPr lang="en-US" sz="1400" b="1" u="none" smtClean="0">
                  <a:solidFill>
                    <a:schemeClr val="accent2"/>
                  </a:solidFill>
                </a:rPr>
                <a:t>$t8</a:t>
              </a:r>
              <a:r>
                <a:rPr lang="en-US" sz="1400" b="1" u="none" dirty="0">
                  <a:solidFill>
                    <a:schemeClr val="accent2"/>
                  </a:solidFill>
                </a:rPr>
                <a:t>, wait</a:t>
              </a:r>
            </a:p>
            <a:p>
              <a:pPr algn="l"/>
              <a:endParaRPr lang="en-US" sz="1000" b="1" u="none" dirty="0">
                <a:solidFill>
                  <a:schemeClr val="accent2"/>
                </a:solidFill>
              </a:endParaRPr>
            </a:p>
            <a:p>
              <a:pPr algn="l"/>
              <a:r>
                <a:rPr lang="en-US" sz="1400" b="1" u="none">
                  <a:solidFill>
                    <a:schemeClr val="accent2"/>
                  </a:solidFill>
                </a:rPr>
                <a:t>bgt </a:t>
              </a:r>
              <a:r>
                <a:rPr lang="en-US" sz="1400" b="1" u="none" smtClean="0">
                  <a:solidFill>
                    <a:schemeClr val="accent2"/>
                  </a:solidFill>
                </a:rPr>
                <a:t>$t2</a:t>
              </a:r>
              <a:r>
                <a:rPr lang="en-US" sz="1400" b="1" u="none">
                  <a:solidFill>
                    <a:schemeClr val="accent2"/>
                  </a:solidFill>
                </a:rPr>
                <a:t>, </a:t>
              </a:r>
              <a:r>
                <a:rPr lang="en-US" sz="1400" b="1" u="none" smtClean="0">
                  <a:solidFill>
                    <a:schemeClr val="accent2"/>
                  </a:solidFill>
                </a:rPr>
                <a:t>$t7</a:t>
              </a:r>
              <a:r>
                <a:rPr lang="en-US" sz="1400" b="1" u="none" dirty="0">
                  <a:solidFill>
                    <a:schemeClr val="accent2"/>
                  </a:solidFill>
                </a:rPr>
                <a:t>, go</a:t>
              </a:r>
            </a:p>
            <a:p>
              <a:pPr algn="l"/>
              <a:endParaRPr lang="en-US" sz="1000" b="1" u="none" dirty="0">
                <a:solidFill>
                  <a:schemeClr val="accent2"/>
                </a:solidFill>
              </a:endParaRPr>
            </a:p>
            <a:p>
              <a:pPr algn="l"/>
              <a:r>
                <a:rPr lang="en-US" sz="1400" b="1" u="none">
                  <a:solidFill>
                    <a:schemeClr val="accent2"/>
                  </a:solidFill>
                </a:rPr>
                <a:t>add </a:t>
              </a:r>
              <a:r>
                <a:rPr lang="en-US" sz="1400" b="1" u="none" smtClean="0">
                  <a:solidFill>
                    <a:schemeClr val="accent2"/>
                  </a:solidFill>
                </a:rPr>
                <a:t>$s1, $t2</a:t>
              </a:r>
              <a:r>
                <a:rPr lang="en-US" sz="1400" b="1" u="none">
                  <a:solidFill>
                    <a:schemeClr val="accent2"/>
                  </a:solidFill>
                </a:rPr>
                <a:t>, </a:t>
              </a:r>
              <a:r>
                <a:rPr lang="en-US" sz="1400" b="1" u="none" smtClean="0">
                  <a:solidFill>
                    <a:schemeClr val="accent2"/>
                  </a:solidFill>
                </a:rPr>
                <a:t>$t2</a:t>
              </a:r>
              <a:endParaRPr lang="en-US" sz="1400" b="1" u="none" dirty="0">
                <a:solidFill>
                  <a:schemeClr val="accent2"/>
                </a:solidFill>
              </a:endParaRPr>
            </a:p>
            <a:p>
              <a:pPr algn="l"/>
              <a:endParaRPr lang="en-US" sz="1000" b="1" u="none" dirty="0">
                <a:solidFill>
                  <a:schemeClr val="accent2"/>
                </a:solidFill>
              </a:endParaRPr>
            </a:p>
            <a:p>
              <a:pPr algn="l"/>
              <a:r>
                <a:rPr lang="en-US" sz="1400" b="1" u="none">
                  <a:solidFill>
                    <a:schemeClr val="accent2"/>
                  </a:solidFill>
                </a:rPr>
                <a:t>sw </a:t>
              </a:r>
              <a:r>
                <a:rPr lang="en-US" sz="1400" b="1" u="none" smtClean="0">
                  <a:solidFill>
                    <a:schemeClr val="accent2"/>
                  </a:solidFill>
                </a:rPr>
                <a:t>$t9, </a:t>
              </a:r>
              <a:r>
                <a:rPr lang="en-US" sz="1400" b="1" u="none">
                  <a:solidFill>
                    <a:schemeClr val="accent2"/>
                  </a:solidFill>
                </a:rPr>
                <a:t>100</a:t>
              </a:r>
              <a:r>
                <a:rPr lang="en-US" sz="1400" b="1" u="none" smtClean="0">
                  <a:solidFill>
                    <a:schemeClr val="accent2"/>
                  </a:solidFill>
                </a:rPr>
                <a:t>($t2</a:t>
              </a:r>
              <a:r>
                <a:rPr lang="en-US" sz="1400" b="1" u="none" dirty="0">
                  <a:solidFill>
                    <a:schemeClr val="accent2"/>
                  </a:solidFill>
                </a:rPr>
                <a:t>)</a:t>
              </a:r>
            </a:p>
          </p:txBody>
        </p:sp>
        <p:sp>
          <p:nvSpPr>
            <p:cNvPr id="46087" name="Line 7"/>
            <p:cNvSpPr>
              <a:spLocks noChangeShapeType="1"/>
            </p:cNvSpPr>
            <p:nvPr/>
          </p:nvSpPr>
          <p:spPr bwMode="auto">
            <a:xfrm>
              <a:off x="1296" y="1450"/>
              <a:ext cx="4128" cy="0"/>
            </a:xfrm>
            <a:prstGeom prst="line">
              <a:avLst/>
            </a:prstGeom>
            <a:noFill/>
            <a:ln w="38100">
              <a:solidFill>
                <a:schemeClr val="tx1"/>
              </a:solidFill>
              <a:round/>
              <a:headEnd/>
              <a:tailEnd type="triangle" w="med" len="med"/>
            </a:ln>
            <a:effectLst/>
          </p:spPr>
          <p:txBody>
            <a:bodyPr/>
            <a:lstStyle/>
            <a:p>
              <a:endParaRPr lang="en-US" dirty="0"/>
            </a:p>
          </p:txBody>
        </p:sp>
        <p:sp>
          <p:nvSpPr>
            <p:cNvPr id="46088" name="Text Box 8"/>
            <p:cNvSpPr txBox="1">
              <a:spLocks noChangeArrowheads="1"/>
            </p:cNvSpPr>
            <p:nvPr/>
          </p:nvSpPr>
          <p:spPr bwMode="auto">
            <a:xfrm>
              <a:off x="359" y="1162"/>
              <a:ext cx="601" cy="520"/>
            </a:xfrm>
            <a:prstGeom prst="rect">
              <a:avLst/>
            </a:prstGeom>
            <a:noFill/>
            <a:ln w="9525">
              <a:noFill/>
              <a:miter lim="800000"/>
              <a:headEnd/>
              <a:tailEnd/>
            </a:ln>
            <a:effectLst/>
          </p:spPr>
          <p:txBody>
            <a:bodyPr wrap="none">
              <a:spAutoFit/>
            </a:bodyPr>
            <a:lstStyle/>
            <a:p>
              <a:r>
                <a:rPr lang="en-US" sz="1600" b="1" u="none" dirty="0">
                  <a:solidFill>
                    <a:srgbClr val="CC0000"/>
                  </a:solidFill>
                </a:rPr>
                <a:t>Timeline</a:t>
              </a:r>
            </a:p>
            <a:p>
              <a:r>
                <a:rPr lang="en-US" sz="1600" b="1" u="none" dirty="0">
                  <a:solidFill>
                    <a:srgbClr val="CC0000"/>
                  </a:solidFill>
                </a:rPr>
                <a:t>(clock</a:t>
              </a:r>
            </a:p>
            <a:p>
              <a:r>
                <a:rPr lang="en-US" sz="1600" b="1" u="none" dirty="0">
                  <a:solidFill>
                    <a:srgbClr val="CC0000"/>
                  </a:solidFill>
                </a:rPr>
                <a:t>cycles)</a:t>
              </a:r>
            </a:p>
          </p:txBody>
        </p:sp>
        <p:sp>
          <p:nvSpPr>
            <p:cNvPr id="46089" name="Line 9"/>
            <p:cNvSpPr>
              <a:spLocks noChangeShapeType="1"/>
            </p:cNvSpPr>
            <p:nvPr/>
          </p:nvSpPr>
          <p:spPr bwMode="auto">
            <a:xfrm>
              <a:off x="1296" y="1402"/>
              <a:ext cx="0" cy="96"/>
            </a:xfrm>
            <a:prstGeom prst="line">
              <a:avLst/>
            </a:prstGeom>
            <a:noFill/>
            <a:ln w="38100">
              <a:solidFill>
                <a:schemeClr val="tx1"/>
              </a:solidFill>
              <a:round/>
              <a:headEnd/>
              <a:tailEnd/>
            </a:ln>
            <a:effectLst/>
          </p:spPr>
          <p:txBody>
            <a:bodyPr/>
            <a:lstStyle/>
            <a:p>
              <a:endParaRPr lang="en-US" dirty="0"/>
            </a:p>
          </p:txBody>
        </p:sp>
        <p:sp>
          <p:nvSpPr>
            <p:cNvPr id="46090" name="Line 10"/>
            <p:cNvSpPr>
              <a:spLocks noChangeShapeType="1"/>
            </p:cNvSpPr>
            <p:nvPr/>
          </p:nvSpPr>
          <p:spPr bwMode="auto">
            <a:xfrm>
              <a:off x="1680" y="1402"/>
              <a:ext cx="0" cy="96"/>
            </a:xfrm>
            <a:prstGeom prst="line">
              <a:avLst/>
            </a:prstGeom>
            <a:noFill/>
            <a:ln w="38100">
              <a:solidFill>
                <a:schemeClr val="tx1"/>
              </a:solidFill>
              <a:round/>
              <a:headEnd/>
              <a:tailEnd/>
            </a:ln>
            <a:effectLst/>
          </p:spPr>
          <p:txBody>
            <a:bodyPr/>
            <a:lstStyle/>
            <a:p>
              <a:endParaRPr lang="en-US" dirty="0"/>
            </a:p>
          </p:txBody>
        </p:sp>
        <p:sp>
          <p:nvSpPr>
            <p:cNvPr id="46091" name="Line 11"/>
            <p:cNvSpPr>
              <a:spLocks noChangeShapeType="1"/>
            </p:cNvSpPr>
            <p:nvPr/>
          </p:nvSpPr>
          <p:spPr bwMode="auto">
            <a:xfrm>
              <a:off x="2064" y="1402"/>
              <a:ext cx="0" cy="96"/>
            </a:xfrm>
            <a:prstGeom prst="line">
              <a:avLst/>
            </a:prstGeom>
            <a:noFill/>
            <a:ln w="38100">
              <a:solidFill>
                <a:schemeClr val="tx1"/>
              </a:solidFill>
              <a:round/>
              <a:headEnd/>
              <a:tailEnd/>
            </a:ln>
            <a:effectLst/>
          </p:spPr>
          <p:txBody>
            <a:bodyPr/>
            <a:lstStyle/>
            <a:p>
              <a:endParaRPr lang="en-US" dirty="0"/>
            </a:p>
          </p:txBody>
        </p:sp>
        <p:sp>
          <p:nvSpPr>
            <p:cNvPr id="46092" name="Line 12"/>
            <p:cNvSpPr>
              <a:spLocks noChangeShapeType="1"/>
            </p:cNvSpPr>
            <p:nvPr/>
          </p:nvSpPr>
          <p:spPr bwMode="auto">
            <a:xfrm>
              <a:off x="2448" y="1402"/>
              <a:ext cx="0" cy="96"/>
            </a:xfrm>
            <a:prstGeom prst="line">
              <a:avLst/>
            </a:prstGeom>
            <a:noFill/>
            <a:ln w="38100">
              <a:solidFill>
                <a:schemeClr val="tx1"/>
              </a:solidFill>
              <a:round/>
              <a:headEnd/>
              <a:tailEnd/>
            </a:ln>
            <a:effectLst/>
          </p:spPr>
          <p:txBody>
            <a:bodyPr/>
            <a:lstStyle/>
            <a:p>
              <a:endParaRPr lang="en-US" dirty="0"/>
            </a:p>
          </p:txBody>
        </p:sp>
        <p:sp>
          <p:nvSpPr>
            <p:cNvPr id="46093" name="Line 13"/>
            <p:cNvSpPr>
              <a:spLocks noChangeShapeType="1"/>
            </p:cNvSpPr>
            <p:nvPr/>
          </p:nvSpPr>
          <p:spPr bwMode="auto">
            <a:xfrm>
              <a:off x="2832" y="1402"/>
              <a:ext cx="0" cy="96"/>
            </a:xfrm>
            <a:prstGeom prst="line">
              <a:avLst/>
            </a:prstGeom>
            <a:noFill/>
            <a:ln w="38100">
              <a:solidFill>
                <a:schemeClr val="tx1"/>
              </a:solidFill>
              <a:round/>
              <a:headEnd/>
              <a:tailEnd/>
            </a:ln>
            <a:effectLst/>
          </p:spPr>
          <p:txBody>
            <a:bodyPr/>
            <a:lstStyle/>
            <a:p>
              <a:endParaRPr lang="en-US" dirty="0"/>
            </a:p>
          </p:txBody>
        </p:sp>
        <p:sp>
          <p:nvSpPr>
            <p:cNvPr id="46094" name="Line 14"/>
            <p:cNvSpPr>
              <a:spLocks noChangeShapeType="1"/>
            </p:cNvSpPr>
            <p:nvPr/>
          </p:nvSpPr>
          <p:spPr bwMode="auto">
            <a:xfrm>
              <a:off x="3216" y="1402"/>
              <a:ext cx="0" cy="96"/>
            </a:xfrm>
            <a:prstGeom prst="line">
              <a:avLst/>
            </a:prstGeom>
            <a:noFill/>
            <a:ln w="38100">
              <a:solidFill>
                <a:schemeClr val="tx1"/>
              </a:solidFill>
              <a:round/>
              <a:headEnd/>
              <a:tailEnd/>
            </a:ln>
            <a:effectLst/>
          </p:spPr>
          <p:txBody>
            <a:bodyPr/>
            <a:lstStyle/>
            <a:p>
              <a:endParaRPr lang="en-US" dirty="0"/>
            </a:p>
          </p:txBody>
        </p:sp>
        <p:sp>
          <p:nvSpPr>
            <p:cNvPr id="46095" name="Line 15"/>
            <p:cNvSpPr>
              <a:spLocks noChangeShapeType="1"/>
            </p:cNvSpPr>
            <p:nvPr/>
          </p:nvSpPr>
          <p:spPr bwMode="auto">
            <a:xfrm>
              <a:off x="3600" y="1402"/>
              <a:ext cx="0" cy="96"/>
            </a:xfrm>
            <a:prstGeom prst="line">
              <a:avLst/>
            </a:prstGeom>
            <a:noFill/>
            <a:ln w="38100">
              <a:solidFill>
                <a:schemeClr val="tx1"/>
              </a:solidFill>
              <a:round/>
              <a:headEnd/>
              <a:tailEnd/>
            </a:ln>
            <a:effectLst/>
          </p:spPr>
          <p:txBody>
            <a:bodyPr/>
            <a:lstStyle/>
            <a:p>
              <a:endParaRPr lang="en-US" dirty="0"/>
            </a:p>
          </p:txBody>
        </p:sp>
        <p:sp>
          <p:nvSpPr>
            <p:cNvPr id="46096" name="Line 16"/>
            <p:cNvSpPr>
              <a:spLocks noChangeShapeType="1"/>
            </p:cNvSpPr>
            <p:nvPr/>
          </p:nvSpPr>
          <p:spPr bwMode="auto">
            <a:xfrm>
              <a:off x="3984" y="1402"/>
              <a:ext cx="0" cy="96"/>
            </a:xfrm>
            <a:prstGeom prst="line">
              <a:avLst/>
            </a:prstGeom>
            <a:noFill/>
            <a:ln w="38100">
              <a:solidFill>
                <a:schemeClr val="tx1"/>
              </a:solidFill>
              <a:round/>
              <a:headEnd/>
              <a:tailEnd/>
            </a:ln>
            <a:effectLst/>
          </p:spPr>
          <p:txBody>
            <a:bodyPr/>
            <a:lstStyle/>
            <a:p>
              <a:endParaRPr lang="en-US" dirty="0"/>
            </a:p>
          </p:txBody>
        </p:sp>
        <p:sp>
          <p:nvSpPr>
            <p:cNvPr id="46097" name="Line 17"/>
            <p:cNvSpPr>
              <a:spLocks noChangeShapeType="1"/>
            </p:cNvSpPr>
            <p:nvPr/>
          </p:nvSpPr>
          <p:spPr bwMode="auto">
            <a:xfrm>
              <a:off x="4368" y="1402"/>
              <a:ext cx="0" cy="96"/>
            </a:xfrm>
            <a:prstGeom prst="line">
              <a:avLst/>
            </a:prstGeom>
            <a:noFill/>
            <a:ln w="38100">
              <a:solidFill>
                <a:schemeClr val="tx1"/>
              </a:solidFill>
              <a:round/>
              <a:headEnd/>
              <a:tailEnd/>
            </a:ln>
            <a:effectLst/>
          </p:spPr>
          <p:txBody>
            <a:bodyPr/>
            <a:lstStyle/>
            <a:p>
              <a:endParaRPr lang="en-US" dirty="0"/>
            </a:p>
          </p:txBody>
        </p:sp>
        <p:sp>
          <p:nvSpPr>
            <p:cNvPr id="46098" name="Line 18"/>
            <p:cNvSpPr>
              <a:spLocks noChangeShapeType="1"/>
            </p:cNvSpPr>
            <p:nvPr/>
          </p:nvSpPr>
          <p:spPr bwMode="auto">
            <a:xfrm>
              <a:off x="4752" y="1402"/>
              <a:ext cx="0" cy="96"/>
            </a:xfrm>
            <a:prstGeom prst="line">
              <a:avLst/>
            </a:prstGeom>
            <a:noFill/>
            <a:ln w="38100">
              <a:solidFill>
                <a:schemeClr val="tx1"/>
              </a:solidFill>
              <a:round/>
              <a:headEnd/>
              <a:tailEnd/>
            </a:ln>
            <a:effectLst/>
          </p:spPr>
          <p:txBody>
            <a:bodyPr/>
            <a:lstStyle/>
            <a:p>
              <a:endParaRPr lang="en-US" dirty="0"/>
            </a:p>
          </p:txBody>
        </p:sp>
        <p:sp>
          <p:nvSpPr>
            <p:cNvPr id="46099" name="Line 19"/>
            <p:cNvSpPr>
              <a:spLocks noChangeShapeType="1"/>
            </p:cNvSpPr>
            <p:nvPr/>
          </p:nvSpPr>
          <p:spPr bwMode="auto">
            <a:xfrm>
              <a:off x="5136" y="1402"/>
              <a:ext cx="0" cy="96"/>
            </a:xfrm>
            <a:prstGeom prst="line">
              <a:avLst/>
            </a:prstGeom>
            <a:noFill/>
            <a:ln w="38100">
              <a:solidFill>
                <a:schemeClr val="tx1"/>
              </a:solidFill>
              <a:round/>
              <a:headEnd/>
              <a:tailEnd/>
            </a:ln>
            <a:effectLst/>
          </p:spPr>
          <p:txBody>
            <a:bodyPr/>
            <a:lstStyle/>
            <a:p>
              <a:endParaRPr lang="en-US" dirty="0"/>
            </a:p>
          </p:txBody>
        </p:sp>
        <p:sp>
          <p:nvSpPr>
            <p:cNvPr id="46100" name="Text Box 20"/>
            <p:cNvSpPr txBox="1">
              <a:spLocks noChangeArrowheads="1"/>
            </p:cNvSpPr>
            <p:nvPr/>
          </p:nvSpPr>
          <p:spPr bwMode="auto">
            <a:xfrm>
              <a:off x="1216" y="1505"/>
              <a:ext cx="4064" cy="192"/>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0            1            2            3           4            5            6            7           8            9           10</a:t>
              </a:r>
            </a:p>
          </p:txBody>
        </p:sp>
        <p:sp>
          <p:nvSpPr>
            <p:cNvPr id="46101" name="Line 21"/>
            <p:cNvSpPr>
              <a:spLocks noChangeShapeType="1"/>
            </p:cNvSpPr>
            <p:nvPr/>
          </p:nvSpPr>
          <p:spPr bwMode="auto">
            <a:xfrm>
              <a:off x="1296" y="1738"/>
              <a:ext cx="672" cy="0"/>
            </a:xfrm>
            <a:prstGeom prst="line">
              <a:avLst/>
            </a:prstGeom>
            <a:noFill/>
            <a:ln w="28575">
              <a:solidFill>
                <a:srgbClr val="CC0000"/>
              </a:solidFill>
              <a:round/>
              <a:headEnd type="triangle" w="med" len="med"/>
              <a:tailEnd/>
            </a:ln>
            <a:effectLst/>
          </p:spPr>
          <p:txBody>
            <a:bodyPr/>
            <a:lstStyle/>
            <a:p>
              <a:endParaRPr lang="en-US" dirty="0"/>
            </a:p>
          </p:txBody>
        </p:sp>
        <p:sp>
          <p:nvSpPr>
            <p:cNvPr id="46102" name="Line 22"/>
            <p:cNvSpPr>
              <a:spLocks noChangeShapeType="1"/>
            </p:cNvSpPr>
            <p:nvPr/>
          </p:nvSpPr>
          <p:spPr bwMode="auto">
            <a:xfrm>
              <a:off x="2544" y="1738"/>
              <a:ext cx="672" cy="0"/>
            </a:xfrm>
            <a:prstGeom prst="line">
              <a:avLst/>
            </a:prstGeom>
            <a:noFill/>
            <a:ln w="28575">
              <a:solidFill>
                <a:srgbClr val="CC0000"/>
              </a:solidFill>
              <a:round/>
              <a:headEnd/>
              <a:tailEnd type="triangle" w="med" len="med"/>
            </a:ln>
            <a:effectLst/>
          </p:spPr>
          <p:txBody>
            <a:bodyPr/>
            <a:lstStyle/>
            <a:p>
              <a:endParaRPr lang="en-US" dirty="0"/>
            </a:p>
          </p:txBody>
        </p:sp>
        <p:sp>
          <p:nvSpPr>
            <p:cNvPr id="46103" name="Text Box 23"/>
            <p:cNvSpPr txBox="1">
              <a:spLocks noChangeArrowheads="1"/>
            </p:cNvSpPr>
            <p:nvPr/>
          </p:nvSpPr>
          <p:spPr bwMode="auto">
            <a:xfrm>
              <a:off x="1969" y="1662"/>
              <a:ext cx="575" cy="154"/>
            </a:xfrm>
            <a:prstGeom prst="rect">
              <a:avLst/>
            </a:prstGeom>
            <a:noFill/>
            <a:ln w="9525">
              <a:noFill/>
              <a:miter lim="800000"/>
              <a:headEnd/>
              <a:tailEnd/>
            </a:ln>
            <a:effectLst/>
          </p:spPr>
          <p:txBody>
            <a:bodyPr wrap="none">
              <a:spAutoFit/>
            </a:bodyPr>
            <a:lstStyle/>
            <a:p>
              <a:pPr algn="l"/>
              <a:r>
                <a:rPr lang="en-US" sz="1000" b="1" u="none" dirty="0">
                  <a:solidFill>
                    <a:srgbClr val="CC0000"/>
                  </a:solidFill>
                </a:rPr>
                <a:t>5 clock cycles</a:t>
              </a:r>
            </a:p>
          </p:txBody>
        </p:sp>
        <p:grpSp>
          <p:nvGrpSpPr>
            <p:cNvPr id="46104" name="Group 24"/>
            <p:cNvGrpSpPr>
              <a:grpSpLocks/>
            </p:cNvGrpSpPr>
            <p:nvPr/>
          </p:nvGrpSpPr>
          <p:grpSpPr bwMode="auto">
            <a:xfrm>
              <a:off x="2832" y="2784"/>
              <a:ext cx="1920" cy="240"/>
              <a:chOff x="1296" y="2976"/>
              <a:chExt cx="1920" cy="240"/>
            </a:xfrm>
          </p:grpSpPr>
          <p:sp>
            <p:nvSpPr>
              <p:cNvPr id="46105" name="Rectangle 25"/>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46106" name="Rectangle 26"/>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46107" name="Rectangle 27"/>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46108" name="Rectangle 28"/>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46109" name="Rectangle 29"/>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46110" name="Rectangle 30"/>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46111" name="Rectangle 31"/>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grpSp>
          <p:nvGrpSpPr>
            <p:cNvPr id="46112" name="Group 32"/>
            <p:cNvGrpSpPr>
              <a:grpSpLocks/>
            </p:cNvGrpSpPr>
            <p:nvPr/>
          </p:nvGrpSpPr>
          <p:grpSpPr bwMode="auto">
            <a:xfrm>
              <a:off x="2448" y="2544"/>
              <a:ext cx="1920" cy="240"/>
              <a:chOff x="1296" y="2976"/>
              <a:chExt cx="1920" cy="240"/>
            </a:xfrm>
          </p:grpSpPr>
          <p:sp>
            <p:nvSpPr>
              <p:cNvPr id="46113" name="Rectangle 33"/>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46114" name="Rectangle 34"/>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46115" name="Rectangle 35"/>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46116" name="Rectangle 36"/>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46117" name="Rectangle 37"/>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46118" name="Rectangle 38"/>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46119" name="Rectangle 39"/>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grpSp>
          <p:nvGrpSpPr>
            <p:cNvPr id="46120" name="Group 40"/>
            <p:cNvGrpSpPr>
              <a:grpSpLocks/>
            </p:cNvGrpSpPr>
            <p:nvPr/>
          </p:nvGrpSpPr>
          <p:grpSpPr bwMode="auto">
            <a:xfrm>
              <a:off x="2064" y="2304"/>
              <a:ext cx="1920" cy="240"/>
              <a:chOff x="1296" y="2976"/>
              <a:chExt cx="1920" cy="240"/>
            </a:xfrm>
          </p:grpSpPr>
          <p:sp>
            <p:nvSpPr>
              <p:cNvPr id="46121" name="Rectangle 41"/>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46122" name="Rectangle 42"/>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46123" name="Rectangle 43"/>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46124" name="Rectangle 44"/>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46125" name="Rectangle 45"/>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46126" name="Rectangle 46"/>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46127" name="Rectangle 47"/>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grpSp>
          <p:nvGrpSpPr>
            <p:cNvPr id="46128" name="Group 48"/>
            <p:cNvGrpSpPr>
              <a:grpSpLocks/>
            </p:cNvGrpSpPr>
            <p:nvPr/>
          </p:nvGrpSpPr>
          <p:grpSpPr bwMode="auto">
            <a:xfrm>
              <a:off x="1680" y="2064"/>
              <a:ext cx="1920" cy="240"/>
              <a:chOff x="1296" y="2976"/>
              <a:chExt cx="1920" cy="240"/>
            </a:xfrm>
          </p:grpSpPr>
          <p:sp>
            <p:nvSpPr>
              <p:cNvPr id="46129" name="Rectangle 49"/>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46130" name="Rectangle 50"/>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46131" name="Rectangle 51"/>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46132" name="Rectangle 52"/>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46133" name="Rectangle 53"/>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46134" name="Rectangle 54"/>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46135" name="Rectangle 55"/>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grpSp>
          <p:nvGrpSpPr>
            <p:cNvPr id="46136" name="Group 56"/>
            <p:cNvGrpSpPr>
              <a:grpSpLocks/>
            </p:cNvGrpSpPr>
            <p:nvPr/>
          </p:nvGrpSpPr>
          <p:grpSpPr bwMode="auto">
            <a:xfrm>
              <a:off x="1296" y="1824"/>
              <a:ext cx="1920" cy="240"/>
              <a:chOff x="1296" y="2976"/>
              <a:chExt cx="1920" cy="240"/>
            </a:xfrm>
          </p:grpSpPr>
          <p:sp>
            <p:nvSpPr>
              <p:cNvPr id="46137" name="Rectangle 57"/>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46138" name="Rectangle 58"/>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46139" name="Rectangle 59"/>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46140" name="Rectangle 60"/>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46141" name="Rectangle 61"/>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46142" name="Rectangle 62"/>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46143" name="Rectangle 63"/>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sp>
          <p:nvSpPr>
            <p:cNvPr id="46144" name="Line 64"/>
            <p:cNvSpPr>
              <a:spLocks noChangeShapeType="1"/>
            </p:cNvSpPr>
            <p:nvPr/>
          </p:nvSpPr>
          <p:spPr bwMode="auto">
            <a:xfrm flipH="1">
              <a:off x="2400" y="1968"/>
              <a:ext cx="576" cy="240"/>
            </a:xfrm>
            <a:prstGeom prst="line">
              <a:avLst/>
            </a:prstGeom>
            <a:noFill/>
            <a:ln w="28575">
              <a:solidFill>
                <a:srgbClr val="CC0000"/>
              </a:solidFill>
              <a:round/>
              <a:headEnd/>
              <a:tailEnd type="triangle" w="med" len="med"/>
            </a:ln>
            <a:effectLst/>
          </p:spPr>
          <p:txBody>
            <a:bodyPr/>
            <a:lstStyle/>
            <a:p>
              <a:endParaRPr lang="en-US" dirty="0"/>
            </a:p>
          </p:txBody>
        </p:sp>
        <p:sp>
          <p:nvSpPr>
            <p:cNvPr id="46145" name="Line 65"/>
            <p:cNvSpPr>
              <a:spLocks noChangeShapeType="1"/>
            </p:cNvSpPr>
            <p:nvPr/>
          </p:nvSpPr>
          <p:spPr bwMode="auto">
            <a:xfrm flipH="1">
              <a:off x="2736" y="1968"/>
              <a:ext cx="240" cy="432"/>
            </a:xfrm>
            <a:prstGeom prst="line">
              <a:avLst/>
            </a:prstGeom>
            <a:noFill/>
            <a:ln w="28575">
              <a:solidFill>
                <a:srgbClr val="CC0000"/>
              </a:solidFill>
              <a:round/>
              <a:headEnd/>
              <a:tailEnd type="triangle" w="med" len="med"/>
            </a:ln>
            <a:effectLst/>
          </p:spPr>
          <p:txBody>
            <a:bodyPr/>
            <a:lstStyle/>
            <a:p>
              <a:endParaRPr lang="en-US" dirty="0"/>
            </a:p>
          </p:txBody>
        </p:sp>
        <p:sp>
          <p:nvSpPr>
            <p:cNvPr id="46146" name="Line 66"/>
            <p:cNvSpPr>
              <a:spLocks noChangeShapeType="1"/>
            </p:cNvSpPr>
            <p:nvPr/>
          </p:nvSpPr>
          <p:spPr bwMode="auto">
            <a:xfrm>
              <a:off x="2976" y="1968"/>
              <a:ext cx="144" cy="624"/>
            </a:xfrm>
            <a:prstGeom prst="line">
              <a:avLst/>
            </a:prstGeom>
            <a:noFill/>
            <a:ln w="28575">
              <a:solidFill>
                <a:srgbClr val="FF9900"/>
              </a:solidFill>
              <a:round/>
              <a:headEnd/>
              <a:tailEnd type="triangle" w="med" len="med"/>
            </a:ln>
            <a:effectLst/>
          </p:spPr>
          <p:txBody>
            <a:bodyPr/>
            <a:lstStyle/>
            <a:p>
              <a:endParaRPr lang="en-US" dirty="0"/>
            </a:p>
          </p:txBody>
        </p:sp>
        <p:sp>
          <p:nvSpPr>
            <p:cNvPr id="46147" name="Line 67"/>
            <p:cNvSpPr>
              <a:spLocks noChangeShapeType="1"/>
            </p:cNvSpPr>
            <p:nvPr/>
          </p:nvSpPr>
          <p:spPr bwMode="auto">
            <a:xfrm>
              <a:off x="2976" y="1968"/>
              <a:ext cx="528" cy="864"/>
            </a:xfrm>
            <a:prstGeom prst="line">
              <a:avLst/>
            </a:prstGeom>
            <a:noFill/>
            <a:ln w="28575">
              <a:solidFill>
                <a:srgbClr val="008000"/>
              </a:solidFill>
              <a:round/>
              <a:headEnd/>
              <a:tailEnd type="triangle" w="med" len="med"/>
            </a:ln>
            <a:effectLst/>
          </p:spPr>
          <p:txBody>
            <a:bodyPr/>
            <a:lstStyle/>
            <a:p>
              <a:endParaRPr lang="en-US" dirty="0"/>
            </a:p>
          </p:txBody>
        </p:sp>
      </p:grpSp>
      <p:sp>
        <p:nvSpPr>
          <p:cNvPr id="46148" name="Rectangle 68"/>
          <p:cNvSpPr>
            <a:spLocks noGrp="1" noChangeArrowheads="1"/>
          </p:cNvSpPr>
          <p:nvPr>
            <p:ph type="body" idx="1"/>
          </p:nvPr>
        </p:nvSpPr>
        <p:spPr>
          <a:xfrm>
            <a:off x="762000" y="4953000"/>
            <a:ext cx="7772400" cy="1524000"/>
          </a:xfrm>
          <a:noFill/>
          <a:ln/>
        </p:spPr>
        <p:txBody>
          <a:bodyPr/>
          <a:lstStyle/>
          <a:p>
            <a:r>
              <a:rPr lang="en-US" dirty="0">
                <a:solidFill>
                  <a:srgbClr val="996633"/>
                </a:solidFill>
              </a:rPr>
              <a:t>Here the problem is changed, with two branch instructions added. </a:t>
            </a:r>
          </a:p>
          <a:p>
            <a:r>
              <a:rPr lang="en-US" dirty="0">
                <a:solidFill>
                  <a:srgbClr val="CC0000"/>
                </a:solidFill>
              </a:rPr>
              <a:t>Neither branch instruction may be executed correctly, once again because the </a:t>
            </a:r>
            <a:r>
              <a:rPr lang="en-US" u="sng">
                <a:solidFill>
                  <a:srgbClr val="CC0000"/>
                </a:solidFill>
              </a:rPr>
              <a:t>new </a:t>
            </a:r>
            <a:r>
              <a:rPr lang="en-US" u="sng" smtClean="0">
                <a:solidFill>
                  <a:srgbClr val="CC0000"/>
                </a:solidFill>
              </a:rPr>
              <a:t>$t2 </a:t>
            </a:r>
            <a:r>
              <a:rPr lang="en-US" u="sng" dirty="0">
                <a:solidFill>
                  <a:srgbClr val="CC0000"/>
                </a:solidFill>
              </a:rPr>
              <a:t>data will not be ready</a:t>
            </a:r>
            <a:r>
              <a:rPr lang="en-US" dirty="0">
                <a:solidFill>
                  <a:srgbClr val="CC0000"/>
                </a:solidFill>
              </a:rPr>
              <a:t>.  </a:t>
            </a:r>
          </a:p>
          <a:p>
            <a:r>
              <a:rPr lang="en-US" dirty="0">
                <a:solidFill>
                  <a:srgbClr val="008000"/>
                </a:solidFill>
              </a:rPr>
              <a:t>This wrong data </a:t>
            </a:r>
            <a:r>
              <a:rPr lang="en-US">
                <a:solidFill>
                  <a:srgbClr val="008000"/>
                </a:solidFill>
              </a:rPr>
              <a:t>could </a:t>
            </a:r>
            <a:r>
              <a:rPr lang="en-US" smtClean="0">
                <a:solidFill>
                  <a:srgbClr val="008000"/>
                </a:solidFill>
              </a:rPr>
              <a:t>(probably will) cause </a:t>
            </a:r>
            <a:r>
              <a:rPr lang="en-US" dirty="0">
                <a:solidFill>
                  <a:srgbClr val="008000"/>
                </a:solidFill>
              </a:rPr>
              <a:t>an incorrect branch.  </a:t>
            </a:r>
          </a:p>
        </p:txBody>
      </p:sp>
      <p:pic>
        <p:nvPicPr>
          <p:cNvPr id="2" name="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3"/>
          <p:cNvSpPr>
            <a:spLocks noGrp="1"/>
          </p:cNvSpPr>
          <p:nvPr>
            <p:ph type="ftr" sz="quarter" idx="10"/>
          </p:nvPr>
        </p:nvSpPr>
        <p:spPr>
          <a:xfrm>
            <a:off x="2209800" y="6400800"/>
            <a:ext cx="4572000" cy="304800"/>
          </a:xfrm>
        </p:spPr>
        <p:txBody>
          <a:bodyPr/>
          <a:lstStyle/>
          <a:p>
            <a:r>
              <a:rPr lang="en-US" dirty="0" smtClean="0"/>
              <a:t>Lecture #20:  The Pipeline MIPS Processor</a:t>
            </a:r>
            <a:endParaRPr lang="en-US" dirty="0"/>
          </a:p>
        </p:txBody>
      </p:sp>
      <p:sp>
        <p:nvSpPr>
          <p:cNvPr id="47106" name="Rectangle 2"/>
          <p:cNvSpPr>
            <a:spLocks noGrp="1" noChangeArrowheads="1"/>
          </p:cNvSpPr>
          <p:nvPr>
            <p:ph type="title"/>
          </p:nvPr>
        </p:nvSpPr>
        <p:spPr>
          <a:xfrm>
            <a:off x="685800" y="1295400"/>
            <a:ext cx="7772400" cy="533400"/>
          </a:xfrm>
          <a:ln/>
        </p:spPr>
        <p:txBody>
          <a:bodyPr/>
          <a:lstStyle/>
          <a:p>
            <a:r>
              <a:rPr lang="en-US" sz="3200" dirty="0"/>
              <a:t>Forwarding as a Solution to Data Hazards</a:t>
            </a:r>
          </a:p>
        </p:txBody>
      </p:sp>
      <p:sp>
        <p:nvSpPr>
          <p:cNvPr id="47107" name="Rectangle 3"/>
          <p:cNvSpPr>
            <a:spLocks noGrp="1" noChangeArrowheads="1"/>
          </p:cNvSpPr>
          <p:nvPr>
            <p:ph type="body" idx="1"/>
          </p:nvPr>
        </p:nvSpPr>
        <p:spPr>
          <a:xfrm>
            <a:off x="533400" y="4419600"/>
            <a:ext cx="8153400" cy="2057400"/>
          </a:xfrm>
        </p:spPr>
        <p:txBody>
          <a:bodyPr/>
          <a:lstStyle/>
          <a:p>
            <a:r>
              <a:rPr lang="en-US" dirty="0"/>
              <a:t>One solution to the problem of data hazards is </a:t>
            </a:r>
            <a:r>
              <a:rPr lang="en-US" dirty="0">
                <a:solidFill>
                  <a:srgbClr val="CC0000"/>
                </a:solidFill>
              </a:rPr>
              <a:t>forwarding</a:t>
            </a:r>
            <a:r>
              <a:rPr lang="en-US" dirty="0"/>
              <a:t>.  </a:t>
            </a:r>
          </a:p>
          <a:p>
            <a:r>
              <a:rPr lang="en-US" dirty="0"/>
              <a:t>Forwarding uses the fact that although instruction 2 needs register data two clock cycles before instruction 1 enters the WB stage, </a:t>
            </a:r>
            <a:r>
              <a:rPr lang="en-US" dirty="0">
                <a:solidFill>
                  <a:srgbClr val="CC3300"/>
                </a:solidFill>
              </a:rPr>
              <a:t>that</a:t>
            </a:r>
            <a:r>
              <a:rPr lang="en-US" dirty="0"/>
              <a:t> </a:t>
            </a:r>
            <a:r>
              <a:rPr lang="en-US" dirty="0">
                <a:solidFill>
                  <a:srgbClr val="CC0000"/>
                </a:solidFill>
              </a:rPr>
              <a:t>data is already available as the output of the ALU</a:t>
            </a:r>
            <a:r>
              <a:rPr lang="en-US" dirty="0"/>
              <a:t>.  </a:t>
            </a:r>
          </a:p>
          <a:p>
            <a:r>
              <a:rPr lang="en-US" dirty="0">
                <a:solidFill>
                  <a:srgbClr val="008000"/>
                </a:solidFill>
              </a:rPr>
              <a:t>If a mechanism were available, instruction 1 could forward required register data after its ALU cycle to the ID/RF cycle of instruction 2.  </a:t>
            </a:r>
          </a:p>
        </p:txBody>
      </p:sp>
      <p:grpSp>
        <p:nvGrpSpPr>
          <p:cNvPr id="47249" name="Group 145"/>
          <p:cNvGrpSpPr>
            <a:grpSpLocks/>
          </p:cNvGrpSpPr>
          <p:nvPr/>
        </p:nvGrpSpPr>
        <p:grpSpPr bwMode="auto">
          <a:xfrm>
            <a:off x="288925" y="1828800"/>
            <a:ext cx="8474075" cy="2590800"/>
            <a:chOff x="182" y="1152"/>
            <a:chExt cx="5338" cy="1632"/>
          </a:xfrm>
        </p:grpSpPr>
        <p:sp>
          <p:nvSpPr>
            <p:cNvPr id="47242" name="Line 138"/>
            <p:cNvSpPr>
              <a:spLocks noChangeShapeType="1"/>
            </p:cNvSpPr>
            <p:nvPr/>
          </p:nvSpPr>
          <p:spPr bwMode="auto">
            <a:xfrm>
              <a:off x="2640" y="1920"/>
              <a:ext cx="144" cy="480"/>
            </a:xfrm>
            <a:prstGeom prst="line">
              <a:avLst/>
            </a:prstGeom>
            <a:noFill/>
            <a:ln w="76200">
              <a:solidFill>
                <a:srgbClr val="CC0000"/>
              </a:solidFill>
              <a:round/>
              <a:headEnd/>
              <a:tailEnd type="triangle" w="med" len="med"/>
            </a:ln>
            <a:effectLst/>
          </p:spPr>
          <p:txBody>
            <a:bodyPr/>
            <a:lstStyle/>
            <a:p>
              <a:endParaRPr lang="en-US" dirty="0"/>
            </a:p>
          </p:txBody>
        </p:sp>
        <p:sp>
          <p:nvSpPr>
            <p:cNvPr id="47175" name="Line 71"/>
            <p:cNvSpPr>
              <a:spLocks noChangeShapeType="1"/>
            </p:cNvSpPr>
            <p:nvPr/>
          </p:nvSpPr>
          <p:spPr bwMode="auto">
            <a:xfrm>
              <a:off x="416" y="1344"/>
              <a:ext cx="5104" cy="0"/>
            </a:xfrm>
            <a:prstGeom prst="line">
              <a:avLst/>
            </a:prstGeom>
            <a:noFill/>
            <a:ln w="38100">
              <a:solidFill>
                <a:srgbClr val="CC0000"/>
              </a:solidFill>
              <a:round/>
              <a:headEnd/>
              <a:tailEnd type="triangle" w="med" len="med"/>
            </a:ln>
            <a:effectLst/>
          </p:spPr>
          <p:txBody>
            <a:bodyPr/>
            <a:lstStyle/>
            <a:p>
              <a:endParaRPr lang="en-US" dirty="0"/>
            </a:p>
          </p:txBody>
        </p:sp>
        <p:sp>
          <p:nvSpPr>
            <p:cNvPr id="47176" name="Line 72"/>
            <p:cNvSpPr>
              <a:spLocks noChangeShapeType="1"/>
            </p:cNvSpPr>
            <p:nvPr/>
          </p:nvSpPr>
          <p:spPr bwMode="auto">
            <a:xfrm>
              <a:off x="416" y="1296"/>
              <a:ext cx="0" cy="96"/>
            </a:xfrm>
            <a:prstGeom prst="line">
              <a:avLst/>
            </a:prstGeom>
            <a:noFill/>
            <a:ln w="38100">
              <a:solidFill>
                <a:srgbClr val="CC0000"/>
              </a:solidFill>
              <a:round/>
              <a:headEnd/>
              <a:tailEnd/>
            </a:ln>
            <a:effectLst/>
          </p:spPr>
          <p:txBody>
            <a:bodyPr/>
            <a:lstStyle/>
            <a:p>
              <a:endParaRPr lang="en-US" dirty="0"/>
            </a:p>
          </p:txBody>
        </p:sp>
        <p:sp>
          <p:nvSpPr>
            <p:cNvPr id="47177" name="Line 73"/>
            <p:cNvSpPr>
              <a:spLocks noChangeShapeType="1"/>
            </p:cNvSpPr>
            <p:nvPr/>
          </p:nvSpPr>
          <p:spPr bwMode="auto">
            <a:xfrm>
              <a:off x="1184" y="1296"/>
              <a:ext cx="0" cy="96"/>
            </a:xfrm>
            <a:prstGeom prst="line">
              <a:avLst/>
            </a:prstGeom>
            <a:noFill/>
            <a:ln w="38100">
              <a:solidFill>
                <a:srgbClr val="CC0000"/>
              </a:solidFill>
              <a:round/>
              <a:headEnd/>
              <a:tailEnd/>
            </a:ln>
            <a:effectLst/>
          </p:spPr>
          <p:txBody>
            <a:bodyPr/>
            <a:lstStyle/>
            <a:p>
              <a:endParaRPr lang="en-US" dirty="0"/>
            </a:p>
          </p:txBody>
        </p:sp>
        <p:sp>
          <p:nvSpPr>
            <p:cNvPr id="47178" name="Line 74"/>
            <p:cNvSpPr>
              <a:spLocks noChangeShapeType="1"/>
            </p:cNvSpPr>
            <p:nvPr/>
          </p:nvSpPr>
          <p:spPr bwMode="auto">
            <a:xfrm>
              <a:off x="1952" y="1296"/>
              <a:ext cx="0" cy="96"/>
            </a:xfrm>
            <a:prstGeom prst="line">
              <a:avLst/>
            </a:prstGeom>
            <a:noFill/>
            <a:ln w="38100">
              <a:solidFill>
                <a:srgbClr val="CC0000"/>
              </a:solidFill>
              <a:round/>
              <a:headEnd/>
              <a:tailEnd/>
            </a:ln>
            <a:effectLst/>
          </p:spPr>
          <p:txBody>
            <a:bodyPr/>
            <a:lstStyle/>
            <a:p>
              <a:endParaRPr lang="en-US" dirty="0"/>
            </a:p>
          </p:txBody>
        </p:sp>
        <p:sp>
          <p:nvSpPr>
            <p:cNvPr id="47179" name="Line 75"/>
            <p:cNvSpPr>
              <a:spLocks noChangeShapeType="1"/>
            </p:cNvSpPr>
            <p:nvPr/>
          </p:nvSpPr>
          <p:spPr bwMode="auto">
            <a:xfrm>
              <a:off x="2720" y="1296"/>
              <a:ext cx="0" cy="96"/>
            </a:xfrm>
            <a:prstGeom prst="line">
              <a:avLst/>
            </a:prstGeom>
            <a:noFill/>
            <a:ln w="38100">
              <a:solidFill>
                <a:srgbClr val="CC0000"/>
              </a:solidFill>
              <a:round/>
              <a:headEnd/>
              <a:tailEnd/>
            </a:ln>
            <a:effectLst/>
          </p:spPr>
          <p:txBody>
            <a:bodyPr/>
            <a:lstStyle/>
            <a:p>
              <a:endParaRPr lang="en-US" dirty="0"/>
            </a:p>
          </p:txBody>
        </p:sp>
        <p:sp>
          <p:nvSpPr>
            <p:cNvPr id="47180" name="Line 76"/>
            <p:cNvSpPr>
              <a:spLocks noChangeShapeType="1"/>
            </p:cNvSpPr>
            <p:nvPr/>
          </p:nvSpPr>
          <p:spPr bwMode="auto">
            <a:xfrm>
              <a:off x="3488" y="1296"/>
              <a:ext cx="0" cy="96"/>
            </a:xfrm>
            <a:prstGeom prst="line">
              <a:avLst/>
            </a:prstGeom>
            <a:noFill/>
            <a:ln w="38100">
              <a:solidFill>
                <a:srgbClr val="CC0000"/>
              </a:solidFill>
              <a:round/>
              <a:headEnd/>
              <a:tailEnd/>
            </a:ln>
            <a:effectLst/>
          </p:spPr>
          <p:txBody>
            <a:bodyPr/>
            <a:lstStyle/>
            <a:p>
              <a:endParaRPr lang="en-US" dirty="0"/>
            </a:p>
          </p:txBody>
        </p:sp>
        <p:sp>
          <p:nvSpPr>
            <p:cNvPr id="47181" name="Line 77"/>
            <p:cNvSpPr>
              <a:spLocks noChangeShapeType="1"/>
            </p:cNvSpPr>
            <p:nvPr/>
          </p:nvSpPr>
          <p:spPr bwMode="auto">
            <a:xfrm>
              <a:off x="4256" y="1296"/>
              <a:ext cx="0" cy="96"/>
            </a:xfrm>
            <a:prstGeom prst="line">
              <a:avLst/>
            </a:prstGeom>
            <a:noFill/>
            <a:ln w="38100">
              <a:solidFill>
                <a:srgbClr val="CC0000"/>
              </a:solidFill>
              <a:round/>
              <a:headEnd/>
              <a:tailEnd/>
            </a:ln>
            <a:effectLst/>
          </p:spPr>
          <p:txBody>
            <a:bodyPr/>
            <a:lstStyle/>
            <a:p>
              <a:endParaRPr lang="en-US" dirty="0"/>
            </a:p>
          </p:txBody>
        </p:sp>
        <p:sp>
          <p:nvSpPr>
            <p:cNvPr id="47182" name="Text Box 78"/>
            <p:cNvSpPr txBox="1">
              <a:spLocks noChangeArrowheads="1"/>
            </p:cNvSpPr>
            <p:nvPr/>
          </p:nvSpPr>
          <p:spPr bwMode="auto">
            <a:xfrm>
              <a:off x="336" y="1399"/>
              <a:ext cx="4036" cy="192"/>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0                          1                         2                          3                         4                          5</a:t>
              </a:r>
            </a:p>
          </p:txBody>
        </p:sp>
        <p:sp>
          <p:nvSpPr>
            <p:cNvPr id="47201" name="Text Box 97"/>
            <p:cNvSpPr txBox="1">
              <a:spLocks noChangeArrowheads="1"/>
            </p:cNvSpPr>
            <p:nvPr/>
          </p:nvSpPr>
          <p:spPr bwMode="auto">
            <a:xfrm>
              <a:off x="454" y="1152"/>
              <a:ext cx="705" cy="192"/>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Clock cycles</a:t>
              </a:r>
            </a:p>
          </p:txBody>
        </p:sp>
        <p:sp>
          <p:nvSpPr>
            <p:cNvPr id="47220" name="Line 116"/>
            <p:cNvSpPr>
              <a:spLocks noChangeShapeType="1"/>
            </p:cNvSpPr>
            <p:nvPr/>
          </p:nvSpPr>
          <p:spPr bwMode="auto">
            <a:xfrm>
              <a:off x="5088" y="1296"/>
              <a:ext cx="0" cy="96"/>
            </a:xfrm>
            <a:prstGeom prst="line">
              <a:avLst/>
            </a:prstGeom>
            <a:noFill/>
            <a:ln w="38100">
              <a:solidFill>
                <a:srgbClr val="CC0000"/>
              </a:solidFill>
              <a:round/>
              <a:headEnd/>
              <a:tailEnd/>
            </a:ln>
            <a:effectLst/>
          </p:spPr>
          <p:txBody>
            <a:bodyPr/>
            <a:lstStyle/>
            <a:p>
              <a:endParaRPr lang="en-US" dirty="0"/>
            </a:p>
          </p:txBody>
        </p:sp>
        <p:grpSp>
          <p:nvGrpSpPr>
            <p:cNvPr id="47184" name="Group 80"/>
            <p:cNvGrpSpPr>
              <a:grpSpLocks/>
            </p:cNvGrpSpPr>
            <p:nvPr/>
          </p:nvGrpSpPr>
          <p:grpSpPr bwMode="auto">
            <a:xfrm>
              <a:off x="2064" y="1536"/>
              <a:ext cx="480" cy="624"/>
              <a:chOff x="3264" y="1632"/>
              <a:chExt cx="432" cy="480"/>
            </a:xfrm>
          </p:grpSpPr>
          <p:sp>
            <p:nvSpPr>
              <p:cNvPr id="47185" name="Line 81"/>
              <p:cNvSpPr>
                <a:spLocks noChangeShapeType="1"/>
              </p:cNvSpPr>
              <p:nvPr/>
            </p:nvSpPr>
            <p:spPr bwMode="auto">
              <a:xfrm flipV="1">
                <a:off x="3264" y="1872"/>
                <a:ext cx="48" cy="48"/>
              </a:xfrm>
              <a:prstGeom prst="line">
                <a:avLst/>
              </a:prstGeom>
              <a:noFill/>
              <a:ln w="28575">
                <a:solidFill>
                  <a:schemeClr val="tx1"/>
                </a:solidFill>
                <a:round/>
                <a:headEnd/>
                <a:tailEnd/>
              </a:ln>
              <a:effectLst/>
            </p:spPr>
            <p:txBody>
              <a:bodyPr/>
              <a:lstStyle/>
              <a:p>
                <a:endParaRPr lang="en-US" dirty="0"/>
              </a:p>
            </p:txBody>
          </p:sp>
          <p:sp>
            <p:nvSpPr>
              <p:cNvPr id="47186" name="Line 82"/>
              <p:cNvSpPr>
                <a:spLocks noChangeShapeType="1"/>
              </p:cNvSpPr>
              <p:nvPr/>
            </p:nvSpPr>
            <p:spPr bwMode="auto">
              <a:xfrm>
                <a:off x="3264" y="1824"/>
                <a:ext cx="48" cy="48"/>
              </a:xfrm>
              <a:prstGeom prst="line">
                <a:avLst/>
              </a:prstGeom>
              <a:noFill/>
              <a:ln w="28575">
                <a:solidFill>
                  <a:schemeClr val="tx1"/>
                </a:solidFill>
                <a:round/>
                <a:headEnd/>
                <a:tailEnd/>
              </a:ln>
              <a:effectLst/>
            </p:spPr>
            <p:txBody>
              <a:bodyPr/>
              <a:lstStyle/>
              <a:p>
                <a:endParaRPr lang="en-US" dirty="0"/>
              </a:p>
            </p:txBody>
          </p:sp>
          <p:sp>
            <p:nvSpPr>
              <p:cNvPr id="47187" name="Line 83"/>
              <p:cNvSpPr>
                <a:spLocks noChangeShapeType="1"/>
              </p:cNvSpPr>
              <p:nvPr/>
            </p:nvSpPr>
            <p:spPr bwMode="auto">
              <a:xfrm flipV="1">
                <a:off x="3264" y="1632"/>
                <a:ext cx="0" cy="192"/>
              </a:xfrm>
              <a:prstGeom prst="line">
                <a:avLst/>
              </a:prstGeom>
              <a:noFill/>
              <a:ln w="28575">
                <a:solidFill>
                  <a:schemeClr val="tx1"/>
                </a:solidFill>
                <a:round/>
                <a:headEnd/>
                <a:tailEnd/>
              </a:ln>
              <a:effectLst/>
            </p:spPr>
            <p:txBody>
              <a:bodyPr/>
              <a:lstStyle/>
              <a:p>
                <a:endParaRPr lang="en-US" dirty="0"/>
              </a:p>
            </p:txBody>
          </p:sp>
          <p:sp>
            <p:nvSpPr>
              <p:cNvPr id="47188" name="Line 84"/>
              <p:cNvSpPr>
                <a:spLocks noChangeShapeType="1"/>
              </p:cNvSpPr>
              <p:nvPr/>
            </p:nvSpPr>
            <p:spPr bwMode="auto">
              <a:xfrm flipV="1">
                <a:off x="3264" y="1920"/>
                <a:ext cx="0" cy="192"/>
              </a:xfrm>
              <a:prstGeom prst="line">
                <a:avLst/>
              </a:prstGeom>
              <a:noFill/>
              <a:ln w="28575">
                <a:solidFill>
                  <a:schemeClr val="tx1"/>
                </a:solidFill>
                <a:round/>
                <a:headEnd/>
                <a:tailEnd/>
              </a:ln>
              <a:effectLst/>
            </p:spPr>
            <p:txBody>
              <a:bodyPr/>
              <a:lstStyle/>
              <a:p>
                <a:endParaRPr lang="en-US" dirty="0"/>
              </a:p>
            </p:txBody>
          </p:sp>
          <p:sp>
            <p:nvSpPr>
              <p:cNvPr id="47189" name="Line 85"/>
              <p:cNvSpPr>
                <a:spLocks noChangeShapeType="1"/>
              </p:cNvSpPr>
              <p:nvPr/>
            </p:nvSpPr>
            <p:spPr bwMode="auto">
              <a:xfrm>
                <a:off x="3264" y="1632"/>
                <a:ext cx="432" cy="144"/>
              </a:xfrm>
              <a:prstGeom prst="line">
                <a:avLst/>
              </a:prstGeom>
              <a:noFill/>
              <a:ln w="28575">
                <a:solidFill>
                  <a:schemeClr val="tx1"/>
                </a:solidFill>
                <a:round/>
                <a:headEnd/>
                <a:tailEnd/>
              </a:ln>
              <a:effectLst/>
            </p:spPr>
            <p:txBody>
              <a:bodyPr/>
              <a:lstStyle/>
              <a:p>
                <a:endParaRPr lang="en-US" dirty="0"/>
              </a:p>
            </p:txBody>
          </p:sp>
          <p:sp>
            <p:nvSpPr>
              <p:cNvPr id="47190" name="Line 86"/>
              <p:cNvSpPr>
                <a:spLocks noChangeShapeType="1"/>
              </p:cNvSpPr>
              <p:nvPr/>
            </p:nvSpPr>
            <p:spPr bwMode="auto">
              <a:xfrm flipV="1">
                <a:off x="3264" y="1968"/>
                <a:ext cx="432" cy="144"/>
              </a:xfrm>
              <a:prstGeom prst="line">
                <a:avLst/>
              </a:prstGeom>
              <a:noFill/>
              <a:ln w="28575">
                <a:solidFill>
                  <a:schemeClr val="tx1"/>
                </a:solidFill>
                <a:round/>
                <a:headEnd/>
                <a:tailEnd/>
              </a:ln>
              <a:effectLst/>
            </p:spPr>
            <p:txBody>
              <a:bodyPr/>
              <a:lstStyle/>
              <a:p>
                <a:endParaRPr lang="en-US" dirty="0"/>
              </a:p>
            </p:txBody>
          </p:sp>
          <p:sp>
            <p:nvSpPr>
              <p:cNvPr id="47191" name="Line 87"/>
              <p:cNvSpPr>
                <a:spLocks noChangeShapeType="1"/>
              </p:cNvSpPr>
              <p:nvPr/>
            </p:nvSpPr>
            <p:spPr bwMode="auto">
              <a:xfrm>
                <a:off x="3696" y="1776"/>
                <a:ext cx="0" cy="192"/>
              </a:xfrm>
              <a:prstGeom prst="line">
                <a:avLst/>
              </a:prstGeom>
              <a:noFill/>
              <a:ln w="28575">
                <a:solidFill>
                  <a:schemeClr val="tx1"/>
                </a:solidFill>
                <a:round/>
                <a:headEnd/>
                <a:tailEnd/>
              </a:ln>
              <a:effectLst/>
            </p:spPr>
            <p:txBody>
              <a:bodyPr/>
              <a:lstStyle/>
              <a:p>
                <a:endParaRPr lang="en-US" dirty="0"/>
              </a:p>
            </p:txBody>
          </p:sp>
        </p:grpSp>
        <p:sp>
          <p:nvSpPr>
            <p:cNvPr id="47192" name="Text Box 88"/>
            <p:cNvSpPr txBox="1">
              <a:spLocks noChangeArrowheads="1"/>
            </p:cNvSpPr>
            <p:nvPr/>
          </p:nvSpPr>
          <p:spPr bwMode="auto">
            <a:xfrm>
              <a:off x="2055" y="1707"/>
              <a:ext cx="522" cy="288"/>
            </a:xfrm>
            <a:prstGeom prst="rect">
              <a:avLst/>
            </a:prstGeom>
            <a:noFill/>
            <a:ln w="9525">
              <a:noFill/>
              <a:miter lim="800000"/>
              <a:headEnd/>
              <a:tailEnd/>
            </a:ln>
            <a:effectLst/>
          </p:spPr>
          <p:txBody>
            <a:bodyPr wrap="none">
              <a:spAutoFit/>
            </a:bodyPr>
            <a:lstStyle/>
            <a:p>
              <a:pPr algn="l"/>
              <a:r>
                <a:rPr lang="en-US" b="1" u="none" dirty="0">
                  <a:solidFill>
                    <a:schemeClr val="accent2"/>
                  </a:solidFill>
                </a:rPr>
                <a:t>ALU</a:t>
              </a:r>
            </a:p>
          </p:txBody>
        </p:sp>
        <p:sp>
          <p:nvSpPr>
            <p:cNvPr id="47193" name="Rectangle 89"/>
            <p:cNvSpPr>
              <a:spLocks noChangeArrowheads="1"/>
            </p:cNvSpPr>
            <p:nvPr/>
          </p:nvSpPr>
          <p:spPr bwMode="auto">
            <a:xfrm>
              <a:off x="512" y="1584"/>
              <a:ext cx="528" cy="528"/>
            </a:xfrm>
            <a:prstGeom prst="rect">
              <a:avLst/>
            </a:prstGeom>
            <a:noFill/>
            <a:ln w="28575">
              <a:solidFill>
                <a:schemeClr val="tx1"/>
              </a:solidFill>
              <a:miter lim="800000"/>
              <a:headEnd/>
              <a:tailEnd/>
            </a:ln>
            <a:effectLst/>
          </p:spPr>
          <p:txBody>
            <a:bodyPr wrap="none" anchor="ctr"/>
            <a:lstStyle/>
            <a:p>
              <a:r>
                <a:rPr lang="en-US" b="1" u="none" dirty="0">
                  <a:solidFill>
                    <a:schemeClr val="accent2"/>
                  </a:solidFill>
                </a:rPr>
                <a:t>IF</a:t>
              </a:r>
            </a:p>
          </p:txBody>
        </p:sp>
        <p:sp>
          <p:nvSpPr>
            <p:cNvPr id="47194" name="Rectangle 90"/>
            <p:cNvSpPr>
              <a:spLocks noChangeArrowheads="1"/>
            </p:cNvSpPr>
            <p:nvPr/>
          </p:nvSpPr>
          <p:spPr bwMode="auto">
            <a:xfrm>
              <a:off x="1296" y="1584"/>
              <a:ext cx="528" cy="528"/>
            </a:xfrm>
            <a:prstGeom prst="rect">
              <a:avLst/>
            </a:prstGeom>
            <a:noFill/>
            <a:ln w="28575">
              <a:solidFill>
                <a:schemeClr val="tx1"/>
              </a:solidFill>
              <a:miter lim="800000"/>
              <a:headEnd/>
              <a:tailEnd/>
            </a:ln>
            <a:effectLst/>
          </p:spPr>
          <p:txBody>
            <a:bodyPr wrap="none" anchor="ctr"/>
            <a:lstStyle/>
            <a:p>
              <a:r>
                <a:rPr lang="en-US" b="1" u="none" dirty="0">
                  <a:solidFill>
                    <a:schemeClr val="accent2"/>
                  </a:solidFill>
                </a:rPr>
                <a:t>ID/</a:t>
              </a:r>
            </a:p>
            <a:p>
              <a:r>
                <a:rPr lang="en-US" b="1" u="none" dirty="0">
                  <a:solidFill>
                    <a:schemeClr val="accent2"/>
                  </a:solidFill>
                </a:rPr>
                <a:t>RF</a:t>
              </a:r>
            </a:p>
          </p:txBody>
        </p:sp>
        <p:sp>
          <p:nvSpPr>
            <p:cNvPr id="47195" name="Rectangle 91"/>
            <p:cNvSpPr>
              <a:spLocks noChangeArrowheads="1"/>
            </p:cNvSpPr>
            <p:nvPr/>
          </p:nvSpPr>
          <p:spPr bwMode="auto">
            <a:xfrm>
              <a:off x="2802" y="1584"/>
              <a:ext cx="528" cy="528"/>
            </a:xfrm>
            <a:prstGeom prst="rect">
              <a:avLst/>
            </a:prstGeom>
            <a:noFill/>
            <a:ln w="28575">
              <a:solidFill>
                <a:schemeClr val="tx1"/>
              </a:solidFill>
              <a:miter lim="800000"/>
              <a:headEnd/>
              <a:tailEnd/>
            </a:ln>
            <a:effectLst/>
          </p:spPr>
          <p:txBody>
            <a:bodyPr wrap="none" anchor="ctr"/>
            <a:lstStyle/>
            <a:p>
              <a:r>
                <a:rPr lang="en-US" b="1" u="none" dirty="0">
                  <a:solidFill>
                    <a:schemeClr val="accent2"/>
                  </a:solidFill>
                </a:rPr>
                <a:t>MEM</a:t>
              </a:r>
            </a:p>
          </p:txBody>
        </p:sp>
        <p:sp>
          <p:nvSpPr>
            <p:cNvPr id="47196" name="Rectangle 92"/>
            <p:cNvSpPr>
              <a:spLocks noChangeArrowheads="1"/>
            </p:cNvSpPr>
            <p:nvPr/>
          </p:nvSpPr>
          <p:spPr bwMode="auto">
            <a:xfrm>
              <a:off x="3600" y="1584"/>
              <a:ext cx="528" cy="528"/>
            </a:xfrm>
            <a:prstGeom prst="rect">
              <a:avLst/>
            </a:prstGeom>
            <a:noFill/>
            <a:ln w="28575">
              <a:solidFill>
                <a:schemeClr val="tx1"/>
              </a:solidFill>
              <a:miter lim="800000"/>
              <a:headEnd/>
              <a:tailEnd/>
            </a:ln>
            <a:effectLst/>
          </p:spPr>
          <p:txBody>
            <a:bodyPr wrap="none" anchor="ctr"/>
            <a:lstStyle/>
            <a:p>
              <a:r>
                <a:rPr lang="en-US" b="1" u="none" dirty="0">
                  <a:solidFill>
                    <a:schemeClr val="accent2"/>
                  </a:solidFill>
                </a:rPr>
                <a:t>WB</a:t>
              </a:r>
            </a:p>
          </p:txBody>
        </p:sp>
        <p:sp>
          <p:nvSpPr>
            <p:cNvPr id="47197" name="AutoShape 93"/>
            <p:cNvSpPr>
              <a:spLocks noChangeArrowheads="1"/>
            </p:cNvSpPr>
            <p:nvPr/>
          </p:nvSpPr>
          <p:spPr bwMode="auto">
            <a:xfrm>
              <a:off x="1040" y="1680"/>
              <a:ext cx="256" cy="336"/>
            </a:xfrm>
            <a:prstGeom prst="rightArrow">
              <a:avLst>
                <a:gd name="adj1" fmla="val 50000"/>
                <a:gd name="adj2" fmla="val 25000"/>
              </a:avLst>
            </a:prstGeom>
            <a:solidFill>
              <a:srgbClr val="6699FF"/>
            </a:solidFill>
            <a:ln w="28575">
              <a:solidFill>
                <a:schemeClr val="accent2"/>
              </a:solidFill>
              <a:miter lim="800000"/>
              <a:headEnd/>
              <a:tailEnd/>
            </a:ln>
            <a:effectLst/>
          </p:spPr>
          <p:txBody>
            <a:bodyPr wrap="none" anchor="ctr"/>
            <a:lstStyle/>
            <a:p>
              <a:endParaRPr lang="en-US" dirty="0"/>
            </a:p>
          </p:txBody>
        </p:sp>
        <p:sp>
          <p:nvSpPr>
            <p:cNvPr id="47198" name="AutoShape 94"/>
            <p:cNvSpPr>
              <a:spLocks noChangeArrowheads="1"/>
            </p:cNvSpPr>
            <p:nvPr/>
          </p:nvSpPr>
          <p:spPr bwMode="auto">
            <a:xfrm>
              <a:off x="1824" y="1680"/>
              <a:ext cx="256" cy="336"/>
            </a:xfrm>
            <a:prstGeom prst="rightArrow">
              <a:avLst>
                <a:gd name="adj1" fmla="val 50000"/>
                <a:gd name="adj2" fmla="val 25000"/>
              </a:avLst>
            </a:prstGeom>
            <a:solidFill>
              <a:srgbClr val="6699FF"/>
            </a:solidFill>
            <a:ln w="28575">
              <a:solidFill>
                <a:schemeClr val="accent2"/>
              </a:solidFill>
              <a:miter lim="800000"/>
              <a:headEnd/>
              <a:tailEnd/>
            </a:ln>
            <a:effectLst/>
          </p:spPr>
          <p:txBody>
            <a:bodyPr wrap="none" anchor="ctr"/>
            <a:lstStyle/>
            <a:p>
              <a:endParaRPr lang="en-US" dirty="0"/>
            </a:p>
          </p:txBody>
        </p:sp>
        <p:sp>
          <p:nvSpPr>
            <p:cNvPr id="47221" name="AutoShape 117"/>
            <p:cNvSpPr>
              <a:spLocks noChangeArrowheads="1"/>
            </p:cNvSpPr>
            <p:nvPr/>
          </p:nvSpPr>
          <p:spPr bwMode="auto">
            <a:xfrm>
              <a:off x="2544" y="1680"/>
              <a:ext cx="256" cy="336"/>
            </a:xfrm>
            <a:prstGeom prst="rightArrow">
              <a:avLst>
                <a:gd name="adj1" fmla="val 50000"/>
                <a:gd name="adj2" fmla="val 25000"/>
              </a:avLst>
            </a:prstGeom>
            <a:solidFill>
              <a:srgbClr val="6699FF"/>
            </a:solidFill>
            <a:ln w="28575">
              <a:solidFill>
                <a:schemeClr val="accent2"/>
              </a:solidFill>
              <a:miter lim="800000"/>
              <a:headEnd/>
              <a:tailEnd/>
            </a:ln>
            <a:effectLst/>
          </p:spPr>
          <p:txBody>
            <a:bodyPr wrap="none" anchor="ctr"/>
            <a:lstStyle/>
            <a:p>
              <a:endParaRPr lang="en-US" dirty="0"/>
            </a:p>
          </p:txBody>
        </p:sp>
        <p:sp>
          <p:nvSpPr>
            <p:cNvPr id="47222" name="AutoShape 118"/>
            <p:cNvSpPr>
              <a:spLocks noChangeArrowheads="1"/>
            </p:cNvSpPr>
            <p:nvPr/>
          </p:nvSpPr>
          <p:spPr bwMode="auto">
            <a:xfrm>
              <a:off x="3344" y="1680"/>
              <a:ext cx="256" cy="336"/>
            </a:xfrm>
            <a:prstGeom prst="rightArrow">
              <a:avLst>
                <a:gd name="adj1" fmla="val 50000"/>
                <a:gd name="adj2" fmla="val 25000"/>
              </a:avLst>
            </a:prstGeom>
            <a:solidFill>
              <a:srgbClr val="6699FF"/>
            </a:solidFill>
            <a:ln w="28575">
              <a:solidFill>
                <a:schemeClr val="accent2"/>
              </a:solidFill>
              <a:miter lim="800000"/>
              <a:headEnd/>
              <a:tailEnd/>
            </a:ln>
            <a:effectLst/>
          </p:spPr>
          <p:txBody>
            <a:bodyPr wrap="none" anchor="ctr"/>
            <a:lstStyle/>
            <a:p>
              <a:endParaRPr lang="en-US" dirty="0"/>
            </a:p>
          </p:txBody>
        </p:sp>
        <p:grpSp>
          <p:nvGrpSpPr>
            <p:cNvPr id="47225" name="Group 121"/>
            <p:cNvGrpSpPr>
              <a:grpSpLocks/>
            </p:cNvGrpSpPr>
            <p:nvPr/>
          </p:nvGrpSpPr>
          <p:grpSpPr bwMode="auto">
            <a:xfrm>
              <a:off x="2862" y="2160"/>
              <a:ext cx="480" cy="624"/>
              <a:chOff x="3264" y="1632"/>
              <a:chExt cx="432" cy="480"/>
            </a:xfrm>
          </p:grpSpPr>
          <p:sp>
            <p:nvSpPr>
              <p:cNvPr id="47226" name="Line 122"/>
              <p:cNvSpPr>
                <a:spLocks noChangeShapeType="1"/>
              </p:cNvSpPr>
              <p:nvPr/>
            </p:nvSpPr>
            <p:spPr bwMode="auto">
              <a:xfrm flipV="1">
                <a:off x="3264" y="1872"/>
                <a:ext cx="48" cy="48"/>
              </a:xfrm>
              <a:prstGeom prst="line">
                <a:avLst/>
              </a:prstGeom>
              <a:noFill/>
              <a:ln w="28575">
                <a:solidFill>
                  <a:schemeClr val="tx1"/>
                </a:solidFill>
                <a:round/>
                <a:headEnd/>
                <a:tailEnd/>
              </a:ln>
              <a:effectLst/>
            </p:spPr>
            <p:txBody>
              <a:bodyPr/>
              <a:lstStyle/>
              <a:p>
                <a:endParaRPr lang="en-US" dirty="0"/>
              </a:p>
            </p:txBody>
          </p:sp>
          <p:sp>
            <p:nvSpPr>
              <p:cNvPr id="47227" name="Line 123"/>
              <p:cNvSpPr>
                <a:spLocks noChangeShapeType="1"/>
              </p:cNvSpPr>
              <p:nvPr/>
            </p:nvSpPr>
            <p:spPr bwMode="auto">
              <a:xfrm>
                <a:off x="3264" y="1824"/>
                <a:ext cx="48" cy="48"/>
              </a:xfrm>
              <a:prstGeom prst="line">
                <a:avLst/>
              </a:prstGeom>
              <a:noFill/>
              <a:ln w="28575">
                <a:solidFill>
                  <a:schemeClr val="tx1"/>
                </a:solidFill>
                <a:round/>
                <a:headEnd/>
                <a:tailEnd/>
              </a:ln>
              <a:effectLst/>
            </p:spPr>
            <p:txBody>
              <a:bodyPr/>
              <a:lstStyle/>
              <a:p>
                <a:endParaRPr lang="en-US" dirty="0"/>
              </a:p>
            </p:txBody>
          </p:sp>
          <p:sp>
            <p:nvSpPr>
              <p:cNvPr id="47228" name="Line 124"/>
              <p:cNvSpPr>
                <a:spLocks noChangeShapeType="1"/>
              </p:cNvSpPr>
              <p:nvPr/>
            </p:nvSpPr>
            <p:spPr bwMode="auto">
              <a:xfrm flipV="1">
                <a:off x="3264" y="1632"/>
                <a:ext cx="0" cy="192"/>
              </a:xfrm>
              <a:prstGeom prst="line">
                <a:avLst/>
              </a:prstGeom>
              <a:noFill/>
              <a:ln w="28575">
                <a:solidFill>
                  <a:schemeClr val="tx1"/>
                </a:solidFill>
                <a:round/>
                <a:headEnd/>
                <a:tailEnd/>
              </a:ln>
              <a:effectLst/>
            </p:spPr>
            <p:txBody>
              <a:bodyPr/>
              <a:lstStyle/>
              <a:p>
                <a:endParaRPr lang="en-US" dirty="0"/>
              </a:p>
            </p:txBody>
          </p:sp>
          <p:sp>
            <p:nvSpPr>
              <p:cNvPr id="47229" name="Line 125"/>
              <p:cNvSpPr>
                <a:spLocks noChangeShapeType="1"/>
              </p:cNvSpPr>
              <p:nvPr/>
            </p:nvSpPr>
            <p:spPr bwMode="auto">
              <a:xfrm flipV="1">
                <a:off x="3264" y="1920"/>
                <a:ext cx="0" cy="192"/>
              </a:xfrm>
              <a:prstGeom prst="line">
                <a:avLst/>
              </a:prstGeom>
              <a:noFill/>
              <a:ln w="28575">
                <a:solidFill>
                  <a:schemeClr val="tx1"/>
                </a:solidFill>
                <a:round/>
                <a:headEnd/>
                <a:tailEnd/>
              </a:ln>
              <a:effectLst/>
            </p:spPr>
            <p:txBody>
              <a:bodyPr/>
              <a:lstStyle/>
              <a:p>
                <a:endParaRPr lang="en-US" dirty="0"/>
              </a:p>
            </p:txBody>
          </p:sp>
          <p:sp>
            <p:nvSpPr>
              <p:cNvPr id="47230" name="Line 126"/>
              <p:cNvSpPr>
                <a:spLocks noChangeShapeType="1"/>
              </p:cNvSpPr>
              <p:nvPr/>
            </p:nvSpPr>
            <p:spPr bwMode="auto">
              <a:xfrm>
                <a:off x="3264" y="1632"/>
                <a:ext cx="432" cy="144"/>
              </a:xfrm>
              <a:prstGeom prst="line">
                <a:avLst/>
              </a:prstGeom>
              <a:noFill/>
              <a:ln w="28575">
                <a:solidFill>
                  <a:schemeClr val="tx1"/>
                </a:solidFill>
                <a:round/>
                <a:headEnd/>
                <a:tailEnd/>
              </a:ln>
              <a:effectLst/>
            </p:spPr>
            <p:txBody>
              <a:bodyPr/>
              <a:lstStyle/>
              <a:p>
                <a:endParaRPr lang="en-US" dirty="0"/>
              </a:p>
            </p:txBody>
          </p:sp>
          <p:sp>
            <p:nvSpPr>
              <p:cNvPr id="47231" name="Line 127"/>
              <p:cNvSpPr>
                <a:spLocks noChangeShapeType="1"/>
              </p:cNvSpPr>
              <p:nvPr/>
            </p:nvSpPr>
            <p:spPr bwMode="auto">
              <a:xfrm flipV="1">
                <a:off x="3264" y="1968"/>
                <a:ext cx="432" cy="144"/>
              </a:xfrm>
              <a:prstGeom prst="line">
                <a:avLst/>
              </a:prstGeom>
              <a:noFill/>
              <a:ln w="28575">
                <a:solidFill>
                  <a:schemeClr val="tx1"/>
                </a:solidFill>
                <a:round/>
                <a:headEnd/>
                <a:tailEnd/>
              </a:ln>
              <a:effectLst/>
            </p:spPr>
            <p:txBody>
              <a:bodyPr/>
              <a:lstStyle/>
              <a:p>
                <a:endParaRPr lang="en-US" dirty="0"/>
              </a:p>
            </p:txBody>
          </p:sp>
          <p:sp>
            <p:nvSpPr>
              <p:cNvPr id="47232" name="Line 128"/>
              <p:cNvSpPr>
                <a:spLocks noChangeShapeType="1"/>
              </p:cNvSpPr>
              <p:nvPr/>
            </p:nvSpPr>
            <p:spPr bwMode="auto">
              <a:xfrm>
                <a:off x="3696" y="1776"/>
                <a:ext cx="0" cy="192"/>
              </a:xfrm>
              <a:prstGeom prst="line">
                <a:avLst/>
              </a:prstGeom>
              <a:noFill/>
              <a:ln w="28575">
                <a:solidFill>
                  <a:schemeClr val="tx1"/>
                </a:solidFill>
                <a:round/>
                <a:headEnd/>
                <a:tailEnd/>
              </a:ln>
              <a:effectLst/>
            </p:spPr>
            <p:txBody>
              <a:bodyPr/>
              <a:lstStyle/>
              <a:p>
                <a:endParaRPr lang="en-US" dirty="0"/>
              </a:p>
            </p:txBody>
          </p:sp>
        </p:grpSp>
        <p:sp>
          <p:nvSpPr>
            <p:cNvPr id="47233" name="Text Box 129"/>
            <p:cNvSpPr txBox="1">
              <a:spLocks noChangeArrowheads="1"/>
            </p:cNvSpPr>
            <p:nvPr/>
          </p:nvSpPr>
          <p:spPr bwMode="auto">
            <a:xfrm>
              <a:off x="2850" y="2331"/>
              <a:ext cx="522" cy="288"/>
            </a:xfrm>
            <a:prstGeom prst="rect">
              <a:avLst/>
            </a:prstGeom>
            <a:noFill/>
            <a:ln w="9525">
              <a:noFill/>
              <a:miter lim="800000"/>
              <a:headEnd/>
              <a:tailEnd/>
            </a:ln>
            <a:effectLst/>
          </p:spPr>
          <p:txBody>
            <a:bodyPr wrap="none">
              <a:spAutoFit/>
            </a:bodyPr>
            <a:lstStyle/>
            <a:p>
              <a:pPr algn="l"/>
              <a:r>
                <a:rPr lang="en-US" b="1" u="none" dirty="0">
                  <a:solidFill>
                    <a:schemeClr val="accent2"/>
                  </a:solidFill>
                </a:rPr>
                <a:t>ALU</a:t>
              </a:r>
            </a:p>
          </p:txBody>
        </p:sp>
        <p:sp>
          <p:nvSpPr>
            <p:cNvPr id="47234" name="Rectangle 130"/>
            <p:cNvSpPr>
              <a:spLocks noChangeArrowheads="1"/>
            </p:cNvSpPr>
            <p:nvPr/>
          </p:nvSpPr>
          <p:spPr bwMode="auto">
            <a:xfrm>
              <a:off x="1310" y="2208"/>
              <a:ext cx="528" cy="528"/>
            </a:xfrm>
            <a:prstGeom prst="rect">
              <a:avLst/>
            </a:prstGeom>
            <a:noFill/>
            <a:ln w="28575">
              <a:solidFill>
                <a:schemeClr val="tx1"/>
              </a:solidFill>
              <a:miter lim="800000"/>
              <a:headEnd/>
              <a:tailEnd/>
            </a:ln>
            <a:effectLst/>
          </p:spPr>
          <p:txBody>
            <a:bodyPr wrap="none" anchor="ctr"/>
            <a:lstStyle/>
            <a:p>
              <a:r>
                <a:rPr lang="en-US" b="1" u="none" dirty="0">
                  <a:solidFill>
                    <a:schemeClr val="accent2"/>
                  </a:solidFill>
                </a:rPr>
                <a:t>IF</a:t>
              </a:r>
            </a:p>
          </p:txBody>
        </p:sp>
        <p:sp>
          <p:nvSpPr>
            <p:cNvPr id="47235" name="Rectangle 131"/>
            <p:cNvSpPr>
              <a:spLocks noChangeArrowheads="1"/>
            </p:cNvSpPr>
            <p:nvPr/>
          </p:nvSpPr>
          <p:spPr bwMode="auto">
            <a:xfrm>
              <a:off x="2094" y="2208"/>
              <a:ext cx="528" cy="528"/>
            </a:xfrm>
            <a:prstGeom prst="rect">
              <a:avLst/>
            </a:prstGeom>
            <a:noFill/>
            <a:ln w="28575">
              <a:solidFill>
                <a:schemeClr val="tx1"/>
              </a:solidFill>
              <a:miter lim="800000"/>
              <a:headEnd/>
              <a:tailEnd/>
            </a:ln>
            <a:effectLst/>
          </p:spPr>
          <p:txBody>
            <a:bodyPr wrap="none" anchor="ctr"/>
            <a:lstStyle/>
            <a:p>
              <a:r>
                <a:rPr lang="en-US" b="1" u="none" dirty="0">
                  <a:solidFill>
                    <a:schemeClr val="accent2"/>
                  </a:solidFill>
                </a:rPr>
                <a:t>ID/</a:t>
              </a:r>
            </a:p>
            <a:p>
              <a:r>
                <a:rPr lang="en-US" b="1" u="none" dirty="0">
                  <a:solidFill>
                    <a:schemeClr val="accent2"/>
                  </a:solidFill>
                </a:rPr>
                <a:t>RF</a:t>
              </a:r>
            </a:p>
          </p:txBody>
        </p:sp>
        <p:sp>
          <p:nvSpPr>
            <p:cNvPr id="47236" name="Rectangle 132"/>
            <p:cNvSpPr>
              <a:spLocks noChangeArrowheads="1"/>
            </p:cNvSpPr>
            <p:nvPr/>
          </p:nvSpPr>
          <p:spPr bwMode="auto">
            <a:xfrm>
              <a:off x="3600" y="2208"/>
              <a:ext cx="528" cy="528"/>
            </a:xfrm>
            <a:prstGeom prst="rect">
              <a:avLst/>
            </a:prstGeom>
            <a:noFill/>
            <a:ln w="28575">
              <a:solidFill>
                <a:schemeClr val="tx1"/>
              </a:solidFill>
              <a:miter lim="800000"/>
              <a:headEnd/>
              <a:tailEnd/>
            </a:ln>
            <a:effectLst/>
          </p:spPr>
          <p:txBody>
            <a:bodyPr wrap="none" anchor="ctr"/>
            <a:lstStyle/>
            <a:p>
              <a:r>
                <a:rPr lang="en-US" b="1" u="none" dirty="0">
                  <a:solidFill>
                    <a:schemeClr val="accent2"/>
                  </a:solidFill>
                </a:rPr>
                <a:t>MEM</a:t>
              </a:r>
            </a:p>
          </p:txBody>
        </p:sp>
        <p:sp>
          <p:nvSpPr>
            <p:cNvPr id="47237" name="Rectangle 133"/>
            <p:cNvSpPr>
              <a:spLocks noChangeArrowheads="1"/>
            </p:cNvSpPr>
            <p:nvPr/>
          </p:nvSpPr>
          <p:spPr bwMode="auto">
            <a:xfrm>
              <a:off x="4398" y="2208"/>
              <a:ext cx="528" cy="528"/>
            </a:xfrm>
            <a:prstGeom prst="rect">
              <a:avLst/>
            </a:prstGeom>
            <a:noFill/>
            <a:ln w="28575">
              <a:solidFill>
                <a:schemeClr val="tx1"/>
              </a:solidFill>
              <a:miter lim="800000"/>
              <a:headEnd/>
              <a:tailEnd/>
            </a:ln>
            <a:effectLst/>
          </p:spPr>
          <p:txBody>
            <a:bodyPr wrap="none" anchor="ctr"/>
            <a:lstStyle/>
            <a:p>
              <a:r>
                <a:rPr lang="en-US" b="1" u="none" dirty="0">
                  <a:solidFill>
                    <a:schemeClr val="accent2"/>
                  </a:solidFill>
                </a:rPr>
                <a:t>WB</a:t>
              </a:r>
            </a:p>
          </p:txBody>
        </p:sp>
        <p:sp>
          <p:nvSpPr>
            <p:cNvPr id="47238" name="AutoShape 134"/>
            <p:cNvSpPr>
              <a:spLocks noChangeArrowheads="1"/>
            </p:cNvSpPr>
            <p:nvPr/>
          </p:nvSpPr>
          <p:spPr bwMode="auto">
            <a:xfrm>
              <a:off x="1838" y="2304"/>
              <a:ext cx="256" cy="336"/>
            </a:xfrm>
            <a:prstGeom prst="rightArrow">
              <a:avLst>
                <a:gd name="adj1" fmla="val 50000"/>
                <a:gd name="adj2" fmla="val 25000"/>
              </a:avLst>
            </a:prstGeom>
            <a:solidFill>
              <a:srgbClr val="6699FF"/>
            </a:solidFill>
            <a:ln w="28575">
              <a:solidFill>
                <a:schemeClr val="accent2"/>
              </a:solidFill>
              <a:miter lim="800000"/>
              <a:headEnd/>
              <a:tailEnd/>
            </a:ln>
            <a:effectLst/>
          </p:spPr>
          <p:txBody>
            <a:bodyPr wrap="none" anchor="ctr"/>
            <a:lstStyle/>
            <a:p>
              <a:endParaRPr lang="en-US" dirty="0"/>
            </a:p>
          </p:txBody>
        </p:sp>
        <p:sp>
          <p:nvSpPr>
            <p:cNvPr id="47239" name="AutoShape 135"/>
            <p:cNvSpPr>
              <a:spLocks noChangeArrowheads="1"/>
            </p:cNvSpPr>
            <p:nvPr/>
          </p:nvSpPr>
          <p:spPr bwMode="auto">
            <a:xfrm>
              <a:off x="2622" y="2304"/>
              <a:ext cx="256" cy="336"/>
            </a:xfrm>
            <a:prstGeom prst="rightArrow">
              <a:avLst>
                <a:gd name="adj1" fmla="val 50000"/>
                <a:gd name="adj2" fmla="val 25000"/>
              </a:avLst>
            </a:prstGeom>
            <a:solidFill>
              <a:srgbClr val="6699FF"/>
            </a:solidFill>
            <a:ln w="28575">
              <a:solidFill>
                <a:schemeClr val="accent2"/>
              </a:solidFill>
              <a:miter lim="800000"/>
              <a:headEnd/>
              <a:tailEnd/>
            </a:ln>
            <a:effectLst/>
          </p:spPr>
          <p:txBody>
            <a:bodyPr wrap="none" anchor="ctr"/>
            <a:lstStyle/>
            <a:p>
              <a:endParaRPr lang="en-US" dirty="0"/>
            </a:p>
          </p:txBody>
        </p:sp>
        <p:sp>
          <p:nvSpPr>
            <p:cNvPr id="47240" name="AutoShape 136"/>
            <p:cNvSpPr>
              <a:spLocks noChangeArrowheads="1"/>
            </p:cNvSpPr>
            <p:nvPr/>
          </p:nvSpPr>
          <p:spPr bwMode="auto">
            <a:xfrm>
              <a:off x="3342" y="2304"/>
              <a:ext cx="256" cy="336"/>
            </a:xfrm>
            <a:prstGeom prst="rightArrow">
              <a:avLst>
                <a:gd name="adj1" fmla="val 50000"/>
                <a:gd name="adj2" fmla="val 25000"/>
              </a:avLst>
            </a:prstGeom>
            <a:solidFill>
              <a:srgbClr val="6699FF"/>
            </a:solidFill>
            <a:ln w="28575">
              <a:solidFill>
                <a:schemeClr val="accent2"/>
              </a:solidFill>
              <a:miter lim="800000"/>
              <a:headEnd/>
              <a:tailEnd/>
            </a:ln>
            <a:effectLst/>
          </p:spPr>
          <p:txBody>
            <a:bodyPr wrap="none" anchor="ctr"/>
            <a:lstStyle/>
            <a:p>
              <a:endParaRPr lang="en-US" dirty="0"/>
            </a:p>
          </p:txBody>
        </p:sp>
        <p:sp>
          <p:nvSpPr>
            <p:cNvPr id="47241" name="AutoShape 137"/>
            <p:cNvSpPr>
              <a:spLocks noChangeArrowheads="1"/>
            </p:cNvSpPr>
            <p:nvPr/>
          </p:nvSpPr>
          <p:spPr bwMode="auto">
            <a:xfrm>
              <a:off x="4142" y="2304"/>
              <a:ext cx="256" cy="336"/>
            </a:xfrm>
            <a:prstGeom prst="rightArrow">
              <a:avLst>
                <a:gd name="adj1" fmla="val 50000"/>
                <a:gd name="adj2" fmla="val 25000"/>
              </a:avLst>
            </a:prstGeom>
            <a:solidFill>
              <a:srgbClr val="6699FF"/>
            </a:solidFill>
            <a:ln w="28575">
              <a:solidFill>
                <a:schemeClr val="accent2"/>
              </a:solidFill>
              <a:miter lim="800000"/>
              <a:headEnd/>
              <a:tailEnd/>
            </a:ln>
            <a:effectLst/>
          </p:spPr>
          <p:txBody>
            <a:bodyPr wrap="none" anchor="ctr"/>
            <a:lstStyle/>
            <a:p>
              <a:endParaRPr lang="en-US" dirty="0"/>
            </a:p>
          </p:txBody>
        </p:sp>
        <p:sp>
          <p:nvSpPr>
            <p:cNvPr id="47245" name="Text Box 141"/>
            <p:cNvSpPr txBox="1">
              <a:spLocks noChangeArrowheads="1"/>
            </p:cNvSpPr>
            <p:nvPr/>
          </p:nvSpPr>
          <p:spPr bwMode="auto">
            <a:xfrm>
              <a:off x="182" y="1706"/>
              <a:ext cx="212" cy="288"/>
            </a:xfrm>
            <a:prstGeom prst="rect">
              <a:avLst/>
            </a:prstGeom>
            <a:noFill/>
            <a:ln w="9525">
              <a:noFill/>
              <a:miter lim="800000"/>
              <a:headEnd/>
              <a:tailEnd/>
            </a:ln>
            <a:effectLst/>
          </p:spPr>
          <p:txBody>
            <a:bodyPr wrap="none">
              <a:spAutoFit/>
            </a:bodyPr>
            <a:lstStyle/>
            <a:p>
              <a:pPr algn="l"/>
              <a:r>
                <a:rPr lang="en-US" b="1" u="none" dirty="0">
                  <a:solidFill>
                    <a:schemeClr val="accent2"/>
                  </a:solidFill>
                </a:rPr>
                <a:t>1</a:t>
              </a:r>
            </a:p>
          </p:txBody>
        </p:sp>
        <p:sp>
          <p:nvSpPr>
            <p:cNvPr id="47246" name="Text Box 142"/>
            <p:cNvSpPr txBox="1">
              <a:spLocks noChangeArrowheads="1"/>
            </p:cNvSpPr>
            <p:nvPr/>
          </p:nvSpPr>
          <p:spPr bwMode="auto">
            <a:xfrm>
              <a:off x="700" y="2352"/>
              <a:ext cx="212" cy="288"/>
            </a:xfrm>
            <a:prstGeom prst="rect">
              <a:avLst/>
            </a:prstGeom>
            <a:noFill/>
            <a:ln w="9525">
              <a:noFill/>
              <a:miter lim="800000"/>
              <a:headEnd/>
              <a:tailEnd/>
            </a:ln>
            <a:effectLst/>
          </p:spPr>
          <p:txBody>
            <a:bodyPr wrap="none">
              <a:spAutoFit/>
            </a:bodyPr>
            <a:lstStyle/>
            <a:p>
              <a:pPr algn="l"/>
              <a:r>
                <a:rPr lang="en-US" b="1" u="none" dirty="0">
                  <a:solidFill>
                    <a:schemeClr val="accent2"/>
                  </a:solidFill>
                </a:rPr>
                <a:t>2</a:t>
              </a:r>
            </a:p>
          </p:txBody>
        </p:sp>
      </p:grpSp>
      <p:pic>
        <p:nvPicPr>
          <p:cNvPr id="2" name="3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28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52226" name="Rectangle 2"/>
          <p:cNvSpPr>
            <a:spLocks noGrp="1" noChangeArrowheads="1"/>
          </p:cNvSpPr>
          <p:nvPr>
            <p:ph type="title"/>
          </p:nvPr>
        </p:nvSpPr>
        <p:spPr>
          <a:xfrm>
            <a:off x="1905000" y="1371600"/>
            <a:ext cx="5410200" cy="533400"/>
          </a:xfrm>
          <a:ln/>
        </p:spPr>
        <p:txBody>
          <a:bodyPr/>
          <a:lstStyle/>
          <a:p>
            <a:r>
              <a:rPr lang="en-US" sz="3200" dirty="0"/>
              <a:t>The “Pipeline” Processor</a:t>
            </a:r>
          </a:p>
        </p:txBody>
      </p:sp>
      <p:sp>
        <p:nvSpPr>
          <p:cNvPr id="52227" name="Rectangle 3"/>
          <p:cNvSpPr>
            <a:spLocks noGrp="1" noChangeArrowheads="1"/>
          </p:cNvSpPr>
          <p:nvPr>
            <p:ph type="body" idx="1"/>
          </p:nvPr>
        </p:nvSpPr>
        <p:spPr>
          <a:xfrm>
            <a:off x="685800" y="2057400"/>
            <a:ext cx="8001000" cy="4419600"/>
          </a:xfrm>
        </p:spPr>
        <p:txBody>
          <a:bodyPr/>
          <a:lstStyle/>
          <a:p>
            <a:r>
              <a:rPr lang="en-US" dirty="0"/>
              <a:t>Patterson and Hennessy applied this “simultaneous wash-dry-fold-put away concept” to the single-cycle computer model.  </a:t>
            </a:r>
          </a:p>
          <a:p>
            <a:r>
              <a:rPr lang="en-US" dirty="0">
                <a:solidFill>
                  <a:srgbClr val="CC6600"/>
                </a:solidFill>
              </a:rPr>
              <a:t>The idea was to “wash, dry, fold, and put away” instructions simultaneously so that the instruction throughput – the number of clock cycles per instructions – could be dramatically decreased.  </a:t>
            </a:r>
          </a:p>
          <a:p>
            <a:r>
              <a:rPr lang="en-US" dirty="0">
                <a:solidFill>
                  <a:schemeClr val="accent2"/>
                </a:solidFill>
              </a:rPr>
              <a:t>In the case of the single cycle model, one instruction is done per clock cycle, but </a:t>
            </a:r>
            <a:r>
              <a:rPr lang="en-US" u="sng" dirty="0">
                <a:solidFill>
                  <a:schemeClr val="accent2"/>
                </a:solidFill>
              </a:rPr>
              <a:t>the clock must be as slow as the slowest instruction</a:t>
            </a:r>
            <a:r>
              <a:rPr lang="en-US" dirty="0">
                <a:solidFill>
                  <a:schemeClr val="accent2"/>
                </a:solidFill>
              </a:rPr>
              <a:t>.</a:t>
            </a:r>
            <a:r>
              <a:rPr lang="en-US" dirty="0"/>
              <a:t>  </a:t>
            </a:r>
          </a:p>
          <a:p>
            <a:r>
              <a:rPr lang="en-US" dirty="0">
                <a:solidFill>
                  <a:srgbClr val="CC0000"/>
                </a:solidFill>
              </a:rPr>
              <a:t>In the multi-cycle implementation, the clock runs faster, instructions takes 3-5 cycles, but </a:t>
            </a:r>
            <a:r>
              <a:rPr lang="en-US" u="sng" dirty="0">
                <a:solidFill>
                  <a:srgbClr val="CC0000"/>
                </a:solidFill>
              </a:rPr>
              <a:t>only one instruction is processed at a time</a:t>
            </a:r>
            <a:r>
              <a:rPr lang="en-US" dirty="0">
                <a:solidFill>
                  <a:srgbClr val="CC0000"/>
                </a:solidFill>
              </a:rPr>
              <a:t>.</a:t>
            </a:r>
          </a:p>
          <a:p>
            <a:r>
              <a:rPr lang="en-US" dirty="0">
                <a:solidFill>
                  <a:srgbClr val="008000"/>
                </a:solidFill>
              </a:rPr>
              <a:t>What if, each time the clock ticked, we could process an instruction in each section of the multicycle processor?  Then we could process several instructions simultaneously, approaching the goal of completing an instruction every clock cycle.</a:t>
            </a:r>
          </a:p>
        </p:txBody>
      </p:sp>
      <p:pic>
        <p:nvPicPr>
          <p:cNvPr id="2"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5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89090" name="Rectangle 2"/>
          <p:cNvSpPr>
            <a:spLocks noGrp="1" noChangeArrowheads="1"/>
          </p:cNvSpPr>
          <p:nvPr>
            <p:ph type="title"/>
          </p:nvPr>
        </p:nvSpPr>
        <p:spPr>
          <a:xfrm>
            <a:off x="1600200" y="1371600"/>
            <a:ext cx="6096000" cy="533400"/>
          </a:xfrm>
          <a:ln/>
        </p:spPr>
        <p:txBody>
          <a:bodyPr/>
          <a:lstStyle/>
          <a:p>
            <a:r>
              <a:rPr lang="en-US" sz="3200" dirty="0"/>
              <a:t>Forwarding Unit in the Pipeline</a:t>
            </a:r>
          </a:p>
        </p:txBody>
      </p:sp>
      <p:grpSp>
        <p:nvGrpSpPr>
          <p:cNvPr id="123" name="Group 122"/>
          <p:cNvGrpSpPr/>
          <p:nvPr/>
        </p:nvGrpSpPr>
        <p:grpSpPr>
          <a:xfrm>
            <a:off x="1143000" y="2190750"/>
            <a:ext cx="6934200" cy="3829050"/>
            <a:chOff x="1143000" y="2190750"/>
            <a:chExt cx="6934200" cy="3829050"/>
          </a:xfrm>
        </p:grpSpPr>
        <p:grpSp>
          <p:nvGrpSpPr>
            <p:cNvPr id="126" name="Group 205"/>
            <p:cNvGrpSpPr/>
            <p:nvPr/>
          </p:nvGrpSpPr>
          <p:grpSpPr>
            <a:xfrm>
              <a:off x="4770120" y="2861310"/>
              <a:ext cx="1056287" cy="990598"/>
              <a:chOff x="3355430" y="3810002"/>
              <a:chExt cx="1056287" cy="990598"/>
            </a:xfrm>
          </p:grpSpPr>
          <p:cxnSp>
            <p:nvCxnSpPr>
              <p:cNvPr id="127" name="Straight Connector 126"/>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28" name="Isosceles Triangle 127"/>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9" name="Isosceles Triangle 128"/>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0" name="Isosceles Triangle 129"/>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1" name="Rectangle 130"/>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2"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u="none" dirty="0" smtClean="0"/>
                  <a:t>ALU</a:t>
                </a:r>
                <a:endParaRPr lang="en-US" sz="1400" b="1" u="none" dirty="0"/>
              </a:p>
            </p:txBody>
          </p:sp>
        </p:grpSp>
        <p:sp>
          <p:nvSpPr>
            <p:cNvPr id="89357" name="Line 269"/>
            <p:cNvSpPr>
              <a:spLocks noChangeShapeType="1"/>
            </p:cNvSpPr>
            <p:nvPr/>
          </p:nvSpPr>
          <p:spPr bwMode="auto">
            <a:xfrm>
              <a:off x="3352800" y="5454650"/>
              <a:ext cx="838200" cy="0"/>
            </a:xfrm>
            <a:prstGeom prst="line">
              <a:avLst/>
            </a:prstGeom>
            <a:noFill/>
            <a:ln w="28575">
              <a:solidFill>
                <a:srgbClr val="996633"/>
              </a:solidFill>
              <a:round/>
              <a:headEnd/>
              <a:tailEnd type="triangle" w="med" len="med"/>
            </a:ln>
            <a:effectLst/>
          </p:spPr>
          <p:txBody>
            <a:bodyPr/>
            <a:lstStyle/>
            <a:p>
              <a:endParaRPr lang="en-US" dirty="0"/>
            </a:p>
          </p:txBody>
        </p:sp>
        <p:sp>
          <p:nvSpPr>
            <p:cNvPr id="89255" name="Line 167"/>
            <p:cNvSpPr>
              <a:spLocks noChangeShapeType="1"/>
            </p:cNvSpPr>
            <p:nvPr/>
          </p:nvSpPr>
          <p:spPr bwMode="auto">
            <a:xfrm>
              <a:off x="5867400" y="4933950"/>
              <a:ext cx="1524000" cy="0"/>
            </a:xfrm>
            <a:prstGeom prst="line">
              <a:avLst/>
            </a:prstGeom>
            <a:noFill/>
            <a:ln w="28575">
              <a:solidFill>
                <a:srgbClr val="996633"/>
              </a:solidFill>
              <a:round/>
              <a:headEnd/>
              <a:tailEnd type="triangle" w="med" len="med"/>
            </a:ln>
            <a:effectLst/>
          </p:spPr>
          <p:txBody>
            <a:bodyPr/>
            <a:lstStyle/>
            <a:p>
              <a:endParaRPr lang="en-US" dirty="0"/>
            </a:p>
          </p:txBody>
        </p:sp>
        <p:sp>
          <p:nvSpPr>
            <p:cNvPr id="89363" name="Line 275"/>
            <p:cNvSpPr>
              <a:spLocks noChangeShapeType="1"/>
            </p:cNvSpPr>
            <p:nvPr/>
          </p:nvSpPr>
          <p:spPr bwMode="auto">
            <a:xfrm>
              <a:off x="5410200" y="5314950"/>
              <a:ext cx="762000" cy="0"/>
            </a:xfrm>
            <a:prstGeom prst="line">
              <a:avLst/>
            </a:prstGeom>
            <a:noFill/>
            <a:ln w="28575">
              <a:solidFill>
                <a:srgbClr val="996633"/>
              </a:solidFill>
              <a:round/>
              <a:headEnd type="triangle" w="med" len="med"/>
              <a:tailEnd/>
            </a:ln>
            <a:effectLst/>
          </p:spPr>
          <p:txBody>
            <a:bodyPr/>
            <a:lstStyle/>
            <a:p>
              <a:endParaRPr lang="en-US" dirty="0"/>
            </a:p>
          </p:txBody>
        </p:sp>
        <p:sp>
          <p:nvSpPr>
            <p:cNvPr id="89364" name="Line 276"/>
            <p:cNvSpPr>
              <a:spLocks noChangeShapeType="1"/>
            </p:cNvSpPr>
            <p:nvPr/>
          </p:nvSpPr>
          <p:spPr bwMode="auto">
            <a:xfrm flipV="1">
              <a:off x="4419600" y="4333875"/>
              <a:ext cx="0" cy="762000"/>
            </a:xfrm>
            <a:prstGeom prst="line">
              <a:avLst/>
            </a:prstGeom>
            <a:noFill/>
            <a:ln w="19050">
              <a:solidFill>
                <a:srgbClr val="CC0000"/>
              </a:solidFill>
              <a:round/>
              <a:headEnd/>
              <a:tailEnd/>
            </a:ln>
            <a:effectLst/>
          </p:spPr>
          <p:txBody>
            <a:bodyPr/>
            <a:lstStyle/>
            <a:p>
              <a:endParaRPr lang="en-US" dirty="0"/>
            </a:p>
          </p:txBody>
        </p:sp>
        <p:sp>
          <p:nvSpPr>
            <p:cNvPr id="89369" name="Line 281"/>
            <p:cNvSpPr>
              <a:spLocks noChangeShapeType="1"/>
            </p:cNvSpPr>
            <p:nvPr/>
          </p:nvSpPr>
          <p:spPr bwMode="auto">
            <a:xfrm flipV="1">
              <a:off x="4562475" y="3333750"/>
              <a:ext cx="0" cy="1752600"/>
            </a:xfrm>
            <a:prstGeom prst="line">
              <a:avLst/>
            </a:prstGeom>
            <a:noFill/>
            <a:ln w="19050">
              <a:solidFill>
                <a:srgbClr val="CC0000"/>
              </a:solidFill>
              <a:round/>
              <a:headEnd/>
              <a:tailEnd/>
            </a:ln>
            <a:effectLst/>
          </p:spPr>
          <p:txBody>
            <a:bodyPr/>
            <a:lstStyle/>
            <a:p>
              <a:endParaRPr lang="en-US" dirty="0"/>
            </a:p>
          </p:txBody>
        </p:sp>
        <p:sp>
          <p:nvSpPr>
            <p:cNvPr id="89141" name="Line 53"/>
            <p:cNvSpPr>
              <a:spLocks noChangeShapeType="1"/>
            </p:cNvSpPr>
            <p:nvPr/>
          </p:nvSpPr>
          <p:spPr bwMode="auto">
            <a:xfrm>
              <a:off x="5867400" y="3362325"/>
              <a:ext cx="304800" cy="0"/>
            </a:xfrm>
            <a:prstGeom prst="line">
              <a:avLst/>
            </a:prstGeom>
            <a:noFill/>
            <a:ln w="28575">
              <a:solidFill>
                <a:schemeClr val="accent2"/>
              </a:solidFill>
              <a:round/>
              <a:headEnd/>
              <a:tailEnd type="triangle" w="med" len="med"/>
            </a:ln>
            <a:effectLst/>
          </p:spPr>
          <p:txBody>
            <a:bodyPr/>
            <a:lstStyle/>
            <a:p>
              <a:endParaRPr lang="en-US" dirty="0"/>
            </a:p>
          </p:txBody>
        </p:sp>
        <p:sp>
          <p:nvSpPr>
            <p:cNvPr id="89145" name="Line 57"/>
            <p:cNvSpPr>
              <a:spLocks noChangeShapeType="1"/>
            </p:cNvSpPr>
            <p:nvPr/>
          </p:nvSpPr>
          <p:spPr bwMode="auto">
            <a:xfrm>
              <a:off x="5410200" y="5467350"/>
              <a:ext cx="2286000" cy="0"/>
            </a:xfrm>
            <a:prstGeom prst="line">
              <a:avLst/>
            </a:prstGeom>
            <a:noFill/>
            <a:ln w="28575">
              <a:solidFill>
                <a:srgbClr val="996633"/>
              </a:solidFill>
              <a:round/>
              <a:headEnd type="triangle" w="med" len="med"/>
              <a:tailEnd/>
            </a:ln>
            <a:effectLst/>
          </p:spPr>
          <p:txBody>
            <a:bodyPr/>
            <a:lstStyle/>
            <a:p>
              <a:endParaRPr lang="en-US" dirty="0"/>
            </a:p>
          </p:txBody>
        </p:sp>
        <p:sp>
          <p:nvSpPr>
            <p:cNvPr id="89158" name="Line 70"/>
            <p:cNvSpPr>
              <a:spLocks noChangeShapeType="1"/>
            </p:cNvSpPr>
            <p:nvPr/>
          </p:nvSpPr>
          <p:spPr bwMode="auto">
            <a:xfrm>
              <a:off x="5410200" y="3367088"/>
              <a:ext cx="304800" cy="0"/>
            </a:xfrm>
            <a:prstGeom prst="line">
              <a:avLst/>
            </a:prstGeom>
            <a:noFill/>
            <a:ln w="28575">
              <a:solidFill>
                <a:schemeClr val="accent2"/>
              </a:solidFill>
              <a:round/>
              <a:headEnd/>
              <a:tailEnd type="triangle" w="med" len="med"/>
            </a:ln>
            <a:effectLst/>
          </p:spPr>
          <p:txBody>
            <a:bodyPr/>
            <a:lstStyle/>
            <a:p>
              <a:endParaRPr lang="en-US" dirty="0"/>
            </a:p>
          </p:txBody>
        </p:sp>
        <p:sp>
          <p:nvSpPr>
            <p:cNvPr id="89161" name="Line 73"/>
            <p:cNvSpPr>
              <a:spLocks noChangeShapeType="1"/>
            </p:cNvSpPr>
            <p:nvPr/>
          </p:nvSpPr>
          <p:spPr bwMode="auto">
            <a:xfrm>
              <a:off x="1143000" y="249555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89165" name="Line 77"/>
            <p:cNvSpPr>
              <a:spLocks noChangeShapeType="1"/>
            </p:cNvSpPr>
            <p:nvPr/>
          </p:nvSpPr>
          <p:spPr bwMode="auto">
            <a:xfrm>
              <a:off x="7239000" y="340995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89166" name="Line 78"/>
            <p:cNvSpPr>
              <a:spLocks noChangeShapeType="1"/>
            </p:cNvSpPr>
            <p:nvPr/>
          </p:nvSpPr>
          <p:spPr bwMode="auto">
            <a:xfrm>
              <a:off x="7620000" y="3695700"/>
              <a:ext cx="152400" cy="0"/>
            </a:xfrm>
            <a:prstGeom prst="line">
              <a:avLst/>
            </a:prstGeom>
            <a:noFill/>
            <a:ln w="28575">
              <a:solidFill>
                <a:schemeClr val="accent2"/>
              </a:solidFill>
              <a:round/>
              <a:headEnd/>
              <a:tailEnd type="triangle" w="med" len="med"/>
            </a:ln>
            <a:effectLst/>
          </p:spPr>
          <p:txBody>
            <a:bodyPr/>
            <a:lstStyle/>
            <a:p>
              <a:endParaRPr lang="en-US" dirty="0"/>
            </a:p>
          </p:txBody>
        </p:sp>
        <p:sp>
          <p:nvSpPr>
            <p:cNvPr id="89168" name="Line 80"/>
            <p:cNvSpPr>
              <a:spLocks noChangeShapeType="1"/>
            </p:cNvSpPr>
            <p:nvPr/>
          </p:nvSpPr>
          <p:spPr bwMode="auto">
            <a:xfrm>
              <a:off x="7924800" y="3562350"/>
              <a:ext cx="152400" cy="0"/>
            </a:xfrm>
            <a:prstGeom prst="line">
              <a:avLst/>
            </a:prstGeom>
            <a:noFill/>
            <a:ln w="28575">
              <a:solidFill>
                <a:schemeClr val="tx1"/>
              </a:solidFill>
              <a:round/>
              <a:headEnd/>
              <a:tailEnd/>
            </a:ln>
            <a:effectLst/>
          </p:spPr>
          <p:txBody>
            <a:bodyPr/>
            <a:lstStyle/>
            <a:p>
              <a:endParaRPr lang="en-US" dirty="0"/>
            </a:p>
          </p:txBody>
        </p:sp>
        <p:sp>
          <p:nvSpPr>
            <p:cNvPr id="89169" name="Line 81"/>
            <p:cNvSpPr>
              <a:spLocks noChangeShapeType="1"/>
            </p:cNvSpPr>
            <p:nvPr/>
          </p:nvSpPr>
          <p:spPr bwMode="auto">
            <a:xfrm>
              <a:off x="8061325" y="3562350"/>
              <a:ext cx="0" cy="2457450"/>
            </a:xfrm>
            <a:prstGeom prst="line">
              <a:avLst/>
            </a:prstGeom>
            <a:noFill/>
            <a:ln w="28575">
              <a:solidFill>
                <a:schemeClr val="tx1"/>
              </a:solidFill>
              <a:round/>
              <a:headEnd/>
              <a:tailEnd/>
            </a:ln>
            <a:effectLst/>
          </p:spPr>
          <p:txBody>
            <a:bodyPr/>
            <a:lstStyle/>
            <a:p>
              <a:endParaRPr lang="en-US" dirty="0"/>
            </a:p>
          </p:txBody>
        </p:sp>
        <p:sp>
          <p:nvSpPr>
            <p:cNvPr id="89170" name="Line 82"/>
            <p:cNvSpPr>
              <a:spLocks noChangeShapeType="1"/>
            </p:cNvSpPr>
            <p:nvPr/>
          </p:nvSpPr>
          <p:spPr bwMode="auto">
            <a:xfrm>
              <a:off x="1143000" y="6011545"/>
              <a:ext cx="6934200" cy="0"/>
            </a:xfrm>
            <a:prstGeom prst="line">
              <a:avLst/>
            </a:prstGeom>
            <a:noFill/>
            <a:ln w="28575">
              <a:solidFill>
                <a:schemeClr val="tx1"/>
              </a:solidFill>
              <a:round/>
              <a:headEnd/>
              <a:tailEnd/>
            </a:ln>
            <a:effectLst/>
          </p:spPr>
          <p:txBody>
            <a:bodyPr/>
            <a:lstStyle/>
            <a:p>
              <a:endParaRPr lang="en-US" dirty="0"/>
            </a:p>
          </p:txBody>
        </p:sp>
        <p:grpSp>
          <p:nvGrpSpPr>
            <p:cNvPr id="89178" name="Group 90"/>
            <p:cNvGrpSpPr>
              <a:grpSpLocks/>
            </p:cNvGrpSpPr>
            <p:nvPr/>
          </p:nvGrpSpPr>
          <p:grpSpPr bwMode="auto">
            <a:xfrm>
              <a:off x="7732699" y="3279775"/>
              <a:ext cx="228600" cy="549275"/>
              <a:chOff x="4392" y="1632"/>
              <a:chExt cx="144" cy="346"/>
            </a:xfrm>
          </p:grpSpPr>
          <p:grpSp>
            <p:nvGrpSpPr>
              <p:cNvPr id="89179" name="Group 91"/>
              <p:cNvGrpSpPr>
                <a:grpSpLocks/>
              </p:cNvGrpSpPr>
              <p:nvPr/>
            </p:nvGrpSpPr>
            <p:grpSpPr bwMode="auto">
              <a:xfrm>
                <a:off x="4411" y="1634"/>
                <a:ext cx="102" cy="336"/>
                <a:chOff x="1248" y="3360"/>
                <a:chExt cx="144" cy="480"/>
              </a:xfrm>
            </p:grpSpPr>
            <p:sp>
              <p:nvSpPr>
                <p:cNvPr id="89180" name="AutoShape 92"/>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89181" name="Line 93"/>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89182" name="Line 94"/>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89183" name="Text Box 95"/>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u="none" dirty="0"/>
                  <a:t>M</a:t>
                </a:r>
              </a:p>
              <a:p>
                <a:r>
                  <a:rPr lang="en-US" sz="1000" b="1" u="none" dirty="0"/>
                  <a:t>U</a:t>
                </a:r>
              </a:p>
              <a:p>
                <a:r>
                  <a:rPr lang="en-US" sz="1000" b="1" u="none" dirty="0"/>
                  <a:t>X</a:t>
                </a:r>
              </a:p>
            </p:txBody>
          </p:sp>
        </p:grpSp>
        <p:grpSp>
          <p:nvGrpSpPr>
            <p:cNvPr id="89190" name="Group 102"/>
            <p:cNvGrpSpPr>
              <a:grpSpLocks/>
            </p:cNvGrpSpPr>
            <p:nvPr/>
          </p:nvGrpSpPr>
          <p:grpSpPr bwMode="auto">
            <a:xfrm>
              <a:off x="2895600" y="2419350"/>
              <a:ext cx="152400" cy="2695575"/>
              <a:chOff x="1728" y="1296"/>
              <a:chExt cx="96" cy="2688"/>
            </a:xfrm>
          </p:grpSpPr>
          <p:sp>
            <p:nvSpPr>
              <p:cNvPr id="89191" name="Rectangle 103"/>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89192" name="Rectangle 104"/>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89199" name="Line 111"/>
            <p:cNvSpPr>
              <a:spLocks noChangeShapeType="1"/>
            </p:cNvSpPr>
            <p:nvPr/>
          </p:nvSpPr>
          <p:spPr bwMode="auto">
            <a:xfrm>
              <a:off x="2590800" y="2571750"/>
              <a:ext cx="304800" cy="0"/>
            </a:xfrm>
            <a:prstGeom prst="line">
              <a:avLst/>
            </a:prstGeom>
            <a:noFill/>
            <a:ln w="28575">
              <a:solidFill>
                <a:srgbClr val="996633"/>
              </a:solidFill>
              <a:round/>
              <a:headEnd/>
              <a:tailEnd type="triangle" w="med" len="med"/>
            </a:ln>
            <a:effectLst/>
          </p:spPr>
          <p:txBody>
            <a:bodyPr/>
            <a:lstStyle/>
            <a:p>
              <a:endParaRPr lang="en-US" dirty="0"/>
            </a:p>
          </p:txBody>
        </p:sp>
        <p:sp>
          <p:nvSpPr>
            <p:cNvPr id="89200" name="Line 112"/>
            <p:cNvSpPr>
              <a:spLocks noChangeShapeType="1"/>
            </p:cNvSpPr>
            <p:nvPr/>
          </p:nvSpPr>
          <p:spPr bwMode="auto">
            <a:xfrm>
              <a:off x="2590800" y="3486150"/>
              <a:ext cx="304800" cy="0"/>
            </a:xfrm>
            <a:prstGeom prst="line">
              <a:avLst/>
            </a:prstGeom>
            <a:noFill/>
            <a:ln w="28575">
              <a:solidFill>
                <a:srgbClr val="996633"/>
              </a:solidFill>
              <a:round/>
              <a:headEnd/>
              <a:tailEnd type="triangle" w="med" len="med"/>
            </a:ln>
            <a:effectLst/>
          </p:spPr>
          <p:txBody>
            <a:bodyPr/>
            <a:lstStyle/>
            <a:p>
              <a:endParaRPr lang="en-US" dirty="0"/>
            </a:p>
          </p:txBody>
        </p:sp>
        <p:grpSp>
          <p:nvGrpSpPr>
            <p:cNvPr id="89371" name="Group 283"/>
            <p:cNvGrpSpPr>
              <a:grpSpLocks/>
            </p:cNvGrpSpPr>
            <p:nvPr/>
          </p:nvGrpSpPr>
          <p:grpSpPr bwMode="auto">
            <a:xfrm>
              <a:off x="1358900" y="2219325"/>
              <a:ext cx="1244600" cy="1800225"/>
              <a:chOff x="856" y="1410"/>
              <a:chExt cx="784" cy="1134"/>
            </a:xfrm>
          </p:grpSpPr>
          <p:sp>
            <p:nvSpPr>
              <p:cNvPr id="89093" name="Oval 5"/>
              <p:cNvSpPr>
                <a:spLocks noChangeArrowheads="1"/>
              </p:cNvSpPr>
              <p:nvPr/>
            </p:nvSpPr>
            <p:spPr bwMode="auto">
              <a:xfrm>
                <a:off x="864" y="1410"/>
                <a:ext cx="144" cy="96"/>
              </a:xfrm>
              <a:prstGeom prst="ellipse">
                <a:avLst/>
              </a:prstGeom>
              <a:solidFill>
                <a:schemeClr val="bg1"/>
              </a:solidFill>
              <a:ln w="28575">
                <a:solidFill>
                  <a:schemeClr val="bg1"/>
                </a:solidFill>
                <a:round/>
                <a:headEnd/>
                <a:tailEnd/>
              </a:ln>
              <a:effectLst/>
            </p:spPr>
            <p:txBody>
              <a:bodyPr wrap="none" anchor="ctr"/>
              <a:lstStyle/>
              <a:p>
                <a:endParaRPr lang="en-US" dirty="0"/>
              </a:p>
            </p:txBody>
          </p:sp>
          <p:sp>
            <p:nvSpPr>
              <p:cNvPr id="89201" name="Text Box 113"/>
              <p:cNvSpPr txBox="1">
                <a:spLocks noChangeArrowheads="1"/>
              </p:cNvSpPr>
              <p:nvPr/>
            </p:nvSpPr>
            <p:spPr bwMode="auto">
              <a:xfrm>
                <a:off x="951" y="2352"/>
                <a:ext cx="633" cy="192"/>
              </a:xfrm>
              <a:prstGeom prst="rect">
                <a:avLst/>
              </a:prstGeom>
              <a:noFill/>
              <a:ln w="9525">
                <a:noFill/>
                <a:miter lim="800000"/>
                <a:headEnd/>
                <a:tailEnd/>
              </a:ln>
              <a:effectLst/>
            </p:spPr>
            <p:txBody>
              <a:bodyPr wrap="none">
                <a:spAutoFit/>
              </a:bodyPr>
              <a:lstStyle/>
              <a:p>
                <a:pPr algn="l"/>
                <a:r>
                  <a:rPr lang="en-US" sz="1400" b="1" u="none" dirty="0"/>
                  <a:t>Reg. Block</a:t>
                </a:r>
              </a:p>
            </p:txBody>
          </p:sp>
          <p:sp>
            <p:nvSpPr>
              <p:cNvPr id="89202" name="Rectangle 114"/>
              <p:cNvSpPr>
                <a:spLocks noChangeArrowheads="1"/>
              </p:cNvSpPr>
              <p:nvPr/>
            </p:nvSpPr>
            <p:spPr bwMode="auto">
              <a:xfrm>
                <a:off x="864" y="1467"/>
                <a:ext cx="768" cy="912"/>
              </a:xfrm>
              <a:prstGeom prst="rect">
                <a:avLst/>
              </a:prstGeom>
              <a:solidFill>
                <a:srgbClr val="B88800"/>
              </a:solidFill>
              <a:ln w="28575">
                <a:solidFill>
                  <a:schemeClr val="tx1"/>
                </a:solidFill>
                <a:miter lim="800000"/>
                <a:headEnd/>
                <a:tailEnd/>
              </a:ln>
              <a:effectLst/>
            </p:spPr>
            <p:txBody>
              <a:bodyPr wrap="none" anchor="ctr"/>
              <a:lstStyle/>
              <a:p>
                <a:endParaRPr lang="en-US" dirty="0"/>
              </a:p>
            </p:txBody>
          </p:sp>
          <p:sp>
            <p:nvSpPr>
              <p:cNvPr id="89203" name="Text Box 115"/>
              <p:cNvSpPr txBox="1">
                <a:spLocks noChangeArrowheads="1"/>
              </p:cNvSpPr>
              <p:nvPr/>
            </p:nvSpPr>
            <p:spPr bwMode="auto">
              <a:xfrm>
                <a:off x="856" y="1496"/>
                <a:ext cx="344" cy="903"/>
              </a:xfrm>
              <a:prstGeom prst="rect">
                <a:avLst/>
              </a:prstGeom>
              <a:noFill/>
              <a:ln w="9525">
                <a:noFill/>
                <a:miter lim="800000"/>
                <a:headEnd/>
                <a:tailEnd/>
              </a:ln>
              <a:effectLst/>
            </p:spPr>
            <p:txBody>
              <a:bodyPr>
                <a:spAutoFit/>
              </a:bodyPr>
              <a:lstStyle/>
              <a:p>
                <a:pPr algn="l"/>
                <a:r>
                  <a:rPr lang="en-US" sz="1000" b="1" u="none" dirty="0"/>
                  <a:t>Rs</a:t>
                </a:r>
              </a:p>
              <a:p>
                <a:pPr algn="l"/>
                <a:endParaRPr lang="en-US" sz="1000" b="1" u="none" dirty="0"/>
              </a:p>
              <a:p>
                <a:pPr algn="l"/>
                <a:r>
                  <a:rPr lang="en-US" sz="1000" b="1" u="none" dirty="0"/>
                  <a:t>Rt</a:t>
                </a:r>
              </a:p>
              <a:p>
                <a:pPr algn="l"/>
                <a:endParaRPr lang="en-US" sz="1000" b="1" u="none" dirty="0"/>
              </a:p>
              <a:p>
                <a:pPr algn="l"/>
                <a:endParaRPr lang="en-US" sz="1000" b="1" u="none" dirty="0"/>
              </a:p>
              <a:p>
                <a:pPr algn="l"/>
                <a:r>
                  <a:rPr lang="en-US" sz="1000" b="1" u="none" dirty="0"/>
                  <a:t>Rd</a:t>
                </a:r>
              </a:p>
              <a:p>
                <a:pPr algn="l"/>
                <a:endParaRPr lang="en-US" sz="800" b="1" u="none" dirty="0"/>
              </a:p>
              <a:p>
                <a:pPr algn="l"/>
                <a:r>
                  <a:rPr lang="en-US" sz="1000" b="1" u="none" dirty="0"/>
                  <a:t>Write</a:t>
                </a:r>
              </a:p>
              <a:p>
                <a:pPr algn="l"/>
                <a:r>
                  <a:rPr lang="en-US" sz="1000" b="1" u="none" dirty="0"/>
                  <a:t>Data</a:t>
                </a:r>
              </a:p>
            </p:txBody>
          </p:sp>
          <p:sp>
            <p:nvSpPr>
              <p:cNvPr id="89204" name="Text Box 116"/>
              <p:cNvSpPr txBox="1">
                <a:spLocks noChangeArrowheads="1"/>
              </p:cNvSpPr>
              <p:nvPr/>
            </p:nvSpPr>
            <p:spPr bwMode="auto">
              <a:xfrm>
                <a:off x="1296" y="1488"/>
                <a:ext cx="344" cy="826"/>
              </a:xfrm>
              <a:prstGeom prst="rect">
                <a:avLst/>
              </a:prstGeom>
              <a:noFill/>
              <a:ln w="9525">
                <a:noFill/>
                <a:miter lim="800000"/>
                <a:headEnd/>
                <a:tailEnd/>
              </a:ln>
              <a:effectLst/>
            </p:spPr>
            <p:txBody>
              <a:bodyPr>
                <a:spAutoFit/>
              </a:bodyPr>
              <a:lstStyle/>
              <a:p>
                <a:pPr algn="l"/>
                <a:r>
                  <a:rPr lang="en-US" sz="1000" b="1" u="none" dirty="0"/>
                  <a:t>Read </a:t>
                </a:r>
              </a:p>
              <a:p>
                <a:pPr algn="l"/>
                <a:r>
                  <a:rPr lang="en-US" sz="1000" b="1" u="none" dirty="0"/>
                  <a:t>Data 1</a:t>
                </a:r>
              </a:p>
              <a:p>
                <a:pPr algn="l"/>
                <a:endParaRPr lang="en-US" sz="1000" b="1" u="none" dirty="0"/>
              </a:p>
              <a:p>
                <a:pPr algn="l"/>
                <a:endParaRPr lang="en-US" sz="1000" b="1" u="none" dirty="0"/>
              </a:p>
              <a:p>
                <a:pPr algn="l"/>
                <a:endParaRPr lang="en-US" sz="1000" b="1" u="none" dirty="0"/>
              </a:p>
              <a:p>
                <a:pPr algn="l"/>
                <a:endParaRPr lang="en-US" sz="1000" b="1" u="none" dirty="0"/>
              </a:p>
              <a:p>
                <a:pPr algn="l"/>
                <a:r>
                  <a:rPr lang="en-US" sz="1000" b="1" u="none" dirty="0"/>
                  <a:t>Read</a:t>
                </a:r>
              </a:p>
              <a:p>
                <a:pPr algn="l"/>
                <a:r>
                  <a:rPr lang="en-US" sz="1000" b="1" u="none" dirty="0"/>
                  <a:t>Data 2</a:t>
                </a:r>
              </a:p>
            </p:txBody>
          </p:sp>
        </p:grpSp>
        <p:sp>
          <p:nvSpPr>
            <p:cNvPr id="89208" name="Line 120"/>
            <p:cNvSpPr>
              <a:spLocks noChangeShapeType="1"/>
            </p:cNvSpPr>
            <p:nvPr/>
          </p:nvSpPr>
          <p:spPr bwMode="auto">
            <a:xfrm>
              <a:off x="1143000" y="27813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89209" name="Line 121"/>
            <p:cNvSpPr>
              <a:spLocks noChangeShapeType="1"/>
            </p:cNvSpPr>
            <p:nvPr/>
          </p:nvSpPr>
          <p:spPr bwMode="auto">
            <a:xfrm>
              <a:off x="1143000" y="32861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89211" name="Line 123"/>
            <p:cNvSpPr>
              <a:spLocks noChangeShapeType="1"/>
            </p:cNvSpPr>
            <p:nvPr/>
          </p:nvSpPr>
          <p:spPr bwMode="auto">
            <a:xfrm>
              <a:off x="3429000" y="2797175"/>
              <a:ext cx="303213" cy="0"/>
            </a:xfrm>
            <a:prstGeom prst="line">
              <a:avLst/>
            </a:prstGeom>
            <a:noFill/>
            <a:ln w="28575">
              <a:solidFill>
                <a:schemeClr val="tx1"/>
              </a:solidFill>
              <a:round/>
              <a:headEnd/>
              <a:tailEnd type="triangle" w="med" len="med"/>
            </a:ln>
            <a:effectLst/>
          </p:spPr>
          <p:txBody>
            <a:bodyPr/>
            <a:lstStyle/>
            <a:p>
              <a:endParaRPr lang="en-US" dirty="0"/>
            </a:p>
          </p:txBody>
        </p:sp>
        <p:sp>
          <p:nvSpPr>
            <p:cNvPr id="89212" name="Line 124"/>
            <p:cNvSpPr>
              <a:spLocks noChangeShapeType="1"/>
            </p:cNvSpPr>
            <p:nvPr/>
          </p:nvSpPr>
          <p:spPr bwMode="auto">
            <a:xfrm>
              <a:off x="3579813" y="3044825"/>
              <a:ext cx="152400" cy="0"/>
            </a:xfrm>
            <a:prstGeom prst="line">
              <a:avLst/>
            </a:prstGeom>
            <a:noFill/>
            <a:ln w="28575">
              <a:solidFill>
                <a:schemeClr val="accent2"/>
              </a:solidFill>
              <a:round/>
              <a:headEnd/>
              <a:tailEnd type="triangle" w="med" len="med"/>
            </a:ln>
            <a:effectLst/>
          </p:spPr>
          <p:txBody>
            <a:bodyPr/>
            <a:lstStyle/>
            <a:p>
              <a:endParaRPr lang="en-US" dirty="0"/>
            </a:p>
          </p:txBody>
        </p:sp>
        <p:sp>
          <p:nvSpPr>
            <p:cNvPr id="89214" name="Line 126"/>
            <p:cNvSpPr>
              <a:spLocks noChangeShapeType="1"/>
            </p:cNvSpPr>
            <p:nvPr/>
          </p:nvSpPr>
          <p:spPr bwMode="auto">
            <a:xfrm>
              <a:off x="3886200" y="3028950"/>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89220" name="Line 132"/>
            <p:cNvSpPr>
              <a:spLocks noChangeShapeType="1"/>
            </p:cNvSpPr>
            <p:nvPr/>
          </p:nvSpPr>
          <p:spPr bwMode="auto">
            <a:xfrm>
              <a:off x="3276600" y="4552950"/>
              <a:ext cx="0" cy="1066800"/>
            </a:xfrm>
            <a:prstGeom prst="line">
              <a:avLst/>
            </a:prstGeom>
            <a:noFill/>
            <a:ln w="28575">
              <a:solidFill>
                <a:srgbClr val="996633"/>
              </a:solidFill>
              <a:round/>
              <a:headEnd/>
              <a:tailEnd/>
            </a:ln>
            <a:effectLst/>
          </p:spPr>
          <p:txBody>
            <a:bodyPr/>
            <a:lstStyle/>
            <a:p>
              <a:endParaRPr lang="en-US" dirty="0"/>
            </a:p>
          </p:txBody>
        </p:sp>
        <p:sp>
          <p:nvSpPr>
            <p:cNvPr id="89222" name="Line 134"/>
            <p:cNvSpPr>
              <a:spLocks noChangeShapeType="1"/>
            </p:cNvSpPr>
            <p:nvPr/>
          </p:nvSpPr>
          <p:spPr bwMode="auto">
            <a:xfrm>
              <a:off x="5867400" y="4067175"/>
              <a:ext cx="304800" cy="0"/>
            </a:xfrm>
            <a:prstGeom prst="line">
              <a:avLst/>
            </a:prstGeom>
            <a:noFill/>
            <a:ln w="28575">
              <a:solidFill>
                <a:schemeClr val="tx1"/>
              </a:solidFill>
              <a:round/>
              <a:headEnd/>
              <a:tailEnd type="triangle" w="med" len="med"/>
            </a:ln>
            <a:effectLst/>
          </p:spPr>
          <p:txBody>
            <a:bodyPr/>
            <a:lstStyle/>
            <a:p>
              <a:endParaRPr lang="en-US" dirty="0"/>
            </a:p>
          </p:txBody>
        </p:sp>
        <p:grpSp>
          <p:nvGrpSpPr>
            <p:cNvPr id="89359" name="Group 271"/>
            <p:cNvGrpSpPr>
              <a:grpSpLocks/>
            </p:cNvGrpSpPr>
            <p:nvPr/>
          </p:nvGrpSpPr>
          <p:grpSpPr bwMode="auto">
            <a:xfrm>
              <a:off x="6019800" y="2905125"/>
              <a:ext cx="1371600" cy="1530350"/>
              <a:chOff x="3792" y="1842"/>
              <a:chExt cx="864" cy="964"/>
            </a:xfrm>
          </p:grpSpPr>
          <p:sp>
            <p:nvSpPr>
              <p:cNvPr id="89133" name="Rectangle 45"/>
              <p:cNvSpPr>
                <a:spLocks noChangeArrowheads="1"/>
              </p:cNvSpPr>
              <p:nvPr/>
            </p:nvSpPr>
            <p:spPr bwMode="auto">
              <a:xfrm>
                <a:off x="3888" y="1842"/>
                <a:ext cx="672" cy="816"/>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endParaRPr lang="en-US" dirty="0"/>
              </a:p>
            </p:txBody>
          </p:sp>
          <p:sp>
            <p:nvSpPr>
              <p:cNvPr id="89134" name="Text Box 46"/>
              <p:cNvSpPr txBox="1">
                <a:spLocks noChangeArrowheads="1"/>
              </p:cNvSpPr>
              <p:nvPr/>
            </p:nvSpPr>
            <p:spPr bwMode="auto">
              <a:xfrm>
                <a:off x="3980" y="2614"/>
                <a:ext cx="527" cy="192"/>
              </a:xfrm>
              <a:prstGeom prst="rect">
                <a:avLst/>
              </a:prstGeom>
              <a:noFill/>
              <a:ln w="9525">
                <a:noFill/>
                <a:miter lim="800000"/>
                <a:headEnd/>
                <a:tailEnd/>
              </a:ln>
              <a:effectLst/>
            </p:spPr>
            <p:txBody>
              <a:bodyPr wrap="none">
                <a:spAutoFit/>
              </a:bodyPr>
              <a:lstStyle/>
              <a:p>
                <a:pPr algn="l"/>
                <a:r>
                  <a:rPr lang="en-US" sz="1400" b="1" u="none" dirty="0"/>
                  <a:t>Memory</a:t>
                </a:r>
              </a:p>
            </p:txBody>
          </p:sp>
          <p:sp>
            <p:nvSpPr>
              <p:cNvPr id="89159" name="Text Box 71"/>
              <p:cNvSpPr txBox="1">
                <a:spLocks noChangeArrowheads="1"/>
              </p:cNvSpPr>
              <p:nvPr/>
            </p:nvSpPr>
            <p:spPr bwMode="auto">
              <a:xfrm>
                <a:off x="3805" y="2024"/>
                <a:ext cx="467" cy="250"/>
              </a:xfrm>
              <a:prstGeom prst="rect">
                <a:avLst/>
              </a:prstGeom>
              <a:noFill/>
              <a:ln w="9525">
                <a:noFill/>
                <a:miter lim="800000"/>
                <a:headEnd/>
                <a:tailEnd/>
              </a:ln>
              <a:effectLst/>
            </p:spPr>
            <p:txBody>
              <a:bodyPr>
                <a:spAutoFit/>
              </a:bodyPr>
              <a:lstStyle/>
              <a:p>
                <a:r>
                  <a:rPr lang="en-US" sz="1000" b="1" u="none" dirty="0"/>
                  <a:t>Data</a:t>
                </a:r>
              </a:p>
              <a:p>
                <a:r>
                  <a:rPr lang="en-US" sz="1000" b="1" u="none" dirty="0"/>
                  <a:t>Address</a:t>
                </a:r>
              </a:p>
            </p:txBody>
          </p:sp>
          <p:sp>
            <p:nvSpPr>
              <p:cNvPr id="89221" name="Text Box 133"/>
              <p:cNvSpPr txBox="1">
                <a:spLocks noChangeArrowheads="1"/>
              </p:cNvSpPr>
              <p:nvPr/>
            </p:nvSpPr>
            <p:spPr bwMode="auto">
              <a:xfrm>
                <a:off x="3792" y="2418"/>
                <a:ext cx="467" cy="250"/>
              </a:xfrm>
              <a:prstGeom prst="rect">
                <a:avLst/>
              </a:prstGeom>
              <a:noFill/>
              <a:ln w="9525">
                <a:noFill/>
                <a:miter lim="800000"/>
                <a:headEnd/>
                <a:tailEnd/>
              </a:ln>
              <a:effectLst/>
            </p:spPr>
            <p:txBody>
              <a:bodyPr>
                <a:spAutoFit/>
              </a:bodyPr>
              <a:lstStyle/>
              <a:p>
                <a:r>
                  <a:rPr lang="en-US" sz="1000" b="1" u="none" dirty="0"/>
                  <a:t>Write</a:t>
                </a:r>
              </a:p>
              <a:p>
                <a:r>
                  <a:rPr lang="en-US" sz="1000" b="1" u="none" dirty="0"/>
                  <a:t>Data</a:t>
                </a:r>
              </a:p>
            </p:txBody>
          </p:sp>
          <p:sp>
            <p:nvSpPr>
              <p:cNvPr id="89223" name="Text Box 135"/>
              <p:cNvSpPr txBox="1">
                <a:spLocks noChangeArrowheads="1"/>
              </p:cNvSpPr>
              <p:nvPr/>
            </p:nvSpPr>
            <p:spPr bwMode="auto">
              <a:xfrm>
                <a:off x="4189" y="2034"/>
                <a:ext cx="467" cy="250"/>
              </a:xfrm>
              <a:prstGeom prst="rect">
                <a:avLst/>
              </a:prstGeom>
              <a:noFill/>
              <a:ln w="9525">
                <a:noFill/>
                <a:miter lim="800000"/>
                <a:headEnd/>
                <a:tailEnd/>
              </a:ln>
              <a:effectLst/>
            </p:spPr>
            <p:txBody>
              <a:bodyPr>
                <a:spAutoFit/>
              </a:bodyPr>
              <a:lstStyle/>
              <a:p>
                <a:r>
                  <a:rPr lang="en-US" sz="1000" b="1" u="none" dirty="0"/>
                  <a:t>Read</a:t>
                </a:r>
              </a:p>
              <a:p>
                <a:r>
                  <a:rPr lang="en-US" sz="1000" b="1" u="none" dirty="0"/>
                  <a:t>Data</a:t>
                </a:r>
              </a:p>
            </p:txBody>
          </p:sp>
        </p:grpSp>
        <p:sp>
          <p:nvSpPr>
            <p:cNvPr id="89224" name="Line 136"/>
            <p:cNvSpPr>
              <a:spLocks noChangeShapeType="1"/>
            </p:cNvSpPr>
            <p:nvPr/>
          </p:nvSpPr>
          <p:spPr bwMode="auto">
            <a:xfrm>
              <a:off x="5943600" y="3362325"/>
              <a:ext cx="0" cy="2562225"/>
            </a:xfrm>
            <a:prstGeom prst="line">
              <a:avLst/>
            </a:prstGeom>
            <a:noFill/>
            <a:ln w="28575">
              <a:solidFill>
                <a:schemeClr val="accent2"/>
              </a:solidFill>
              <a:round/>
              <a:headEnd/>
              <a:tailEnd/>
            </a:ln>
            <a:effectLst/>
          </p:spPr>
          <p:txBody>
            <a:bodyPr/>
            <a:lstStyle/>
            <a:p>
              <a:endParaRPr lang="en-US" dirty="0"/>
            </a:p>
          </p:txBody>
        </p:sp>
        <p:sp>
          <p:nvSpPr>
            <p:cNvPr id="89225" name="Line 137"/>
            <p:cNvSpPr>
              <a:spLocks noChangeShapeType="1"/>
            </p:cNvSpPr>
            <p:nvPr/>
          </p:nvSpPr>
          <p:spPr bwMode="auto">
            <a:xfrm>
              <a:off x="5943600" y="4429125"/>
              <a:ext cx="1447800" cy="0"/>
            </a:xfrm>
            <a:prstGeom prst="line">
              <a:avLst/>
            </a:prstGeom>
            <a:noFill/>
            <a:ln w="28575">
              <a:solidFill>
                <a:schemeClr val="accent2"/>
              </a:solidFill>
              <a:round/>
              <a:headEnd/>
              <a:tailEnd type="triangle" w="med" len="med"/>
            </a:ln>
            <a:effectLst/>
          </p:spPr>
          <p:txBody>
            <a:bodyPr/>
            <a:lstStyle/>
            <a:p>
              <a:endParaRPr lang="en-US" dirty="0"/>
            </a:p>
          </p:txBody>
        </p:sp>
        <p:sp>
          <p:nvSpPr>
            <p:cNvPr id="89227" name="Line 139"/>
            <p:cNvSpPr>
              <a:spLocks noChangeShapeType="1"/>
            </p:cNvSpPr>
            <p:nvPr/>
          </p:nvSpPr>
          <p:spPr bwMode="auto">
            <a:xfrm>
              <a:off x="7543800" y="4429125"/>
              <a:ext cx="76200" cy="0"/>
            </a:xfrm>
            <a:prstGeom prst="line">
              <a:avLst/>
            </a:prstGeom>
            <a:noFill/>
            <a:ln w="28575">
              <a:solidFill>
                <a:schemeClr val="accent2"/>
              </a:solidFill>
              <a:round/>
              <a:headEnd/>
              <a:tailEnd/>
            </a:ln>
            <a:effectLst/>
          </p:spPr>
          <p:txBody>
            <a:bodyPr/>
            <a:lstStyle/>
            <a:p>
              <a:endParaRPr lang="en-US" dirty="0"/>
            </a:p>
          </p:txBody>
        </p:sp>
        <p:sp>
          <p:nvSpPr>
            <p:cNvPr id="89228" name="Line 140"/>
            <p:cNvSpPr>
              <a:spLocks noChangeShapeType="1"/>
            </p:cNvSpPr>
            <p:nvPr/>
          </p:nvSpPr>
          <p:spPr bwMode="auto">
            <a:xfrm flipV="1">
              <a:off x="7620000" y="3681413"/>
              <a:ext cx="0" cy="762000"/>
            </a:xfrm>
            <a:prstGeom prst="line">
              <a:avLst/>
            </a:prstGeom>
            <a:noFill/>
            <a:ln w="28575">
              <a:solidFill>
                <a:schemeClr val="accent2"/>
              </a:solidFill>
              <a:round/>
              <a:headEnd/>
              <a:tailEnd/>
            </a:ln>
            <a:effectLst/>
          </p:spPr>
          <p:txBody>
            <a:bodyPr/>
            <a:lstStyle/>
            <a:p>
              <a:endParaRPr lang="en-US" dirty="0"/>
            </a:p>
          </p:txBody>
        </p:sp>
        <p:sp>
          <p:nvSpPr>
            <p:cNvPr id="89237" name="Line 149"/>
            <p:cNvSpPr>
              <a:spLocks noChangeShapeType="1"/>
            </p:cNvSpPr>
            <p:nvPr/>
          </p:nvSpPr>
          <p:spPr bwMode="auto">
            <a:xfrm>
              <a:off x="3581400" y="5908675"/>
              <a:ext cx="2362200" cy="0"/>
            </a:xfrm>
            <a:prstGeom prst="line">
              <a:avLst/>
            </a:prstGeom>
            <a:noFill/>
            <a:ln w="28575">
              <a:solidFill>
                <a:schemeClr val="accent2"/>
              </a:solidFill>
              <a:round/>
              <a:headEnd/>
              <a:tailEnd/>
            </a:ln>
            <a:effectLst/>
          </p:spPr>
          <p:txBody>
            <a:bodyPr/>
            <a:lstStyle/>
            <a:p>
              <a:endParaRPr lang="en-US" dirty="0"/>
            </a:p>
          </p:txBody>
        </p:sp>
        <p:sp>
          <p:nvSpPr>
            <p:cNvPr id="89241" name="Line 153"/>
            <p:cNvSpPr>
              <a:spLocks noChangeShapeType="1"/>
            </p:cNvSpPr>
            <p:nvPr/>
          </p:nvSpPr>
          <p:spPr bwMode="auto">
            <a:xfrm>
              <a:off x="7543800" y="4933950"/>
              <a:ext cx="152400" cy="0"/>
            </a:xfrm>
            <a:prstGeom prst="line">
              <a:avLst/>
            </a:prstGeom>
            <a:noFill/>
            <a:ln w="28575">
              <a:solidFill>
                <a:srgbClr val="996633"/>
              </a:solidFill>
              <a:round/>
              <a:headEnd/>
              <a:tailEnd/>
            </a:ln>
            <a:effectLst/>
          </p:spPr>
          <p:txBody>
            <a:bodyPr/>
            <a:lstStyle/>
            <a:p>
              <a:endParaRPr lang="en-US" dirty="0"/>
            </a:p>
          </p:txBody>
        </p:sp>
        <p:sp>
          <p:nvSpPr>
            <p:cNvPr id="89242" name="Line 154"/>
            <p:cNvSpPr>
              <a:spLocks noChangeShapeType="1"/>
            </p:cNvSpPr>
            <p:nvPr/>
          </p:nvSpPr>
          <p:spPr bwMode="auto">
            <a:xfrm>
              <a:off x="7683500" y="4933950"/>
              <a:ext cx="0" cy="533400"/>
            </a:xfrm>
            <a:prstGeom prst="line">
              <a:avLst/>
            </a:prstGeom>
            <a:noFill/>
            <a:ln w="28575">
              <a:solidFill>
                <a:srgbClr val="996633"/>
              </a:solidFill>
              <a:round/>
              <a:headEnd/>
              <a:tailEnd/>
            </a:ln>
            <a:effectLst/>
          </p:spPr>
          <p:txBody>
            <a:bodyPr/>
            <a:lstStyle/>
            <a:p>
              <a:endParaRPr lang="en-US" dirty="0"/>
            </a:p>
          </p:txBody>
        </p:sp>
        <p:grpSp>
          <p:nvGrpSpPr>
            <p:cNvPr id="89246" name="Group 158"/>
            <p:cNvGrpSpPr>
              <a:grpSpLocks/>
            </p:cNvGrpSpPr>
            <p:nvPr/>
          </p:nvGrpSpPr>
          <p:grpSpPr bwMode="auto">
            <a:xfrm>
              <a:off x="3694099" y="4495800"/>
              <a:ext cx="228600" cy="819150"/>
              <a:chOff x="4392" y="1632"/>
              <a:chExt cx="144" cy="338"/>
            </a:xfrm>
          </p:grpSpPr>
          <p:grpSp>
            <p:nvGrpSpPr>
              <p:cNvPr id="89247" name="Group 159"/>
              <p:cNvGrpSpPr>
                <a:grpSpLocks/>
              </p:cNvGrpSpPr>
              <p:nvPr/>
            </p:nvGrpSpPr>
            <p:grpSpPr bwMode="auto">
              <a:xfrm>
                <a:off x="4411" y="1634"/>
                <a:ext cx="102" cy="336"/>
                <a:chOff x="1248" y="3360"/>
                <a:chExt cx="144" cy="480"/>
              </a:xfrm>
            </p:grpSpPr>
            <p:sp>
              <p:nvSpPr>
                <p:cNvPr id="89248" name="AutoShape 160"/>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89249" name="Line 16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89250" name="Line 16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89251" name="Text Box 163"/>
              <p:cNvSpPr txBox="1">
                <a:spLocks noChangeArrowheads="1"/>
              </p:cNvSpPr>
              <p:nvPr/>
            </p:nvSpPr>
            <p:spPr bwMode="auto">
              <a:xfrm>
                <a:off x="4392" y="1632"/>
                <a:ext cx="144" cy="290"/>
              </a:xfrm>
              <a:prstGeom prst="rect">
                <a:avLst/>
              </a:prstGeom>
              <a:noFill/>
              <a:ln w="9525">
                <a:noFill/>
                <a:miter lim="800000"/>
                <a:headEnd/>
                <a:tailEnd/>
              </a:ln>
              <a:effectLst/>
            </p:spPr>
            <p:txBody>
              <a:bodyPr>
                <a:spAutoFit/>
              </a:bodyPr>
              <a:lstStyle/>
              <a:p>
                <a:endParaRPr lang="en-US" sz="1000" b="1" u="none" dirty="0"/>
              </a:p>
              <a:p>
                <a:r>
                  <a:rPr lang="en-US" sz="1000" b="1" u="none" dirty="0"/>
                  <a:t>M</a:t>
                </a:r>
              </a:p>
              <a:p>
                <a:r>
                  <a:rPr lang="en-US" sz="1000" b="1" u="none" dirty="0"/>
                  <a:t>U</a:t>
                </a:r>
              </a:p>
              <a:p>
                <a:r>
                  <a:rPr lang="en-US" sz="1000" b="1" u="none" dirty="0"/>
                  <a:t>X</a:t>
                </a:r>
              </a:p>
            </p:txBody>
          </p:sp>
        </p:grpSp>
        <p:sp>
          <p:nvSpPr>
            <p:cNvPr id="89252" name="Line 164"/>
            <p:cNvSpPr>
              <a:spLocks noChangeShapeType="1"/>
            </p:cNvSpPr>
            <p:nvPr/>
          </p:nvSpPr>
          <p:spPr bwMode="auto">
            <a:xfrm>
              <a:off x="3048000" y="4781550"/>
              <a:ext cx="685800" cy="0"/>
            </a:xfrm>
            <a:prstGeom prst="line">
              <a:avLst/>
            </a:prstGeom>
            <a:noFill/>
            <a:ln w="28575">
              <a:solidFill>
                <a:srgbClr val="996633"/>
              </a:solidFill>
              <a:round/>
              <a:headEnd/>
              <a:tailEnd type="triangle" w="med" len="med"/>
            </a:ln>
            <a:effectLst/>
          </p:spPr>
          <p:txBody>
            <a:bodyPr/>
            <a:lstStyle/>
            <a:p>
              <a:endParaRPr lang="en-US" dirty="0"/>
            </a:p>
          </p:txBody>
        </p:sp>
        <p:sp>
          <p:nvSpPr>
            <p:cNvPr id="89253" name="Line 165"/>
            <p:cNvSpPr>
              <a:spLocks noChangeShapeType="1"/>
            </p:cNvSpPr>
            <p:nvPr/>
          </p:nvSpPr>
          <p:spPr bwMode="auto">
            <a:xfrm>
              <a:off x="3048000" y="5010150"/>
              <a:ext cx="685800" cy="0"/>
            </a:xfrm>
            <a:prstGeom prst="line">
              <a:avLst/>
            </a:prstGeom>
            <a:noFill/>
            <a:ln w="28575">
              <a:solidFill>
                <a:srgbClr val="996633"/>
              </a:solidFill>
              <a:round/>
              <a:headEnd/>
              <a:tailEnd type="triangle" w="med" len="med"/>
            </a:ln>
            <a:effectLst/>
          </p:spPr>
          <p:txBody>
            <a:bodyPr/>
            <a:lstStyle/>
            <a:p>
              <a:endParaRPr lang="en-US" dirty="0"/>
            </a:p>
          </p:txBody>
        </p:sp>
        <p:sp>
          <p:nvSpPr>
            <p:cNvPr id="89254" name="Line 166"/>
            <p:cNvSpPr>
              <a:spLocks noChangeShapeType="1"/>
            </p:cNvSpPr>
            <p:nvPr/>
          </p:nvSpPr>
          <p:spPr bwMode="auto">
            <a:xfrm>
              <a:off x="3276600" y="5607050"/>
              <a:ext cx="914400" cy="0"/>
            </a:xfrm>
            <a:prstGeom prst="line">
              <a:avLst/>
            </a:prstGeom>
            <a:noFill/>
            <a:ln w="28575">
              <a:solidFill>
                <a:srgbClr val="996633"/>
              </a:solidFill>
              <a:round/>
              <a:headEnd/>
              <a:tailEnd type="triangle" w="med" len="med"/>
            </a:ln>
            <a:effectLst/>
          </p:spPr>
          <p:txBody>
            <a:bodyPr/>
            <a:lstStyle/>
            <a:p>
              <a:endParaRPr lang="en-US" dirty="0"/>
            </a:p>
          </p:txBody>
        </p:sp>
        <p:sp>
          <p:nvSpPr>
            <p:cNvPr id="89313" name="Line 225"/>
            <p:cNvSpPr>
              <a:spLocks noChangeShapeType="1"/>
            </p:cNvSpPr>
            <p:nvPr/>
          </p:nvSpPr>
          <p:spPr bwMode="auto">
            <a:xfrm>
              <a:off x="1143000" y="359092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89315" name="Text Box 227"/>
            <p:cNvSpPr txBox="1">
              <a:spLocks noChangeArrowheads="1"/>
            </p:cNvSpPr>
            <p:nvPr/>
          </p:nvSpPr>
          <p:spPr bwMode="auto">
            <a:xfrm>
              <a:off x="2724150" y="2190750"/>
              <a:ext cx="609600" cy="244475"/>
            </a:xfrm>
            <a:prstGeom prst="rect">
              <a:avLst/>
            </a:prstGeom>
            <a:noFill/>
            <a:ln w="9525">
              <a:noFill/>
              <a:miter lim="800000"/>
              <a:headEnd/>
              <a:tailEnd/>
            </a:ln>
            <a:effectLst/>
          </p:spPr>
          <p:txBody>
            <a:bodyPr>
              <a:spAutoFit/>
            </a:bodyPr>
            <a:lstStyle/>
            <a:p>
              <a:pPr algn="l"/>
              <a:r>
                <a:rPr lang="en-US" sz="1000" b="1" u="none" dirty="0"/>
                <a:t>ID/EX</a:t>
              </a:r>
            </a:p>
          </p:txBody>
        </p:sp>
        <p:sp>
          <p:nvSpPr>
            <p:cNvPr id="89316" name="Text Box 228"/>
            <p:cNvSpPr txBox="1">
              <a:spLocks noChangeArrowheads="1"/>
            </p:cNvSpPr>
            <p:nvPr/>
          </p:nvSpPr>
          <p:spPr bwMode="auto">
            <a:xfrm>
              <a:off x="5438775" y="2190750"/>
              <a:ext cx="762000" cy="244475"/>
            </a:xfrm>
            <a:prstGeom prst="rect">
              <a:avLst/>
            </a:prstGeom>
            <a:noFill/>
            <a:ln w="9525">
              <a:noFill/>
              <a:miter lim="800000"/>
              <a:headEnd/>
              <a:tailEnd/>
            </a:ln>
            <a:effectLst/>
          </p:spPr>
          <p:txBody>
            <a:bodyPr>
              <a:spAutoFit/>
            </a:bodyPr>
            <a:lstStyle/>
            <a:p>
              <a:pPr algn="l"/>
              <a:r>
                <a:rPr lang="en-US" sz="1000" b="1" u="none" dirty="0"/>
                <a:t>EX/MEM</a:t>
              </a:r>
            </a:p>
          </p:txBody>
        </p:sp>
        <p:sp>
          <p:nvSpPr>
            <p:cNvPr id="89317" name="Text Box 229"/>
            <p:cNvSpPr txBox="1">
              <a:spLocks noChangeArrowheads="1"/>
            </p:cNvSpPr>
            <p:nvPr/>
          </p:nvSpPr>
          <p:spPr bwMode="auto">
            <a:xfrm>
              <a:off x="7115175" y="2190750"/>
              <a:ext cx="762000" cy="244475"/>
            </a:xfrm>
            <a:prstGeom prst="rect">
              <a:avLst/>
            </a:prstGeom>
            <a:noFill/>
            <a:ln w="9525">
              <a:noFill/>
              <a:miter lim="800000"/>
              <a:headEnd/>
              <a:tailEnd/>
            </a:ln>
            <a:effectLst/>
          </p:spPr>
          <p:txBody>
            <a:bodyPr>
              <a:spAutoFit/>
            </a:bodyPr>
            <a:lstStyle/>
            <a:p>
              <a:pPr algn="l"/>
              <a:r>
                <a:rPr lang="en-US" sz="1000" b="1" u="none" dirty="0"/>
                <a:t>MEM/WB</a:t>
              </a:r>
            </a:p>
          </p:txBody>
        </p:sp>
        <p:sp>
          <p:nvSpPr>
            <p:cNvPr id="89324" name="Line 236"/>
            <p:cNvSpPr>
              <a:spLocks noChangeShapeType="1"/>
            </p:cNvSpPr>
            <p:nvPr/>
          </p:nvSpPr>
          <p:spPr bwMode="auto">
            <a:xfrm>
              <a:off x="7543800" y="3409950"/>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89325" name="Group 237"/>
            <p:cNvGrpSpPr>
              <a:grpSpLocks/>
            </p:cNvGrpSpPr>
            <p:nvPr/>
          </p:nvGrpSpPr>
          <p:grpSpPr bwMode="auto">
            <a:xfrm>
              <a:off x="3694099" y="3390900"/>
              <a:ext cx="228600" cy="819150"/>
              <a:chOff x="4392" y="1632"/>
              <a:chExt cx="144" cy="338"/>
            </a:xfrm>
          </p:grpSpPr>
          <p:grpSp>
            <p:nvGrpSpPr>
              <p:cNvPr id="89326" name="Group 238"/>
              <p:cNvGrpSpPr>
                <a:grpSpLocks/>
              </p:cNvGrpSpPr>
              <p:nvPr/>
            </p:nvGrpSpPr>
            <p:grpSpPr bwMode="auto">
              <a:xfrm>
                <a:off x="4411" y="1634"/>
                <a:ext cx="102" cy="336"/>
                <a:chOff x="1248" y="3360"/>
                <a:chExt cx="144" cy="480"/>
              </a:xfrm>
            </p:grpSpPr>
            <p:sp>
              <p:nvSpPr>
                <p:cNvPr id="89327" name="AutoShape 239"/>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89328" name="Line 24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89329" name="Line 24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89330" name="Text Box 242"/>
              <p:cNvSpPr txBox="1">
                <a:spLocks noChangeArrowheads="1"/>
              </p:cNvSpPr>
              <p:nvPr/>
            </p:nvSpPr>
            <p:spPr bwMode="auto">
              <a:xfrm>
                <a:off x="4392" y="1632"/>
                <a:ext cx="144" cy="290"/>
              </a:xfrm>
              <a:prstGeom prst="rect">
                <a:avLst/>
              </a:prstGeom>
              <a:noFill/>
              <a:ln w="9525">
                <a:noFill/>
                <a:miter lim="800000"/>
                <a:headEnd/>
                <a:tailEnd/>
              </a:ln>
              <a:effectLst/>
            </p:spPr>
            <p:txBody>
              <a:bodyPr>
                <a:spAutoFit/>
              </a:bodyPr>
              <a:lstStyle/>
              <a:p>
                <a:endParaRPr lang="en-US" sz="1000" b="1" u="none" dirty="0"/>
              </a:p>
              <a:p>
                <a:r>
                  <a:rPr lang="en-US" sz="1000" b="1" u="none" dirty="0"/>
                  <a:t>M</a:t>
                </a:r>
              </a:p>
              <a:p>
                <a:r>
                  <a:rPr lang="en-US" sz="1000" b="1" u="none" dirty="0"/>
                  <a:t>U</a:t>
                </a:r>
              </a:p>
              <a:p>
                <a:r>
                  <a:rPr lang="en-US" sz="1000" b="1" u="none" dirty="0"/>
                  <a:t>X</a:t>
                </a:r>
              </a:p>
            </p:txBody>
          </p:sp>
        </p:grpSp>
        <p:grpSp>
          <p:nvGrpSpPr>
            <p:cNvPr id="89331" name="Group 243"/>
            <p:cNvGrpSpPr>
              <a:grpSpLocks/>
            </p:cNvGrpSpPr>
            <p:nvPr/>
          </p:nvGrpSpPr>
          <p:grpSpPr bwMode="auto">
            <a:xfrm>
              <a:off x="3694099" y="2419350"/>
              <a:ext cx="228600" cy="819150"/>
              <a:chOff x="4392" y="1632"/>
              <a:chExt cx="144" cy="338"/>
            </a:xfrm>
          </p:grpSpPr>
          <p:grpSp>
            <p:nvGrpSpPr>
              <p:cNvPr id="89332" name="Group 244"/>
              <p:cNvGrpSpPr>
                <a:grpSpLocks/>
              </p:cNvGrpSpPr>
              <p:nvPr/>
            </p:nvGrpSpPr>
            <p:grpSpPr bwMode="auto">
              <a:xfrm>
                <a:off x="4411" y="1634"/>
                <a:ext cx="102" cy="336"/>
                <a:chOff x="1248" y="3360"/>
                <a:chExt cx="144" cy="480"/>
              </a:xfrm>
            </p:grpSpPr>
            <p:sp>
              <p:nvSpPr>
                <p:cNvPr id="89333" name="AutoShape 245"/>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89334" name="Line 24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89335" name="Line 24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89336" name="Text Box 248"/>
              <p:cNvSpPr txBox="1">
                <a:spLocks noChangeArrowheads="1"/>
              </p:cNvSpPr>
              <p:nvPr/>
            </p:nvSpPr>
            <p:spPr bwMode="auto">
              <a:xfrm>
                <a:off x="4392" y="1632"/>
                <a:ext cx="144" cy="290"/>
              </a:xfrm>
              <a:prstGeom prst="rect">
                <a:avLst/>
              </a:prstGeom>
              <a:noFill/>
              <a:ln w="9525">
                <a:noFill/>
                <a:miter lim="800000"/>
                <a:headEnd/>
                <a:tailEnd/>
              </a:ln>
              <a:effectLst/>
            </p:spPr>
            <p:txBody>
              <a:bodyPr>
                <a:spAutoFit/>
              </a:bodyPr>
              <a:lstStyle/>
              <a:p>
                <a:endParaRPr lang="en-US" sz="1000" b="1" u="none" dirty="0"/>
              </a:p>
              <a:p>
                <a:r>
                  <a:rPr lang="en-US" sz="1000" b="1" u="none" dirty="0"/>
                  <a:t>M</a:t>
                </a:r>
              </a:p>
              <a:p>
                <a:r>
                  <a:rPr lang="en-US" sz="1000" b="1" u="none" dirty="0"/>
                  <a:t>U</a:t>
                </a:r>
              </a:p>
              <a:p>
                <a:r>
                  <a:rPr lang="en-US" sz="1000" b="1" u="none" dirty="0"/>
                  <a:t>X</a:t>
                </a:r>
              </a:p>
            </p:txBody>
          </p:sp>
        </p:grpSp>
        <p:sp>
          <p:nvSpPr>
            <p:cNvPr id="89337" name="Line 249"/>
            <p:cNvSpPr>
              <a:spLocks noChangeShapeType="1"/>
            </p:cNvSpPr>
            <p:nvPr/>
          </p:nvSpPr>
          <p:spPr bwMode="auto">
            <a:xfrm>
              <a:off x="3048000" y="2571750"/>
              <a:ext cx="685800" cy="0"/>
            </a:xfrm>
            <a:prstGeom prst="line">
              <a:avLst/>
            </a:prstGeom>
            <a:noFill/>
            <a:ln w="28575">
              <a:solidFill>
                <a:srgbClr val="996633"/>
              </a:solidFill>
              <a:round/>
              <a:headEnd/>
              <a:tailEnd type="triangle" w="med" len="med"/>
            </a:ln>
            <a:effectLst/>
          </p:spPr>
          <p:txBody>
            <a:bodyPr/>
            <a:lstStyle/>
            <a:p>
              <a:endParaRPr lang="en-US" dirty="0"/>
            </a:p>
          </p:txBody>
        </p:sp>
        <p:sp>
          <p:nvSpPr>
            <p:cNvPr id="89338" name="Line 250"/>
            <p:cNvSpPr>
              <a:spLocks noChangeShapeType="1"/>
            </p:cNvSpPr>
            <p:nvPr/>
          </p:nvSpPr>
          <p:spPr bwMode="auto">
            <a:xfrm>
              <a:off x="3048000" y="3486150"/>
              <a:ext cx="685800" cy="0"/>
            </a:xfrm>
            <a:prstGeom prst="line">
              <a:avLst/>
            </a:prstGeom>
            <a:noFill/>
            <a:ln w="28575">
              <a:solidFill>
                <a:srgbClr val="996633"/>
              </a:solidFill>
              <a:round/>
              <a:headEnd/>
              <a:tailEnd type="triangle" w="med" len="med"/>
            </a:ln>
            <a:effectLst/>
          </p:spPr>
          <p:txBody>
            <a:bodyPr/>
            <a:lstStyle/>
            <a:p>
              <a:endParaRPr lang="en-US" dirty="0"/>
            </a:p>
          </p:txBody>
        </p:sp>
        <p:grpSp>
          <p:nvGrpSpPr>
            <p:cNvPr id="89339" name="Group 251"/>
            <p:cNvGrpSpPr>
              <a:grpSpLocks/>
            </p:cNvGrpSpPr>
            <p:nvPr/>
          </p:nvGrpSpPr>
          <p:grpSpPr bwMode="auto">
            <a:xfrm>
              <a:off x="5715000" y="2419350"/>
              <a:ext cx="152400" cy="2695575"/>
              <a:chOff x="1728" y="1296"/>
              <a:chExt cx="96" cy="2688"/>
            </a:xfrm>
          </p:grpSpPr>
          <p:sp>
            <p:nvSpPr>
              <p:cNvPr id="89340" name="Rectangle 252"/>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89341" name="Rectangle 253"/>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89342" name="Group 254"/>
            <p:cNvGrpSpPr>
              <a:grpSpLocks/>
            </p:cNvGrpSpPr>
            <p:nvPr/>
          </p:nvGrpSpPr>
          <p:grpSpPr bwMode="auto">
            <a:xfrm>
              <a:off x="7391400" y="2419350"/>
              <a:ext cx="152400" cy="2695575"/>
              <a:chOff x="1728" y="1296"/>
              <a:chExt cx="96" cy="2688"/>
            </a:xfrm>
          </p:grpSpPr>
          <p:sp>
            <p:nvSpPr>
              <p:cNvPr id="89343" name="Rectangle 25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89344" name="Rectangle 25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89345" name="Line 257"/>
            <p:cNvSpPr>
              <a:spLocks noChangeShapeType="1"/>
            </p:cNvSpPr>
            <p:nvPr/>
          </p:nvSpPr>
          <p:spPr bwMode="auto">
            <a:xfrm>
              <a:off x="3579813" y="4095750"/>
              <a:ext cx="152400" cy="0"/>
            </a:xfrm>
            <a:prstGeom prst="line">
              <a:avLst/>
            </a:prstGeom>
            <a:noFill/>
            <a:ln w="28575">
              <a:solidFill>
                <a:schemeClr val="accent2"/>
              </a:solidFill>
              <a:round/>
              <a:headEnd/>
              <a:tailEnd type="triangle" w="med" len="med"/>
            </a:ln>
            <a:effectLst/>
          </p:spPr>
          <p:txBody>
            <a:bodyPr/>
            <a:lstStyle/>
            <a:p>
              <a:endParaRPr lang="en-US" dirty="0"/>
            </a:p>
          </p:txBody>
        </p:sp>
        <p:sp>
          <p:nvSpPr>
            <p:cNvPr id="89346" name="Line 258"/>
            <p:cNvSpPr>
              <a:spLocks noChangeShapeType="1"/>
            </p:cNvSpPr>
            <p:nvPr/>
          </p:nvSpPr>
          <p:spPr bwMode="auto">
            <a:xfrm>
              <a:off x="3581400" y="3028950"/>
              <a:ext cx="0" cy="2895600"/>
            </a:xfrm>
            <a:prstGeom prst="line">
              <a:avLst/>
            </a:prstGeom>
            <a:noFill/>
            <a:ln w="28575">
              <a:solidFill>
                <a:schemeClr val="accent2"/>
              </a:solidFill>
              <a:round/>
              <a:headEnd/>
              <a:tailEnd/>
            </a:ln>
            <a:effectLst/>
          </p:spPr>
          <p:txBody>
            <a:bodyPr/>
            <a:lstStyle/>
            <a:p>
              <a:endParaRPr lang="en-US" dirty="0"/>
            </a:p>
          </p:txBody>
        </p:sp>
        <p:sp>
          <p:nvSpPr>
            <p:cNvPr id="89347" name="Line 259"/>
            <p:cNvSpPr>
              <a:spLocks noChangeShapeType="1"/>
            </p:cNvSpPr>
            <p:nvPr/>
          </p:nvSpPr>
          <p:spPr bwMode="auto">
            <a:xfrm>
              <a:off x="1151255" y="3581400"/>
              <a:ext cx="0" cy="2438400"/>
            </a:xfrm>
            <a:prstGeom prst="line">
              <a:avLst/>
            </a:prstGeom>
            <a:noFill/>
            <a:ln w="28575">
              <a:solidFill>
                <a:schemeClr val="tx1"/>
              </a:solidFill>
              <a:round/>
              <a:headEnd/>
              <a:tailEnd/>
            </a:ln>
            <a:effectLst/>
          </p:spPr>
          <p:txBody>
            <a:bodyPr/>
            <a:lstStyle/>
            <a:p>
              <a:endParaRPr lang="en-US" dirty="0"/>
            </a:p>
          </p:txBody>
        </p:sp>
        <p:sp>
          <p:nvSpPr>
            <p:cNvPr id="89348" name="Line 260"/>
            <p:cNvSpPr>
              <a:spLocks noChangeShapeType="1"/>
            </p:cNvSpPr>
            <p:nvPr/>
          </p:nvSpPr>
          <p:spPr bwMode="auto">
            <a:xfrm>
              <a:off x="3444875" y="2800350"/>
              <a:ext cx="0" cy="3200400"/>
            </a:xfrm>
            <a:prstGeom prst="line">
              <a:avLst/>
            </a:prstGeom>
            <a:noFill/>
            <a:ln w="28575">
              <a:solidFill>
                <a:schemeClr val="tx1"/>
              </a:solidFill>
              <a:round/>
              <a:headEnd/>
              <a:tailEnd/>
            </a:ln>
            <a:effectLst/>
          </p:spPr>
          <p:txBody>
            <a:bodyPr/>
            <a:lstStyle/>
            <a:p>
              <a:endParaRPr lang="en-US" dirty="0"/>
            </a:p>
          </p:txBody>
        </p:sp>
        <p:sp>
          <p:nvSpPr>
            <p:cNvPr id="89349" name="Line 261"/>
            <p:cNvSpPr>
              <a:spLocks noChangeShapeType="1"/>
            </p:cNvSpPr>
            <p:nvPr/>
          </p:nvSpPr>
          <p:spPr bwMode="auto">
            <a:xfrm>
              <a:off x="3429000" y="3790950"/>
              <a:ext cx="303213" cy="0"/>
            </a:xfrm>
            <a:prstGeom prst="line">
              <a:avLst/>
            </a:prstGeom>
            <a:noFill/>
            <a:ln w="28575">
              <a:solidFill>
                <a:schemeClr val="tx1"/>
              </a:solidFill>
              <a:round/>
              <a:headEnd/>
              <a:tailEnd type="triangle" w="med" len="med"/>
            </a:ln>
            <a:effectLst/>
          </p:spPr>
          <p:txBody>
            <a:bodyPr/>
            <a:lstStyle/>
            <a:p>
              <a:endParaRPr lang="en-US" dirty="0"/>
            </a:p>
          </p:txBody>
        </p:sp>
        <p:sp>
          <p:nvSpPr>
            <p:cNvPr id="89350" name="Line 262"/>
            <p:cNvSpPr>
              <a:spLocks noChangeShapeType="1"/>
            </p:cNvSpPr>
            <p:nvPr/>
          </p:nvSpPr>
          <p:spPr bwMode="auto">
            <a:xfrm>
              <a:off x="3886200" y="3714750"/>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89351" name="AutoShape 263"/>
            <p:cNvSpPr>
              <a:spLocks noChangeArrowheads="1"/>
            </p:cNvSpPr>
            <p:nvPr/>
          </p:nvSpPr>
          <p:spPr bwMode="auto">
            <a:xfrm>
              <a:off x="4191000" y="5086350"/>
              <a:ext cx="1219200" cy="685800"/>
            </a:xfrm>
            <a:prstGeom prst="roundRect">
              <a:avLst>
                <a:gd name="adj" fmla="val 16667"/>
              </a:avLst>
            </a:prstGeom>
            <a:solidFill>
              <a:srgbClr val="FF9999"/>
            </a:solidFill>
            <a:ln w="28575">
              <a:solidFill>
                <a:srgbClr val="CC0000"/>
              </a:solidFill>
              <a:round/>
              <a:headEnd/>
              <a:tailEnd/>
            </a:ln>
            <a:effectLst/>
          </p:spPr>
          <p:txBody>
            <a:bodyPr wrap="none" anchor="ctr"/>
            <a:lstStyle/>
            <a:p>
              <a:r>
                <a:rPr lang="en-US" sz="1600" b="1" u="none" dirty="0">
                  <a:solidFill>
                    <a:srgbClr val="CC0000"/>
                  </a:solidFill>
                </a:rPr>
                <a:t>Forwarding</a:t>
              </a:r>
            </a:p>
            <a:p>
              <a:r>
                <a:rPr lang="en-US" sz="1600" b="1" u="none" dirty="0">
                  <a:solidFill>
                    <a:srgbClr val="CC0000"/>
                  </a:solidFill>
                </a:rPr>
                <a:t>Unit</a:t>
              </a:r>
            </a:p>
          </p:txBody>
        </p:sp>
        <p:sp>
          <p:nvSpPr>
            <p:cNvPr id="89352" name="Line 264"/>
            <p:cNvSpPr>
              <a:spLocks noChangeShapeType="1"/>
            </p:cNvSpPr>
            <p:nvPr/>
          </p:nvSpPr>
          <p:spPr bwMode="auto">
            <a:xfrm>
              <a:off x="3048000" y="4565650"/>
              <a:ext cx="228600" cy="0"/>
            </a:xfrm>
            <a:prstGeom prst="line">
              <a:avLst/>
            </a:prstGeom>
            <a:noFill/>
            <a:ln w="28575">
              <a:solidFill>
                <a:srgbClr val="996633"/>
              </a:solidFill>
              <a:round/>
              <a:headEnd/>
              <a:tailEnd/>
            </a:ln>
            <a:effectLst/>
          </p:spPr>
          <p:txBody>
            <a:bodyPr/>
            <a:lstStyle/>
            <a:p>
              <a:endParaRPr lang="en-US" dirty="0"/>
            </a:p>
          </p:txBody>
        </p:sp>
        <p:sp>
          <p:nvSpPr>
            <p:cNvPr id="89353" name="Text Box 265"/>
            <p:cNvSpPr txBox="1">
              <a:spLocks noChangeArrowheads="1"/>
            </p:cNvSpPr>
            <p:nvPr/>
          </p:nvSpPr>
          <p:spPr bwMode="auto">
            <a:xfrm>
              <a:off x="2990850" y="4343400"/>
              <a:ext cx="381000" cy="244475"/>
            </a:xfrm>
            <a:prstGeom prst="rect">
              <a:avLst/>
            </a:prstGeom>
            <a:noFill/>
            <a:ln w="9525">
              <a:noFill/>
              <a:miter lim="800000"/>
              <a:headEnd/>
              <a:tailEnd/>
            </a:ln>
            <a:effectLst/>
          </p:spPr>
          <p:txBody>
            <a:bodyPr>
              <a:spAutoFit/>
            </a:bodyPr>
            <a:lstStyle/>
            <a:p>
              <a:pPr algn="l"/>
              <a:r>
                <a:rPr lang="en-US" sz="1000" b="1" u="none" dirty="0"/>
                <a:t>Rs</a:t>
              </a:r>
            </a:p>
          </p:txBody>
        </p:sp>
        <p:sp>
          <p:nvSpPr>
            <p:cNvPr id="89354" name="Text Box 266"/>
            <p:cNvSpPr txBox="1">
              <a:spLocks noChangeArrowheads="1"/>
            </p:cNvSpPr>
            <p:nvPr/>
          </p:nvSpPr>
          <p:spPr bwMode="auto">
            <a:xfrm>
              <a:off x="2990850" y="4552950"/>
              <a:ext cx="381000" cy="244475"/>
            </a:xfrm>
            <a:prstGeom prst="rect">
              <a:avLst/>
            </a:prstGeom>
            <a:noFill/>
            <a:ln w="9525">
              <a:noFill/>
              <a:miter lim="800000"/>
              <a:headEnd/>
              <a:tailEnd/>
            </a:ln>
            <a:effectLst/>
          </p:spPr>
          <p:txBody>
            <a:bodyPr>
              <a:spAutoFit/>
            </a:bodyPr>
            <a:lstStyle/>
            <a:p>
              <a:pPr algn="l"/>
              <a:r>
                <a:rPr lang="en-US" sz="1000" b="1" u="none" dirty="0"/>
                <a:t>Rt</a:t>
              </a:r>
            </a:p>
          </p:txBody>
        </p:sp>
        <p:sp>
          <p:nvSpPr>
            <p:cNvPr id="89355" name="Text Box 267"/>
            <p:cNvSpPr txBox="1">
              <a:spLocks noChangeArrowheads="1"/>
            </p:cNvSpPr>
            <p:nvPr/>
          </p:nvSpPr>
          <p:spPr bwMode="auto">
            <a:xfrm>
              <a:off x="2990850" y="4781550"/>
              <a:ext cx="381000" cy="244475"/>
            </a:xfrm>
            <a:prstGeom prst="rect">
              <a:avLst/>
            </a:prstGeom>
            <a:noFill/>
            <a:ln w="9525">
              <a:noFill/>
              <a:miter lim="800000"/>
              <a:headEnd/>
              <a:tailEnd/>
            </a:ln>
            <a:effectLst/>
          </p:spPr>
          <p:txBody>
            <a:bodyPr>
              <a:spAutoFit/>
            </a:bodyPr>
            <a:lstStyle/>
            <a:p>
              <a:pPr algn="l"/>
              <a:r>
                <a:rPr lang="en-US" sz="1000" b="1" u="none" dirty="0"/>
                <a:t>Rd</a:t>
              </a:r>
            </a:p>
          </p:txBody>
        </p:sp>
        <p:sp>
          <p:nvSpPr>
            <p:cNvPr id="89356" name="Line 268"/>
            <p:cNvSpPr>
              <a:spLocks noChangeShapeType="1"/>
            </p:cNvSpPr>
            <p:nvPr/>
          </p:nvSpPr>
          <p:spPr bwMode="auto">
            <a:xfrm>
              <a:off x="3352800" y="4781550"/>
              <a:ext cx="0" cy="685800"/>
            </a:xfrm>
            <a:prstGeom prst="line">
              <a:avLst/>
            </a:prstGeom>
            <a:noFill/>
            <a:ln w="28575">
              <a:solidFill>
                <a:srgbClr val="996633"/>
              </a:solidFill>
              <a:round/>
              <a:headEnd/>
              <a:tailEnd/>
            </a:ln>
            <a:effectLst/>
          </p:spPr>
          <p:txBody>
            <a:bodyPr/>
            <a:lstStyle/>
            <a:p>
              <a:endParaRPr lang="en-US" dirty="0"/>
            </a:p>
          </p:txBody>
        </p:sp>
        <p:sp>
          <p:nvSpPr>
            <p:cNvPr id="89358" name="Line 270"/>
            <p:cNvSpPr>
              <a:spLocks noChangeShapeType="1"/>
            </p:cNvSpPr>
            <p:nvPr/>
          </p:nvSpPr>
          <p:spPr bwMode="auto">
            <a:xfrm>
              <a:off x="3886200" y="4933950"/>
              <a:ext cx="1828800" cy="0"/>
            </a:xfrm>
            <a:prstGeom prst="line">
              <a:avLst/>
            </a:prstGeom>
            <a:noFill/>
            <a:ln w="28575">
              <a:solidFill>
                <a:srgbClr val="996633"/>
              </a:solidFill>
              <a:round/>
              <a:headEnd/>
              <a:tailEnd type="triangle" w="med" len="med"/>
            </a:ln>
            <a:effectLst/>
          </p:spPr>
          <p:txBody>
            <a:bodyPr/>
            <a:lstStyle/>
            <a:p>
              <a:endParaRPr lang="en-US" dirty="0"/>
            </a:p>
          </p:txBody>
        </p:sp>
        <p:sp>
          <p:nvSpPr>
            <p:cNvPr id="89360" name="Text Box 272"/>
            <p:cNvSpPr txBox="1">
              <a:spLocks noChangeArrowheads="1"/>
            </p:cNvSpPr>
            <p:nvPr/>
          </p:nvSpPr>
          <p:spPr bwMode="auto">
            <a:xfrm>
              <a:off x="6019800" y="4689475"/>
              <a:ext cx="1752600" cy="244475"/>
            </a:xfrm>
            <a:prstGeom prst="rect">
              <a:avLst/>
            </a:prstGeom>
            <a:noFill/>
            <a:ln w="9525">
              <a:noFill/>
              <a:miter lim="800000"/>
              <a:headEnd/>
              <a:tailEnd/>
            </a:ln>
            <a:effectLst/>
          </p:spPr>
          <p:txBody>
            <a:bodyPr>
              <a:spAutoFit/>
            </a:bodyPr>
            <a:lstStyle/>
            <a:p>
              <a:pPr algn="l"/>
              <a:r>
                <a:rPr lang="en-US" sz="1000" b="1" u="none" dirty="0"/>
                <a:t>EX/MEM Register Rd</a:t>
              </a:r>
            </a:p>
          </p:txBody>
        </p:sp>
        <p:sp>
          <p:nvSpPr>
            <p:cNvPr id="89361" name="Text Box 273"/>
            <p:cNvSpPr txBox="1">
              <a:spLocks noChangeArrowheads="1"/>
            </p:cNvSpPr>
            <p:nvPr/>
          </p:nvSpPr>
          <p:spPr bwMode="auto">
            <a:xfrm>
              <a:off x="6248400" y="5238750"/>
              <a:ext cx="1524000" cy="244475"/>
            </a:xfrm>
            <a:prstGeom prst="rect">
              <a:avLst/>
            </a:prstGeom>
            <a:noFill/>
            <a:ln w="9525">
              <a:noFill/>
              <a:miter lim="800000"/>
              <a:headEnd/>
              <a:tailEnd/>
            </a:ln>
            <a:effectLst/>
          </p:spPr>
          <p:txBody>
            <a:bodyPr>
              <a:spAutoFit/>
            </a:bodyPr>
            <a:lstStyle/>
            <a:p>
              <a:pPr algn="l"/>
              <a:r>
                <a:rPr lang="en-US" sz="1000" b="1" u="none" dirty="0"/>
                <a:t>MEM/WB Register Rd</a:t>
              </a:r>
            </a:p>
          </p:txBody>
        </p:sp>
        <p:sp>
          <p:nvSpPr>
            <p:cNvPr id="89362" name="Line 274"/>
            <p:cNvSpPr>
              <a:spLocks noChangeShapeType="1"/>
            </p:cNvSpPr>
            <p:nvPr/>
          </p:nvSpPr>
          <p:spPr bwMode="auto">
            <a:xfrm>
              <a:off x="6159500" y="4933950"/>
              <a:ext cx="0" cy="381000"/>
            </a:xfrm>
            <a:prstGeom prst="line">
              <a:avLst/>
            </a:prstGeom>
            <a:noFill/>
            <a:ln w="28575">
              <a:solidFill>
                <a:srgbClr val="996633"/>
              </a:solidFill>
              <a:round/>
              <a:headEnd/>
              <a:tailEnd/>
            </a:ln>
            <a:effectLst/>
          </p:spPr>
          <p:txBody>
            <a:bodyPr/>
            <a:lstStyle/>
            <a:p>
              <a:endParaRPr lang="en-US" dirty="0"/>
            </a:p>
          </p:txBody>
        </p:sp>
        <p:sp>
          <p:nvSpPr>
            <p:cNvPr id="89365" name="Line 277"/>
            <p:cNvSpPr>
              <a:spLocks noChangeShapeType="1"/>
            </p:cNvSpPr>
            <p:nvPr/>
          </p:nvSpPr>
          <p:spPr bwMode="auto">
            <a:xfrm flipH="1">
              <a:off x="3810000" y="4343400"/>
              <a:ext cx="609600" cy="0"/>
            </a:xfrm>
            <a:prstGeom prst="line">
              <a:avLst/>
            </a:prstGeom>
            <a:noFill/>
            <a:ln w="19050">
              <a:solidFill>
                <a:srgbClr val="CC0000"/>
              </a:solidFill>
              <a:round/>
              <a:headEnd/>
              <a:tailEnd/>
            </a:ln>
            <a:effectLst/>
          </p:spPr>
          <p:txBody>
            <a:bodyPr/>
            <a:lstStyle/>
            <a:p>
              <a:endParaRPr lang="en-US" dirty="0"/>
            </a:p>
          </p:txBody>
        </p:sp>
        <p:sp>
          <p:nvSpPr>
            <p:cNvPr id="89366" name="Line 278"/>
            <p:cNvSpPr>
              <a:spLocks noChangeShapeType="1"/>
            </p:cNvSpPr>
            <p:nvPr/>
          </p:nvSpPr>
          <p:spPr bwMode="auto">
            <a:xfrm flipV="1">
              <a:off x="3810000" y="4200525"/>
              <a:ext cx="0" cy="152400"/>
            </a:xfrm>
            <a:prstGeom prst="line">
              <a:avLst/>
            </a:prstGeom>
            <a:noFill/>
            <a:ln w="19050">
              <a:solidFill>
                <a:srgbClr val="CC0000"/>
              </a:solidFill>
              <a:round/>
              <a:headEnd/>
              <a:tailEnd type="triangle" w="med" len="med"/>
            </a:ln>
            <a:effectLst/>
          </p:spPr>
          <p:txBody>
            <a:bodyPr/>
            <a:lstStyle/>
            <a:p>
              <a:endParaRPr lang="en-US" dirty="0"/>
            </a:p>
          </p:txBody>
        </p:sp>
        <p:sp>
          <p:nvSpPr>
            <p:cNvPr id="89367" name="Line 279"/>
            <p:cNvSpPr>
              <a:spLocks noChangeShapeType="1"/>
            </p:cNvSpPr>
            <p:nvPr/>
          </p:nvSpPr>
          <p:spPr bwMode="auto">
            <a:xfrm flipH="1">
              <a:off x="3810000" y="3333750"/>
              <a:ext cx="762000" cy="0"/>
            </a:xfrm>
            <a:prstGeom prst="line">
              <a:avLst/>
            </a:prstGeom>
            <a:noFill/>
            <a:ln w="19050">
              <a:solidFill>
                <a:srgbClr val="CC0000"/>
              </a:solidFill>
              <a:round/>
              <a:headEnd/>
              <a:tailEnd/>
            </a:ln>
            <a:effectLst/>
          </p:spPr>
          <p:txBody>
            <a:bodyPr/>
            <a:lstStyle/>
            <a:p>
              <a:endParaRPr lang="en-US" dirty="0"/>
            </a:p>
          </p:txBody>
        </p:sp>
        <p:sp>
          <p:nvSpPr>
            <p:cNvPr id="89368" name="Line 280"/>
            <p:cNvSpPr>
              <a:spLocks noChangeShapeType="1"/>
            </p:cNvSpPr>
            <p:nvPr/>
          </p:nvSpPr>
          <p:spPr bwMode="auto">
            <a:xfrm flipV="1">
              <a:off x="3810000" y="3248025"/>
              <a:ext cx="0" cy="76200"/>
            </a:xfrm>
            <a:prstGeom prst="line">
              <a:avLst/>
            </a:prstGeom>
            <a:noFill/>
            <a:ln w="19050">
              <a:solidFill>
                <a:srgbClr val="CC0000"/>
              </a:solidFill>
              <a:round/>
              <a:headEnd/>
              <a:tailEnd type="triangle" w="med" len="med"/>
            </a:ln>
            <a:effectLst/>
          </p:spPr>
          <p:txBody>
            <a:bodyPr/>
            <a:lstStyle/>
            <a:p>
              <a:endParaRPr lang="en-US" dirty="0"/>
            </a:p>
          </p:txBody>
        </p:sp>
        <p:sp>
          <p:nvSpPr>
            <p:cNvPr id="89372" name="Text Box 284"/>
            <p:cNvSpPr txBox="1">
              <a:spLocks noChangeArrowheads="1"/>
            </p:cNvSpPr>
            <p:nvPr/>
          </p:nvSpPr>
          <p:spPr bwMode="auto">
            <a:xfrm>
              <a:off x="3886200" y="3105150"/>
              <a:ext cx="838200" cy="244475"/>
            </a:xfrm>
            <a:prstGeom prst="rect">
              <a:avLst/>
            </a:prstGeom>
            <a:noFill/>
            <a:ln w="9525">
              <a:noFill/>
              <a:miter lim="800000"/>
              <a:headEnd/>
              <a:tailEnd/>
            </a:ln>
            <a:effectLst/>
          </p:spPr>
          <p:txBody>
            <a:bodyPr>
              <a:spAutoFit/>
            </a:bodyPr>
            <a:lstStyle/>
            <a:p>
              <a:pPr algn="l"/>
              <a:r>
                <a:rPr lang="en-US" sz="1000" b="1" u="none" dirty="0">
                  <a:solidFill>
                    <a:srgbClr val="CC0000"/>
                  </a:solidFill>
                </a:rPr>
                <a:t>Forward A</a:t>
              </a:r>
            </a:p>
          </p:txBody>
        </p:sp>
        <p:sp>
          <p:nvSpPr>
            <p:cNvPr id="89373" name="Text Box 285"/>
            <p:cNvSpPr txBox="1">
              <a:spLocks noChangeArrowheads="1"/>
            </p:cNvSpPr>
            <p:nvPr/>
          </p:nvSpPr>
          <p:spPr bwMode="auto">
            <a:xfrm>
              <a:off x="3848100" y="4124325"/>
              <a:ext cx="838200" cy="244475"/>
            </a:xfrm>
            <a:prstGeom prst="rect">
              <a:avLst/>
            </a:prstGeom>
            <a:noFill/>
            <a:ln w="9525">
              <a:noFill/>
              <a:miter lim="800000"/>
              <a:headEnd/>
              <a:tailEnd/>
            </a:ln>
            <a:effectLst/>
          </p:spPr>
          <p:txBody>
            <a:bodyPr>
              <a:spAutoFit/>
            </a:bodyPr>
            <a:lstStyle/>
            <a:p>
              <a:pPr algn="l"/>
              <a:r>
                <a:rPr lang="en-US" sz="1000" b="1" u="none" dirty="0">
                  <a:solidFill>
                    <a:srgbClr val="CC0000"/>
                  </a:solidFill>
                </a:rPr>
                <a:t>Forward B</a:t>
              </a:r>
            </a:p>
          </p:txBody>
        </p:sp>
        <p:sp>
          <p:nvSpPr>
            <p:cNvPr id="89374" name="Line 286"/>
            <p:cNvSpPr>
              <a:spLocks noChangeShapeType="1"/>
            </p:cNvSpPr>
            <p:nvPr/>
          </p:nvSpPr>
          <p:spPr bwMode="auto">
            <a:xfrm>
              <a:off x="4419600" y="4067175"/>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89375" name="Line 287"/>
            <p:cNvSpPr>
              <a:spLocks noChangeShapeType="1"/>
            </p:cNvSpPr>
            <p:nvPr/>
          </p:nvSpPr>
          <p:spPr bwMode="auto">
            <a:xfrm>
              <a:off x="4419600" y="3705225"/>
              <a:ext cx="0" cy="381000"/>
            </a:xfrm>
            <a:prstGeom prst="line">
              <a:avLst/>
            </a:prstGeom>
            <a:noFill/>
            <a:ln w="28575">
              <a:solidFill>
                <a:schemeClr val="tx1"/>
              </a:solidFill>
              <a:round/>
              <a:headEnd/>
              <a:tailEnd/>
            </a:ln>
            <a:effectLst/>
          </p:spPr>
          <p:txBody>
            <a:bodyPr/>
            <a:lstStyle/>
            <a:p>
              <a:endParaRPr lang="en-US" dirty="0"/>
            </a:p>
          </p:txBody>
        </p:sp>
      </p:grpSp>
      <p:sp>
        <p:nvSpPr>
          <p:cNvPr id="89376" name="Text Box 288"/>
          <p:cNvSpPr txBox="1">
            <a:spLocks noChangeArrowheads="1"/>
          </p:cNvSpPr>
          <p:nvPr/>
        </p:nvSpPr>
        <p:spPr bwMode="auto">
          <a:xfrm>
            <a:off x="3657600" y="6019800"/>
            <a:ext cx="5334000" cy="244475"/>
          </a:xfrm>
          <a:prstGeom prst="rect">
            <a:avLst/>
          </a:prstGeom>
          <a:noFill/>
          <a:ln w="9525">
            <a:noFill/>
            <a:miter lim="800000"/>
            <a:headEnd/>
            <a:tailEnd/>
          </a:ln>
          <a:effectLst/>
        </p:spPr>
        <p:txBody>
          <a:bodyPr>
            <a:spAutoFit/>
          </a:bodyPr>
          <a:lstStyle/>
          <a:p>
            <a:pPr algn="l"/>
            <a:r>
              <a:rPr lang="en-US" sz="1000" u="none" dirty="0"/>
              <a:t>After David A. Patterson and John L. Hennessy, </a:t>
            </a:r>
            <a:r>
              <a:rPr lang="en-US" sz="1000" i="1" u="none" dirty="0"/>
              <a:t>Computer Organization and Design</a:t>
            </a:r>
            <a:r>
              <a:rPr lang="en-US" sz="1000" u="none" dirty="0"/>
              <a:t>, 2nd Edition</a:t>
            </a:r>
          </a:p>
        </p:txBody>
      </p:sp>
      <p:sp>
        <p:nvSpPr>
          <p:cNvPr id="89377" name="Rectangle 289"/>
          <p:cNvSpPr>
            <a:spLocks noChangeArrowheads="1"/>
          </p:cNvSpPr>
          <p:nvPr/>
        </p:nvSpPr>
        <p:spPr bwMode="auto">
          <a:xfrm>
            <a:off x="7239000" y="6324600"/>
            <a:ext cx="1295400" cy="304800"/>
          </a:xfrm>
          <a:prstGeom prst="rect">
            <a:avLst/>
          </a:prstGeom>
          <a:solidFill>
            <a:schemeClr val="bg1"/>
          </a:solidFill>
          <a:ln w="19050" algn="ctr">
            <a:solidFill>
              <a:schemeClr val="bg1"/>
            </a:solidFill>
            <a:miter lim="800000"/>
            <a:headEnd/>
            <a:tailEnd/>
          </a:ln>
          <a:effectLst/>
        </p:spPr>
        <p:txBody>
          <a:bodyPr wrap="none" anchor="ctr"/>
          <a:lstStyle/>
          <a:p>
            <a:endParaRPr lang="en-US" dirty="0"/>
          </a:p>
        </p:txBody>
      </p:sp>
      <p:pic>
        <p:nvPicPr>
          <p:cNvPr id="2" name="4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74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Footer Placeholder 3"/>
          <p:cNvSpPr>
            <a:spLocks noGrp="1"/>
          </p:cNvSpPr>
          <p:nvPr>
            <p:ph type="ftr" sz="quarter" idx="10"/>
          </p:nvPr>
        </p:nvSpPr>
        <p:spPr>
          <a:xfrm>
            <a:off x="2209800" y="6400800"/>
            <a:ext cx="4572000" cy="304800"/>
          </a:xfrm>
        </p:spPr>
        <p:txBody>
          <a:bodyPr/>
          <a:lstStyle/>
          <a:p>
            <a:r>
              <a:rPr lang="en-US" dirty="0" smtClean="0"/>
              <a:t>Lecture #20:  The Pipeline MIPS Processor</a:t>
            </a:r>
            <a:endParaRPr lang="en-US" dirty="0"/>
          </a:p>
        </p:txBody>
      </p:sp>
      <p:sp>
        <p:nvSpPr>
          <p:cNvPr id="90114" name="Rectangle 2"/>
          <p:cNvSpPr>
            <a:spLocks noGrp="1" noChangeArrowheads="1"/>
          </p:cNvSpPr>
          <p:nvPr>
            <p:ph type="title"/>
          </p:nvPr>
        </p:nvSpPr>
        <p:spPr>
          <a:xfrm>
            <a:off x="1905000" y="1371600"/>
            <a:ext cx="5410200" cy="533400"/>
          </a:xfrm>
          <a:ln/>
        </p:spPr>
        <p:txBody>
          <a:bodyPr/>
          <a:lstStyle/>
          <a:p>
            <a:r>
              <a:rPr lang="en-US" sz="3200" dirty="0"/>
              <a:t>Forwarding Unit Operation</a:t>
            </a:r>
          </a:p>
        </p:txBody>
      </p:sp>
      <p:sp>
        <p:nvSpPr>
          <p:cNvPr id="90115" name="Rectangle 3"/>
          <p:cNvSpPr>
            <a:spLocks noGrp="1" noChangeArrowheads="1"/>
          </p:cNvSpPr>
          <p:nvPr>
            <p:ph type="body" idx="1"/>
          </p:nvPr>
        </p:nvSpPr>
        <p:spPr>
          <a:xfrm>
            <a:off x="762000" y="4114800"/>
            <a:ext cx="7772400" cy="2286000"/>
          </a:xfrm>
        </p:spPr>
        <p:txBody>
          <a:bodyPr/>
          <a:lstStyle/>
          <a:p>
            <a:r>
              <a:rPr lang="en-US" dirty="0">
                <a:solidFill>
                  <a:srgbClr val="008000"/>
                </a:solidFill>
              </a:rPr>
              <a:t>The forwarding unit samples register id’s in the EX/MEM and MEM/WB registers to determine if source registers in the ID/RF cycle are the same.  </a:t>
            </a:r>
          </a:p>
          <a:p>
            <a:r>
              <a:rPr lang="en-US" dirty="0">
                <a:solidFill>
                  <a:srgbClr val="CC3300"/>
                </a:solidFill>
              </a:rPr>
              <a:t>If so, source register data is replaced by pipeline (as yet unwritten) data by the forwarding unit.  </a:t>
            </a:r>
          </a:p>
          <a:p>
            <a:r>
              <a:rPr lang="en-US" dirty="0">
                <a:solidFill>
                  <a:schemeClr val="accent2"/>
                </a:solidFill>
              </a:rPr>
              <a:t>The correct information is thus processed and the instruction can proceed to correct execution.  </a:t>
            </a:r>
          </a:p>
        </p:txBody>
      </p:sp>
      <p:grpSp>
        <p:nvGrpSpPr>
          <p:cNvPr id="90338" name="Group 226"/>
          <p:cNvGrpSpPr>
            <a:grpSpLocks/>
          </p:cNvGrpSpPr>
          <p:nvPr/>
        </p:nvGrpSpPr>
        <p:grpSpPr bwMode="auto">
          <a:xfrm>
            <a:off x="2819400" y="2024063"/>
            <a:ext cx="3962400" cy="2090737"/>
            <a:chOff x="1776" y="1227"/>
            <a:chExt cx="2496" cy="1317"/>
          </a:xfrm>
        </p:grpSpPr>
        <p:sp>
          <p:nvSpPr>
            <p:cNvPr id="90237" name="Line 125"/>
            <p:cNvSpPr>
              <a:spLocks noChangeShapeType="1"/>
            </p:cNvSpPr>
            <p:nvPr/>
          </p:nvSpPr>
          <p:spPr bwMode="auto">
            <a:xfrm>
              <a:off x="2571" y="2343"/>
              <a:ext cx="302" cy="0"/>
            </a:xfrm>
            <a:prstGeom prst="line">
              <a:avLst/>
            </a:prstGeom>
            <a:noFill/>
            <a:ln w="28575">
              <a:solidFill>
                <a:srgbClr val="996633"/>
              </a:solidFill>
              <a:round/>
              <a:headEnd/>
              <a:tailEnd type="triangle" w="med" len="med"/>
            </a:ln>
            <a:effectLst/>
          </p:spPr>
          <p:txBody>
            <a:bodyPr/>
            <a:lstStyle/>
            <a:p>
              <a:endParaRPr lang="en-US" dirty="0"/>
            </a:p>
          </p:txBody>
        </p:sp>
        <p:sp>
          <p:nvSpPr>
            <p:cNvPr id="90238" name="Line 126"/>
            <p:cNvSpPr>
              <a:spLocks noChangeShapeType="1"/>
            </p:cNvSpPr>
            <p:nvPr/>
          </p:nvSpPr>
          <p:spPr bwMode="auto">
            <a:xfrm>
              <a:off x="3477" y="2159"/>
              <a:ext cx="548" cy="0"/>
            </a:xfrm>
            <a:prstGeom prst="line">
              <a:avLst/>
            </a:prstGeom>
            <a:noFill/>
            <a:ln w="28575">
              <a:solidFill>
                <a:srgbClr val="996633"/>
              </a:solidFill>
              <a:round/>
              <a:headEnd/>
              <a:tailEnd type="triangle" w="med" len="med"/>
            </a:ln>
            <a:effectLst/>
          </p:spPr>
          <p:txBody>
            <a:bodyPr/>
            <a:lstStyle/>
            <a:p>
              <a:endParaRPr lang="en-US" dirty="0"/>
            </a:p>
          </p:txBody>
        </p:sp>
        <p:sp>
          <p:nvSpPr>
            <p:cNvPr id="90239" name="Line 127"/>
            <p:cNvSpPr>
              <a:spLocks noChangeShapeType="1"/>
            </p:cNvSpPr>
            <p:nvPr/>
          </p:nvSpPr>
          <p:spPr bwMode="auto">
            <a:xfrm>
              <a:off x="3312" y="2294"/>
              <a:ext cx="274" cy="0"/>
            </a:xfrm>
            <a:prstGeom prst="line">
              <a:avLst/>
            </a:prstGeom>
            <a:noFill/>
            <a:ln w="28575">
              <a:solidFill>
                <a:srgbClr val="996633"/>
              </a:solidFill>
              <a:round/>
              <a:headEnd type="triangle" w="med" len="med"/>
              <a:tailEnd/>
            </a:ln>
            <a:effectLst/>
          </p:spPr>
          <p:txBody>
            <a:bodyPr/>
            <a:lstStyle/>
            <a:p>
              <a:endParaRPr lang="en-US" dirty="0"/>
            </a:p>
          </p:txBody>
        </p:sp>
        <p:sp>
          <p:nvSpPr>
            <p:cNvPr id="90240" name="Line 128"/>
            <p:cNvSpPr>
              <a:spLocks noChangeShapeType="1"/>
            </p:cNvSpPr>
            <p:nvPr/>
          </p:nvSpPr>
          <p:spPr bwMode="auto">
            <a:xfrm flipV="1">
              <a:off x="2955" y="1946"/>
              <a:ext cx="0" cy="270"/>
            </a:xfrm>
            <a:prstGeom prst="line">
              <a:avLst/>
            </a:prstGeom>
            <a:noFill/>
            <a:ln w="19050">
              <a:solidFill>
                <a:srgbClr val="CC0000"/>
              </a:solidFill>
              <a:round/>
              <a:headEnd/>
              <a:tailEnd/>
            </a:ln>
            <a:effectLst/>
          </p:spPr>
          <p:txBody>
            <a:bodyPr/>
            <a:lstStyle/>
            <a:p>
              <a:endParaRPr lang="en-US" dirty="0"/>
            </a:p>
          </p:txBody>
        </p:sp>
        <p:sp>
          <p:nvSpPr>
            <p:cNvPr id="90241" name="Line 129"/>
            <p:cNvSpPr>
              <a:spLocks noChangeShapeType="1"/>
            </p:cNvSpPr>
            <p:nvPr/>
          </p:nvSpPr>
          <p:spPr bwMode="auto">
            <a:xfrm flipV="1">
              <a:off x="3007" y="1590"/>
              <a:ext cx="0" cy="623"/>
            </a:xfrm>
            <a:prstGeom prst="line">
              <a:avLst/>
            </a:prstGeom>
            <a:noFill/>
            <a:ln w="19050">
              <a:solidFill>
                <a:srgbClr val="CC0000"/>
              </a:solidFill>
              <a:round/>
              <a:headEnd/>
              <a:tailEnd/>
            </a:ln>
            <a:effectLst/>
          </p:spPr>
          <p:txBody>
            <a:bodyPr/>
            <a:lstStyle/>
            <a:p>
              <a:endParaRPr lang="en-US" dirty="0"/>
            </a:p>
          </p:txBody>
        </p:sp>
        <p:sp>
          <p:nvSpPr>
            <p:cNvPr id="90242" name="Line 130"/>
            <p:cNvSpPr>
              <a:spLocks noChangeShapeType="1"/>
            </p:cNvSpPr>
            <p:nvPr/>
          </p:nvSpPr>
          <p:spPr bwMode="auto">
            <a:xfrm>
              <a:off x="3477" y="1601"/>
              <a:ext cx="109" cy="0"/>
            </a:xfrm>
            <a:prstGeom prst="line">
              <a:avLst/>
            </a:prstGeom>
            <a:noFill/>
            <a:ln w="28575">
              <a:solidFill>
                <a:schemeClr val="accent2"/>
              </a:solidFill>
              <a:round/>
              <a:headEnd/>
              <a:tailEnd type="triangle" w="med" len="med"/>
            </a:ln>
            <a:effectLst/>
          </p:spPr>
          <p:txBody>
            <a:bodyPr/>
            <a:lstStyle/>
            <a:p>
              <a:endParaRPr lang="en-US" dirty="0"/>
            </a:p>
          </p:txBody>
        </p:sp>
        <p:grpSp>
          <p:nvGrpSpPr>
            <p:cNvPr id="90243" name="Group 131"/>
            <p:cNvGrpSpPr>
              <a:grpSpLocks/>
            </p:cNvGrpSpPr>
            <p:nvPr/>
          </p:nvGrpSpPr>
          <p:grpSpPr bwMode="auto">
            <a:xfrm>
              <a:off x="3093" y="1425"/>
              <a:ext cx="219" cy="351"/>
              <a:chOff x="3264" y="1632"/>
              <a:chExt cx="432" cy="480"/>
            </a:xfrm>
          </p:grpSpPr>
          <p:sp>
            <p:nvSpPr>
              <p:cNvPr id="90244" name="Line 132"/>
              <p:cNvSpPr>
                <a:spLocks noChangeShapeType="1"/>
              </p:cNvSpPr>
              <p:nvPr/>
            </p:nvSpPr>
            <p:spPr bwMode="auto">
              <a:xfrm flipV="1">
                <a:off x="3264" y="1872"/>
                <a:ext cx="48" cy="48"/>
              </a:xfrm>
              <a:prstGeom prst="line">
                <a:avLst/>
              </a:prstGeom>
              <a:noFill/>
              <a:ln w="28575">
                <a:solidFill>
                  <a:schemeClr val="tx1"/>
                </a:solidFill>
                <a:round/>
                <a:headEnd/>
                <a:tailEnd/>
              </a:ln>
              <a:effectLst/>
            </p:spPr>
            <p:txBody>
              <a:bodyPr/>
              <a:lstStyle/>
              <a:p>
                <a:endParaRPr lang="en-US" dirty="0"/>
              </a:p>
            </p:txBody>
          </p:sp>
          <p:sp>
            <p:nvSpPr>
              <p:cNvPr id="90245" name="Line 133"/>
              <p:cNvSpPr>
                <a:spLocks noChangeShapeType="1"/>
              </p:cNvSpPr>
              <p:nvPr/>
            </p:nvSpPr>
            <p:spPr bwMode="auto">
              <a:xfrm>
                <a:off x="3264" y="1824"/>
                <a:ext cx="48" cy="48"/>
              </a:xfrm>
              <a:prstGeom prst="line">
                <a:avLst/>
              </a:prstGeom>
              <a:noFill/>
              <a:ln w="28575">
                <a:solidFill>
                  <a:schemeClr val="tx1"/>
                </a:solidFill>
                <a:round/>
                <a:headEnd/>
                <a:tailEnd/>
              </a:ln>
              <a:effectLst/>
            </p:spPr>
            <p:txBody>
              <a:bodyPr/>
              <a:lstStyle/>
              <a:p>
                <a:endParaRPr lang="en-US" dirty="0"/>
              </a:p>
            </p:txBody>
          </p:sp>
          <p:sp>
            <p:nvSpPr>
              <p:cNvPr id="90246" name="Line 134"/>
              <p:cNvSpPr>
                <a:spLocks noChangeShapeType="1"/>
              </p:cNvSpPr>
              <p:nvPr/>
            </p:nvSpPr>
            <p:spPr bwMode="auto">
              <a:xfrm flipV="1">
                <a:off x="3264" y="1632"/>
                <a:ext cx="0" cy="192"/>
              </a:xfrm>
              <a:prstGeom prst="line">
                <a:avLst/>
              </a:prstGeom>
              <a:noFill/>
              <a:ln w="28575">
                <a:solidFill>
                  <a:schemeClr val="tx1"/>
                </a:solidFill>
                <a:round/>
                <a:headEnd/>
                <a:tailEnd/>
              </a:ln>
              <a:effectLst/>
            </p:spPr>
            <p:txBody>
              <a:bodyPr/>
              <a:lstStyle/>
              <a:p>
                <a:endParaRPr lang="en-US" dirty="0"/>
              </a:p>
            </p:txBody>
          </p:sp>
          <p:sp>
            <p:nvSpPr>
              <p:cNvPr id="90247" name="Line 135"/>
              <p:cNvSpPr>
                <a:spLocks noChangeShapeType="1"/>
              </p:cNvSpPr>
              <p:nvPr/>
            </p:nvSpPr>
            <p:spPr bwMode="auto">
              <a:xfrm flipV="1">
                <a:off x="3264" y="1920"/>
                <a:ext cx="0" cy="192"/>
              </a:xfrm>
              <a:prstGeom prst="line">
                <a:avLst/>
              </a:prstGeom>
              <a:noFill/>
              <a:ln w="28575">
                <a:solidFill>
                  <a:schemeClr val="tx1"/>
                </a:solidFill>
                <a:round/>
                <a:headEnd/>
                <a:tailEnd/>
              </a:ln>
              <a:effectLst/>
            </p:spPr>
            <p:txBody>
              <a:bodyPr/>
              <a:lstStyle/>
              <a:p>
                <a:endParaRPr lang="en-US" dirty="0"/>
              </a:p>
            </p:txBody>
          </p:sp>
          <p:sp>
            <p:nvSpPr>
              <p:cNvPr id="90248" name="Line 136"/>
              <p:cNvSpPr>
                <a:spLocks noChangeShapeType="1"/>
              </p:cNvSpPr>
              <p:nvPr/>
            </p:nvSpPr>
            <p:spPr bwMode="auto">
              <a:xfrm>
                <a:off x="3264" y="1632"/>
                <a:ext cx="432" cy="144"/>
              </a:xfrm>
              <a:prstGeom prst="line">
                <a:avLst/>
              </a:prstGeom>
              <a:noFill/>
              <a:ln w="28575">
                <a:solidFill>
                  <a:schemeClr val="tx1"/>
                </a:solidFill>
                <a:round/>
                <a:headEnd/>
                <a:tailEnd/>
              </a:ln>
              <a:effectLst/>
            </p:spPr>
            <p:txBody>
              <a:bodyPr/>
              <a:lstStyle/>
              <a:p>
                <a:endParaRPr lang="en-US" dirty="0"/>
              </a:p>
            </p:txBody>
          </p:sp>
          <p:sp>
            <p:nvSpPr>
              <p:cNvPr id="90249" name="Line 137"/>
              <p:cNvSpPr>
                <a:spLocks noChangeShapeType="1"/>
              </p:cNvSpPr>
              <p:nvPr/>
            </p:nvSpPr>
            <p:spPr bwMode="auto">
              <a:xfrm flipV="1">
                <a:off x="3264" y="1968"/>
                <a:ext cx="432" cy="144"/>
              </a:xfrm>
              <a:prstGeom prst="line">
                <a:avLst/>
              </a:prstGeom>
              <a:noFill/>
              <a:ln w="28575">
                <a:solidFill>
                  <a:schemeClr val="tx1"/>
                </a:solidFill>
                <a:round/>
                <a:headEnd/>
                <a:tailEnd/>
              </a:ln>
              <a:effectLst/>
            </p:spPr>
            <p:txBody>
              <a:bodyPr/>
              <a:lstStyle/>
              <a:p>
                <a:endParaRPr lang="en-US" dirty="0"/>
              </a:p>
            </p:txBody>
          </p:sp>
          <p:sp>
            <p:nvSpPr>
              <p:cNvPr id="90250" name="Line 138"/>
              <p:cNvSpPr>
                <a:spLocks noChangeShapeType="1"/>
              </p:cNvSpPr>
              <p:nvPr/>
            </p:nvSpPr>
            <p:spPr bwMode="auto">
              <a:xfrm>
                <a:off x="3696" y="1776"/>
                <a:ext cx="0" cy="192"/>
              </a:xfrm>
              <a:prstGeom prst="line">
                <a:avLst/>
              </a:prstGeom>
              <a:noFill/>
              <a:ln w="28575">
                <a:solidFill>
                  <a:schemeClr val="tx1"/>
                </a:solidFill>
                <a:round/>
                <a:headEnd/>
                <a:tailEnd/>
              </a:ln>
              <a:effectLst/>
            </p:spPr>
            <p:txBody>
              <a:bodyPr/>
              <a:lstStyle/>
              <a:p>
                <a:endParaRPr lang="en-US" dirty="0"/>
              </a:p>
            </p:txBody>
          </p:sp>
        </p:grpSp>
        <p:sp>
          <p:nvSpPr>
            <p:cNvPr id="90251" name="Text Box 139"/>
            <p:cNvSpPr txBox="1">
              <a:spLocks noChangeArrowheads="1"/>
            </p:cNvSpPr>
            <p:nvPr/>
          </p:nvSpPr>
          <p:spPr bwMode="auto">
            <a:xfrm>
              <a:off x="3086" y="1542"/>
              <a:ext cx="251" cy="135"/>
            </a:xfrm>
            <a:prstGeom prst="rect">
              <a:avLst/>
            </a:prstGeom>
            <a:noFill/>
            <a:ln w="9525">
              <a:noFill/>
              <a:miter lim="800000"/>
              <a:headEnd/>
              <a:tailEnd/>
            </a:ln>
            <a:effectLst/>
          </p:spPr>
          <p:txBody>
            <a:bodyPr wrap="none">
              <a:spAutoFit/>
            </a:bodyPr>
            <a:lstStyle/>
            <a:p>
              <a:pPr algn="l"/>
              <a:r>
                <a:rPr lang="en-US" sz="800" b="1" u="none" dirty="0"/>
                <a:t>ALU</a:t>
              </a:r>
            </a:p>
          </p:txBody>
        </p:sp>
        <p:sp>
          <p:nvSpPr>
            <p:cNvPr id="90252" name="Line 140"/>
            <p:cNvSpPr>
              <a:spLocks noChangeShapeType="1"/>
            </p:cNvSpPr>
            <p:nvPr/>
          </p:nvSpPr>
          <p:spPr bwMode="auto">
            <a:xfrm>
              <a:off x="3312" y="2348"/>
              <a:ext cx="823" cy="0"/>
            </a:xfrm>
            <a:prstGeom prst="line">
              <a:avLst/>
            </a:prstGeom>
            <a:noFill/>
            <a:ln w="28575">
              <a:solidFill>
                <a:srgbClr val="996633"/>
              </a:solidFill>
              <a:round/>
              <a:headEnd type="triangle" w="med" len="med"/>
              <a:tailEnd/>
            </a:ln>
            <a:effectLst/>
          </p:spPr>
          <p:txBody>
            <a:bodyPr/>
            <a:lstStyle/>
            <a:p>
              <a:endParaRPr lang="en-US" dirty="0"/>
            </a:p>
          </p:txBody>
        </p:sp>
        <p:sp>
          <p:nvSpPr>
            <p:cNvPr id="90253" name="Line 141"/>
            <p:cNvSpPr>
              <a:spLocks noChangeShapeType="1"/>
            </p:cNvSpPr>
            <p:nvPr/>
          </p:nvSpPr>
          <p:spPr bwMode="auto">
            <a:xfrm>
              <a:off x="3312" y="1602"/>
              <a:ext cx="110" cy="0"/>
            </a:xfrm>
            <a:prstGeom prst="line">
              <a:avLst/>
            </a:prstGeom>
            <a:noFill/>
            <a:ln w="28575">
              <a:solidFill>
                <a:schemeClr val="accent2"/>
              </a:solidFill>
              <a:round/>
              <a:headEnd/>
              <a:tailEnd type="triangle" w="med" len="med"/>
            </a:ln>
            <a:effectLst/>
          </p:spPr>
          <p:txBody>
            <a:bodyPr/>
            <a:lstStyle/>
            <a:p>
              <a:endParaRPr lang="en-US" dirty="0"/>
            </a:p>
          </p:txBody>
        </p:sp>
        <p:sp>
          <p:nvSpPr>
            <p:cNvPr id="90254" name="Line 142"/>
            <p:cNvSpPr>
              <a:spLocks noChangeShapeType="1"/>
            </p:cNvSpPr>
            <p:nvPr/>
          </p:nvSpPr>
          <p:spPr bwMode="auto">
            <a:xfrm>
              <a:off x="1776" y="1293"/>
              <a:ext cx="82" cy="0"/>
            </a:xfrm>
            <a:prstGeom prst="line">
              <a:avLst/>
            </a:prstGeom>
            <a:noFill/>
            <a:ln w="28575">
              <a:solidFill>
                <a:schemeClr val="tx1"/>
              </a:solidFill>
              <a:round/>
              <a:headEnd/>
              <a:tailEnd type="triangle" w="med" len="med"/>
            </a:ln>
            <a:effectLst/>
          </p:spPr>
          <p:txBody>
            <a:bodyPr/>
            <a:lstStyle/>
            <a:p>
              <a:endParaRPr lang="en-US" dirty="0"/>
            </a:p>
          </p:txBody>
        </p:sp>
        <p:sp>
          <p:nvSpPr>
            <p:cNvPr id="90255" name="Line 143"/>
            <p:cNvSpPr>
              <a:spLocks noChangeShapeType="1"/>
            </p:cNvSpPr>
            <p:nvPr/>
          </p:nvSpPr>
          <p:spPr bwMode="auto">
            <a:xfrm>
              <a:off x="3970" y="1618"/>
              <a:ext cx="55" cy="0"/>
            </a:xfrm>
            <a:prstGeom prst="line">
              <a:avLst/>
            </a:prstGeom>
            <a:noFill/>
            <a:ln w="28575">
              <a:solidFill>
                <a:schemeClr val="tx1"/>
              </a:solidFill>
              <a:round/>
              <a:headEnd/>
              <a:tailEnd type="triangle" w="med" len="med"/>
            </a:ln>
            <a:effectLst/>
          </p:spPr>
          <p:txBody>
            <a:bodyPr/>
            <a:lstStyle/>
            <a:p>
              <a:endParaRPr lang="en-US" dirty="0"/>
            </a:p>
          </p:txBody>
        </p:sp>
        <p:sp>
          <p:nvSpPr>
            <p:cNvPr id="90256" name="Line 144"/>
            <p:cNvSpPr>
              <a:spLocks noChangeShapeType="1"/>
            </p:cNvSpPr>
            <p:nvPr/>
          </p:nvSpPr>
          <p:spPr bwMode="auto">
            <a:xfrm>
              <a:off x="4107" y="1719"/>
              <a:ext cx="55" cy="0"/>
            </a:xfrm>
            <a:prstGeom prst="line">
              <a:avLst/>
            </a:prstGeom>
            <a:noFill/>
            <a:ln w="28575">
              <a:solidFill>
                <a:schemeClr val="accent2"/>
              </a:solidFill>
              <a:round/>
              <a:headEnd/>
              <a:tailEnd type="triangle" w="med" len="med"/>
            </a:ln>
            <a:effectLst/>
          </p:spPr>
          <p:txBody>
            <a:bodyPr/>
            <a:lstStyle/>
            <a:p>
              <a:endParaRPr lang="en-US" dirty="0"/>
            </a:p>
          </p:txBody>
        </p:sp>
        <p:sp>
          <p:nvSpPr>
            <p:cNvPr id="90257" name="Line 145"/>
            <p:cNvSpPr>
              <a:spLocks noChangeShapeType="1"/>
            </p:cNvSpPr>
            <p:nvPr/>
          </p:nvSpPr>
          <p:spPr bwMode="auto">
            <a:xfrm>
              <a:off x="4217" y="1672"/>
              <a:ext cx="55" cy="0"/>
            </a:xfrm>
            <a:prstGeom prst="line">
              <a:avLst/>
            </a:prstGeom>
            <a:noFill/>
            <a:ln w="28575">
              <a:solidFill>
                <a:schemeClr val="tx1"/>
              </a:solidFill>
              <a:round/>
              <a:headEnd/>
              <a:tailEnd/>
            </a:ln>
            <a:effectLst/>
          </p:spPr>
          <p:txBody>
            <a:bodyPr/>
            <a:lstStyle/>
            <a:p>
              <a:endParaRPr lang="en-US" dirty="0"/>
            </a:p>
          </p:txBody>
        </p:sp>
        <p:sp>
          <p:nvSpPr>
            <p:cNvPr id="90258" name="Line 146"/>
            <p:cNvSpPr>
              <a:spLocks noChangeShapeType="1"/>
            </p:cNvSpPr>
            <p:nvPr/>
          </p:nvSpPr>
          <p:spPr bwMode="auto">
            <a:xfrm>
              <a:off x="4266" y="1672"/>
              <a:ext cx="0" cy="872"/>
            </a:xfrm>
            <a:prstGeom prst="line">
              <a:avLst/>
            </a:prstGeom>
            <a:noFill/>
            <a:ln w="28575">
              <a:solidFill>
                <a:schemeClr val="tx1"/>
              </a:solidFill>
              <a:round/>
              <a:headEnd/>
              <a:tailEnd/>
            </a:ln>
            <a:effectLst/>
          </p:spPr>
          <p:txBody>
            <a:bodyPr/>
            <a:lstStyle/>
            <a:p>
              <a:endParaRPr lang="en-US" dirty="0"/>
            </a:p>
          </p:txBody>
        </p:sp>
        <p:sp>
          <p:nvSpPr>
            <p:cNvPr id="90259" name="Line 147"/>
            <p:cNvSpPr>
              <a:spLocks noChangeShapeType="1"/>
            </p:cNvSpPr>
            <p:nvPr/>
          </p:nvSpPr>
          <p:spPr bwMode="auto">
            <a:xfrm>
              <a:off x="1776" y="2538"/>
              <a:ext cx="2496" cy="0"/>
            </a:xfrm>
            <a:prstGeom prst="line">
              <a:avLst/>
            </a:prstGeom>
            <a:noFill/>
            <a:ln w="28575">
              <a:solidFill>
                <a:schemeClr val="tx1"/>
              </a:solidFill>
              <a:round/>
              <a:headEnd/>
              <a:tailEnd/>
            </a:ln>
            <a:effectLst/>
          </p:spPr>
          <p:txBody>
            <a:bodyPr/>
            <a:lstStyle/>
            <a:p>
              <a:endParaRPr lang="en-US" dirty="0"/>
            </a:p>
          </p:txBody>
        </p:sp>
        <p:grpSp>
          <p:nvGrpSpPr>
            <p:cNvPr id="90260" name="Group 148"/>
            <p:cNvGrpSpPr>
              <a:grpSpLocks/>
            </p:cNvGrpSpPr>
            <p:nvPr/>
          </p:nvGrpSpPr>
          <p:grpSpPr bwMode="auto">
            <a:xfrm>
              <a:off x="4117" y="1571"/>
              <a:ext cx="116" cy="191"/>
              <a:chOff x="4338" y="1632"/>
              <a:chExt cx="203" cy="338"/>
            </a:xfrm>
          </p:grpSpPr>
          <p:grpSp>
            <p:nvGrpSpPr>
              <p:cNvPr id="90261" name="Group 149"/>
              <p:cNvGrpSpPr>
                <a:grpSpLocks/>
              </p:cNvGrpSpPr>
              <p:nvPr/>
            </p:nvGrpSpPr>
            <p:grpSpPr bwMode="auto">
              <a:xfrm>
                <a:off x="4411" y="1634"/>
                <a:ext cx="102" cy="336"/>
                <a:chOff x="1248" y="3360"/>
                <a:chExt cx="144" cy="480"/>
              </a:xfrm>
            </p:grpSpPr>
            <p:sp>
              <p:nvSpPr>
                <p:cNvPr id="90262" name="AutoShape 150"/>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90263" name="Line 15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0264" name="Line 15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0265" name="Text Box 153"/>
              <p:cNvSpPr txBox="1">
                <a:spLocks noChangeArrowheads="1"/>
              </p:cNvSpPr>
              <p:nvPr/>
            </p:nvSpPr>
            <p:spPr bwMode="auto">
              <a:xfrm>
                <a:off x="4338" y="1632"/>
                <a:ext cx="203" cy="273"/>
              </a:xfrm>
              <a:prstGeom prst="rect">
                <a:avLst/>
              </a:prstGeom>
              <a:noFill/>
              <a:ln w="9525">
                <a:noFill/>
                <a:miter lim="800000"/>
                <a:headEnd/>
                <a:tailEnd/>
              </a:ln>
              <a:effectLst/>
            </p:spPr>
            <p:txBody>
              <a:bodyPr>
                <a:spAutoFit/>
              </a:bodyPr>
              <a:lstStyle/>
              <a:p>
                <a:endParaRPr lang="en-US" sz="1000" b="1" u="none" dirty="0"/>
              </a:p>
            </p:txBody>
          </p:sp>
        </p:grpSp>
        <p:grpSp>
          <p:nvGrpSpPr>
            <p:cNvPr id="90266" name="Group 154"/>
            <p:cNvGrpSpPr>
              <a:grpSpLocks/>
            </p:cNvGrpSpPr>
            <p:nvPr/>
          </p:nvGrpSpPr>
          <p:grpSpPr bwMode="auto">
            <a:xfrm>
              <a:off x="2407" y="1266"/>
              <a:ext cx="55" cy="957"/>
              <a:chOff x="1728" y="1296"/>
              <a:chExt cx="96" cy="2688"/>
            </a:xfrm>
          </p:grpSpPr>
          <p:sp>
            <p:nvSpPr>
              <p:cNvPr id="90267" name="Rectangle 155"/>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90268" name="Rectangle 156"/>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90269" name="Line 157"/>
            <p:cNvSpPr>
              <a:spLocks noChangeShapeType="1"/>
            </p:cNvSpPr>
            <p:nvPr/>
          </p:nvSpPr>
          <p:spPr bwMode="auto">
            <a:xfrm>
              <a:off x="2297" y="1320"/>
              <a:ext cx="110" cy="0"/>
            </a:xfrm>
            <a:prstGeom prst="line">
              <a:avLst/>
            </a:prstGeom>
            <a:noFill/>
            <a:ln w="28575">
              <a:solidFill>
                <a:srgbClr val="996633"/>
              </a:solidFill>
              <a:round/>
              <a:headEnd/>
              <a:tailEnd type="triangle" w="med" len="med"/>
            </a:ln>
            <a:effectLst/>
          </p:spPr>
          <p:txBody>
            <a:bodyPr/>
            <a:lstStyle/>
            <a:p>
              <a:endParaRPr lang="en-US" dirty="0"/>
            </a:p>
          </p:txBody>
        </p:sp>
        <p:sp>
          <p:nvSpPr>
            <p:cNvPr id="90270" name="Line 158"/>
            <p:cNvSpPr>
              <a:spLocks noChangeShapeType="1"/>
            </p:cNvSpPr>
            <p:nvPr/>
          </p:nvSpPr>
          <p:spPr bwMode="auto">
            <a:xfrm>
              <a:off x="2297" y="1645"/>
              <a:ext cx="110" cy="0"/>
            </a:xfrm>
            <a:prstGeom prst="line">
              <a:avLst/>
            </a:prstGeom>
            <a:noFill/>
            <a:ln w="28575">
              <a:solidFill>
                <a:srgbClr val="996633"/>
              </a:solidFill>
              <a:round/>
              <a:headEnd/>
              <a:tailEnd type="triangle" w="med" len="med"/>
            </a:ln>
            <a:effectLst/>
          </p:spPr>
          <p:txBody>
            <a:bodyPr/>
            <a:lstStyle/>
            <a:p>
              <a:endParaRPr lang="en-US" dirty="0"/>
            </a:p>
          </p:txBody>
        </p:sp>
        <p:sp>
          <p:nvSpPr>
            <p:cNvPr id="90271" name="Rectangle 159"/>
            <p:cNvSpPr>
              <a:spLocks noChangeArrowheads="1"/>
            </p:cNvSpPr>
            <p:nvPr/>
          </p:nvSpPr>
          <p:spPr bwMode="auto">
            <a:xfrm>
              <a:off x="1858" y="1227"/>
              <a:ext cx="439" cy="514"/>
            </a:xfrm>
            <a:prstGeom prst="rect">
              <a:avLst/>
            </a:prstGeom>
            <a:solidFill>
              <a:srgbClr val="B88800"/>
            </a:solidFill>
            <a:ln w="28575">
              <a:solidFill>
                <a:schemeClr val="tx1"/>
              </a:solidFill>
              <a:miter lim="800000"/>
              <a:headEnd/>
              <a:tailEnd/>
            </a:ln>
            <a:effectLst/>
          </p:spPr>
          <p:txBody>
            <a:bodyPr wrap="none" anchor="ctr"/>
            <a:lstStyle/>
            <a:p>
              <a:endParaRPr lang="en-US" dirty="0"/>
            </a:p>
          </p:txBody>
        </p:sp>
        <p:sp>
          <p:nvSpPr>
            <p:cNvPr id="90272" name="Text Box 160"/>
            <p:cNvSpPr txBox="1">
              <a:spLocks noChangeArrowheads="1"/>
            </p:cNvSpPr>
            <p:nvPr/>
          </p:nvSpPr>
          <p:spPr bwMode="auto">
            <a:xfrm>
              <a:off x="1872" y="1428"/>
              <a:ext cx="411" cy="135"/>
            </a:xfrm>
            <a:prstGeom prst="rect">
              <a:avLst/>
            </a:prstGeom>
            <a:noFill/>
            <a:ln w="9525">
              <a:noFill/>
              <a:miter lim="800000"/>
              <a:headEnd/>
              <a:tailEnd/>
            </a:ln>
            <a:effectLst/>
          </p:spPr>
          <p:txBody>
            <a:bodyPr wrap="none">
              <a:spAutoFit/>
            </a:bodyPr>
            <a:lstStyle/>
            <a:p>
              <a:pPr algn="l"/>
              <a:r>
                <a:rPr lang="en-US" sz="800" b="1" u="none" dirty="0"/>
                <a:t>Reg. Block</a:t>
              </a:r>
            </a:p>
          </p:txBody>
        </p:sp>
        <p:sp>
          <p:nvSpPr>
            <p:cNvPr id="90273" name="Line 161"/>
            <p:cNvSpPr>
              <a:spLocks noChangeShapeType="1"/>
            </p:cNvSpPr>
            <p:nvPr/>
          </p:nvSpPr>
          <p:spPr bwMode="auto">
            <a:xfrm>
              <a:off x="1776" y="1394"/>
              <a:ext cx="82" cy="0"/>
            </a:xfrm>
            <a:prstGeom prst="line">
              <a:avLst/>
            </a:prstGeom>
            <a:noFill/>
            <a:ln w="28575">
              <a:solidFill>
                <a:schemeClr val="tx1"/>
              </a:solidFill>
              <a:round/>
              <a:headEnd/>
              <a:tailEnd type="triangle" w="med" len="med"/>
            </a:ln>
            <a:effectLst/>
          </p:spPr>
          <p:txBody>
            <a:bodyPr/>
            <a:lstStyle/>
            <a:p>
              <a:endParaRPr lang="en-US" dirty="0"/>
            </a:p>
          </p:txBody>
        </p:sp>
        <p:sp>
          <p:nvSpPr>
            <p:cNvPr id="90274" name="Line 162"/>
            <p:cNvSpPr>
              <a:spLocks noChangeShapeType="1"/>
            </p:cNvSpPr>
            <p:nvPr/>
          </p:nvSpPr>
          <p:spPr bwMode="auto">
            <a:xfrm>
              <a:off x="1776" y="1574"/>
              <a:ext cx="82" cy="0"/>
            </a:xfrm>
            <a:prstGeom prst="line">
              <a:avLst/>
            </a:prstGeom>
            <a:noFill/>
            <a:ln w="28575">
              <a:solidFill>
                <a:schemeClr val="tx1"/>
              </a:solidFill>
              <a:round/>
              <a:headEnd/>
              <a:tailEnd type="triangle" w="med" len="med"/>
            </a:ln>
            <a:effectLst/>
          </p:spPr>
          <p:txBody>
            <a:bodyPr/>
            <a:lstStyle/>
            <a:p>
              <a:endParaRPr lang="en-US" dirty="0"/>
            </a:p>
          </p:txBody>
        </p:sp>
        <p:sp>
          <p:nvSpPr>
            <p:cNvPr id="90275" name="Line 163"/>
            <p:cNvSpPr>
              <a:spLocks noChangeShapeType="1"/>
            </p:cNvSpPr>
            <p:nvPr/>
          </p:nvSpPr>
          <p:spPr bwMode="auto">
            <a:xfrm>
              <a:off x="2599" y="1400"/>
              <a:ext cx="109" cy="0"/>
            </a:xfrm>
            <a:prstGeom prst="line">
              <a:avLst/>
            </a:prstGeom>
            <a:noFill/>
            <a:ln w="28575">
              <a:solidFill>
                <a:schemeClr val="tx1"/>
              </a:solidFill>
              <a:round/>
              <a:headEnd/>
              <a:tailEnd type="triangle" w="med" len="med"/>
            </a:ln>
            <a:effectLst/>
          </p:spPr>
          <p:txBody>
            <a:bodyPr/>
            <a:lstStyle/>
            <a:p>
              <a:endParaRPr lang="en-US" dirty="0"/>
            </a:p>
          </p:txBody>
        </p:sp>
        <p:sp>
          <p:nvSpPr>
            <p:cNvPr id="90276" name="Line 164"/>
            <p:cNvSpPr>
              <a:spLocks noChangeShapeType="1"/>
            </p:cNvSpPr>
            <p:nvPr/>
          </p:nvSpPr>
          <p:spPr bwMode="auto">
            <a:xfrm>
              <a:off x="2653" y="1488"/>
              <a:ext cx="55" cy="0"/>
            </a:xfrm>
            <a:prstGeom prst="line">
              <a:avLst/>
            </a:prstGeom>
            <a:noFill/>
            <a:ln w="28575">
              <a:solidFill>
                <a:schemeClr val="accent2"/>
              </a:solidFill>
              <a:round/>
              <a:headEnd/>
              <a:tailEnd type="triangle" w="med" len="med"/>
            </a:ln>
            <a:effectLst/>
          </p:spPr>
          <p:txBody>
            <a:bodyPr/>
            <a:lstStyle/>
            <a:p>
              <a:endParaRPr lang="en-US" dirty="0"/>
            </a:p>
          </p:txBody>
        </p:sp>
        <p:sp>
          <p:nvSpPr>
            <p:cNvPr id="90277" name="Line 165"/>
            <p:cNvSpPr>
              <a:spLocks noChangeShapeType="1"/>
            </p:cNvSpPr>
            <p:nvPr/>
          </p:nvSpPr>
          <p:spPr bwMode="auto">
            <a:xfrm>
              <a:off x="2763" y="1482"/>
              <a:ext cx="330" cy="0"/>
            </a:xfrm>
            <a:prstGeom prst="line">
              <a:avLst/>
            </a:prstGeom>
            <a:noFill/>
            <a:ln w="28575">
              <a:solidFill>
                <a:schemeClr val="tx1"/>
              </a:solidFill>
              <a:round/>
              <a:headEnd/>
              <a:tailEnd type="triangle" w="med" len="med"/>
            </a:ln>
            <a:effectLst/>
          </p:spPr>
          <p:txBody>
            <a:bodyPr/>
            <a:lstStyle/>
            <a:p>
              <a:endParaRPr lang="en-US" dirty="0"/>
            </a:p>
          </p:txBody>
        </p:sp>
        <p:sp>
          <p:nvSpPr>
            <p:cNvPr id="90278" name="Line 166"/>
            <p:cNvSpPr>
              <a:spLocks noChangeShapeType="1"/>
            </p:cNvSpPr>
            <p:nvPr/>
          </p:nvSpPr>
          <p:spPr bwMode="auto">
            <a:xfrm>
              <a:off x="2544" y="2023"/>
              <a:ext cx="0" cy="379"/>
            </a:xfrm>
            <a:prstGeom prst="line">
              <a:avLst/>
            </a:prstGeom>
            <a:noFill/>
            <a:ln w="28575">
              <a:solidFill>
                <a:srgbClr val="996633"/>
              </a:solidFill>
              <a:round/>
              <a:headEnd/>
              <a:tailEnd/>
            </a:ln>
            <a:effectLst/>
          </p:spPr>
          <p:txBody>
            <a:bodyPr/>
            <a:lstStyle/>
            <a:p>
              <a:endParaRPr lang="en-US" dirty="0"/>
            </a:p>
          </p:txBody>
        </p:sp>
        <p:sp>
          <p:nvSpPr>
            <p:cNvPr id="90279" name="Line 167"/>
            <p:cNvSpPr>
              <a:spLocks noChangeShapeType="1"/>
            </p:cNvSpPr>
            <p:nvPr/>
          </p:nvSpPr>
          <p:spPr bwMode="auto">
            <a:xfrm>
              <a:off x="3477" y="1851"/>
              <a:ext cx="109" cy="0"/>
            </a:xfrm>
            <a:prstGeom prst="line">
              <a:avLst/>
            </a:prstGeom>
            <a:noFill/>
            <a:ln w="28575">
              <a:solidFill>
                <a:schemeClr val="tx1"/>
              </a:solidFill>
              <a:round/>
              <a:headEnd/>
              <a:tailEnd type="triangle" w="med" len="med"/>
            </a:ln>
            <a:effectLst/>
          </p:spPr>
          <p:txBody>
            <a:bodyPr/>
            <a:lstStyle/>
            <a:p>
              <a:endParaRPr lang="en-US" dirty="0"/>
            </a:p>
          </p:txBody>
        </p:sp>
        <p:sp>
          <p:nvSpPr>
            <p:cNvPr id="90280" name="Rectangle 168"/>
            <p:cNvSpPr>
              <a:spLocks noChangeArrowheads="1"/>
            </p:cNvSpPr>
            <p:nvPr/>
          </p:nvSpPr>
          <p:spPr bwMode="auto">
            <a:xfrm>
              <a:off x="3586" y="1438"/>
              <a:ext cx="384" cy="460"/>
            </a:xfrm>
            <a:prstGeom prst="rect">
              <a:avLst/>
            </a:prstGeom>
            <a:solidFill>
              <a:schemeClr val="hlink"/>
            </a:solidFill>
            <a:ln w="28575">
              <a:solidFill>
                <a:schemeClr val="tx1"/>
              </a:solidFill>
              <a:miter lim="800000"/>
              <a:headEnd/>
              <a:tailEnd/>
            </a:ln>
            <a:effectLst/>
          </p:spPr>
          <p:txBody>
            <a:bodyPr wrap="none" anchor="ctr"/>
            <a:lstStyle/>
            <a:p>
              <a:endParaRPr lang="en-US" dirty="0"/>
            </a:p>
          </p:txBody>
        </p:sp>
        <p:sp>
          <p:nvSpPr>
            <p:cNvPr id="90281" name="Text Box 169"/>
            <p:cNvSpPr txBox="1">
              <a:spLocks noChangeArrowheads="1"/>
            </p:cNvSpPr>
            <p:nvPr/>
          </p:nvSpPr>
          <p:spPr bwMode="auto">
            <a:xfrm>
              <a:off x="3614" y="1611"/>
              <a:ext cx="349" cy="135"/>
            </a:xfrm>
            <a:prstGeom prst="rect">
              <a:avLst/>
            </a:prstGeom>
            <a:noFill/>
            <a:ln w="9525">
              <a:noFill/>
              <a:miter lim="800000"/>
              <a:headEnd/>
              <a:tailEnd/>
            </a:ln>
            <a:effectLst/>
          </p:spPr>
          <p:txBody>
            <a:bodyPr wrap="none">
              <a:spAutoFit/>
            </a:bodyPr>
            <a:lstStyle/>
            <a:p>
              <a:pPr algn="l"/>
              <a:r>
                <a:rPr lang="en-US" sz="800" b="1" u="none" dirty="0"/>
                <a:t>Memory</a:t>
              </a:r>
            </a:p>
          </p:txBody>
        </p:sp>
        <p:sp>
          <p:nvSpPr>
            <p:cNvPr id="90282" name="Line 170"/>
            <p:cNvSpPr>
              <a:spLocks noChangeShapeType="1"/>
            </p:cNvSpPr>
            <p:nvPr/>
          </p:nvSpPr>
          <p:spPr bwMode="auto">
            <a:xfrm>
              <a:off x="3504" y="1601"/>
              <a:ext cx="0" cy="909"/>
            </a:xfrm>
            <a:prstGeom prst="line">
              <a:avLst/>
            </a:prstGeom>
            <a:noFill/>
            <a:ln w="28575">
              <a:solidFill>
                <a:schemeClr val="accent2"/>
              </a:solidFill>
              <a:round/>
              <a:headEnd/>
              <a:tailEnd/>
            </a:ln>
            <a:effectLst/>
          </p:spPr>
          <p:txBody>
            <a:bodyPr/>
            <a:lstStyle/>
            <a:p>
              <a:endParaRPr lang="en-US" dirty="0"/>
            </a:p>
          </p:txBody>
        </p:sp>
        <p:sp>
          <p:nvSpPr>
            <p:cNvPr id="90283" name="Line 171"/>
            <p:cNvSpPr>
              <a:spLocks noChangeShapeType="1"/>
            </p:cNvSpPr>
            <p:nvPr/>
          </p:nvSpPr>
          <p:spPr bwMode="auto">
            <a:xfrm>
              <a:off x="3504" y="1979"/>
              <a:ext cx="521" cy="0"/>
            </a:xfrm>
            <a:prstGeom prst="line">
              <a:avLst/>
            </a:prstGeom>
            <a:noFill/>
            <a:ln w="28575">
              <a:solidFill>
                <a:schemeClr val="accent2"/>
              </a:solidFill>
              <a:round/>
              <a:headEnd/>
              <a:tailEnd type="triangle" w="med" len="med"/>
            </a:ln>
            <a:effectLst/>
          </p:spPr>
          <p:txBody>
            <a:bodyPr/>
            <a:lstStyle/>
            <a:p>
              <a:endParaRPr lang="en-US" dirty="0"/>
            </a:p>
          </p:txBody>
        </p:sp>
        <p:sp>
          <p:nvSpPr>
            <p:cNvPr id="90284" name="Line 172"/>
            <p:cNvSpPr>
              <a:spLocks noChangeShapeType="1"/>
            </p:cNvSpPr>
            <p:nvPr/>
          </p:nvSpPr>
          <p:spPr bwMode="auto">
            <a:xfrm>
              <a:off x="4080" y="1979"/>
              <a:ext cx="27" cy="0"/>
            </a:xfrm>
            <a:prstGeom prst="line">
              <a:avLst/>
            </a:prstGeom>
            <a:noFill/>
            <a:ln w="28575">
              <a:solidFill>
                <a:schemeClr val="accent2"/>
              </a:solidFill>
              <a:round/>
              <a:headEnd/>
              <a:tailEnd/>
            </a:ln>
            <a:effectLst/>
          </p:spPr>
          <p:txBody>
            <a:bodyPr/>
            <a:lstStyle/>
            <a:p>
              <a:endParaRPr lang="en-US" dirty="0"/>
            </a:p>
          </p:txBody>
        </p:sp>
        <p:sp>
          <p:nvSpPr>
            <p:cNvPr id="90285" name="Line 173"/>
            <p:cNvSpPr>
              <a:spLocks noChangeShapeType="1"/>
            </p:cNvSpPr>
            <p:nvPr/>
          </p:nvSpPr>
          <p:spPr bwMode="auto">
            <a:xfrm flipV="1">
              <a:off x="4107" y="1714"/>
              <a:ext cx="0" cy="270"/>
            </a:xfrm>
            <a:prstGeom prst="line">
              <a:avLst/>
            </a:prstGeom>
            <a:noFill/>
            <a:ln w="28575">
              <a:solidFill>
                <a:schemeClr val="accent2"/>
              </a:solidFill>
              <a:round/>
              <a:headEnd/>
              <a:tailEnd/>
            </a:ln>
            <a:effectLst/>
          </p:spPr>
          <p:txBody>
            <a:bodyPr/>
            <a:lstStyle/>
            <a:p>
              <a:endParaRPr lang="en-US" dirty="0"/>
            </a:p>
          </p:txBody>
        </p:sp>
        <p:sp>
          <p:nvSpPr>
            <p:cNvPr id="90286" name="Line 174"/>
            <p:cNvSpPr>
              <a:spLocks noChangeShapeType="1"/>
            </p:cNvSpPr>
            <p:nvPr/>
          </p:nvSpPr>
          <p:spPr bwMode="auto">
            <a:xfrm>
              <a:off x="2654" y="2505"/>
              <a:ext cx="850" cy="0"/>
            </a:xfrm>
            <a:prstGeom prst="line">
              <a:avLst/>
            </a:prstGeom>
            <a:noFill/>
            <a:ln w="28575">
              <a:solidFill>
                <a:schemeClr val="accent2"/>
              </a:solidFill>
              <a:round/>
              <a:headEnd/>
              <a:tailEnd/>
            </a:ln>
            <a:effectLst/>
          </p:spPr>
          <p:txBody>
            <a:bodyPr/>
            <a:lstStyle/>
            <a:p>
              <a:endParaRPr lang="en-US" dirty="0"/>
            </a:p>
          </p:txBody>
        </p:sp>
        <p:sp>
          <p:nvSpPr>
            <p:cNvPr id="90287" name="Line 175"/>
            <p:cNvSpPr>
              <a:spLocks noChangeShapeType="1"/>
            </p:cNvSpPr>
            <p:nvPr/>
          </p:nvSpPr>
          <p:spPr bwMode="auto">
            <a:xfrm>
              <a:off x="4080" y="2159"/>
              <a:ext cx="55" cy="0"/>
            </a:xfrm>
            <a:prstGeom prst="line">
              <a:avLst/>
            </a:prstGeom>
            <a:noFill/>
            <a:ln w="28575">
              <a:solidFill>
                <a:srgbClr val="996633"/>
              </a:solidFill>
              <a:round/>
              <a:headEnd/>
              <a:tailEnd/>
            </a:ln>
            <a:effectLst/>
          </p:spPr>
          <p:txBody>
            <a:bodyPr/>
            <a:lstStyle/>
            <a:p>
              <a:endParaRPr lang="en-US" dirty="0"/>
            </a:p>
          </p:txBody>
        </p:sp>
        <p:sp>
          <p:nvSpPr>
            <p:cNvPr id="90288" name="Line 176"/>
            <p:cNvSpPr>
              <a:spLocks noChangeShapeType="1"/>
            </p:cNvSpPr>
            <p:nvPr/>
          </p:nvSpPr>
          <p:spPr bwMode="auto">
            <a:xfrm>
              <a:off x="4130" y="2159"/>
              <a:ext cx="0" cy="189"/>
            </a:xfrm>
            <a:prstGeom prst="line">
              <a:avLst/>
            </a:prstGeom>
            <a:noFill/>
            <a:ln w="28575">
              <a:solidFill>
                <a:srgbClr val="996633"/>
              </a:solidFill>
              <a:round/>
              <a:headEnd/>
              <a:tailEnd/>
            </a:ln>
            <a:effectLst/>
          </p:spPr>
          <p:txBody>
            <a:bodyPr/>
            <a:lstStyle/>
            <a:p>
              <a:endParaRPr lang="en-US" dirty="0"/>
            </a:p>
          </p:txBody>
        </p:sp>
        <p:grpSp>
          <p:nvGrpSpPr>
            <p:cNvPr id="90289" name="Group 177"/>
            <p:cNvGrpSpPr>
              <a:grpSpLocks/>
            </p:cNvGrpSpPr>
            <p:nvPr/>
          </p:nvGrpSpPr>
          <p:grpSpPr bwMode="auto">
            <a:xfrm>
              <a:off x="2662" y="2003"/>
              <a:ext cx="117" cy="291"/>
              <a:chOff x="4336" y="1632"/>
              <a:chExt cx="205" cy="338"/>
            </a:xfrm>
          </p:grpSpPr>
          <p:grpSp>
            <p:nvGrpSpPr>
              <p:cNvPr id="90290" name="Group 178"/>
              <p:cNvGrpSpPr>
                <a:grpSpLocks/>
              </p:cNvGrpSpPr>
              <p:nvPr/>
            </p:nvGrpSpPr>
            <p:grpSpPr bwMode="auto">
              <a:xfrm>
                <a:off x="4411" y="1634"/>
                <a:ext cx="102" cy="336"/>
                <a:chOff x="1248" y="3360"/>
                <a:chExt cx="144" cy="480"/>
              </a:xfrm>
            </p:grpSpPr>
            <p:sp>
              <p:nvSpPr>
                <p:cNvPr id="90291" name="AutoShape 179"/>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90292" name="Line 18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0293" name="Line 18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0294" name="Text Box 182"/>
              <p:cNvSpPr txBox="1">
                <a:spLocks noChangeArrowheads="1"/>
              </p:cNvSpPr>
              <p:nvPr/>
            </p:nvSpPr>
            <p:spPr bwMode="auto">
              <a:xfrm>
                <a:off x="4336" y="1632"/>
                <a:ext cx="205" cy="179"/>
              </a:xfrm>
              <a:prstGeom prst="rect">
                <a:avLst/>
              </a:prstGeom>
              <a:noFill/>
              <a:ln w="9525">
                <a:noFill/>
                <a:miter lim="800000"/>
                <a:headEnd/>
                <a:tailEnd/>
              </a:ln>
              <a:effectLst/>
            </p:spPr>
            <p:txBody>
              <a:bodyPr>
                <a:spAutoFit/>
              </a:bodyPr>
              <a:lstStyle/>
              <a:p>
                <a:endParaRPr lang="en-US" sz="1000" b="1" u="none" dirty="0"/>
              </a:p>
            </p:txBody>
          </p:sp>
        </p:grpSp>
        <p:sp>
          <p:nvSpPr>
            <p:cNvPr id="90295" name="Line 183"/>
            <p:cNvSpPr>
              <a:spLocks noChangeShapeType="1"/>
            </p:cNvSpPr>
            <p:nvPr/>
          </p:nvSpPr>
          <p:spPr bwMode="auto">
            <a:xfrm>
              <a:off x="2462" y="2104"/>
              <a:ext cx="247" cy="0"/>
            </a:xfrm>
            <a:prstGeom prst="line">
              <a:avLst/>
            </a:prstGeom>
            <a:noFill/>
            <a:ln w="28575">
              <a:solidFill>
                <a:srgbClr val="996633"/>
              </a:solidFill>
              <a:round/>
              <a:headEnd/>
              <a:tailEnd type="triangle" w="med" len="med"/>
            </a:ln>
            <a:effectLst/>
          </p:spPr>
          <p:txBody>
            <a:bodyPr/>
            <a:lstStyle/>
            <a:p>
              <a:endParaRPr lang="en-US" dirty="0"/>
            </a:p>
          </p:txBody>
        </p:sp>
        <p:sp>
          <p:nvSpPr>
            <p:cNvPr id="90296" name="Line 184"/>
            <p:cNvSpPr>
              <a:spLocks noChangeShapeType="1"/>
            </p:cNvSpPr>
            <p:nvPr/>
          </p:nvSpPr>
          <p:spPr bwMode="auto">
            <a:xfrm>
              <a:off x="2462" y="2186"/>
              <a:ext cx="247" cy="0"/>
            </a:xfrm>
            <a:prstGeom prst="line">
              <a:avLst/>
            </a:prstGeom>
            <a:noFill/>
            <a:ln w="28575">
              <a:solidFill>
                <a:srgbClr val="996633"/>
              </a:solidFill>
              <a:round/>
              <a:headEnd/>
              <a:tailEnd type="triangle" w="med" len="med"/>
            </a:ln>
            <a:effectLst/>
          </p:spPr>
          <p:txBody>
            <a:bodyPr/>
            <a:lstStyle/>
            <a:p>
              <a:endParaRPr lang="en-US" dirty="0"/>
            </a:p>
          </p:txBody>
        </p:sp>
        <p:sp>
          <p:nvSpPr>
            <p:cNvPr id="90297" name="Line 185"/>
            <p:cNvSpPr>
              <a:spLocks noChangeShapeType="1"/>
            </p:cNvSpPr>
            <p:nvPr/>
          </p:nvSpPr>
          <p:spPr bwMode="auto">
            <a:xfrm>
              <a:off x="2544" y="2397"/>
              <a:ext cx="329" cy="0"/>
            </a:xfrm>
            <a:prstGeom prst="line">
              <a:avLst/>
            </a:prstGeom>
            <a:noFill/>
            <a:ln w="28575">
              <a:solidFill>
                <a:srgbClr val="996633"/>
              </a:solidFill>
              <a:round/>
              <a:headEnd/>
              <a:tailEnd type="triangle" w="med" len="med"/>
            </a:ln>
            <a:effectLst/>
          </p:spPr>
          <p:txBody>
            <a:bodyPr/>
            <a:lstStyle/>
            <a:p>
              <a:endParaRPr lang="en-US" dirty="0"/>
            </a:p>
          </p:txBody>
        </p:sp>
        <p:sp>
          <p:nvSpPr>
            <p:cNvPr id="90298" name="Line 186"/>
            <p:cNvSpPr>
              <a:spLocks noChangeShapeType="1"/>
            </p:cNvSpPr>
            <p:nvPr/>
          </p:nvSpPr>
          <p:spPr bwMode="auto">
            <a:xfrm>
              <a:off x="1776" y="1682"/>
              <a:ext cx="82" cy="0"/>
            </a:xfrm>
            <a:prstGeom prst="line">
              <a:avLst/>
            </a:prstGeom>
            <a:noFill/>
            <a:ln w="28575">
              <a:solidFill>
                <a:schemeClr val="tx1"/>
              </a:solidFill>
              <a:round/>
              <a:headEnd/>
              <a:tailEnd type="triangle" w="med" len="med"/>
            </a:ln>
            <a:effectLst/>
          </p:spPr>
          <p:txBody>
            <a:bodyPr/>
            <a:lstStyle/>
            <a:p>
              <a:endParaRPr lang="en-US" dirty="0"/>
            </a:p>
          </p:txBody>
        </p:sp>
        <p:sp>
          <p:nvSpPr>
            <p:cNvPr id="90299" name="Line 187"/>
            <p:cNvSpPr>
              <a:spLocks noChangeShapeType="1"/>
            </p:cNvSpPr>
            <p:nvPr/>
          </p:nvSpPr>
          <p:spPr bwMode="auto">
            <a:xfrm>
              <a:off x="4080" y="1618"/>
              <a:ext cx="82" cy="0"/>
            </a:xfrm>
            <a:prstGeom prst="line">
              <a:avLst/>
            </a:prstGeom>
            <a:noFill/>
            <a:ln w="28575">
              <a:solidFill>
                <a:schemeClr val="tx1"/>
              </a:solidFill>
              <a:round/>
              <a:headEnd/>
              <a:tailEnd type="triangle" w="med" len="med"/>
            </a:ln>
            <a:effectLst/>
          </p:spPr>
          <p:txBody>
            <a:bodyPr/>
            <a:lstStyle/>
            <a:p>
              <a:endParaRPr lang="en-US" dirty="0"/>
            </a:p>
          </p:txBody>
        </p:sp>
        <p:grpSp>
          <p:nvGrpSpPr>
            <p:cNvPr id="90300" name="Group 188"/>
            <p:cNvGrpSpPr>
              <a:grpSpLocks/>
            </p:cNvGrpSpPr>
            <p:nvPr/>
          </p:nvGrpSpPr>
          <p:grpSpPr bwMode="auto">
            <a:xfrm>
              <a:off x="2662" y="1611"/>
              <a:ext cx="117" cy="291"/>
              <a:chOff x="4336" y="1632"/>
              <a:chExt cx="205" cy="338"/>
            </a:xfrm>
          </p:grpSpPr>
          <p:grpSp>
            <p:nvGrpSpPr>
              <p:cNvPr id="90301" name="Group 189"/>
              <p:cNvGrpSpPr>
                <a:grpSpLocks/>
              </p:cNvGrpSpPr>
              <p:nvPr/>
            </p:nvGrpSpPr>
            <p:grpSpPr bwMode="auto">
              <a:xfrm>
                <a:off x="4411" y="1634"/>
                <a:ext cx="102" cy="336"/>
                <a:chOff x="1248" y="3360"/>
                <a:chExt cx="144" cy="480"/>
              </a:xfrm>
            </p:grpSpPr>
            <p:sp>
              <p:nvSpPr>
                <p:cNvPr id="90302" name="AutoShape 190"/>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90303" name="Line 19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0304" name="Line 19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0305" name="Text Box 193"/>
              <p:cNvSpPr txBox="1">
                <a:spLocks noChangeArrowheads="1"/>
              </p:cNvSpPr>
              <p:nvPr/>
            </p:nvSpPr>
            <p:spPr bwMode="auto">
              <a:xfrm>
                <a:off x="4336" y="1632"/>
                <a:ext cx="205" cy="179"/>
              </a:xfrm>
              <a:prstGeom prst="rect">
                <a:avLst/>
              </a:prstGeom>
              <a:noFill/>
              <a:ln w="9525">
                <a:noFill/>
                <a:miter lim="800000"/>
                <a:headEnd/>
                <a:tailEnd/>
              </a:ln>
              <a:effectLst/>
            </p:spPr>
            <p:txBody>
              <a:bodyPr>
                <a:spAutoFit/>
              </a:bodyPr>
              <a:lstStyle/>
              <a:p>
                <a:endParaRPr lang="en-US" sz="1000" b="1" u="none" dirty="0"/>
              </a:p>
            </p:txBody>
          </p:sp>
        </p:grpSp>
        <p:sp>
          <p:nvSpPr>
            <p:cNvPr id="90312" name="Line 200"/>
            <p:cNvSpPr>
              <a:spLocks noChangeShapeType="1"/>
            </p:cNvSpPr>
            <p:nvPr/>
          </p:nvSpPr>
          <p:spPr bwMode="auto">
            <a:xfrm>
              <a:off x="2462" y="1320"/>
              <a:ext cx="247" cy="0"/>
            </a:xfrm>
            <a:prstGeom prst="line">
              <a:avLst/>
            </a:prstGeom>
            <a:noFill/>
            <a:ln w="28575">
              <a:solidFill>
                <a:srgbClr val="996633"/>
              </a:solidFill>
              <a:round/>
              <a:headEnd/>
              <a:tailEnd type="triangle" w="med" len="med"/>
            </a:ln>
            <a:effectLst/>
          </p:spPr>
          <p:txBody>
            <a:bodyPr/>
            <a:lstStyle/>
            <a:p>
              <a:endParaRPr lang="en-US" dirty="0"/>
            </a:p>
          </p:txBody>
        </p:sp>
        <p:sp>
          <p:nvSpPr>
            <p:cNvPr id="90313" name="Line 201"/>
            <p:cNvSpPr>
              <a:spLocks noChangeShapeType="1"/>
            </p:cNvSpPr>
            <p:nvPr/>
          </p:nvSpPr>
          <p:spPr bwMode="auto">
            <a:xfrm>
              <a:off x="2462" y="1645"/>
              <a:ext cx="247" cy="0"/>
            </a:xfrm>
            <a:prstGeom prst="line">
              <a:avLst/>
            </a:prstGeom>
            <a:noFill/>
            <a:ln w="28575">
              <a:solidFill>
                <a:srgbClr val="996633"/>
              </a:solidFill>
              <a:round/>
              <a:headEnd/>
              <a:tailEnd type="triangle" w="med" len="med"/>
            </a:ln>
            <a:effectLst/>
          </p:spPr>
          <p:txBody>
            <a:bodyPr/>
            <a:lstStyle/>
            <a:p>
              <a:endParaRPr lang="en-US" dirty="0"/>
            </a:p>
          </p:txBody>
        </p:sp>
        <p:grpSp>
          <p:nvGrpSpPr>
            <p:cNvPr id="90314" name="Group 202"/>
            <p:cNvGrpSpPr>
              <a:grpSpLocks/>
            </p:cNvGrpSpPr>
            <p:nvPr/>
          </p:nvGrpSpPr>
          <p:grpSpPr bwMode="auto">
            <a:xfrm>
              <a:off x="3422" y="1266"/>
              <a:ext cx="55" cy="957"/>
              <a:chOff x="1728" y="1296"/>
              <a:chExt cx="96" cy="2688"/>
            </a:xfrm>
          </p:grpSpPr>
          <p:sp>
            <p:nvSpPr>
              <p:cNvPr id="90315" name="Rectangle 203"/>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90316" name="Rectangle 204"/>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grpSp>
          <p:nvGrpSpPr>
            <p:cNvPr id="90317" name="Group 205"/>
            <p:cNvGrpSpPr>
              <a:grpSpLocks/>
            </p:cNvGrpSpPr>
            <p:nvPr/>
          </p:nvGrpSpPr>
          <p:grpSpPr bwMode="auto">
            <a:xfrm>
              <a:off x="4025" y="1266"/>
              <a:ext cx="55" cy="957"/>
              <a:chOff x="1728" y="1296"/>
              <a:chExt cx="96" cy="2688"/>
            </a:xfrm>
          </p:grpSpPr>
          <p:sp>
            <p:nvSpPr>
              <p:cNvPr id="90318" name="Rectangle 206"/>
              <p:cNvSpPr>
                <a:spLocks noChangeArrowheads="1"/>
              </p:cNvSpPr>
              <p:nvPr/>
            </p:nvSpPr>
            <p:spPr bwMode="auto">
              <a:xfrm>
                <a:off x="1728" y="1296"/>
                <a:ext cx="48" cy="2688"/>
              </a:xfrm>
              <a:prstGeom prst="rect">
                <a:avLst/>
              </a:prstGeom>
              <a:solidFill>
                <a:srgbClr val="FF9900">
                  <a:alpha val="50000"/>
                </a:srgbClr>
              </a:solidFill>
              <a:ln w="9525">
                <a:solidFill>
                  <a:schemeClr val="tx1"/>
                </a:solidFill>
                <a:miter lim="800000"/>
                <a:headEnd/>
                <a:tailEnd/>
              </a:ln>
              <a:effectLst/>
            </p:spPr>
            <p:txBody>
              <a:bodyPr wrap="none" anchor="ctr"/>
              <a:lstStyle/>
              <a:p>
                <a:endParaRPr lang="en-US" dirty="0"/>
              </a:p>
            </p:txBody>
          </p:sp>
          <p:sp>
            <p:nvSpPr>
              <p:cNvPr id="90319" name="Rectangle 207"/>
              <p:cNvSpPr>
                <a:spLocks noChangeArrowheads="1"/>
              </p:cNvSpPr>
              <p:nvPr/>
            </p:nvSpPr>
            <p:spPr bwMode="auto">
              <a:xfrm>
                <a:off x="1776" y="1296"/>
                <a:ext cx="48" cy="2688"/>
              </a:xfrm>
              <a:prstGeom prst="rect">
                <a:avLst/>
              </a:prstGeom>
              <a:solidFill>
                <a:srgbClr val="FF9900">
                  <a:alpha val="70000"/>
                </a:srgbClr>
              </a:solidFill>
              <a:ln w="9525">
                <a:solidFill>
                  <a:schemeClr val="tx1"/>
                </a:solidFill>
                <a:miter lim="800000"/>
                <a:headEnd/>
                <a:tailEnd/>
              </a:ln>
              <a:effectLst/>
            </p:spPr>
            <p:txBody>
              <a:bodyPr wrap="none" anchor="ctr"/>
              <a:lstStyle/>
              <a:p>
                <a:endParaRPr lang="en-US" dirty="0"/>
              </a:p>
            </p:txBody>
          </p:sp>
        </p:grpSp>
        <p:sp>
          <p:nvSpPr>
            <p:cNvPr id="90320" name="Line 208"/>
            <p:cNvSpPr>
              <a:spLocks noChangeShapeType="1"/>
            </p:cNvSpPr>
            <p:nvPr/>
          </p:nvSpPr>
          <p:spPr bwMode="auto">
            <a:xfrm>
              <a:off x="2653" y="1861"/>
              <a:ext cx="55" cy="0"/>
            </a:xfrm>
            <a:prstGeom prst="line">
              <a:avLst/>
            </a:prstGeom>
            <a:noFill/>
            <a:ln w="28575">
              <a:solidFill>
                <a:schemeClr val="accent2"/>
              </a:solidFill>
              <a:round/>
              <a:headEnd/>
              <a:tailEnd type="triangle" w="med" len="med"/>
            </a:ln>
            <a:effectLst/>
          </p:spPr>
          <p:txBody>
            <a:bodyPr/>
            <a:lstStyle/>
            <a:p>
              <a:endParaRPr lang="en-US" dirty="0"/>
            </a:p>
          </p:txBody>
        </p:sp>
        <p:sp>
          <p:nvSpPr>
            <p:cNvPr id="90321" name="Line 209"/>
            <p:cNvSpPr>
              <a:spLocks noChangeShapeType="1"/>
            </p:cNvSpPr>
            <p:nvPr/>
          </p:nvSpPr>
          <p:spPr bwMode="auto">
            <a:xfrm>
              <a:off x="2654" y="1482"/>
              <a:ext cx="0" cy="1028"/>
            </a:xfrm>
            <a:prstGeom prst="line">
              <a:avLst/>
            </a:prstGeom>
            <a:noFill/>
            <a:ln w="28575">
              <a:solidFill>
                <a:schemeClr val="accent2"/>
              </a:solidFill>
              <a:round/>
              <a:headEnd/>
              <a:tailEnd/>
            </a:ln>
            <a:effectLst/>
          </p:spPr>
          <p:txBody>
            <a:bodyPr/>
            <a:lstStyle/>
            <a:p>
              <a:endParaRPr lang="en-US" dirty="0"/>
            </a:p>
          </p:txBody>
        </p:sp>
        <p:sp>
          <p:nvSpPr>
            <p:cNvPr id="90322" name="Line 210"/>
            <p:cNvSpPr>
              <a:spLocks noChangeShapeType="1"/>
            </p:cNvSpPr>
            <p:nvPr/>
          </p:nvSpPr>
          <p:spPr bwMode="auto">
            <a:xfrm>
              <a:off x="1782" y="1678"/>
              <a:ext cx="0" cy="866"/>
            </a:xfrm>
            <a:prstGeom prst="line">
              <a:avLst/>
            </a:prstGeom>
            <a:noFill/>
            <a:ln w="28575">
              <a:solidFill>
                <a:schemeClr val="tx1"/>
              </a:solidFill>
              <a:round/>
              <a:headEnd/>
              <a:tailEnd/>
            </a:ln>
            <a:effectLst/>
          </p:spPr>
          <p:txBody>
            <a:bodyPr/>
            <a:lstStyle/>
            <a:p>
              <a:endParaRPr lang="en-US" dirty="0"/>
            </a:p>
          </p:txBody>
        </p:sp>
        <p:sp>
          <p:nvSpPr>
            <p:cNvPr id="90323" name="Line 211"/>
            <p:cNvSpPr>
              <a:spLocks noChangeShapeType="1"/>
            </p:cNvSpPr>
            <p:nvPr/>
          </p:nvSpPr>
          <p:spPr bwMode="auto">
            <a:xfrm>
              <a:off x="2605" y="1401"/>
              <a:ext cx="0" cy="1136"/>
            </a:xfrm>
            <a:prstGeom prst="line">
              <a:avLst/>
            </a:prstGeom>
            <a:noFill/>
            <a:ln w="28575">
              <a:solidFill>
                <a:schemeClr val="tx1"/>
              </a:solidFill>
              <a:round/>
              <a:headEnd/>
              <a:tailEnd/>
            </a:ln>
            <a:effectLst/>
          </p:spPr>
          <p:txBody>
            <a:bodyPr/>
            <a:lstStyle/>
            <a:p>
              <a:endParaRPr lang="en-US" dirty="0"/>
            </a:p>
          </p:txBody>
        </p:sp>
        <p:sp>
          <p:nvSpPr>
            <p:cNvPr id="90324" name="Line 212"/>
            <p:cNvSpPr>
              <a:spLocks noChangeShapeType="1"/>
            </p:cNvSpPr>
            <p:nvPr/>
          </p:nvSpPr>
          <p:spPr bwMode="auto">
            <a:xfrm>
              <a:off x="2599" y="1753"/>
              <a:ext cx="109" cy="0"/>
            </a:xfrm>
            <a:prstGeom prst="line">
              <a:avLst/>
            </a:prstGeom>
            <a:noFill/>
            <a:ln w="28575">
              <a:solidFill>
                <a:schemeClr val="tx1"/>
              </a:solidFill>
              <a:round/>
              <a:headEnd/>
              <a:tailEnd type="triangle" w="med" len="med"/>
            </a:ln>
            <a:effectLst/>
          </p:spPr>
          <p:txBody>
            <a:bodyPr/>
            <a:lstStyle/>
            <a:p>
              <a:endParaRPr lang="en-US" dirty="0"/>
            </a:p>
          </p:txBody>
        </p:sp>
        <p:sp>
          <p:nvSpPr>
            <p:cNvPr id="90325" name="Line 213"/>
            <p:cNvSpPr>
              <a:spLocks noChangeShapeType="1"/>
            </p:cNvSpPr>
            <p:nvPr/>
          </p:nvSpPr>
          <p:spPr bwMode="auto">
            <a:xfrm>
              <a:off x="2763" y="1726"/>
              <a:ext cx="330" cy="0"/>
            </a:xfrm>
            <a:prstGeom prst="line">
              <a:avLst/>
            </a:prstGeom>
            <a:noFill/>
            <a:ln w="28575">
              <a:solidFill>
                <a:schemeClr val="tx1"/>
              </a:solidFill>
              <a:round/>
              <a:headEnd/>
              <a:tailEnd type="triangle" w="med" len="med"/>
            </a:ln>
            <a:effectLst/>
          </p:spPr>
          <p:txBody>
            <a:bodyPr/>
            <a:lstStyle/>
            <a:p>
              <a:endParaRPr lang="en-US" dirty="0"/>
            </a:p>
          </p:txBody>
        </p:sp>
        <p:sp>
          <p:nvSpPr>
            <p:cNvPr id="90326" name="AutoShape 214"/>
            <p:cNvSpPr>
              <a:spLocks noChangeArrowheads="1"/>
            </p:cNvSpPr>
            <p:nvPr/>
          </p:nvSpPr>
          <p:spPr bwMode="auto">
            <a:xfrm>
              <a:off x="2873" y="2213"/>
              <a:ext cx="439" cy="243"/>
            </a:xfrm>
            <a:prstGeom prst="roundRect">
              <a:avLst>
                <a:gd name="adj" fmla="val 16667"/>
              </a:avLst>
            </a:prstGeom>
            <a:solidFill>
              <a:srgbClr val="FF9999"/>
            </a:solidFill>
            <a:ln w="28575">
              <a:solidFill>
                <a:srgbClr val="CC0000"/>
              </a:solidFill>
              <a:round/>
              <a:headEnd/>
              <a:tailEnd/>
            </a:ln>
            <a:effectLst/>
          </p:spPr>
          <p:txBody>
            <a:bodyPr wrap="none" anchor="ctr"/>
            <a:lstStyle/>
            <a:p>
              <a:r>
                <a:rPr lang="en-US" sz="800" b="1" u="none" dirty="0">
                  <a:solidFill>
                    <a:srgbClr val="CC0000"/>
                  </a:solidFill>
                </a:rPr>
                <a:t>Forwarding</a:t>
              </a:r>
            </a:p>
            <a:p>
              <a:r>
                <a:rPr lang="en-US" sz="800" b="1" u="none" dirty="0">
                  <a:solidFill>
                    <a:srgbClr val="CC0000"/>
                  </a:solidFill>
                </a:rPr>
                <a:t>Unit</a:t>
              </a:r>
            </a:p>
          </p:txBody>
        </p:sp>
        <p:sp>
          <p:nvSpPr>
            <p:cNvPr id="90327" name="Line 215"/>
            <p:cNvSpPr>
              <a:spLocks noChangeShapeType="1"/>
            </p:cNvSpPr>
            <p:nvPr/>
          </p:nvSpPr>
          <p:spPr bwMode="auto">
            <a:xfrm>
              <a:off x="2462" y="2028"/>
              <a:ext cx="82" cy="0"/>
            </a:xfrm>
            <a:prstGeom prst="line">
              <a:avLst/>
            </a:prstGeom>
            <a:noFill/>
            <a:ln w="28575">
              <a:solidFill>
                <a:srgbClr val="996633"/>
              </a:solidFill>
              <a:round/>
              <a:headEnd/>
              <a:tailEnd/>
            </a:ln>
            <a:effectLst/>
          </p:spPr>
          <p:txBody>
            <a:bodyPr/>
            <a:lstStyle/>
            <a:p>
              <a:endParaRPr lang="en-US" dirty="0"/>
            </a:p>
          </p:txBody>
        </p:sp>
        <p:sp>
          <p:nvSpPr>
            <p:cNvPr id="90328" name="Line 216"/>
            <p:cNvSpPr>
              <a:spLocks noChangeShapeType="1"/>
            </p:cNvSpPr>
            <p:nvPr/>
          </p:nvSpPr>
          <p:spPr bwMode="auto">
            <a:xfrm>
              <a:off x="2571" y="2104"/>
              <a:ext cx="0" cy="244"/>
            </a:xfrm>
            <a:prstGeom prst="line">
              <a:avLst/>
            </a:prstGeom>
            <a:noFill/>
            <a:ln w="28575">
              <a:solidFill>
                <a:srgbClr val="996633"/>
              </a:solidFill>
              <a:round/>
              <a:headEnd/>
              <a:tailEnd/>
            </a:ln>
            <a:effectLst/>
          </p:spPr>
          <p:txBody>
            <a:bodyPr/>
            <a:lstStyle/>
            <a:p>
              <a:endParaRPr lang="en-US" dirty="0"/>
            </a:p>
          </p:txBody>
        </p:sp>
        <p:sp>
          <p:nvSpPr>
            <p:cNvPr id="90329" name="Line 217"/>
            <p:cNvSpPr>
              <a:spLocks noChangeShapeType="1"/>
            </p:cNvSpPr>
            <p:nvPr/>
          </p:nvSpPr>
          <p:spPr bwMode="auto">
            <a:xfrm>
              <a:off x="2763" y="2159"/>
              <a:ext cx="659" cy="0"/>
            </a:xfrm>
            <a:prstGeom prst="line">
              <a:avLst/>
            </a:prstGeom>
            <a:noFill/>
            <a:ln w="28575">
              <a:solidFill>
                <a:srgbClr val="996633"/>
              </a:solidFill>
              <a:round/>
              <a:headEnd/>
              <a:tailEnd type="triangle" w="med" len="med"/>
            </a:ln>
            <a:effectLst/>
          </p:spPr>
          <p:txBody>
            <a:bodyPr/>
            <a:lstStyle/>
            <a:p>
              <a:endParaRPr lang="en-US" dirty="0"/>
            </a:p>
          </p:txBody>
        </p:sp>
        <p:sp>
          <p:nvSpPr>
            <p:cNvPr id="90330" name="Line 218"/>
            <p:cNvSpPr>
              <a:spLocks noChangeShapeType="1"/>
            </p:cNvSpPr>
            <p:nvPr/>
          </p:nvSpPr>
          <p:spPr bwMode="auto">
            <a:xfrm>
              <a:off x="3582" y="2159"/>
              <a:ext cx="0" cy="135"/>
            </a:xfrm>
            <a:prstGeom prst="line">
              <a:avLst/>
            </a:prstGeom>
            <a:noFill/>
            <a:ln w="28575">
              <a:solidFill>
                <a:srgbClr val="996633"/>
              </a:solidFill>
              <a:round/>
              <a:headEnd/>
              <a:tailEnd/>
            </a:ln>
            <a:effectLst/>
          </p:spPr>
          <p:txBody>
            <a:bodyPr/>
            <a:lstStyle/>
            <a:p>
              <a:endParaRPr lang="en-US" dirty="0"/>
            </a:p>
          </p:txBody>
        </p:sp>
        <p:sp>
          <p:nvSpPr>
            <p:cNvPr id="90331" name="Line 219"/>
            <p:cNvSpPr>
              <a:spLocks noChangeShapeType="1"/>
            </p:cNvSpPr>
            <p:nvPr/>
          </p:nvSpPr>
          <p:spPr bwMode="auto">
            <a:xfrm flipH="1">
              <a:off x="2736" y="1949"/>
              <a:ext cx="219" cy="0"/>
            </a:xfrm>
            <a:prstGeom prst="line">
              <a:avLst/>
            </a:prstGeom>
            <a:noFill/>
            <a:ln w="19050">
              <a:solidFill>
                <a:srgbClr val="CC0000"/>
              </a:solidFill>
              <a:round/>
              <a:headEnd/>
              <a:tailEnd/>
            </a:ln>
            <a:effectLst/>
          </p:spPr>
          <p:txBody>
            <a:bodyPr/>
            <a:lstStyle/>
            <a:p>
              <a:endParaRPr lang="en-US" dirty="0"/>
            </a:p>
          </p:txBody>
        </p:sp>
        <p:sp>
          <p:nvSpPr>
            <p:cNvPr id="90332" name="Line 220"/>
            <p:cNvSpPr>
              <a:spLocks noChangeShapeType="1"/>
            </p:cNvSpPr>
            <p:nvPr/>
          </p:nvSpPr>
          <p:spPr bwMode="auto">
            <a:xfrm flipV="1">
              <a:off x="2736" y="1898"/>
              <a:ext cx="0" cy="54"/>
            </a:xfrm>
            <a:prstGeom prst="line">
              <a:avLst/>
            </a:prstGeom>
            <a:noFill/>
            <a:ln w="19050">
              <a:solidFill>
                <a:srgbClr val="CC0000"/>
              </a:solidFill>
              <a:round/>
              <a:headEnd/>
              <a:tailEnd type="triangle" w="med" len="med"/>
            </a:ln>
            <a:effectLst/>
          </p:spPr>
          <p:txBody>
            <a:bodyPr/>
            <a:lstStyle/>
            <a:p>
              <a:endParaRPr lang="en-US" dirty="0"/>
            </a:p>
          </p:txBody>
        </p:sp>
        <p:sp>
          <p:nvSpPr>
            <p:cNvPr id="90333" name="Line 221"/>
            <p:cNvSpPr>
              <a:spLocks noChangeShapeType="1"/>
            </p:cNvSpPr>
            <p:nvPr/>
          </p:nvSpPr>
          <p:spPr bwMode="auto">
            <a:xfrm flipH="1">
              <a:off x="2736" y="1590"/>
              <a:ext cx="274" cy="0"/>
            </a:xfrm>
            <a:prstGeom prst="line">
              <a:avLst/>
            </a:prstGeom>
            <a:noFill/>
            <a:ln w="19050">
              <a:solidFill>
                <a:srgbClr val="CC0000"/>
              </a:solidFill>
              <a:round/>
              <a:headEnd/>
              <a:tailEnd/>
            </a:ln>
            <a:effectLst/>
          </p:spPr>
          <p:txBody>
            <a:bodyPr/>
            <a:lstStyle/>
            <a:p>
              <a:endParaRPr lang="en-US" dirty="0"/>
            </a:p>
          </p:txBody>
        </p:sp>
        <p:sp>
          <p:nvSpPr>
            <p:cNvPr id="90334" name="Line 222"/>
            <p:cNvSpPr>
              <a:spLocks noChangeShapeType="1"/>
            </p:cNvSpPr>
            <p:nvPr/>
          </p:nvSpPr>
          <p:spPr bwMode="auto">
            <a:xfrm flipV="1">
              <a:off x="2736" y="1548"/>
              <a:ext cx="0" cy="27"/>
            </a:xfrm>
            <a:prstGeom prst="line">
              <a:avLst/>
            </a:prstGeom>
            <a:noFill/>
            <a:ln w="19050">
              <a:solidFill>
                <a:srgbClr val="CC0000"/>
              </a:solidFill>
              <a:round/>
              <a:headEnd/>
              <a:tailEnd type="triangle" w="med" len="med"/>
            </a:ln>
            <a:effectLst/>
          </p:spPr>
          <p:txBody>
            <a:bodyPr/>
            <a:lstStyle/>
            <a:p>
              <a:endParaRPr lang="en-US" dirty="0"/>
            </a:p>
          </p:txBody>
        </p:sp>
        <p:sp>
          <p:nvSpPr>
            <p:cNvPr id="90335" name="Line 223"/>
            <p:cNvSpPr>
              <a:spLocks noChangeShapeType="1"/>
            </p:cNvSpPr>
            <p:nvPr/>
          </p:nvSpPr>
          <p:spPr bwMode="auto">
            <a:xfrm>
              <a:off x="2955" y="1851"/>
              <a:ext cx="467" cy="0"/>
            </a:xfrm>
            <a:prstGeom prst="line">
              <a:avLst/>
            </a:prstGeom>
            <a:noFill/>
            <a:ln w="28575">
              <a:solidFill>
                <a:schemeClr val="tx1"/>
              </a:solidFill>
              <a:round/>
              <a:headEnd/>
              <a:tailEnd type="triangle" w="med" len="med"/>
            </a:ln>
            <a:effectLst/>
          </p:spPr>
          <p:txBody>
            <a:bodyPr/>
            <a:lstStyle/>
            <a:p>
              <a:endParaRPr lang="en-US" dirty="0"/>
            </a:p>
          </p:txBody>
        </p:sp>
        <p:sp>
          <p:nvSpPr>
            <p:cNvPr id="90336" name="Line 224"/>
            <p:cNvSpPr>
              <a:spLocks noChangeShapeType="1"/>
            </p:cNvSpPr>
            <p:nvPr/>
          </p:nvSpPr>
          <p:spPr bwMode="auto">
            <a:xfrm>
              <a:off x="2955" y="1722"/>
              <a:ext cx="0" cy="136"/>
            </a:xfrm>
            <a:prstGeom prst="line">
              <a:avLst/>
            </a:prstGeom>
            <a:noFill/>
            <a:ln w="28575">
              <a:solidFill>
                <a:schemeClr val="tx1"/>
              </a:solidFill>
              <a:round/>
              <a:headEnd/>
              <a:tailEnd/>
            </a:ln>
            <a:effectLst/>
          </p:spPr>
          <p:txBody>
            <a:bodyPr/>
            <a:lstStyle/>
            <a:p>
              <a:endParaRPr lang="en-US" dirty="0"/>
            </a:p>
          </p:txBody>
        </p:sp>
        <p:grpSp>
          <p:nvGrpSpPr>
            <p:cNvPr id="90306" name="Group 194"/>
            <p:cNvGrpSpPr>
              <a:grpSpLocks/>
            </p:cNvGrpSpPr>
            <p:nvPr/>
          </p:nvGrpSpPr>
          <p:grpSpPr bwMode="auto">
            <a:xfrm>
              <a:off x="2662" y="1260"/>
              <a:ext cx="117" cy="291"/>
              <a:chOff x="4336" y="1632"/>
              <a:chExt cx="205" cy="338"/>
            </a:xfrm>
          </p:grpSpPr>
          <p:grpSp>
            <p:nvGrpSpPr>
              <p:cNvPr id="90307" name="Group 195"/>
              <p:cNvGrpSpPr>
                <a:grpSpLocks/>
              </p:cNvGrpSpPr>
              <p:nvPr/>
            </p:nvGrpSpPr>
            <p:grpSpPr bwMode="auto">
              <a:xfrm>
                <a:off x="4411" y="1634"/>
                <a:ext cx="102" cy="336"/>
                <a:chOff x="1248" y="3360"/>
                <a:chExt cx="144" cy="480"/>
              </a:xfrm>
            </p:grpSpPr>
            <p:sp>
              <p:nvSpPr>
                <p:cNvPr id="90308" name="AutoShape 196"/>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90309" name="Line 19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0310" name="Line 19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0311" name="Text Box 199"/>
              <p:cNvSpPr txBox="1">
                <a:spLocks noChangeArrowheads="1"/>
              </p:cNvSpPr>
              <p:nvPr/>
            </p:nvSpPr>
            <p:spPr bwMode="auto">
              <a:xfrm>
                <a:off x="4336" y="1632"/>
                <a:ext cx="205" cy="179"/>
              </a:xfrm>
              <a:prstGeom prst="rect">
                <a:avLst/>
              </a:prstGeom>
              <a:noFill/>
              <a:ln w="9525">
                <a:noFill/>
                <a:miter lim="800000"/>
                <a:headEnd/>
                <a:tailEnd/>
              </a:ln>
              <a:effectLst/>
            </p:spPr>
            <p:txBody>
              <a:bodyPr>
                <a:spAutoFit/>
              </a:bodyPr>
              <a:lstStyle/>
              <a:p>
                <a:endParaRPr lang="en-US" sz="1000" b="1" u="none" dirty="0"/>
              </a:p>
            </p:txBody>
          </p:sp>
        </p:gr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50178" name="Rectangle 2"/>
          <p:cNvSpPr>
            <a:spLocks noGrp="1" noChangeArrowheads="1"/>
          </p:cNvSpPr>
          <p:nvPr>
            <p:ph type="title"/>
          </p:nvPr>
        </p:nvSpPr>
        <p:spPr>
          <a:xfrm>
            <a:off x="2514600" y="1524000"/>
            <a:ext cx="4191000" cy="533400"/>
          </a:xfrm>
          <a:ln/>
        </p:spPr>
        <p:txBody>
          <a:bodyPr/>
          <a:lstStyle/>
          <a:p>
            <a:r>
              <a:rPr lang="en-US" sz="3200" dirty="0"/>
              <a:t>Stalls</a:t>
            </a:r>
          </a:p>
        </p:txBody>
      </p:sp>
      <p:sp>
        <p:nvSpPr>
          <p:cNvPr id="50179" name="Rectangle 3"/>
          <p:cNvSpPr>
            <a:spLocks noGrp="1" noChangeArrowheads="1"/>
          </p:cNvSpPr>
          <p:nvPr>
            <p:ph type="body" idx="1"/>
          </p:nvPr>
        </p:nvSpPr>
        <p:spPr>
          <a:xfrm>
            <a:off x="685800" y="2286000"/>
            <a:ext cx="7772400" cy="4114800"/>
          </a:xfrm>
        </p:spPr>
        <p:txBody>
          <a:bodyPr/>
          <a:lstStyle/>
          <a:p>
            <a:r>
              <a:rPr lang="en-US" dirty="0"/>
              <a:t>Forwarding will not always solve the problems of data hazards.  </a:t>
            </a:r>
          </a:p>
          <a:p>
            <a:r>
              <a:rPr lang="en-US" dirty="0">
                <a:solidFill>
                  <a:srgbClr val="008000"/>
                </a:solidFill>
              </a:rPr>
              <a:t>For example, suppose an add instruction follows a load word (lw), and the add involves the register that receives the memory data.  </a:t>
            </a:r>
          </a:p>
          <a:p>
            <a:r>
              <a:rPr lang="en-US" dirty="0">
                <a:solidFill>
                  <a:srgbClr val="CC0000"/>
                </a:solidFill>
              </a:rPr>
              <a:t>In this case, forwarding will </a:t>
            </a:r>
            <a:r>
              <a:rPr lang="en-US" u="sng" dirty="0">
                <a:solidFill>
                  <a:srgbClr val="CC0000"/>
                </a:solidFill>
              </a:rPr>
              <a:t>not</a:t>
            </a:r>
            <a:r>
              <a:rPr lang="en-US" dirty="0">
                <a:solidFill>
                  <a:srgbClr val="CC0000"/>
                </a:solidFill>
              </a:rPr>
              <a:t> work.</a:t>
            </a:r>
            <a:r>
              <a:rPr lang="en-US" dirty="0"/>
              <a:t>  </a:t>
            </a:r>
          </a:p>
          <a:p>
            <a:r>
              <a:rPr lang="en-US" dirty="0">
                <a:solidFill>
                  <a:schemeClr val="accent2"/>
                </a:solidFill>
              </a:rPr>
              <a:t>The reason is that the data must be read from memory, and so it </a:t>
            </a:r>
            <a:r>
              <a:rPr lang="en-US" u="sng" dirty="0">
                <a:solidFill>
                  <a:schemeClr val="accent2"/>
                </a:solidFill>
              </a:rPr>
              <a:t>will not be available until the end of the MEM cycle</a:t>
            </a:r>
            <a:r>
              <a:rPr lang="en-US" dirty="0">
                <a:solidFill>
                  <a:schemeClr val="accent2"/>
                </a:solidFill>
              </a:rPr>
              <a:t>.  Thus the required data is not available for a forward, and </a:t>
            </a:r>
            <a:r>
              <a:rPr lang="en-US" u="sng" dirty="0">
                <a:solidFill>
                  <a:schemeClr val="accent2"/>
                </a:solidFill>
              </a:rPr>
              <a:t>the add instruction. if it proceeds, will process the wrong data</a:t>
            </a:r>
            <a:r>
              <a:rPr lang="en-US" dirty="0">
                <a:solidFill>
                  <a:schemeClr val="accent2"/>
                </a:solidFill>
              </a:rPr>
              <a:t>.  </a:t>
            </a:r>
          </a:p>
          <a:p>
            <a:r>
              <a:rPr lang="en-US" dirty="0">
                <a:solidFill>
                  <a:srgbClr val="CC6600"/>
                </a:solidFill>
              </a:rPr>
              <a:t>A solution to this problem is the stall.  </a:t>
            </a:r>
          </a:p>
          <a:p>
            <a:r>
              <a:rPr lang="en-US" dirty="0">
                <a:solidFill>
                  <a:schemeClr val="bg2"/>
                </a:solidFill>
              </a:rPr>
              <a:t>A stall halts the instruction awaiting data, </a:t>
            </a:r>
            <a:r>
              <a:rPr lang="en-US" u="sng" dirty="0">
                <a:solidFill>
                  <a:schemeClr val="bg2"/>
                </a:solidFill>
              </a:rPr>
              <a:t>while the key instruction (a lw in this case) proceeds to the end of the MEM cycle</a:t>
            </a:r>
            <a:r>
              <a:rPr lang="en-US" dirty="0">
                <a:solidFill>
                  <a:schemeClr val="bg2"/>
                </a:solidFill>
              </a:rPr>
              <a:t>, after which the desired data is available to the add.  </a:t>
            </a:r>
          </a:p>
        </p:txBody>
      </p:sp>
      <p:pic>
        <p:nvPicPr>
          <p:cNvPr id="2" name="4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1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3"/>
          <p:cNvSpPr>
            <a:spLocks noGrp="1"/>
          </p:cNvSpPr>
          <p:nvPr>
            <p:ph type="ftr" sz="quarter" idx="10"/>
          </p:nvPr>
        </p:nvSpPr>
        <p:spPr>
          <a:xfrm>
            <a:off x="2209800" y="6400800"/>
            <a:ext cx="4572000" cy="304800"/>
          </a:xfrm>
        </p:spPr>
        <p:txBody>
          <a:bodyPr/>
          <a:lstStyle/>
          <a:p>
            <a:r>
              <a:rPr lang="en-US" dirty="0" smtClean="0"/>
              <a:t>Lecture #20:  The Pipeline MIPS Processor</a:t>
            </a:r>
            <a:endParaRPr lang="en-US" dirty="0"/>
          </a:p>
        </p:txBody>
      </p:sp>
      <p:sp>
        <p:nvSpPr>
          <p:cNvPr id="51204" name="Rectangle 4"/>
          <p:cNvSpPr>
            <a:spLocks noGrp="1" noChangeArrowheads="1"/>
          </p:cNvSpPr>
          <p:nvPr>
            <p:ph type="title"/>
          </p:nvPr>
        </p:nvSpPr>
        <p:spPr>
          <a:noFill/>
          <a:ln/>
        </p:spPr>
        <p:txBody>
          <a:bodyPr/>
          <a:lstStyle/>
          <a:p>
            <a:r>
              <a:rPr lang="en-US" sz="3200" dirty="0"/>
              <a:t>Result of Stall Approach</a:t>
            </a:r>
          </a:p>
        </p:txBody>
      </p:sp>
      <p:sp>
        <p:nvSpPr>
          <p:cNvPr id="51206" name="Text Box 6"/>
          <p:cNvSpPr txBox="1">
            <a:spLocks noChangeArrowheads="1"/>
          </p:cNvSpPr>
          <p:nvPr/>
        </p:nvSpPr>
        <p:spPr bwMode="auto">
          <a:xfrm>
            <a:off x="609600" y="2959100"/>
            <a:ext cx="1447800" cy="1046440"/>
          </a:xfrm>
          <a:prstGeom prst="rect">
            <a:avLst/>
          </a:prstGeom>
          <a:noFill/>
          <a:ln w="9525">
            <a:noFill/>
            <a:miter lim="800000"/>
            <a:headEnd/>
            <a:tailEnd/>
          </a:ln>
          <a:effectLst/>
        </p:spPr>
        <p:txBody>
          <a:bodyPr>
            <a:spAutoFit/>
          </a:bodyPr>
          <a:lstStyle/>
          <a:p>
            <a:pPr algn="l"/>
            <a:r>
              <a:rPr lang="en-US" sz="1400" b="1" u="none">
                <a:solidFill>
                  <a:schemeClr val="accent2"/>
                </a:solidFill>
              </a:rPr>
              <a:t>lw </a:t>
            </a:r>
            <a:r>
              <a:rPr lang="en-US" sz="1400" b="1" u="none" smtClean="0">
                <a:solidFill>
                  <a:schemeClr val="accent2"/>
                </a:solidFill>
              </a:rPr>
              <a:t>$t2</a:t>
            </a:r>
            <a:r>
              <a:rPr lang="en-US" sz="1400" b="1" u="none" dirty="0">
                <a:solidFill>
                  <a:schemeClr val="accent2"/>
                </a:solidFill>
              </a:rPr>
              <a:t>, </a:t>
            </a:r>
            <a:r>
              <a:rPr lang="en-US" sz="1400" b="1" u="none">
                <a:solidFill>
                  <a:schemeClr val="accent2"/>
                </a:solidFill>
              </a:rPr>
              <a:t>32</a:t>
            </a:r>
            <a:r>
              <a:rPr lang="en-US" sz="1400" b="1" u="none" smtClean="0">
                <a:solidFill>
                  <a:schemeClr val="accent2"/>
                </a:solidFill>
              </a:rPr>
              <a:t>($t3</a:t>
            </a:r>
            <a:r>
              <a:rPr lang="en-US" sz="1400" b="1" u="none" dirty="0">
                <a:solidFill>
                  <a:schemeClr val="accent2"/>
                </a:solidFill>
              </a:rPr>
              <a:t>)</a:t>
            </a:r>
          </a:p>
          <a:p>
            <a:pPr algn="l"/>
            <a:endParaRPr lang="en-US" sz="1000" b="1" u="none" dirty="0">
              <a:solidFill>
                <a:schemeClr val="accent2"/>
              </a:solidFill>
            </a:endParaRPr>
          </a:p>
          <a:p>
            <a:pPr algn="l"/>
            <a:r>
              <a:rPr lang="en-US" sz="1400" b="1" u="none">
                <a:solidFill>
                  <a:schemeClr val="accent2"/>
                </a:solidFill>
              </a:rPr>
              <a:t>add </a:t>
            </a:r>
            <a:r>
              <a:rPr lang="en-US" sz="1400" b="1" u="none" smtClean="0">
                <a:solidFill>
                  <a:schemeClr val="accent2"/>
                </a:solidFill>
              </a:rPr>
              <a:t>$t7, $t6</a:t>
            </a:r>
            <a:r>
              <a:rPr lang="en-US" sz="1400" b="1" u="none">
                <a:solidFill>
                  <a:schemeClr val="accent2"/>
                </a:solidFill>
              </a:rPr>
              <a:t>, </a:t>
            </a:r>
            <a:r>
              <a:rPr lang="en-US" sz="1400" b="1" u="none" smtClean="0">
                <a:solidFill>
                  <a:schemeClr val="accent2"/>
                </a:solidFill>
              </a:rPr>
              <a:t>$t2</a:t>
            </a:r>
            <a:endParaRPr lang="en-US" sz="1400" b="1" u="none" dirty="0">
              <a:solidFill>
                <a:schemeClr val="accent2"/>
              </a:solidFill>
            </a:endParaRPr>
          </a:p>
          <a:p>
            <a:pPr algn="l"/>
            <a:endParaRPr lang="en-US" sz="1000" b="1" u="none" dirty="0">
              <a:solidFill>
                <a:schemeClr val="accent2"/>
              </a:solidFill>
            </a:endParaRPr>
          </a:p>
          <a:p>
            <a:pPr algn="l"/>
            <a:r>
              <a:rPr lang="en-US" sz="1400" b="1" u="none">
                <a:solidFill>
                  <a:schemeClr val="accent2"/>
                </a:solidFill>
              </a:rPr>
              <a:t>sw </a:t>
            </a:r>
            <a:r>
              <a:rPr lang="en-US" sz="1400" b="1" u="none" smtClean="0">
                <a:solidFill>
                  <a:schemeClr val="accent2"/>
                </a:solidFill>
              </a:rPr>
              <a:t>$s1, </a:t>
            </a:r>
            <a:r>
              <a:rPr lang="en-US" sz="1400" b="1" u="none">
                <a:solidFill>
                  <a:schemeClr val="accent2"/>
                </a:solidFill>
              </a:rPr>
              <a:t>80</a:t>
            </a:r>
            <a:r>
              <a:rPr lang="en-US" sz="1400" b="1" u="none" smtClean="0">
                <a:solidFill>
                  <a:schemeClr val="accent2"/>
                </a:solidFill>
              </a:rPr>
              <a:t>($t2</a:t>
            </a:r>
            <a:r>
              <a:rPr lang="en-US" sz="1400" b="1" u="none" dirty="0">
                <a:solidFill>
                  <a:schemeClr val="accent2"/>
                </a:solidFill>
              </a:rPr>
              <a:t>)</a:t>
            </a:r>
          </a:p>
        </p:txBody>
      </p:sp>
      <p:sp>
        <p:nvSpPr>
          <p:cNvPr id="51207" name="Line 7"/>
          <p:cNvSpPr>
            <a:spLocks noChangeShapeType="1"/>
          </p:cNvSpPr>
          <p:nvPr/>
        </p:nvSpPr>
        <p:spPr bwMode="auto">
          <a:xfrm>
            <a:off x="2057400" y="2301875"/>
            <a:ext cx="6553200" cy="0"/>
          </a:xfrm>
          <a:prstGeom prst="line">
            <a:avLst/>
          </a:prstGeom>
          <a:noFill/>
          <a:ln w="38100">
            <a:solidFill>
              <a:schemeClr val="tx1"/>
            </a:solidFill>
            <a:round/>
            <a:headEnd/>
            <a:tailEnd type="triangle" w="med" len="med"/>
          </a:ln>
          <a:effectLst/>
        </p:spPr>
        <p:txBody>
          <a:bodyPr/>
          <a:lstStyle/>
          <a:p>
            <a:endParaRPr lang="en-US" dirty="0"/>
          </a:p>
        </p:txBody>
      </p:sp>
      <p:sp>
        <p:nvSpPr>
          <p:cNvPr id="51208" name="Text Box 8"/>
          <p:cNvSpPr txBox="1">
            <a:spLocks noChangeArrowheads="1"/>
          </p:cNvSpPr>
          <p:nvPr/>
        </p:nvSpPr>
        <p:spPr bwMode="auto">
          <a:xfrm>
            <a:off x="569913" y="1844675"/>
            <a:ext cx="954087" cy="825500"/>
          </a:xfrm>
          <a:prstGeom prst="rect">
            <a:avLst/>
          </a:prstGeom>
          <a:noFill/>
          <a:ln w="9525">
            <a:noFill/>
            <a:miter lim="800000"/>
            <a:headEnd/>
            <a:tailEnd/>
          </a:ln>
          <a:effectLst/>
        </p:spPr>
        <p:txBody>
          <a:bodyPr wrap="none">
            <a:spAutoFit/>
          </a:bodyPr>
          <a:lstStyle/>
          <a:p>
            <a:r>
              <a:rPr lang="en-US" sz="1600" b="1" u="none" dirty="0">
                <a:solidFill>
                  <a:srgbClr val="CC0000"/>
                </a:solidFill>
              </a:rPr>
              <a:t>Timeline</a:t>
            </a:r>
          </a:p>
          <a:p>
            <a:r>
              <a:rPr lang="en-US" sz="1600" b="1" u="none" dirty="0">
                <a:solidFill>
                  <a:srgbClr val="CC0000"/>
                </a:solidFill>
              </a:rPr>
              <a:t>(clock</a:t>
            </a:r>
          </a:p>
          <a:p>
            <a:r>
              <a:rPr lang="en-US" sz="1600" b="1" u="none" dirty="0">
                <a:solidFill>
                  <a:srgbClr val="CC0000"/>
                </a:solidFill>
              </a:rPr>
              <a:t>cycles)</a:t>
            </a:r>
          </a:p>
        </p:txBody>
      </p:sp>
      <p:sp>
        <p:nvSpPr>
          <p:cNvPr id="51209" name="Line 9"/>
          <p:cNvSpPr>
            <a:spLocks noChangeShapeType="1"/>
          </p:cNvSpPr>
          <p:nvPr/>
        </p:nvSpPr>
        <p:spPr bwMode="auto">
          <a:xfrm>
            <a:off x="2057400" y="2225675"/>
            <a:ext cx="0" cy="152400"/>
          </a:xfrm>
          <a:prstGeom prst="line">
            <a:avLst/>
          </a:prstGeom>
          <a:noFill/>
          <a:ln w="38100">
            <a:solidFill>
              <a:schemeClr val="tx1"/>
            </a:solidFill>
            <a:round/>
            <a:headEnd/>
            <a:tailEnd/>
          </a:ln>
          <a:effectLst/>
        </p:spPr>
        <p:txBody>
          <a:bodyPr/>
          <a:lstStyle/>
          <a:p>
            <a:endParaRPr lang="en-US" dirty="0"/>
          </a:p>
        </p:txBody>
      </p:sp>
      <p:sp>
        <p:nvSpPr>
          <p:cNvPr id="51210" name="Line 10"/>
          <p:cNvSpPr>
            <a:spLocks noChangeShapeType="1"/>
          </p:cNvSpPr>
          <p:nvPr/>
        </p:nvSpPr>
        <p:spPr bwMode="auto">
          <a:xfrm>
            <a:off x="2667000" y="2225675"/>
            <a:ext cx="0" cy="152400"/>
          </a:xfrm>
          <a:prstGeom prst="line">
            <a:avLst/>
          </a:prstGeom>
          <a:noFill/>
          <a:ln w="38100">
            <a:solidFill>
              <a:schemeClr val="tx1"/>
            </a:solidFill>
            <a:round/>
            <a:headEnd/>
            <a:tailEnd/>
          </a:ln>
          <a:effectLst/>
        </p:spPr>
        <p:txBody>
          <a:bodyPr/>
          <a:lstStyle/>
          <a:p>
            <a:endParaRPr lang="en-US" dirty="0"/>
          </a:p>
        </p:txBody>
      </p:sp>
      <p:sp>
        <p:nvSpPr>
          <p:cNvPr id="51211" name="Line 11"/>
          <p:cNvSpPr>
            <a:spLocks noChangeShapeType="1"/>
          </p:cNvSpPr>
          <p:nvPr/>
        </p:nvSpPr>
        <p:spPr bwMode="auto">
          <a:xfrm>
            <a:off x="3276600" y="2225675"/>
            <a:ext cx="0" cy="152400"/>
          </a:xfrm>
          <a:prstGeom prst="line">
            <a:avLst/>
          </a:prstGeom>
          <a:noFill/>
          <a:ln w="38100">
            <a:solidFill>
              <a:schemeClr val="tx1"/>
            </a:solidFill>
            <a:round/>
            <a:headEnd/>
            <a:tailEnd/>
          </a:ln>
          <a:effectLst/>
        </p:spPr>
        <p:txBody>
          <a:bodyPr/>
          <a:lstStyle/>
          <a:p>
            <a:endParaRPr lang="en-US" dirty="0"/>
          </a:p>
        </p:txBody>
      </p:sp>
      <p:sp>
        <p:nvSpPr>
          <p:cNvPr id="51212" name="Line 12"/>
          <p:cNvSpPr>
            <a:spLocks noChangeShapeType="1"/>
          </p:cNvSpPr>
          <p:nvPr/>
        </p:nvSpPr>
        <p:spPr bwMode="auto">
          <a:xfrm>
            <a:off x="3886200" y="2225675"/>
            <a:ext cx="0" cy="152400"/>
          </a:xfrm>
          <a:prstGeom prst="line">
            <a:avLst/>
          </a:prstGeom>
          <a:noFill/>
          <a:ln w="38100">
            <a:solidFill>
              <a:schemeClr val="tx1"/>
            </a:solidFill>
            <a:round/>
            <a:headEnd/>
            <a:tailEnd/>
          </a:ln>
          <a:effectLst/>
        </p:spPr>
        <p:txBody>
          <a:bodyPr/>
          <a:lstStyle/>
          <a:p>
            <a:endParaRPr lang="en-US" dirty="0"/>
          </a:p>
        </p:txBody>
      </p:sp>
      <p:sp>
        <p:nvSpPr>
          <p:cNvPr id="51213" name="Line 13"/>
          <p:cNvSpPr>
            <a:spLocks noChangeShapeType="1"/>
          </p:cNvSpPr>
          <p:nvPr/>
        </p:nvSpPr>
        <p:spPr bwMode="auto">
          <a:xfrm>
            <a:off x="4495800" y="2225675"/>
            <a:ext cx="0" cy="152400"/>
          </a:xfrm>
          <a:prstGeom prst="line">
            <a:avLst/>
          </a:prstGeom>
          <a:noFill/>
          <a:ln w="38100">
            <a:solidFill>
              <a:schemeClr val="tx1"/>
            </a:solidFill>
            <a:round/>
            <a:headEnd/>
            <a:tailEnd/>
          </a:ln>
          <a:effectLst/>
        </p:spPr>
        <p:txBody>
          <a:bodyPr/>
          <a:lstStyle/>
          <a:p>
            <a:endParaRPr lang="en-US" dirty="0"/>
          </a:p>
        </p:txBody>
      </p:sp>
      <p:sp>
        <p:nvSpPr>
          <p:cNvPr id="51214" name="Line 14"/>
          <p:cNvSpPr>
            <a:spLocks noChangeShapeType="1"/>
          </p:cNvSpPr>
          <p:nvPr/>
        </p:nvSpPr>
        <p:spPr bwMode="auto">
          <a:xfrm>
            <a:off x="5105400" y="2225675"/>
            <a:ext cx="0" cy="152400"/>
          </a:xfrm>
          <a:prstGeom prst="line">
            <a:avLst/>
          </a:prstGeom>
          <a:noFill/>
          <a:ln w="38100">
            <a:solidFill>
              <a:schemeClr val="tx1"/>
            </a:solidFill>
            <a:round/>
            <a:headEnd/>
            <a:tailEnd/>
          </a:ln>
          <a:effectLst/>
        </p:spPr>
        <p:txBody>
          <a:bodyPr/>
          <a:lstStyle/>
          <a:p>
            <a:endParaRPr lang="en-US" dirty="0"/>
          </a:p>
        </p:txBody>
      </p:sp>
      <p:sp>
        <p:nvSpPr>
          <p:cNvPr id="51215" name="Line 15"/>
          <p:cNvSpPr>
            <a:spLocks noChangeShapeType="1"/>
          </p:cNvSpPr>
          <p:nvPr/>
        </p:nvSpPr>
        <p:spPr bwMode="auto">
          <a:xfrm>
            <a:off x="5715000" y="2225675"/>
            <a:ext cx="0" cy="152400"/>
          </a:xfrm>
          <a:prstGeom prst="line">
            <a:avLst/>
          </a:prstGeom>
          <a:noFill/>
          <a:ln w="38100">
            <a:solidFill>
              <a:schemeClr val="tx1"/>
            </a:solidFill>
            <a:round/>
            <a:headEnd/>
            <a:tailEnd/>
          </a:ln>
          <a:effectLst/>
        </p:spPr>
        <p:txBody>
          <a:bodyPr/>
          <a:lstStyle/>
          <a:p>
            <a:endParaRPr lang="en-US" dirty="0"/>
          </a:p>
        </p:txBody>
      </p:sp>
      <p:sp>
        <p:nvSpPr>
          <p:cNvPr id="51216" name="Line 16"/>
          <p:cNvSpPr>
            <a:spLocks noChangeShapeType="1"/>
          </p:cNvSpPr>
          <p:nvPr/>
        </p:nvSpPr>
        <p:spPr bwMode="auto">
          <a:xfrm>
            <a:off x="6324600" y="2225675"/>
            <a:ext cx="0" cy="152400"/>
          </a:xfrm>
          <a:prstGeom prst="line">
            <a:avLst/>
          </a:prstGeom>
          <a:noFill/>
          <a:ln w="38100">
            <a:solidFill>
              <a:schemeClr val="tx1"/>
            </a:solidFill>
            <a:round/>
            <a:headEnd/>
            <a:tailEnd/>
          </a:ln>
          <a:effectLst/>
        </p:spPr>
        <p:txBody>
          <a:bodyPr/>
          <a:lstStyle/>
          <a:p>
            <a:endParaRPr lang="en-US" dirty="0"/>
          </a:p>
        </p:txBody>
      </p:sp>
      <p:sp>
        <p:nvSpPr>
          <p:cNvPr id="51217" name="Line 17"/>
          <p:cNvSpPr>
            <a:spLocks noChangeShapeType="1"/>
          </p:cNvSpPr>
          <p:nvPr/>
        </p:nvSpPr>
        <p:spPr bwMode="auto">
          <a:xfrm>
            <a:off x="6934200" y="2225675"/>
            <a:ext cx="0" cy="152400"/>
          </a:xfrm>
          <a:prstGeom prst="line">
            <a:avLst/>
          </a:prstGeom>
          <a:noFill/>
          <a:ln w="38100">
            <a:solidFill>
              <a:schemeClr val="tx1"/>
            </a:solidFill>
            <a:round/>
            <a:headEnd/>
            <a:tailEnd/>
          </a:ln>
          <a:effectLst/>
        </p:spPr>
        <p:txBody>
          <a:bodyPr/>
          <a:lstStyle/>
          <a:p>
            <a:endParaRPr lang="en-US" dirty="0"/>
          </a:p>
        </p:txBody>
      </p:sp>
      <p:sp>
        <p:nvSpPr>
          <p:cNvPr id="51218" name="Line 18"/>
          <p:cNvSpPr>
            <a:spLocks noChangeShapeType="1"/>
          </p:cNvSpPr>
          <p:nvPr/>
        </p:nvSpPr>
        <p:spPr bwMode="auto">
          <a:xfrm>
            <a:off x="7543800" y="2225675"/>
            <a:ext cx="0" cy="152400"/>
          </a:xfrm>
          <a:prstGeom prst="line">
            <a:avLst/>
          </a:prstGeom>
          <a:noFill/>
          <a:ln w="38100">
            <a:solidFill>
              <a:schemeClr val="tx1"/>
            </a:solidFill>
            <a:round/>
            <a:headEnd/>
            <a:tailEnd/>
          </a:ln>
          <a:effectLst/>
        </p:spPr>
        <p:txBody>
          <a:bodyPr/>
          <a:lstStyle/>
          <a:p>
            <a:endParaRPr lang="en-US" dirty="0"/>
          </a:p>
        </p:txBody>
      </p:sp>
      <p:sp>
        <p:nvSpPr>
          <p:cNvPr id="51219" name="Line 19"/>
          <p:cNvSpPr>
            <a:spLocks noChangeShapeType="1"/>
          </p:cNvSpPr>
          <p:nvPr/>
        </p:nvSpPr>
        <p:spPr bwMode="auto">
          <a:xfrm>
            <a:off x="8153400" y="2225675"/>
            <a:ext cx="0" cy="152400"/>
          </a:xfrm>
          <a:prstGeom prst="line">
            <a:avLst/>
          </a:prstGeom>
          <a:noFill/>
          <a:ln w="38100">
            <a:solidFill>
              <a:schemeClr val="tx1"/>
            </a:solidFill>
            <a:round/>
            <a:headEnd/>
            <a:tailEnd/>
          </a:ln>
          <a:effectLst/>
        </p:spPr>
        <p:txBody>
          <a:bodyPr/>
          <a:lstStyle/>
          <a:p>
            <a:endParaRPr lang="en-US" dirty="0"/>
          </a:p>
        </p:txBody>
      </p:sp>
      <p:sp>
        <p:nvSpPr>
          <p:cNvPr id="51220" name="Text Box 20"/>
          <p:cNvSpPr txBox="1">
            <a:spLocks noChangeArrowheads="1"/>
          </p:cNvSpPr>
          <p:nvPr/>
        </p:nvSpPr>
        <p:spPr bwMode="auto">
          <a:xfrm>
            <a:off x="1930400" y="2389188"/>
            <a:ext cx="6451600" cy="304800"/>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0            1            2            3           4            5            6            7           8            9           10</a:t>
            </a:r>
          </a:p>
        </p:txBody>
      </p:sp>
      <p:sp>
        <p:nvSpPr>
          <p:cNvPr id="51221" name="Line 21"/>
          <p:cNvSpPr>
            <a:spLocks noChangeShapeType="1"/>
          </p:cNvSpPr>
          <p:nvPr/>
        </p:nvSpPr>
        <p:spPr bwMode="auto">
          <a:xfrm>
            <a:off x="2057400" y="2759075"/>
            <a:ext cx="1066800" cy="0"/>
          </a:xfrm>
          <a:prstGeom prst="line">
            <a:avLst/>
          </a:prstGeom>
          <a:noFill/>
          <a:ln w="28575">
            <a:solidFill>
              <a:srgbClr val="CC0000"/>
            </a:solidFill>
            <a:round/>
            <a:headEnd type="triangle" w="med" len="med"/>
            <a:tailEnd/>
          </a:ln>
          <a:effectLst/>
        </p:spPr>
        <p:txBody>
          <a:bodyPr/>
          <a:lstStyle/>
          <a:p>
            <a:endParaRPr lang="en-US" dirty="0"/>
          </a:p>
        </p:txBody>
      </p:sp>
      <p:sp>
        <p:nvSpPr>
          <p:cNvPr id="51222" name="Line 22"/>
          <p:cNvSpPr>
            <a:spLocks noChangeShapeType="1"/>
          </p:cNvSpPr>
          <p:nvPr/>
        </p:nvSpPr>
        <p:spPr bwMode="auto">
          <a:xfrm>
            <a:off x="4038600" y="2759075"/>
            <a:ext cx="1066800" cy="0"/>
          </a:xfrm>
          <a:prstGeom prst="line">
            <a:avLst/>
          </a:prstGeom>
          <a:noFill/>
          <a:ln w="28575">
            <a:solidFill>
              <a:srgbClr val="CC0000"/>
            </a:solidFill>
            <a:round/>
            <a:headEnd/>
            <a:tailEnd type="triangle" w="med" len="med"/>
          </a:ln>
          <a:effectLst/>
        </p:spPr>
        <p:txBody>
          <a:bodyPr/>
          <a:lstStyle/>
          <a:p>
            <a:endParaRPr lang="en-US" dirty="0"/>
          </a:p>
        </p:txBody>
      </p:sp>
      <p:sp>
        <p:nvSpPr>
          <p:cNvPr id="51223" name="Text Box 23"/>
          <p:cNvSpPr txBox="1">
            <a:spLocks noChangeArrowheads="1"/>
          </p:cNvSpPr>
          <p:nvPr/>
        </p:nvSpPr>
        <p:spPr bwMode="auto">
          <a:xfrm>
            <a:off x="3125788" y="2638425"/>
            <a:ext cx="912812" cy="244475"/>
          </a:xfrm>
          <a:prstGeom prst="rect">
            <a:avLst/>
          </a:prstGeom>
          <a:noFill/>
          <a:ln w="9525">
            <a:noFill/>
            <a:miter lim="800000"/>
            <a:headEnd/>
            <a:tailEnd/>
          </a:ln>
          <a:effectLst/>
        </p:spPr>
        <p:txBody>
          <a:bodyPr wrap="none">
            <a:spAutoFit/>
          </a:bodyPr>
          <a:lstStyle/>
          <a:p>
            <a:pPr algn="l"/>
            <a:r>
              <a:rPr lang="en-US" sz="1000" b="1" u="none" dirty="0">
                <a:solidFill>
                  <a:srgbClr val="CC0000"/>
                </a:solidFill>
              </a:rPr>
              <a:t>5 clock cycles</a:t>
            </a:r>
          </a:p>
        </p:txBody>
      </p:sp>
      <p:grpSp>
        <p:nvGrpSpPr>
          <p:cNvPr id="51240" name="Group 40"/>
          <p:cNvGrpSpPr>
            <a:grpSpLocks/>
          </p:cNvGrpSpPr>
          <p:nvPr/>
        </p:nvGrpSpPr>
        <p:grpSpPr bwMode="auto">
          <a:xfrm>
            <a:off x="3276600" y="3657600"/>
            <a:ext cx="3048000" cy="381000"/>
            <a:chOff x="1296" y="2976"/>
            <a:chExt cx="1920" cy="240"/>
          </a:xfrm>
        </p:grpSpPr>
        <p:sp>
          <p:nvSpPr>
            <p:cNvPr id="51241" name="Rectangle 41"/>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51242" name="Rectangle 42"/>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51243" name="Rectangle 43"/>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51244" name="Rectangle 44"/>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51245" name="Rectangle 45"/>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51246" name="Rectangle 46"/>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51247" name="Rectangle 47"/>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grpSp>
        <p:nvGrpSpPr>
          <p:cNvPr id="51248" name="Group 48"/>
          <p:cNvGrpSpPr>
            <a:grpSpLocks/>
          </p:cNvGrpSpPr>
          <p:nvPr/>
        </p:nvGrpSpPr>
        <p:grpSpPr bwMode="auto">
          <a:xfrm>
            <a:off x="2667000" y="3276600"/>
            <a:ext cx="3048000" cy="381000"/>
            <a:chOff x="1296" y="2976"/>
            <a:chExt cx="1920" cy="240"/>
          </a:xfrm>
        </p:grpSpPr>
        <p:sp>
          <p:nvSpPr>
            <p:cNvPr id="51249" name="Rectangle 49"/>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51250" name="Rectangle 50"/>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51251" name="Rectangle 51"/>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51252" name="Rectangle 52"/>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51253" name="Rectangle 53"/>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51254" name="Rectangle 54"/>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51255" name="Rectangle 55"/>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grpSp>
        <p:nvGrpSpPr>
          <p:cNvPr id="51256" name="Group 56"/>
          <p:cNvGrpSpPr>
            <a:grpSpLocks/>
          </p:cNvGrpSpPr>
          <p:nvPr/>
        </p:nvGrpSpPr>
        <p:grpSpPr bwMode="auto">
          <a:xfrm>
            <a:off x="2057400" y="2895600"/>
            <a:ext cx="3048000" cy="381000"/>
            <a:chOff x="1296" y="2976"/>
            <a:chExt cx="1920" cy="240"/>
          </a:xfrm>
        </p:grpSpPr>
        <p:sp>
          <p:nvSpPr>
            <p:cNvPr id="51257" name="Rectangle 57"/>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51258" name="Rectangle 58"/>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51259" name="Rectangle 59"/>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51260" name="Rectangle 60"/>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51261" name="Rectangle 61"/>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51262" name="Rectangle 62"/>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51263" name="Rectangle 63"/>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sp>
        <p:nvSpPr>
          <p:cNvPr id="51264" name="Line 64"/>
          <p:cNvSpPr>
            <a:spLocks noChangeShapeType="1"/>
          </p:cNvSpPr>
          <p:nvPr/>
        </p:nvSpPr>
        <p:spPr bwMode="auto">
          <a:xfrm flipH="1">
            <a:off x="3810000" y="3124200"/>
            <a:ext cx="685800" cy="381000"/>
          </a:xfrm>
          <a:prstGeom prst="line">
            <a:avLst/>
          </a:prstGeom>
          <a:noFill/>
          <a:ln w="9525">
            <a:solidFill>
              <a:srgbClr val="CC0000"/>
            </a:solidFill>
            <a:round/>
            <a:headEnd/>
            <a:tailEnd type="triangle" w="med" len="med"/>
          </a:ln>
          <a:effectLst/>
        </p:spPr>
        <p:txBody>
          <a:bodyPr/>
          <a:lstStyle/>
          <a:p>
            <a:endParaRPr lang="en-US" dirty="0"/>
          </a:p>
        </p:txBody>
      </p:sp>
      <p:sp>
        <p:nvSpPr>
          <p:cNvPr id="51265" name="Line 65"/>
          <p:cNvSpPr>
            <a:spLocks noChangeShapeType="1"/>
          </p:cNvSpPr>
          <p:nvPr/>
        </p:nvSpPr>
        <p:spPr bwMode="auto">
          <a:xfrm flipH="1">
            <a:off x="4343400" y="3124200"/>
            <a:ext cx="152400" cy="685800"/>
          </a:xfrm>
          <a:prstGeom prst="line">
            <a:avLst/>
          </a:prstGeom>
          <a:noFill/>
          <a:ln w="9525">
            <a:solidFill>
              <a:srgbClr val="CC0000"/>
            </a:solidFill>
            <a:round/>
            <a:headEnd/>
            <a:tailEnd type="triangle" w="med" len="med"/>
          </a:ln>
          <a:effectLst/>
        </p:spPr>
        <p:txBody>
          <a:bodyPr/>
          <a:lstStyle/>
          <a:p>
            <a:endParaRPr lang="en-US" dirty="0"/>
          </a:p>
        </p:txBody>
      </p:sp>
      <p:sp>
        <p:nvSpPr>
          <p:cNvPr id="51268" name="Rectangle 68"/>
          <p:cNvSpPr>
            <a:spLocks noGrp="1" noChangeArrowheads="1"/>
          </p:cNvSpPr>
          <p:nvPr>
            <p:ph type="body" idx="1"/>
          </p:nvPr>
        </p:nvSpPr>
        <p:spPr>
          <a:xfrm>
            <a:off x="685800" y="4038600"/>
            <a:ext cx="7772400" cy="2438400"/>
          </a:xfrm>
          <a:noFill/>
          <a:ln/>
        </p:spPr>
        <p:txBody>
          <a:bodyPr/>
          <a:lstStyle/>
          <a:p>
            <a:r>
              <a:rPr lang="en-US" sz="2400" dirty="0"/>
              <a:t>Consider the 3 instructions above, the last two depending on the lw.  </a:t>
            </a:r>
          </a:p>
          <a:p>
            <a:r>
              <a:rPr lang="en-US" sz="2400" smtClean="0">
                <a:solidFill>
                  <a:srgbClr val="CC0000"/>
                </a:solidFill>
              </a:rPr>
              <a:t>$t2 </a:t>
            </a:r>
            <a:r>
              <a:rPr lang="en-US" sz="2400" dirty="0">
                <a:solidFill>
                  <a:srgbClr val="CC0000"/>
                </a:solidFill>
              </a:rPr>
              <a:t>contents will be available at the beginning of the WB stage in the first instruction, but not before.</a:t>
            </a:r>
            <a:r>
              <a:rPr lang="en-US" sz="2400" dirty="0"/>
              <a:t>    </a:t>
            </a:r>
          </a:p>
          <a:p>
            <a:r>
              <a:rPr lang="en-US" sz="2400" dirty="0">
                <a:solidFill>
                  <a:srgbClr val="008000"/>
                </a:solidFill>
              </a:rPr>
              <a:t>A solution is to let the lw proceed down the pipe, while </a:t>
            </a:r>
            <a:r>
              <a:rPr lang="en-US" sz="2400" u="sng" dirty="0">
                <a:solidFill>
                  <a:srgbClr val="008000"/>
                </a:solidFill>
              </a:rPr>
              <a:t>the add and sw instructions hold place for one cycle</a:t>
            </a:r>
            <a:r>
              <a:rPr lang="en-US" sz="2400" dirty="0">
                <a:solidFill>
                  <a:srgbClr val="008000"/>
                </a:solidFill>
              </a:rPr>
              <a:t>.</a:t>
            </a:r>
            <a:r>
              <a:rPr lang="en-US" sz="2400" dirty="0"/>
              <a:t>    </a:t>
            </a:r>
          </a:p>
        </p:txBody>
      </p:sp>
      <p:pic>
        <p:nvPicPr>
          <p:cNvPr id="2" name="4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3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3"/>
          <p:cNvSpPr>
            <a:spLocks noGrp="1"/>
          </p:cNvSpPr>
          <p:nvPr>
            <p:ph type="ftr" sz="quarter" idx="10"/>
          </p:nvPr>
        </p:nvSpPr>
        <p:spPr>
          <a:xfrm>
            <a:off x="2209800" y="6400800"/>
            <a:ext cx="4572000" cy="304800"/>
          </a:xfrm>
        </p:spPr>
        <p:txBody>
          <a:bodyPr/>
          <a:lstStyle/>
          <a:p>
            <a:r>
              <a:rPr lang="en-US" dirty="0" smtClean="0"/>
              <a:t>Lecture #20:  The Pipeline MIPS Processor</a:t>
            </a:r>
            <a:endParaRPr lang="en-US" dirty="0"/>
          </a:p>
        </p:txBody>
      </p:sp>
      <p:sp>
        <p:nvSpPr>
          <p:cNvPr id="38916" name="Rectangle 4"/>
          <p:cNvSpPr>
            <a:spLocks noGrp="1" noChangeArrowheads="1"/>
          </p:cNvSpPr>
          <p:nvPr>
            <p:ph type="title"/>
          </p:nvPr>
        </p:nvSpPr>
        <p:spPr>
          <a:noFill/>
          <a:ln/>
        </p:spPr>
        <p:txBody>
          <a:bodyPr/>
          <a:lstStyle/>
          <a:p>
            <a:r>
              <a:rPr lang="en-US" sz="3200" dirty="0"/>
              <a:t>Result of Stall Approach (2)</a:t>
            </a:r>
          </a:p>
        </p:txBody>
      </p:sp>
      <p:grpSp>
        <p:nvGrpSpPr>
          <p:cNvPr id="38962" name="Group 50"/>
          <p:cNvGrpSpPr>
            <a:grpSpLocks/>
          </p:cNvGrpSpPr>
          <p:nvPr/>
        </p:nvGrpSpPr>
        <p:grpSpPr bwMode="auto">
          <a:xfrm>
            <a:off x="533400" y="1752600"/>
            <a:ext cx="8077199" cy="2193925"/>
            <a:chOff x="336" y="1162"/>
            <a:chExt cx="5088" cy="1382"/>
          </a:xfrm>
        </p:grpSpPr>
        <p:sp>
          <p:nvSpPr>
            <p:cNvPr id="38917" name="Text Box 5"/>
            <p:cNvSpPr txBox="1">
              <a:spLocks noChangeArrowheads="1"/>
            </p:cNvSpPr>
            <p:nvPr/>
          </p:nvSpPr>
          <p:spPr bwMode="auto">
            <a:xfrm>
              <a:off x="336" y="1864"/>
              <a:ext cx="1776" cy="659"/>
            </a:xfrm>
            <a:prstGeom prst="rect">
              <a:avLst/>
            </a:prstGeom>
            <a:noFill/>
            <a:ln w="9525">
              <a:noFill/>
              <a:miter lim="800000"/>
              <a:headEnd/>
              <a:tailEnd/>
            </a:ln>
            <a:effectLst/>
          </p:spPr>
          <p:txBody>
            <a:bodyPr>
              <a:spAutoFit/>
            </a:bodyPr>
            <a:lstStyle/>
            <a:p>
              <a:pPr algn="l"/>
              <a:r>
                <a:rPr lang="en-US" sz="1400" b="1" u="none">
                  <a:solidFill>
                    <a:schemeClr val="accent2"/>
                  </a:solidFill>
                </a:rPr>
                <a:t>lw </a:t>
              </a:r>
              <a:r>
                <a:rPr lang="en-US" sz="1400" b="1" u="none" smtClean="0">
                  <a:solidFill>
                    <a:schemeClr val="accent2"/>
                  </a:solidFill>
                </a:rPr>
                <a:t>$t2</a:t>
              </a:r>
              <a:r>
                <a:rPr lang="en-US" sz="1400" b="1" u="none" dirty="0">
                  <a:solidFill>
                    <a:schemeClr val="accent2"/>
                  </a:solidFill>
                </a:rPr>
                <a:t>, </a:t>
              </a:r>
              <a:r>
                <a:rPr lang="en-US" sz="1400" b="1" u="none">
                  <a:solidFill>
                    <a:schemeClr val="accent2"/>
                  </a:solidFill>
                </a:rPr>
                <a:t>32</a:t>
              </a:r>
              <a:r>
                <a:rPr lang="en-US" sz="1400" b="1" u="none" smtClean="0">
                  <a:solidFill>
                    <a:schemeClr val="accent2"/>
                  </a:solidFill>
                </a:rPr>
                <a:t>($t3</a:t>
              </a:r>
              <a:r>
                <a:rPr lang="en-US" sz="1400" b="1" u="none" dirty="0">
                  <a:solidFill>
                    <a:schemeClr val="accent2"/>
                  </a:solidFill>
                </a:rPr>
                <a:t>)</a:t>
              </a:r>
            </a:p>
            <a:p>
              <a:pPr algn="l"/>
              <a:endParaRPr lang="en-US" sz="1000" b="1" u="none" dirty="0">
                <a:solidFill>
                  <a:schemeClr val="accent2"/>
                </a:solidFill>
              </a:endParaRPr>
            </a:p>
            <a:p>
              <a:pPr algn="l"/>
              <a:r>
                <a:rPr lang="en-US" sz="1400" b="1" u="none">
                  <a:solidFill>
                    <a:schemeClr val="accent2"/>
                  </a:solidFill>
                </a:rPr>
                <a:t>add </a:t>
              </a:r>
              <a:r>
                <a:rPr lang="en-US" sz="1400" b="1" u="none" smtClean="0">
                  <a:solidFill>
                    <a:schemeClr val="accent2"/>
                  </a:solidFill>
                </a:rPr>
                <a:t>$t7, $t6</a:t>
              </a:r>
              <a:r>
                <a:rPr lang="en-US" sz="1400" b="1" u="none">
                  <a:solidFill>
                    <a:schemeClr val="accent2"/>
                  </a:solidFill>
                </a:rPr>
                <a:t>, </a:t>
              </a:r>
              <a:r>
                <a:rPr lang="en-US" sz="1400" b="1" u="none" smtClean="0">
                  <a:solidFill>
                    <a:schemeClr val="accent2"/>
                  </a:solidFill>
                </a:rPr>
                <a:t>$t2 </a:t>
              </a:r>
              <a:r>
                <a:rPr lang="en-US" sz="1400" b="1" u="none" dirty="0">
                  <a:solidFill>
                    <a:schemeClr val="accent2"/>
                  </a:solidFill>
                </a:rPr>
                <a:t>(delayed 1 count)</a:t>
              </a:r>
            </a:p>
            <a:p>
              <a:pPr algn="l"/>
              <a:endParaRPr lang="en-US" sz="1000" b="1" u="none" dirty="0">
                <a:solidFill>
                  <a:schemeClr val="accent2"/>
                </a:solidFill>
              </a:endParaRPr>
            </a:p>
            <a:p>
              <a:pPr algn="l"/>
              <a:r>
                <a:rPr lang="en-US" sz="1400" b="1" u="none">
                  <a:solidFill>
                    <a:schemeClr val="accent2"/>
                  </a:solidFill>
                </a:rPr>
                <a:t>sw </a:t>
              </a:r>
              <a:r>
                <a:rPr lang="en-US" sz="1400" b="1" u="none" smtClean="0">
                  <a:solidFill>
                    <a:schemeClr val="accent2"/>
                  </a:solidFill>
                </a:rPr>
                <a:t>$s1, </a:t>
              </a:r>
              <a:r>
                <a:rPr lang="en-US" sz="1400" b="1" u="none">
                  <a:solidFill>
                    <a:schemeClr val="accent2"/>
                  </a:solidFill>
                </a:rPr>
                <a:t>80</a:t>
              </a:r>
              <a:r>
                <a:rPr lang="en-US" sz="1400" b="1" u="none" smtClean="0">
                  <a:solidFill>
                    <a:schemeClr val="accent2"/>
                  </a:solidFill>
                </a:rPr>
                <a:t>($t2</a:t>
              </a:r>
              <a:r>
                <a:rPr lang="en-US" sz="1400" b="1" u="none" dirty="0">
                  <a:solidFill>
                    <a:schemeClr val="accent2"/>
                  </a:solidFill>
                </a:rPr>
                <a:t>) (delayed 1 count)</a:t>
              </a:r>
            </a:p>
          </p:txBody>
        </p:sp>
        <p:sp>
          <p:nvSpPr>
            <p:cNvPr id="38918" name="Line 6"/>
            <p:cNvSpPr>
              <a:spLocks noChangeShapeType="1"/>
            </p:cNvSpPr>
            <p:nvPr/>
          </p:nvSpPr>
          <p:spPr bwMode="auto">
            <a:xfrm>
              <a:off x="1296" y="1450"/>
              <a:ext cx="4128" cy="0"/>
            </a:xfrm>
            <a:prstGeom prst="line">
              <a:avLst/>
            </a:prstGeom>
            <a:noFill/>
            <a:ln w="38100">
              <a:solidFill>
                <a:schemeClr val="tx1"/>
              </a:solidFill>
              <a:round/>
              <a:headEnd/>
              <a:tailEnd type="triangle" w="med" len="med"/>
            </a:ln>
            <a:effectLst/>
          </p:spPr>
          <p:txBody>
            <a:bodyPr/>
            <a:lstStyle/>
            <a:p>
              <a:endParaRPr lang="en-US" dirty="0"/>
            </a:p>
          </p:txBody>
        </p:sp>
        <p:sp>
          <p:nvSpPr>
            <p:cNvPr id="38919" name="Text Box 7"/>
            <p:cNvSpPr txBox="1">
              <a:spLocks noChangeArrowheads="1"/>
            </p:cNvSpPr>
            <p:nvPr/>
          </p:nvSpPr>
          <p:spPr bwMode="auto">
            <a:xfrm>
              <a:off x="359" y="1162"/>
              <a:ext cx="601" cy="520"/>
            </a:xfrm>
            <a:prstGeom prst="rect">
              <a:avLst/>
            </a:prstGeom>
            <a:noFill/>
            <a:ln w="9525">
              <a:noFill/>
              <a:miter lim="800000"/>
              <a:headEnd/>
              <a:tailEnd/>
            </a:ln>
            <a:effectLst/>
          </p:spPr>
          <p:txBody>
            <a:bodyPr wrap="none">
              <a:spAutoFit/>
            </a:bodyPr>
            <a:lstStyle/>
            <a:p>
              <a:r>
                <a:rPr lang="en-US" sz="1600" b="1" u="none" dirty="0">
                  <a:solidFill>
                    <a:srgbClr val="CC0000"/>
                  </a:solidFill>
                </a:rPr>
                <a:t>Timeline</a:t>
              </a:r>
            </a:p>
            <a:p>
              <a:r>
                <a:rPr lang="en-US" sz="1600" b="1" u="none" dirty="0">
                  <a:solidFill>
                    <a:srgbClr val="CC0000"/>
                  </a:solidFill>
                </a:rPr>
                <a:t>(clock</a:t>
              </a:r>
            </a:p>
            <a:p>
              <a:r>
                <a:rPr lang="en-US" sz="1600" b="1" u="none" dirty="0">
                  <a:solidFill>
                    <a:srgbClr val="CC0000"/>
                  </a:solidFill>
                </a:rPr>
                <a:t>cycles)</a:t>
              </a:r>
            </a:p>
          </p:txBody>
        </p:sp>
        <p:sp>
          <p:nvSpPr>
            <p:cNvPr id="38920" name="Line 8"/>
            <p:cNvSpPr>
              <a:spLocks noChangeShapeType="1"/>
            </p:cNvSpPr>
            <p:nvPr/>
          </p:nvSpPr>
          <p:spPr bwMode="auto">
            <a:xfrm>
              <a:off x="1296" y="1402"/>
              <a:ext cx="0" cy="96"/>
            </a:xfrm>
            <a:prstGeom prst="line">
              <a:avLst/>
            </a:prstGeom>
            <a:noFill/>
            <a:ln w="38100">
              <a:solidFill>
                <a:schemeClr val="tx1"/>
              </a:solidFill>
              <a:round/>
              <a:headEnd/>
              <a:tailEnd/>
            </a:ln>
            <a:effectLst/>
          </p:spPr>
          <p:txBody>
            <a:bodyPr/>
            <a:lstStyle/>
            <a:p>
              <a:endParaRPr lang="en-US" dirty="0"/>
            </a:p>
          </p:txBody>
        </p:sp>
        <p:sp>
          <p:nvSpPr>
            <p:cNvPr id="38921" name="Line 9"/>
            <p:cNvSpPr>
              <a:spLocks noChangeShapeType="1"/>
            </p:cNvSpPr>
            <p:nvPr/>
          </p:nvSpPr>
          <p:spPr bwMode="auto">
            <a:xfrm>
              <a:off x="1680" y="1402"/>
              <a:ext cx="0" cy="96"/>
            </a:xfrm>
            <a:prstGeom prst="line">
              <a:avLst/>
            </a:prstGeom>
            <a:noFill/>
            <a:ln w="38100">
              <a:solidFill>
                <a:schemeClr val="tx1"/>
              </a:solidFill>
              <a:round/>
              <a:headEnd/>
              <a:tailEnd/>
            </a:ln>
            <a:effectLst/>
          </p:spPr>
          <p:txBody>
            <a:bodyPr/>
            <a:lstStyle/>
            <a:p>
              <a:endParaRPr lang="en-US" dirty="0"/>
            </a:p>
          </p:txBody>
        </p:sp>
        <p:sp>
          <p:nvSpPr>
            <p:cNvPr id="38922" name="Line 10"/>
            <p:cNvSpPr>
              <a:spLocks noChangeShapeType="1"/>
            </p:cNvSpPr>
            <p:nvPr/>
          </p:nvSpPr>
          <p:spPr bwMode="auto">
            <a:xfrm>
              <a:off x="2064" y="1402"/>
              <a:ext cx="0" cy="96"/>
            </a:xfrm>
            <a:prstGeom prst="line">
              <a:avLst/>
            </a:prstGeom>
            <a:noFill/>
            <a:ln w="38100">
              <a:solidFill>
                <a:schemeClr val="tx1"/>
              </a:solidFill>
              <a:round/>
              <a:headEnd/>
              <a:tailEnd/>
            </a:ln>
            <a:effectLst/>
          </p:spPr>
          <p:txBody>
            <a:bodyPr/>
            <a:lstStyle/>
            <a:p>
              <a:endParaRPr lang="en-US" dirty="0"/>
            </a:p>
          </p:txBody>
        </p:sp>
        <p:sp>
          <p:nvSpPr>
            <p:cNvPr id="38923" name="Line 11"/>
            <p:cNvSpPr>
              <a:spLocks noChangeShapeType="1"/>
            </p:cNvSpPr>
            <p:nvPr/>
          </p:nvSpPr>
          <p:spPr bwMode="auto">
            <a:xfrm>
              <a:off x="2448" y="1402"/>
              <a:ext cx="0" cy="96"/>
            </a:xfrm>
            <a:prstGeom prst="line">
              <a:avLst/>
            </a:prstGeom>
            <a:noFill/>
            <a:ln w="38100">
              <a:solidFill>
                <a:schemeClr val="tx1"/>
              </a:solidFill>
              <a:round/>
              <a:headEnd/>
              <a:tailEnd/>
            </a:ln>
            <a:effectLst/>
          </p:spPr>
          <p:txBody>
            <a:bodyPr/>
            <a:lstStyle/>
            <a:p>
              <a:endParaRPr lang="en-US" dirty="0"/>
            </a:p>
          </p:txBody>
        </p:sp>
        <p:sp>
          <p:nvSpPr>
            <p:cNvPr id="38924" name="Line 12"/>
            <p:cNvSpPr>
              <a:spLocks noChangeShapeType="1"/>
            </p:cNvSpPr>
            <p:nvPr/>
          </p:nvSpPr>
          <p:spPr bwMode="auto">
            <a:xfrm>
              <a:off x="2832" y="1402"/>
              <a:ext cx="0" cy="96"/>
            </a:xfrm>
            <a:prstGeom prst="line">
              <a:avLst/>
            </a:prstGeom>
            <a:noFill/>
            <a:ln w="38100">
              <a:solidFill>
                <a:schemeClr val="tx1"/>
              </a:solidFill>
              <a:round/>
              <a:headEnd/>
              <a:tailEnd/>
            </a:ln>
            <a:effectLst/>
          </p:spPr>
          <p:txBody>
            <a:bodyPr/>
            <a:lstStyle/>
            <a:p>
              <a:endParaRPr lang="en-US" dirty="0"/>
            </a:p>
          </p:txBody>
        </p:sp>
        <p:sp>
          <p:nvSpPr>
            <p:cNvPr id="38925" name="Line 13"/>
            <p:cNvSpPr>
              <a:spLocks noChangeShapeType="1"/>
            </p:cNvSpPr>
            <p:nvPr/>
          </p:nvSpPr>
          <p:spPr bwMode="auto">
            <a:xfrm>
              <a:off x="3216" y="1402"/>
              <a:ext cx="0" cy="96"/>
            </a:xfrm>
            <a:prstGeom prst="line">
              <a:avLst/>
            </a:prstGeom>
            <a:noFill/>
            <a:ln w="38100">
              <a:solidFill>
                <a:schemeClr val="tx1"/>
              </a:solidFill>
              <a:round/>
              <a:headEnd/>
              <a:tailEnd/>
            </a:ln>
            <a:effectLst/>
          </p:spPr>
          <p:txBody>
            <a:bodyPr/>
            <a:lstStyle/>
            <a:p>
              <a:endParaRPr lang="en-US" dirty="0"/>
            </a:p>
          </p:txBody>
        </p:sp>
        <p:sp>
          <p:nvSpPr>
            <p:cNvPr id="38926" name="Line 14"/>
            <p:cNvSpPr>
              <a:spLocks noChangeShapeType="1"/>
            </p:cNvSpPr>
            <p:nvPr/>
          </p:nvSpPr>
          <p:spPr bwMode="auto">
            <a:xfrm>
              <a:off x="3600" y="1402"/>
              <a:ext cx="0" cy="96"/>
            </a:xfrm>
            <a:prstGeom prst="line">
              <a:avLst/>
            </a:prstGeom>
            <a:noFill/>
            <a:ln w="38100">
              <a:solidFill>
                <a:schemeClr val="tx1"/>
              </a:solidFill>
              <a:round/>
              <a:headEnd/>
              <a:tailEnd/>
            </a:ln>
            <a:effectLst/>
          </p:spPr>
          <p:txBody>
            <a:bodyPr/>
            <a:lstStyle/>
            <a:p>
              <a:endParaRPr lang="en-US" dirty="0"/>
            </a:p>
          </p:txBody>
        </p:sp>
        <p:sp>
          <p:nvSpPr>
            <p:cNvPr id="38927" name="Line 15"/>
            <p:cNvSpPr>
              <a:spLocks noChangeShapeType="1"/>
            </p:cNvSpPr>
            <p:nvPr/>
          </p:nvSpPr>
          <p:spPr bwMode="auto">
            <a:xfrm>
              <a:off x="3984" y="1402"/>
              <a:ext cx="0" cy="96"/>
            </a:xfrm>
            <a:prstGeom prst="line">
              <a:avLst/>
            </a:prstGeom>
            <a:noFill/>
            <a:ln w="38100">
              <a:solidFill>
                <a:schemeClr val="tx1"/>
              </a:solidFill>
              <a:round/>
              <a:headEnd/>
              <a:tailEnd/>
            </a:ln>
            <a:effectLst/>
          </p:spPr>
          <p:txBody>
            <a:bodyPr/>
            <a:lstStyle/>
            <a:p>
              <a:endParaRPr lang="en-US" dirty="0"/>
            </a:p>
          </p:txBody>
        </p:sp>
        <p:sp>
          <p:nvSpPr>
            <p:cNvPr id="38928" name="Line 16"/>
            <p:cNvSpPr>
              <a:spLocks noChangeShapeType="1"/>
            </p:cNvSpPr>
            <p:nvPr/>
          </p:nvSpPr>
          <p:spPr bwMode="auto">
            <a:xfrm>
              <a:off x="4368" y="1402"/>
              <a:ext cx="0" cy="96"/>
            </a:xfrm>
            <a:prstGeom prst="line">
              <a:avLst/>
            </a:prstGeom>
            <a:noFill/>
            <a:ln w="38100">
              <a:solidFill>
                <a:schemeClr val="tx1"/>
              </a:solidFill>
              <a:round/>
              <a:headEnd/>
              <a:tailEnd/>
            </a:ln>
            <a:effectLst/>
          </p:spPr>
          <p:txBody>
            <a:bodyPr/>
            <a:lstStyle/>
            <a:p>
              <a:endParaRPr lang="en-US" dirty="0"/>
            </a:p>
          </p:txBody>
        </p:sp>
        <p:sp>
          <p:nvSpPr>
            <p:cNvPr id="38929" name="Line 17"/>
            <p:cNvSpPr>
              <a:spLocks noChangeShapeType="1"/>
            </p:cNvSpPr>
            <p:nvPr/>
          </p:nvSpPr>
          <p:spPr bwMode="auto">
            <a:xfrm>
              <a:off x="4752" y="1402"/>
              <a:ext cx="0" cy="96"/>
            </a:xfrm>
            <a:prstGeom prst="line">
              <a:avLst/>
            </a:prstGeom>
            <a:noFill/>
            <a:ln w="38100">
              <a:solidFill>
                <a:schemeClr val="tx1"/>
              </a:solidFill>
              <a:round/>
              <a:headEnd/>
              <a:tailEnd/>
            </a:ln>
            <a:effectLst/>
          </p:spPr>
          <p:txBody>
            <a:bodyPr/>
            <a:lstStyle/>
            <a:p>
              <a:endParaRPr lang="en-US" dirty="0"/>
            </a:p>
          </p:txBody>
        </p:sp>
        <p:sp>
          <p:nvSpPr>
            <p:cNvPr id="38930" name="Line 18"/>
            <p:cNvSpPr>
              <a:spLocks noChangeShapeType="1"/>
            </p:cNvSpPr>
            <p:nvPr/>
          </p:nvSpPr>
          <p:spPr bwMode="auto">
            <a:xfrm>
              <a:off x="5136" y="1402"/>
              <a:ext cx="0" cy="96"/>
            </a:xfrm>
            <a:prstGeom prst="line">
              <a:avLst/>
            </a:prstGeom>
            <a:noFill/>
            <a:ln w="38100">
              <a:solidFill>
                <a:schemeClr val="tx1"/>
              </a:solidFill>
              <a:round/>
              <a:headEnd/>
              <a:tailEnd/>
            </a:ln>
            <a:effectLst/>
          </p:spPr>
          <p:txBody>
            <a:bodyPr/>
            <a:lstStyle/>
            <a:p>
              <a:endParaRPr lang="en-US" dirty="0"/>
            </a:p>
          </p:txBody>
        </p:sp>
        <p:sp>
          <p:nvSpPr>
            <p:cNvPr id="38931" name="Text Box 19"/>
            <p:cNvSpPr txBox="1">
              <a:spLocks noChangeArrowheads="1"/>
            </p:cNvSpPr>
            <p:nvPr/>
          </p:nvSpPr>
          <p:spPr bwMode="auto">
            <a:xfrm>
              <a:off x="1216" y="1505"/>
              <a:ext cx="4064" cy="192"/>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0            1            2            3           4            5            6            7           8            9           10</a:t>
              </a:r>
            </a:p>
          </p:txBody>
        </p:sp>
        <p:sp>
          <p:nvSpPr>
            <p:cNvPr id="38932" name="Line 20"/>
            <p:cNvSpPr>
              <a:spLocks noChangeShapeType="1"/>
            </p:cNvSpPr>
            <p:nvPr/>
          </p:nvSpPr>
          <p:spPr bwMode="auto">
            <a:xfrm>
              <a:off x="1296" y="1738"/>
              <a:ext cx="672" cy="0"/>
            </a:xfrm>
            <a:prstGeom prst="line">
              <a:avLst/>
            </a:prstGeom>
            <a:noFill/>
            <a:ln w="28575">
              <a:solidFill>
                <a:srgbClr val="CC0000"/>
              </a:solidFill>
              <a:round/>
              <a:headEnd type="triangle" w="med" len="med"/>
              <a:tailEnd/>
            </a:ln>
            <a:effectLst/>
          </p:spPr>
          <p:txBody>
            <a:bodyPr/>
            <a:lstStyle/>
            <a:p>
              <a:endParaRPr lang="en-US" dirty="0"/>
            </a:p>
          </p:txBody>
        </p:sp>
        <p:sp>
          <p:nvSpPr>
            <p:cNvPr id="38933" name="Line 21"/>
            <p:cNvSpPr>
              <a:spLocks noChangeShapeType="1"/>
            </p:cNvSpPr>
            <p:nvPr/>
          </p:nvSpPr>
          <p:spPr bwMode="auto">
            <a:xfrm>
              <a:off x="2544" y="1738"/>
              <a:ext cx="672" cy="0"/>
            </a:xfrm>
            <a:prstGeom prst="line">
              <a:avLst/>
            </a:prstGeom>
            <a:noFill/>
            <a:ln w="28575">
              <a:solidFill>
                <a:srgbClr val="CC0000"/>
              </a:solidFill>
              <a:round/>
              <a:headEnd/>
              <a:tailEnd type="triangle" w="med" len="med"/>
            </a:ln>
            <a:effectLst/>
          </p:spPr>
          <p:txBody>
            <a:bodyPr/>
            <a:lstStyle/>
            <a:p>
              <a:endParaRPr lang="en-US" dirty="0"/>
            </a:p>
          </p:txBody>
        </p:sp>
        <p:sp>
          <p:nvSpPr>
            <p:cNvPr id="38934" name="Text Box 22"/>
            <p:cNvSpPr txBox="1">
              <a:spLocks noChangeArrowheads="1"/>
            </p:cNvSpPr>
            <p:nvPr/>
          </p:nvSpPr>
          <p:spPr bwMode="auto">
            <a:xfrm>
              <a:off x="1969" y="1662"/>
              <a:ext cx="575" cy="154"/>
            </a:xfrm>
            <a:prstGeom prst="rect">
              <a:avLst/>
            </a:prstGeom>
            <a:noFill/>
            <a:ln w="9525">
              <a:noFill/>
              <a:miter lim="800000"/>
              <a:headEnd/>
              <a:tailEnd/>
            </a:ln>
            <a:effectLst/>
          </p:spPr>
          <p:txBody>
            <a:bodyPr wrap="none">
              <a:spAutoFit/>
            </a:bodyPr>
            <a:lstStyle/>
            <a:p>
              <a:pPr algn="l"/>
              <a:r>
                <a:rPr lang="en-US" sz="1000" b="1" u="none" dirty="0">
                  <a:solidFill>
                    <a:srgbClr val="CC0000"/>
                  </a:solidFill>
                </a:rPr>
                <a:t>5 clock cycles</a:t>
              </a:r>
            </a:p>
          </p:txBody>
        </p:sp>
        <p:grpSp>
          <p:nvGrpSpPr>
            <p:cNvPr id="38935" name="Group 23"/>
            <p:cNvGrpSpPr>
              <a:grpSpLocks/>
            </p:cNvGrpSpPr>
            <p:nvPr/>
          </p:nvGrpSpPr>
          <p:grpSpPr bwMode="auto">
            <a:xfrm>
              <a:off x="2448" y="2304"/>
              <a:ext cx="1920" cy="240"/>
              <a:chOff x="1296" y="2976"/>
              <a:chExt cx="1920" cy="240"/>
            </a:xfrm>
          </p:grpSpPr>
          <p:sp>
            <p:nvSpPr>
              <p:cNvPr id="38936" name="Rectangle 24"/>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38937" name="Rectangle 25"/>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38938" name="Rectangle 26"/>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38939" name="Rectangle 27"/>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38940" name="Rectangle 28"/>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38941" name="Rectangle 29"/>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38942" name="Rectangle 30"/>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grpSp>
          <p:nvGrpSpPr>
            <p:cNvPr id="38943" name="Group 31"/>
            <p:cNvGrpSpPr>
              <a:grpSpLocks/>
            </p:cNvGrpSpPr>
            <p:nvPr/>
          </p:nvGrpSpPr>
          <p:grpSpPr bwMode="auto">
            <a:xfrm>
              <a:off x="2064" y="2064"/>
              <a:ext cx="1920" cy="240"/>
              <a:chOff x="1296" y="2976"/>
              <a:chExt cx="1920" cy="240"/>
            </a:xfrm>
          </p:grpSpPr>
          <p:sp>
            <p:nvSpPr>
              <p:cNvPr id="38944" name="Rectangle 32"/>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38945" name="Rectangle 33"/>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38946" name="Rectangle 34"/>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38947" name="Rectangle 35"/>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38948" name="Rectangle 36"/>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38949" name="Rectangle 37"/>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38950" name="Rectangle 38"/>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grpSp>
          <p:nvGrpSpPr>
            <p:cNvPr id="38951" name="Group 39"/>
            <p:cNvGrpSpPr>
              <a:grpSpLocks/>
            </p:cNvGrpSpPr>
            <p:nvPr/>
          </p:nvGrpSpPr>
          <p:grpSpPr bwMode="auto">
            <a:xfrm>
              <a:off x="1296" y="1824"/>
              <a:ext cx="1920" cy="240"/>
              <a:chOff x="1296" y="2976"/>
              <a:chExt cx="1920" cy="240"/>
            </a:xfrm>
          </p:grpSpPr>
          <p:sp>
            <p:nvSpPr>
              <p:cNvPr id="38952" name="Rectangle 40"/>
              <p:cNvSpPr>
                <a:spLocks noChangeArrowheads="1"/>
              </p:cNvSpPr>
              <p:nvPr/>
            </p:nvSpPr>
            <p:spPr bwMode="auto">
              <a:xfrm>
                <a:off x="1680" y="2976"/>
                <a:ext cx="192" cy="240"/>
              </a:xfrm>
              <a:prstGeom prst="rect">
                <a:avLst/>
              </a:prstGeom>
              <a:noFill/>
              <a:ln w="28575">
                <a:solidFill>
                  <a:schemeClr val="accent2"/>
                </a:solidFill>
                <a:miter lim="800000"/>
                <a:headEnd/>
                <a:tailEnd/>
              </a:ln>
              <a:effectLst/>
            </p:spPr>
            <p:txBody>
              <a:bodyPr wrap="none" anchor="ctr"/>
              <a:lstStyle/>
              <a:p>
                <a:endParaRPr lang="en-US" dirty="0"/>
              </a:p>
            </p:txBody>
          </p:sp>
          <p:sp>
            <p:nvSpPr>
              <p:cNvPr id="38953" name="Rectangle 41"/>
              <p:cNvSpPr>
                <a:spLocks noChangeArrowheads="1"/>
              </p:cNvSpPr>
              <p:nvPr/>
            </p:nvSpPr>
            <p:spPr bwMode="auto">
              <a:xfrm>
                <a:off x="1296"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Instruc.</a:t>
                </a:r>
              </a:p>
              <a:p>
                <a:r>
                  <a:rPr lang="en-US" sz="900" b="1" u="none" dirty="0">
                    <a:solidFill>
                      <a:schemeClr val="accent2"/>
                    </a:solidFill>
                  </a:rPr>
                  <a:t>Fetch</a:t>
                </a:r>
              </a:p>
            </p:txBody>
          </p:sp>
          <p:sp>
            <p:nvSpPr>
              <p:cNvPr id="38954" name="Rectangle 42"/>
              <p:cNvSpPr>
                <a:spLocks noChangeArrowheads="1"/>
              </p:cNvSpPr>
              <p:nvPr/>
            </p:nvSpPr>
            <p:spPr bwMode="auto">
              <a:xfrm>
                <a:off x="187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Fetch</a:t>
                </a:r>
              </a:p>
            </p:txBody>
          </p:sp>
          <p:sp>
            <p:nvSpPr>
              <p:cNvPr id="38955" name="Rectangle 43"/>
              <p:cNvSpPr>
                <a:spLocks noChangeArrowheads="1"/>
              </p:cNvSpPr>
              <p:nvPr/>
            </p:nvSpPr>
            <p:spPr bwMode="auto">
              <a:xfrm>
                <a:off x="2064"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ALU</a:t>
                </a:r>
              </a:p>
              <a:p>
                <a:r>
                  <a:rPr lang="en-US" sz="900" b="1" u="none" dirty="0">
                    <a:solidFill>
                      <a:schemeClr val="accent2"/>
                    </a:solidFill>
                  </a:rPr>
                  <a:t>Process</a:t>
                </a:r>
              </a:p>
            </p:txBody>
          </p:sp>
          <p:sp>
            <p:nvSpPr>
              <p:cNvPr id="38956" name="Rectangle 44"/>
              <p:cNvSpPr>
                <a:spLocks noChangeArrowheads="1"/>
              </p:cNvSpPr>
              <p:nvPr/>
            </p:nvSpPr>
            <p:spPr bwMode="auto">
              <a:xfrm>
                <a:off x="2448" y="2976"/>
                <a:ext cx="384"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Mem. R/W</a:t>
                </a:r>
              </a:p>
              <a:p>
                <a:r>
                  <a:rPr lang="en-US" sz="900" b="1" u="none" dirty="0">
                    <a:solidFill>
                      <a:schemeClr val="accent2"/>
                    </a:solidFill>
                  </a:rPr>
                  <a:t>or ALU Out</a:t>
                </a:r>
              </a:p>
            </p:txBody>
          </p:sp>
          <p:sp>
            <p:nvSpPr>
              <p:cNvPr id="38957" name="Rectangle 45"/>
              <p:cNvSpPr>
                <a:spLocks noChangeArrowheads="1"/>
              </p:cNvSpPr>
              <p:nvPr/>
            </p:nvSpPr>
            <p:spPr bwMode="auto">
              <a:xfrm>
                <a:off x="2832" y="2976"/>
                <a:ext cx="192" cy="240"/>
              </a:xfrm>
              <a:prstGeom prst="rect">
                <a:avLst/>
              </a:prstGeom>
              <a:noFill/>
              <a:ln w="28575">
                <a:solidFill>
                  <a:schemeClr val="accent2"/>
                </a:solidFill>
                <a:miter lim="800000"/>
                <a:headEnd/>
                <a:tailEnd/>
              </a:ln>
              <a:effectLst/>
            </p:spPr>
            <p:txBody>
              <a:bodyPr wrap="none" anchor="ctr"/>
              <a:lstStyle/>
              <a:p>
                <a:r>
                  <a:rPr lang="en-US" sz="900" b="1" u="none" dirty="0">
                    <a:solidFill>
                      <a:schemeClr val="accent2"/>
                    </a:solidFill>
                  </a:rPr>
                  <a:t>Reg.</a:t>
                </a:r>
              </a:p>
              <a:p>
                <a:r>
                  <a:rPr lang="en-US" sz="900" b="1" u="none" dirty="0">
                    <a:solidFill>
                      <a:schemeClr val="accent2"/>
                    </a:solidFill>
                  </a:rPr>
                  <a:t>Write</a:t>
                </a:r>
              </a:p>
            </p:txBody>
          </p:sp>
          <p:sp>
            <p:nvSpPr>
              <p:cNvPr id="38958" name="Rectangle 46"/>
              <p:cNvSpPr>
                <a:spLocks noChangeArrowheads="1"/>
              </p:cNvSpPr>
              <p:nvPr/>
            </p:nvSpPr>
            <p:spPr bwMode="auto">
              <a:xfrm>
                <a:off x="3024" y="2976"/>
                <a:ext cx="192" cy="240"/>
              </a:xfrm>
              <a:prstGeom prst="rect">
                <a:avLst/>
              </a:prstGeom>
              <a:noFill/>
              <a:ln w="28575">
                <a:solidFill>
                  <a:schemeClr val="accent2"/>
                </a:solidFill>
                <a:miter lim="800000"/>
                <a:headEnd/>
                <a:tailEnd/>
              </a:ln>
              <a:effectLst/>
            </p:spPr>
            <p:txBody>
              <a:bodyPr wrap="none" anchor="ctr"/>
              <a:lstStyle/>
              <a:p>
                <a:endParaRPr lang="en-US" dirty="0"/>
              </a:p>
            </p:txBody>
          </p:sp>
        </p:grpSp>
        <p:sp>
          <p:nvSpPr>
            <p:cNvPr id="38959" name="Line 47"/>
            <p:cNvSpPr>
              <a:spLocks noChangeShapeType="1"/>
            </p:cNvSpPr>
            <p:nvPr/>
          </p:nvSpPr>
          <p:spPr bwMode="auto">
            <a:xfrm>
              <a:off x="2832" y="1968"/>
              <a:ext cx="48" cy="240"/>
            </a:xfrm>
            <a:prstGeom prst="line">
              <a:avLst/>
            </a:prstGeom>
            <a:noFill/>
            <a:ln w="9525">
              <a:solidFill>
                <a:srgbClr val="CC0000"/>
              </a:solidFill>
              <a:round/>
              <a:headEnd/>
              <a:tailEnd type="triangle" w="med" len="med"/>
            </a:ln>
            <a:effectLst/>
          </p:spPr>
          <p:txBody>
            <a:bodyPr/>
            <a:lstStyle/>
            <a:p>
              <a:endParaRPr lang="en-US" dirty="0"/>
            </a:p>
          </p:txBody>
        </p:sp>
        <p:sp>
          <p:nvSpPr>
            <p:cNvPr id="38960" name="Line 48"/>
            <p:cNvSpPr>
              <a:spLocks noChangeShapeType="1"/>
            </p:cNvSpPr>
            <p:nvPr/>
          </p:nvSpPr>
          <p:spPr bwMode="auto">
            <a:xfrm>
              <a:off x="2832" y="1968"/>
              <a:ext cx="240" cy="432"/>
            </a:xfrm>
            <a:prstGeom prst="line">
              <a:avLst/>
            </a:prstGeom>
            <a:noFill/>
            <a:ln w="9525">
              <a:solidFill>
                <a:srgbClr val="CC0000"/>
              </a:solidFill>
              <a:round/>
              <a:headEnd/>
              <a:tailEnd type="triangle" w="med" len="med"/>
            </a:ln>
            <a:effectLst/>
          </p:spPr>
          <p:txBody>
            <a:bodyPr/>
            <a:lstStyle/>
            <a:p>
              <a:endParaRPr lang="en-US" dirty="0"/>
            </a:p>
          </p:txBody>
        </p:sp>
      </p:grpSp>
      <p:sp>
        <p:nvSpPr>
          <p:cNvPr id="38961" name="Rectangle 49"/>
          <p:cNvSpPr>
            <a:spLocks noGrp="1" noChangeArrowheads="1"/>
          </p:cNvSpPr>
          <p:nvPr>
            <p:ph type="body" idx="1"/>
          </p:nvPr>
        </p:nvSpPr>
        <p:spPr>
          <a:xfrm>
            <a:off x="685800" y="4038600"/>
            <a:ext cx="7772400" cy="2362200"/>
          </a:xfrm>
          <a:noFill/>
          <a:ln/>
        </p:spPr>
        <p:txBody>
          <a:bodyPr/>
          <a:lstStyle/>
          <a:p>
            <a:r>
              <a:rPr lang="en-US" sz="2400" dirty="0"/>
              <a:t>With the delay, the lw result feeds the ALU input stage of the add instruction, and the fetch stage of the sw.   </a:t>
            </a:r>
          </a:p>
          <a:p>
            <a:r>
              <a:rPr lang="en-US" sz="2400" dirty="0">
                <a:solidFill>
                  <a:srgbClr val="CC0000"/>
                </a:solidFill>
              </a:rPr>
              <a:t>Note that forwarding in still required (this time from the MEM/WB interface, not the ALU output).  </a:t>
            </a:r>
          </a:p>
          <a:p>
            <a:r>
              <a:rPr lang="en-US" sz="2400" dirty="0">
                <a:solidFill>
                  <a:schemeClr val="accent2"/>
                </a:solidFill>
              </a:rPr>
              <a:t>However, in addition to forwarding, instructions following a lw must also be delayed for one clock cycle.      </a:t>
            </a:r>
          </a:p>
        </p:txBody>
      </p:sp>
      <p:pic>
        <p:nvPicPr>
          <p:cNvPr id="2" name="4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9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82946" name="Rectangle 2"/>
          <p:cNvSpPr>
            <a:spLocks noGrp="1" noChangeArrowheads="1"/>
          </p:cNvSpPr>
          <p:nvPr>
            <p:ph type="title"/>
          </p:nvPr>
        </p:nvSpPr>
        <p:spPr>
          <a:xfrm>
            <a:off x="685800" y="1371600"/>
            <a:ext cx="7696200" cy="533400"/>
          </a:xfrm>
          <a:ln/>
        </p:spPr>
        <p:txBody>
          <a:bodyPr/>
          <a:lstStyle/>
          <a:p>
            <a:r>
              <a:rPr lang="en-US" sz="3200" dirty="0"/>
              <a:t>Other Problems With Branches</a:t>
            </a:r>
          </a:p>
        </p:txBody>
      </p:sp>
      <p:sp>
        <p:nvSpPr>
          <p:cNvPr id="82947" name="Rectangle 3"/>
          <p:cNvSpPr>
            <a:spLocks noGrp="1" noChangeArrowheads="1"/>
          </p:cNvSpPr>
          <p:nvPr>
            <p:ph type="body" idx="1"/>
          </p:nvPr>
        </p:nvSpPr>
        <p:spPr>
          <a:xfrm>
            <a:off x="685800" y="2286000"/>
            <a:ext cx="7772400" cy="3962400"/>
          </a:xfrm>
        </p:spPr>
        <p:txBody>
          <a:bodyPr/>
          <a:lstStyle/>
          <a:p>
            <a:r>
              <a:rPr lang="en-US" dirty="0"/>
              <a:t>A remaining problem is what to do about </a:t>
            </a:r>
            <a:r>
              <a:rPr lang="en-US" u="sng" dirty="0"/>
              <a:t>instructions following a branch</a:t>
            </a:r>
            <a:r>
              <a:rPr lang="en-US" dirty="0"/>
              <a:t>.  Even assuming forwarding and stalls, the branch/no branch decision </a:t>
            </a:r>
            <a:r>
              <a:rPr lang="en-US" u="sng" dirty="0"/>
              <a:t>is not made until the third stage</a:t>
            </a:r>
            <a:r>
              <a:rPr lang="en-US" dirty="0"/>
              <a:t>.  This means that in the MIPS pipeline, </a:t>
            </a:r>
            <a:r>
              <a:rPr lang="en-US" u="sng" dirty="0"/>
              <a:t>two following instructions will enter the pipe before the branch/no branch decision is made</a:t>
            </a:r>
            <a:r>
              <a:rPr lang="en-US" dirty="0"/>
              <a:t>.  What if:</a:t>
            </a:r>
          </a:p>
          <a:p>
            <a:pPr lvl="1"/>
            <a:r>
              <a:rPr lang="en-US" dirty="0">
                <a:solidFill>
                  <a:srgbClr val="CC0000"/>
                </a:solidFill>
              </a:rPr>
              <a:t>The following instructions were for the case of “branch taken” and the branch was </a:t>
            </a:r>
            <a:r>
              <a:rPr lang="en-US" u="sng" dirty="0">
                <a:solidFill>
                  <a:srgbClr val="CC0000"/>
                </a:solidFill>
              </a:rPr>
              <a:t>not</a:t>
            </a:r>
            <a:r>
              <a:rPr lang="en-US" dirty="0">
                <a:solidFill>
                  <a:srgbClr val="CC0000"/>
                </a:solidFill>
              </a:rPr>
              <a:t> taken.</a:t>
            </a:r>
          </a:p>
          <a:p>
            <a:pPr lvl="1"/>
            <a:r>
              <a:rPr lang="en-US" dirty="0">
                <a:solidFill>
                  <a:srgbClr val="CC0000"/>
                </a:solidFill>
              </a:rPr>
              <a:t>The following instructions were for “branch not taken” and it </a:t>
            </a:r>
            <a:r>
              <a:rPr lang="en-US" u="sng" dirty="0">
                <a:solidFill>
                  <a:srgbClr val="CC0000"/>
                </a:solidFill>
              </a:rPr>
              <a:t>was</a:t>
            </a:r>
            <a:r>
              <a:rPr lang="en-US" dirty="0">
                <a:solidFill>
                  <a:srgbClr val="CC0000"/>
                </a:solidFill>
              </a:rPr>
              <a:t> taken.  </a:t>
            </a:r>
          </a:p>
          <a:p>
            <a:r>
              <a:rPr lang="en-US" dirty="0"/>
              <a:t>In either case, the wrong instructions are in the pipe and they must be eliminated (“flushed”).  How can this problem be prevented?  </a:t>
            </a:r>
          </a:p>
          <a:p>
            <a:r>
              <a:rPr lang="en-US" dirty="0">
                <a:solidFill>
                  <a:schemeClr val="accent1"/>
                </a:solidFill>
              </a:rPr>
              <a:t>A few approaches to the problem are shown in the following slides. </a:t>
            </a:r>
            <a:endParaRPr lang="en-US" dirty="0"/>
          </a:p>
        </p:txBody>
      </p:sp>
      <p:pic>
        <p:nvPicPr>
          <p:cNvPr id="2" name="4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0"/>
          </p:nvPr>
        </p:nvSpPr>
        <p:spPr>
          <a:xfrm>
            <a:off x="2209800" y="6400800"/>
            <a:ext cx="4572000" cy="304800"/>
          </a:xfrm>
        </p:spPr>
        <p:txBody>
          <a:bodyPr/>
          <a:lstStyle/>
          <a:p>
            <a:r>
              <a:rPr lang="en-US" dirty="0" smtClean="0"/>
              <a:t>Lecture #20:  The Pipeline MIPS Processor</a:t>
            </a:r>
            <a:endParaRPr lang="en-US" dirty="0"/>
          </a:p>
        </p:txBody>
      </p:sp>
      <p:sp>
        <p:nvSpPr>
          <p:cNvPr id="83970" name="Rectangle 2"/>
          <p:cNvSpPr>
            <a:spLocks noGrp="1" noChangeArrowheads="1"/>
          </p:cNvSpPr>
          <p:nvPr>
            <p:ph type="title"/>
          </p:nvPr>
        </p:nvSpPr>
        <p:spPr>
          <a:xfrm>
            <a:off x="1600200" y="1371600"/>
            <a:ext cx="6096000" cy="533400"/>
          </a:xfrm>
          <a:ln/>
        </p:spPr>
        <p:txBody>
          <a:bodyPr/>
          <a:lstStyle/>
          <a:p>
            <a:r>
              <a:rPr lang="en-US" sz="3200" smtClean="0"/>
              <a:t>Incorrect Branching Solutions (1</a:t>
            </a:r>
            <a:r>
              <a:rPr lang="en-US" sz="3200" dirty="0"/>
              <a:t>)</a:t>
            </a:r>
          </a:p>
        </p:txBody>
      </p:sp>
      <p:sp>
        <p:nvSpPr>
          <p:cNvPr id="83971" name="Rectangle 3"/>
          <p:cNvSpPr>
            <a:spLocks noGrp="1" noChangeArrowheads="1"/>
          </p:cNvSpPr>
          <p:nvPr>
            <p:ph type="body" idx="1"/>
          </p:nvPr>
        </p:nvSpPr>
        <p:spPr>
          <a:xfrm>
            <a:off x="685800" y="3657600"/>
            <a:ext cx="7772400" cy="2819400"/>
          </a:xfrm>
        </p:spPr>
        <p:txBody>
          <a:bodyPr/>
          <a:lstStyle/>
          <a:p>
            <a:r>
              <a:rPr lang="en-US" sz="1800" u="sng" dirty="0"/>
              <a:t>One approach is to always assume the branch is (</a:t>
            </a:r>
            <a:r>
              <a:rPr lang="en-US" sz="1800" u="sng" dirty="0">
                <a:solidFill>
                  <a:srgbClr val="CC3300"/>
                </a:solidFill>
              </a:rPr>
              <a:t>or is not</a:t>
            </a:r>
            <a:r>
              <a:rPr lang="en-US" sz="1800" u="sng" dirty="0"/>
              <a:t>) taken</a:t>
            </a:r>
            <a:r>
              <a:rPr lang="en-US" sz="1800" dirty="0"/>
              <a:t>:</a:t>
            </a:r>
          </a:p>
          <a:p>
            <a:pPr lvl="1"/>
            <a:r>
              <a:rPr lang="en-US" sz="1600" dirty="0">
                <a:solidFill>
                  <a:srgbClr val="008000"/>
                </a:solidFill>
              </a:rPr>
              <a:t>Say we assume </a:t>
            </a:r>
            <a:r>
              <a:rPr lang="en-US" sz="1600" u="sng" dirty="0">
                <a:solidFill>
                  <a:srgbClr val="CC3300"/>
                </a:solidFill>
              </a:rPr>
              <a:t>the branch is never taken</a:t>
            </a:r>
            <a:r>
              <a:rPr lang="en-US" sz="1600" dirty="0">
                <a:solidFill>
                  <a:srgbClr val="008000"/>
                </a:solidFill>
              </a:rPr>
              <a:t>.  Then if the instruction in ALU/EX is a branch, the instructions in IF and ID/RF will be those in the “not taken” program line (branch determination is made in ALU/EX).  </a:t>
            </a:r>
          </a:p>
          <a:p>
            <a:pPr lvl="1"/>
            <a:r>
              <a:rPr lang="en-US" sz="1600" dirty="0">
                <a:solidFill>
                  <a:srgbClr val="008000"/>
                </a:solidFill>
              </a:rPr>
              <a:t>It this assumption is correct, the pipeline will continue to flow without delay.</a:t>
            </a:r>
          </a:p>
          <a:p>
            <a:pPr lvl="1"/>
            <a:r>
              <a:rPr lang="en-US" sz="1600" u="sng" dirty="0">
                <a:solidFill>
                  <a:srgbClr val="008000"/>
                </a:solidFill>
              </a:rPr>
              <a:t>When the branch is taken</a:t>
            </a:r>
            <a:r>
              <a:rPr lang="en-US" sz="1600" dirty="0">
                <a:solidFill>
                  <a:srgbClr val="008000"/>
                </a:solidFill>
              </a:rPr>
              <a:t>, instructions in IF and ID/RF must be “flushed,” usually by changing the “op” code of those instructions to a “nop” and letting them proceed to the end of the pipe.  </a:t>
            </a:r>
          </a:p>
          <a:p>
            <a:pPr lvl="1"/>
            <a:r>
              <a:rPr lang="en-US" sz="1600" dirty="0">
                <a:solidFill>
                  <a:srgbClr val="CC0000"/>
                </a:solidFill>
              </a:rPr>
              <a:t>Clearly, a 2-clock time delay is involved here, and it would be worse for longer </a:t>
            </a:r>
            <a:r>
              <a:rPr lang="en-US" sz="1600">
                <a:solidFill>
                  <a:srgbClr val="CC0000"/>
                </a:solidFill>
              </a:rPr>
              <a:t>pipelines </a:t>
            </a:r>
            <a:r>
              <a:rPr lang="en-US" sz="1600" smtClean="0">
                <a:solidFill>
                  <a:srgbClr val="CC0000"/>
                </a:solidFill>
              </a:rPr>
              <a:t>(Intel pipelines </a:t>
            </a:r>
            <a:r>
              <a:rPr lang="en-US" sz="1600" dirty="0">
                <a:solidFill>
                  <a:srgbClr val="CC0000"/>
                </a:solidFill>
              </a:rPr>
              <a:t>~ 20 stages).  </a:t>
            </a:r>
          </a:p>
        </p:txBody>
      </p:sp>
      <p:grpSp>
        <p:nvGrpSpPr>
          <p:cNvPr id="19" name="Group 18"/>
          <p:cNvGrpSpPr/>
          <p:nvPr/>
        </p:nvGrpSpPr>
        <p:grpSpPr>
          <a:xfrm>
            <a:off x="1447800" y="1905000"/>
            <a:ext cx="6553200" cy="1770063"/>
            <a:chOff x="1447800" y="1905000"/>
            <a:chExt cx="6553200" cy="1770063"/>
          </a:xfrm>
        </p:grpSpPr>
        <p:sp>
          <p:nvSpPr>
            <p:cNvPr id="83972" name="AutoShape 4"/>
            <p:cNvSpPr>
              <a:spLocks noChangeArrowheads="1"/>
            </p:cNvSpPr>
            <p:nvPr/>
          </p:nvSpPr>
          <p:spPr bwMode="auto">
            <a:xfrm rot="5400000">
              <a:off x="4267200" y="-457200"/>
              <a:ext cx="914400" cy="6553200"/>
            </a:xfrm>
            <a:prstGeom prst="can">
              <a:avLst>
                <a:gd name="adj" fmla="val 52157"/>
              </a:avLst>
            </a:prstGeom>
            <a:solidFill>
              <a:schemeClr val="bg2">
                <a:lumMod val="20000"/>
                <a:lumOff val="80000"/>
              </a:schemeClr>
            </a:solidFill>
            <a:ln w="19050">
              <a:solidFill>
                <a:srgbClr val="CC0000"/>
              </a:solidFill>
              <a:round/>
              <a:headEnd/>
              <a:tailEnd/>
            </a:ln>
            <a:effectLst/>
          </p:spPr>
          <p:txBody>
            <a:bodyPr wrap="none" anchor="ctr"/>
            <a:lstStyle/>
            <a:p>
              <a:endParaRPr lang="en-US" dirty="0"/>
            </a:p>
          </p:txBody>
        </p:sp>
        <p:sp>
          <p:nvSpPr>
            <p:cNvPr id="83973" name="Text Box 5"/>
            <p:cNvSpPr txBox="1">
              <a:spLocks noChangeArrowheads="1"/>
            </p:cNvSpPr>
            <p:nvPr/>
          </p:nvSpPr>
          <p:spPr bwMode="auto">
            <a:xfrm>
              <a:off x="2511425" y="1905000"/>
              <a:ext cx="4422775" cy="457200"/>
            </a:xfrm>
            <a:prstGeom prst="rect">
              <a:avLst/>
            </a:prstGeom>
            <a:noFill/>
            <a:ln w="19050" algn="ctr">
              <a:noFill/>
              <a:miter lim="800000"/>
              <a:headEnd/>
              <a:tailEnd/>
            </a:ln>
            <a:effectLst/>
          </p:spPr>
          <p:txBody>
            <a:bodyPr wrap="none">
              <a:spAutoFit/>
            </a:bodyPr>
            <a:lstStyle/>
            <a:p>
              <a:r>
                <a:rPr lang="en-US" b="1" u="none" dirty="0">
                  <a:solidFill>
                    <a:srgbClr val="CC3300"/>
                  </a:solidFill>
                </a:rPr>
                <a:t>MIPS R-2000 Pipeline Processor</a:t>
              </a:r>
            </a:p>
          </p:txBody>
        </p:sp>
        <p:sp>
          <p:nvSpPr>
            <p:cNvPr id="83974" name="Arc 6"/>
            <p:cNvSpPr>
              <a:spLocks/>
            </p:cNvSpPr>
            <p:nvPr/>
          </p:nvSpPr>
          <p:spPr bwMode="auto">
            <a:xfrm flipH="1">
              <a:off x="6324600" y="2362200"/>
              <a:ext cx="228600" cy="914400"/>
            </a:xfrm>
            <a:custGeom>
              <a:avLst/>
              <a:gdLst>
                <a:gd name="G0" fmla="+- 1832 0 0"/>
                <a:gd name="G1" fmla="+- 21600 0 0"/>
                <a:gd name="G2" fmla="+- 21600 0 0"/>
                <a:gd name="T0" fmla="*/ 1832 w 23432"/>
                <a:gd name="T1" fmla="*/ 0 h 43200"/>
                <a:gd name="T2" fmla="*/ 0 w 23432"/>
                <a:gd name="T3" fmla="*/ 43122 h 43200"/>
                <a:gd name="T4" fmla="*/ 1832 w 23432"/>
                <a:gd name="T5" fmla="*/ 21600 h 43200"/>
              </a:gdLst>
              <a:ahLst/>
              <a:cxnLst>
                <a:cxn ang="0">
                  <a:pos x="T0" y="T1"/>
                </a:cxn>
                <a:cxn ang="0">
                  <a:pos x="T2" y="T3"/>
                </a:cxn>
                <a:cxn ang="0">
                  <a:pos x="T4" y="T5"/>
                </a:cxn>
              </a:cxnLst>
              <a:rect l="0" t="0" r="r" b="b"/>
              <a:pathLst>
                <a:path w="23432" h="43200" fill="none" extrusionOk="0">
                  <a:moveTo>
                    <a:pt x="1831" y="0"/>
                  </a:moveTo>
                  <a:cubicBezTo>
                    <a:pt x="13761" y="0"/>
                    <a:pt x="23432" y="9670"/>
                    <a:pt x="23432" y="21600"/>
                  </a:cubicBezTo>
                  <a:cubicBezTo>
                    <a:pt x="23432" y="33529"/>
                    <a:pt x="13761" y="43200"/>
                    <a:pt x="1832" y="43200"/>
                  </a:cubicBezTo>
                  <a:cubicBezTo>
                    <a:pt x="1220" y="43200"/>
                    <a:pt x="609" y="43174"/>
                    <a:pt x="-1" y="43122"/>
                  </a:cubicBezTo>
                </a:path>
                <a:path w="23432" h="43200" stroke="0" extrusionOk="0">
                  <a:moveTo>
                    <a:pt x="1831" y="0"/>
                  </a:moveTo>
                  <a:cubicBezTo>
                    <a:pt x="13761" y="0"/>
                    <a:pt x="23432" y="9670"/>
                    <a:pt x="23432" y="21600"/>
                  </a:cubicBezTo>
                  <a:cubicBezTo>
                    <a:pt x="23432" y="33529"/>
                    <a:pt x="13761" y="43200"/>
                    <a:pt x="1832" y="43200"/>
                  </a:cubicBezTo>
                  <a:cubicBezTo>
                    <a:pt x="1220" y="43200"/>
                    <a:pt x="609" y="43174"/>
                    <a:pt x="-1" y="43122"/>
                  </a:cubicBezTo>
                  <a:lnTo>
                    <a:pt x="1832" y="21600"/>
                  </a:lnTo>
                  <a:close/>
                </a:path>
              </a:pathLst>
            </a:custGeom>
            <a:noFill/>
            <a:ln w="19050">
              <a:solidFill>
                <a:srgbClr val="CC0000"/>
              </a:solidFill>
              <a:round/>
              <a:headEnd/>
              <a:tailEnd/>
            </a:ln>
            <a:effectLst/>
          </p:spPr>
          <p:txBody>
            <a:bodyPr wrap="none" anchor="ctr"/>
            <a:lstStyle/>
            <a:p>
              <a:endParaRPr lang="en-US" dirty="0"/>
            </a:p>
          </p:txBody>
        </p:sp>
        <p:sp>
          <p:nvSpPr>
            <p:cNvPr id="83975" name="Arc 7"/>
            <p:cNvSpPr>
              <a:spLocks/>
            </p:cNvSpPr>
            <p:nvPr/>
          </p:nvSpPr>
          <p:spPr bwMode="auto">
            <a:xfrm flipH="1">
              <a:off x="5105400" y="2362200"/>
              <a:ext cx="228600" cy="914400"/>
            </a:xfrm>
            <a:custGeom>
              <a:avLst/>
              <a:gdLst>
                <a:gd name="G0" fmla="+- 1832 0 0"/>
                <a:gd name="G1" fmla="+- 21600 0 0"/>
                <a:gd name="G2" fmla="+- 21600 0 0"/>
                <a:gd name="T0" fmla="*/ 1832 w 23432"/>
                <a:gd name="T1" fmla="*/ 0 h 43200"/>
                <a:gd name="T2" fmla="*/ 0 w 23432"/>
                <a:gd name="T3" fmla="*/ 43122 h 43200"/>
                <a:gd name="T4" fmla="*/ 1832 w 23432"/>
                <a:gd name="T5" fmla="*/ 21600 h 43200"/>
              </a:gdLst>
              <a:ahLst/>
              <a:cxnLst>
                <a:cxn ang="0">
                  <a:pos x="T0" y="T1"/>
                </a:cxn>
                <a:cxn ang="0">
                  <a:pos x="T2" y="T3"/>
                </a:cxn>
                <a:cxn ang="0">
                  <a:pos x="T4" y="T5"/>
                </a:cxn>
              </a:cxnLst>
              <a:rect l="0" t="0" r="r" b="b"/>
              <a:pathLst>
                <a:path w="23432" h="43200" fill="none" extrusionOk="0">
                  <a:moveTo>
                    <a:pt x="1831" y="0"/>
                  </a:moveTo>
                  <a:cubicBezTo>
                    <a:pt x="13761" y="0"/>
                    <a:pt x="23432" y="9670"/>
                    <a:pt x="23432" y="21600"/>
                  </a:cubicBezTo>
                  <a:cubicBezTo>
                    <a:pt x="23432" y="33529"/>
                    <a:pt x="13761" y="43200"/>
                    <a:pt x="1832" y="43200"/>
                  </a:cubicBezTo>
                  <a:cubicBezTo>
                    <a:pt x="1220" y="43200"/>
                    <a:pt x="609" y="43174"/>
                    <a:pt x="-1" y="43122"/>
                  </a:cubicBezTo>
                </a:path>
                <a:path w="23432" h="43200" stroke="0" extrusionOk="0">
                  <a:moveTo>
                    <a:pt x="1831" y="0"/>
                  </a:moveTo>
                  <a:cubicBezTo>
                    <a:pt x="13761" y="0"/>
                    <a:pt x="23432" y="9670"/>
                    <a:pt x="23432" y="21600"/>
                  </a:cubicBezTo>
                  <a:cubicBezTo>
                    <a:pt x="23432" y="33529"/>
                    <a:pt x="13761" y="43200"/>
                    <a:pt x="1832" y="43200"/>
                  </a:cubicBezTo>
                  <a:cubicBezTo>
                    <a:pt x="1220" y="43200"/>
                    <a:pt x="609" y="43174"/>
                    <a:pt x="-1" y="43122"/>
                  </a:cubicBezTo>
                  <a:lnTo>
                    <a:pt x="1832" y="21600"/>
                  </a:lnTo>
                  <a:close/>
                </a:path>
              </a:pathLst>
            </a:custGeom>
            <a:noFill/>
            <a:ln w="19050">
              <a:solidFill>
                <a:srgbClr val="CC0000"/>
              </a:solidFill>
              <a:round/>
              <a:headEnd/>
              <a:tailEnd/>
            </a:ln>
            <a:effectLst/>
          </p:spPr>
          <p:txBody>
            <a:bodyPr wrap="none" anchor="ctr"/>
            <a:lstStyle/>
            <a:p>
              <a:endParaRPr lang="en-US" dirty="0"/>
            </a:p>
          </p:txBody>
        </p:sp>
        <p:sp>
          <p:nvSpPr>
            <p:cNvPr id="83976" name="Arc 8"/>
            <p:cNvSpPr>
              <a:spLocks/>
            </p:cNvSpPr>
            <p:nvPr/>
          </p:nvSpPr>
          <p:spPr bwMode="auto">
            <a:xfrm flipH="1">
              <a:off x="3886200" y="2362200"/>
              <a:ext cx="228600" cy="914400"/>
            </a:xfrm>
            <a:custGeom>
              <a:avLst/>
              <a:gdLst>
                <a:gd name="G0" fmla="+- 1832 0 0"/>
                <a:gd name="G1" fmla="+- 21600 0 0"/>
                <a:gd name="G2" fmla="+- 21600 0 0"/>
                <a:gd name="T0" fmla="*/ 1832 w 23432"/>
                <a:gd name="T1" fmla="*/ 0 h 43200"/>
                <a:gd name="T2" fmla="*/ 0 w 23432"/>
                <a:gd name="T3" fmla="*/ 43122 h 43200"/>
                <a:gd name="T4" fmla="*/ 1832 w 23432"/>
                <a:gd name="T5" fmla="*/ 21600 h 43200"/>
              </a:gdLst>
              <a:ahLst/>
              <a:cxnLst>
                <a:cxn ang="0">
                  <a:pos x="T0" y="T1"/>
                </a:cxn>
                <a:cxn ang="0">
                  <a:pos x="T2" y="T3"/>
                </a:cxn>
                <a:cxn ang="0">
                  <a:pos x="T4" y="T5"/>
                </a:cxn>
              </a:cxnLst>
              <a:rect l="0" t="0" r="r" b="b"/>
              <a:pathLst>
                <a:path w="23432" h="43200" fill="none" extrusionOk="0">
                  <a:moveTo>
                    <a:pt x="1831" y="0"/>
                  </a:moveTo>
                  <a:cubicBezTo>
                    <a:pt x="13761" y="0"/>
                    <a:pt x="23432" y="9670"/>
                    <a:pt x="23432" y="21600"/>
                  </a:cubicBezTo>
                  <a:cubicBezTo>
                    <a:pt x="23432" y="33529"/>
                    <a:pt x="13761" y="43200"/>
                    <a:pt x="1832" y="43200"/>
                  </a:cubicBezTo>
                  <a:cubicBezTo>
                    <a:pt x="1220" y="43200"/>
                    <a:pt x="609" y="43174"/>
                    <a:pt x="-1" y="43122"/>
                  </a:cubicBezTo>
                </a:path>
                <a:path w="23432" h="43200" stroke="0" extrusionOk="0">
                  <a:moveTo>
                    <a:pt x="1831" y="0"/>
                  </a:moveTo>
                  <a:cubicBezTo>
                    <a:pt x="13761" y="0"/>
                    <a:pt x="23432" y="9670"/>
                    <a:pt x="23432" y="21600"/>
                  </a:cubicBezTo>
                  <a:cubicBezTo>
                    <a:pt x="23432" y="33529"/>
                    <a:pt x="13761" y="43200"/>
                    <a:pt x="1832" y="43200"/>
                  </a:cubicBezTo>
                  <a:cubicBezTo>
                    <a:pt x="1220" y="43200"/>
                    <a:pt x="609" y="43174"/>
                    <a:pt x="-1" y="43122"/>
                  </a:cubicBezTo>
                  <a:lnTo>
                    <a:pt x="1832" y="21600"/>
                  </a:lnTo>
                  <a:close/>
                </a:path>
              </a:pathLst>
            </a:custGeom>
            <a:noFill/>
            <a:ln w="19050">
              <a:solidFill>
                <a:srgbClr val="CC0000"/>
              </a:solidFill>
              <a:round/>
              <a:headEnd/>
              <a:tailEnd/>
            </a:ln>
            <a:effectLst/>
          </p:spPr>
          <p:txBody>
            <a:bodyPr wrap="none" anchor="ctr"/>
            <a:lstStyle/>
            <a:p>
              <a:endParaRPr lang="en-US" dirty="0"/>
            </a:p>
          </p:txBody>
        </p:sp>
        <p:sp>
          <p:nvSpPr>
            <p:cNvPr id="83977" name="Arc 9"/>
            <p:cNvSpPr>
              <a:spLocks/>
            </p:cNvSpPr>
            <p:nvPr/>
          </p:nvSpPr>
          <p:spPr bwMode="auto">
            <a:xfrm flipH="1">
              <a:off x="2667000" y="2362200"/>
              <a:ext cx="228600" cy="914400"/>
            </a:xfrm>
            <a:custGeom>
              <a:avLst/>
              <a:gdLst>
                <a:gd name="G0" fmla="+- 1832 0 0"/>
                <a:gd name="G1" fmla="+- 21600 0 0"/>
                <a:gd name="G2" fmla="+- 21600 0 0"/>
                <a:gd name="T0" fmla="*/ 1832 w 23432"/>
                <a:gd name="T1" fmla="*/ 0 h 43200"/>
                <a:gd name="T2" fmla="*/ 0 w 23432"/>
                <a:gd name="T3" fmla="*/ 43122 h 43200"/>
                <a:gd name="T4" fmla="*/ 1832 w 23432"/>
                <a:gd name="T5" fmla="*/ 21600 h 43200"/>
              </a:gdLst>
              <a:ahLst/>
              <a:cxnLst>
                <a:cxn ang="0">
                  <a:pos x="T0" y="T1"/>
                </a:cxn>
                <a:cxn ang="0">
                  <a:pos x="T2" y="T3"/>
                </a:cxn>
                <a:cxn ang="0">
                  <a:pos x="T4" y="T5"/>
                </a:cxn>
              </a:cxnLst>
              <a:rect l="0" t="0" r="r" b="b"/>
              <a:pathLst>
                <a:path w="23432" h="43200" fill="none" extrusionOk="0">
                  <a:moveTo>
                    <a:pt x="1831" y="0"/>
                  </a:moveTo>
                  <a:cubicBezTo>
                    <a:pt x="13761" y="0"/>
                    <a:pt x="23432" y="9670"/>
                    <a:pt x="23432" y="21600"/>
                  </a:cubicBezTo>
                  <a:cubicBezTo>
                    <a:pt x="23432" y="33529"/>
                    <a:pt x="13761" y="43200"/>
                    <a:pt x="1832" y="43200"/>
                  </a:cubicBezTo>
                  <a:cubicBezTo>
                    <a:pt x="1220" y="43200"/>
                    <a:pt x="609" y="43174"/>
                    <a:pt x="-1" y="43122"/>
                  </a:cubicBezTo>
                </a:path>
                <a:path w="23432" h="43200" stroke="0" extrusionOk="0">
                  <a:moveTo>
                    <a:pt x="1831" y="0"/>
                  </a:moveTo>
                  <a:cubicBezTo>
                    <a:pt x="13761" y="0"/>
                    <a:pt x="23432" y="9670"/>
                    <a:pt x="23432" y="21600"/>
                  </a:cubicBezTo>
                  <a:cubicBezTo>
                    <a:pt x="23432" y="33529"/>
                    <a:pt x="13761" y="43200"/>
                    <a:pt x="1832" y="43200"/>
                  </a:cubicBezTo>
                  <a:cubicBezTo>
                    <a:pt x="1220" y="43200"/>
                    <a:pt x="609" y="43174"/>
                    <a:pt x="-1" y="43122"/>
                  </a:cubicBezTo>
                  <a:lnTo>
                    <a:pt x="1832" y="21600"/>
                  </a:lnTo>
                  <a:close/>
                </a:path>
              </a:pathLst>
            </a:custGeom>
            <a:noFill/>
            <a:ln w="19050">
              <a:solidFill>
                <a:srgbClr val="CC0000"/>
              </a:solidFill>
              <a:round/>
              <a:headEnd/>
              <a:tailEnd/>
            </a:ln>
            <a:effectLst/>
          </p:spPr>
          <p:txBody>
            <a:bodyPr wrap="none" anchor="ctr"/>
            <a:lstStyle/>
            <a:p>
              <a:endParaRPr lang="en-US" dirty="0"/>
            </a:p>
          </p:txBody>
        </p:sp>
        <p:sp>
          <p:nvSpPr>
            <p:cNvPr id="83982" name="Text Box 14"/>
            <p:cNvSpPr txBox="1">
              <a:spLocks noChangeArrowheads="1"/>
            </p:cNvSpPr>
            <p:nvPr/>
          </p:nvSpPr>
          <p:spPr bwMode="auto">
            <a:xfrm>
              <a:off x="6724650" y="2697163"/>
              <a:ext cx="438150" cy="274638"/>
            </a:xfrm>
            <a:prstGeom prst="rect">
              <a:avLst/>
            </a:prstGeom>
            <a:noFill/>
            <a:ln w="19050" algn="ctr">
              <a:noFill/>
              <a:miter lim="800000"/>
              <a:headEnd/>
              <a:tailEnd/>
            </a:ln>
            <a:effectLst/>
          </p:spPr>
          <p:txBody>
            <a:bodyPr wrap="none">
              <a:spAutoFit/>
            </a:bodyPr>
            <a:lstStyle/>
            <a:p>
              <a:r>
                <a:rPr lang="en-US" sz="1200" b="1" u="none" dirty="0">
                  <a:solidFill>
                    <a:srgbClr val="CC3300"/>
                  </a:solidFill>
                </a:rPr>
                <a:t>WB</a:t>
              </a:r>
            </a:p>
          </p:txBody>
        </p:sp>
        <p:sp>
          <p:nvSpPr>
            <p:cNvPr id="83984" name="Text Box 16"/>
            <p:cNvSpPr txBox="1">
              <a:spLocks noChangeArrowheads="1"/>
            </p:cNvSpPr>
            <p:nvPr/>
          </p:nvSpPr>
          <p:spPr bwMode="auto">
            <a:xfrm>
              <a:off x="4087813" y="2560638"/>
              <a:ext cx="865188" cy="487363"/>
            </a:xfrm>
            <a:prstGeom prst="rect">
              <a:avLst/>
            </a:prstGeom>
            <a:noFill/>
            <a:ln w="19050" algn="ctr">
              <a:noFill/>
              <a:miter lim="800000"/>
              <a:headEnd/>
              <a:tailEnd/>
            </a:ln>
            <a:effectLst/>
          </p:spPr>
          <p:txBody>
            <a:bodyPr wrap="none">
              <a:spAutoFit/>
            </a:bodyPr>
            <a:lstStyle/>
            <a:p>
              <a:r>
                <a:rPr lang="en-US" sz="1200" b="1" u="none" dirty="0">
                  <a:solidFill>
                    <a:srgbClr val="CC3300"/>
                  </a:solidFill>
                </a:rPr>
                <a:t>ALU/EX</a:t>
              </a:r>
            </a:p>
            <a:p>
              <a:r>
                <a:rPr lang="en-US" sz="1400" b="1" u="none" dirty="0">
                  <a:solidFill>
                    <a:srgbClr val="008000"/>
                  </a:solidFill>
                </a:rPr>
                <a:t>(Branch)</a:t>
              </a:r>
            </a:p>
          </p:txBody>
        </p:sp>
        <p:sp>
          <p:nvSpPr>
            <p:cNvPr id="83985" name="Text Box 17"/>
            <p:cNvSpPr txBox="1">
              <a:spLocks noChangeArrowheads="1"/>
            </p:cNvSpPr>
            <p:nvPr/>
          </p:nvSpPr>
          <p:spPr bwMode="auto">
            <a:xfrm>
              <a:off x="2909888" y="2697163"/>
              <a:ext cx="598488" cy="274638"/>
            </a:xfrm>
            <a:prstGeom prst="rect">
              <a:avLst/>
            </a:prstGeom>
            <a:noFill/>
            <a:ln w="19050" algn="ctr">
              <a:noFill/>
              <a:miter lim="800000"/>
              <a:headEnd/>
              <a:tailEnd/>
            </a:ln>
            <a:effectLst/>
          </p:spPr>
          <p:txBody>
            <a:bodyPr wrap="none">
              <a:spAutoFit/>
            </a:bodyPr>
            <a:lstStyle/>
            <a:p>
              <a:r>
                <a:rPr lang="en-US" sz="1200" b="1" u="none" dirty="0">
                  <a:solidFill>
                    <a:srgbClr val="CC3300"/>
                  </a:solidFill>
                </a:rPr>
                <a:t>ID/RF</a:t>
              </a:r>
            </a:p>
          </p:txBody>
        </p:sp>
        <p:sp>
          <p:nvSpPr>
            <p:cNvPr id="83986" name="Text Box 18"/>
            <p:cNvSpPr txBox="1">
              <a:spLocks noChangeArrowheads="1"/>
            </p:cNvSpPr>
            <p:nvPr/>
          </p:nvSpPr>
          <p:spPr bwMode="auto">
            <a:xfrm>
              <a:off x="1828800" y="2697163"/>
              <a:ext cx="336550" cy="274638"/>
            </a:xfrm>
            <a:prstGeom prst="rect">
              <a:avLst/>
            </a:prstGeom>
            <a:noFill/>
            <a:ln w="19050" algn="ctr">
              <a:noFill/>
              <a:miter lim="800000"/>
              <a:headEnd/>
              <a:tailEnd/>
            </a:ln>
            <a:effectLst/>
          </p:spPr>
          <p:txBody>
            <a:bodyPr wrap="none">
              <a:spAutoFit/>
            </a:bodyPr>
            <a:lstStyle/>
            <a:p>
              <a:r>
                <a:rPr lang="en-US" sz="1200" b="1" u="none" dirty="0">
                  <a:solidFill>
                    <a:srgbClr val="CC3300"/>
                  </a:solidFill>
                </a:rPr>
                <a:t>IF</a:t>
              </a:r>
            </a:p>
          </p:txBody>
        </p:sp>
        <p:sp>
          <p:nvSpPr>
            <p:cNvPr id="83990" name="Text Box 22"/>
            <p:cNvSpPr txBox="1">
              <a:spLocks noChangeArrowheads="1"/>
            </p:cNvSpPr>
            <p:nvPr/>
          </p:nvSpPr>
          <p:spPr bwMode="auto">
            <a:xfrm>
              <a:off x="5334000" y="2590800"/>
              <a:ext cx="639763" cy="457200"/>
            </a:xfrm>
            <a:prstGeom prst="rect">
              <a:avLst/>
            </a:prstGeom>
            <a:noFill/>
            <a:ln w="19050" algn="ctr">
              <a:noFill/>
              <a:miter lim="800000"/>
              <a:headEnd/>
              <a:tailEnd/>
            </a:ln>
            <a:effectLst/>
          </p:spPr>
          <p:txBody>
            <a:bodyPr wrap="none">
              <a:spAutoFit/>
            </a:bodyPr>
            <a:lstStyle/>
            <a:p>
              <a:r>
                <a:rPr lang="en-US" sz="1200" b="1" u="none" dirty="0">
                  <a:solidFill>
                    <a:srgbClr val="CC3300"/>
                  </a:solidFill>
                </a:rPr>
                <a:t>MEM/</a:t>
              </a:r>
            </a:p>
            <a:p>
              <a:r>
                <a:rPr lang="en-US" sz="1200" b="1" u="none" dirty="0">
                  <a:solidFill>
                    <a:srgbClr val="CC3300"/>
                  </a:solidFill>
                </a:rPr>
                <a:t>Bypass</a:t>
              </a:r>
            </a:p>
          </p:txBody>
        </p:sp>
        <p:sp>
          <p:nvSpPr>
            <p:cNvPr id="83994" name="AutoShape 26"/>
            <p:cNvSpPr>
              <a:spLocks noChangeArrowheads="1"/>
            </p:cNvSpPr>
            <p:nvPr/>
          </p:nvSpPr>
          <p:spPr bwMode="auto">
            <a:xfrm>
              <a:off x="1676400" y="3352800"/>
              <a:ext cx="3810000" cy="304800"/>
            </a:xfrm>
            <a:prstGeom prst="rightArrow">
              <a:avLst>
                <a:gd name="adj1" fmla="val 50000"/>
                <a:gd name="adj2" fmla="val 312500"/>
              </a:avLst>
            </a:prstGeom>
            <a:solidFill>
              <a:srgbClr val="008000"/>
            </a:solidFill>
            <a:ln w="19050" algn="ctr">
              <a:noFill/>
              <a:miter lim="800000"/>
              <a:headEnd/>
              <a:tailEnd/>
            </a:ln>
            <a:effectLst/>
          </p:spPr>
          <p:txBody>
            <a:bodyPr wrap="none" anchor="ctr"/>
            <a:lstStyle/>
            <a:p>
              <a:endParaRPr lang="en-US" u="none" dirty="0">
                <a:solidFill>
                  <a:srgbClr val="FF99CC"/>
                </a:solidFill>
              </a:endParaRPr>
            </a:p>
          </p:txBody>
        </p:sp>
        <p:sp>
          <p:nvSpPr>
            <p:cNvPr id="83995" name="Text Box 27"/>
            <p:cNvSpPr txBox="1">
              <a:spLocks noChangeArrowheads="1"/>
            </p:cNvSpPr>
            <p:nvPr/>
          </p:nvSpPr>
          <p:spPr bwMode="auto">
            <a:xfrm>
              <a:off x="5464175" y="3338513"/>
              <a:ext cx="2384425" cy="336550"/>
            </a:xfrm>
            <a:prstGeom prst="rect">
              <a:avLst/>
            </a:prstGeom>
            <a:noFill/>
            <a:ln w="19050" algn="ctr">
              <a:noFill/>
              <a:miter lim="800000"/>
              <a:headEnd/>
              <a:tailEnd/>
            </a:ln>
            <a:effectLst/>
          </p:spPr>
          <p:txBody>
            <a:bodyPr wrap="none">
              <a:spAutoFit/>
            </a:bodyPr>
            <a:lstStyle/>
            <a:p>
              <a:r>
                <a:rPr lang="en-US" sz="1600" b="1" u="none" dirty="0">
                  <a:solidFill>
                    <a:srgbClr val="008000"/>
                  </a:solidFill>
                </a:rPr>
                <a:t>Direction of pipeline flow</a:t>
              </a:r>
            </a:p>
          </p:txBody>
        </p:sp>
      </p:grpSp>
      <p:pic>
        <p:nvPicPr>
          <p:cNvPr id="2" name="4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9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84994" name="Rectangle 2"/>
          <p:cNvSpPr>
            <a:spLocks noGrp="1" noChangeArrowheads="1"/>
          </p:cNvSpPr>
          <p:nvPr>
            <p:ph type="title"/>
          </p:nvPr>
        </p:nvSpPr>
        <p:spPr>
          <a:xfrm>
            <a:off x="1600200" y="1371600"/>
            <a:ext cx="6019800" cy="533400"/>
          </a:xfrm>
          <a:ln/>
        </p:spPr>
        <p:txBody>
          <a:bodyPr/>
          <a:lstStyle/>
          <a:p>
            <a:r>
              <a:rPr lang="en-US" sz="3200"/>
              <a:t>Incorrect </a:t>
            </a:r>
            <a:r>
              <a:rPr lang="en-US" sz="3200"/>
              <a:t>Branching </a:t>
            </a:r>
            <a:r>
              <a:rPr lang="en-US" sz="3200" smtClean="0"/>
              <a:t>Solutions (</a:t>
            </a:r>
            <a:r>
              <a:rPr lang="en-US" sz="3200"/>
              <a:t>2</a:t>
            </a:r>
            <a:r>
              <a:rPr lang="en-US" sz="3200" dirty="0"/>
              <a:t>)</a:t>
            </a:r>
          </a:p>
        </p:txBody>
      </p:sp>
      <p:sp>
        <p:nvSpPr>
          <p:cNvPr id="84995" name="Rectangle 3"/>
          <p:cNvSpPr>
            <a:spLocks noGrp="1" noChangeArrowheads="1"/>
          </p:cNvSpPr>
          <p:nvPr>
            <p:ph type="body" idx="1"/>
          </p:nvPr>
        </p:nvSpPr>
        <p:spPr>
          <a:xfrm>
            <a:off x="533400" y="4038600"/>
            <a:ext cx="8153400" cy="2362200"/>
          </a:xfrm>
        </p:spPr>
        <p:txBody>
          <a:bodyPr/>
          <a:lstStyle/>
          <a:p>
            <a:r>
              <a:rPr lang="en-US" u="sng" dirty="0"/>
              <a:t>Reducing the cost of taking the branch</a:t>
            </a:r>
            <a:r>
              <a:rPr lang="en-US" dirty="0"/>
              <a:t>:  </a:t>
            </a:r>
          </a:p>
          <a:p>
            <a:pPr lvl="1"/>
            <a:r>
              <a:rPr lang="en-US" dirty="0">
                <a:solidFill>
                  <a:schemeClr val="accent2"/>
                </a:solidFill>
              </a:rPr>
              <a:t>In this case, </a:t>
            </a:r>
            <a:r>
              <a:rPr lang="en-US" u="sng" dirty="0">
                <a:solidFill>
                  <a:schemeClr val="accent2"/>
                </a:solidFill>
              </a:rPr>
              <a:t>a branch assumption is still made</a:t>
            </a:r>
            <a:r>
              <a:rPr lang="en-US" dirty="0">
                <a:solidFill>
                  <a:schemeClr val="accent2"/>
                </a:solidFill>
              </a:rPr>
              <a:t> (taken or not taken).  </a:t>
            </a:r>
          </a:p>
          <a:p>
            <a:pPr lvl="1"/>
            <a:r>
              <a:rPr lang="en-US" dirty="0">
                <a:solidFill>
                  <a:srgbClr val="CC0000"/>
                </a:solidFill>
              </a:rPr>
              <a:t>The difference is that since register contents (and/or immediates) are identified in the ID/RF stage, </a:t>
            </a:r>
            <a:r>
              <a:rPr lang="en-US" u="sng" dirty="0">
                <a:solidFill>
                  <a:srgbClr val="CC0000"/>
                </a:solidFill>
              </a:rPr>
              <a:t>a comparator can be added there</a:t>
            </a:r>
            <a:r>
              <a:rPr lang="en-US" dirty="0">
                <a:solidFill>
                  <a:srgbClr val="CC0000"/>
                </a:solidFill>
              </a:rPr>
              <a:t> to do the branch/no-branch determination.</a:t>
            </a:r>
          </a:p>
          <a:p>
            <a:pPr lvl="1"/>
            <a:r>
              <a:rPr lang="en-US" dirty="0">
                <a:solidFill>
                  <a:srgbClr val="008000"/>
                </a:solidFill>
              </a:rPr>
              <a:t>With the branch determination made in this early stage, </a:t>
            </a:r>
            <a:r>
              <a:rPr lang="en-US" u="sng" dirty="0">
                <a:solidFill>
                  <a:srgbClr val="008000"/>
                </a:solidFill>
              </a:rPr>
              <a:t>only one instruction must be flushed</a:t>
            </a:r>
            <a:r>
              <a:rPr lang="en-US" dirty="0">
                <a:solidFill>
                  <a:srgbClr val="008000"/>
                </a:solidFill>
              </a:rPr>
              <a:t>, in the IF stage (only a 1-instruction delay).</a:t>
            </a:r>
            <a:r>
              <a:rPr lang="en-US" dirty="0">
                <a:solidFill>
                  <a:srgbClr val="CC0000"/>
                </a:solidFill>
              </a:rPr>
              <a:t>  </a:t>
            </a:r>
          </a:p>
        </p:txBody>
      </p:sp>
      <p:sp>
        <p:nvSpPr>
          <p:cNvPr id="84997" name="AutoShape 5"/>
          <p:cNvSpPr>
            <a:spLocks noChangeArrowheads="1"/>
          </p:cNvSpPr>
          <p:nvPr/>
        </p:nvSpPr>
        <p:spPr bwMode="auto">
          <a:xfrm rot="5400000">
            <a:off x="4267200" y="-457200"/>
            <a:ext cx="914400" cy="6553200"/>
          </a:xfrm>
          <a:prstGeom prst="can">
            <a:avLst>
              <a:gd name="adj" fmla="val 52157"/>
            </a:avLst>
          </a:prstGeom>
          <a:solidFill>
            <a:schemeClr val="folHlink"/>
          </a:solidFill>
          <a:ln w="19050">
            <a:solidFill>
              <a:srgbClr val="CC0000"/>
            </a:solidFill>
            <a:round/>
            <a:headEnd/>
            <a:tailEnd/>
          </a:ln>
          <a:effectLst/>
        </p:spPr>
        <p:txBody>
          <a:bodyPr wrap="none" anchor="ctr"/>
          <a:lstStyle/>
          <a:p>
            <a:endParaRPr lang="en-US" dirty="0"/>
          </a:p>
        </p:txBody>
      </p:sp>
      <p:sp>
        <p:nvSpPr>
          <p:cNvPr id="84998" name="Text Box 6"/>
          <p:cNvSpPr txBox="1">
            <a:spLocks noChangeArrowheads="1"/>
          </p:cNvSpPr>
          <p:nvPr/>
        </p:nvSpPr>
        <p:spPr bwMode="auto">
          <a:xfrm>
            <a:off x="2511425" y="1905000"/>
            <a:ext cx="4422775" cy="457200"/>
          </a:xfrm>
          <a:prstGeom prst="rect">
            <a:avLst/>
          </a:prstGeom>
          <a:noFill/>
          <a:ln w="19050" algn="ctr">
            <a:noFill/>
            <a:miter lim="800000"/>
            <a:headEnd/>
            <a:tailEnd/>
          </a:ln>
          <a:effectLst/>
        </p:spPr>
        <p:txBody>
          <a:bodyPr wrap="none">
            <a:spAutoFit/>
          </a:bodyPr>
          <a:lstStyle/>
          <a:p>
            <a:r>
              <a:rPr lang="en-US" b="1" u="none" dirty="0">
                <a:solidFill>
                  <a:srgbClr val="CC3300"/>
                </a:solidFill>
              </a:rPr>
              <a:t>MIPS R-2000 Pipeline Processor</a:t>
            </a:r>
          </a:p>
        </p:txBody>
      </p:sp>
      <p:sp>
        <p:nvSpPr>
          <p:cNvPr id="84999" name="Arc 7"/>
          <p:cNvSpPr>
            <a:spLocks/>
          </p:cNvSpPr>
          <p:nvPr/>
        </p:nvSpPr>
        <p:spPr bwMode="auto">
          <a:xfrm flipH="1">
            <a:off x="6324600" y="2362200"/>
            <a:ext cx="228600" cy="914400"/>
          </a:xfrm>
          <a:custGeom>
            <a:avLst/>
            <a:gdLst>
              <a:gd name="G0" fmla="+- 1832 0 0"/>
              <a:gd name="G1" fmla="+- 21600 0 0"/>
              <a:gd name="G2" fmla="+- 21600 0 0"/>
              <a:gd name="T0" fmla="*/ 1832 w 23432"/>
              <a:gd name="T1" fmla="*/ 0 h 43200"/>
              <a:gd name="T2" fmla="*/ 0 w 23432"/>
              <a:gd name="T3" fmla="*/ 43122 h 43200"/>
              <a:gd name="T4" fmla="*/ 1832 w 23432"/>
              <a:gd name="T5" fmla="*/ 21600 h 43200"/>
            </a:gdLst>
            <a:ahLst/>
            <a:cxnLst>
              <a:cxn ang="0">
                <a:pos x="T0" y="T1"/>
              </a:cxn>
              <a:cxn ang="0">
                <a:pos x="T2" y="T3"/>
              </a:cxn>
              <a:cxn ang="0">
                <a:pos x="T4" y="T5"/>
              </a:cxn>
            </a:cxnLst>
            <a:rect l="0" t="0" r="r" b="b"/>
            <a:pathLst>
              <a:path w="23432" h="43200" fill="none" extrusionOk="0">
                <a:moveTo>
                  <a:pt x="1831" y="0"/>
                </a:moveTo>
                <a:cubicBezTo>
                  <a:pt x="13761" y="0"/>
                  <a:pt x="23432" y="9670"/>
                  <a:pt x="23432" y="21600"/>
                </a:cubicBezTo>
                <a:cubicBezTo>
                  <a:pt x="23432" y="33529"/>
                  <a:pt x="13761" y="43200"/>
                  <a:pt x="1832" y="43200"/>
                </a:cubicBezTo>
                <a:cubicBezTo>
                  <a:pt x="1220" y="43200"/>
                  <a:pt x="609" y="43174"/>
                  <a:pt x="-1" y="43122"/>
                </a:cubicBezTo>
              </a:path>
              <a:path w="23432" h="43200" stroke="0" extrusionOk="0">
                <a:moveTo>
                  <a:pt x="1831" y="0"/>
                </a:moveTo>
                <a:cubicBezTo>
                  <a:pt x="13761" y="0"/>
                  <a:pt x="23432" y="9670"/>
                  <a:pt x="23432" y="21600"/>
                </a:cubicBezTo>
                <a:cubicBezTo>
                  <a:pt x="23432" y="33529"/>
                  <a:pt x="13761" y="43200"/>
                  <a:pt x="1832" y="43200"/>
                </a:cubicBezTo>
                <a:cubicBezTo>
                  <a:pt x="1220" y="43200"/>
                  <a:pt x="609" y="43174"/>
                  <a:pt x="-1" y="43122"/>
                </a:cubicBezTo>
                <a:lnTo>
                  <a:pt x="1832" y="21600"/>
                </a:lnTo>
                <a:close/>
              </a:path>
            </a:pathLst>
          </a:custGeom>
          <a:noFill/>
          <a:ln w="19050">
            <a:solidFill>
              <a:srgbClr val="CC0000"/>
            </a:solidFill>
            <a:round/>
            <a:headEnd/>
            <a:tailEnd/>
          </a:ln>
          <a:effectLst/>
        </p:spPr>
        <p:txBody>
          <a:bodyPr wrap="none" anchor="ctr"/>
          <a:lstStyle/>
          <a:p>
            <a:endParaRPr lang="en-US" dirty="0"/>
          </a:p>
        </p:txBody>
      </p:sp>
      <p:sp>
        <p:nvSpPr>
          <p:cNvPr id="85000" name="Arc 8"/>
          <p:cNvSpPr>
            <a:spLocks/>
          </p:cNvSpPr>
          <p:nvPr/>
        </p:nvSpPr>
        <p:spPr bwMode="auto">
          <a:xfrm flipH="1">
            <a:off x="5105400" y="2362200"/>
            <a:ext cx="228600" cy="914400"/>
          </a:xfrm>
          <a:custGeom>
            <a:avLst/>
            <a:gdLst>
              <a:gd name="G0" fmla="+- 1832 0 0"/>
              <a:gd name="G1" fmla="+- 21600 0 0"/>
              <a:gd name="G2" fmla="+- 21600 0 0"/>
              <a:gd name="T0" fmla="*/ 1832 w 23432"/>
              <a:gd name="T1" fmla="*/ 0 h 43200"/>
              <a:gd name="T2" fmla="*/ 0 w 23432"/>
              <a:gd name="T3" fmla="*/ 43122 h 43200"/>
              <a:gd name="T4" fmla="*/ 1832 w 23432"/>
              <a:gd name="T5" fmla="*/ 21600 h 43200"/>
            </a:gdLst>
            <a:ahLst/>
            <a:cxnLst>
              <a:cxn ang="0">
                <a:pos x="T0" y="T1"/>
              </a:cxn>
              <a:cxn ang="0">
                <a:pos x="T2" y="T3"/>
              </a:cxn>
              <a:cxn ang="0">
                <a:pos x="T4" y="T5"/>
              </a:cxn>
            </a:cxnLst>
            <a:rect l="0" t="0" r="r" b="b"/>
            <a:pathLst>
              <a:path w="23432" h="43200" fill="none" extrusionOk="0">
                <a:moveTo>
                  <a:pt x="1831" y="0"/>
                </a:moveTo>
                <a:cubicBezTo>
                  <a:pt x="13761" y="0"/>
                  <a:pt x="23432" y="9670"/>
                  <a:pt x="23432" y="21600"/>
                </a:cubicBezTo>
                <a:cubicBezTo>
                  <a:pt x="23432" y="33529"/>
                  <a:pt x="13761" y="43200"/>
                  <a:pt x="1832" y="43200"/>
                </a:cubicBezTo>
                <a:cubicBezTo>
                  <a:pt x="1220" y="43200"/>
                  <a:pt x="609" y="43174"/>
                  <a:pt x="-1" y="43122"/>
                </a:cubicBezTo>
              </a:path>
              <a:path w="23432" h="43200" stroke="0" extrusionOk="0">
                <a:moveTo>
                  <a:pt x="1831" y="0"/>
                </a:moveTo>
                <a:cubicBezTo>
                  <a:pt x="13761" y="0"/>
                  <a:pt x="23432" y="9670"/>
                  <a:pt x="23432" y="21600"/>
                </a:cubicBezTo>
                <a:cubicBezTo>
                  <a:pt x="23432" y="33529"/>
                  <a:pt x="13761" y="43200"/>
                  <a:pt x="1832" y="43200"/>
                </a:cubicBezTo>
                <a:cubicBezTo>
                  <a:pt x="1220" y="43200"/>
                  <a:pt x="609" y="43174"/>
                  <a:pt x="-1" y="43122"/>
                </a:cubicBezTo>
                <a:lnTo>
                  <a:pt x="1832" y="21600"/>
                </a:lnTo>
                <a:close/>
              </a:path>
            </a:pathLst>
          </a:custGeom>
          <a:noFill/>
          <a:ln w="19050">
            <a:solidFill>
              <a:srgbClr val="CC0000"/>
            </a:solidFill>
            <a:round/>
            <a:headEnd/>
            <a:tailEnd/>
          </a:ln>
          <a:effectLst/>
        </p:spPr>
        <p:txBody>
          <a:bodyPr wrap="none" anchor="ctr"/>
          <a:lstStyle/>
          <a:p>
            <a:endParaRPr lang="en-US" dirty="0"/>
          </a:p>
        </p:txBody>
      </p:sp>
      <p:sp>
        <p:nvSpPr>
          <p:cNvPr id="85001" name="Arc 9"/>
          <p:cNvSpPr>
            <a:spLocks/>
          </p:cNvSpPr>
          <p:nvPr/>
        </p:nvSpPr>
        <p:spPr bwMode="auto">
          <a:xfrm flipH="1">
            <a:off x="3886200" y="2362200"/>
            <a:ext cx="228600" cy="914400"/>
          </a:xfrm>
          <a:custGeom>
            <a:avLst/>
            <a:gdLst>
              <a:gd name="G0" fmla="+- 1832 0 0"/>
              <a:gd name="G1" fmla="+- 21600 0 0"/>
              <a:gd name="G2" fmla="+- 21600 0 0"/>
              <a:gd name="T0" fmla="*/ 1832 w 23432"/>
              <a:gd name="T1" fmla="*/ 0 h 43200"/>
              <a:gd name="T2" fmla="*/ 0 w 23432"/>
              <a:gd name="T3" fmla="*/ 43122 h 43200"/>
              <a:gd name="T4" fmla="*/ 1832 w 23432"/>
              <a:gd name="T5" fmla="*/ 21600 h 43200"/>
            </a:gdLst>
            <a:ahLst/>
            <a:cxnLst>
              <a:cxn ang="0">
                <a:pos x="T0" y="T1"/>
              </a:cxn>
              <a:cxn ang="0">
                <a:pos x="T2" y="T3"/>
              </a:cxn>
              <a:cxn ang="0">
                <a:pos x="T4" y="T5"/>
              </a:cxn>
            </a:cxnLst>
            <a:rect l="0" t="0" r="r" b="b"/>
            <a:pathLst>
              <a:path w="23432" h="43200" fill="none" extrusionOk="0">
                <a:moveTo>
                  <a:pt x="1831" y="0"/>
                </a:moveTo>
                <a:cubicBezTo>
                  <a:pt x="13761" y="0"/>
                  <a:pt x="23432" y="9670"/>
                  <a:pt x="23432" y="21600"/>
                </a:cubicBezTo>
                <a:cubicBezTo>
                  <a:pt x="23432" y="33529"/>
                  <a:pt x="13761" y="43200"/>
                  <a:pt x="1832" y="43200"/>
                </a:cubicBezTo>
                <a:cubicBezTo>
                  <a:pt x="1220" y="43200"/>
                  <a:pt x="609" y="43174"/>
                  <a:pt x="-1" y="43122"/>
                </a:cubicBezTo>
              </a:path>
              <a:path w="23432" h="43200" stroke="0" extrusionOk="0">
                <a:moveTo>
                  <a:pt x="1831" y="0"/>
                </a:moveTo>
                <a:cubicBezTo>
                  <a:pt x="13761" y="0"/>
                  <a:pt x="23432" y="9670"/>
                  <a:pt x="23432" y="21600"/>
                </a:cubicBezTo>
                <a:cubicBezTo>
                  <a:pt x="23432" y="33529"/>
                  <a:pt x="13761" y="43200"/>
                  <a:pt x="1832" y="43200"/>
                </a:cubicBezTo>
                <a:cubicBezTo>
                  <a:pt x="1220" y="43200"/>
                  <a:pt x="609" y="43174"/>
                  <a:pt x="-1" y="43122"/>
                </a:cubicBezTo>
                <a:lnTo>
                  <a:pt x="1832" y="21600"/>
                </a:lnTo>
                <a:close/>
              </a:path>
            </a:pathLst>
          </a:custGeom>
          <a:noFill/>
          <a:ln w="19050">
            <a:solidFill>
              <a:srgbClr val="CC0000"/>
            </a:solidFill>
            <a:round/>
            <a:headEnd/>
            <a:tailEnd/>
          </a:ln>
          <a:effectLst/>
        </p:spPr>
        <p:txBody>
          <a:bodyPr wrap="none" anchor="ctr"/>
          <a:lstStyle/>
          <a:p>
            <a:endParaRPr lang="en-US" dirty="0"/>
          </a:p>
        </p:txBody>
      </p:sp>
      <p:sp>
        <p:nvSpPr>
          <p:cNvPr id="85002" name="Arc 10"/>
          <p:cNvSpPr>
            <a:spLocks/>
          </p:cNvSpPr>
          <p:nvPr/>
        </p:nvSpPr>
        <p:spPr bwMode="auto">
          <a:xfrm flipH="1">
            <a:off x="2667000" y="2362200"/>
            <a:ext cx="228600" cy="914400"/>
          </a:xfrm>
          <a:custGeom>
            <a:avLst/>
            <a:gdLst>
              <a:gd name="G0" fmla="+- 1832 0 0"/>
              <a:gd name="G1" fmla="+- 21600 0 0"/>
              <a:gd name="G2" fmla="+- 21600 0 0"/>
              <a:gd name="T0" fmla="*/ 1832 w 23432"/>
              <a:gd name="T1" fmla="*/ 0 h 43200"/>
              <a:gd name="T2" fmla="*/ 0 w 23432"/>
              <a:gd name="T3" fmla="*/ 43122 h 43200"/>
              <a:gd name="T4" fmla="*/ 1832 w 23432"/>
              <a:gd name="T5" fmla="*/ 21600 h 43200"/>
            </a:gdLst>
            <a:ahLst/>
            <a:cxnLst>
              <a:cxn ang="0">
                <a:pos x="T0" y="T1"/>
              </a:cxn>
              <a:cxn ang="0">
                <a:pos x="T2" y="T3"/>
              </a:cxn>
              <a:cxn ang="0">
                <a:pos x="T4" y="T5"/>
              </a:cxn>
            </a:cxnLst>
            <a:rect l="0" t="0" r="r" b="b"/>
            <a:pathLst>
              <a:path w="23432" h="43200" fill="none" extrusionOk="0">
                <a:moveTo>
                  <a:pt x="1831" y="0"/>
                </a:moveTo>
                <a:cubicBezTo>
                  <a:pt x="13761" y="0"/>
                  <a:pt x="23432" y="9670"/>
                  <a:pt x="23432" y="21600"/>
                </a:cubicBezTo>
                <a:cubicBezTo>
                  <a:pt x="23432" y="33529"/>
                  <a:pt x="13761" y="43200"/>
                  <a:pt x="1832" y="43200"/>
                </a:cubicBezTo>
                <a:cubicBezTo>
                  <a:pt x="1220" y="43200"/>
                  <a:pt x="609" y="43174"/>
                  <a:pt x="-1" y="43122"/>
                </a:cubicBezTo>
              </a:path>
              <a:path w="23432" h="43200" stroke="0" extrusionOk="0">
                <a:moveTo>
                  <a:pt x="1831" y="0"/>
                </a:moveTo>
                <a:cubicBezTo>
                  <a:pt x="13761" y="0"/>
                  <a:pt x="23432" y="9670"/>
                  <a:pt x="23432" y="21600"/>
                </a:cubicBezTo>
                <a:cubicBezTo>
                  <a:pt x="23432" y="33529"/>
                  <a:pt x="13761" y="43200"/>
                  <a:pt x="1832" y="43200"/>
                </a:cubicBezTo>
                <a:cubicBezTo>
                  <a:pt x="1220" y="43200"/>
                  <a:pt x="609" y="43174"/>
                  <a:pt x="-1" y="43122"/>
                </a:cubicBezTo>
                <a:lnTo>
                  <a:pt x="1832" y="21600"/>
                </a:lnTo>
                <a:close/>
              </a:path>
            </a:pathLst>
          </a:custGeom>
          <a:noFill/>
          <a:ln w="19050">
            <a:solidFill>
              <a:srgbClr val="CC0000"/>
            </a:solidFill>
            <a:round/>
            <a:headEnd/>
            <a:tailEnd/>
          </a:ln>
          <a:effectLst/>
        </p:spPr>
        <p:txBody>
          <a:bodyPr wrap="none" anchor="ctr"/>
          <a:lstStyle/>
          <a:p>
            <a:endParaRPr lang="en-US" dirty="0"/>
          </a:p>
        </p:txBody>
      </p:sp>
      <p:sp>
        <p:nvSpPr>
          <p:cNvPr id="85003" name="Text Box 11"/>
          <p:cNvSpPr txBox="1">
            <a:spLocks noChangeArrowheads="1"/>
          </p:cNvSpPr>
          <p:nvPr/>
        </p:nvSpPr>
        <p:spPr bwMode="auto">
          <a:xfrm>
            <a:off x="6724650" y="2697163"/>
            <a:ext cx="438150" cy="274637"/>
          </a:xfrm>
          <a:prstGeom prst="rect">
            <a:avLst/>
          </a:prstGeom>
          <a:noFill/>
          <a:ln w="19050" algn="ctr">
            <a:noFill/>
            <a:miter lim="800000"/>
            <a:headEnd/>
            <a:tailEnd/>
          </a:ln>
          <a:effectLst/>
        </p:spPr>
        <p:txBody>
          <a:bodyPr wrap="none">
            <a:spAutoFit/>
          </a:bodyPr>
          <a:lstStyle/>
          <a:p>
            <a:r>
              <a:rPr lang="en-US" sz="1200" b="1" u="none" dirty="0">
                <a:solidFill>
                  <a:srgbClr val="CC3300"/>
                </a:solidFill>
              </a:rPr>
              <a:t>WB</a:t>
            </a:r>
          </a:p>
        </p:txBody>
      </p:sp>
      <p:sp>
        <p:nvSpPr>
          <p:cNvPr id="85004" name="Text Box 12"/>
          <p:cNvSpPr txBox="1">
            <a:spLocks noChangeArrowheads="1"/>
          </p:cNvSpPr>
          <p:nvPr/>
        </p:nvSpPr>
        <p:spPr bwMode="auto">
          <a:xfrm>
            <a:off x="4117975" y="2697163"/>
            <a:ext cx="758825" cy="274637"/>
          </a:xfrm>
          <a:prstGeom prst="rect">
            <a:avLst/>
          </a:prstGeom>
          <a:noFill/>
          <a:ln w="19050" algn="ctr">
            <a:noFill/>
            <a:miter lim="800000"/>
            <a:headEnd/>
            <a:tailEnd/>
          </a:ln>
          <a:effectLst/>
        </p:spPr>
        <p:txBody>
          <a:bodyPr wrap="none">
            <a:spAutoFit/>
          </a:bodyPr>
          <a:lstStyle/>
          <a:p>
            <a:r>
              <a:rPr lang="en-US" sz="1200" b="1" u="none" dirty="0">
                <a:solidFill>
                  <a:srgbClr val="CC3300"/>
                </a:solidFill>
              </a:rPr>
              <a:t>ALU/EX</a:t>
            </a:r>
            <a:endParaRPr lang="en-US" sz="1400" b="1" u="none" dirty="0">
              <a:solidFill>
                <a:srgbClr val="008000"/>
              </a:solidFill>
            </a:endParaRPr>
          </a:p>
        </p:txBody>
      </p:sp>
      <p:sp>
        <p:nvSpPr>
          <p:cNvPr id="85005" name="Text Box 13"/>
          <p:cNvSpPr txBox="1">
            <a:spLocks noChangeArrowheads="1"/>
          </p:cNvSpPr>
          <p:nvPr/>
        </p:nvSpPr>
        <p:spPr bwMode="auto">
          <a:xfrm>
            <a:off x="2909888" y="2590800"/>
            <a:ext cx="747712" cy="487363"/>
          </a:xfrm>
          <a:prstGeom prst="rect">
            <a:avLst/>
          </a:prstGeom>
          <a:noFill/>
          <a:ln w="19050" algn="ctr">
            <a:noFill/>
            <a:miter lim="800000"/>
            <a:headEnd/>
            <a:tailEnd/>
          </a:ln>
          <a:effectLst/>
        </p:spPr>
        <p:txBody>
          <a:bodyPr wrap="none">
            <a:spAutoFit/>
          </a:bodyPr>
          <a:lstStyle/>
          <a:p>
            <a:r>
              <a:rPr lang="en-US" sz="1200" b="1" u="none" dirty="0">
                <a:solidFill>
                  <a:srgbClr val="CC3300"/>
                </a:solidFill>
              </a:rPr>
              <a:t>ID/RF</a:t>
            </a:r>
          </a:p>
          <a:p>
            <a:r>
              <a:rPr lang="en-US" sz="1400" b="1" u="none" dirty="0">
                <a:solidFill>
                  <a:srgbClr val="008000"/>
                </a:solidFill>
              </a:rPr>
              <a:t>Branch</a:t>
            </a:r>
          </a:p>
        </p:txBody>
      </p:sp>
      <p:sp>
        <p:nvSpPr>
          <p:cNvPr id="85006" name="Text Box 14"/>
          <p:cNvSpPr txBox="1">
            <a:spLocks noChangeArrowheads="1"/>
          </p:cNvSpPr>
          <p:nvPr/>
        </p:nvSpPr>
        <p:spPr bwMode="auto">
          <a:xfrm>
            <a:off x="1828800" y="2697163"/>
            <a:ext cx="336550" cy="274637"/>
          </a:xfrm>
          <a:prstGeom prst="rect">
            <a:avLst/>
          </a:prstGeom>
          <a:noFill/>
          <a:ln w="19050" algn="ctr">
            <a:noFill/>
            <a:miter lim="800000"/>
            <a:headEnd/>
            <a:tailEnd/>
          </a:ln>
          <a:effectLst/>
        </p:spPr>
        <p:txBody>
          <a:bodyPr wrap="none">
            <a:spAutoFit/>
          </a:bodyPr>
          <a:lstStyle/>
          <a:p>
            <a:r>
              <a:rPr lang="en-US" sz="1200" b="1" u="none" dirty="0">
                <a:solidFill>
                  <a:srgbClr val="CC3300"/>
                </a:solidFill>
              </a:rPr>
              <a:t>IF</a:t>
            </a:r>
          </a:p>
        </p:txBody>
      </p:sp>
      <p:sp>
        <p:nvSpPr>
          <p:cNvPr id="85007" name="Text Box 15"/>
          <p:cNvSpPr txBox="1">
            <a:spLocks noChangeArrowheads="1"/>
          </p:cNvSpPr>
          <p:nvPr/>
        </p:nvSpPr>
        <p:spPr bwMode="auto">
          <a:xfrm>
            <a:off x="5334000" y="2590800"/>
            <a:ext cx="639763" cy="457200"/>
          </a:xfrm>
          <a:prstGeom prst="rect">
            <a:avLst/>
          </a:prstGeom>
          <a:noFill/>
          <a:ln w="19050" algn="ctr">
            <a:noFill/>
            <a:miter lim="800000"/>
            <a:headEnd/>
            <a:tailEnd/>
          </a:ln>
          <a:effectLst/>
        </p:spPr>
        <p:txBody>
          <a:bodyPr wrap="none">
            <a:spAutoFit/>
          </a:bodyPr>
          <a:lstStyle/>
          <a:p>
            <a:r>
              <a:rPr lang="en-US" sz="1200" b="1" u="none" dirty="0">
                <a:solidFill>
                  <a:srgbClr val="CC3300"/>
                </a:solidFill>
              </a:rPr>
              <a:t>MEM/</a:t>
            </a:r>
          </a:p>
          <a:p>
            <a:r>
              <a:rPr lang="en-US" sz="1200" b="1" u="none" dirty="0">
                <a:solidFill>
                  <a:srgbClr val="CC3300"/>
                </a:solidFill>
              </a:rPr>
              <a:t>Bypass</a:t>
            </a:r>
          </a:p>
        </p:txBody>
      </p:sp>
      <p:sp>
        <p:nvSpPr>
          <p:cNvPr id="85010" name="Rectangle 18"/>
          <p:cNvSpPr>
            <a:spLocks noChangeArrowheads="1"/>
          </p:cNvSpPr>
          <p:nvPr/>
        </p:nvSpPr>
        <p:spPr bwMode="auto">
          <a:xfrm>
            <a:off x="2819400" y="3200400"/>
            <a:ext cx="990600" cy="457200"/>
          </a:xfrm>
          <a:prstGeom prst="rect">
            <a:avLst/>
          </a:prstGeom>
          <a:solidFill>
            <a:schemeClr val="folHlink"/>
          </a:solidFill>
          <a:ln w="19050" algn="ctr">
            <a:solidFill>
              <a:srgbClr val="CC0000"/>
            </a:solidFill>
            <a:miter lim="800000"/>
            <a:headEnd/>
            <a:tailEnd/>
          </a:ln>
          <a:effectLst/>
        </p:spPr>
        <p:txBody>
          <a:bodyPr wrap="none" anchor="ctr"/>
          <a:lstStyle/>
          <a:p>
            <a:r>
              <a:rPr lang="en-US" sz="1200" b="1" u="none" dirty="0">
                <a:solidFill>
                  <a:srgbClr val="CC3300"/>
                </a:solidFill>
              </a:rPr>
              <a:t>Branch</a:t>
            </a:r>
          </a:p>
          <a:p>
            <a:r>
              <a:rPr lang="en-US" sz="1200" b="1" u="none" dirty="0">
                <a:solidFill>
                  <a:srgbClr val="CC3300"/>
                </a:solidFill>
              </a:rPr>
              <a:t>Comparator</a:t>
            </a:r>
          </a:p>
        </p:txBody>
      </p:sp>
      <p:sp>
        <p:nvSpPr>
          <p:cNvPr id="85012" name="Line 20"/>
          <p:cNvSpPr>
            <a:spLocks noChangeShapeType="1"/>
          </p:cNvSpPr>
          <p:nvPr/>
        </p:nvSpPr>
        <p:spPr bwMode="auto">
          <a:xfrm flipV="1">
            <a:off x="3810000" y="3505200"/>
            <a:ext cx="152400" cy="152400"/>
          </a:xfrm>
          <a:prstGeom prst="line">
            <a:avLst/>
          </a:prstGeom>
          <a:noFill/>
          <a:ln w="19050">
            <a:solidFill>
              <a:srgbClr val="CC0000"/>
            </a:solidFill>
            <a:round/>
            <a:headEnd/>
            <a:tailEnd/>
          </a:ln>
          <a:effectLst/>
        </p:spPr>
        <p:txBody>
          <a:bodyPr/>
          <a:lstStyle/>
          <a:p>
            <a:endParaRPr lang="en-US" dirty="0"/>
          </a:p>
        </p:txBody>
      </p:sp>
      <p:sp>
        <p:nvSpPr>
          <p:cNvPr id="85013" name="Line 21"/>
          <p:cNvSpPr>
            <a:spLocks noChangeShapeType="1"/>
          </p:cNvSpPr>
          <p:nvPr/>
        </p:nvSpPr>
        <p:spPr bwMode="auto">
          <a:xfrm flipV="1">
            <a:off x="3962400" y="3276600"/>
            <a:ext cx="0" cy="228600"/>
          </a:xfrm>
          <a:prstGeom prst="line">
            <a:avLst/>
          </a:prstGeom>
          <a:noFill/>
          <a:ln w="19050">
            <a:solidFill>
              <a:srgbClr val="CC0000"/>
            </a:solidFill>
            <a:round/>
            <a:headEnd/>
            <a:tailEnd/>
          </a:ln>
          <a:effectLst/>
        </p:spPr>
        <p:txBody>
          <a:bodyPr/>
          <a:lstStyle/>
          <a:p>
            <a:endParaRPr lang="en-US" dirty="0"/>
          </a:p>
        </p:txBody>
      </p:sp>
      <p:sp>
        <p:nvSpPr>
          <p:cNvPr id="85014" name="Arc 22"/>
          <p:cNvSpPr>
            <a:spLocks/>
          </p:cNvSpPr>
          <p:nvPr/>
        </p:nvSpPr>
        <p:spPr bwMode="auto">
          <a:xfrm flipH="1" flipV="1">
            <a:off x="3810000" y="3200400"/>
            <a:ext cx="152400" cy="76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CC0000"/>
            </a:solidFill>
            <a:round/>
            <a:headEnd/>
            <a:tailEnd/>
          </a:ln>
          <a:effectLst/>
        </p:spPr>
        <p:txBody>
          <a:bodyPr wrap="none" anchor="ctr"/>
          <a:lstStyle/>
          <a:p>
            <a:endParaRPr lang="en-US" dirty="0"/>
          </a:p>
        </p:txBody>
      </p:sp>
      <p:sp>
        <p:nvSpPr>
          <p:cNvPr id="85020" name="AutoShape 28"/>
          <p:cNvSpPr>
            <a:spLocks noChangeArrowheads="1"/>
          </p:cNvSpPr>
          <p:nvPr/>
        </p:nvSpPr>
        <p:spPr bwMode="auto">
          <a:xfrm rot="16200000">
            <a:off x="3657600" y="3352800"/>
            <a:ext cx="457200" cy="152400"/>
          </a:xfrm>
          <a:prstGeom prst="flowChartManualOperation">
            <a:avLst/>
          </a:prstGeom>
          <a:solidFill>
            <a:srgbClr val="C0C0C0"/>
          </a:solidFill>
          <a:ln w="19050" algn="ctr">
            <a:solidFill>
              <a:srgbClr val="CC0000"/>
            </a:solidFill>
            <a:miter lim="800000"/>
            <a:headEnd/>
            <a:tailEnd/>
          </a:ln>
          <a:effectLst/>
        </p:spPr>
        <p:txBody>
          <a:bodyPr wrap="none" anchor="ctr"/>
          <a:lstStyle/>
          <a:p>
            <a:endParaRPr lang="en-US" dirty="0"/>
          </a:p>
        </p:txBody>
      </p:sp>
      <p:pic>
        <p:nvPicPr>
          <p:cNvPr id="2" name="4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9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86018" name="Rectangle 2"/>
          <p:cNvSpPr>
            <a:spLocks noGrp="1" noChangeArrowheads="1"/>
          </p:cNvSpPr>
          <p:nvPr>
            <p:ph type="title"/>
          </p:nvPr>
        </p:nvSpPr>
        <p:spPr>
          <a:xfrm>
            <a:off x="1600200" y="1371600"/>
            <a:ext cx="6019800" cy="533400"/>
          </a:xfrm>
          <a:ln/>
        </p:spPr>
        <p:txBody>
          <a:bodyPr/>
          <a:lstStyle/>
          <a:p>
            <a:r>
              <a:rPr lang="en-US" sz="3200"/>
              <a:t>Incorrect </a:t>
            </a:r>
            <a:r>
              <a:rPr lang="en-US" sz="3200"/>
              <a:t>Branching </a:t>
            </a:r>
            <a:r>
              <a:rPr lang="en-US" sz="3200" smtClean="0"/>
              <a:t>Solutions (</a:t>
            </a:r>
            <a:r>
              <a:rPr lang="en-US" sz="3200"/>
              <a:t>3</a:t>
            </a:r>
            <a:r>
              <a:rPr lang="en-US" sz="3200" dirty="0"/>
              <a:t>)</a:t>
            </a:r>
          </a:p>
        </p:txBody>
      </p:sp>
      <p:sp>
        <p:nvSpPr>
          <p:cNvPr id="86019" name="Rectangle 3"/>
          <p:cNvSpPr>
            <a:spLocks noGrp="1" noChangeArrowheads="1"/>
          </p:cNvSpPr>
          <p:nvPr>
            <p:ph type="body" idx="1"/>
          </p:nvPr>
        </p:nvSpPr>
        <p:spPr>
          <a:xfrm>
            <a:off x="609600" y="3810000"/>
            <a:ext cx="7924800" cy="2819400"/>
          </a:xfrm>
        </p:spPr>
        <p:txBody>
          <a:bodyPr/>
          <a:lstStyle/>
          <a:p>
            <a:pPr>
              <a:lnSpc>
                <a:spcPct val="90000"/>
              </a:lnSpc>
            </a:pPr>
            <a:r>
              <a:rPr lang="en-US" u="sng" dirty="0"/>
              <a:t>Dynamic branch prediction based on recent branch history</a:t>
            </a:r>
            <a:r>
              <a:rPr lang="en-US" dirty="0"/>
              <a:t>:  </a:t>
            </a:r>
          </a:p>
          <a:p>
            <a:pPr lvl="1">
              <a:lnSpc>
                <a:spcPct val="90000"/>
              </a:lnSpc>
            </a:pPr>
            <a:r>
              <a:rPr lang="en-US" dirty="0">
                <a:solidFill>
                  <a:srgbClr val="008000"/>
                </a:solidFill>
              </a:rPr>
              <a:t>In this approach, an indicator bit (0/1) gives the last branch condition. </a:t>
            </a:r>
          </a:p>
          <a:p>
            <a:pPr lvl="1">
              <a:lnSpc>
                <a:spcPct val="90000"/>
              </a:lnSpc>
            </a:pPr>
            <a:r>
              <a:rPr lang="en-US" dirty="0">
                <a:solidFill>
                  <a:srgbClr val="008000"/>
                </a:solidFill>
              </a:rPr>
              <a:t>The next branch can be made according to the bit setting.  </a:t>
            </a:r>
          </a:p>
          <a:p>
            <a:pPr lvl="1">
              <a:lnSpc>
                <a:spcPct val="90000"/>
              </a:lnSpc>
            </a:pPr>
            <a:r>
              <a:rPr lang="en-US" dirty="0">
                <a:solidFill>
                  <a:srgbClr val="008000"/>
                </a:solidFill>
              </a:rPr>
              <a:t>This is useful in highly repetitive loops, which may continue for a long time until a substantial number of calculations are complete.  </a:t>
            </a:r>
          </a:p>
          <a:p>
            <a:pPr lvl="1">
              <a:lnSpc>
                <a:spcPct val="90000"/>
              </a:lnSpc>
            </a:pPr>
            <a:r>
              <a:rPr lang="en-US" dirty="0">
                <a:solidFill>
                  <a:srgbClr val="008000"/>
                </a:solidFill>
              </a:rPr>
              <a:t>Some schemes use </a:t>
            </a:r>
            <a:r>
              <a:rPr lang="en-US" u="sng" dirty="0">
                <a:solidFill>
                  <a:srgbClr val="008000"/>
                </a:solidFill>
              </a:rPr>
              <a:t>2 bits</a:t>
            </a:r>
            <a:r>
              <a:rPr lang="en-US" dirty="0">
                <a:solidFill>
                  <a:srgbClr val="008000"/>
                </a:solidFill>
              </a:rPr>
              <a:t> and do not change the prediction until the predictor is wrong twice, after which the alternate behavior is chosen.  </a:t>
            </a:r>
          </a:p>
          <a:p>
            <a:pPr lvl="1">
              <a:lnSpc>
                <a:spcPct val="90000"/>
              </a:lnSpc>
            </a:pPr>
            <a:r>
              <a:rPr lang="en-US" dirty="0">
                <a:solidFill>
                  <a:srgbClr val="008000"/>
                </a:solidFill>
              </a:rPr>
              <a:t>In either case, incorrect predictions will still be made, but hopefully not as often.  </a:t>
            </a:r>
          </a:p>
        </p:txBody>
      </p:sp>
      <p:grpSp>
        <p:nvGrpSpPr>
          <p:cNvPr id="86043" name="Group 27"/>
          <p:cNvGrpSpPr>
            <a:grpSpLocks/>
          </p:cNvGrpSpPr>
          <p:nvPr/>
        </p:nvGrpSpPr>
        <p:grpSpPr bwMode="auto">
          <a:xfrm>
            <a:off x="1160463" y="1905000"/>
            <a:ext cx="6840537" cy="1866900"/>
            <a:chOff x="731" y="1200"/>
            <a:chExt cx="4309" cy="1176"/>
          </a:xfrm>
        </p:grpSpPr>
        <p:sp>
          <p:nvSpPr>
            <p:cNvPr id="86021" name="AutoShape 5"/>
            <p:cNvSpPr>
              <a:spLocks noChangeArrowheads="1"/>
            </p:cNvSpPr>
            <p:nvPr/>
          </p:nvSpPr>
          <p:spPr bwMode="auto">
            <a:xfrm rot="5400000">
              <a:off x="2688" y="-288"/>
              <a:ext cx="576" cy="4128"/>
            </a:xfrm>
            <a:prstGeom prst="can">
              <a:avLst>
                <a:gd name="adj" fmla="val 52157"/>
              </a:avLst>
            </a:prstGeom>
            <a:solidFill>
              <a:schemeClr val="folHlink"/>
            </a:solidFill>
            <a:ln w="19050">
              <a:solidFill>
                <a:srgbClr val="CC0000"/>
              </a:solidFill>
              <a:round/>
              <a:headEnd/>
              <a:tailEnd/>
            </a:ln>
            <a:effectLst/>
          </p:spPr>
          <p:txBody>
            <a:bodyPr wrap="none" anchor="ctr"/>
            <a:lstStyle/>
            <a:p>
              <a:endParaRPr lang="en-US" dirty="0"/>
            </a:p>
          </p:txBody>
        </p:sp>
        <p:sp>
          <p:nvSpPr>
            <p:cNvPr id="86022" name="Text Box 6"/>
            <p:cNvSpPr txBox="1">
              <a:spLocks noChangeArrowheads="1"/>
            </p:cNvSpPr>
            <p:nvPr/>
          </p:nvSpPr>
          <p:spPr bwMode="auto">
            <a:xfrm>
              <a:off x="1582" y="1200"/>
              <a:ext cx="2786" cy="288"/>
            </a:xfrm>
            <a:prstGeom prst="rect">
              <a:avLst/>
            </a:prstGeom>
            <a:noFill/>
            <a:ln w="19050" algn="ctr">
              <a:noFill/>
              <a:miter lim="800000"/>
              <a:headEnd/>
              <a:tailEnd/>
            </a:ln>
            <a:effectLst/>
          </p:spPr>
          <p:txBody>
            <a:bodyPr wrap="none">
              <a:spAutoFit/>
            </a:bodyPr>
            <a:lstStyle/>
            <a:p>
              <a:r>
                <a:rPr lang="en-US" b="1" u="none" dirty="0">
                  <a:solidFill>
                    <a:srgbClr val="CC3300"/>
                  </a:solidFill>
                </a:rPr>
                <a:t>MIPS R-2000 Pipeline Processor</a:t>
              </a:r>
            </a:p>
          </p:txBody>
        </p:sp>
        <p:sp>
          <p:nvSpPr>
            <p:cNvPr id="86023" name="Arc 7"/>
            <p:cNvSpPr>
              <a:spLocks/>
            </p:cNvSpPr>
            <p:nvPr/>
          </p:nvSpPr>
          <p:spPr bwMode="auto">
            <a:xfrm flipH="1">
              <a:off x="3984" y="1488"/>
              <a:ext cx="144" cy="576"/>
            </a:xfrm>
            <a:custGeom>
              <a:avLst/>
              <a:gdLst>
                <a:gd name="G0" fmla="+- 1832 0 0"/>
                <a:gd name="G1" fmla="+- 21600 0 0"/>
                <a:gd name="G2" fmla="+- 21600 0 0"/>
                <a:gd name="T0" fmla="*/ 1832 w 23432"/>
                <a:gd name="T1" fmla="*/ 0 h 43200"/>
                <a:gd name="T2" fmla="*/ 0 w 23432"/>
                <a:gd name="T3" fmla="*/ 43122 h 43200"/>
                <a:gd name="T4" fmla="*/ 1832 w 23432"/>
                <a:gd name="T5" fmla="*/ 21600 h 43200"/>
              </a:gdLst>
              <a:ahLst/>
              <a:cxnLst>
                <a:cxn ang="0">
                  <a:pos x="T0" y="T1"/>
                </a:cxn>
                <a:cxn ang="0">
                  <a:pos x="T2" y="T3"/>
                </a:cxn>
                <a:cxn ang="0">
                  <a:pos x="T4" y="T5"/>
                </a:cxn>
              </a:cxnLst>
              <a:rect l="0" t="0" r="r" b="b"/>
              <a:pathLst>
                <a:path w="23432" h="43200" fill="none" extrusionOk="0">
                  <a:moveTo>
                    <a:pt x="1831" y="0"/>
                  </a:moveTo>
                  <a:cubicBezTo>
                    <a:pt x="13761" y="0"/>
                    <a:pt x="23432" y="9670"/>
                    <a:pt x="23432" y="21600"/>
                  </a:cubicBezTo>
                  <a:cubicBezTo>
                    <a:pt x="23432" y="33529"/>
                    <a:pt x="13761" y="43200"/>
                    <a:pt x="1832" y="43200"/>
                  </a:cubicBezTo>
                  <a:cubicBezTo>
                    <a:pt x="1220" y="43200"/>
                    <a:pt x="609" y="43174"/>
                    <a:pt x="-1" y="43122"/>
                  </a:cubicBezTo>
                </a:path>
                <a:path w="23432" h="43200" stroke="0" extrusionOk="0">
                  <a:moveTo>
                    <a:pt x="1831" y="0"/>
                  </a:moveTo>
                  <a:cubicBezTo>
                    <a:pt x="13761" y="0"/>
                    <a:pt x="23432" y="9670"/>
                    <a:pt x="23432" y="21600"/>
                  </a:cubicBezTo>
                  <a:cubicBezTo>
                    <a:pt x="23432" y="33529"/>
                    <a:pt x="13761" y="43200"/>
                    <a:pt x="1832" y="43200"/>
                  </a:cubicBezTo>
                  <a:cubicBezTo>
                    <a:pt x="1220" y="43200"/>
                    <a:pt x="609" y="43174"/>
                    <a:pt x="-1" y="43122"/>
                  </a:cubicBezTo>
                  <a:lnTo>
                    <a:pt x="1832" y="21600"/>
                  </a:lnTo>
                  <a:close/>
                </a:path>
              </a:pathLst>
            </a:custGeom>
            <a:noFill/>
            <a:ln w="19050">
              <a:solidFill>
                <a:srgbClr val="CC0000"/>
              </a:solidFill>
              <a:round/>
              <a:headEnd/>
              <a:tailEnd/>
            </a:ln>
            <a:effectLst/>
          </p:spPr>
          <p:txBody>
            <a:bodyPr wrap="none" anchor="ctr"/>
            <a:lstStyle/>
            <a:p>
              <a:endParaRPr lang="en-US" dirty="0"/>
            </a:p>
          </p:txBody>
        </p:sp>
        <p:sp>
          <p:nvSpPr>
            <p:cNvPr id="86024" name="Arc 8"/>
            <p:cNvSpPr>
              <a:spLocks/>
            </p:cNvSpPr>
            <p:nvPr/>
          </p:nvSpPr>
          <p:spPr bwMode="auto">
            <a:xfrm flipH="1">
              <a:off x="3216" y="1488"/>
              <a:ext cx="144" cy="576"/>
            </a:xfrm>
            <a:custGeom>
              <a:avLst/>
              <a:gdLst>
                <a:gd name="G0" fmla="+- 1832 0 0"/>
                <a:gd name="G1" fmla="+- 21600 0 0"/>
                <a:gd name="G2" fmla="+- 21600 0 0"/>
                <a:gd name="T0" fmla="*/ 1832 w 23432"/>
                <a:gd name="T1" fmla="*/ 0 h 43200"/>
                <a:gd name="T2" fmla="*/ 0 w 23432"/>
                <a:gd name="T3" fmla="*/ 43122 h 43200"/>
                <a:gd name="T4" fmla="*/ 1832 w 23432"/>
                <a:gd name="T5" fmla="*/ 21600 h 43200"/>
              </a:gdLst>
              <a:ahLst/>
              <a:cxnLst>
                <a:cxn ang="0">
                  <a:pos x="T0" y="T1"/>
                </a:cxn>
                <a:cxn ang="0">
                  <a:pos x="T2" y="T3"/>
                </a:cxn>
                <a:cxn ang="0">
                  <a:pos x="T4" y="T5"/>
                </a:cxn>
              </a:cxnLst>
              <a:rect l="0" t="0" r="r" b="b"/>
              <a:pathLst>
                <a:path w="23432" h="43200" fill="none" extrusionOk="0">
                  <a:moveTo>
                    <a:pt x="1831" y="0"/>
                  </a:moveTo>
                  <a:cubicBezTo>
                    <a:pt x="13761" y="0"/>
                    <a:pt x="23432" y="9670"/>
                    <a:pt x="23432" y="21600"/>
                  </a:cubicBezTo>
                  <a:cubicBezTo>
                    <a:pt x="23432" y="33529"/>
                    <a:pt x="13761" y="43200"/>
                    <a:pt x="1832" y="43200"/>
                  </a:cubicBezTo>
                  <a:cubicBezTo>
                    <a:pt x="1220" y="43200"/>
                    <a:pt x="609" y="43174"/>
                    <a:pt x="-1" y="43122"/>
                  </a:cubicBezTo>
                </a:path>
                <a:path w="23432" h="43200" stroke="0" extrusionOk="0">
                  <a:moveTo>
                    <a:pt x="1831" y="0"/>
                  </a:moveTo>
                  <a:cubicBezTo>
                    <a:pt x="13761" y="0"/>
                    <a:pt x="23432" y="9670"/>
                    <a:pt x="23432" y="21600"/>
                  </a:cubicBezTo>
                  <a:cubicBezTo>
                    <a:pt x="23432" y="33529"/>
                    <a:pt x="13761" y="43200"/>
                    <a:pt x="1832" y="43200"/>
                  </a:cubicBezTo>
                  <a:cubicBezTo>
                    <a:pt x="1220" y="43200"/>
                    <a:pt x="609" y="43174"/>
                    <a:pt x="-1" y="43122"/>
                  </a:cubicBezTo>
                  <a:lnTo>
                    <a:pt x="1832" y="21600"/>
                  </a:lnTo>
                  <a:close/>
                </a:path>
              </a:pathLst>
            </a:custGeom>
            <a:noFill/>
            <a:ln w="19050">
              <a:solidFill>
                <a:srgbClr val="CC0000"/>
              </a:solidFill>
              <a:round/>
              <a:headEnd/>
              <a:tailEnd/>
            </a:ln>
            <a:effectLst/>
          </p:spPr>
          <p:txBody>
            <a:bodyPr wrap="none" anchor="ctr"/>
            <a:lstStyle/>
            <a:p>
              <a:endParaRPr lang="en-US" dirty="0"/>
            </a:p>
          </p:txBody>
        </p:sp>
        <p:sp>
          <p:nvSpPr>
            <p:cNvPr id="86025" name="Arc 9"/>
            <p:cNvSpPr>
              <a:spLocks/>
            </p:cNvSpPr>
            <p:nvPr/>
          </p:nvSpPr>
          <p:spPr bwMode="auto">
            <a:xfrm flipH="1">
              <a:off x="2448" y="1488"/>
              <a:ext cx="144" cy="576"/>
            </a:xfrm>
            <a:custGeom>
              <a:avLst/>
              <a:gdLst>
                <a:gd name="G0" fmla="+- 1832 0 0"/>
                <a:gd name="G1" fmla="+- 21600 0 0"/>
                <a:gd name="G2" fmla="+- 21600 0 0"/>
                <a:gd name="T0" fmla="*/ 1832 w 23432"/>
                <a:gd name="T1" fmla="*/ 0 h 43200"/>
                <a:gd name="T2" fmla="*/ 0 w 23432"/>
                <a:gd name="T3" fmla="*/ 43122 h 43200"/>
                <a:gd name="T4" fmla="*/ 1832 w 23432"/>
                <a:gd name="T5" fmla="*/ 21600 h 43200"/>
              </a:gdLst>
              <a:ahLst/>
              <a:cxnLst>
                <a:cxn ang="0">
                  <a:pos x="T0" y="T1"/>
                </a:cxn>
                <a:cxn ang="0">
                  <a:pos x="T2" y="T3"/>
                </a:cxn>
                <a:cxn ang="0">
                  <a:pos x="T4" y="T5"/>
                </a:cxn>
              </a:cxnLst>
              <a:rect l="0" t="0" r="r" b="b"/>
              <a:pathLst>
                <a:path w="23432" h="43200" fill="none" extrusionOk="0">
                  <a:moveTo>
                    <a:pt x="1831" y="0"/>
                  </a:moveTo>
                  <a:cubicBezTo>
                    <a:pt x="13761" y="0"/>
                    <a:pt x="23432" y="9670"/>
                    <a:pt x="23432" y="21600"/>
                  </a:cubicBezTo>
                  <a:cubicBezTo>
                    <a:pt x="23432" y="33529"/>
                    <a:pt x="13761" y="43200"/>
                    <a:pt x="1832" y="43200"/>
                  </a:cubicBezTo>
                  <a:cubicBezTo>
                    <a:pt x="1220" y="43200"/>
                    <a:pt x="609" y="43174"/>
                    <a:pt x="-1" y="43122"/>
                  </a:cubicBezTo>
                </a:path>
                <a:path w="23432" h="43200" stroke="0" extrusionOk="0">
                  <a:moveTo>
                    <a:pt x="1831" y="0"/>
                  </a:moveTo>
                  <a:cubicBezTo>
                    <a:pt x="13761" y="0"/>
                    <a:pt x="23432" y="9670"/>
                    <a:pt x="23432" y="21600"/>
                  </a:cubicBezTo>
                  <a:cubicBezTo>
                    <a:pt x="23432" y="33529"/>
                    <a:pt x="13761" y="43200"/>
                    <a:pt x="1832" y="43200"/>
                  </a:cubicBezTo>
                  <a:cubicBezTo>
                    <a:pt x="1220" y="43200"/>
                    <a:pt x="609" y="43174"/>
                    <a:pt x="-1" y="43122"/>
                  </a:cubicBezTo>
                  <a:lnTo>
                    <a:pt x="1832" y="21600"/>
                  </a:lnTo>
                  <a:close/>
                </a:path>
              </a:pathLst>
            </a:custGeom>
            <a:noFill/>
            <a:ln w="19050">
              <a:solidFill>
                <a:srgbClr val="CC0000"/>
              </a:solidFill>
              <a:round/>
              <a:headEnd/>
              <a:tailEnd/>
            </a:ln>
            <a:effectLst/>
          </p:spPr>
          <p:txBody>
            <a:bodyPr wrap="none" anchor="ctr"/>
            <a:lstStyle/>
            <a:p>
              <a:endParaRPr lang="en-US" dirty="0"/>
            </a:p>
          </p:txBody>
        </p:sp>
        <p:sp>
          <p:nvSpPr>
            <p:cNvPr id="86026" name="Arc 10"/>
            <p:cNvSpPr>
              <a:spLocks/>
            </p:cNvSpPr>
            <p:nvPr/>
          </p:nvSpPr>
          <p:spPr bwMode="auto">
            <a:xfrm flipH="1">
              <a:off x="1680" y="1488"/>
              <a:ext cx="144" cy="576"/>
            </a:xfrm>
            <a:custGeom>
              <a:avLst/>
              <a:gdLst>
                <a:gd name="G0" fmla="+- 1832 0 0"/>
                <a:gd name="G1" fmla="+- 21600 0 0"/>
                <a:gd name="G2" fmla="+- 21600 0 0"/>
                <a:gd name="T0" fmla="*/ 1832 w 23432"/>
                <a:gd name="T1" fmla="*/ 0 h 43200"/>
                <a:gd name="T2" fmla="*/ 0 w 23432"/>
                <a:gd name="T3" fmla="*/ 43122 h 43200"/>
                <a:gd name="T4" fmla="*/ 1832 w 23432"/>
                <a:gd name="T5" fmla="*/ 21600 h 43200"/>
              </a:gdLst>
              <a:ahLst/>
              <a:cxnLst>
                <a:cxn ang="0">
                  <a:pos x="T0" y="T1"/>
                </a:cxn>
                <a:cxn ang="0">
                  <a:pos x="T2" y="T3"/>
                </a:cxn>
                <a:cxn ang="0">
                  <a:pos x="T4" y="T5"/>
                </a:cxn>
              </a:cxnLst>
              <a:rect l="0" t="0" r="r" b="b"/>
              <a:pathLst>
                <a:path w="23432" h="43200" fill="none" extrusionOk="0">
                  <a:moveTo>
                    <a:pt x="1831" y="0"/>
                  </a:moveTo>
                  <a:cubicBezTo>
                    <a:pt x="13761" y="0"/>
                    <a:pt x="23432" y="9670"/>
                    <a:pt x="23432" y="21600"/>
                  </a:cubicBezTo>
                  <a:cubicBezTo>
                    <a:pt x="23432" y="33529"/>
                    <a:pt x="13761" y="43200"/>
                    <a:pt x="1832" y="43200"/>
                  </a:cubicBezTo>
                  <a:cubicBezTo>
                    <a:pt x="1220" y="43200"/>
                    <a:pt x="609" y="43174"/>
                    <a:pt x="-1" y="43122"/>
                  </a:cubicBezTo>
                </a:path>
                <a:path w="23432" h="43200" stroke="0" extrusionOk="0">
                  <a:moveTo>
                    <a:pt x="1831" y="0"/>
                  </a:moveTo>
                  <a:cubicBezTo>
                    <a:pt x="13761" y="0"/>
                    <a:pt x="23432" y="9670"/>
                    <a:pt x="23432" y="21600"/>
                  </a:cubicBezTo>
                  <a:cubicBezTo>
                    <a:pt x="23432" y="33529"/>
                    <a:pt x="13761" y="43200"/>
                    <a:pt x="1832" y="43200"/>
                  </a:cubicBezTo>
                  <a:cubicBezTo>
                    <a:pt x="1220" y="43200"/>
                    <a:pt x="609" y="43174"/>
                    <a:pt x="-1" y="43122"/>
                  </a:cubicBezTo>
                  <a:lnTo>
                    <a:pt x="1832" y="21600"/>
                  </a:lnTo>
                  <a:close/>
                </a:path>
              </a:pathLst>
            </a:custGeom>
            <a:noFill/>
            <a:ln w="19050">
              <a:solidFill>
                <a:srgbClr val="CC0000"/>
              </a:solidFill>
              <a:round/>
              <a:headEnd/>
              <a:tailEnd/>
            </a:ln>
            <a:effectLst/>
          </p:spPr>
          <p:txBody>
            <a:bodyPr wrap="none" anchor="ctr"/>
            <a:lstStyle/>
            <a:p>
              <a:endParaRPr lang="en-US" dirty="0"/>
            </a:p>
          </p:txBody>
        </p:sp>
        <p:sp>
          <p:nvSpPr>
            <p:cNvPr id="86027" name="Text Box 11"/>
            <p:cNvSpPr txBox="1">
              <a:spLocks noChangeArrowheads="1"/>
            </p:cNvSpPr>
            <p:nvPr/>
          </p:nvSpPr>
          <p:spPr bwMode="auto">
            <a:xfrm>
              <a:off x="4236" y="1699"/>
              <a:ext cx="276" cy="173"/>
            </a:xfrm>
            <a:prstGeom prst="rect">
              <a:avLst/>
            </a:prstGeom>
            <a:noFill/>
            <a:ln w="19050" algn="ctr">
              <a:noFill/>
              <a:miter lim="800000"/>
              <a:headEnd/>
              <a:tailEnd/>
            </a:ln>
            <a:effectLst/>
          </p:spPr>
          <p:txBody>
            <a:bodyPr wrap="none">
              <a:spAutoFit/>
            </a:bodyPr>
            <a:lstStyle/>
            <a:p>
              <a:r>
                <a:rPr lang="en-US" sz="1200" b="1" u="none" dirty="0">
                  <a:solidFill>
                    <a:srgbClr val="CC3300"/>
                  </a:solidFill>
                </a:rPr>
                <a:t>WB</a:t>
              </a:r>
            </a:p>
          </p:txBody>
        </p:sp>
        <p:sp>
          <p:nvSpPr>
            <p:cNvPr id="86028" name="Text Box 12"/>
            <p:cNvSpPr txBox="1">
              <a:spLocks noChangeArrowheads="1"/>
            </p:cNvSpPr>
            <p:nvPr/>
          </p:nvSpPr>
          <p:spPr bwMode="auto">
            <a:xfrm>
              <a:off x="2594" y="1699"/>
              <a:ext cx="478" cy="173"/>
            </a:xfrm>
            <a:prstGeom prst="rect">
              <a:avLst/>
            </a:prstGeom>
            <a:noFill/>
            <a:ln w="19050" algn="ctr">
              <a:noFill/>
              <a:miter lim="800000"/>
              <a:headEnd/>
              <a:tailEnd/>
            </a:ln>
            <a:effectLst/>
          </p:spPr>
          <p:txBody>
            <a:bodyPr wrap="none">
              <a:spAutoFit/>
            </a:bodyPr>
            <a:lstStyle/>
            <a:p>
              <a:r>
                <a:rPr lang="en-US" sz="1200" b="1" u="none" dirty="0">
                  <a:solidFill>
                    <a:srgbClr val="CC3300"/>
                  </a:solidFill>
                </a:rPr>
                <a:t>ALU/EX</a:t>
              </a:r>
              <a:endParaRPr lang="en-US" sz="1400" b="1" u="none" dirty="0">
                <a:solidFill>
                  <a:srgbClr val="008000"/>
                </a:solidFill>
              </a:endParaRPr>
            </a:p>
          </p:txBody>
        </p:sp>
        <p:sp>
          <p:nvSpPr>
            <p:cNvPr id="86029" name="Text Box 13"/>
            <p:cNvSpPr txBox="1">
              <a:spLocks noChangeArrowheads="1"/>
            </p:cNvSpPr>
            <p:nvPr/>
          </p:nvSpPr>
          <p:spPr bwMode="auto">
            <a:xfrm>
              <a:off x="1833" y="1632"/>
              <a:ext cx="471" cy="307"/>
            </a:xfrm>
            <a:prstGeom prst="rect">
              <a:avLst/>
            </a:prstGeom>
            <a:noFill/>
            <a:ln w="19050" algn="ctr">
              <a:noFill/>
              <a:miter lim="800000"/>
              <a:headEnd/>
              <a:tailEnd/>
            </a:ln>
            <a:effectLst/>
          </p:spPr>
          <p:txBody>
            <a:bodyPr wrap="none">
              <a:spAutoFit/>
            </a:bodyPr>
            <a:lstStyle/>
            <a:p>
              <a:r>
                <a:rPr lang="en-US" sz="1200" b="1" u="none" dirty="0">
                  <a:solidFill>
                    <a:srgbClr val="CC3300"/>
                  </a:solidFill>
                </a:rPr>
                <a:t>ID/RF</a:t>
              </a:r>
            </a:p>
            <a:p>
              <a:r>
                <a:rPr lang="en-US" sz="1400" b="1" u="none" dirty="0">
                  <a:solidFill>
                    <a:srgbClr val="008000"/>
                  </a:solidFill>
                </a:rPr>
                <a:t>Branch</a:t>
              </a:r>
            </a:p>
          </p:txBody>
        </p:sp>
        <p:sp>
          <p:nvSpPr>
            <p:cNvPr id="86030" name="Text Box 14"/>
            <p:cNvSpPr txBox="1">
              <a:spLocks noChangeArrowheads="1"/>
            </p:cNvSpPr>
            <p:nvPr/>
          </p:nvSpPr>
          <p:spPr bwMode="auto">
            <a:xfrm>
              <a:off x="1152" y="1699"/>
              <a:ext cx="212" cy="173"/>
            </a:xfrm>
            <a:prstGeom prst="rect">
              <a:avLst/>
            </a:prstGeom>
            <a:noFill/>
            <a:ln w="19050" algn="ctr">
              <a:noFill/>
              <a:miter lim="800000"/>
              <a:headEnd/>
              <a:tailEnd/>
            </a:ln>
            <a:effectLst/>
          </p:spPr>
          <p:txBody>
            <a:bodyPr wrap="none">
              <a:spAutoFit/>
            </a:bodyPr>
            <a:lstStyle/>
            <a:p>
              <a:r>
                <a:rPr lang="en-US" sz="1200" b="1" u="none" dirty="0">
                  <a:solidFill>
                    <a:srgbClr val="CC3300"/>
                  </a:solidFill>
                </a:rPr>
                <a:t>IF</a:t>
              </a:r>
            </a:p>
          </p:txBody>
        </p:sp>
        <p:sp>
          <p:nvSpPr>
            <p:cNvPr id="86031" name="Text Box 15"/>
            <p:cNvSpPr txBox="1">
              <a:spLocks noChangeArrowheads="1"/>
            </p:cNvSpPr>
            <p:nvPr/>
          </p:nvSpPr>
          <p:spPr bwMode="auto">
            <a:xfrm>
              <a:off x="3360" y="1632"/>
              <a:ext cx="403" cy="288"/>
            </a:xfrm>
            <a:prstGeom prst="rect">
              <a:avLst/>
            </a:prstGeom>
            <a:noFill/>
            <a:ln w="19050" algn="ctr">
              <a:noFill/>
              <a:miter lim="800000"/>
              <a:headEnd/>
              <a:tailEnd/>
            </a:ln>
            <a:effectLst/>
          </p:spPr>
          <p:txBody>
            <a:bodyPr wrap="none">
              <a:spAutoFit/>
            </a:bodyPr>
            <a:lstStyle/>
            <a:p>
              <a:r>
                <a:rPr lang="en-US" sz="1200" b="1" u="none" dirty="0">
                  <a:solidFill>
                    <a:srgbClr val="CC3300"/>
                  </a:solidFill>
                </a:rPr>
                <a:t>MEM/</a:t>
              </a:r>
            </a:p>
            <a:p>
              <a:r>
                <a:rPr lang="en-US" sz="1200" b="1" u="none" dirty="0">
                  <a:solidFill>
                    <a:srgbClr val="CC3300"/>
                  </a:solidFill>
                </a:rPr>
                <a:t>Bypass</a:t>
              </a:r>
            </a:p>
          </p:txBody>
        </p:sp>
        <p:cxnSp>
          <p:nvCxnSpPr>
            <p:cNvPr id="86035" name="AutoShape 19"/>
            <p:cNvCxnSpPr>
              <a:cxnSpLocks noChangeShapeType="1"/>
              <a:stCxn id="86038" idx="1"/>
              <a:endCxn id="86021" idx="3"/>
            </p:cNvCxnSpPr>
            <p:nvPr/>
          </p:nvCxnSpPr>
          <p:spPr bwMode="auto">
            <a:xfrm rot="10800000">
              <a:off x="906" y="1776"/>
              <a:ext cx="1632" cy="384"/>
            </a:xfrm>
            <a:prstGeom prst="bentConnector3">
              <a:avLst>
                <a:gd name="adj1" fmla="val 108454"/>
              </a:avLst>
            </a:prstGeom>
            <a:noFill/>
            <a:ln w="19050">
              <a:solidFill>
                <a:srgbClr val="CC0000"/>
              </a:solidFill>
              <a:miter lim="800000"/>
              <a:headEnd/>
              <a:tailEnd type="triangle" w="med" len="med"/>
            </a:ln>
            <a:effectLst/>
          </p:spPr>
        </p:cxnSp>
        <p:sp>
          <p:nvSpPr>
            <p:cNvPr id="86036" name="Text Box 20"/>
            <p:cNvSpPr txBox="1">
              <a:spLocks noChangeArrowheads="1"/>
            </p:cNvSpPr>
            <p:nvPr/>
          </p:nvSpPr>
          <p:spPr bwMode="auto">
            <a:xfrm>
              <a:off x="731" y="2184"/>
              <a:ext cx="1765" cy="192"/>
            </a:xfrm>
            <a:prstGeom prst="rect">
              <a:avLst/>
            </a:prstGeom>
            <a:noFill/>
            <a:ln w="19050" algn="ctr">
              <a:noFill/>
              <a:miter lim="800000"/>
              <a:headEnd/>
              <a:tailEnd/>
            </a:ln>
            <a:effectLst/>
          </p:spPr>
          <p:txBody>
            <a:bodyPr wrap="none">
              <a:spAutoFit/>
            </a:bodyPr>
            <a:lstStyle/>
            <a:p>
              <a:r>
                <a:rPr lang="en-US" sz="1400" b="1" u="none" dirty="0">
                  <a:solidFill>
                    <a:srgbClr val="CC3300"/>
                  </a:solidFill>
                </a:rPr>
                <a:t>Branch feedback based on History</a:t>
              </a:r>
              <a:endParaRPr lang="en-US" sz="1600" b="1" u="none" dirty="0">
                <a:solidFill>
                  <a:srgbClr val="008000"/>
                </a:solidFill>
              </a:endParaRPr>
            </a:p>
          </p:txBody>
        </p:sp>
        <p:sp>
          <p:nvSpPr>
            <p:cNvPr id="86038" name="Rectangle 22"/>
            <p:cNvSpPr>
              <a:spLocks noChangeArrowheads="1"/>
            </p:cNvSpPr>
            <p:nvPr/>
          </p:nvSpPr>
          <p:spPr bwMode="auto">
            <a:xfrm>
              <a:off x="2544" y="2016"/>
              <a:ext cx="624" cy="288"/>
            </a:xfrm>
            <a:prstGeom prst="rect">
              <a:avLst/>
            </a:prstGeom>
            <a:solidFill>
              <a:schemeClr val="folHlink"/>
            </a:solidFill>
            <a:ln w="19050" algn="ctr">
              <a:solidFill>
                <a:srgbClr val="CC0000"/>
              </a:solidFill>
              <a:miter lim="800000"/>
              <a:headEnd/>
              <a:tailEnd/>
            </a:ln>
            <a:effectLst/>
          </p:spPr>
          <p:txBody>
            <a:bodyPr wrap="none" anchor="ctr"/>
            <a:lstStyle/>
            <a:p>
              <a:r>
                <a:rPr lang="en-US" sz="1200" b="1" u="none" dirty="0">
                  <a:solidFill>
                    <a:srgbClr val="CC3300"/>
                  </a:solidFill>
                </a:rPr>
                <a:t>Branch</a:t>
              </a:r>
            </a:p>
            <a:p>
              <a:r>
                <a:rPr lang="en-US" sz="1200" b="1" u="none" dirty="0">
                  <a:solidFill>
                    <a:srgbClr val="CC3300"/>
                  </a:solidFill>
                </a:rPr>
                <a:t>History</a:t>
              </a:r>
            </a:p>
          </p:txBody>
        </p:sp>
        <p:sp>
          <p:nvSpPr>
            <p:cNvPr id="86039" name="Line 23"/>
            <p:cNvSpPr>
              <a:spLocks noChangeShapeType="1"/>
            </p:cNvSpPr>
            <p:nvPr/>
          </p:nvSpPr>
          <p:spPr bwMode="auto">
            <a:xfrm flipV="1">
              <a:off x="3168" y="2208"/>
              <a:ext cx="96" cy="96"/>
            </a:xfrm>
            <a:prstGeom prst="line">
              <a:avLst/>
            </a:prstGeom>
            <a:noFill/>
            <a:ln w="19050">
              <a:solidFill>
                <a:srgbClr val="CC0000"/>
              </a:solidFill>
              <a:round/>
              <a:headEnd/>
              <a:tailEnd/>
            </a:ln>
            <a:effectLst/>
          </p:spPr>
          <p:txBody>
            <a:bodyPr/>
            <a:lstStyle/>
            <a:p>
              <a:endParaRPr lang="en-US" dirty="0"/>
            </a:p>
          </p:txBody>
        </p:sp>
        <p:sp>
          <p:nvSpPr>
            <p:cNvPr id="86040" name="Line 24"/>
            <p:cNvSpPr>
              <a:spLocks noChangeShapeType="1"/>
            </p:cNvSpPr>
            <p:nvPr/>
          </p:nvSpPr>
          <p:spPr bwMode="auto">
            <a:xfrm flipV="1">
              <a:off x="3264" y="2064"/>
              <a:ext cx="0" cy="144"/>
            </a:xfrm>
            <a:prstGeom prst="line">
              <a:avLst/>
            </a:prstGeom>
            <a:noFill/>
            <a:ln w="19050">
              <a:solidFill>
                <a:srgbClr val="CC0000"/>
              </a:solidFill>
              <a:round/>
              <a:headEnd/>
              <a:tailEnd/>
            </a:ln>
            <a:effectLst/>
          </p:spPr>
          <p:txBody>
            <a:bodyPr/>
            <a:lstStyle/>
            <a:p>
              <a:endParaRPr lang="en-US" dirty="0"/>
            </a:p>
          </p:txBody>
        </p:sp>
        <p:sp>
          <p:nvSpPr>
            <p:cNvPr id="86041" name="Arc 25"/>
            <p:cNvSpPr>
              <a:spLocks/>
            </p:cNvSpPr>
            <p:nvPr/>
          </p:nvSpPr>
          <p:spPr bwMode="auto">
            <a:xfrm flipH="1" flipV="1">
              <a:off x="3168" y="2016"/>
              <a:ext cx="96"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CC0000"/>
              </a:solidFill>
              <a:round/>
              <a:headEnd/>
              <a:tailEnd/>
            </a:ln>
            <a:effectLst/>
          </p:spPr>
          <p:txBody>
            <a:bodyPr wrap="none" anchor="ctr"/>
            <a:lstStyle/>
            <a:p>
              <a:endParaRPr lang="en-US" dirty="0"/>
            </a:p>
          </p:txBody>
        </p:sp>
        <p:sp>
          <p:nvSpPr>
            <p:cNvPr id="86042" name="AutoShape 26"/>
            <p:cNvSpPr>
              <a:spLocks noChangeArrowheads="1"/>
            </p:cNvSpPr>
            <p:nvPr/>
          </p:nvSpPr>
          <p:spPr bwMode="auto">
            <a:xfrm rot="16200000">
              <a:off x="3072" y="2112"/>
              <a:ext cx="288" cy="96"/>
            </a:xfrm>
            <a:prstGeom prst="flowChartManualOperation">
              <a:avLst/>
            </a:prstGeom>
            <a:solidFill>
              <a:srgbClr val="C0C0C0"/>
            </a:solidFill>
            <a:ln w="19050" algn="ctr">
              <a:solidFill>
                <a:srgbClr val="CC0000"/>
              </a:solidFill>
              <a:miter lim="800000"/>
              <a:headEnd/>
              <a:tailEnd/>
            </a:ln>
            <a:effectLst/>
          </p:spPr>
          <p:txBody>
            <a:bodyPr wrap="none" anchor="ctr"/>
            <a:lstStyle/>
            <a:p>
              <a:endParaRPr lang="en-US" dirty="0"/>
            </a:p>
          </p:txBody>
        </p:sp>
      </p:grpSp>
      <p:pic>
        <p:nvPicPr>
          <p:cNvPr id="2" name="4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76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98306" name="Rectangle 2"/>
          <p:cNvSpPr>
            <a:spLocks noGrp="1" noChangeArrowheads="1"/>
          </p:cNvSpPr>
          <p:nvPr>
            <p:ph type="title"/>
          </p:nvPr>
        </p:nvSpPr>
        <p:spPr>
          <a:ln>
            <a:solidFill>
              <a:srgbClr val="CC3300"/>
            </a:solidFill>
          </a:ln>
        </p:spPr>
        <p:txBody>
          <a:bodyPr/>
          <a:lstStyle/>
          <a:p>
            <a:r>
              <a:rPr lang="en-US" sz="3600" dirty="0">
                <a:solidFill>
                  <a:srgbClr val="CC3300"/>
                </a:solidFill>
              </a:rPr>
              <a:t>Exercise 2</a:t>
            </a:r>
          </a:p>
        </p:txBody>
      </p:sp>
      <p:sp>
        <p:nvSpPr>
          <p:cNvPr id="98307" name="Rectangle 3"/>
          <p:cNvSpPr>
            <a:spLocks noGrp="1" noChangeArrowheads="1"/>
          </p:cNvSpPr>
          <p:nvPr>
            <p:ph type="body" idx="1"/>
          </p:nvPr>
        </p:nvSpPr>
        <p:spPr>
          <a:xfrm>
            <a:off x="685800" y="2286000"/>
            <a:ext cx="7620000" cy="3962400"/>
          </a:xfrm>
        </p:spPr>
        <p:txBody>
          <a:bodyPr/>
          <a:lstStyle/>
          <a:p>
            <a:pPr marL="381000" indent="-381000">
              <a:buFontTx/>
              <a:buAutoNum type="arabicPeriod"/>
            </a:pPr>
            <a:r>
              <a:rPr lang="en-US" sz="2400" dirty="0"/>
              <a:t>Explain forwarding in your own words.  </a:t>
            </a:r>
          </a:p>
          <a:p>
            <a:pPr marL="381000" indent="-381000">
              <a:buFontTx/>
              <a:buAutoNum type="arabicPeriod"/>
            </a:pPr>
            <a:r>
              <a:rPr lang="en-US" sz="2400" dirty="0"/>
              <a:t>Why doesn’t forwarding always work?  How can this problem be solved?  </a:t>
            </a:r>
          </a:p>
          <a:p>
            <a:pPr marL="381000" indent="-381000">
              <a:buFontTx/>
              <a:buAutoNum type="arabicPeriod"/>
            </a:pPr>
            <a:r>
              <a:rPr lang="en-US" sz="2400" dirty="0"/>
              <a:t>Why could 2-bit dynamic branch prediction work to ensure about a 1% error rate in branch prediction in a subroutine that loops about 100 times before completion?  Hint:  Assume that the subroutine is called frequently, and that it always </a:t>
            </a:r>
            <a:r>
              <a:rPr lang="en-US" sz="2400" dirty="0" smtClean="0"/>
              <a:t>executes 100 </a:t>
            </a:r>
            <a:r>
              <a:rPr lang="en-US" sz="2400" dirty="0"/>
              <a:t>or more loop </a:t>
            </a:r>
            <a:r>
              <a:rPr lang="en-US" sz="2400" dirty="0" smtClean="0"/>
              <a:t>traversals before </a:t>
            </a:r>
            <a:r>
              <a:rPr lang="en-US" sz="2400" dirty="0"/>
              <a:t>returning to the calling program.  </a:t>
            </a:r>
          </a:p>
        </p:txBody>
      </p:sp>
      <p:pic>
        <p:nvPicPr>
          <p:cNvPr id="2" name="4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3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17410" name="Rectangle 2"/>
          <p:cNvSpPr>
            <a:spLocks noGrp="1" noChangeArrowheads="1"/>
          </p:cNvSpPr>
          <p:nvPr>
            <p:ph type="title"/>
          </p:nvPr>
        </p:nvSpPr>
        <p:spPr>
          <a:ln/>
        </p:spPr>
        <p:txBody>
          <a:bodyPr/>
          <a:lstStyle/>
          <a:p>
            <a:r>
              <a:rPr lang="en-US" sz="3200" dirty="0"/>
              <a:t>Pipeline Architecture</a:t>
            </a:r>
          </a:p>
        </p:txBody>
      </p:sp>
      <p:sp>
        <p:nvSpPr>
          <p:cNvPr id="17411" name="Rectangle 3"/>
          <p:cNvSpPr>
            <a:spLocks noGrp="1" noChangeArrowheads="1"/>
          </p:cNvSpPr>
          <p:nvPr>
            <p:ph type="body" idx="1"/>
          </p:nvPr>
        </p:nvSpPr>
        <p:spPr>
          <a:xfrm>
            <a:off x="533400" y="2438400"/>
            <a:ext cx="8153400" cy="3657600"/>
          </a:xfrm>
        </p:spPr>
        <p:txBody>
          <a:bodyPr/>
          <a:lstStyle/>
          <a:p>
            <a:r>
              <a:rPr lang="en-US" sz="2400" dirty="0"/>
              <a:t>A pipelined computer executes instructions concurrently.  </a:t>
            </a:r>
          </a:p>
          <a:p>
            <a:r>
              <a:rPr lang="en-US" sz="2400" dirty="0">
                <a:solidFill>
                  <a:srgbClr val="CC3300"/>
                </a:solidFill>
              </a:rPr>
              <a:t>Hardware units are organized into stages:</a:t>
            </a:r>
          </a:p>
          <a:p>
            <a:pPr lvl="1"/>
            <a:r>
              <a:rPr lang="en-US" sz="2000" dirty="0">
                <a:solidFill>
                  <a:srgbClr val="008000"/>
                </a:solidFill>
              </a:rPr>
              <a:t>Execution in each stage takes exactly 1 clock period.  </a:t>
            </a:r>
          </a:p>
          <a:p>
            <a:pPr lvl="1"/>
            <a:r>
              <a:rPr lang="en-US" sz="2000" dirty="0">
                <a:solidFill>
                  <a:srgbClr val="008000"/>
                </a:solidFill>
              </a:rPr>
              <a:t>Stages are separated by pipeline registers that preserve and pass partial results to the next stage.  </a:t>
            </a:r>
          </a:p>
          <a:p>
            <a:r>
              <a:rPr lang="en-US" sz="2400" dirty="0" smtClean="0"/>
              <a:t>As </a:t>
            </a:r>
            <a:r>
              <a:rPr lang="en-US" sz="2400" dirty="0"/>
              <a:t>noted earlier, </a:t>
            </a:r>
            <a:r>
              <a:rPr lang="en-US" sz="2400" u="sng" dirty="0" smtClean="0"/>
              <a:t>performance = </a:t>
            </a:r>
            <a:r>
              <a:rPr lang="en-US" sz="2400" u="sng" dirty="0"/>
              <a:t>complexity + cost</a:t>
            </a:r>
            <a:r>
              <a:rPr lang="en-US" sz="2400" dirty="0"/>
              <a:t>.  The pipeline approach brings </a:t>
            </a:r>
            <a:r>
              <a:rPr lang="en-US" sz="2400" u="sng" dirty="0"/>
              <a:t>additional expense</a:t>
            </a:r>
            <a:r>
              <a:rPr lang="en-US" sz="2400" dirty="0"/>
              <a:t> plus its own set of problems and complications, called </a:t>
            </a:r>
            <a:r>
              <a:rPr lang="en-US" sz="2400" u="sng" dirty="0"/>
              <a:t>hazards</a:t>
            </a:r>
            <a:r>
              <a:rPr lang="en-US" sz="2400" dirty="0"/>
              <a:t>, which we will also study.  </a:t>
            </a:r>
          </a:p>
        </p:txBody>
      </p:sp>
      <p:pic>
        <p:nvPicPr>
          <p:cNvPr id="2"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99330" name="Rectangle 2"/>
          <p:cNvSpPr>
            <a:spLocks noGrp="1" noChangeArrowheads="1"/>
          </p:cNvSpPr>
          <p:nvPr>
            <p:ph type="title"/>
          </p:nvPr>
        </p:nvSpPr>
        <p:spPr>
          <a:ln>
            <a:solidFill>
              <a:srgbClr val="CC3300"/>
            </a:solidFill>
          </a:ln>
        </p:spPr>
        <p:txBody>
          <a:bodyPr/>
          <a:lstStyle/>
          <a:p>
            <a:r>
              <a:rPr lang="en-US" sz="3600" dirty="0">
                <a:solidFill>
                  <a:srgbClr val="CC3300"/>
                </a:solidFill>
              </a:rPr>
              <a:t>Exercise 2 Answers</a:t>
            </a:r>
          </a:p>
        </p:txBody>
      </p:sp>
      <p:sp>
        <p:nvSpPr>
          <p:cNvPr id="99331" name="Rectangle 3"/>
          <p:cNvSpPr>
            <a:spLocks noGrp="1" noChangeArrowheads="1"/>
          </p:cNvSpPr>
          <p:nvPr>
            <p:ph type="body" idx="1"/>
          </p:nvPr>
        </p:nvSpPr>
        <p:spPr>
          <a:xfrm>
            <a:off x="685800" y="2133600"/>
            <a:ext cx="7772400" cy="4191000"/>
          </a:xfrm>
        </p:spPr>
        <p:txBody>
          <a:bodyPr/>
          <a:lstStyle/>
          <a:p>
            <a:pPr marL="381000" indent="-381000">
              <a:buFontTx/>
              <a:buAutoNum type="arabicPeriod"/>
            </a:pPr>
            <a:r>
              <a:rPr lang="en-US" dirty="0">
                <a:solidFill>
                  <a:srgbClr val="CC3300"/>
                </a:solidFill>
              </a:rPr>
              <a:t>The forwarding unit extracts write register data from one of the intermediate pipeline registers that is destined for write back to a destination register and </a:t>
            </a:r>
            <a:r>
              <a:rPr lang="en-US" u="sng" dirty="0">
                <a:solidFill>
                  <a:srgbClr val="CC3300"/>
                </a:solidFill>
              </a:rPr>
              <a:t>forwards</a:t>
            </a:r>
            <a:r>
              <a:rPr lang="en-US" dirty="0">
                <a:solidFill>
                  <a:srgbClr val="CC3300"/>
                </a:solidFill>
              </a:rPr>
              <a:t> it to the correct ALU input instead of the incorrect data that still resides in the source register called out in the instruction requiring the data.   </a:t>
            </a:r>
          </a:p>
          <a:p>
            <a:pPr marL="381000" indent="-381000">
              <a:buFontTx/>
              <a:buAutoNum type="arabicPeriod"/>
            </a:pPr>
            <a:r>
              <a:rPr lang="en-US" dirty="0">
                <a:solidFill>
                  <a:schemeClr val="accent2"/>
                </a:solidFill>
              </a:rPr>
              <a:t>If a memory access is required, the data may simply not be available from memory when the newer instruction requires it.  This is avoided by a </a:t>
            </a:r>
            <a:r>
              <a:rPr lang="en-US" u="sng" dirty="0">
                <a:solidFill>
                  <a:schemeClr val="accent2"/>
                </a:solidFill>
              </a:rPr>
              <a:t>CPU stall</a:t>
            </a:r>
            <a:r>
              <a:rPr lang="en-US" dirty="0">
                <a:solidFill>
                  <a:schemeClr val="accent2"/>
                </a:solidFill>
              </a:rPr>
              <a:t>, in which the instruction about to get the wrong register information and all instructions </a:t>
            </a:r>
            <a:r>
              <a:rPr lang="en-US" u="sng" dirty="0">
                <a:solidFill>
                  <a:schemeClr val="accent2"/>
                </a:solidFill>
              </a:rPr>
              <a:t>upstream from it</a:t>
            </a:r>
            <a:r>
              <a:rPr lang="en-US" dirty="0">
                <a:solidFill>
                  <a:schemeClr val="accent2"/>
                </a:solidFill>
              </a:rPr>
              <a:t> are delayed in the pipeline.  The instructions “downstream” are allowed to continue, making the desired register available to the stalled instruction.  The pipeline is then restarted and “upstream” instructions resume travel through it.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100354" name="Rectangle 2"/>
          <p:cNvSpPr>
            <a:spLocks noGrp="1" noChangeArrowheads="1"/>
          </p:cNvSpPr>
          <p:nvPr>
            <p:ph type="title"/>
          </p:nvPr>
        </p:nvSpPr>
        <p:spPr>
          <a:xfrm>
            <a:off x="1219200" y="1371600"/>
            <a:ext cx="6934200" cy="533400"/>
          </a:xfrm>
          <a:ln>
            <a:solidFill>
              <a:srgbClr val="CC3300"/>
            </a:solidFill>
          </a:ln>
        </p:spPr>
        <p:txBody>
          <a:bodyPr/>
          <a:lstStyle/>
          <a:p>
            <a:r>
              <a:rPr lang="en-US" sz="3600" dirty="0">
                <a:solidFill>
                  <a:srgbClr val="CC3300"/>
                </a:solidFill>
              </a:rPr>
              <a:t>Exercise 2 Answers (Continued)</a:t>
            </a:r>
          </a:p>
        </p:txBody>
      </p:sp>
      <p:sp>
        <p:nvSpPr>
          <p:cNvPr id="100355" name="Rectangle 3"/>
          <p:cNvSpPr>
            <a:spLocks noGrp="1" noChangeArrowheads="1"/>
          </p:cNvSpPr>
          <p:nvPr>
            <p:ph type="body" idx="1"/>
          </p:nvPr>
        </p:nvSpPr>
        <p:spPr>
          <a:xfrm>
            <a:off x="685800" y="2133600"/>
            <a:ext cx="7772400" cy="4191000"/>
          </a:xfrm>
        </p:spPr>
        <p:txBody>
          <a:bodyPr/>
          <a:lstStyle/>
          <a:p>
            <a:pPr marL="381000" indent="-381000">
              <a:buFontTx/>
              <a:buAutoNum type="arabicPeriod" startAt="3"/>
            </a:pPr>
            <a:r>
              <a:rPr lang="en-US" sz="1800" dirty="0">
                <a:solidFill>
                  <a:srgbClr val="009900"/>
                </a:solidFill>
              </a:rPr>
              <a:t>Assume the loop in the subroutine goes at least 100 times before completing.  </a:t>
            </a:r>
          </a:p>
          <a:p>
            <a:pPr marL="800100" lvl="1" indent="-342900">
              <a:buFontTx/>
              <a:buChar char="•"/>
            </a:pPr>
            <a:r>
              <a:rPr lang="en-US" sz="1600" dirty="0">
                <a:solidFill>
                  <a:srgbClr val="009900"/>
                </a:solidFill>
              </a:rPr>
              <a:t>The branch condition will be the same 100 times, so both bits are set the same.  </a:t>
            </a:r>
          </a:p>
          <a:p>
            <a:pPr marL="800100" lvl="1" indent="-342900">
              <a:buFontTx/>
              <a:buChar char="•"/>
            </a:pPr>
            <a:r>
              <a:rPr lang="en-US" sz="1600" dirty="0">
                <a:solidFill>
                  <a:srgbClr val="009900"/>
                </a:solidFill>
              </a:rPr>
              <a:t>The last branch will exit the loop (opposite branch condition) and return to the calling program.  One bit of the indicator will be changed, showing that the opposite branch condition has occurred.  </a:t>
            </a:r>
          </a:p>
          <a:p>
            <a:pPr marL="800100" lvl="1" indent="-342900">
              <a:buFontTx/>
              <a:buChar char="•"/>
            </a:pPr>
            <a:r>
              <a:rPr lang="en-US" sz="1600" dirty="0">
                <a:solidFill>
                  <a:srgbClr val="009900"/>
                </a:solidFill>
              </a:rPr>
              <a:t>Assume the subroutine is called again.  Since only one branch indicator is changed the branches will still be according to the previous (“in-the-loop”) branch decisions, so that there will be no loop errors.  Both bits will again be set the same, since the branches in the loop are consistently the same.  The only branch “error” will be once again when the loop exits.  </a:t>
            </a:r>
          </a:p>
          <a:p>
            <a:pPr marL="800100" lvl="1" indent="-342900">
              <a:buFontTx/>
              <a:buChar char="•"/>
            </a:pPr>
            <a:r>
              <a:rPr lang="en-US" sz="1600" dirty="0">
                <a:solidFill>
                  <a:srgbClr val="009900"/>
                </a:solidFill>
              </a:rPr>
              <a:t>Since only 1 bit is changed in this scenario, the loop algorithm is never changed, and the branch prediction is always successful except for the exit.  </a:t>
            </a:r>
          </a:p>
          <a:p>
            <a:pPr marL="800100" lvl="1" indent="-342900">
              <a:buFontTx/>
              <a:buChar char="•"/>
            </a:pPr>
            <a:r>
              <a:rPr lang="en-US" sz="1600" dirty="0">
                <a:solidFill>
                  <a:srgbClr val="009900"/>
                </a:solidFill>
              </a:rPr>
              <a:t>Thus the error rate is only about 1 in 100 (less if the loop runs more times), or about 1%.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a:t>
            </a:r>
            <a:endParaRPr lang="en-US" dirty="0"/>
          </a:p>
        </p:txBody>
      </p:sp>
      <p:sp>
        <p:nvSpPr>
          <p:cNvPr id="3" name="Content Placeholder 2"/>
          <p:cNvSpPr>
            <a:spLocks noGrp="1"/>
          </p:cNvSpPr>
          <p:nvPr>
            <p:ph idx="1"/>
          </p:nvPr>
        </p:nvSpPr>
        <p:spPr>
          <a:xfrm>
            <a:off x="685800" y="2133600"/>
            <a:ext cx="7772400" cy="4038600"/>
          </a:xfrm>
        </p:spPr>
        <p:txBody>
          <a:bodyPr/>
          <a:lstStyle/>
          <a:p>
            <a:r>
              <a:rPr lang="en-US" dirty="0" smtClean="0">
                <a:solidFill>
                  <a:srgbClr val="B88800"/>
                </a:solidFill>
              </a:rPr>
              <a:t>The pipeline approach to CPU design provides a significant speed increase over a single-cycle design, up to several hundred percent. </a:t>
            </a:r>
          </a:p>
          <a:p>
            <a:r>
              <a:rPr lang="en-US" dirty="0" smtClean="0">
                <a:solidFill>
                  <a:srgbClr val="C00000"/>
                </a:solidFill>
              </a:rPr>
              <a:t>The improvement is so dramatic that today, all general-purpose processor units (now usually clustered in groups </a:t>
            </a:r>
            <a:r>
              <a:rPr lang="en-US" smtClean="0">
                <a:solidFill>
                  <a:srgbClr val="C00000"/>
                </a:solidFill>
              </a:rPr>
              <a:t>of 4</a:t>
            </a:r>
            <a:r>
              <a:rPr lang="en-US" dirty="0" smtClean="0">
                <a:solidFill>
                  <a:srgbClr val="C00000"/>
                </a:solidFill>
              </a:rPr>
              <a:t>, 6, 8 or more CPU’s) are designed </a:t>
            </a:r>
            <a:r>
              <a:rPr lang="en-US" u="sng" dirty="0" smtClean="0">
                <a:solidFill>
                  <a:srgbClr val="C00000"/>
                </a:solidFill>
              </a:rPr>
              <a:t>using a pipeline approach</a:t>
            </a:r>
            <a:r>
              <a:rPr lang="en-US" dirty="0" smtClean="0">
                <a:solidFill>
                  <a:srgbClr val="C00000"/>
                </a:solidFill>
              </a:rPr>
              <a:t>. </a:t>
            </a:r>
          </a:p>
          <a:p>
            <a:r>
              <a:rPr lang="en-US" dirty="0" smtClean="0">
                <a:solidFill>
                  <a:srgbClr val="009900"/>
                </a:solidFill>
              </a:rPr>
              <a:t>However, this performance improvement must be paid for with increased (1) price, and (2) complexity.  Pipelines introduce processing problems, including: </a:t>
            </a:r>
          </a:p>
          <a:p>
            <a:pPr lvl="1"/>
            <a:r>
              <a:rPr lang="en-US" dirty="0" smtClean="0">
                <a:solidFill>
                  <a:srgbClr val="FF0000"/>
                </a:solidFill>
              </a:rPr>
              <a:t>Hazards</a:t>
            </a:r>
          </a:p>
          <a:p>
            <a:pPr lvl="1"/>
            <a:r>
              <a:rPr lang="en-US" dirty="0" smtClean="0">
                <a:solidFill>
                  <a:srgbClr val="FF0000"/>
                </a:solidFill>
              </a:rPr>
              <a:t>Incorrect branch prediction</a:t>
            </a:r>
          </a:p>
          <a:p>
            <a:r>
              <a:rPr lang="en-US" dirty="0" smtClean="0">
                <a:solidFill>
                  <a:schemeClr val="accent6"/>
                </a:solidFill>
              </a:rPr>
              <a:t>The increased price and complexity come about in the </a:t>
            </a:r>
            <a:r>
              <a:rPr lang="en-US" u="sng" dirty="0" smtClean="0">
                <a:solidFill>
                  <a:schemeClr val="accent6"/>
                </a:solidFill>
              </a:rPr>
              <a:t>hardware approaches</a:t>
            </a:r>
            <a:r>
              <a:rPr lang="en-US" dirty="0" smtClean="0">
                <a:solidFill>
                  <a:schemeClr val="accent6"/>
                </a:solidFill>
              </a:rPr>
              <a:t> to solving these and other similar problems. </a:t>
            </a:r>
            <a:endParaRPr lang="en-US" dirty="0">
              <a:solidFill>
                <a:schemeClr val="accent6"/>
              </a:solidFill>
            </a:endParaRPr>
          </a:p>
        </p:txBody>
      </p:sp>
      <p:sp>
        <p:nvSpPr>
          <p:cNvPr id="4" name="Footer Placeholder 3"/>
          <p:cNvSpPr>
            <a:spLocks noGrp="1"/>
          </p:cNvSpPr>
          <p:nvPr>
            <p:ph type="ftr" sz="quarter" idx="10"/>
          </p:nvPr>
        </p:nvSpPr>
        <p:spPr/>
        <p:txBody>
          <a:bodyPr/>
          <a:lstStyle/>
          <a:p>
            <a:r>
              <a:rPr lang="en-US" dirty="0" smtClean="0"/>
              <a:t>Lecture #20:  The Pipeline MIPS Processor</a:t>
            </a:r>
            <a:endParaRPr lang="en-US" dirty="0"/>
          </a:p>
        </p:txBody>
      </p:sp>
      <p:pic>
        <p:nvPicPr>
          <p:cNvPr id="5" name="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1783836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31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18434" name="Rectangle 2"/>
          <p:cNvSpPr>
            <a:spLocks noGrp="1" noChangeArrowheads="1"/>
          </p:cNvSpPr>
          <p:nvPr>
            <p:ph type="title"/>
          </p:nvPr>
        </p:nvSpPr>
        <p:spPr>
          <a:xfrm>
            <a:off x="1447800" y="1295400"/>
            <a:ext cx="6400800" cy="533400"/>
          </a:xfrm>
          <a:ln/>
        </p:spPr>
        <p:txBody>
          <a:bodyPr/>
          <a:lstStyle/>
          <a:p>
            <a:r>
              <a:rPr lang="en-US" dirty="0"/>
              <a:t>Sequential Versus Pipelined Execution</a:t>
            </a:r>
          </a:p>
        </p:txBody>
      </p:sp>
      <p:grpSp>
        <p:nvGrpSpPr>
          <p:cNvPr id="18563" name="Group 131"/>
          <p:cNvGrpSpPr>
            <a:grpSpLocks/>
          </p:cNvGrpSpPr>
          <p:nvPr/>
        </p:nvGrpSpPr>
        <p:grpSpPr bwMode="auto">
          <a:xfrm>
            <a:off x="441325" y="1752600"/>
            <a:ext cx="8169275" cy="4495800"/>
            <a:chOff x="278" y="1104"/>
            <a:chExt cx="5146" cy="2832"/>
          </a:xfrm>
        </p:grpSpPr>
        <p:grpSp>
          <p:nvGrpSpPr>
            <p:cNvPr id="18452" name="Group 20"/>
            <p:cNvGrpSpPr>
              <a:grpSpLocks/>
            </p:cNvGrpSpPr>
            <p:nvPr/>
          </p:nvGrpSpPr>
          <p:grpSpPr bwMode="auto">
            <a:xfrm>
              <a:off x="359" y="1104"/>
              <a:ext cx="5065" cy="535"/>
              <a:chOff x="359" y="1152"/>
              <a:chExt cx="5065" cy="535"/>
            </a:xfrm>
          </p:grpSpPr>
          <p:sp>
            <p:nvSpPr>
              <p:cNvPr id="18436" name="Line 4"/>
              <p:cNvSpPr>
                <a:spLocks noChangeShapeType="1"/>
              </p:cNvSpPr>
              <p:nvPr/>
            </p:nvSpPr>
            <p:spPr bwMode="auto">
              <a:xfrm>
                <a:off x="1296" y="1440"/>
                <a:ext cx="4128" cy="0"/>
              </a:xfrm>
              <a:prstGeom prst="line">
                <a:avLst/>
              </a:prstGeom>
              <a:noFill/>
              <a:ln w="38100">
                <a:solidFill>
                  <a:srgbClr val="008000"/>
                </a:solidFill>
                <a:round/>
                <a:headEnd/>
                <a:tailEnd type="triangle" w="med" len="med"/>
              </a:ln>
              <a:effectLst/>
            </p:spPr>
            <p:txBody>
              <a:bodyPr/>
              <a:lstStyle/>
              <a:p>
                <a:endParaRPr lang="en-US" dirty="0"/>
              </a:p>
            </p:txBody>
          </p:sp>
          <p:sp>
            <p:nvSpPr>
              <p:cNvPr id="18437" name="Text Box 5"/>
              <p:cNvSpPr txBox="1">
                <a:spLocks noChangeArrowheads="1"/>
              </p:cNvSpPr>
              <p:nvPr/>
            </p:nvSpPr>
            <p:spPr bwMode="auto">
              <a:xfrm>
                <a:off x="359" y="1152"/>
                <a:ext cx="601" cy="520"/>
              </a:xfrm>
              <a:prstGeom prst="rect">
                <a:avLst/>
              </a:prstGeom>
              <a:noFill/>
              <a:ln w="9525">
                <a:noFill/>
                <a:miter lim="800000"/>
                <a:headEnd/>
                <a:tailEnd/>
              </a:ln>
              <a:effectLst/>
            </p:spPr>
            <p:txBody>
              <a:bodyPr wrap="none">
                <a:spAutoFit/>
              </a:bodyPr>
              <a:lstStyle/>
              <a:p>
                <a:r>
                  <a:rPr lang="en-US" sz="1600" b="1" u="none" dirty="0">
                    <a:solidFill>
                      <a:srgbClr val="008000"/>
                    </a:solidFill>
                  </a:rPr>
                  <a:t>Timeline</a:t>
                </a:r>
              </a:p>
              <a:p>
                <a:r>
                  <a:rPr lang="en-US" sz="1600" b="1" u="none" dirty="0">
                    <a:solidFill>
                      <a:srgbClr val="008000"/>
                    </a:solidFill>
                  </a:rPr>
                  <a:t>(clock</a:t>
                </a:r>
              </a:p>
              <a:p>
                <a:r>
                  <a:rPr lang="en-US" sz="1600" b="1" u="none" dirty="0">
                    <a:solidFill>
                      <a:srgbClr val="008000"/>
                    </a:solidFill>
                  </a:rPr>
                  <a:t>cycles)</a:t>
                </a:r>
              </a:p>
            </p:txBody>
          </p:sp>
          <p:sp>
            <p:nvSpPr>
              <p:cNvPr id="18438" name="Line 6"/>
              <p:cNvSpPr>
                <a:spLocks noChangeShapeType="1"/>
              </p:cNvSpPr>
              <p:nvPr/>
            </p:nvSpPr>
            <p:spPr bwMode="auto">
              <a:xfrm>
                <a:off x="1296" y="1392"/>
                <a:ext cx="0" cy="96"/>
              </a:xfrm>
              <a:prstGeom prst="line">
                <a:avLst/>
              </a:prstGeom>
              <a:noFill/>
              <a:ln w="38100">
                <a:solidFill>
                  <a:srgbClr val="008000"/>
                </a:solidFill>
                <a:round/>
                <a:headEnd/>
                <a:tailEnd/>
              </a:ln>
              <a:effectLst/>
            </p:spPr>
            <p:txBody>
              <a:bodyPr/>
              <a:lstStyle/>
              <a:p>
                <a:endParaRPr lang="en-US" dirty="0"/>
              </a:p>
            </p:txBody>
          </p:sp>
          <p:sp>
            <p:nvSpPr>
              <p:cNvPr id="18439" name="Line 7"/>
              <p:cNvSpPr>
                <a:spLocks noChangeShapeType="1"/>
              </p:cNvSpPr>
              <p:nvPr/>
            </p:nvSpPr>
            <p:spPr bwMode="auto">
              <a:xfrm>
                <a:off x="1680" y="1392"/>
                <a:ext cx="0" cy="96"/>
              </a:xfrm>
              <a:prstGeom prst="line">
                <a:avLst/>
              </a:prstGeom>
              <a:noFill/>
              <a:ln w="38100">
                <a:solidFill>
                  <a:srgbClr val="008000"/>
                </a:solidFill>
                <a:round/>
                <a:headEnd/>
                <a:tailEnd/>
              </a:ln>
              <a:effectLst/>
            </p:spPr>
            <p:txBody>
              <a:bodyPr/>
              <a:lstStyle/>
              <a:p>
                <a:endParaRPr lang="en-US" dirty="0"/>
              </a:p>
            </p:txBody>
          </p:sp>
          <p:sp>
            <p:nvSpPr>
              <p:cNvPr id="18440" name="Line 8"/>
              <p:cNvSpPr>
                <a:spLocks noChangeShapeType="1"/>
              </p:cNvSpPr>
              <p:nvPr/>
            </p:nvSpPr>
            <p:spPr bwMode="auto">
              <a:xfrm>
                <a:off x="2064" y="1392"/>
                <a:ext cx="0" cy="96"/>
              </a:xfrm>
              <a:prstGeom prst="line">
                <a:avLst/>
              </a:prstGeom>
              <a:noFill/>
              <a:ln w="38100">
                <a:solidFill>
                  <a:srgbClr val="008000"/>
                </a:solidFill>
                <a:round/>
                <a:headEnd/>
                <a:tailEnd/>
              </a:ln>
              <a:effectLst/>
            </p:spPr>
            <p:txBody>
              <a:bodyPr/>
              <a:lstStyle/>
              <a:p>
                <a:endParaRPr lang="en-US" dirty="0"/>
              </a:p>
            </p:txBody>
          </p:sp>
          <p:sp>
            <p:nvSpPr>
              <p:cNvPr id="18441" name="Line 9"/>
              <p:cNvSpPr>
                <a:spLocks noChangeShapeType="1"/>
              </p:cNvSpPr>
              <p:nvPr/>
            </p:nvSpPr>
            <p:spPr bwMode="auto">
              <a:xfrm>
                <a:off x="2448" y="1392"/>
                <a:ext cx="0" cy="96"/>
              </a:xfrm>
              <a:prstGeom prst="line">
                <a:avLst/>
              </a:prstGeom>
              <a:noFill/>
              <a:ln w="38100">
                <a:solidFill>
                  <a:srgbClr val="008000"/>
                </a:solidFill>
                <a:round/>
                <a:headEnd/>
                <a:tailEnd/>
              </a:ln>
              <a:effectLst/>
            </p:spPr>
            <p:txBody>
              <a:bodyPr/>
              <a:lstStyle/>
              <a:p>
                <a:endParaRPr lang="en-US" dirty="0"/>
              </a:p>
            </p:txBody>
          </p:sp>
          <p:sp>
            <p:nvSpPr>
              <p:cNvPr id="18442" name="Line 10"/>
              <p:cNvSpPr>
                <a:spLocks noChangeShapeType="1"/>
              </p:cNvSpPr>
              <p:nvPr/>
            </p:nvSpPr>
            <p:spPr bwMode="auto">
              <a:xfrm>
                <a:off x="2832" y="1392"/>
                <a:ext cx="0" cy="96"/>
              </a:xfrm>
              <a:prstGeom prst="line">
                <a:avLst/>
              </a:prstGeom>
              <a:noFill/>
              <a:ln w="38100">
                <a:solidFill>
                  <a:srgbClr val="008000"/>
                </a:solidFill>
                <a:round/>
                <a:headEnd/>
                <a:tailEnd/>
              </a:ln>
              <a:effectLst/>
            </p:spPr>
            <p:txBody>
              <a:bodyPr/>
              <a:lstStyle/>
              <a:p>
                <a:endParaRPr lang="en-US" dirty="0"/>
              </a:p>
            </p:txBody>
          </p:sp>
          <p:sp>
            <p:nvSpPr>
              <p:cNvPr id="18443" name="Line 11"/>
              <p:cNvSpPr>
                <a:spLocks noChangeShapeType="1"/>
              </p:cNvSpPr>
              <p:nvPr/>
            </p:nvSpPr>
            <p:spPr bwMode="auto">
              <a:xfrm>
                <a:off x="3216" y="1392"/>
                <a:ext cx="0" cy="96"/>
              </a:xfrm>
              <a:prstGeom prst="line">
                <a:avLst/>
              </a:prstGeom>
              <a:noFill/>
              <a:ln w="38100">
                <a:solidFill>
                  <a:srgbClr val="008000"/>
                </a:solidFill>
                <a:round/>
                <a:headEnd/>
                <a:tailEnd/>
              </a:ln>
              <a:effectLst/>
            </p:spPr>
            <p:txBody>
              <a:bodyPr/>
              <a:lstStyle/>
              <a:p>
                <a:endParaRPr lang="en-US" dirty="0"/>
              </a:p>
            </p:txBody>
          </p:sp>
          <p:sp>
            <p:nvSpPr>
              <p:cNvPr id="18444" name="Line 12"/>
              <p:cNvSpPr>
                <a:spLocks noChangeShapeType="1"/>
              </p:cNvSpPr>
              <p:nvPr/>
            </p:nvSpPr>
            <p:spPr bwMode="auto">
              <a:xfrm>
                <a:off x="3600" y="1392"/>
                <a:ext cx="0" cy="96"/>
              </a:xfrm>
              <a:prstGeom prst="line">
                <a:avLst/>
              </a:prstGeom>
              <a:noFill/>
              <a:ln w="38100">
                <a:solidFill>
                  <a:srgbClr val="008000"/>
                </a:solidFill>
                <a:round/>
                <a:headEnd/>
                <a:tailEnd/>
              </a:ln>
              <a:effectLst/>
            </p:spPr>
            <p:txBody>
              <a:bodyPr/>
              <a:lstStyle/>
              <a:p>
                <a:endParaRPr lang="en-US" dirty="0"/>
              </a:p>
            </p:txBody>
          </p:sp>
          <p:sp>
            <p:nvSpPr>
              <p:cNvPr id="18445" name="Line 13"/>
              <p:cNvSpPr>
                <a:spLocks noChangeShapeType="1"/>
              </p:cNvSpPr>
              <p:nvPr/>
            </p:nvSpPr>
            <p:spPr bwMode="auto">
              <a:xfrm>
                <a:off x="3984" y="1392"/>
                <a:ext cx="0" cy="96"/>
              </a:xfrm>
              <a:prstGeom prst="line">
                <a:avLst/>
              </a:prstGeom>
              <a:noFill/>
              <a:ln w="38100">
                <a:solidFill>
                  <a:srgbClr val="008000"/>
                </a:solidFill>
                <a:round/>
                <a:headEnd/>
                <a:tailEnd/>
              </a:ln>
              <a:effectLst/>
            </p:spPr>
            <p:txBody>
              <a:bodyPr/>
              <a:lstStyle/>
              <a:p>
                <a:endParaRPr lang="en-US" dirty="0"/>
              </a:p>
            </p:txBody>
          </p:sp>
          <p:sp>
            <p:nvSpPr>
              <p:cNvPr id="18446" name="Line 14"/>
              <p:cNvSpPr>
                <a:spLocks noChangeShapeType="1"/>
              </p:cNvSpPr>
              <p:nvPr/>
            </p:nvSpPr>
            <p:spPr bwMode="auto">
              <a:xfrm>
                <a:off x="4368" y="1392"/>
                <a:ext cx="0" cy="96"/>
              </a:xfrm>
              <a:prstGeom prst="line">
                <a:avLst/>
              </a:prstGeom>
              <a:noFill/>
              <a:ln w="38100">
                <a:solidFill>
                  <a:srgbClr val="008000"/>
                </a:solidFill>
                <a:round/>
                <a:headEnd/>
                <a:tailEnd/>
              </a:ln>
              <a:effectLst/>
            </p:spPr>
            <p:txBody>
              <a:bodyPr/>
              <a:lstStyle/>
              <a:p>
                <a:endParaRPr lang="en-US" dirty="0"/>
              </a:p>
            </p:txBody>
          </p:sp>
          <p:sp>
            <p:nvSpPr>
              <p:cNvPr id="18447" name="Line 15"/>
              <p:cNvSpPr>
                <a:spLocks noChangeShapeType="1"/>
              </p:cNvSpPr>
              <p:nvPr/>
            </p:nvSpPr>
            <p:spPr bwMode="auto">
              <a:xfrm>
                <a:off x="4752" y="1392"/>
                <a:ext cx="0" cy="96"/>
              </a:xfrm>
              <a:prstGeom prst="line">
                <a:avLst/>
              </a:prstGeom>
              <a:noFill/>
              <a:ln w="38100">
                <a:solidFill>
                  <a:srgbClr val="008000"/>
                </a:solidFill>
                <a:round/>
                <a:headEnd/>
                <a:tailEnd/>
              </a:ln>
              <a:effectLst/>
            </p:spPr>
            <p:txBody>
              <a:bodyPr/>
              <a:lstStyle/>
              <a:p>
                <a:endParaRPr lang="en-US" dirty="0"/>
              </a:p>
            </p:txBody>
          </p:sp>
          <p:sp>
            <p:nvSpPr>
              <p:cNvPr id="18448" name="Line 16"/>
              <p:cNvSpPr>
                <a:spLocks noChangeShapeType="1"/>
              </p:cNvSpPr>
              <p:nvPr/>
            </p:nvSpPr>
            <p:spPr bwMode="auto">
              <a:xfrm>
                <a:off x="5136" y="1392"/>
                <a:ext cx="0" cy="96"/>
              </a:xfrm>
              <a:prstGeom prst="line">
                <a:avLst/>
              </a:prstGeom>
              <a:noFill/>
              <a:ln w="38100">
                <a:solidFill>
                  <a:srgbClr val="008000"/>
                </a:solidFill>
                <a:round/>
                <a:headEnd/>
                <a:tailEnd/>
              </a:ln>
              <a:effectLst/>
            </p:spPr>
            <p:txBody>
              <a:bodyPr/>
              <a:lstStyle/>
              <a:p>
                <a:endParaRPr lang="en-US" dirty="0"/>
              </a:p>
            </p:txBody>
          </p:sp>
          <p:sp>
            <p:nvSpPr>
              <p:cNvPr id="18450" name="Text Box 18"/>
              <p:cNvSpPr txBox="1">
                <a:spLocks noChangeArrowheads="1"/>
              </p:cNvSpPr>
              <p:nvPr/>
            </p:nvSpPr>
            <p:spPr bwMode="auto">
              <a:xfrm>
                <a:off x="1216" y="1495"/>
                <a:ext cx="4064" cy="192"/>
              </a:xfrm>
              <a:prstGeom prst="rect">
                <a:avLst/>
              </a:prstGeom>
              <a:noFill/>
              <a:ln w="9525">
                <a:noFill/>
                <a:miter lim="800000"/>
                <a:headEnd/>
                <a:tailEnd/>
              </a:ln>
              <a:effectLst/>
            </p:spPr>
            <p:txBody>
              <a:bodyPr wrap="none">
                <a:spAutoFit/>
              </a:bodyPr>
              <a:lstStyle/>
              <a:p>
                <a:pPr algn="l"/>
                <a:r>
                  <a:rPr lang="en-US" sz="1400" b="1" u="none" dirty="0">
                    <a:solidFill>
                      <a:srgbClr val="008000"/>
                    </a:solidFill>
                  </a:rPr>
                  <a:t>0            1            2            3           4            5            6            7           8            9           10</a:t>
                </a:r>
              </a:p>
            </p:txBody>
          </p:sp>
        </p:grpSp>
        <p:sp>
          <p:nvSpPr>
            <p:cNvPr id="18451" name="Text Box 19"/>
            <p:cNvSpPr txBox="1">
              <a:spLocks noChangeArrowheads="1"/>
            </p:cNvSpPr>
            <p:nvPr/>
          </p:nvSpPr>
          <p:spPr bwMode="auto">
            <a:xfrm>
              <a:off x="278" y="1632"/>
              <a:ext cx="815" cy="728"/>
            </a:xfrm>
            <a:prstGeom prst="rect">
              <a:avLst/>
            </a:prstGeom>
            <a:noFill/>
            <a:ln w="9525">
              <a:noFill/>
              <a:miter lim="800000"/>
              <a:headEnd/>
              <a:tailEnd/>
            </a:ln>
            <a:effectLst/>
          </p:spPr>
          <p:txBody>
            <a:bodyPr wrap="none">
              <a:spAutoFit/>
            </a:bodyPr>
            <a:lstStyle/>
            <a:p>
              <a:pPr algn="l"/>
              <a:r>
                <a:rPr lang="en-US" sz="1400" b="1" u="none" dirty="0">
                  <a:solidFill>
                    <a:srgbClr val="CC0000"/>
                  </a:solidFill>
                </a:rPr>
                <a:t>lw $t0, 16($a3)</a:t>
              </a:r>
            </a:p>
            <a:p>
              <a:pPr algn="l"/>
              <a:endParaRPr lang="en-US" sz="1400" b="1" u="none" dirty="0">
                <a:solidFill>
                  <a:srgbClr val="CC0000"/>
                </a:solidFill>
              </a:endParaRPr>
            </a:p>
            <a:p>
              <a:pPr algn="l"/>
              <a:r>
                <a:rPr lang="en-US" sz="1400" b="1" u="none" dirty="0">
                  <a:solidFill>
                    <a:srgbClr val="CC0000"/>
                  </a:solidFill>
                </a:rPr>
                <a:t>lw $t1, 32($a3)</a:t>
              </a:r>
            </a:p>
            <a:p>
              <a:pPr algn="l"/>
              <a:endParaRPr lang="en-US" sz="1400" b="1" u="none" dirty="0">
                <a:solidFill>
                  <a:srgbClr val="CC0000"/>
                </a:solidFill>
              </a:endParaRPr>
            </a:p>
            <a:p>
              <a:pPr algn="l"/>
              <a:r>
                <a:rPr lang="en-US" sz="1400" b="1" u="none" dirty="0">
                  <a:solidFill>
                    <a:srgbClr val="CC0000"/>
                  </a:solidFill>
                </a:rPr>
                <a:t>lw $t2, 48($a3)</a:t>
              </a:r>
            </a:p>
          </p:txBody>
        </p:sp>
        <p:grpSp>
          <p:nvGrpSpPr>
            <p:cNvPr id="18479" name="Group 47"/>
            <p:cNvGrpSpPr>
              <a:grpSpLocks/>
            </p:cNvGrpSpPr>
            <p:nvPr/>
          </p:nvGrpSpPr>
          <p:grpSpPr bwMode="auto">
            <a:xfrm>
              <a:off x="1296" y="1632"/>
              <a:ext cx="1536" cy="240"/>
              <a:chOff x="1296" y="1728"/>
              <a:chExt cx="1536" cy="240"/>
            </a:xfrm>
          </p:grpSpPr>
          <p:sp>
            <p:nvSpPr>
              <p:cNvPr id="18453" name="Rectangle 21"/>
              <p:cNvSpPr>
                <a:spLocks noChangeArrowheads="1"/>
              </p:cNvSpPr>
              <p:nvPr/>
            </p:nvSpPr>
            <p:spPr bwMode="auto">
              <a:xfrm>
                <a:off x="1296" y="1728"/>
                <a:ext cx="384" cy="240"/>
              </a:xfrm>
              <a:prstGeom prst="rect">
                <a:avLst/>
              </a:prstGeom>
              <a:noFill/>
              <a:ln w="28575">
                <a:solidFill>
                  <a:srgbClr val="CC0000"/>
                </a:solidFill>
                <a:miter lim="800000"/>
                <a:headEnd/>
                <a:tailEnd/>
              </a:ln>
              <a:effectLst/>
            </p:spPr>
            <p:txBody>
              <a:bodyPr wrap="none" anchor="ctr"/>
              <a:lstStyle/>
              <a:p>
                <a:r>
                  <a:rPr lang="en-US" sz="900" b="1" u="none" dirty="0">
                    <a:solidFill>
                      <a:srgbClr val="CC0000"/>
                    </a:solidFill>
                  </a:rPr>
                  <a:t>Instruc.</a:t>
                </a:r>
              </a:p>
              <a:p>
                <a:r>
                  <a:rPr lang="en-US" sz="900" b="1" u="none" dirty="0">
                    <a:solidFill>
                      <a:srgbClr val="CC0000"/>
                    </a:solidFill>
                  </a:rPr>
                  <a:t>Fetch</a:t>
                </a:r>
              </a:p>
            </p:txBody>
          </p:sp>
          <p:sp>
            <p:nvSpPr>
              <p:cNvPr id="18458" name="Rectangle 26"/>
              <p:cNvSpPr>
                <a:spLocks noChangeArrowheads="1"/>
              </p:cNvSpPr>
              <p:nvPr/>
            </p:nvSpPr>
            <p:spPr bwMode="auto">
              <a:xfrm>
                <a:off x="1680" y="1728"/>
                <a:ext cx="192" cy="240"/>
              </a:xfrm>
              <a:prstGeom prst="rect">
                <a:avLst/>
              </a:prstGeom>
              <a:noFill/>
              <a:ln w="28575">
                <a:solidFill>
                  <a:srgbClr val="CC0000"/>
                </a:solidFill>
                <a:miter lim="800000"/>
                <a:headEnd/>
                <a:tailEnd/>
              </a:ln>
              <a:effectLst/>
            </p:spPr>
            <p:txBody>
              <a:bodyPr wrap="none" anchor="ctr"/>
              <a:lstStyle/>
              <a:p>
                <a:r>
                  <a:rPr lang="en-US" sz="900" b="1" u="none" dirty="0">
                    <a:solidFill>
                      <a:srgbClr val="CC0000"/>
                    </a:solidFill>
                  </a:rPr>
                  <a:t>Reg.</a:t>
                </a:r>
              </a:p>
              <a:p>
                <a:r>
                  <a:rPr lang="en-US" sz="900" b="1" u="none" dirty="0">
                    <a:solidFill>
                      <a:srgbClr val="CC0000"/>
                    </a:solidFill>
                  </a:rPr>
                  <a:t>Fetch</a:t>
                </a:r>
              </a:p>
            </p:txBody>
          </p:sp>
          <p:sp>
            <p:nvSpPr>
              <p:cNvPr id="18476" name="Rectangle 44"/>
              <p:cNvSpPr>
                <a:spLocks noChangeArrowheads="1"/>
              </p:cNvSpPr>
              <p:nvPr/>
            </p:nvSpPr>
            <p:spPr bwMode="auto">
              <a:xfrm>
                <a:off x="1872" y="1728"/>
                <a:ext cx="384" cy="240"/>
              </a:xfrm>
              <a:prstGeom prst="rect">
                <a:avLst/>
              </a:prstGeom>
              <a:noFill/>
              <a:ln w="28575">
                <a:solidFill>
                  <a:srgbClr val="CC0000"/>
                </a:solidFill>
                <a:miter lim="800000"/>
                <a:headEnd/>
                <a:tailEnd/>
              </a:ln>
              <a:effectLst/>
            </p:spPr>
            <p:txBody>
              <a:bodyPr wrap="none" anchor="ctr"/>
              <a:lstStyle/>
              <a:p>
                <a:r>
                  <a:rPr lang="en-US" sz="900" b="1" u="none" dirty="0">
                    <a:solidFill>
                      <a:srgbClr val="CC0000"/>
                    </a:solidFill>
                  </a:rPr>
                  <a:t>ALU</a:t>
                </a:r>
              </a:p>
              <a:p>
                <a:r>
                  <a:rPr lang="en-US" sz="900" b="1" u="none" dirty="0">
                    <a:solidFill>
                      <a:srgbClr val="CC0000"/>
                    </a:solidFill>
                  </a:rPr>
                  <a:t>Process</a:t>
                </a:r>
              </a:p>
            </p:txBody>
          </p:sp>
          <p:sp>
            <p:nvSpPr>
              <p:cNvPr id="18477" name="Rectangle 45"/>
              <p:cNvSpPr>
                <a:spLocks noChangeArrowheads="1"/>
              </p:cNvSpPr>
              <p:nvPr/>
            </p:nvSpPr>
            <p:spPr bwMode="auto">
              <a:xfrm>
                <a:off x="2256" y="1728"/>
                <a:ext cx="384" cy="240"/>
              </a:xfrm>
              <a:prstGeom prst="rect">
                <a:avLst/>
              </a:prstGeom>
              <a:noFill/>
              <a:ln w="28575">
                <a:solidFill>
                  <a:srgbClr val="CC0000"/>
                </a:solidFill>
                <a:miter lim="800000"/>
                <a:headEnd/>
                <a:tailEnd/>
              </a:ln>
              <a:effectLst/>
            </p:spPr>
            <p:txBody>
              <a:bodyPr wrap="none" anchor="ctr"/>
              <a:lstStyle/>
              <a:p>
                <a:r>
                  <a:rPr lang="en-US" sz="900" b="1" u="none" dirty="0">
                    <a:solidFill>
                      <a:srgbClr val="CC0000"/>
                    </a:solidFill>
                  </a:rPr>
                  <a:t>Mem. R/W</a:t>
                </a:r>
              </a:p>
              <a:p>
                <a:r>
                  <a:rPr lang="en-US" sz="900" b="1" u="none" dirty="0">
                    <a:solidFill>
                      <a:srgbClr val="CC0000"/>
                    </a:solidFill>
                  </a:rPr>
                  <a:t>or ALU Out</a:t>
                </a:r>
              </a:p>
            </p:txBody>
          </p:sp>
          <p:sp>
            <p:nvSpPr>
              <p:cNvPr id="18478" name="Rectangle 46"/>
              <p:cNvSpPr>
                <a:spLocks noChangeArrowheads="1"/>
              </p:cNvSpPr>
              <p:nvPr/>
            </p:nvSpPr>
            <p:spPr bwMode="auto">
              <a:xfrm>
                <a:off x="2640" y="1728"/>
                <a:ext cx="192" cy="240"/>
              </a:xfrm>
              <a:prstGeom prst="rect">
                <a:avLst/>
              </a:prstGeom>
              <a:noFill/>
              <a:ln w="28575">
                <a:solidFill>
                  <a:srgbClr val="CC0000"/>
                </a:solidFill>
                <a:miter lim="800000"/>
                <a:headEnd/>
                <a:tailEnd/>
              </a:ln>
              <a:effectLst/>
            </p:spPr>
            <p:txBody>
              <a:bodyPr wrap="none" anchor="ctr"/>
              <a:lstStyle/>
              <a:p>
                <a:r>
                  <a:rPr lang="en-US" sz="900" b="1" u="none" dirty="0">
                    <a:solidFill>
                      <a:srgbClr val="CC0000"/>
                    </a:solidFill>
                  </a:rPr>
                  <a:t>Reg.</a:t>
                </a:r>
              </a:p>
              <a:p>
                <a:r>
                  <a:rPr lang="en-US" sz="900" b="1" u="none" dirty="0">
                    <a:solidFill>
                      <a:srgbClr val="CC0000"/>
                    </a:solidFill>
                  </a:rPr>
                  <a:t>Write</a:t>
                </a:r>
              </a:p>
            </p:txBody>
          </p:sp>
        </p:grpSp>
        <p:grpSp>
          <p:nvGrpSpPr>
            <p:cNvPr id="18489" name="Group 57"/>
            <p:cNvGrpSpPr>
              <a:grpSpLocks/>
            </p:cNvGrpSpPr>
            <p:nvPr/>
          </p:nvGrpSpPr>
          <p:grpSpPr bwMode="auto">
            <a:xfrm>
              <a:off x="2832" y="1872"/>
              <a:ext cx="1536" cy="240"/>
              <a:chOff x="2832" y="1968"/>
              <a:chExt cx="1536" cy="240"/>
            </a:xfrm>
          </p:grpSpPr>
          <p:sp>
            <p:nvSpPr>
              <p:cNvPr id="18481" name="Rectangle 49"/>
              <p:cNvSpPr>
                <a:spLocks noChangeArrowheads="1"/>
              </p:cNvSpPr>
              <p:nvPr/>
            </p:nvSpPr>
            <p:spPr bwMode="auto">
              <a:xfrm>
                <a:off x="2832" y="1968"/>
                <a:ext cx="384" cy="240"/>
              </a:xfrm>
              <a:prstGeom prst="rect">
                <a:avLst/>
              </a:prstGeom>
              <a:noFill/>
              <a:ln w="28575">
                <a:solidFill>
                  <a:srgbClr val="CC0000"/>
                </a:solidFill>
                <a:miter lim="800000"/>
                <a:headEnd/>
                <a:tailEnd/>
              </a:ln>
              <a:effectLst/>
            </p:spPr>
            <p:txBody>
              <a:bodyPr wrap="none" anchor="ctr"/>
              <a:lstStyle/>
              <a:p>
                <a:r>
                  <a:rPr lang="en-US" sz="900" b="1" u="none" dirty="0">
                    <a:solidFill>
                      <a:srgbClr val="CC0000"/>
                    </a:solidFill>
                  </a:rPr>
                  <a:t>Instruc.</a:t>
                </a:r>
              </a:p>
              <a:p>
                <a:r>
                  <a:rPr lang="en-US" sz="900" b="1" u="none" dirty="0">
                    <a:solidFill>
                      <a:srgbClr val="CC0000"/>
                    </a:solidFill>
                  </a:rPr>
                  <a:t>Fetch</a:t>
                </a:r>
              </a:p>
            </p:txBody>
          </p:sp>
          <p:sp>
            <p:nvSpPr>
              <p:cNvPr id="18482" name="Rectangle 50"/>
              <p:cNvSpPr>
                <a:spLocks noChangeArrowheads="1"/>
              </p:cNvSpPr>
              <p:nvPr/>
            </p:nvSpPr>
            <p:spPr bwMode="auto">
              <a:xfrm>
                <a:off x="3216" y="1968"/>
                <a:ext cx="192" cy="240"/>
              </a:xfrm>
              <a:prstGeom prst="rect">
                <a:avLst/>
              </a:prstGeom>
              <a:noFill/>
              <a:ln w="28575">
                <a:solidFill>
                  <a:srgbClr val="CC0000"/>
                </a:solidFill>
                <a:miter lim="800000"/>
                <a:headEnd/>
                <a:tailEnd/>
              </a:ln>
              <a:effectLst/>
            </p:spPr>
            <p:txBody>
              <a:bodyPr wrap="none" anchor="ctr"/>
              <a:lstStyle/>
              <a:p>
                <a:r>
                  <a:rPr lang="en-US" sz="900" b="1" u="none" dirty="0">
                    <a:solidFill>
                      <a:srgbClr val="CC0000"/>
                    </a:solidFill>
                  </a:rPr>
                  <a:t>Reg.</a:t>
                </a:r>
              </a:p>
              <a:p>
                <a:r>
                  <a:rPr lang="en-US" sz="900" b="1" u="none" dirty="0">
                    <a:solidFill>
                      <a:srgbClr val="CC0000"/>
                    </a:solidFill>
                  </a:rPr>
                  <a:t>Fetch</a:t>
                </a:r>
              </a:p>
            </p:txBody>
          </p:sp>
          <p:sp>
            <p:nvSpPr>
              <p:cNvPr id="18483" name="Rectangle 51"/>
              <p:cNvSpPr>
                <a:spLocks noChangeArrowheads="1"/>
              </p:cNvSpPr>
              <p:nvPr/>
            </p:nvSpPr>
            <p:spPr bwMode="auto">
              <a:xfrm>
                <a:off x="3408" y="1968"/>
                <a:ext cx="384" cy="240"/>
              </a:xfrm>
              <a:prstGeom prst="rect">
                <a:avLst/>
              </a:prstGeom>
              <a:noFill/>
              <a:ln w="28575">
                <a:solidFill>
                  <a:srgbClr val="CC0000"/>
                </a:solidFill>
                <a:miter lim="800000"/>
                <a:headEnd/>
                <a:tailEnd/>
              </a:ln>
              <a:effectLst/>
            </p:spPr>
            <p:txBody>
              <a:bodyPr wrap="none" anchor="ctr"/>
              <a:lstStyle/>
              <a:p>
                <a:r>
                  <a:rPr lang="en-US" sz="900" b="1" u="none" dirty="0">
                    <a:solidFill>
                      <a:srgbClr val="CC0000"/>
                    </a:solidFill>
                  </a:rPr>
                  <a:t>ALU</a:t>
                </a:r>
              </a:p>
              <a:p>
                <a:r>
                  <a:rPr lang="en-US" sz="900" b="1" u="none" dirty="0">
                    <a:solidFill>
                      <a:srgbClr val="CC0000"/>
                    </a:solidFill>
                  </a:rPr>
                  <a:t>Process</a:t>
                </a:r>
              </a:p>
            </p:txBody>
          </p:sp>
          <p:sp>
            <p:nvSpPr>
              <p:cNvPr id="18484" name="Rectangle 52"/>
              <p:cNvSpPr>
                <a:spLocks noChangeArrowheads="1"/>
              </p:cNvSpPr>
              <p:nvPr/>
            </p:nvSpPr>
            <p:spPr bwMode="auto">
              <a:xfrm>
                <a:off x="3792" y="1968"/>
                <a:ext cx="384" cy="240"/>
              </a:xfrm>
              <a:prstGeom prst="rect">
                <a:avLst/>
              </a:prstGeom>
              <a:noFill/>
              <a:ln w="28575">
                <a:solidFill>
                  <a:srgbClr val="CC0000"/>
                </a:solidFill>
                <a:miter lim="800000"/>
                <a:headEnd/>
                <a:tailEnd/>
              </a:ln>
              <a:effectLst/>
            </p:spPr>
            <p:txBody>
              <a:bodyPr wrap="none" anchor="ctr"/>
              <a:lstStyle/>
              <a:p>
                <a:r>
                  <a:rPr lang="en-US" sz="900" b="1" u="none" dirty="0">
                    <a:solidFill>
                      <a:srgbClr val="CC0000"/>
                    </a:solidFill>
                  </a:rPr>
                  <a:t>Mem. R/W</a:t>
                </a:r>
              </a:p>
              <a:p>
                <a:r>
                  <a:rPr lang="en-US" sz="900" b="1" u="none" dirty="0">
                    <a:solidFill>
                      <a:srgbClr val="CC0000"/>
                    </a:solidFill>
                  </a:rPr>
                  <a:t>or ALU Out</a:t>
                </a:r>
              </a:p>
            </p:txBody>
          </p:sp>
          <p:sp>
            <p:nvSpPr>
              <p:cNvPr id="18485" name="Rectangle 53"/>
              <p:cNvSpPr>
                <a:spLocks noChangeArrowheads="1"/>
              </p:cNvSpPr>
              <p:nvPr/>
            </p:nvSpPr>
            <p:spPr bwMode="auto">
              <a:xfrm>
                <a:off x="4176" y="1968"/>
                <a:ext cx="192" cy="240"/>
              </a:xfrm>
              <a:prstGeom prst="rect">
                <a:avLst/>
              </a:prstGeom>
              <a:noFill/>
              <a:ln w="28575">
                <a:solidFill>
                  <a:srgbClr val="CC0000"/>
                </a:solidFill>
                <a:miter lim="800000"/>
                <a:headEnd/>
                <a:tailEnd/>
              </a:ln>
              <a:effectLst/>
            </p:spPr>
            <p:txBody>
              <a:bodyPr wrap="none" anchor="ctr"/>
              <a:lstStyle/>
              <a:p>
                <a:r>
                  <a:rPr lang="en-US" sz="900" b="1" u="none" dirty="0">
                    <a:solidFill>
                      <a:srgbClr val="CC0000"/>
                    </a:solidFill>
                  </a:rPr>
                  <a:t>Reg.</a:t>
                </a:r>
              </a:p>
              <a:p>
                <a:r>
                  <a:rPr lang="en-US" sz="900" b="1" u="none" dirty="0">
                    <a:solidFill>
                      <a:srgbClr val="CC0000"/>
                    </a:solidFill>
                  </a:rPr>
                  <a:t>Write</a:t>
                </a:r>
              </a:p>
            </p:txBody>
          </p:sp>
        </p:grpSp>
        <p:grpSp>
          <p:nvGrpSpPr>
            <p:cNvPr id="18491" name="Group 59"/>
            <p:cNvGrpSpPr>
              <a:grpSpLocks/>
            </p:cNvGrpSpPr>
            <p:nvPr/>
          </p:nvGrpSpPr>
          <p:grpSpPr bwMode="auto">
            <a:xfrm>
              <a:off x="4368" y="2112"/>
              <a:ext cx="816" cy="240"/>
              <a:chOff x="4368" y="2208"/>
              <a:chExt cx="816" cy="240"/>
            </a:xfrm>
          </p:grpSpPr>
          <p:sp>
            <p:nvSpPr>
              <p:cNvPr id="18472" name="Line 40"/>
              <p:cNvSpPr>
                <a:spLocks noChangeShapeType="1"/>
              </p:cNvSpPr>
              <p:nvPr/>
            </p:nvSpPr>
            <p:spPr bwMode="auto">
              <a:xfrm>
                <a:off x="4944" y="2208"/>
                <a:ext cx="240" cy="0"/>
              </a:xfrm>
              <a:prstGeom prst="line">
                <a:avLst/>
              </a:prstGeom>
              <a:noFill/>
              <a:ln w="28575">
                <a:solidFill>
                  <a:srgbClr val="CC0000"/>
                </a:solidFill>
                <a:round/>
                <a:headEnd/>
                <a:tailEnd/>
              </a:ln>
              <a:effectLst/>
            </p:spPr>
            <p:txBody>
              <a:bodyPr/>
              <a:lstStyle/>
              <a:p>
                <a:endParaRPr lang="en-US" dirty="0"/>
              </a:p>
            </p:txBody>
          </p:sp>
          <p:sp>
            <p:nvSpPr>
              <p:cNvPr id="18473" name="Line 41"/>
              <p:cNvSpPr>
                <a:spLocks noChangeShapeType="1"/>
              </p:cNvSpPr>
              <p:nvPr/>
            </p:nvSpPr>
            <p:spPr bwMode="auto">
              <a:xfrm>
                <a:off x="4848" y="2448"/>
                <a:ext cx="240" cy="0"/>
              </a:xfrm>
              <a:prstGeom prst="line">
                <a:avLst/>
              </a:prstGeom>
              <a:noFill/>
              <a:ln w="28575">
                <a:solidFill>
                  <a:srgbClr val="CC0000"/>
                </a:solidFill>
                <a:round/>
                <a:headEnd/>
                <a:tailEnd/>
              </a:ln>
              <a:effectLst/>
            </p:spPr>
            <p:txBody>
              <a:bodyPr/>
              <a:lstStyle/>
              <a:p>
                <a:endParaRPr lang="en-US" dirty="0"/>
              </a:p>
            </p:txBody>
          </p:sp>
          <p:sp>
            <p:nvSpPr>
              <p:cNvPr id="18474" name="Freeform 42"/>
              <p:cNvSpPr>
                <a:spLocks/>
              </p:cNvSpPr>
              <p:nvPr/>
            </p:nvSpPr>
            <p:spPr bwMode="auto">
              <a:xfrm>
                <a:off x="5088" y="2208"/>
                <a:ext cx="96" cy="240"/>
              </a:xfrm>
              <a:custGeom>
                <a:avLst/>
                <a:gdLst/>
                <a:ahLst/>
                <a:cxnLst>
                  <a:cxn ang="0">
                    <a:pos x="96" y="0"/>
                  </a:cxn>
                  <a:cxn ang="0">
                    <a:pos x="48" y="48"/>
                  </a:cxn>
                  <a:cxn ang="0">
                    <a:pos x="48" y="144"/>
                  </a:cxn>
                  <a:cxn ang="0">
                    <a:pos x="0" y="192"/>
                  </a:cxn>
                </a:cxnLst>
                <a:rect l="0" t="0" r="r" b="b"/>
                <a:pathLst>
                  <a:path w="96" h="192">
                    <a:moveTo>
                      <a:pt x="96" y="0"/>
                    </a:moveTo>
                    <a:cubicBezTo>
                      <a:pt x="76" y="12"/>
                      <a:pt x="56" y="24"/>
                      <a:pt x="48" y="48"/>
                    </a:cubicBezTo>
                    <a:cubicBezTo>
                      <a:pt x="40" y="72"/>
                      <a:pt x="56" y="120"/>
                      <a:pt x="48" y="144"/>
                    </a:cubicBezTo>
                    <a:cubicBezTo>
                      <a:pt x="40" y="168"/>
                      <a:pt x="8" y="176"/>
                      <a:pt x="0" y="192"/>
                    </a:cubicBezTo>
                  </a:path>
                </a:pathLst>
              </a:custGeom>
              <a:noFill/>
              <a:ln w="28575" cmpd="sng">
                <a:solidFill>
                  <a:srgbClr val="CC0000"/>
                </a:solidFill>
                <a:round/>
                <a:headEnd/>
                <a:tailEnd/>
              </a:ln>
              <a:effectLst/>
            </p:spPr>
            <p:txBody>
              <a:bodyPr/>
              <a:lstStyle/>
              <a:p>
                <a:endParaRPr lang="en-US" dirty="0"/>
              </a:p>
            </p:txBody>
          </p:sp>
          <p:grpSp>
            <p:nvGrpSpPr>
              <p:cNvPr id="18488" name="Group 56"/>
              <p:cNvGrpSpPr>
                <a:grpSpLocks/>
              </p:cNvGrpSpPr>
              <p:nvPr/>
            </p:nvGrpSpPr>
            <p:grpSpPr bwMode="auto">
              <a:xfrm>
                <a:off x="4368" y="2208"/>
                <a:ext cx="576" cy="240"/>
                <a:chOff x="2928" y="2256"/>
                <a:chExt cx="576" cy="240"/>
              </a:xfrm>
            </p:grpSpPr>
            <p:sp>
              <p:nvSpPr>
                <p:cNvPr id="18486" name="Rectangle 54"/>
                <p:cNvSpPr>
                  <a:spLocks noChangeArrowheads="1"/>
                </p:cNvSpPr>
                <p:nvPr/>
              </p:nvSpPr>
              <p:spPr bwMode="auto">
                <a:xfrm>
                  <a:off x="2928" y="2256"/>
                  <a:ext cx="384" cy="240"/>
                </a:xfrm>
                <a:prstGeom prst="rect">
                  <a:avLst/>
                </a:prstGeom>
                <a:noFill/>
                <a:ln w="28575">
                  <a:solidFill>
                    <a:srgbClr val="CC0000"/>
                  </a:solidFill>
                  <a:miter lim="800000"/>
                  <a:headEnd/>
                  <a:tailEnd/>
                </a:ln>
                <a:effectLst/>
              </p:spPr>
              <p:txBody>
                <a:bodyPr wrap="none" anchor="ctr"/>
                <a:lstStyle/>
                <a:p>
                  <a:r>
                    <a:rPr lang="en-US" sz="900" b="1" u="none" dirty="0">
                      <a:solidFill>
                        <a:srgbClr val="CC0000"/>
                      </a:solidFill>
                    </a:rPr>
                    <a:t>Instruc.</a:t>
                  </a:r>
                </a:p>
                <a:p>
                  <a:r>
                    <a:rPr lang="en-US" sz="900" b="1" u="none" dirty="0">
                      <a:solidFill>
                        <a:srgbClr val="CC0000"/>
                      </a:solidFill>
                    </a:rPr>
                    <a:t>Fetch</a:t>
                  </a:r>
                </a:p>
              </p:txBody>
            </p:sp>
            <p:sp>
              <p:nvSpPr>
                <p:cNvPr id="18487" name="Rectangle 55"/>
                <p:cNvSpPr>
                  <a:spLocks noChangeArrowheads="1"/>
                </p:cNvSpPr>
                <p:nvPr/>
              </p:nvSpPr>
              <p:spPr bwMode="auto">
                <a:xfrm>
                  <a:off x="3312" y="2256"/>
                  <a:ext cx="192" cy="240"/>
                </a:xfrm>
                <a:prstGeom prst="rect">
                  <a:avLst/>
                </a:prstGeom>
                <a:noFill/>
                <a:ln w="28575">
                  <a:solidFill>
                    <a:srgbClr val="CC0000"/>
                  </a:solidFill>
                  <a:miter lim="800000"/>
                  <a:headEnd/>
                  <a:tailEnd/>
                </a:ln>
                <a:effectLst/>
              </p:spPr>
              <p:txBody>
                <a:bodyPr wrap="none" anchor="ctr"/>
                <a:lstStyle/>
                <a:p>
                  <a:r>
                    <a:rPr lang="en-US" sz="900" b="1" u="none" dirty="0">
                      <a:solidFill>
                        <a:srgbClr val="CC0000"/>
                      </a:solidFill>
                    </a:rPr>
                    <a:t>Reg.</a:t>
                  </a:r>
                </a:p>
                <a:p>
                  <a:r>
                    <a:rPr lang="en-US" sz="900" b="1" u="none" dirty="0">
                      <a:solidFill>
                        <a:srgbClr val="CC0000"/>
                      </a:solidFill>
                    </a:rPr>
                    <a:t>Fetch</a:t>
                  </a:r>
                </a:p>
              </p:txBody>
            </p:sp>
          </p:grpSp>
          <p:sp>
            <p:nvSpPr>
              <p:cNvPr id="18490" name="Text Box 58"/>
              <p:cNvSpPr txBox="1">
                <a:spLocks noChangeArrowheads="1"/>
              </p:cNvSpPr>
              <p:nvPr/>
            </p:nvSpPr>
            <p:spPr bwMode="auto">
              <a:xfrm>
                <a:off x="4924" y="2218"/>
                <a:ext cx="260" cy="230"/>
              </a:xfrm>
              <a:prstGeom prst="rect">
                <a:avLst/>
              </a:prstGeom>
              <a:noFill/>
              <a:ln w="9525">
                <a:noFill/>
                <a:miter lim="800000"/>
                <a:headEnd/>
                <a:tailEnd/>
              </a:ln>
              <a:effectLst/>
            </p:spPr>
            <p:txBody>
              <a:bodyPr wrap="none">
                <a:spAutoFit/>
              </a:bodyPr>
              <a:lstStyle/>
              <a:p>
                <a:pPr algn="l"/>
                <a:r>
                  <a:rPr lang="en-US" sz="900" b="1" u="none" dirty="0">
                    <a:solidFill>
                      <a:srgbClr val="CC0000"/>
                    </a:solidFill>
                  </a:rPr>
                  <a:t>  AL</a:t>
                </a:r>
              </a:p>
              <a:p>
                <a:pPr algn="l"/>
                <a:r>
                  <a:rPr lang="en-US" sz="900" b="1" u="none" dirty="0">
                    <a:solidFill>
                      <a:srgbClr val="CC0000"/>
                    </a:solidFill>
                  </a:rPr>
                  <a:t>Proc</a:t>
                </a:r>
              </a:p>
            </p:txBody>
          </p:sp>
        </p:grpSp>
        <p:grpSp>
          <p:nvGrpSpPr>
            <p:cNvPr id="18495" name="Group 63"/>
            <p:cNvGrpSpPr>
              <a:grpSpLocks/>
            </p:cNvGrpSpPr>
            <p:nvPr/>
          </p:nvGrpSpPr>
          <p:grpSpPr bwMode="auto">
            <a:xfrm>
              <a:off x="1296" y="1940"/>
              <a:ext cx="1536" cy="154"/>
              <a:chOff x="1296" y="2036"/>
              <a:chExt cx="1536" cy="154"/>
            </a:xfrm>
          </p:grpSpPr>
          <p:sp>
            <p:nvSpPr>
              <p:cNvPr id="18492" name="Line 60"/>
              <p:cNvSpPr>
                <a:spLocks noChangeShapeType="1"/>
              </p:cNvSpPr>
              <p:nvPr/>
            </p:nvSpPr>
            <p:spPr bwMode="auto">
              <a:xfrm>
                <a:off x="1296" y="2112"/>
                <a:ext cx="480" cy="0"/>
              </a:xfrm>
              <a:prstGeom prst="line">
                <a:avLst/>
              </a:prstGeom>
              <a:noFill/>
              <a:ln w="28575">
                <a:solidFill>
                  <a:srgbClr val="CC0000"/>
                </a:solidFill>
                <a:round/>
                <a:headEnd type="triangle" w="med" len="med"/>
                <a:tailEnd/>
              </a:ln>
              <a:effectLst/>
            </p:spPr>
            <p:txBody>
              <a:bodyPr/>
              <a:lstStyle/>
              <a:p>
                <a:endParaRPr lang="en-US" dirty="0"/>
              </a:p>
            </p:txBody>
          </p:sp>
          <p:sp>
            <p:nvSpPr>
              <p:cNvPr id="18493" name="Line 61"/>
              <p:cNvSpPr>
                <a:spLocks noChangeShapeType="1"/>
              </p:cNvSpPr>
              <p:nvPr/>
            </p:nvSpPr>
            <p:spPr bwMode="auto">
              <a:xfrm>
                <a:off x="2352" y="2112"/>
                <a:ext cx="480" cy="0"/>
              </a:xfrm>
              <a:prstGeom prst="line">
                <a:avLst/>
              </a:prstGeom>
              <a:noFill/>
              <a:ln w="28575">
                <a:solidFill>
                  <a:srgbClr val="CC0000"/>
                </a:solidFill>
                <a:round/>
                <a:headEnd/>
                <a:tailEnd type="triangle" w="med" len="med"/>
              </a:ln>
              <a:effectLst/>
            </p:spPr>
            <p:txBody>
              <a:bodyPr/>
              <a:lstStyle/>
              <a:p>
                <a:endParaRPr lang="en-US" dirty="0"/>
              </a:p>
            </p:txBody>
          </p:sp>
          <p:sp>
            <p:nvSpPr>
              <p:cNvPr id="18494" name="Text Box 62"/>
              <p:cNvSpPr txBox="1">
                <a:spLocks noChangeArrowheads="1"/>
              </p:cNvSpPr>
              <p:nvPr/>
            </p:nvSpPr>
            <p:spPr bwMode="auto">
              <a:xfrm>
                <a:off x="1777" y="2036"/>
                <a:ext cx="575" cy="154"/>
              </a:xfrm>
              <a:prstGeom prst="rect">
                <a:avLst/>
              </a:prstGeom>
              <a:noFill/>
              <a:ln w="9525">
                <a:noFill/>
                <a:miter lim="800000"/>
                <a:headEnd/>
                <a:tailEnd/>
              </a:ln>
              <a:effectLst/>
            </p:spPr>
            <p:txBody>
              <a:bodyPr wrap="none">
                <a:spAutoFit/>
              </a:bodyPr>
              <a:lstStyle/>
              <a:p>
                <a:pPr algn="l"/>
                <a:r>
                  <a:rPr lang="en-US" sz="1000" b="1" u="none" dirty="0">
                    <a:solidFill>
                      <a:srgbClr val="CC0000"/>
                    </a:solidFill>
                  </a:rPr>
                  <a:t>4 clock cycles</a:t>
                </a:r>
              </a:p>
            </p:txBody>
          </p:sp>
        </p:grpSp>
        <p:grpSp>
          <p:nvGrpSpPr>
            <p:cNvPr id="18496" name="Group 64"/>
            <p:cNvGrpSpPr>
              <a:grpSpLocks/>
            </p:cNvGrpSpPr>
            <p:nvPr/>
          </p:nvGrpSpPr>
          <p:grpSpPr bwMode="auto">
            <a:xfrm>
              <a:off x="2832" y="2198"/>
              <a:ext cx="1536" cy="154"/>
              <a:chOff x="1296" y="2036"/>
              <a:chExt cx="1536" cy="154"/>
            </a:xfrm>
          </p:grpSpPr>
          <p:sp>
            <p:nvSpPr>
              <p:cNvPr id="18497" name="Line 65"/>
              <p:cNvSpPr>
                <a:spLocks noChangeShapeType="1"/>
              </p:cNvSpPr>
              <p:nvPr/>
            </p:nvSpPr>
            <p:spPr bwMode="auto">
              <a:xfrm>
                <a:off x="1296" y="2112"/>
                <a:ext cx="480" cy="0"/>
              </a:xfrm>
              <a:prstGeom prst="line">
                <a:avLst/>
              </a:prstGeom>
              <a:noFill/>
              <a:ln w="28575">
                <a:solidFill>
                  <a:srgbClr val="CC0000"/>
                </a:solidFill>
                <a:round/>
                <a:headEnd type="triangle" w="med" len="med"/>
                <a:tailEnd/>
              </a:ln>
              <a:effectLst/>
            </p:spPr>
            <p:txBody>
              <a:bodyPr/>
              <a:lstStyle/>
              <a:p>
                <a:endParaRPr lang="en-US" dirty="0"/>
              </a:p>
            </p:txBody>
          </p:sp>
          <p:sp>
            <p:nvSpPr>
              <p:cNvPr id="18498" name="Line 66"/>
              <p:cNvSpPr>
                <a:spLocks noChangeShapeType="1"/>
              </p:cNvSpPr>
              <p:nvPr/>
            </p:nvSpPr>
            <p:spPr bwMode="auto">
              <a:xfrm>
                <a:off x="2352" y="2112"/>
                <a:ext cx="480" cy="0"/>
              </a:xfrm>
              <a:prstGeom prst="line">
                <a:avLst/>
              </a:prstGeom>
              <a:noFill/>
              <a:ln w="28575">
                <a:solidFill>
                  <a:srgbClr val="CC0000"/>
                </a:solidFill>
                <a:round/>
                <a:headEnd/>
                <a:tailEnd type="triangle" w="med" len="med"/>
              </a:ln>
              <a:effectLst/>
            </p:spPr>
            <p:txBody>
              <a:bodyPr/>
              <a:lstStyle/>
              <a:p>
                <a:endParaRPr lang="en-US" dirty="0"/>
              </a:p>
            </p:txBody>
          </p:sp>
          <p:sp>
            <p:nvSpPr>
              <p:cNvPr id="18499" name="Text Box 67"/>
              <p:cNvSpPr txBox="1">
                <a:spLocks noChangeArrowheads="1"/>
              </p:cNvSpPr>
              <p:nvPr/>
            </p:nvSpPr>
            <p:spPr bwMode="auto">
              <a:xfrm>
                <a:off x="1777" y="2036"/>
                <a:ext cx="575" cy="154"/>
              </a:xfrm>
              <a:prstGeom prst="rect">
                <a:avLst/>
              </a:prstGeom>
              <a:noFill/>
              <a:ln w="9525">
                <a:noFill/>
                <a:miter lim="800000"/>
                <a:headEnd/>
                <a:tailEnd/>
              </a:ln>
              <a:effectLst/>
            </p:spPr>
            <p:txBody>
              <a:bodyPr wrap="none">
                <a:spAutoFit/>
              </a:bodyPr>
              <a:lstStyle/>
              <a:p>
                <a:pPr algn="l"/>
                <a:r>
                  <a:rPr lang="en-US" sz="1000" b="1" u="none" dirty="0">
                    <a:solidFill>
                      <a:srgbClr val="CC0000"/>
                    </a:solidFill>
                  </a:rPr>
                  <a:t>4 clock cycles</a:t>
                </a:r>
              </a:p>
            </p:txBody>
          </p:sp>
        </p:grpSp>
        <p:sp>
          <p:nvSpPr>
            <p:cNvPr id="18501" name="Line 69"/>
            <p:cNvSpPr>
              <a:spLocks noChangeShapeType="1"/>
            </p:cNvSpPr>
            <p:nvPr/>
          </p:nvSpPr>
          <p:spPr bwMode="auto">
            <a:xfrm>
              <a:off x="4372" y="2514"/>
              <a:ext cx="480" cy="0"/>
            </a:xfrm>
            <a:prstGeom prst="line">
              <a:avLst/>
            </a:prstGeom>
            <a:noFill/>
            <a:ln w="28575">
              <a:solidFill>
                <a:srgbClr val="CC0000"/>
              </a:solidFill>
              <a:round/>
              <a:headEnd type="triangle" w="med" len="med"/>
              <a:tailEnd/>
            </a:ln>
            <a:effectLst/>
          </p:spPr>
          <p:txBody>
            <a:bodyPr/>
            <a:lstStyle/>
            <a:p>
              <a:endParaRPr lang="en-US" dirty="0"/>
            </a:p>
          </p:txBody>
        </p:sp>
        <p:sp>
          <p:nvSpPr>
            <p:cNvPr id="18503" name="Text Box 71"/>
            <p:cNvSpPr txBox="1">
              <a:spLocks noChangeArrowheads="1"/>
            </p:cNvSpPr>
            <p:nvPr/>
          </p:nvSpPr>
          <p:spPr bwMode="auto">
            <a:xfrm>
              <a:off x="4853" y="2438"/>
              <a:ext cx="235" cy="154"/>
            </a:xfrm>
            <a:prstGeom prst="rect">
              <a:avLst/>
            </a:prstGeom>
            <a:noFill/>
            <a:ln w="9525">
              <a:noFill/>
              <a:miter lim="800000"/>
              <a:headEnd/>
              <a:tailEnd/>
            </a:ln>
            <a:effectLst/>
          </p:spPr>
          <p:txBody>
            <a:bodyPr wrap="none">
              <a:spAutoFit/>
            </a:bodyPr>
            <a:lstStyle/>
            <a:p>
              <a:pPr algn="l"/>
              <a:r>
                <a:rPr lang="en-US" sz="1000" b="1" u="none" dirty="0">
                  <a:solidFill>
                    <a:srgbClr val="CC0000"/>
                  </a:solidFill>
                </a:rPr>
                <a:t>etc.</a:t>
              </a:r>
            </a:p>
          </p:txBody>
        </p:sp>
        <p:sp>
          <p:nvSpPr>
            <p:cNvPr id="18504" name="Text Box 72"/>
            <p:cNvSpPr txBox="1">
              <a:spLocks noChangeArrowheads="1"/>
            </p:cNvSpPr>
            <p:nvPr/>
          </p:nvSpPr>
          <p:spPr bwMode="auto">
            <a:xfrm>
              <a:off x="288" y="3102"/>
              <a:ext cx="815" cy="728"/>
            </a:xfrm>
            <a:prstGeom prst="rect">
              <a:avLst/>
            </a:prstGeom>
            <a:noFill/>
            <a:ln w="9525">
              <a:noFill/>
              <a:miter lim="800000"/>
              <a:headEnd/>
              <a:tailEnd/>
            </a:ln>
            <a:effectLst/>
          </p:spPr>
          <p:txBody>
            <a:bodyPr wrap="none">
              <a:spAutoFit/>
            </a:bodyPr>
            <a:lstStyle/>
            <a:p>
              <a:pPr algn="l"/>
              <a:r>
                <a:rPr lang="en-US" sz="1400" b="1" u="none" dirty="0">
                  <a:solidFill>
                    <a:srgbClr val="CC6600"/>
                  </a:solidFill>
                </a:rPr>
                <a:t>lw $t0, 16($a3)</a:t>
              </a:r>
            </a:p>
            <a:p>
              <a:pPr algn="l"/>
              <a:endParaRPr lang="en-US" sz="1400" b="1" u="none" dirty="0">
                <a:solidFill>
                  <a:srgbClr val="CC6600"/>
                </a:solidFill>
              </a:endParaRPr>
            </a:p>
            <a:p>
              <a:pPr algn="l"/>
              <a:r>
                <a:rPr lang="en-US" sz="1400" b="1" u="none" dirty="0">
                  <a:solidFill>
                    <a:srgbClr val="CC6600"/>
                  </a:solidFill>
                </a:rPr>
                <a:t>lw $t1, 32($a3)</a:t>
              </a:r>
            </a:p>
            <a:p>
              <a:pPr algn="l"/>
              <a:endParaRPr lang="en-US" sz="1400" b="1" u="none" dirty="0">
                <a:solidFill>
                  <a:srgbClr val="CC6600"/>
                </a:solidFill>
              </a:endParaRPr>
            </a:p>
            <a:p>
              <a:pPr algn="l"/>
              <a:r>
                <a:rPr lang="en-US" sz="1400" b="1" u="none" dirty="0">
                  <a:solidFill>
                    <a:srgbClr val="CC6600"/>
                  </a:solidFill>
                </a:rPr>
                <a:t>lw $t2, 48($a3)</a:t>
              </a:r>
            </a:p>
          </p:txBody>
        </p:sp>
        <p:grpSp>
          <p:nvGrpSpPr>
            <p:cNvPr id="18526" name="Group 94"/>
            <p:cNvGrpSpPr>
              <a:grpSpLocks/>
            </p:cNvGrpSpPr>
            <p:nvPr/>
          </p:nvGrpSpPr>
          <p:grpSpPr bwMode="auto">
            <a:xfrm>
              <a:off x="359" y="2400"/>
              <a:ext cx="5065" cy="535"/>
              <a:chOff x="359" y="2496"/>
              <a:chExt cx="5065" cy="535"/>
            </a:xfrm>
          </p:grpSpPr>
          <p:sp>
            <p:nvSpPr>
              <p:cNvPr id="18512" name="Line 80"/>
              <p:cNvSpPr>
                <a:spLocks noChangeShapeType="1"/>
              </p:cNvSpPr>
              <p:nvPr/>
            </p:nvSpPr>
            <p:spPr bwMode="auto">
              <a:xfrm>
                <a:off x="1296" y="2784"/>
                <a:ext cx="4128" cy="0"/>
              </a:xfrm>
              <a:prstGeom prst="line">
                <a:avLst/>
              </a:prstGeom>
              <a:noFill/>
              <a:ln w="38100">
                <a:solidFill>
                  <a:schemeClr val="accent2"/>
                </a:solidFill>
                <a:round/>
                <a:headEnd/>
                <a:tailEnd type="triangle" w="med" len="med"/>
              </a:ln>
              <a:effectLst/>
            </p:spPr>
            <p:txBody>
              <a:bodyPr/>
              <a:lstStyle/>
              <a:p>
                <a:endParaRPr lang="en-US" dirty="0"/>
              </a:p>
            </p:txBody>
          </p:sp>
          <p:sp>
            <p:nvSpPr>
              <p:cNvPr id="18513" name="Text Box 81"/>
              <p:cNvSpPr txBox="1">
                <a:spLocks noChangeArrowheads="1"/>
              </p:cNvSpPr>
              <p:nvPr/>
            </p:nvSpPr>
            <p:spPr bwMode="auto">
              <a:xfrm>
                <a:off x="359" y="2496"/>
                <a:ext cx="601" cy="520"/>
              </a:xfrm>
              <a:prstGeom prst="rect">
                <a:avLst/>
              </a:prstGeom>
              <a:noFill/>
              <a:ln w="9525">
                <a:noFill/>
                <a:miter lim="800000"/>
                <a:headEnd/>
                <a:tailEnd/>
              </a:ln>
              <a:effectLst/>
            </p:spPr>
            <p:txBody>
              <a:bodyPr wrap="none">
                <a:spAutoFit/>
              </a:bodyPr>
              <a:lstStyle/>
              <a:p>
                <a:r>
                  <a:rPr lang="en-US" sz="1600" b="1" u="none" dirty="0">
                    <a:solidFill>
                      <a:schemeClr val="accent2"/>
                    </a:solidFill>
                  </a:rPr>
                  <a:t>Timeline</a:t>
                </a:r>
              </a:p>
              <a:p>
                <a:r>
                  <a:rPr lang="en-US" sz="1600" b="1" u="none" dirty="0">
                    <a:solidFill>
                      <a:schemeClr val="accent2"/>
                    </a:solidFill>
                  </a:rPr>
                  <a:t>(clock</a:t>
                </a:r>
              </a:p>
              <a:p>
                <a:r>
                  <a:rPr lang="en-US" sz="1600" b="1" u="none" dirty="0">
                    <a:solidFill>
                      <a:schemeClr val="accent2"/>
                    </a:solidFill>
                  </a:rPr>
                  <a:t>cycles)</a:t>
                </a:r>
              </a:p>
            </p:txBody>
          </p:sp>
          <p:sp>
            <p:nvSpPr>
              <p:cNvPr id="18514" name="Line 82"/>
              <p:cNvSpPr>
                <a:spLocks noChangeShapeType="1"/>
              </p:cNvSpPr>
              <p:nvPr/>
            </p:nvSpPr>
            <p:spPr bwMode="auto">
              <a:xfrm>
                <a:off x="1296" y="2736"/>
                <a:ext cx="0" cy="96"/>
              </a:xfrm>
              <a:prstGeom prst="line">
                <a:avLst/>
              </a:prstGeom>
              <a:noFill/>
              <a:ln w="38100">
                <a:solidFill>
                  <a:schemeClr val="accent2"/>
                </a:solidFill>
                <a:round/>
                <a:headEnd/>
                <a:tailEnd/>
              </a:ln>
              <a:effectLst/>
            </p:spPr>
            <p:txBody>
              <a:bodyPr/>
              <a:lstStyle/>
              <a:p>
                <a:endParaRPr lang="en-US" dirty="0"/>
              </a:p>
            </p:txBody>
          </p:sp>
          <p:sp>
            <p:nvSpPr>
              <p:cNvPr id="18515" name="Line 83"/>
              <p:cNvSpPr>
                <a:spLocks noChangeShapeType="1"/>
              </p:cNvSpPr>
              <p:nvPr/>
            </p:nvSpPr>
            <p:spPr bwMode="auto">
              <a:xfrm>
                <a:off x="1680" y="2736"/>
                <a:ext cx="0" cy="96"/>
              </a:xfrm>
              <a:prstGeom prst="line">
                <a:avLst/>
              </a:prstGeom>
              <a:noFill/>
              <a:ln w="38100">
                <a:solidFill>
                  <a:schemeClr val="accent2"/>
                </a:solidFill>
                <a:round/>
                <a:headEnd/>
                <a:tailEnd/>
              </a:ln>
              <a:effectLst/>
            </p:spPr>
            <p:txBody>
              <a:bodyPr/>
              <a:lstStyle/>
              <a:p>
                <a:endParaRPr lang="en-US" dirty="0"/>
              </a:p>
            </p:txBody>
          </p:sp>
          <p:sp>
            <p:nvSpPr>
              <p:cNvPr id="18516" name="Line 84"/>
              <p:cNvSpPr>
                <a:spLocks noChangeShapeType="1"/>
              </p:cNvSpPr>
              <p:nvPr/>
            </p:nvSpPr>
            <p:spPr bwMode="auto">
              <a:xfrm>
                <a:off x="2064" y="2736"/>
                <a:ext cx="0" cy="96"/>
              </a:xfrm>
              <a:prstGeom prst="line">
                <a:avLst/>
              </a:prstGeom>
              <a:noFill/>
              <a:ln w="38100">
                <a:solidFill>
                  <a:schemeClr val="accent2"/>
                </a:solidFill>
                <a:round/>
                <a:headEnd/>
                <a:tailEnd/>
              </a:ln>
              <a:effectLst/>
            </p:spPr>
            <p:txBody>
              <a:bodyPr/>
              <a:lstStyle/>
              <a:p>
                <a:endParaRPr lang="en-US" dirty="0"/>
              </a:p>
            </p:txBody>
          </p:sp>
          <p:sp>
            <p:nvSpPr>
              <p:cNvPr id="18517" name="Line 85"/>
              <p:cNvSpPr>
                <a:spLocks noChangeShapeType="1"/>
              </p:cNvSpPr>
              <p:nvPr/>
            </p:nvSpPr>
            <p:spPr bwMode="auto">
              <a:xfrm>
                <a:off x="2448" y="2736"/>
                <a:ext cx="0" cy="96"/>
              </a:xfrm>
              <a:prstGeom prst="line">
                <a:avLst/>
              </a:prstGeom>
              <a:noFill/>
              <a:ln w="38100">
                <a:solidFill>
                  <a:schemeClr val="accent2"/>
                </a:solidFill>
                <a:round/>
                <a:headEnd/>
                <a:tailEnd/>
              </a:ln>
              <a:effectLst/>
            </p:spPr>
            <p:txBody>
              <a:bodyPr/>
              <a:lstStyle/>
              <a:p>
                <a:endParaRPr lang="en-US" dirty="0"/>
              </a:p>
            </p:txBody>
          </p:sp>
          <p:sp>
            <p:nvSpPr>
              <p:cNvPr id="18518" name="Line 86"/>
              <p:cNvSpPr>
                <a:spLocks noChangeShapeType="1"/>
              </p:cNvSpPr>
              <p:nvPr/>
            </p:nvSpPr>
            <p:spPr bwMode="auto">
              <a:xfrm>
                <a:off x="2832" y="2736"/>
                <a:ext cx="0" cy="96"/>
              </a:xfrm>
              <a:prstGeom prst="line">
                <a:avLst/>
              </a:prstGeom>
              <a:noFill/>
              <a:ln w="38100">
                <a:solidFill>
                  <a:schemeClr val="accent2"/>
                </a:solidFill>
                <a:round/>
                <a:headEnd/>
                <a:tailEnd/>
              </a:ln>
              <a:effectLst/>
            </p:spPr>
            <p:txBody>
              <a:bodyPr/>
              <a:lstStyle/>
              <a:p>
                <a:endParaRPr lang="en-US" dirty="0"/>
              </a:p>
            </p:txBody>
          </p:sp>
          <p:sp>
            <p:nvSpPr>
              <p:cNvPr id="18519" name="Line 87"/>
              <p:cNvSpPr>
                <a:spLocks noChangeShapeType="1"/>
              </p:cNvSpPr>
              <p:nvPr/>
            </p:nvSpPr>
            <p:spPr bwMode="auto">
              <a:xfrm>
                <a:off x="3216" y="2736"/>
                <a:ext cx="0" cy="96"/>
              </a:xfrm>
              <a:prstGeom prst="line">
                <a:avLst/>
              </a:prstGeom>
              <a:noFill/>
              <a:ln w="38100">
                <a:solidFill>
                  <a:schemeClr val="accent2"/>
                </a:solidFill>
                <a:round/>
                <a:headEnd/>
                <a:tailEnd/>
              </a:ln>
              <a:effectLst/>
            </p:spPr>
            <p:txBody>
              <a:bodyPr/>
              <a:lstStyle/>
              <a:p>
                <a:endParaRPr lang="en-US" dirty="0"/>
              </a:p>
            </p:txBody>
          </p:sp>
          <p:sp>
            <p:nvSpPr>
              <p:cNvPr id="18520" name="Line 88"/>
              <p:cNvSpPr>
                <a:spLocks noChangeShapeType="1"/>
              </p:cNvSpPr>
              <p:nvPr/>
            </p:nvSpPr>
            <p:spPr bwMode="auto">
              <a:xfrm>
                <a:off x="3600" y="2736"/>
                <a:ext cx="0" cy="96"/>
              </a:xfrm>
              <a:prstGeom prst="line">
                <a:avLst/>
              </a:prstGeom>
              <a:noFill/>
              <a:ln w="38100">
                <a:solidFill>
                  <a:schemeClr val="accent2"/>
                </a:solidFill>
                <a:round/>
                <a:headEnd/>
                <a:tailEnd/>
              </a:ln>
              <a:effectLst/>
            </p:spPr>
            <p:txBody>
              <a:bodyPr/>
              <a:lstStyle/>
              <a:p>
                <a:endParaRPr lang="en-US" dirty="0"/>
              </a:p>
            </p:txBody>
          </p:sp>
          <p:sp>
            <p:nvSpPr>
              <p:cNvPr id="18521" name="Line 89"/>
              <p:cNvSpPr>
                <a:spLocks noChangeShapeType="1"/>
              </p:cNvSpPr>
              <p:nvPr/>
            </p:nvSpPr>
            <p:spPr bwMode="auto">
              <a:xfrm>
                <a:off x="3984" y="2736"/>
                <a:ext cx="0" cy="96"/>
              </a:xfrm>
              <a:prstGeom prst="line">
                <a:avLst/>
              </a:prstGeom>
              <a:noFill/>
              <a:ln w="38100">
                <a:solidFill>
                  <a:schemeClr val="accent2"/>
                </a:solidFill>
                <a:round/>
                <a:headEnd/>
                <a:tailEnd/>
              </a:ln>
              <a:effectLst/>
            </p:spPr>
            <p:txBody>
              <a:bodyPr/>
              <a:lstStyle/>
              <a:p>
                <a:endParaRPr lang="en-US" dirty="0"/>
              </a:p>
            </p:txBody>
          </p:sp>
          <p:sp>
            <p:nvSpPr>
              <p:cNvPr id="18522" name="Line 90"/>
              <p:cNvSpPr>
                <a:spLocks noChangeShapeType="1"/>
              </p:cNvSpPr>
              <p:nvPr/>
            </p:nvSpPr>
            <p:spPr bwMode="auto">
              <a:xfrm>
                <a:off x="4368" y="2736"/>
                <a:ext cx="0" cy="96"/>
              </a:xfrm>
              <a:prstGeom prst="line">
                <a:avLst/>
              </a:prstGeom>
              <a:noFill/>
              <a:ln w="38100">
                <a:solidFill>
                  <a:schemeClr val="accent2"/>
                </a:solidFill>
                <a:round/>
                <a:headEnd/>
                <a:tailEnd/>
              </a:ln>
              <a:effectLst/>
            </p:spPr>
            <p:txBody>
              <a:bodyPr/>
              <a:lstStyle/>
              <a:p>
                <a:endParaRPr lang="en-US" dirty="0"/>
              </a:p>
            </p:txBody>
          </p:sp>
          <p:sp>
            <p:nvSpPr>
              <p:cNvPr id="18523" name="Line 91"/>
              <p:cNvSpPr>
                <a:spLocks noChangeShapeType="1"/>
              </p:cNvSpPr>
              <p:nvPr/>
            </p:nvSpPr>
            <p:spPr bwMode="auto">
              <a:xfrm>
                <a:off x="4752" y="2736"/>
                <a:ext cx="0" cy="96"/>
              </a:xfrm>
              <a:prstGeom prst="line">
                <a:avLst/>
              </a:prstGeom>
              <a:noFill/>
              <a:ln w="38100">
                <a:solidFill>
                  <a:schemeClr val="accent2"/>
                </a:solidFill>
                <a:round/>
                <a:headEnd/>
                <a:tailEnd/>
              </a:ln>
              <a:effectLst/>
            </p:spPr>
            <p:txBody>
              <a:bodyPr/>
              <a:lstStyle/>
              <a:p>
                <a:endParaRPr lang="en-US" dirty="0"/>
              </a:p>
            </p:txBody>
          </p:sp>
          <p:sp>
            <p:nvSpPr>
              <p:cNvPr id="18524" name="Line 92"/>
              <p:cNvSpPr>
                <a:spLocks noChangeShapeType="1"/>
              </p:cNvSpPr>
              <p:nvPr/>
            </p:nvSpPr>
            <p:spPr bwMode="auto">
              <a:xfrm>
                <a:off x="5136" y="2736"/>
                <a:ext cx="0" cy="96"/>
              </a:xfrm>
              <a:prstGeom prst="line">
                <a:avLst/>
              </a:prstGeom>
              <a:noFill/>
              <a:ln w="38100">
                <a:solidFill>
                  <a:schemeClr val="accent2"/>
                </a:solidFill>
                <a:round/>
                <a:headEnd/>
                <a:tailEnd/>
              </a:ln>
              <a:effectLst/>
            </p:spPr>
            <p:txBody>
              <a:bodyPr/>
              <a:lstStyle/>
              <a:p>
                <a:endParaRPr lang="en-US" dirty="0"/>
              </a:p>
            </p:txBody>
          </p:sp>
          <p:sp>
            <p:nvSpPr>
              <p:cNvPr id="18525" name="Text Box 93"/>
              <p:cNvSpPr txBox="1">
                <a:spLocks noChangeArrowheads="1"/>
              </p:cNvSpPr>
              <p:nvPr/>
            </p:nvSpPr>
            <p:spPr bwMode="auto">
              <a:xfrm>
                <a:off x="1216" y="2839"/>
                <a:ext cx="4064" cy="192"/>
              </a:xfrm>
              <a:prstGeom prst="rect">
                <a:avLst/>
              </a:prstGeom>
              <a:noFill/>
              <a:ln w="9525">
                <a:noFill/>
                <a:miter lim="800000"/>
                <a:headEnd/>
                <a:tailEnd/>
              </a:ln>
              <a:effectLst/>
            </p:spPr>
            <p:txBody>
              <a:bodyPr wrap="none">
                <a:spAutoFit/>
              </a:bodyPr>
              <a:lstStyle/>
              <a:p>
                <a:pPr algn="l"/>
                <a:r>
                  <a:rPr lang="en-US" sz="1400" b="1" u="none" dirty="0">
                    <a:solidFill>
                      <a:schemeClr val="accent2"/>
                    </a:solidFill>
                  </a:rPr>
                  <a:t>0            1            2            3           4            5            6            7           8            9           10</a:t>
                </a:r>
              </a:p>
            </p:txBody>
          </p:sp>
        </p:grpSp>
        <p:sp>
          <p:nvSpPr>
            <p:cNvPr id="18539" name="Text Box 107"/>
            <p:cNvSpPr txBox="1">
              <a:spLocks noChangeArrowheads="1"/>
            </p:cNvSpPr>
            <p:nvPr/>
          </p:nvSpPr>
          <p:spPr bwMode="auto">
            <a:xfrm>
              <a:off x="2640" y="3782"/>
              <a:ext cx="235" cy="154"/>
            </a:xfrm>
            <a:prstGeom prst="rect">
              <a:avLst/>
            </a:prstGeom>
            <a:noFill/>
            <a:ln w="9525">
              <a:noFill/>
              <a:miter lim="800000"/>
              <a:headEnd/>
              <a:tailEnd/>
            </a:ln>
            <a:effectLst/>
          </p:spPr>
          <p:txBody>
            <a:bodyPr wrap="none">
              <a:spAutoFit/>
            </a:bodyPr>
            <a:lstStyle/>
            <a:p>
              <a:pPr algn="l"/>
              <a:r>
                <a:rPr lang="en-US" sz="1000" b="1" u="none" dirty="0">
                  <a:solidFill>
                    <a:srgbClr val="CC6600"/>
                  </a:solidFill>
                </a:rPr>
                <a:t>etc.</a:t>
              </a:r>
            </a:p>
          </p:txBody>
        </p:sp>
        <p:grpSp>
          <p:nvGrpSpPr>
            <p:cNvPr id="18541" name="Group 109"/>
            <p:cNvGrpSpPr>
              <a:grpSpLocks/>
            </p:cNvGrpSpPr>
            <p:nvPr/>
          </p:nvGrpSpPr>
          <p:grpSpPr bwMode="auto">
            <a:xfrm>
              <a:off x="1296" y="3062"/>
              <a:ext cx="1920" cy="240"/>
              <a:chOff x="1296" y="2976"/>
              <a:chExt cx="1920" cy="240"/>
            </a:xfrm>
          </p:grpSpPr>
          <p:sp>
            <p:nvSpPr>
              <p:cNvPr id="18454" name="Rectangle 22"/>
              <p:cNvSpPr>
                <a:spLocks noChangeArrowheads="1"/>
              </p:cNvSpPr>
              <p:nvPr/>
            </p:nvSpPr>
            <p:spPr bwMode="auto">
              <a:xfrm>
                <a:off x="1680" y="2976"/>
                <a:ext cx="192" cy="240"/>
              </a:xfrm>
              <a:prstGeom prst="rect">
                <a:avLst/>
              </a:prstGeom>
              <a:noFill/>
              <a:ln w="28575">
                <a:solidFill>
                  <a:srgbClr val="CC6600"/>
                </a:solidFill>
                <a:miter lim="800000"/>
                <a:headEnd/>
                <a:tailEnd/>
              </a:ln>
              <a:effectLst/>
            </p:spPr>
            <p:txBody>
              <a:bodyPr wrap="none" anchor="ctr"/>
              <a:lstStyle/>
              <a:p>
                <a:endParaRPr lang="en-US" dirty="0"/>
              </a:p>
            </p:txBody>
          </p:sp>
          <p:sp>
            <p:nvSpPr>
              <p:cNvPr id="18506" name="Rectangle 74"/>
              <p:cNvSpPr>
                <a:spLocks noChangeArrowheads="1"/>
              </p:cNvSpPr>
              <p:nvPr/>
            </p:nvSpPr>
            <p:spPr bwMode="auto">
              <a:xfrm>
                <a:off x="1296" y="2976"/>
                <a:ext cx="384"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Instruc.</a:t>
                </a:r>
              </a:p>
              <a:p>
                <a:r>
                  <a:rPr lang="en-US" sz="900" b="1" u="none" dirty="0">
                    <a:solidFill>
                      <a:srgbClr val="CC6600"/>
                    </a:solidFill>
                  </a:rPr>
                  <a:t>Fetch</a:t>
                </a:r>
              </a:p>
            </p:txBody>
          </p:sp>
          <p:sp>
            <p:nvSpPr>
              <p:cNvPr id="18507" name="Rectangle 75"/>
              <p:cNvSpPr>
                <a:spLocks noChangeArrowheads="1"/>
              </p:cNvSpPr>
              <p:nvPr/>
            </p:nvSpPr>
            <p:spPr bwMode="auto">
              <a:xfrm>
                <a:off x="1872" y="2976"/>
                <a:ext cx="192"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Reg.</a:t>
                </a:r>
              </a:p>
              <a:p>
                <a:r>
                  <a:rPr lang="en-US" sz="900" b="1" u="none" dirty="0">
                    <a:solidFill>
                      <a:srgbClr val="CC6600"/>
                    </a:solidFill>
                  </a:rPr>
                  <a:t>Fetch</a:t>
                </a:r>
              </a:p>
            </p:txBody>
          </p:sp>
          <p:sp>
            <p:nvSpPr>
              <p:cNvPr id="18508" name="Rectangle 76"/>
              <p:cNvSpPr>
                <a:spLocks noChangeArrowheads="1"/>
              </p:cNvSpPr>
              <p:nvPr/>
            </p:nvSpPr>
            <p:spPr bwMode="auto">
              <a:xfrm>
                <a:off x="2064" y="2976"/>
                <a:ext cx="384"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ALU</a:t>
                </a:r>
              </a:p>
              <a:p>
                <a:r>
                  <a:rPr lang="en-US" sz="900" b="1" u="none" dirty="0">
                    <a:solidFill>
                      <a:srgbClr val="CC6600"/>
                    </a:solidFill>
                  </a:rPr>
                  <a:t>Process</a:t>
                </a:r>
              </a:p>
            </p:txBody>
          </p:sp>
          <p:sp>
            <p:nvSpPr>
              <p:cNvPr id="18509" name="Rectangle 77"/>
              <p:cNvSpPr>
                <a:spLocks noChangeArrowheads="1"/>
              </p:cNvSpPr>
              <p:nvPr/>
            </p:nvSpPr>
            <p:spPr bwMode="auto">
              <a:xfrm>
                <a:off x="2448" y="2976"/>
                <a:ext cx="384"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Mem. R/W</a:t>
                </a:r>
              </a:p>
              <a:p>
                <a:r>
                  <a:rPr lang="en-US" sz="900" b="1" u="none" dirty="0">
                    <a:solidFill>
                      <a:srgbClr val="CC6600"/>
                    </a:solidFill>
                  </a:rPr>
                  <a:t>or ALU Out</a:t>
                </a:r>
              </a:p>
            </p:txBody>
          </p:sp>
          <p:sp>
            <p:nvSpPr>
              <p:cNvPr id="18510" name="Rectangle 78"/>
              <p:cNvSpPr>
                <a:spLocks noChangeArrowheads="1"/>
              </p:cNvSpPr>
              <p:nvPr/>
            </p:nvSpPr>
            <p:spPr bwMode="auto">
              <a:xfrm>
                <a:off x="2832" y="2976"/>
                <a:ext cx="192"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Reg.</a:t>
                </a:r>
              </a:p>
              <a:p>
                <a:r>
                  <a:rPr lang="en-US" sz="900" b="1" u="none" dirty="0">
                    <a:solidFill>
                      <a:srgbClr val="CC6600"/>
                    </a:solidFill>
                  </a:rPr>
                  <a:t>Write</a:t>
                </a:r>
              </a:p>
            </p:txBody>
          </p:sp>
          <p:sp>
            <p:nvSpPr>
              <p:cNvPr id="18540" name="Rectangle 108"/>
              <p:cNvSpPr>
                <a:spLocks noChangeArrowheads="1"/>
              </p:cNvSpPr>
              <p:nvPr/>
            </p:nvSpPr>
            <p:spPr bwMode="auto">
              <a:xfrm>
                <a:off x="3024" y="2976"/>
                <a:ext cx="192" cy="240"/>
              </a:xfrm>
              <a:prstGeom prst="rect">
                <a:avLst/>
              </a:prstGeom>
              <a:noFill/>
              <a:ln w="28575">
                <a:solidFill>
                  <a:srgbClr val="CC6600"/>
                </a:solidFill>
                <a:miter lim="800000"/>
                <a:headEnd/>
                <a:tailEnd/>
              </a:ln>
              <a:effectLst/>
            </p:spPr>
            <p:txBody>
              <a:bodyPr wrap="none" anchor="ctr"/>
              <a:lstStyle/>
              <a:p>
                <a:endParaRPr lang="en-US" dirty="0"/>
              </a:p>
            </p:txBody>
          </p:sp>
        </p:grpSp>
        <p:grpSp>
          <p:nvGrpSpPr>
            <p:cNvPr id="18542" name="Group 110"/>
            <p:cNvGrpSpPr>
              <a:grpSpLocks/>
            </p:cNvGrpSpPr>
            <p:nvPr/>
          </p:nvGrpSpPr>
          <p:grpSpPr bwMode="auto">
            <a:xfrm>
              <a:off x="1680" y="3302"/>
              <a:ext cx="1920" cy="240"/>
              <a:chOff x="1296" y="2976"/>
              <a:chExt cx="1920" cy="240"/>
            </a:xfrm>
          </p:grpSpPr>
          <p:sp>
            <p:nvSpPr>
              <p:cNvPr id="18543" name="Rectangle 111"/>
              <p:cNvSpPr>
                <a:spLocks noChangeArrowheads="1"/>
              </p:cNvSpPr>
              <p:nvPr/>
            </p:nvSpPr>
            <p:spPr bwMode="auto">
              <a:xfrm>
                <a:off x="1680" y="2976"/>
                <a:ext cx="192" cy="240"/>
              </a:xfrm>
              <a:prstGeom prst="rect">
                <a:avLst/>
              </a:prstGeom>
              <a:noFill/>
              <a:ln w="28575">
                <a:solidFill>
                  <a:srgbClr val="CC6600"/>
                </a:solidFill>
                <a:miter lim="800000"/>
                <a:headEnd/>
                <a:tailEnd/>
              </a:ln>
              <a:effectLst/>
            </p:spPr>
            <p:txBody>
              <a:bodyPr wrap="none" anchor="ctr"/>
              <a:lstStyle/>
              <a:p>
                <a:endParaRPr lang="en-US" dirty="0"/>
              </a:p>
            </p:txBody>
          </p:sp>
          <p:sp>
            <p:nvSpPr>
              <p:cNvPr id="18544" name="Rectangle 112"/>
              <p:cNvSpPr>
                <a:spLocks noChangeArrowheads="1"/>
              </p:cNvSpPr>
              <p:nvPr/>
            </p:nvSpPr>
            <p:spPr bwMode="auto">
              <a:xfrm>
                <a:off x="1296" y="2976"/>
                <a:ext cx="384"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Instruc.</a:t>
                </a:r>
              </a:p>
              <a:p>
                <a:r>
                  <a:rPr lang="en-US" sz="900" b="1" u="none" dirty="0">
                    <a:solidFill>
                      <a:srgbClr val="CC6600"/>
                    </a:solidFill>
                  </a:rPr>
                  <a:t>Fetch</a:t>
                </a:r>
              </a:p>
            </p:txBody>
          </p:sp>
          <p:sp>
            <p:nvSpPr>
              <p:cNvPr id="18545" name="Rectangle 113"/>
              <p:cNvSpPr>
                <a:spLocks noChangeArrowheads="1"/>
              </p:cNvSpPr>
              <p:nvPr/>
            </p:nvSpPr>
            <p:spPr bwMode="auto">
              <a:xfrm>
                <a:off x="1872" y="2976"/>
                <a:ext cx="192"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Reg.</a:t>
                </a:r>
              </a:p>
              <a:p>
                <a:r>
                  <a:rPr lang="en-US" sz="900" b="1" u="none" dirty="0">
                    <a:solidFill>
                      <a:srgbClr val="CC6600"/>
                    </a:solidFill>
                  </a:rPr>
                  <a:t>Fetch</a:t>
                </a:r>
              </a:p>
            </p:txBody>
          </p:sp>
          <p:sp>
            <p:nvSpPr>
              <p:cNvPr id="18546" name="Rectangle 114"/>
              <p:cNvSpPr>
                <a:spLocks noChangeArrowheads="1"/>
              </p:cNvSpPr>
              <p:nvPr/>
            </p:nvSpPr>
            <p:spPr bwMode="auto">
              <a:xfrm>
                <a:off x="2064" y="2976"/>
                <a:ext cx="384"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ALU</a:t>
                </a:r>
              </a:p>
              <a:p>
                <a:r>
                  <a:rPr lang="en-US" sz="900" b="1" u="none" dirty="0">
                    <a:solidFill>
                      <a:srgbClr val="CC6600"/>
                    </a:solidFill>
                  </a:rPr>
                  <a:t>Process</a:t>
                </a:r>
              </a:p>
            </p:txBody>
          </p:sp>
          <p:sp>
            <p:nvSpPr>
              <p:cNvPr id="18547" name="Rectangle 115"/>
              <p:cNvSpPr>
                <a:spLocks noChangeArrowheads="1"/>
              </p:cNvSpPr>
              <p:nvPr/>
            </p:nvSpPr>
            <p:spPr bwMode="auto">
              <a:xfrm>
                <a:off x="2448" y="2976"/>
                <a:ext cx="384"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Mem. R/W</a:t>
                </a:r>
              </a:p>
              <a:p>
                <a:r>
                  <a:rPr lang="en-US" sz="900" b="1" u="none" dirty="0">
                    <a:solidFill>
                      <a:srgbClr val="CC6600"/>
                    </a:solidFill>
                  </a:rPr>
                  <a:t>or ALU Out</a:t>
                </a:r>
              </a:p>
            </p:txBody>
          </p:sp>
          <p:sp>
            <p:nvSpPr>
              <p:cNvPr id="18548" name="Rectangle 116"/>
              <p:cNvSpPr>
                <a:spLocks noChangeArrowheads="1"/>
              </p:cNvSpPr>
              <p:nvPr/>
            </p:nvSpPr>
            <p:spPr bwMode="auto">
              <a:xfrm>
                <a:off x="2832" y="2976"/>
                <a:ext cx="192"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Reg.</a:t>
                </a:r>
              </a:p>
              <a:p>
                <a:r>
                  <a:rPr lang="en-US" sz="900" b="1" u="none" dirty="0">
                    <a:solidFill>
                      <a:srgbClr val="CC6600"/>
                    </a:solidFill>
                  </a:rPr>
                  <a:t>Write</a:t>
                </a:r>
              </a:p>
            </p:txBody>
          </p:sp>
          <p:sp>
            <p:nvSpPr>
              <p:cNvPr id="18549" name="Rectangle 117"/>
              <p:cNvSpPr>
                <a:spLocks noChangeArrowheads="1"/>
              </p:cNvSpPr>
              <p:nvPr/>
            </p:nvSpPr>
            <p:spPr bwMode="auto">
              <a:xfrm>
                <a:off x="3024" y="2976"/>
                <a:ext cx="192" cy="240"/>
              </a:xfrm>
              <a:prstGeom prst="rect">
                <a:avLst/>
              </a:prstGeom>
              <a:noFill/>
              <a:ln w="28575">
                <a:solidFill>
                  <a:srgbClr val="CC6600"/>
                </a:solidFill>
                <a:miter lim="800000"/>
                <a:headEnd/>
                <a:tailEnd/>
              </a:ln>
              <a:effectLst/>
            </p:spPr>
            <p:txBody>
              <a:bodyPr wrap="none" anchor="ctr"/>
              <a:lstStyle/>
              <a:p>
                <a:endParaRPr lang="en-US" dirty="0"/>
              </a:p>
            </p:txBody>
          </p:sp>
        </p:grpSp>
        <p:grpSp>
          <p:nvGrpSpPr>
            <p:cNvPr id="18550" name="Group 118"/>
            <p:cNvGrpSpPr>
              <a:grpSpLocks/>
            </p:cNvGrpSpPr>
            <p:nvPr/>
          </p:nvGrpSpPr>
          <p:grpSpPr bwMode="auto">
            <a:xfrm>
              <a:off x="2064" y="3542"/>
              <a:ext cx="1920" cy="240"/>
              <a:chOff x="1296" y="2976"/>
              <a:chExt cx="1920" cy="240"/>
            </a:xfrm>
          </p:grpSpPr>
          <p:sp>
            <p:nvSpPr>
              <p:cNvPr id="18551" name="Rectangle 119"/>
              <p:cNvSpPr>
                <a:spLocks noChangeArrowheads="1"/>
              </p:cNvSpPr>
              <p:nvPr/>
            </p:nvSpPr>
            <p:spPr bwMode="auto">
              <a:xfrm>
                <a:off x="1680" y="2976"/>
                <a:ext cx="192" cy="240"/>
              </a:xfrm>
              <a:prstGeom prst="rect">
                <a:avLst/>
              </a:prstGeom>
              <a:noFill/>
              <a:ln w="28575">
                <a:solidFill>
                  <a:srgbClr val="CC6600"/>
                </a:solidFill>
                <a:miter lim="800000"/>
                <a:headEnd/>
                <a:tailEnd/>
              </a:ln>
              <a:effectLst/>
            </p:spPr>
            <p:txBody>
              <a:bodyPr wrap="none" anchor="ctr"/>
              <a:lstStyle/>
              <a:p>
                <a:endParaRPr lang="en-US" dirty="0"/>
              </a:p>
            </p:txBody>
          </p:sp>
          <p:sp>
            <p:nvSpPr>
              <p:cNvPr id="18552" name="Rectangle 120"/>
              <p:cNvSpPr>
                <a:spLocks noChangeArrowheads="1"/>
              </p:cNvSpPr>
              <p:nvPr/>
            </p:nvSpPr>
            <p:spPr bwMode="auto">
              <a:xfrm>
                <a:off x="1296" y="2976"/>
                <a:ext cx="384"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Instruc.</a:t>
                </a:r>
              </a:p>
              <a:p>
                <a:r>
                  <a:rPr lang="en-US" sz="900" b="1" u="none" dirty="0">
                    <a:solidFill>
                      <a:srgbClr val="CC6600"/>
                    </a:solidFill>
                  </a:rPr>
                  <a:t>Fetch</a:t>
                </a:r>
              </a:p>
            </p:txBody>
          </p:sp>
          <p:sp>
            <p:nvSpPr>
              <p:cNvPr id="18553" name="Rectangle 121"/>
              <p:cNvSpPr>
                <a:spLocks noChangeArrowheads="1"/>
              </p:cNvSpPr>
              <p:nvPr/>
            </p:nvSpPr>
            <p:spPr bwMode="auto">
              <a:xfrm>
                <a:off x="1872" y="2976"/>
                <a:ext cx="192"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Reg.</a:t>
                </a:r>
              </a:p>
              <a:p>
                <a:r>
                  <a:rPr lang="en-US" sz="900" b="1" u="none" dirty="0">
                    <a:solidFill>
                      <a:srgbClr val="CC6600"/>
                    </a:solidFill>
                  </a:rPr>
                  <a:t>Fetch</a:t>
                </a:r>
              </a:p>
            </p:txBody>
          </p:sp>
          <p:sp>
            <p:nvSpPr>
              <p:cNvPr id="18554" name="Rectangle 122"/>
              <p:cNvSpPr>
                <a:spLocks noChangeArrowheads="1"/>
              </p:cNvSpPr>
              <p:nvPr/>
            </p:nvSpPr>
            <p:spPr bwMode="auto">
              <a:xfrm>
                <a:off x="2064" y="2976"/>
                <a:ext cx="384"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ALU</a:t>
                </a:r>
              </a:p>
              <a:p>
                <a:r>
                  <a:rPr lang="en-US" sz="900" b="1" u="none" dirty="0">
                    <a:solidFill>
                      <a:srgbClr val="CC6600"/>
                    </a:solidFill>
                  </a:rPr>
                  <a:t>Process</a:t>
                </a:r>
              </a:p>
            </p:txBody>
          </p:sp>
          <p:sp>
            <p:nvSpPr>
              <p:cNvPr id="18555" name="Rectangle 123"/>
              <p:cNvSpPr>
                <a:spLocks noChangeArrowheads="1"/>
              </p:cNvSpPr>
              <p:nvPr/>
            </p:nvSpPr>
            <p:spPr bwMode="auto">
              <a:xfrm>
                <a:off x="2448" y="2976"/>
                <a:ext cx="384"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Mem. R/W</a:t>
                </a:r>
              </a:p>
              <a:p>
                <a:r>
                  <a:rPr lang="en-US" sz="900" b="1" u="none" dirty="0">
                    <a:solidFill>
                      <a:srgbClr val="CC6600"/>
                    </a:solidFill>
                  </a:rPr>
                  <a:t>or ALU Out</a:t>
                </a:r>
              </a:p>
            </p:txBody>
          </p:sp>
          <p:sp>
            <p:nvSpPr>
              <p:cNvPr id="18556" name="Rectangle 124"/>
              <p:cNvSpPr>
                <a:spLocks noChangeArrowheads="1"/>
              </p:cNvSpPr>
              <p:nvPr/>
            </p:nvSpPr>
            <p:spPr bwMode="auto">
              <a:xfrm>
                <a:off x="2832" y="2976"/>
                <a:ext cx="192" cy="240"/>
              </a:xfrm>
              <a:prstGeom prst="rect">
                <a:avLst/>
              </a:prstGeom>
              <a:noFill/>
              <a:ln w="28575">
                <a:solidFill>
                  <a:srgbClr val="CC6600"/>
                </a:solidFill>
                <a:miter lim="800000"/>
                <a:headEnd/>
                <a:tailEnd/>
              </a:ln>
              <a:effectLst/>
            </p:spPr>
            <p:txBody>
              <a:bodyPr wrap="none" anchor="ctr"/>
              <a:lstStyle/>
              <a:p>
                <a:r>
                  <a:rPr lang="en-US" sz="900" b="1" u="none" dirty="0">
                    <a:solidFill>
                      <a:srgbClr val="CC6600"/>
                    </a:solidFill>
                  </a:rPr>
                  <a:t>Reg.</a:t>
                </a:r>
              </a:p>
              <a:p>
                <a:r>
                  <a:rPr lang="en-US" sz="900" b="1" u="none" dirty="0">
                    <a:solidFill>
                      <a:srgbClr val="CC6600"/>
                    </a:solidFill>
                  </a:rPr>
                  <a:t>Write</a:t>
                </a:r>
              </a:p>
            </p:txBody>
          </p:sp>
          <p:sp>
            <p:nvSpPr>
              <p:cNvPr id="18557" name="Rectangle 125"/>
              <p:cNvSpPr>
                <a:spLocks noChangeArrowheads="1"/>
              </p:cNvSpPr>
              <p:nvPr/>
            </p:nvSpPr>
            <p:spPr bwMode="auto">
              <a:xfrm>
                <a:off x="3024" y="2976"/>
                <a:ext cx="192" cy="240"/>
              </a:xfrm>
              <a:prstGeom prst="rect">
                <a:avLst/>
              </a:prstGeom>
              <a:noFill/>
              <a:ln w="28575">
                <a:solidFill>
                  <a:srgbClr val="CC6600"/>
                </a:solidFill>
                <a:miter lim="800000"/>
                <a:headEnd/>
                <a:tailEnd/>
              </a:ln>
              <a:effectLst/>
            </p:spPr>
            <p:txBody>
              <a:bodyPr wrap="none" anchor="ctr"/>
              <a:lstStyle/>
              <a:p>
                <a:endParaRPr lang="en-US" dirty="0"/>
              </a:p>
            </p:txBody>
          </p:sp>
        </p:grpSp>
        <p:sp>
          <p:nvSpPr>
            <p:cNvPr id="18559" name="Line 127"/>
            <p:cNvSpPr>
              <a:spLocks noChangeShapeType="1"/>
            </p:cNvSpPr>
            <p:nvPr/>
          </p:nvSpPr>
          <p:spPr bwMode="auto">
            <a:xfrm>
              <a:off x="1296" y="2976"/>
              <a:ext cx="672" cy="0"/>
            </a:xfrm>
            <a:prstGeom prst="line">
              <a:avLst/>
            </a:prstGeom>
            <a:noFill/>
            <a:ln w="28575">
              <a:solidFill>
                <a:srgbClr val="CC6600"/>
              </a:solidFill>
              <a:round/>
              <a:headEnd type="triangle" w="med" len="med"/>
              <a:tailEnd/>
            </a:ln>
            <a:effectLst/>
          </p:spPr>
          <p:txBody>
            <a:bodyPr/>
            <a:lstStyle/>
            <a:p>
              <a:endParaRPr lang="en-US" dirty="0"/>
            </a:p>
          </p:txBody>
        </p:sp>
        <p:sp>
          <p:nvSpPr>
            <p:cNvPr id="18560" name="Line 128"/>
            <p:cNvSpPr>
              <a:spLocks noChangeShapeType="1"/>
            </p:cNvSpPr>
            <p:nvPr/>
          </p:nvSpPr>
          <p:spPr bwMode="auto">
            <a:xfrm>
              <a:off x="2544" y="2976"/>
              <a:ext cx="672" cy="0"/>
            </a:xfrm>
            <a:prstGeom prst="line">
              <a:avLst/>
            </a:prstGeom>
            <a:noFill/>
            <a:ln w="28575">
              <a:solidFill>
                <a:srgbClr val="CC6600"/>
              </a:solidFill>
              <a:round/>
              <a:headEnd/>
              <a:tailEnd type="triangle" w="med" len="med"/>
            </a:ln>
            <a:effectLst/>
          </p:spPr>
          <p:txBody>
            <a:bodyPr/>
            <a:lstStyle/>
            <a:p>
              <a:endParaRPr lang="en-US" dirty="0"/>
            </a:p>
          </p:txBody>
        </p:sp>
        <p:sp>
          <p:nvSpPr>
            <p:cNvPr id="18561" name="Text Box 129"/>
            <p:cNvSpPr txBox="1">
              <a:spLocks noChangeArrowheads="1"/>
            </p:cNvSpPr>
            <p:nvPr/>
          </p:nvSpPr>
          <p:spPr bwMode="auto">
            <a:xfrm>
              <a:off x="1969" y="2900"/>
              <a:ext cx="575" cy="154"/>
            </a:xfrm>
            <a:prstGeom prst="rect">
              <a:avLst/>
            </a:prstGeom>
            <a:noFill/>
            <a:ln w="9525">
              <a:noFill/>
              <a:miter lim="800000"/>
              <a:headEnd/>
              <a:tailEnd/>
            </a:ln>
            <a:effectLst/>
          </p:spPr>
          <p:txBody>
            <a:bodyPr wrap="none">
              <a:spAutoFit/>
            </a:bodyPr>
            <a:lstStyle/>
            <a:p>
              <a:pPr algn="l"/>
              <a:r>
                <a:rPr lang="en-US" sz="1000" b="1" u="none" dirty="0">
                  <a:solidFill>
                    <a:srgbClr val="CC6600"/>
                  </a:solidFill>
                </a:rPr>
                <a:t>5 clock cycles</a:t>
              </a:r>
            </a:p>
          </p:txBody>
        </p:sp>
      </p:grpSp>
      <p:pic>
        <p:nvPicPr>
          <p:cNvPr id="2"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8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20482" name="Rectangle 2"/>
          <p:cNvSpPr>
            <a:spLocks noGrp="1" noChangeArrowheads="1"/>
          </p:cNvSpPr>
          <p:nvPr>
            <p:ph type="title"/>
          </p:nvPr>
        </p:nvSpPr>
        <p:spPr>
          <a:xfrm>
            <a:off x="1905000" y="1295400"/>
            <a:ext cx="5410200" cy="533400"/>
          </a:xfrm>
          <a:ln/>
        </p:spPr>
        <p:txBody>
          <a:bodyPr/>
          <a:lstStyle/>
          <a:p>
            <a:r>
              <a:rPr lang="en-US" dirty="0"/>
              <a:t>Speed Advantage of the Pipeline</a:t>
            </a:r>
          </a:p>
        </p:txBody>
      </p:sp>
      <p:sp>
        <p:nvSpPr>
          <p:cNvPr id="20483" name="Rectangle 3"/>
          <p:cNvSpPr>
            <a:spLocks noGrp="1" noChangeArrowheads="1"/>
          </p:cNvSpPr>
          <p:nvPr>
            <p:ph type="body" idx="1"/>
          </p:nvPr>
        </p:nvSpPr>
        <p:spPr>
          <a:xfrm>
            <a:off x="685800" y="1828800"/>
            <a:ext cx="7772400" cy="4038600"/>
          </a:xfrm>
        </p:spPr>
        <p:txBody>
          <a:bodyPr/>
          <a:lstStyle/>
          <a:p>
            <a:r>
              <a:rPr lang="en-US" dirty="0"/>
              <a:t>The multicycle, serial processor that we studied last lecture can execute </a:t>
            </a:r>
            <a:r>
              <a:rPr lang="en-US" sz="2800" i="1" dirty="0">
                <a:solidFill>
                  <a:srgbClr val="CC0000"/>
                </a:solidFill>
              </a:rPr>
              <a:t>n</a:t>
            </a:r>
            <a:r>
              <a:rPr lang="en-US" i="1" dirty="0"/>
              <a:t> </a:t>
            </a:r>
            <a:r>
              <a:rPr lang="en-US" dirty="0"/>
              <a:t>instructions in </a:t>
            </a:r>
            <a:r>
              <a:rPr lang="en-US" sz="2800" i="1" dirty="0">
                <a:solidFill>
                  <a:srgbClr val="CC0000"/>
                </a:solidFill>
              </a:rPr>
              <a:t>ns</a:t>
            </a:r>
            <a:r>
              <a:rPr lang="en-US" sz="2800" i="1" dirty="0"/>
              <a:t> </a:t>
            </a:r>
            <a:r>
              <a:rPr lang="en-US" dirty="0"/>
              <a:t>clock periods, or  </a:t>
            </a:r>
            <a:r>
              <a:rPr lang="en-US" sz="2800" i="1" dirty="0">
                <a:solidFill>
                  <a:srgbClr val="CC0000"/>
                </a:solidFill>
              </a:rPr>
              <a:t>ET</a:t>
            </a:r>
            <a:r>
              <a:rPr lang="en-US" sz="3200" i="1" baseline="-18000" dirty="0">
                <a:solidFill>
                  <a:srgbClr val="CC0000"/>
                </a:solidFill>
              </a:rPr>
              <a:t>S </a:t>
            </a:r>
            <a:r>
              <a:rPr lang="en-US" sz="2800" i="1" dirty="0">
                <a:solidFill>
                  <a:srgbClr val="CC0000"/>
                </a:solidFill>
              </a:rPr>
              <a:t>= ns</a:t>
            </a:r>
            <a:r>
              <a:rPr lang="en-US" dirty="0">
                <a:solidFill>
                  <a:schemeClr val="tx2"/>
                </a:solidFill>
              </a:rPr>
              <a:t>, where </a:t>
            </a:r>
            <a:r>
              <a:rPr lang="en-US" sz="2800" i="1" dirty="0">
                <a:solidFill>
                  <a:srgbClr val="CC0000"/>
                </a:solidFill>
              </a:rPr>
              <a:t>ET</a:t>
            </a:r>
            <a:r>
              <a:rPr lang="en-US" dirty="0">
                <a:solidFill>
                  <a:schemeClr val="tx2"/>
                </a:solidFill>
              </a:rPr>
              <a:t> is the execution time and </a:t>
            </a:r>
            <a:r>
              <a:rPr lang="en-US" sz="2800" i="1" dirty="0">
                <a:solidFill>
                  <a:srgbClr val="CC0000"/>
                </a:solidFill>
              </a:rPr>
              <a:t>s</a:t>
            </a:r>
            <a:r>
              <a:rPr lang="en-US" dirty="0">
                <a:solidFill>
                  <a:schemeClr val="tx2"/>
                </a:solidFill>
              </a:rPr>
              <a:t> is the number of stages.    </a:t>
            </a:r>
            <a:endParaRPr lang="en-US" dirty="0">
              <a:solidFill>
                <a:srgbClr val="008000"/>
              </a:solidFill>
            </a:endParaRPr>
          </a:p>
          <a:p>
            <a:r>
              <a:rPr lang="en-US" dirty="0"/>
              <a:t>A pipelined processor with </a:t>
            </a:r>
            <a:r>
              <a:rPr lang="en-US" sz="2800" i="1" dirty="0">
                <a:solidFill>
                  <a:schemeClr val="accent2"/>
                </a:solidFill>
              </a:rPr>
              <a:t>s</a:t>
            </a:r>
            <a:r>
              <a:rPr lang="en-US" i="1" dirty="0"/>
              <a:t> </a:t>
            </a:r>
            <a:r>
              <a:rPr lang="en-US" dirty="0"/>
              <a:t>stages can execute </a:t>
            </a:r>
            <a:r>
              <a:rPr lang="en-US" sz="2800" i="1" dirty="0">
                <a:solidFill>
                  <a:schemeClr val="accent2"/>
                </a:solidFill>
              </a:rPr>
              <a:t>n</a:t>
            </a:r>
            <a:r>
              <a:rPr lang="en-US" i="1" dirty="0"/>
              <a:t> </a:t>
            </a:r>
            <a:r>
              <a:rPr lang="en-US" dirty="0"/>
              <a:t>instructions in </a:t>
            </a:r>
            <a:r>
              <a:rPr lang="en-US" sz="2800" i="1" dirty="0">
                <a:solidFill>
                  <a:schemeClr val="accent2"/>
                </a:solidFill>
              </a:rPr>
              <a:t>ET</a:t>
            </a:r>
            <a:r>
              <a:rPr lang="en-US" sz="2800" i="1" baseline="-18000" dirty="0">
                <a:solidFill>
                  <a:schemeClr val="accent2"/>
                </a:solidFill>
              </a:rPr>
              <a:t>P</a:t>
            </a:r>
            <a:r>
              <a:rPr lang="en-US" sz="2800" i="1" dirty="0">
                <a:solidFill>
                  <a:schemeClr val="accent2"/>
                </a:solidFill>
              </a:rPr>
              <a:t> </a:t>
            </a:r>
            <a:r>
              <a:rPr lang="en-US" sz="2800" dirty="0">
                <a:solidFill>
                  <a:schemeClr val="accent2"/>
                </a:solidFill>
              </a:rPr>
              <a:t>= </a:t>
            </a:r>
            <a:r>
              <a:rPr lang="en-US" sz="2800" i="1" dirty="0">
                <a:solidFill>
                  <a:schemeClr val="accent2"/>
                </a:solidFill>
              </a:rPr>
              <a:t>s </a:t>
            </a:r>
            <a:r>
              <a:rPr lang="en-US" sz="2800" dirty="0">
                <a:solidFill>
                  <a:schemeClr val="accent2"/>
                </a:solidFill>
              </a:rPr>
              <a:t>+ (</a:t>
            </a:r>
            <a:r>
              <a:rPr lang="en-US" sz="2800" i="1" dirty="0">
                <a:solidFill>
                  <a:schemeClr val="accent2"/>
                </a:solidFill>
              </a:rPr>
              <a:t>n </a:t>
            </a:r>
            <a:r>
              <a:rPr lang="en-US" sz="2800" i="1" dirty="0">
                <a:solidFill>
                  <a:schemeClr val="accent2"/>
                </a:solidFill>
                <a:cs typeface="Times New Roman" pitchFamily="18" charset="0"/>
              </a:rPr>
              <a:t>─</a:t>
            </a:r>
            <a:r>
              <a:rPr lang="en-US" sz="2800" i="1" dirty="0">
                <a:solidFill>
                  <a:schemeClr val="accent2"/>
                </a:solidFill>
              </a:rPr>
              <a:t> </a:t>
            </a:r>
            <a:r>
              <a:rPr lang="en-US" sz="2800" dirty="0">
                <a:solidFill>
                  <a:schemeClr val="accent2"/>
                </a:solidFill>
              </a:rPr>
              <a:t>1)</a:t>
            </a:r>
            <a:r>
              <a:rPr lang="en-US" dirty="0"/>
              <a:t> clock periods.</a:t>
            </a:r>
          </a:p>
          <a:p>
            <a:r>
              <a:rPr lang="en-US" dirty="0"/>
              <a:t>The ideal pipeline speedup depends on the number of stages, and can be greater for more stages (hence Intel’s choice of a 20-stage pipeline </a:t>
            </a:r>
            <a:r>
              <a:rPr lang="en-US"/>
              <a:t>for </a:t>
            </a:r>
            <a:r>
              <a:rPr lang="en-US" smtClean="0"/>
              <a:t>its models).  </a:t>
            </a:r>
            <a:endParaRPr lang="en-US" dirty="0"/>
          </a:p>
          <a:p>
            <a:r>
              <a:rPr lang="en-US" dirty="0"/>
              <a:t>Thus the speed advantage of pipeline over multicycle can be defined as:  </a:t>
            </a:r>
          </a:p>
        </p:txBody>
      </p:sp>
      <p:graphicFrame>
        <p:nvGraphicFramePr>
          <p:cNvPr id="20486" name="Object 6"/>
          <p:cNvGraphicFramePr>
            <a:graphicFrameLocks noChangeAspect="1"/>
          </p:cNvGraphicFramePr>
          <p:nvPr/>
        </p:nvGraphicFramePr>
        <p:xfrm>
          <a:off x="2590800" y="5486400"/>
          <a:ext cx="4191000" cy="711200"/>
        </p:xfrm>
        <a:graphic>
          <a:graphicData uri="http://schemas.openxmlformats.org/presentationml/2006/ole">
            <mc:AlternateContent xmlns:mc="http://schemas.openxmlformats.org/markup-compatibility/2006">
              <mc:Choice xmlns:v="urn:schemas-microsoft-com:vml" Requires="v">
                <p:oleObj spid="_x0000_s20530" name="Equation" r:id="rId5" imgW="4191000" imgH="711200" progId="Equation.DSMT4">
                  <p:embed/>
                </p:oleObj>
              </mc:Choice>
              <mc:Fallback>
                <p:oleObj name="Equation" r:id="rId5" imgW="4191000" imgH="711200" progId="Equation.DSMT4">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5486400"/>
                        <a:ext cx="4191000" cy="711200"/>
                      </a:xfrm>
                      <a:prstGeom prst="rect">
                        <a:avLst/>
                      </a:prstGeom>
                      <a:gradFill rotWithShape="1">
                        <a:gsLst>
                          <a:gs pos="0">
                            <a:srgbClr val="005E47">
                              <a:alpha val="40999"/>
                            </a:srgbClr>
                          </a:gs>
                          <a:gs pos="50000">
                            <a:schemeClr val="accent1">
                              <a:alpha val="17000"/>
                            </a:schemeClr>
                          </a:gs>
                          <a:gs pos="100000">
                            <a:srgbClr val="005E47">
                              <a:alpha val="40999"/>
                            </a:srgbClr>
                          </a:gs>
                        </a:gsLst>
                        <a:lin ang="5400000" scaled="1"/>
                      </a:gra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9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21506" name="Rectangle 2"/>
          <p:cNvSpPr>
            <a:spLocks noGrp="1" noChangeArrowheads="1"/>
          </p:cNvSpPr>
          <p:nvPr>
            <p:ph type="title"/>
          </p:nvPr>
        </p:nvSpPr>
        <p:spPr>
          <a:xfrm>
            <a:off x="2514600" y="1295400"/>
            <a:ext cx="4191000" cy="533400"/>
          </a:xfrm>
          <a:ln/>
        </p:spPr>
        <p:txBody>
          <a:bodyPr/>
          <a:lstStyle/>
          <a:p>
            <a:r>
              <a:rPr lang="en-US" sz="3200" dirty="0"/>
              <a:t>Pipeline Stages</a:t>
            </a:r>
          </a:p>
        </p:txBody>
      </p:sp>
      <p:sp>
        <p:nvSpPr>
          <p:cNvPr id="21507" name="Rectangle 3"/>
          <p:cNvSpPr>
            <a:spLocks noGrp="1" noChangeArrowheads="1"/>
          </p:cNvSpPr>
          <p:nvPr>
            <p:ph type="body" idx="1"/>
          </p:nvPr>
        </p:nvSpPr>
        <p:spPr>
          <a:xfrm>
            <a:off x="685800" y="3505200"/>
            <a:ext cx="7772400" cy="2819400"/>
          </a:xfrm>
        </p:spPr>
        <p:txBody>
          <a:bodyPr/>
          <a:lstStyle/>
          <a:p>
            <a:pPr marL="381000" indent="-381000"/>
            <a:r>
              <a:rPr lang="en-US" dirty="0"/>
              <a:t>The MIPS R2000 pipeline processor is divided into five processing stages:  </a:t>
            </a:r>
          </a:p>
          <a:p>
            <a:pPr marL="800100" lvl="1" indent="-342900">
              <a:buFontTx/>
              <a:buAutoNum type="arabicPeriod"/>
            </a:pPr>
            <a:r>
              <a:rPr lang="en-US" dirty="0">
                <a:solidFill>
                  <a:srgbClr val="CC0000"/>
                </a:solidFill>
              </a:rPr>
              <a:t>Instruction fetch (IF)</a:t>
            </a:r>
          </a:p>
          <a:p>
            <a:pPr marL="800100" lvl="1" indent="-342900">
              <a:buFontTx/>
              <a:buAutoNum type="arabicPeriod"/>
            </a:pPr>
            <a:r>
              <a:rPr lang="en-US" dirty="0">
                <a:solidFill>
                  <a:srgbClr val="CC0000"/>
                </a:solidFill>
              </a:rPr>
              <a:t>Instruction decode (ID) and register fetch (RF)</a:t>
            </a:r>
          </a:p>
          <a:p>
            <a:pPr marL="800100" lvl="1" indent="-342900">
              <a:buFontTx/>
              <a:buAutoNum type="arabicPeriod"/>
            </a:pPr>
            <a:r>
              <a:rPr lang="en-US" dirty="0">
                <a:solidFill>
                  <a:srgbClr val="CC0000"/>
                </a:solidFill>
              </a:rPr>
              <a:t>ALU instruction execution (ALU) – ALU processing, branch condition evaluation, memory address computation, etc.  This is also referred to as execution (EX)</a:t>
            </a:r>
          </a:p>
          <a:p>
            <a:pPr marL="800100" lvl="1" indent="-342900">
              <a:buFontTx/>
              <a:buAutoNum type="arabicPeriod"/>
            </a:pPr>
            <a:r>
              <a:rPr lang="en-US" dirty="0">
                <a:solidFill>
                  <a:srgbClr val="CC0000"/>
                </a:solidFill>
              </a:rPr>
              <a:t>Memory access (MEM)</a:t>
            </a:r>
          </a:p>
          <a:p>
            <a:pPr marL="800100" lvl="1" indent="-342900">
              <a:buFontTx/>
              <a:buAutoNum type="arabicPeriod"/>
            </a:pPr>
            <a:r>
              <a:rPr lang="en-US" dirty="0">
                <a:solidFill>
                  <a:srgbClr val="CC0000"/>
                </a:solidFill>
              </a:rPr>
              <a:t>Write back (WB) to register file</a:t>
            </a:r>
          </a:p>
        </p:txBody>
      </p:sp>
      <p:grpSp>
        <p:nvGrpSpPr>
          <p:cNvPr id="21551" name="Group 47"/>
          <p:cNvGrpSpPr>
            <a:grpSpLocks/>
          </p:cNvGrpSpPr>
          <p:nvPr/>
        </p:nvGrpSpPr>
        <p:grpSpPr bwMode="auto">
          <a:xfrm>
            <a:off x="1092200" y="1828800"/>
            <a:ext cx="6680200" cy="1600200"/>
            <a:chOff x="688" y="1152"/>
            <a:chExt cx="4208" cy="1008"/>
          </a:xfrm>
        </p:grpSpPr>
        <p:grpSp>
          <p:nvGrpSpPr>
            <p:cNvPr id="21548" name="Group 44"/>
            <p:cNvGrpSpPr>
              <a:grpSpLocks/>
            </p:cNvGrpSpPr>
            <p:nvPr/>
          </p:nvGrpSpPr>
          <p:grpSpPr bwMode="auto">
            <a:xfrm>
              <a:off x="768" y="1296"/>
              <a:ext cx="4128" cy="96"/>
              <a:chOff x="768" y="1296"/>
              <a:chExt cx="4128" cy="96"/>
            </a:xfrm>
          </p:grpSpPr>
          <p:sp>
            <p:nvSpPr>
              <p:cNvPr id="21512" name="Line 8"/>
              <p:cNvSpPr>
                <a:spLocks noChangeShapeType="1"/>
              </p:cNvSpPr>
              <p:nvPr/>
            </p:nvSpPr>
            <p:spPr bwMode="auto">
              <a:xfrm>
                <a:off x="768" y="1344"/>
                <a:ext cx="4128" cy="0"/>
              </a:xfrm>
              <a:prstGeom prst="line">
                <a:avLst/>
              </a:prstGeom>
              <a:noFill/>
              <a:ln w="38100">
                <a:solidFill>
                  <a:schemeClr val="accent1"/>
                </a:solidFill>
                <a:round/>
                <a:headEnd/>
                <a:tailEnd type="triangle" w="med" len="med"/>
              </a:ln>
              <a:effectLst/>
            </p:spPr>
            <p:txBody>
              <a:bodyPr/>
              <a:lstStyle/>
              <a:p>
                <a:endParaRPr lang="en-US" dirty="0"/>
              </a:p>
            </p:txBody>
          </p:sp>
          <p:sp>
            <p:nvSpPr>
              <p:cNvPr id="21514" name="Line 10"/>
              <p:cNvSpPr>
                <a:spLocks noChangeShapeType="1"/>
              </p:cNvSpPr>
              <p:nvPr/>
            </p:nvSpPr>
            <p:spPr bwMode="auto">
              <a:xfrm>
                <a:off x="768" y="1296"/>
                <a:ext cx="0" cy="96"/>
              </a:xfrm>
              <a:prstGeom prst="line">
                <a:avLst/>
              </a:prstGeom>
              <a:noFill/>
              <a:ln w="38100">
                <a:solidFill>
                  <a:schemeClr val="accent1"/>
                </a:solidFill>
                <a:round/>
                <a:headEnd/>
                <a:tailEnd/>
              </a:ln>
              <a:effectLst/>
            </p:spPr>
            <p:txBody>
              <a:bodyPr/>
              <a:lstStyle/>
              <a:p>
                <a:endParaRPr lang="en-US" dirty="0"/>
              </a:p>
            </p:txBody>
          </p:sp>
          <p:sp>
            <p:nvSpPr>
              <p:cNvPr id="21516" name="Line 12"/>
              <p:cNvSpPr>
                <a:spLocks noChangeShapeType="1"/>
              </p:cNvSpPr>
              <p:nvPr/>
            </p:nvSpPr>
            <p:spPr bwMode="auto">
              <a:xfrm>
                <a:off x="1536" y="1296"/>
                <a:ext cx="0" cy="96"/>
              </a:xfrm>
              <a:prstGeom prst="line">
                <a:avLst/>
              </a:prstGeom>
              <a:noFill/>
              <a:ln w="38100">
                <a:solidFill>
                  <a:schemeClr val="accent1"/>
                </a:solidFill>
                <a:round/>
                <a:headEnd/>
                <a:tailEnd/>
              </a:ln>
              <a:effectLst/>
            </p:spPr>
            <p:txBody>
              <a:bodyPr/>
              <a:lstStyle/>
              <a:p>
                <a:endParaRPr lang="en-US" dirty="0"/>
              </a:p>
            </p:txBody>
          </p:sp>
          <p:sp>
            <p:nvSpPr>
              <p:cNvPr id="21518" name="Line 14"/>
              <p:cNvSpPr>
                <a:spLocks noChangeShapeType="1"/>
              </p:cNvSpPr>
              <p:nvPr/>
            </p:nvSpPr>
            <p:spPr bwMode="auto">
              <a:xfrm>
                <a:off x="2304" y="1296"/>
                <a:ext cx="0" cy="96"/>
              </a:xfrm>
              <a:prstGeom prst="line">
                <a:avLst/>
              </a:prstGeom>
              <a:noFill/>
              <a:ln w="38100">
                <a:solidFill>
                  <a:schemeClr val="accent1"/>
                </a:solidFill>
                <a:round/>
                <a:headEnd/>
                <a:tailEnd/>
              </a:ln>
              <a:effectLst/>
            </p:spPr>
            <p:txBody>
              <a:bodyPr/>
              <a:lstStyle/>
              <a:p>
                <a:endParaRPr lang="en-US" dirty="0"/>
              </a:p>
            </p:txBody>
          </p:sp>
          <p:sp>
            <p:nvSpPr>
              <p:cNvPr id="21520" name="Line 16"/>
              <p:cNvSpPr>
                <a:spLocks noChangeShapeType="1"/>
              </p:cNvSpPr>
              <p:nvPr/>
            </p:nvSpPr>
            <p:spPr bwMode="auto">
              <a:xfrm>
                <a:off x="3072" y="1296"/>
                <a:ext cx="0" cy="96"/>
              </a:xfrm>
              <a:prstGeom prst="line">
                <a:avLst/>
              </a:prstGeom>
              <a:noFill/>
              <a:ln w="38100">
                <a:solidFill>
                  <a:schemeClr val="accent1"/>
                </a:solidFill>
                <a:round/>
                <a:headEnd/>
                <a:tailEnd/>
              </a:ln>
              <a:effectLst/>
            </p:spPr>
            <p:txBody>
              <a:bodyPr/>
              <a:lstStyle/>
              <a:p>
                <a:endParaRPr lang="en-US" dirty="0"/>
              </a:p>
            </p:txBody>
          </p:sp>
          <p:sp>
            <p:nvSpPr>
              <p:cNvPr id="21522" name="Line 18"/>
              <p:cNvSpPr>
                <a:spLocks noChangeShapeType="1"/>
              </p:cNvSpPr>
              <p:nvPr/>
            </p:nvSpPr>
            <p:spPr bwMode="auto">
              <a:xfrm>
                <a:off x="3840" y="1296"/>
                <a:ext cx="0" cy="96"/>
              </a:xfrm>
              <a:prstGeom prst="line">
                <a:avLst/>
              </a:prstGeom>
              <a:noFill/>
              <a:ln w="38100">
                <a:solidFill>
                  <a:schemeClr val="accent1"/>
                </a:solidFill>
                <a:round/>
                <a:headEnd/>
                <a:tailEnd/>
              </a:ln>
              <a:effectLst/>
            </p:spPr>
            <p:txBody>
              <a:bodyPr/>
              <a:lstStyle/>
              <a:p>
                <a:endParaRPr lang="en-US" dirty="0"/>
              </a:p>
            </p:txBody>
          </p:sp>
          <p:sp>
            <p:nvSpPr>
              <p:cNvPr id="21524" name="Line 20"/>
              <p:cNvSpPr>
                <a:spLocks noChangeShapeType="1"/>
              </p:cNvSpPr>
              <p:nvPr/>
            </p:nvSpPr>
            <p:spPr bwMode="auto">
              <a:xfrm>
                <a:off x="4608" y="1296"/>
                <a:ext cx="0" cy="96"/>
              </a:xfrm>
              <a:prstGeom prst="line">
                <a:avLst/>
              </a:prstGeom>
              <a:noFill/>
              <a:ln w="38100">
                <a:solidFill>
                  <a:schemeClr val="accent1"/>
                </a:solidFill>
                <a:round/>
                <a:headEnd/>
                <a:tailEnd/>
              </a:ln>
              <a:effectLst/>
            </p:spPr>
            <p:txBody>
              <a:bodyPr/>
              <a:lstStyle/>
              <a:p>
                <a:endParaRPr lang="en-US" dirty="0"/>
              </a:p>
            </p:txBody>
          </p:sp>
        </p:grpSp>
        <p:sp>
          <p:nvSpPr>
            <p:cNvPr id="21525" name="Text Box 21"/>
            <p:cNvSpPr txBox="1">
              <a:spLocks noChangeArrowheads="1"/>
            </p:cNvSpPr>
            <p:nvPr/>
          </p:nvSpPr>
          <p:spPr bwMode="auto">
            <a:xfrm>
              <a:off x="688" y="1399"/>
              <a:ext cx="4036" cy="192"/>
            </a:xfrm>
            <a:prstGeom prst="rect">
              <a:avLst/>
            </a:prstGeom>
            <a:noFill/>
            <a:ln w="9525">
              <a:noFill/>
              <a:miter lim="800000"/>
              <a:headEnd/>
              <a:tailEnd/>
            </a:ln>
            <a:effectLst/>
          </p:spPr>
          <p:txBody>
            <a:bodyPr wrap="none">
              <a:spAutoFit/>
            </a:bodyPr>
            <a:lstStyle/>
            <a:p>
              <a:pPr algn="l"/>
              <a:r>
                <a:rPr lang="en-US" sz="1400" b="1" u="none" dirty="0">
                  <a:solidFill>
                    <a:schemeClr val="accent1"/>
                  </a:solidFill>
                </a:rPr>
                <a:t>0                          1                         2                          3                         4                          5</a:t>
              </a:r>
            </a:p>
          </p:txBody>
        </p:sp>
        <p:grpSp>
          <p:nvGrpSpPr>
            <p:cNvPr id="21547" name="Group 43"/>
            <p:cNvGrpSpPr>
              <a:grpSpLocks/>
            </p:cNvGrpSpPr>
            <p:nvPr/>
          </p:nvGrpSpPr>
          <p:grpSpPr bwMode="auto">
            <a:xfrm>
              <a:off x="864" y="1536"/>
              <a:ext cx="3744" cy="624"/>
              <a:chOff x="864" y="1584"/>
              <a:chExt cx="3744" cy="624"/>
            </a:xfrm>
          </p:grpSpPr>
          <p:grpSp>
            <p:nvGrpSpPr>
              <p:cNvPr id="21529" name="Group 25"/>
              <p:cNvGrpSpPr>
                <a:grpSpLocks/>
              </p:cNvGrpSpPr>
              <p:nvPr/>
            </p:nvGrpSpPr>
            <p:grpSpPr bwMode="auto">
              <a:xfrm>
                <a:off x="2496" y="1584"/>
                <a:ext cx="480" cy="624"/>
                <a:chOff x="3264" y="1632"/>
                <a:chExt cx="432" cy="480"/>
              </a:xfrm>
            </p:grpSpPr>
            <p:sp>
              <p:nvSpPr>
                <p:cNvPr id="21530" name="Line 26"/>
                <p:cNvSpPr>
                  <a:spLocks noChangeShapeType="1"/>
                </p:cNvSpPr>
                <p:nvPr/>
              </p:nvSpPr>
              <p:spPr bwMode="auto">
                <a:xfrm flipV="1">
                  <a:off x="3264" y="1872"/>
                  <a:ext cx="48" cy="48"/>
                </a:xfrm>
                <a:prstGeom prst="line">
                  <a:avLst/>
                </a:prstGeom>
                <a:noFill/>
                <a:ln w="28575">
                  <a:solidFill>
                    <a:schemeClr val="tx1"/>
                  </a:solidFill>
                  <a:round/>
                  <a:headEnd/>
                  <a:tailEnd/>
                </a:ln>
                <a:effectLst/>
              </p:spPr>
              <p:txBody>
                <a:bodyPr/>
                <a:lstStyle/>
                <a:p>
                  <a:endParaRPr lang="en-US" dirty="0"/>
                </a:p>
              </p:txBody>
            </p:sp>
            <p:sp>
              <p:nvSpPr>
                <p:cNvPr id="21531" name="Line 27"/>
                <p:cNvSpPr>
                  <a:spLocks noChangeShapeType="1"/>
                </p:cNvSpPr>
                <p:nvPr/>
              </p:nvSpPr>
              <p:spPr bwMode="auto">
                <a:xfrm>
                  <a:off x="3264" y="1824"/>
                  <a:ext cx="48" cy="48"/>
                </a:xfrm>
                <a:prstGeom prst="line">
                  <a:avLst/>
                </a:prstGeom>
                <a:noFill/>
                <a:ln w="28575">
                  <a:solidFill>
                    <a:schemeClr val="tx1"/>
                  </a:solidFill>
                  <a:round/>
                  <a:headEnd/>
                  <a:tailEnd/>
                </a:ln>
                <a:effectLst/>
              </p:spPr>
              <p:txBody>
                <a:bodyPr/>
                <a:lstStyle/>
                <a:p>
                  <a:endParaRPr lang="en-US" dirty="0"/>
                </a:p>
              </p:txBody>
            </p:sp>
            <p:sp>
              <p:nvSpPr>
                <p:cNvPr id="21532" name="Line 28"/>
                <p:cNvSpPr>
                  <a:spLocks noChangeShapeType="1"/>
                </p:cNvSpPr>
                <p:nvPr/>
              </p:nvSpPr>
              <p:spPr bwMode="auto">
                <a:xfrm flipV="1">
                  <a:off x="3264" y="1632"/>
                  <a:ext cx="0" cy="192"/>
                </a:xfrm>
                <a:prstGeom prst="line">
                  <a:avLst/>
                </a:prstGeom>
                <a:noFill/>
                <a:ln w="28575">
                  <a:solidFill>
                    <a:schemeClr val="tx1"/>
                  </a:solidFill>
                  <a:round/>
                  <a:headEnd/>
                  <a:tailEnd/>
                </a:ln>
                <a:effectLst/>
              </p:spPr>
              <p:txBody>
                <a:bodyPr/>
                <a:lstStyle/>
                <a:p>
                  <a:endParaRPr lang="en-US" dirty="0"/>
                </a:p>
              </p:txBody>
            </p:sp>
            <p:sp>
              <p:nvSpPr>
                <p:cNvPr id="21533" name="Line 29"/>
                <p:cNvSpPr>
                  <a:spLocks noChangeShapeType="1"/>
                </p:cNvSpPr>
                <p:nvPr/>
              </p:nvSpPr>
              <p:spPr bwMode="auto">
                <a:xfrm flipV="1">
                  <a:off x="3264" y="1920"/>
                  <a:ext cx="0" cy="192"/>
                </a:xfrm>
                <a:prstGeom prst="line">
                  <a:avLst/>
                </a:prstGeom>
                <a:noFill/>
                <a:ln w="28575">
                  <a:solidFill>
                    <a:schemeClr val="tx1"/>
                  </a:solidFill>
                  <a:round/>
                  <a:headEnd/>
                  <a:tailEnd/>
                </a:ln>
                <a:effectLst/>
              </p:spPr>
              <p:txBody>
                <a:bodyPr/>
                <a:lstStyle/>
                <a:p>
                  <a:endParaRPr lang="en-US" dirty="0"/>
                </a:p>
              </p:txBody>
            </p:sp>
            <p:sp>
              <p:nvSpPr>
                <p:cNvPr id="21534" name="Line 30"/>
                <p:cNvSpPr>
                  <a:spLocks noChangeShapeType="1"/>
                </p:cNvSpPr>
                <p:nvPr/>
              </p:nvSpPr>
              <p:spPr bwMode="auto">
                <a:xfrm>
                  <a:off x="3264" y="1632"/>
                  <a:ext cx="432" cy="144"/>
                </a:xfrm>
                <a:prstGeom prst="line">
                  <a:avLst/>
                </a:prstGeom>
                <a:noFill/>
                <a:ln w="28575">
                  <a:solidFill>
                    <a:schemeClr val="tx1"/>
                  </a:solidFill>
                  <a:round/>
                  <a:headEnd/>
                  <a:tailEnd/>
                </a:ln>
                <a:effectLst/>
              </p:spPr>
              <p:txBody>
                <a:bodyPr/>
                <a:lstStyle/>
                <a:p>
                  <a:endParaRPr lang="en-US" dirty="0"/>
                </a:p>
              </p:txBody>
            </p:sp>
            <p:sp>
              <p:nvSpPr>
                <p:cNvPr id="21535" name="Line 31"/>
                <p:cNvSpPr>
                  <a:spLocks noChangeShapeType="1"/>
                </p:cNvSpPr>
                <p:nvPr/>
              </p:nvSpPr>
              <p:spPr bwMode="auto">
                <a:xfrm flipV="1">
                  <a:off x="3264" y="1968"/>
                  <a:ext cx="432" cy="144"/>
                </a:xfrm>
                <a:prstGeom prst="line">
                  <a:avLst/>
                </a:prstGeom>
                <a:noFill/>
                <a:ln w="28575">
                  <a:solidFill>
                    <a:schemeClr val="tx1"/>
                  </a:solidFill>
                  <a:round/>
                  <a:headEnd/>
                  <a:tailEnd/>
                </a:ln>
                <a:effectLst/>
              </p:spPr>
              <p:txBody>
                <a:bodyPr/>
                <a:lstStyle/>
                <a:p>
                  <a:endParaRPr lang="en-US" dirty="0"/>
                </a:p>
              </p:txBody>
            </p:sp>
            <p:sp>
              <p:nvSpPr>
                <p:cNvPr id="21536" name="Line 32"/>
                <p:cNvSpPr>
                  <a:spLocks noChangeShapeType="1"/>
                </p:cNvSpPr>
                <p:nvPr/>
              </p:nvSpPr>
              <p:spPr bwMode="auto">
                <a:xfrm>
                  <a:off x="3696" y="1776"/>
                  <a:ext cx="0" cy="192"/>
                </a:xfrm>
                <a:prstGeom prst="line">
                  <a:avLst/>
                </a:prstGeom>
                <a:noFill/>
                <a:ln w="28575">
                  <a:solidFill>
                    <a:schemeClr val="tx1"/>
                  </a:solidFill>
                  <a:round/>
                  <a:headEnd/>
                  <a:tailEnd/>
                </a:ln>
                <a:effectLst/>
              </p:spPr>
              <p:txBody>
                <a:bodyPr/>
                <a:lstStyle/>
                <a:p>
                  <a:endParaRPr lang="en-US" dirty="0"/>
                </a:p>
              </p:txBody>
            </p:sp>
          </p:grpSp>
          <p:sp>
            <p:nvSpPr>
              <p:cNvPr id="21537" name="Text Box 33"/>
              <p:cNvSpPr txBox="1">
                <a:spLocks noChangeArrowheads="1"/>
              </p:cNvSpPr>
              <p:nvPr/>
            </p:nvSpPr>
            <p:spPr bwMode="auto">
              <a:xfrm>
                <a:off x="2496" y="1755"/>
                <a:ext cx="522" cy="288"/>
              </a:xfrm>
              <a:prstGeom prst="rect">
                <a:avLst/>
              </a:prstGeom>
              <a:noFill/>
              <a:ln w="9525">
                <a:noFill/>
                <a:miter lim="800000"/>
                <a:headEnd/>
                <a:tailEnd/>
              </a:ln>
              <a:effectLst/>
            </p:spPr>
            <p:txBody>
              <a:bodyPr wrap="none">
                <a:spAutoFit/>
              </a:bodyPr>
              <a:lstStyle/>
              <a:p>
                <a:pPr algn="l"/>
                <a:r>
                  <a:rPr lang="en-US" b="1" u="none" dirty="0">
                    <a:solidFill>
                      <a:schemeClr val="accent1"/>
                    </a:solidFill>
                  </a:rPr>
                  <a:t>ALU</a:t>
                </a:r>
              </a:p>
            </p:txBody>
          </p:sp>
          <p:sp>
            <p:nvSpPr>
              <p:cNvPr id="21538" name="Rectangle 34"/>
              <p:cNvSpPr>
                <a:spLocks noChangeArrowheads="1"/>
              </p:cNvSpPr>
              <p:nvPr/>
            </p:nvSpPr>
            <p:spPr bwMode="auto">
              <a:xfrm>
                <a:off x="864" y="1632"/>
                <a:ext cx="528" cy="528"/>
              </a:xfrm>
              <a:prstGeom prst="rect">
                <a:avLst/>
              </a:prstGeom>
              <a:noFill/>
              <a:ln w="28575">
                <a:solidFill>
                  <a:schemeClr val="tx1"/>
                </a:solidFill>
                <a:miter lim="800000"/>
                <a:headEnd/>
                <a:tailEnd/>
              </a:ln>
              <a:effectLst/>
            </p:spPr>
            <p:txBody>
              <a:bodyPr wrap="none" anchor="ctr"/>
              <a:lstStyle/>
              <a:p>
                <a:r>
                  <a:rPr lang="en-US" b="1" u="none" dirty="0">
                    <a:solidFill>
                      <a:schemeClr val="accent1"/>
                    </a:solidFill>
                  </a:rPr>
                  <a:t>IF</a:t>
                </a:r>
              </a:p>
            </p:txBody>
          </p:sp>
          <p:sp>
            <p:nvSpPr>
              <p:cNvPr id="21539" name="Rectangle 35"/>
              <p:cNvSpPr>
                <a:spLocks noChangeArrowheads="1"/>
              </p:cNvSpPr>
              <p:nvPr/>
            </p:nvSpPr>
            <p:spPr bwMode="auto">
              <a:xfrm>
                <a:off x="1680" y="1632"/>
                <a:ext cx="528" cy="528"/>
              </a:xfrm>
              <a:prstGeom prst="rect">
                <a:avLst/>
              </a:prstGeom>
              <a:noFill/>
              <a:ln w="28575">
                <a:solidFill>
                  <a:schemeClr val="tx1"/>
                </a:solidFill>
                <a:miter lim="800000"/>
                <a:headEnd/>
                <a:tailEnd/>
              </a:ln>
              <a:effectLst/>
            </p:spPr>
            <p:txBody>
              <a:bodyPr wrap="none" anchor="ctr"/>
              <a:lstStyle/>
              <a:p>
                <a:r>
                  <a:rPr lang="en-US" b="1" u="none" dirty="0">
                    <a:solidFill>
                      <a:schemeClr val="accent1"/>
                    </a:solidFill>
                  </a:rPr>
                  <a:t>ID/</a:t>
                </a:r>
              </a:p>
              <a:p>
                <a:r>
                  <a:rPr lang="en-US" b="1" u="none" dirty="0">
                    <a:solidFill>
                      <a:schemeClr val="accent1"/>
                    </a:solidFill>
                  </a:rPr>
                  <a:t>RF</a:t>
                </a:r>
              </a:p>
            </p:txBody>
          </p:sp>
          <p:sp>
            <p:nvSpPr>
              <p:cNvPr id="21540" name="Rectangle 36"/>
              <p:cNvSpPr>
                <a:spLocks noChangeArrowheads="1"/>
              </p:cNvSpPr>
              <p:nvPr/>
            </p:nvSpPr>
            <p:spPr bwMode="auto">
              <a:xfrm>
                <a:off x="3264" y="1632"/>
                <a:ext cx="528" cy="528"/>
              </a:xfrm>
              <a:prstGeom prst="rect">
                <a:avLst/>
              </a:prstGeom>
              <a:noFill/>
              <a:ln w="28575">
                <a:solidFill>
                  <a:schemeClr val="tx1"/>
                </a:solidFill>
                <a:miter lim="800000"/>
                <a:headEnd/>
                <a:tailEnd/>
              </a:ln>
              <a:effectLst/>
            </p:spPr>
            <p:txBody>
              <a:bodyPr wrap="none" anchor="ctr"/>
              <a:lstStyle/>
              <a:p>
                <a:r>
                  <a:rPr lang="en-US" b="1" u="none" dirty="0">
                    <a:solidFill>
                      <a:schemeClr val="accent1"/>
                    </a:solidFill>
                  </a:rPr>
                  <a:t>MEM</a:t>
                </a:r>
              </a:p>
            </p:txBody>
          </p:sp>
          <p:sp>
            <p:nvSpPr>
              <p:cNvPr id="21541" name="Rectangle 37"/>
              <p:cNvSpPr>
                <a:spLocks noChangeArrowheads="1"/>
              </p:cNvSpPr>
              <p:nvPr/>
            </p:nvSpPr>
            <p:spPr bwMode="auto">
              <a:xfrm>
                <a:off x="4080" y="1632"/>
                <a:ext cx="528" cy="528"/>
              </a:xfrm>
              <a:prstGeom prst="rect">
                <a:avLst/>
              </a:prstGeom>
              <a:noFill/>
              <a:ln w="28575">
                <a:solidFill>
                  <a:schemeClr val="tx1"/>
                </a:solidFill>
                <a:miter lim="800000"/>
                <a:headEnd/>
                <a:tailEnd/>
              </a:ln>
              <a:effectLst/>
            </p:spPr>
            <p:txBody>
              <a:bodyPr wrap="none" anchor="ctr"/>
              <a:lstStyle/>
              <a:p>
                <a:r>
                  <a:rPr lang="en-US" b="1" u="none" dirty="0">
                    <a:solidFill>
                      <a:schemeClr val="accent1"/>
                    </a:solidFill>
                  </a:rPr>
                  <a:t>WB</a:t>
                </a:r>
              </a:p>
            </p:txBody>
          </p:sp>
          <p:sp>
            <p:nvSpPr>
              <p:cNvPr id="21542" name="AutoShape 38"/>
              <p:cNvSpPr>
                <a:spLocks noChangeArrowheads="1"/>
              </p:cNvSpPr>
              <p:nvPr/>
            </p:nvSpPr>
            <p:spPr bwMode="auto">
              <a:xfrm>
                <a:off x="1392" y="1728"/>
                <a:ext cx="288" cy="336"/>
              </a:xfrm>
              <a:prstGeom prst="rightArrow">
                <a:avLst>
                  <a:gd name="adj1" fmla="val 50000"/>
                  <a:gd name="adj2" fmla="val 25000"/>
                </a:avLst>
              </a:prstGeom>
              <a:solidFill>
                <a:schemeClr val="accent1"/>
              </a:solidFill>
              <a:ln w="28575">
                <a:solidFill>
                  <a:schemeClr val="tx1"/>
                </a:solidFill>
                <a:miter lim="800000"/>
                <a:headEnd/>
                <a:tailEnd/>
              </a:ln>
              <a:effectLst/>
            </p:spPr>
            <p:txBody>
              <a:bodyPr wrap="none" anchor="ctr"/>
              <a:lstStyle/>
              <a:p>
                <a:endParaRPr lang="en-US" dirty="0"/>
              </a:p>
            </p:txBody>
          </p:sp>
          <p:sp>
            <p:nvSpPr>
              <p:cNvPr id="21543" name="AutoShape 39"/>
              <p:cNvSpPr>
                <a:spLocks noChangeArrowheads="1"/>
              </p:cNvSpPr>
              <p:nvPr/>
            </p:nvSpPr>
            <p:spPr bwMode="auto">
              <a:xfrm>
                <a:off x="2208" y="1728"/>
                <a:ext cx="288" cy="336"/>
              </a:xfrm>
              <a:prstGeom prst="rightArrow">
                <a:avLst>
                  <a:gd name="adj1" fmla="val 50000"/>
                  <a:gd name="adj2" fmla="val 25000"/>
                </a:avLst>
              </a:prstGeom>
              <a:solidFill>
                <a:schemeClr val="accent1"/>
              </a:solidFill>
              <a:ln w="28575">
                <a:solidFill>
                  <a:schemeClr val="tx1"/>
                </a:solidFill>
                <a:miter lim="800000"/>
                <a:headEnd/>
                <a:tailEnd/>
              </a:ln>
              <a:effectLst/>
            </p:spPr>
            <p:txBody>
              <a:bodyPr wrap="none" anchor="ctr"/>
              <a:lstStyle/>
              <a:p>
                <a:endParaRPr lang="en-US" dirty="0"/>
              </a:p>
            </p:txBody>
          </p:sp>
          <p:sp>
            <p:nvSpPr>
              <p:cNvPr id="21544" name="AutoShape 40"/>
              <p:cNvSpPr>
                <a:spLocks noChangeArrowheads="1"/>
              </p:cNvSpPr>
              <p:nvPr/>
            </p:nvSpPr>
            <p:spPr bwMode="auto">
              <a:xfrm>
                <a:off x="2976" y="1728"/>
                <a:ext cx="288" cy="336"/>
              </a:xfrm>
              <a:prstGeom prst="rightArrow">
                <a:avLst>
                  <a:gd name="adj1" fmla="val 50000"/>
                  <a:gd name="adj2" fmla="val 25000"/>
                </a:avLst>
              </a:prstGeom>
              <a:solidFill>
                <a:schemeClr val="accent1"/>
              </a:solidFill>
              <a:ln w="28575">
                <a:solidFill>
                  <a:schemeClr val="tx1"/>
                </a:solidFill>
                <a:miter lim="800000"/>
                <a:headEnd/>
                <a:tailEnd/>
              </a:ln>
              <a:effectLst/>
            </p:spPr>
            <p:txBody>
              <a:bodyPr wrap="none" anchor="ctr"/>
              <a:lstStyle/>
              <a:p>
                <a:endParaRPr lang="en-US" dirty="0"/>
              </a:p>
            </p:txBody>
          </p:sp>
          <p:sp>
            <p:nvSpPr>
              <p:cNvPr id="21545" name="AutoShape 41"/>
              <p:cNvSpPr>
                <a:spLocks noChangeArrowheads="1"/>
              </p:cNvSpPr>
              <p:nvPr/>
            </p:nvSpPr>
            <p:spPr bwMode="auto">
              <a:xfrm>
                <a:off x="3792" y="1728"/>
                <a:ext cx="288" cy="336"/>
              </a:xfrm>
              <a:prstGeom prst="rightArrow">
                <a:avLst>
                  <a:gd name="adj1" fmla="val 50000"/>
                  <a:gd name="adj2" fmla="val 25000"/>
                </a:avLst>
              </a:prstGeom>
              <a:solidFill>
                <a:schemeClr val="accent1"/>
              </a:solidFill>
              <a:ln w="28575">
                <a:solidFill>
                  <a:schemeClr val="tx1"/>
                </a:solidFill>
                <a:miter lim="800000"/>
                <a:headEnd/>
                <a:tailEnd/>
              </a:ln>
              <a:effectLst/>
            </p:spPr>
            <p:txBody>
              <a:bodyPr wrap="none" anchor="ctr"/>
              <a:lstStyle/>
              <a:p>
                <a:endParaRPr lang="en-US" dirty="0"/>
              </a:p>
            </p:txBody>
          </p:sp>
        </p:grpSp>
        <p:sp>
          <p:nvSpPr>
            <p:cNvPr id="21550" name="Text Box 46"/>
            <p:cNvSpPr txBox="1">
              <a:spLocks noChangeArrowheads="1"/>
            </p:cNvSpPr>
            <p:nvPr/>
          </p:nvSpPr>
          <p:spPr bwMode="auto">
            <a:xfrm>
              <a:off x="806" y="1152"/>
              <a:ext cx="705" cy="192"/>
            </a:xfrm>
            <a:prstGeom prst="rect">
              <a:avLst/>
            </a:prstGeom>
            <a:noFill/>
            <a:ln w="9525">
              <a:noFill/>
              <a:miter lim="800000"/>
              <a:headEnd/>
              <a:tailEnd/>
            </a:ln>
            <a:effectLst/>
          </p:spPr>
          <p:txBody>
            <a:bodyPr wrap="none">
              <a:spAutoFit/>
            </a:bodyPr>
            <a:lstStyle/>
            <a:p>
              <a:pPr algn="l"/>
              <a:r>
                <a:rPr lang="en-US" sz="1400" b="1" u="none" dirty="0">
                  <a:solidFill>
                    <a:schemeClr val="accent1"/>
                  </a:solidFill>
                </a:rPr>
                <a:t>Clock cycles</a:t>
              </a:r>
            </a:p>
          </p:txBody>
        </p:sp>
      </p:grpSp>
      <p:pic>
        <p:nvPicPr>
          <p:cNvPr id="2"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7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ooter Placeholder 3"/>
          <p:cNvSpPr>
            <a:spLocks noGrp="1"/>
          </p:cNvSpPr>
          <p:nvPr>
            <p:ph type="ftr" sz="quarter" idx="10"/>
          </p:nvPr>
        </p:nvSpPr>
        <p:spPr/>
        <p:txBody>
          <a:bodyPr/>
          <a:lstStyle/>
          <a:p>
            <a:r>
              <a:rPr lang="en-US" dirty="0" smtClean="0"/>
              <a:t>Lecture #20:  The Pipeline MIPS Processor</a:t>
            </a:r>
            <a:endParaRPr lang="en-US" dirty="0"/>
          </a:p>
        </p:txBody>
      </p:sp>
      <p:sp>
        <p:nvSpPr>
          <p:cNvPr id="93186" name="Rectangle 2"/>
          <p:cNvSpPr>
            <a:spLocks noGrp="1" noChangeArrowheads="1"/>
          </p:cNvSpPr>
          <p:nvPr>
            <p:ph type="title"/>
          </p:nvPr>
        </p:nvSpPr>
        <p:spPr>
          <a:xfrm>
            <a:off x="1676400" y="1447800"/>
            <a:ext cx="5867400" cy="533400"/>
          </a:xfrm>
          <a:ln/>
        </p:spPr>
        <p:txBody>
          <a:bodyPr/>
          <a:lstStyle/>
          <a:p>
            <a:r>
              <a:rPr lang="en-US" sz="3200" dirty="0"/>
              <a:t>Overlapped Pipeline Execution</a:t>
            </a:r>
          </a:p>
        </p:txBody>
      </p:sp>
      <p:grpSp>
        <p:nvGrpSpPr>
          <p:cNvPr id="93342" name="Group 158"/>
          <p:cNvGrpSpPr>
            <a:grpSpLocks/>
          </p:cNvGrpSpPr>
          <p:nvPr/>
        </p:nvGrpSpPr>
        <p:grpSpPr bwMode="auto">
          <a:xfrm>
            <a:off x="457200" y="2255838"/>
            <a:ext cx="8128000" cy="4068762"/>
            <a:chOff x="288" y="1421"/>
            <a:chExt cx="5120" cy="2563"/>
          </a:xfrm>
        </p:grpSpPr>
        <p:grpSp>
          <p:nvGrpSpPr>
            <p:cNvPr id="93199" name="Group 15"/>
            <p:cNvGrpSpPr>
              <a:grpSpLocks/>
            </p:cNvGrpSpPr>
            <p:nvPr/>
          </p:nvGrpSpPr>
          <p:grpSpPr bwMode="auto">
            <a:xfrm>
              <a:off x="1983" y="1872"/>
              <a:ext cx="402" cy="480"/>
              <a:chOff x="3264" y="1632"/>
              <a:chExt cx="432" cy="480"/>
            </a:xfrm>
          </p:grpSpPr>
          <p:sp>
            <p:nvSpPr>
              <p:cNvPr id="93200" name="Line 16"/>
              <p:cNvSpPr>
                <a:spLocks noChangeShapeType="1"/>
              </p:cNvSpPr>
              <p:nvPr/>
            </p:nvSpPr>
            <p:spPr bwMode="auto">
              <a:xfrm flipV="1">
                <a:off x="3264" y="1872"/>
                <a:ext cx="48" cy="48"/>
              </a:xfrm>
              <a:prstGeom prst="line">
                <a:avLst/>
              </a:prstGeom>
              <a:noFill/>
              <a:ln w="28575">
                <a:solidFill>
                  <a:schemeClr val="tx1"/>
                </a:solidFill>
                <a:round/>
                <a:headEnd/>
                <a:tailEnd/>
              </a:ln>
              <a:effectLst/>
            </p:spPr>
            <p:txBody>
              <a:bodyPr/>
              <a:lstStyle/>
              <a:p>
                <a:endParaRPr lang="en-US" dirty="0"/>
              </a:p>
            </p:txBody>
          </p:sp>
          <p:sp>
            <p:nvSpPr>
              <p:cNvPr id="93201" name="Line 17"/>
              <p:cNvSpPr>
                <a:spLocks noChangeShapeType="1"/>
              </p:cNvSpPr>
              <p:nvPr/>
            </p:nvSpPr>
            <p:spPr bwMode="auto">
              <a:xfrm>
                <a:off x="3264" y="1824"/>
                <a:ext cx="48" cy="48"/>
              </a:xfrm>
              <a:prstGeom prst="line">
                <a:avLst/>
              </a:prstGeom>
              <a:noFill/>
              <a:ln w="28575">
                <a:solidFill>
                  <a:schemeClr val="tx1"/>
                </a:solidFill>
                <a:round/>
                <a:headEnd/>
                <a:tailEnd/>
              </a:ln>
              <a:effectLst/>
            </p:spPr>
            <p:txBody>
              <a:bodyPr/>
              <a:lstStyle/>
              <a:p>
                <a:endParaRPr lang="en-US" dirty="0"/>
              </a:p>
            </p:txBody>
          </p:sp>
          <p:sp>
            <p:nvSpPr>
              <p:cNvPr id="93202" name="Line 18"/>
              <p:cNvSpPr>
                <a:spLocks noChangeShapeType="1"/>
              </p:cNvSpPr>
              <p:nvPr/>
            </p:nvSpPr>
            <p:spPr bwMode="auto">
              <a:xfrm flipV="1">
                <a:off x="3264" y="1632"/>
                <a:ext cx="0" cy="192"/>
              </a:xfrm>
              <a:prstGeom prst="line">
                <a:avLst/>
              </a:prstGeom>
              <a:noFill/>
              <a:ln w="28575">
                <a:solidFill>
                  <a:schemeClr val="tx1"/>
                </a:solidFill>
                <a:round/>
                <a:headEnd/>
                <a:tailEnd/>
              </a:ln>
              <a:effectLst/>
            </p:spPr>
            <p:txBody>
              <a:bodyPr/>
              <a:lstStyle/>
              <a:p>
                <a:endParaRPr lang="en-US" dirty="0"/>
              </a:p>
            </p:txBody>
          </p:sp>
          <p:sp>
            <p:nvSpPr>
              <p:cNvPr id="93203" name="Line 19"/>
              <p:cNvSpPr>
                <a:spLocks noChangeShapeType="1"/>
              </p:cNvSpPr>
              <p:nvPr/>
            </p:nvSpPr>
            <p:spPr bwMode="auto">
              <a:xfrm flipV="1">
                <a:off x="3264" y="1920"/>
                <a:ext cx="0" cy="192"/>
              </a:xfrm>
              <a:prstGeom prst="line">
                <a:avLst/>
              </a:prstGeom>
              <a:noFill/>
              <a:ln w="28575">
                <a:solidFill>
                  <a:schemeClr val="tx1"/>
                </a:solidFill>
                <a:round/>
                <a:headEnd/>
                <a:tailEnd/>
              </a:ln>
              <a:effectLst/>
            </p:spPr>
            <p:txBody>
              <a:bodyPr/>
              <a:lstStyle/>
              <a:p>
                <a:endParaRPr lang="en-US" dirty="0"/>
              </a:p>
            </p:txBody>
          </p:sp>
          <p:sp>
            <p:nvSpPr>
              <p:cNvPr id="93204" name="Line 20"/>
              <p:cNvSpPr>
                <a:spLocks noChangeShapeType="1"/>
              </p:cNvSpPr>
              <p:nvPr/>
            </p:nvSpPr>
            <p:spPr bwMode="auto">
              <a:xfrm>
                <a:off x="3264" y="1632"/>
                <a:ext cx="432" cy="144"/>
              </a:xfrm>
              <a:prstGeom prst="line">
                <a:avLst/>
              </a:prstGeom>
              <a:noFill/>
              <a:ln w="28575">
                <a:solidFill>
                  <a:schemeClr val="tx1"/>
                </a:solidFill>
                <a:round/>
                <a:headEnd/>
                <a:tailEnd/>
              </a:ln>
              <a:effectLst/>
            </p:spPr>
            <p:txBody>
              <a:bodyPr/>
              <a:lstStyle/>
              <a:p>
                <a:endParaRPr lang="en-US" dirty="0"/>
              </a:p>
            </p:txBody>
          </p:sp>
          <p:sp>
            <p:nvSpPr>
              <p:cNvPr id="93205" name="Line 21"/>
              <p:cNvSpPr>
                <a:spLocks noChangeShapeType="1"/>
              </p:cNvSpPr>
              <p:nvPr/>
            </p:nvSpPr>
            <p:spPr bwMode="auto">
              <a:xfrm flipV="1">
                <a:off x="3264" y="1968"/>
                <a:ext cx="432" cy="144"/>
              </a:xfrm>
              <a:prstGeom prst="line">
                <a:avLst/>
              </a:prstGeom>
              <a:noFill/>
              <a:ln w="28575">
                <a:solidFill>
                  <a:schemeClr val="tx1"/>
                </a:solidFill>
                <a:round/>
                <a:headEnd/>
                <a:tailEnd/>
              </a:ln>
              <a:effectLst/>
            </p:spPr>
            <p:txBody>
              <a:bodyPr/>
              <a:lstStyle/>
              <a:p>
                <a:endParaRPr lang="en-US" dirty="0"/>
              </a:p>
            </p:txBody>
          </p:sp>
          <p:sp>
            <p:nvSpPr>
              <p:cNvPr id="93206" name="Line 22"/>
              <p:cNvSpPr>
                <a:spLocks noChangeShapeType="1"/>
              </p:cNvSpPr>
              <p:nvPr/>
            </p:nvSpPr>
            <p:spPr bwMode="auto">
              <a:xfrm>
                <a:off x="3696" y="1776"/>
                <a:ext cx="0" cy="192"/>
              </a:xfrm>
              <a:prstGeom prst="line">
                <a:avLst/>
              </a:prstGeom>
              <a:noFill/>
              <a:ln w="28575">
                <a:solidFill>
                  <a:schemeClr val="tx1"/>
                </a:solidFill>
                <a:round/>
                <a:headEnd/>
                <a:tailEnd/>
              </a:ln>
              <a:effectLst/>
            </p:spPr>
            <p:txBody>
              <a:bodyPr/>
              <a:lstStyle/>
              <a:p>
                <a:endParaRPr lang="en-US" dirty="0"/>
              </a:p>
            </p:txBody>
          </p:sp>
        </p:grpSp>
        <p:sp>
          <p:nvSpPr>
            <p:cNvPr id="93207" name="Text Box 23"/>
            <p:cNvSpPr txBox="1">
              <a:spLocks noChangeArrowheads="1"/>
            </p:cNvSpPr>
            <p:nvPr/>
          </p:nvSpPr>
          <p:spPr bwMode="auto">
            <a:xfrm>
              <a:off x="1957" y="1998"/>
              <a:ext cx="420" cy="231"/>
            </a:xfrm>
            <a:prstGeom prst="rect">
              <a:avLst/>
            </a:prstGeom>
            <a:noFill/>
            <a:ln w="9525">
              <a:noFill/>
              <a:miter lim="800000"/>
              <a:headEnd/>
              <a:tailEnd/>
            </a:ln>
            <a:effectLst/>
          </p:spPr>
          <p:txBody>
            <a:bodyPr wrap="none">
              <a:spAutoFit/>
            </a:bodyPr>
            <a:lstStyle/>
            <a:p>
              <a:pPr algn="l"/>
              <a:r>
                <a:rPr lang="en-US" sz="1800" b="1" u="none" dirty="0">
                  <a:solidFill>
                    <a:schemeClr val="accent2"/>
                  </a:solidFill>
                </a:rPr>
                <a:t>ALU</a:t>
              </a:r>
            </a:p>
          </p:txBody>
        </p:sp>
        <p:sp>
          <p:nvSpPr>
            <p:cNvPr id="93208" name="Rectangle 24"/>
            <p:cNvSpPr>
              <a:spLocks noChangeArrowheads="1"/>
            </p:cNvSpPr>
            <p:nvPr/>
          </p:nvSpPr>
          <p:spPr bwMode="auto">
            <a:xfrm>
              <a:off x="624" y="1909"/>
              <a:ext cx="440" cy="406"/>
            </a:xfrm>
            <a:prstGeom prst="rect">
              <a:avLst/>
            </a:prstGeom>
            <a:noFill/>
            <a:ln w="28575">
              <a:solidFill>
                <a:schemeClr val="tx1"/>
              </a:solidFill>
              <a:miter lim="800000"/>
              <a:headEnd/>
              <a:tailEnd/>
            </a:ln>
            <a:effectLst/>
          </p:spPr>
          <p:txBody>
            <a:bodyPr wrap="none" anchor="ctr"/>
            <a:lstStyle/>
            <a:p>
              <a:r>
                <a:rPr lang="en-US" sz="1800" b="1" u="none" dirty="0">
                  <a:solidFill>
                    <a:schemeClr val="accent2"/>
                  </a:solidFill>
                </a:rPr>
                <a:t>IF</a:t>
              </a:r>
            </a:p>
          </p:txBody>
        </p:sp>
        <p:sp>
          <p:nvSpPr>
            <p:cNvPr id="93209" name="Rectangle 25"/>
            <p:cNvSpPr>
              <a:spLocks noChangeArrowheads="1"/>
            </p:cNvSpPr>
            <p:nvPr/>
          </p:nvSpPr>
          <p:spPr bwMode="auto">
            <a:xfrm>
              <a:off x="1304" y="1909"/>
              <a:ext cx="440" cy="406"/>
            </a:xfrm>
            <a:prstGeom prst="rect">
              <a:avLst/>
            </a:prstGeom>
            <a:noFill/>
            <a:ln w="28575">
              <a:solidFill>
                <a:schemeClr val="tx1"/>
              </a:solidFill>
              <a:miter lim="800000"/>
              <a:headEnd/>
              <a:tailEnd/>
            </a:ln>
            <a:effectLst/>
          </p:spPr>
          <p:txBody>
            <a:bodyPr wrap="none" anchor="ctr"/>
            <a:lstStyle/>
            <a:p>
              <a:r>
                <a:rPr lang="en-US" sz="1800" b="1" u="none" dirty="0">
                  <a:solidFill>
                    <a:schemeClr val="accent2"/>
                  </a:solidFill>
                </a:rPr>
                <a:t>ID/</a:t>
              </a:r>
            </a:p>
            <a:p>
              <a:r>
                <a:rPr lang="en-US" sz="1800" b="1" u="none" dirty="0">
                  <a:solidFill>
                    <a:schemeClr val="accent2"/>
                  </a:solidFill>
                </a:rPr>
                <a:t>RF</a:t>
              </a:r>
            </a:p>
          </p:txBody>
        </p:sp>
        <p:sp>
          <p:nvSpPr>
            <p:cNvPr id="93210" name="Rectangle 26"/>
            <p:cNvSpPr>
              <a:spLocks noChangeArrowheads="1"/>
            </p:cNvSpPr>
            <p:nvPr/>
          </p:nvSpPr>
          <p:spPr bwMode="auto">
            <a:xfrm>
              <a:off x="2624" y="1909"/>
              <a:ext cx="440" cy="406"/>
            </a:xfrm>
            <a:prstGeom prst="rect">
              <a:avLst/>
            </a:prstGeom>
            <a:noFill/>
            <a:ln w="28575">
              <a:solidFill>
                <a:schemeClr val="tx1"/>
              </a:solidFill>
              <a:miter lim="800000"/>
              <a:headEnd/>
              <a:tailEnd/>
            </a:ln>
            <a:effectLst/>
          </p:spPr>
          <p:txBody>
            <a:bodyPr wrap="none" anchor="ctr"/>
            <a:lstStyle/>
            <a:p>
              <a:r>
                <a:rPr lang="en-US" sz="1800" b="1" u="none" dirty="0">
                  <a:solidFill>
                    <a:schemeClr val="accent2"/>
                  </a:solidFill>
                </a:rPr>
                <a:t>MEM</a:t>
              </a:r>
            </a:p>
          </p:txBody>
        </p:sp>
        <p:sp>
          <p:nvSpPr>
            <p:cNvPr id="93211" name="Rectangle 27"/>
            <p:cNvSpPr>
              <a:spLocks noChangeArrowheads="1"/>
            </p:cNvSpPr>
            <p:nvPr/>
          </p:nvSpPr>
          <p:spPr bwMode="auto">
            <a:xfrm>
              <a:off x="3304" y="1909"/>
              <a:ext cx="440" cy="406"/>
            </a:xfrm>
            <a:prstGeom prst="rect">
              <a:avLst/>
            </a:prstGeom>
            <a:noFill/>
            <a:ln w="28575">
              <a:solidFill>
                <a:schemeClr val="tx1"/>
              </a:solidFill>
              <a:miter lim="800000"/>
              <a:headEnd/>
              <a:tailEnd/>
            </a:ln>
            <a:effectLst/>
          </p:spPr>
          <p:txBody>
            <a:bodyPr wrap="none" anchor="ctr"/>
            <a:lstStyle/>
            <a:p>
              <a:r>
                <a:rPr lang="en-US" sz="1800" b="1" u="none" dirty="0">
                  <a:solidFill>
                    <a:schemeClr val="accent2"/>
                  </a:solidFill>
                </a:rPr>
                <a:t>WB</a:t>
              </a:r>
            </a:p>
          </p:txBody>
        </p:sp>
        <p:sp>
          <p:nvSpPr>
            <p:cNvPr id="93212" name="AutoShape 28"/>
            <p:cNvSpPr>
              <a:spLocks noChangeArrowheads="1"/>
            </p:cNvSpPr>
            <p:nvPr/>
          </p:nvSpPr>
          <p:spPr bwMode="auto">
            <a:xfrm>
              <a:off x="1064" y="1983"/>
              <a:ext cx="240" cy="258"/>
            </a:xfrm>
            <a:prstGeom prst="rightArrow">
              <a:avLst>
                <a:gd name="adj1" fmla="val 50000"/>
                <a:gd name="adj2" fmla="val 25000"/>
              </a:avLst>
            </a:prstGeom>
            <a:solidFill>
              <a:srgbClr val="6666FF"/>
            </a:solidFill>
            <a:ln w="28575">
              <a:solidFill>
                <a:schemeClr val="tx1"/>
              </a:solidFill>
              <a:miter lim="800000"/>
              <a:headEnd/>
              <a:tailEnd/>
            </a:ln>
            <a:effectLst/>
          </p:spPr>
          <p:txBody>
            <a:bodyPr wrap="none" anchor="ctr"/>
            <a:lstStyle/>
            <a:p>
              <a:endParaRPr lang="en-US" dirty="0"/>
            </a:p>
          </p:txBody>
        </p:sp>
        <p:sp>
          <p:nvSpPr>
            <p:cNvPr id="93213" name="AutoShape 29"/>
            <p:cNvSpPr>
              <a:spLocks noChangeArrowheads="1"/>
            </p:cNvSpPr>
            <p:nvPr/>
          </p:nvSpPr>
          <p:spPr bwMode="auto">
            <a:xfrm>
              <a:off x="1744" y="1983"/>
              <a:ext cx="239" cy="258"/>
            </a:xfrm>
            <a:prstGeom prst="rightArrow">
              <a:avLst>
                <a:gd name="adj1" fmla="val 50000"/>
                <a:gd name="adj2" fmla="val 25000"/>
              </a:avLst>
            </a:prstGeom>
            <a:solidFill>
              <a:srgbClr val="6666FF"/>
            </a:solidFill>
            <a:ln w="28575">
              <a:solidFill>
                <a:schemeClr val="tx1"/>
              </a:solidFill>
              <a:miter lim="800000"/>
              <a:headEnd/>
              <a:tailEnd/>
            </a:ln>
            <a:effectLst/>
          </p:spPr>
          <p:txBody>
            <a:bodyPr wrap="none" anchor="ctr"/>
            <a:lstStyle/>
            <a:p>
              <a:endParaRPr lang="en-US" dirty="0"/>
            </a:p>
          </p:txBody>
        </p:sp>
        <p:sp>
          <p:nvSpPr>
            <p:cNvPr id="93214" name="AutoShape 30"/>
            <p:cNvSpPr>
              <a:spLocks noChangeArrowheads="1"/>
            </p:cNvSpPr>
            <p:nvPr/>
          </p:nvSpPr>
          <p:spPr bwMode="auto">
            <a:xfrm>
              <a:off x="2385" y="1983"/>
              <a:ext cx="239" cy="258"/>
            </a:xfrm>
            <a:prstGeom prst="rightArrow">
              <a:avLst>
                <a:gd name="adj1" fmla="val 50000"/>
                <a:gd name="adj2" fmla="val 25000"/>
              </a:avLst>
            </a:prstGeom>
            <a:solidFill>
              <a:srgbClr val="6666FF"/>
            </a:solidFill>
            <a:ln w="28575">
              <a:solidFill>
                <a:schemeClr val="tx1"/>
              </a:solidFill>
              <a:miter lim="800000"/>
              <a:headEnd/>
              <a:tailEnd/>
            </a:ln>
            <a:effectLst/>
          </p:spPr>
          <p:txBody>
            <a:bodyPr wrap="none" anchor="ctr"/>
            <a:lstStyle/>
            <a:p>
              <a:endParaRPr lang="en-US" dirty="0"/>
            </a:p>
          </p:txBody>
        </p:sp>
        <p:sp>
          <p:nvSpPr>
            <p:cNvPr id="93215" name="AutoShape 31"/>
            <p:cNvSpPr>
              <a:spLocks noChangeArrowheads="1"/>
            </p:cNvSpPr>
            <p:nvPr/>
          </p:nvSpPr>
          <p:spPr bwMode="auto">
            <a:xfrm>
              <a:off x="3064" y="1983"/>
              <a:ext cx="240" cy="258"/>
            </a:xfrm>
            <a:prstGeom prst="rightArrow">
              <a:avLst>
                <a:gd name="adj1" fmla="val 50000"/>
                <a:gd name="adj2" fmla="val 25000"/>
              </a:avLst>
            </a:prstGeom>
            <a:solidFill>
              <a:srgbClr val="6666FF"/>
            </a:solidFill>
            <a:ln w="28575">
              <a:solidFill>
                <a:schemeClr val="tx1"/>
              </a:solidFill>
              <a:miter lim="800000"/>
              <a:headEnd/>
              <a:tailEnd/>
            </a:ln>
            <a:effectLst/>
          </p:spPr>
          <p:txBody>
            <a:bodyPr wrap="none" anchor="ctr"/>
            <a:lstStyle/>
            <a:p>
              <a:endParaRPr lang="en-US" dirty="0"/>
            </a:p>
          </p:txBody>
        </p:sp>
        <p:sp>
          <p:nvSpPr>
            <p:cNvPr id="93190" name="Line 6"/>
            <p:cNvSpPr>
              <a:spLocks noChangeShapeType="1"/>
            </p:cNvSpPr>
            <p:nvPr/>
          </p:nvSpPr>
          <p:spPr bwMode="auto">
            <a:xfrm>
              <a:off x="512" y="1625"/>
              <a:ext cx="4896" cy="7"/>
            </a:xfrm>
            <a:prstGeom prst="line">
              <a:avLst/>
            </a:prstGeom>
            <a:noFill/>
            <a:ln w="38100">
              <a:solidFill>
                <a:schemeClr val="accent2"/>
              </a:solidFill>
              <a:round/>
              <a:headEnd/>
              <a:tailEnd type="triangle" w="med" len="med"/>
            </a:ln>
            <a:effectLst/>
          </p:spPr>
          <p:txBody>
            <a:bodyPr/>
            <a:lstStyle/>
            <a:p>
              <a:endParaRPr lang="en-US" dirty="0"/>
            </a:p>
          </p:txBody>
        </p:sp>
        <p:sp>
          <p:nvSpPr>
            <p:cNvPr id="93191" name="Line 7"/>
            <p:cNvSpPr>
              <a:spLocks noChangeShapeType="1"/>
            </p:cNvSpPr>
            <p:nvPr/>
          </p:nvSpPr>
          <p:spPr bwMode="auto">
            <a:xfrm>
              <a:off x="512" y="1577"/>
              <a:ext cx="0" cy="96"/>
            </a:xfrm>
            <a:prstGeom prst="line">
              <a:avLst/>
            </a:prstGeom>
            <a:noFill/>
            <a:ln w="38100">
              <a:solidFill>
                <a:schemeClr val="accent2"/>
              </a:solidFill>
              <a:round/>
              <a:headEnd/>
              <a:tailEnd/>
            </a:ln>
            <a:effectLst/>
          </p:spPr>
          <p:txBody>
            <a:bodyPr/>
            <a:lstStyle/>
            <a:p>
              <a:endParaRPr lang="en-US" dirty="0"/>
            </a:p>
          </p:txBody>
        </p:sp>
        <p:sp>
          <p:nvSpPr>
            <p:cNvPr id="93192" name="Line 8"/>
            <p:cNvSpPr>
              <a:spLocks noChangeShapeType="1"/>
            </p:cNvSpPr>
            <p:nvPr/>
          </p:nvSpPr>
          <p:spPr bwMode="auto">
            <a:xfrm>
              <a:off x="1184" y="1577"/>
              <a:ext cx="0" cy="96"/>
            </a:xfrm>
            <a:prstGeom prst="line">
              <a:avLst/>
            </a:prstGeom>
            <a:noFill/>
            <a:ln w="38100">
              <a:solidFill>
                <a:schemeClr val="accent2"/>
              </a:solidFill>
              <a:round/>
              <a:headEnd/>
              <a:tailEnd/>
            </a:ln>
            <a:effectLst/>
          </p:spPr>
          <p:txBody>
            <a:bodyPr/>
            <a:lstStyle/>
            <a:p>
              <a:endParaRPr lang="en-US" dirty="0"/>
            </a:p>
          </p:txBody>
        </p:sp>
        <p:sp>
          <p:nvSpPr>
            <p:cNvPr id="93193" name="Line 9"/>
            <p:cNvSpPr>
              <a:spLocks noChangeShapeType="1"/>
            </p:cNvSpPr>
            <p:nvPr/>
          </p:nvSpPr>
          <p:spPr bwMode="auto">
            <a:xfrm>
              <a:off x="2528" y="1577"/>
              <a:ext cx="0" cy="96"/>
            </a:xfrm>
            <a:prstGeom prst="line">
              <a:avLst/>
            </a:prstGeom>
            <a:noFill/>
            <a:ln w="38100">
              <a:solidFill>
                <a:schemeClr val="accent2"/>
              </a:solidFill>
              <a:round/>
              <a:headEnd/>
              <a:tailEnd/>
            </a:ln>
            <a:effectLst/>
          </p:spPr>
          <p:txBody>
            <a:bodyPr/>
            <a:lstStyle/>
            <a:p>
              <a:endParaRPr lang="en-US" dirty="0"/>
            </a:p>
          </p:txBody>
        </p:sp>
        <p:sp>
          <p:nvSpPr>
            <p:cNvPr id="93194" name="Line 10"/>
            <p:cNvSpPr>
              <a:spLocks noChangeShapeType="1"/>
            </p:cNvSpPr>
            <p:nvPr/>
          </p:nvSpPr>
          <p:spPr bwMode="auto">
            <a:xfrm>
              <a:off x="3200" y="1577"/>
              <a:ext cx="0" cy="96"/>
            </a:xfrm>
            <a:prstGeom prst="line">
              <a:avLst/>
            </a:prstGeom>
            <a:noFill/>
            <a:ln w="38100">
              <a:solidFill>
                <a:schemeClr val="accent2"/>
              </a:solidFill>
              <a:round/>
              <a:headEnd/>
              <a:tailEnd/>
            </a:ln>
            <a:effectLst/>
          </p:spPr>
          <p:txBody>
            <a:bodyPr/>
            <a:lstStyle/>
            <a:p>
              <a:endParaRPr lang="en-US" dirty="0"/>
            </a:p>
          </p:txBody>
        </p:sp>
        <p:sp>
          <p:nvSpPr>
            <p:cNvPr id="93195" name="Line 11"/>
            <p:cNvSpPr>
              <a:spLocks noChangeShapeType="1"/>
            </p:cNvSpPr>
            <p:nvPr/>
          </p:nvSpPr>
          <p:spPr bwMode="auto">
            <a:xfrm>
              <a:off x="3872" y="1577"/>
              <a:ext cx="0" cy="96"/>
            </a:xfrm>
            <a:prstGeom prst="line">
              <a:avLst/>
            </a:prstGeom>
            <a:noFill/>
            <a:ln w="38100">
              <a:solidFill>
                <a:schemeClr val="accent2"/>
              </a:solidFill>
              <a:round/>
              <a:headEnd/>
              <a:tailEnd/>
            </a:ln>
            <a:effectLst/>
          </p:spPr>
          <p:txBody>
            <a:bodyPr/>
            <a:lstStyle/>
            <a:p>
              <a:endParaRPr lang="en-US" dirty="0"/>
            </a:p>
          </p:txBody>
        </p:sp>
        <p:sp>
          <p:nvSpPr>
            <p:cNvPr id="93196" name="Line 12"/>
            <p:cNvSpPr>
              <a:spLocks noChangeShapeType="1"/>
            </p:cNvSpPr>
            <p:nvPr/>
          </p:nvSpPr>
          <p:spPr bwMode="auto">
            <a:xfrm>
              <a:off x="4544" y="1577"/>
              <a:ext cx="0" cy="96"/>
            </a:xfrm>
            <a:prstGeom prst="line">
              <a:avLst/>
            </a:prstGeom>
            <a:noFill/>
            <a:ln w="38100">
              <a:solidFill>
                <a:schemeClr val="accent2"/>
              </a:solidFill>
              <a:round/>
              <a:headEnd/>
              <a:tailEnd/>
            </a:ln>
            <a:effectLst/>
          </p:spPr>
          <p:txBody>
            <a:bodyPr/>
            <a:lstStyle/>
            <a:p>
              <a:endParaRPr lang="en-US" dirty="0"/>
            </a:p>
          </p:txBody>
        </p:sp>
        <p:sp>
          <p:nvSpPr>
            <p:cNvPr id="93197" name="Text Box 13"/>
            <p:cNvSpPr txBox="1">
              <a:spLocks noChangeArrowheads="1"/>
            </p:cNvSpPr>
            <p:nvPr/>
          </p:nvSpPr>
          <p:spPr bwMode="auto">
            <a:xfrm>
              <a:off x="414" y="1680"/>
              <a:ext cx="4876" cy="192"/>
            </a:xfrm>
            <a:prstGeom prst="rect">
              <a:avLst/>
            </a:prstGeom>
            <a:noFill/>
            <a:ln w="9525">
              <a:noFill/>
              <a:miter lim="800000"/>
              <a:headEnd/>
              <a:tailEnd/>
            </a:ln>
            <a:effectLst/>
          </p:spPr>
          <p:txBody>
            <a:bodyPr wrap="none">
              <a:spAutoFit/>
            </a:bodyPr>
            <a:lstStyle/>
            <a:p>
              <a:pPr algn="l"/>
              <a:r>
                <a:rPr lang="en-US" sz="1400" b="1" u="none" dirty="0">
                  <a:solidFill>
                    <a:schemeClr val="accent2"/>
                  </a:solidFill>
                </a:rPr>
                <a:t>0                      1                      2                      3                      4                      5                      6                      7</a:t>
              </a:r>
            </a:p>
          </p:txBody>
        </p:sp>
        <p:sp>
          <p:nvSpPr>
            <p:cNvPr id="93216" name="Text Box 32"/>
            <p:cNvSpPr txBox="1">
              <a:spLocks noChangeArrowheads="1"/>
            </p:cNvSpPr>
            <p:nvPr/>
          </p:nvSpPr>
          <p:spPr bwMode="auto">
            <a:xfrm>
              <a:off x="496" y="1421"/>
              <a:ext cx="705" cy="192"/>
            </a:xfrm>
            <a:prstGeom prst="rect">
              <a:avLst/>
            </a:prstGeom>
            <a:noFill/>
            <a:ln w="9525">
              <a:noFill/>
              <a:miter lim="800000"/>
              <a:headEnd/>
              <a:tailEnd/>
            </a:ln>
            <a:effectLst/>
          </p:spPr>
          <p:txBody>
            <a:bodyPr wrap="none">
              <a:spAutoFit/>
            </a:bodyPr>
            <a:lstStyle/>
            <a:p>
              <a:pPr algn="l"/>
              <a:r>
                <a:rPr lang="en-US" sz="1400" b="1" u="none" dirty="0">
                  <a:solidFill>
                    <a:schemeClr val="accent2"/>
                  </a:solidFill>
                </a:rPr>
                <a:t>Clock cycles</a:t>
              </a:r>
            </a:p>
          </p:txBody>
        </p:sp>
        <p:sp>
          <p:nvSpPr>
            <p:cNvPr id="93217" name="Line 33"/>
            <p:cNvSpPr>
              <a:spLocks noChangeShapeType="1"/>
            </p:cNvSpPr>
            <p:nvPr/>
          </p:nvSpPr>
          <p:spPr bwMode="auto">
            <a:xfrm>
              <a:off x="1856" y="1577"/>
              <a:ext cx="0" cy="96"/>
            </a:xfrm>
            <a:prstGeom prst="line">
              <a:avLst/>
            </a:prstGeom>
            <a:noFill/>
            <a:ln w="38100">
              <a:solidFill>
                <a:schemeClr val="accent2"/>
              </a:solidFill>
              <a:round/>
              <a:headEnd/>
              <a:tailEnd/>
            </a:ln>
            <a:effectLst/>
          </p:spPr>
          <p:txBody>
            <a:bodyPr/>
            <a:lstStyle/>
            <a:p>
              <a:endParaRPr lang="en-US" dirty="0"/>
            </a:p>
          </p:txBody>
        </p:sp>
        <p:sp>
          <p:nvSpPr>
            <p:cNvPr id="93218" name="Line 34"/>
            <p:cNvSpPr>
              <a:spLocks noChangeShapeType="1"/>
            </p:cNvSpPr>
            <p:nvPr/>
          </p:nvSpPr>
          <p:spPr bwMode="auto">
            <a:xfrm>
              <a:off x="5216" y="1577"/>
              <a:ext cx="0" cy="96"/>
            </a:xfrm>
            <a:prstGeom prst="line">
              <a:avLst/>
            </a:prstGeom>
            <a:noFill/>
            <a:ln w="38100">
              <a:solidFill>
                <a:schemeClr val="accent2"/>
              </a:solidFill>
              <a:round/>
              <a:headEnd/>
              <a:tailEnd/>
            </a:ln>
            <a:effectLst/>
          </p:spPr>
          <p:txBody>
            <a:bodyPr/>
            <a:lstStyle/>
            <a:p>
              <a:endParaRPr lang="en-US" dirty="0"/>
            </a:p>
          </p:txBody>
        </p:sp>
        <p:grpSp>
          <p:nvGrpSpPr>
            <p:cNvPr id="93295" name="Group 111"/>
            <p:cNvGrpSpPr>
              <a:grpSpLocks/>
            </p:cNvGrpSpPr>
            <p:nvPr/>
          </p:nvGrpSpPr>
          <p:grpSpPr bwMode="auto">
            <a:xfrm>
              <a:off x="2655" y="2352"/>
              <a:ext cx="402" cy="480"/>
              <a:chOff x="3264" y="1632"/>
              <a:chExt cx="432" cy="480"/>
            </a:xfrm>
          </p:grpSpPr>
          <p:sp>
            <p:nvSpPr>
              <p:cNvPr id="93296" name="Line 112"/>
              <p:cNvSpPr>
                <a:spLocks noChangeShapeType="1"/>
              </p:cNvSpPr>
              <p:nvPr/>
            </p:nvSpPr>
            <p:spPr bwMode="auto">
              <a:xfrm flipV="1">
                <a:off x="3264" y="1872"/>
                <a:ext cx="48" cy="48"/>
              </a:xfrm>
              <a:prstGeom prst="line">
                <a:avLst/>
              </a:prstGeom>
              <a:noFill/>
              <a:ln w="28575">
                <a:solidFill>
                  <a:schemeClr val="tx1"/>
                </a:solidFill>
                <a:round/>
                <a:headEnd/>
                <a:tailEnd/>
              </a:ln>
              <a:effectLst/>
            </p:spPr>
            <p:txBody>
              <a:bodyPr/>
              <a:lstStyle/>
              <a:p>
                <a:endParaRPr lang="en-US" dirty="0"/>
              </a:p>
            </p:txBody>
          </p:sp>
          <p:sp>
            <p:nvSpPr>
              <p:cNvPr id="93297" name="Line 113"/>
              <p:cNvSpPr>
                <a:spLocks noChangeShapeType="1"/>
              </p:cNvSpPr>
              <p:nvPr/>
            </p:nvSpPr>
            <p:spPr bwMode="auto">
              <a:xfrm>
                <a:off x="3264" y="1824"/>
                <a:ext cx="48" cy="48"/>
              </a:xfrm>
              <a:prstGeom prst="line">
                <a:avLst/>
              </a:prstGeom>
              <a:noFill/>
              <a:ln w="28575">
                <a:solidFill>
                  <a:schemeClr val="tx1"/>
                </a:solidFill>
                <a:round/>
                <a:headEnd/>
                <a:tailEnd/>
              </a:ln>
              <a:effectLst/>
            </p:spPr>
            <p:txBody>
              <a:bodyPr/>
              <a:lstStyle/>
              <a:p>
                <a:endParaRPr lang="en-US" dirty="0"/>
              </a:p>
            </p:txBody>
          </p:sp>
          <p:sp>
            <p:nvSpPr>
              <p:cNvPr id="93298" name="Line 114"/>
              <p:cNvSpPr>
                <a:spLocks noChangeShapeType="1"/>
              </p:cNvSpPr>
              <p:nvPr/>
            </p:nvSpPr>
            <p:spPr bwMode="auto">
              <a:xfrm flipV="1">
                <a:off x="3264" y="1632"/>
                <a:ext cx="0" cy="192"/>
              </a:xfrm>
              <a:prstGeom prst="line">
                <a:avLst/>
              </a:prstGeom>
              <a:noFill/>
              <a:ln w="28575">
                <a:solidFill>
                  <a:schemeClr val="tx1"/>
                </a:solidFill>
                <a:round/>
                <a:headEnd/>
                <a:tailEnd/>
              </a:ln>
              <a:effectLst/>
            </p:spPr>
            <p:txBody>
              <a:bodyPr/>
              <a:lstStyle/>
              <a:p>
                <a:endParaRPr lang="en-US" dirty="0"/>
              </a:p>
            </p:txBody>
          </p:sp>
          <p:sp>
            <p:nvSpPr>
              <p:cNvPr id="93299" name="Line 115"/>
              <p:cNvSpPr>
                <a:spLocks noChangeShapeType="1"/>
              </p:cNvSpPr>
              <p:nvPr/>
            </p:nvSpPr>
            <p:spPr bwMode="auto">
              <a:xfrm flipV="1">
                <a:off x="3264" y="1920"/>
                <a:ext cx="0" cy="192"/>
              </a:xfrm>
              <a:prstGeom prst="line">
                <a:avLst/>
              </a:prstGeom>
              <a:noFill/>
              <a:ln w="28575">
                <a:solidFill>
                  <a:schemeClr val="tx1"/>
                </a:solidFill>
                <a:round/>
                <a:headEnd/>
                <a:tailEnd/>
              </a:ln>
              <a:effectLst/>
            </p:spPr>
            <p:txBody>
              <a:bodyPr/>
              <a:lstStyle/>
              <a:p>
                <a:endParaRPr lang="en-US" dirty="0"/>
              </a:p>
            </p:txBody>
          </p:sp>
          <p:sp>
            <p:nvSpPr>
              <p:cNvPr id="93300" name="Line 116"/>
              <p:cNvSpPr>
                <a:spLocks noChangeShapeType="1"/>
              </p:cNvSpPr>
              <p:nvPr/>
            </p:nvSpPr>
            <p:spPr bwMode="auto">
              <a:xfrm>
                <a:off x="3264" y="1632"/>
                <a:ext cx="432" cy="144"/>
              </a:xfrm>
              <a:prstGeom prst="line">
                <a:avLst/>
              </a:prstGeom>
              <a:noFill/>
              <a:ln w="28575">
                <a:solidFill>
                  <a:schemeClr val="tx1"/>
                </a:solidFill>
                <a:round/>
                <a:headEnd/>
                <a:tailEnd/>
              </a:ln>
              <a:effectLst/>
            </p:spPr>
            <p:txBody>
              <a:bodyPr/>
              <a:lstStyle/>
              <a:p>
                <a:endParaRPr lang="en-US" dirty="0"/>
              </a:p>
            </p:txBody>
          </p:sp>
          <p:sp>
            <p:nvSpPr>
              <p:cNvPr id="93301" name="Line 117"/>
              <p:cNvSpPr>
                <a:spLocks noChangeShapeType="1"/>
              </p:cNvSpPr>
              <p:nvPr/>
            </p:nvSpPr>
            <p:spPr bwMode="auto">
              <a:xfrm flipV="1">
                <a:off x="3264" y="1968"/>
                <a:ext cx="432" cy="144"/>
              </a:xfrm>
              <a:prstGeom prst="line">
                <a:avLst/>
              </a:prstGeom>
              <a:noFill/>
              <a:ln w="28575">
                <a:solidFill>
                  <a:schemeClr val="tx1"/>
                </a:solidFill>
                <a:round/>
                <a:headEnd/>
                <a:tailEnd/>
              </a:ln>
              <a:effectLst/>
            </p:spPr>
            <p:txBody>
              <a:bodyPr/>
              <a:lstStyle/>
              <a:p>
                <a:endParaRPr lang="en-US" dirty="0"/>
              </a:p>
            </p:txBody>
          </p:sp>
          <p:sp>
            <p:nvSpPr>
              <p:cNvPr id="93302" name="Line 118"/>
              <p:cNvSpPr>
                <a:spLocks noChangeShapeType="1"/>
              </p:cNvSpPr>
              <p:nvPr/>
            </p:nvSpPr>
            <p:spPr bwMode="auto">
              <a:xfrm>
                <a:off x="3696" y="1776"/>
                <a:ext cx="0" cy="192"/>
              </a:xfrm>
              <a:prstGeom prst="line">
                <a:avLst/>
              </a:prstGeom>
              <a:noFill/>
              <a:ln w="28575">
                <a:solidFill>
                  <a:schemeClr val="tx1"/>
                </a:solidFill>
                <a:round/>
                <a:headEnd/>
                <a:tailEnd/>
              </a:ln>
              <a:effectLst/>
            </p:spPr>
            <p:txBody>
              <a:bodyPr/>
              <a:lstStyle/>
              <a:p>
                <a:endParaRPr lang="en-US" dirty="0"/>
              </a:p>
            </p:txBody>
          </p:sp>
        </p:grpSp>
        <p:sp>
          <p:nvSpPr>
            <p:cNvPr id="93303" name="Text Box 119"/>
            <p:cNvSpPr txBox="1">
              <a:spLocks noChangeArrowheads="1"/>
            </p:cNvSpPr>
            <p:nvPr/>
          </p:nvSpPr>
          <p:spPr bwMode="auto">
            <a:xfrm>
              <a:off x="2629" y="2478"/>
              <a:ext cx="420" cy="231"/>
            </a:xfrm>
            <a:prstGeom prst="rect">
              <a:avLst/>
            </a:prstGeom>
            <a:noFill/>
            <a:ln w="9525">
              <a:noFill/>
              <a:miter lim="800000"/>
              <a:headEnd/>
              <a:tailEnd/>
            </a:ln>
            <a:effectLst/>
          </p:spPr>
          <p:txBody>
            <a:bodyPr wrap="none">
              <a:spAutoFit/>
            </a:bodyPr>
            <a:lstStyle/>
            <a:p>
              <a:pPr algn="l"/>
              <a:r>
                <a:rPr lang="en-US" sz="1800" b="1" u="none" dirty="0">
                  <a:solidFill>
                    <a:schemeClr val="accent2"/>
                  </a:solidFill>
                </a:rPr>
                <a:t>ALU</a:t>
              </a:r>
            </a:p>
          </p:txBody>
        </p:sp>
        <p:sp>
          <p:nvSpPr>
            <p:cNvPr id="93304" name="Rectangle 120"/>
            <p:cNvSpPr>
              <a:spLocks noChangeArrowheads="1"/>
            </p:cNvSpPr>
            <p:nvPr/>
          </p:nvSpPr>
          <p:spPr bwMode="auto">
            <a:xfrm>
              <a:off x="1296" y="2389"/>
              <a:ext cx="440" cy="406"/>
            </a:xfrm>
            <a:prstGeom prst="rect">
              <a:avLst/>
            </a:prstGeom>
            <a:noFill/>
            <a:ln w="28575">
              <a:solidFill>
                <a:schemeClr val="tx1"/>
              </a:solidFill>
              <a:miter lim="800000"/>
              <a:headEnd/>
              <a:tailEnd/>
            </a:ln>
            <a:effectLst/>
          </p:spPr>
          <p:txBody>
            <a:bodyPr wrap="none" anchor="ctr"/>
            <a:lstStyle/>
            <a:p>
              <a:r>
                <a:rPr lang="en-US" sz="1800" b="1" u="none" dirty="0">
                  <a:solidFill>
                    <a:schemeClr val="accent2"/>
                  </a:solidFill>
                </a:rPr>
                <a:t>IF</a:t>
              </a:r>
            </a:p>
          </p:txBody>
        </p:sp>
        <p:sp>
          <p:nvSpPr>
            <p:cNvPr id="93305" name="Rectangle 121"/>
            <p:cNvSpPr>
              <a:spLocks noChangeArrowheads="1"/>
            </p:cNvSpPr>
            <p:nvPr/>
          </p:nvSpPr>
          <p:spPr bwMode="auto">
            <a:xfrm>
              <a:off x="1976" y="2389"/>
              <a:ext cx="440" cy="406"/>
            </a:xfrm>
            <a:prstGeom prst="rect">
              <a:avLst/>
            </a:prstGeom>
            <a:noFill/>
            <a:ln w="28575">
              <a:solidFill>
                <a:schemeClr val="tx1"/>
              </a:solidFill>
              <a:miter lim="800000"/>
              <a:headEnd/>
              <a:tailEnd/>
            </a:ln>
            <a:effectLst/>
          </p:spPr>
          <p:txBody>
            <a:bodyPr wrap="none" anchor="ctr"/>
            <a:lstStyle/>
            <a:p>
              <a:r>
                <a:rPr lang="en-US" sz="1800" b="1" u="none" dirty="0">
                  <a:solidFill>
                    <a:schemeClr val="accent2"/>
                  </a:solidFill>
                </a:rPr>
                <a:t>ID/</a:t>
              </a:r>
            </a:p>
            <a:p>
              <a:r>
                <a:rPr lang="en-US" sz="1800" b="1" u="none" dirty="0">
                  <a:solidFill>
                    <a:schemeClr val="accent2"/>
                  </a:solidFill>
                </a:rPr>
                <a:t>RF</a:t>
              </a:r>
            </a:p>
          </p:txBody>
        </p:sp>
        <p:sp>
          <p:nvSpPr>
            <p:cNvPr id="93306" name="Rectangle 122"/>
            <p:cNvSpPr>
              <a:spLocks noChangeArrowheads="1"/>
            </p:cNvSpPr>
            <p:nvPr/>
          </p:nvSpPr>
          <p:spPr bwMode="auto">
            <a:xfrm>
              <a:off x="3296" y="2389"/>
              <a:ext cx="440" cy="406"/>
            </a:xfrm>
            <a:prstGeom prst="rect">
              <a:avLst/>
            </a:prstGeom>
            <a:noFill/>
            <a:ln w="28575">
              <a:solidFill>
                <a:schemeClr val="tx1"/>
              </a:solidFill>
              <a:miter lim="800000"/>
              <a:headEnd/>
              <a:tailEnd/>
            </a:ln>
            <a:effectLst/>
          </p:spPr>
          <p:txBody>
            <a:bodyPr wrap="none" anchor="ctr"/>
            <a:lstStyle/>
            <a:p>
              <a:r>
                <a:rPr lang="en-US" sz="1800" b="1" u="none" dirty="0">
                  <a:solidFill>
                    <a:schemeClr val="accent2"/>
                  </a:solidFill>
                </a:rPr>
                <a:t>MEM</a:t>
              </a:r>
            </a:p>
          </p:txBody>
        </p:sp>
        <p:sp>
          <p:nvSpPr>
            <p:cNvPr id="93307" name="Rectangle 123"/>
            <p:cNvSpPr>
              <a:spLocks noChangeArrowheads="1"/>
            </p:cNvSpPr>
            <p:nvPr/>
          </p:nvSpPr>
          <p:spPr bwMode="auto">
            <a:xfrm>
              <a:off x="3976" y="2389"/>
              <a:ext cx="440" cy="406"/>
            </a:xfrm>
            <a:prstGeom prst="rect">
              <a:avLst/>
            </a:prstGeom>
            <a:noFill/>
            <a:ln w="28575">
              <a:solidFill>
                <a:schemeClr val="tx1"/>
              </a:solidFill>
              <a:miter lim="800000"/>
              <a:headEnd/>
              <a:tailEnd/>
            </a:ln>
            <a:effectLst/>
          </p:spPr>
          <p:txBody>
            <a:bodyPr wrap="none" anchor="ctr"/>
            <a:lstStyle/>
            <a:p>
              <a:r>
                <a:rPr lang="en-US" sz="1800" b="1" u="none" dirty="0">
                  <a:solidFill>
                    <a:schemeClr val="accent2"/>
                  </a:solidFill>
                </a:rPr>
                <a:t>WB</a:t>
              </a:r>
            </a:p>
          </p:txBody>
        </p:sp>
        <p:sp>
          <p:nvSpPr>
            <p:cNvPr id="93308" name="AutoShape 124"/>
            <p:cNvSpPr>
              <a:spLocks noChangeArrowheads="1"/>
            </p:cNvSpPr>
            <p:nvPr/>
          </p:nvSpPr>
          <p:spPr bwMode="auto">
            <a:xfrm>
              <a:off x="1736" y="2463"/>
              <a:ext cx="240" cy="258"/>
            </a:xfrm>
            <a:prstGeom prst="rightArrow">
              <a:avLst>
                <a:gd name="adj1" fmla="val 50000"/>
                <a:gd name="adj2" fmla="val 25000"/>
              </a:avLst>
            </a:prstGeom>
            <a:solidFill>
              <a:srgbClr val="6666FF"/>
            </a:solidFill>
            <a:ln w="28575">
              <a:solidFill>
                <a:schemeClr val="tx1"/>
              </a:solidFill>
              <a:miter lim="800000"/>
              <a:headEnd/>
              <a:tailEnd/>
            </a:ln>
            <a:effectLst/>
          </p:spPr>
          <p:txBody>
            <a:bodyPr wrap="none" anchor="ctr"/>
            <a:lstStyle/>
            <a:p>
              <a:endParaRPr lang="en-US" dirty="0"/>
            </a:p>
          </p:txBody>
        </p:sp>
        <p:sp>
          <p:nvSpPr>
            <p:cNvPr id="93309" name="AutoShape 125"/>
            <p:cNvSpPr>
              <a:spLocks noChangeArrowheads="1"/>
            </p:cNvSpPr>
            <p:nvPr/>
          </p:nvSpPr>
          <p:spPr bwMode="auto">
            <a:xfrm>
              <a:off x="2416" y="2463"/>
              <a:ext cx="239" cy="258"/>
            </a:xfrm>
            <a:prstGeom prst="rightArrow">
              <a:avLst>
                <a:gd name="adj1" fmla="val 50000"/>
                <a:gd name="adj2" fmla="val 25000"/>
              </a:avLst>
            </a:prstGeom>
            <a:solidFill>
              <a:srgbClr val="6666FF"/>
            </a:solidFill>
            <a:ln w="28575">
              <a:solidFill>
                <a:schemeClr val="tx1"/>
              </a:solidFill>
              <a:miter lim="800000"/>
              <a:headEnd/>
              <a:tailEnd/>
            </a:ln>
            <a:effectLst/>
          </p:spPr>
          <p:txBody>
            <a:bodyPr wrap="none" anchor="ctr"/>
            <a:lstStyle/>
            <a:p>
              <a:endParaRPr lang="en-US" dirty="0"/>
            </a:p>
          </p:txBody>
        </p:sp>
        <p:sp>
          <p:nvSpPr>
            <p:cNvPr id="93310" name="AutoShape 126"/>
            <p:cNvSpPr>
              <a:spLocks noChangeArrowheads="1"/>
            </p:cNvSpPr>
            <p:nvPr/>
          </p:nvSpPr>
          <p:spPr bwMode="auto">
            <a:xfrm>
              <a:off x="3057" y="2463"/>
              <a:ext cx="239" cy="258"/>
            </a:xfrm>
            <a:prstGeom prst="rightArrow">
              <a:avLst>
                <a:gd name="adj1" fmla="val 50000"/>
                <a:gd name="adj2" fmla="val 25000"/>
              </a:avLst>
            </a:prstGeom>
            <a:solidFill>
              <a:srgbClr val="6666FF"/>
            </a:solidFill>
            <a:ln w="28575">
              <a:solidFill>
                <a:schemeClr val="tx1"/>
              </a:solidFill>
              <a:miter lim="800000"/>
              <a:headEnd/>
              <a:tailEnd/>
            </a:ln>
            <a:effectLst/>
          </p:spPr>
          <p:txBody>
            <a:bodyPr wrap="none" anchor="ctr"/>
            <a:lstStyle/>
            <a:p>
              <a:endParaRPr lang="en-US" dirty="0"/>
            </a:p>
          </p:txBody>
        </p:sp>
        <p:sp>
          <p:nvSpPr>
            <p:cNvPr id="93311" name="AutoShape 127"/>
            <p:cNvSpPr>
              <a:spLocks noChangeArrowheads="1"/>
            </p:cNvSpPr>
            <p:nvPr/>
          </p:nvSpPr>
          <p:spPr bwMode="auto">
            <a:xfrm>
              <a:off x="3736" y="2463"/>
              <a:ext cx="240" cy="258"/>
            </a:xfrm>
            <a:prstGeom prst="rightArrow">
              <a:avLst>
                <a:gd name="adj1" fmla="val 50000"/>
                <a:gd name="adj2" fmla="val 25000"/>
              </a:avLst>
            </a:prstGeom>
            <a:solidFill>
              <a:srgbClr val="6666FF"/>
            </a:solidFill>
            <a:ln w="28575">
              <a:solidFill>
                <a:schemeClr val="tx1"/>
              </a:solidFill>
              <a:miter lim="800000"/>
              <a:headEnd/>
              <a:tailEnd/>
            </a:ln>
            <a:effectLst/>
          </p:spPr>
          <p:txBody>
            <a:bodyPr wrap="none" anchor="ctr"/>
            <a:lstStyle/>
            <a:p>
              <a:endParaRPr lang="en-US" dirty="0"/>
            </a:p>
          </p:txBody>
        </p:sp>
        <p:grpSp>
          <p:nvGrpSpPr>
            <p:cNvPr id="93313" name="Group 129"/>
            <p:cNvGrpSpPr>
              <a:grpSpLocks/>
            </p:cNvGrpSpPr>
            <p:nvPr/>
          </p:nvGrpSpPr>
          <p:grpSpPr bwMode="auto">
            <a:xfrm>
              <a:off x="3327" y="2832"/>
              <a:ext cx="402" cy="480"/>
              <a:chOff x="3264" y="1632"/>
              <a:chExt cx="432" cy="480"/>
            </a:xfrm>
          </p:grpSpPr>
          <p:sp>
            <p:nvSpPr>
              <p:cNvPr id="93314" name="Line 130"/>
              <p:cNvSpPr>
                <a:spLocks noChangeShapeType="1"/>
              </p:cNvSpPr>
              <p:nvPr/>
            </p:nvSpPr>
            <p:spPr bwMode="auto">
              <a:xfrm flipV="1">
                <a:off x="3264" y="1872"/>
                <a:ext cx="48" cy="48"/>
              </a:xfrm>
              <a:prstGeom prst="line">
                <a:avLst/>
              </a:prstGeom>
              <a:noFill/>
              <a:ln w="28575">
                <a:solidFill>
                  <a:schemeClr val="tx1"/>
                </a:solidFill>
                <a:round/>
                <a:headEnd/>
                <a:tailEnd/>
              </a:ln>
              <a:effectLst/>
            </p:spPr>
            <p:txBody>
              <a:bodyPr/>
              <a:lstStyle/>
              <a:p>
                <a:endParaRPr lang="en-US" dirty="0"/>
              </a:p>
            </p:txBody>
          </p:sp>
          <p:sp>
            <p:nvSpPr>
              <p:cNvPr id="93315" name="Line 131"/>
              <p:cNvSpPr>
                <a:spLocks noChangeShapeType="1"/>
              </p:cNvSpPr>
              <p:nvPr/>
            </p:nvSpPr>
            <p:spPr bwMode="auto">
              <a:xfrm>
                <a:off x="3264" y="1824"/>
                <a:ext cx="48" cy="48"/>
              </a:xfrm>
              <a:prstGeom prst="line">
                <a:avLst/>
              </a:prstGeom>
              <a:noFill/>
              <a:ln w="28575">
                <a:solidFill>
                  <a:schemeClr val="tx1"/>
                </a:solidFill>
                <a:round/>
                <a:headEnd/>
                <a:tailEnd/>
              </a:ln>
              <a:effectLst/>
            </p:spPr>
            <p:txBody>
              <a:bodyPr/>
              <a:lstStyle/>
              <a:p>
                <a:endParaRPr lang="en-US" dirty="0"/>
              </a:p>
            </p:txBody>
          </p:sp>
          <p:sp>
            <p:nvSpPr>
              <p:cNvPr id="93316" name="Line 132"/>
              <p:cNvSpPr>
                <a:spLocks noChangeShapeType="1"/>
              </p:cNvSpPr>
              <p:nvPr/>
            </p:nvSpPr>
            <p:spPr bwMode="auto">
              <a:xfrm flipV="1">
                <a:off x="3264" y="1632"/>
                <a:ext cx="0" cy="192"/>
              </a:xfrm>
              <a:prstGeom prst="line">
                <a:avLst/>
              </a:prstGeom>
              <a:noFill/>
              <a:ln w="28575">
                <a:solidFill>
                  <a:schemeClr val="tx1"/>
                </a:solidFill>
                <a:round/>
                <a:headEnd/>
                <a:tailEnd/>
              </a:ln>
              <a:effectLst/>
            </p:spPr>
            <p:txBody>
              <a:bodyPr/>
              <a:lstStyle/>
              <a:p>
                <a:endParaRPr lang="en-US" dirty="0"/>
              </a:p>
            </p:txBody>
          </p:sp>
          <p:sp>
            <p:nvSpPr>
              <p:cNvPr id="93317" name="Line 133"/>
              <p:cNvSpPr>
                <a:spLocks noChangeShapeType="1"/>
              </p:cNvSpPr>
              <p:nvPr/>
            </p:nvSpPr>
            <p:spPr bwMode="auto">
              <a:xfrm flipV="1">
                <a:off x="3264" y="1920"/>
                <a:ext cx="0" cy="192"/>
              </a:xfrm>
              <a:prstGeom prst="line">
                <a:avLst/>
              </a:prstGeom>
              <a:noFill/>
              <a:ln w="28575">
                <a:solidFill>
                  <a:schemeClr val="tx1"/>
                </a:solidFill>
                <a:round/>
                <a:headEnd/>
                <a:tailEnd/>
              </a:ln>
              <a:effectLst/>
            </p:spPr>
            <p:txBody>
              <a:bodyPr/>
              <a:lstStyle/>
              <a:p>
                <a:endParaRPr lang="en-US" dirty="0"/>
              </a:p>
            </p:txBody>
          </p:sp>
          <p:sp>
            <p:nvSpPr>
              <p:cNvPr id="93318" name="Line 134"/>
              <p:cNvSpPr>
                <a:spLocks noChangeShapeType="1"/>
              </p:cNvSpPr>
              <p:nvPr/>
            </p:nvSpPr>
            <p:spPr bwMode="auto">
              <a:xfrm>
                <a:off x="3264" y="1632"/>
                <a:ext cx="432" cy="144"/>
              </a:xfrm>
              <a:prstGeom prst="line">
                <a:avLst/>
              </a:prstGeom>
              <a:noFill/>
              <a:ln w="28575">
                <a:solidFill>
                  <a:schemeClr val="tx1"/>
                </a:solidFill>
                <a:round/>
                <a:headEnd/>
                <a:tailEnd/>
              </a:ln>
              <a:effectLst/>
            </p:spPr>
            <p:txBody>
              <a:bodyPr/>
              <a:lstStyle/>
              <a:p>
                <a:endParaRPr lang="en-US" dirty="0"/>
              </a:p>
            </p:txBody>
          </p:sp>
          <p:sp>
            <p:nvSpPr>
              <p:cNvPr id="93319" name="Line 135"/>
              <p:cNvSpPr>
                <a:spLocks noChangeShapeType="1"/>
              </p:cNvSpPr>
              <p:nvPr/>
            </p:nvSpPr>
            <p:spPr bwMode="auto">
              <a:xfrm flipV="1">
                <a:off x="3264" y="1968"/>
                <a:ext cx="432" cy="144"/>
              </a:xfrm>
              <a:prstGeom prst="line">
                <a:avLst/>
              </a:prstGeom>
              <a:noFill/>
              <a:ln w="28575">
                <a:solidFill>
                  <a:schemeClr val="tx1"/>
                </a:solidFill>
                <a:round/>
                <a:headEnd/>
                <a:tailEnd/>
              </a:ln>
              <a:effectLst/>
            </p:spPr>
            <p:txBody>
              <a:bodyPr/>
              <a:lstStyle/>
              <a:p>
                <a:endParaRPr lang="en-US" dirty="0"/>
              </a:p>
            </p:txBody>
          </p:sp>
          <p:sp>
            <p:nvSpPr>
              <p:cNvPr id="93320" name="Line 136"/>
              <p:cNvSpPr>
                <a:spLocks noChangeShapeType="1"/>
              </p:cNvSpPr>
              <p:nvPr/>
            </p:nvSpPr>
            <p:spPr bwMode="auto">
              <a:xfrm>
                <a:off x="3696" y="1776"/>
                <a:ext cx="0" cy="192"/>
              </a:xfrm>
              <a:prstGeom prst="line">
                <a:avLst/>
              </a:prstGeom>
              <a:noFill/>
              <a:ln w="28575">
                <a:solidFill>
                  <a:schemeClr val="tx1"/>
                </a:solidFill>
                <a:round/>
                <a:headEnd/>
                <a:tailEnd/>
              </a:ln>
              <a:effectLst/>
            </p:spPr>
            <p:txBody>
              <a:bodyPr/>
              <a:lstStyle/>
              <a:p>
                <a:endParaRPr lang="en-US" dirty="0"/>
              </a:p>
            </p:txBody>
          </p:sp>
        </p:grpSp>
        <p:sp>
          <p:nvSpPr>
            <p:cNvPr id="93321" name="Text Box 137"/>
            <p:cNvSpPr txBox="1">
              <a:spLocks noChangeArrowheads="1"/>
            </p:cNvSpPr>
            <p:nvPr/>
          </p:nvSpPr>
          <p:spPr bwMode="auto">
            <a:xfrm>
              <a:off x="3301" y="2958"/>
              <a:ext cx="420" cy="231"/>
            </a:xfrm>
            <a:prstGeom prst="rect">
              <a:avLst/>
            </a:prstGeom>
            <a:noFill/>
            <a:ln w="9525">
              <a:noFill/>
              <a:miter lim="800000"/>
              <a:headEnd/>
              <a:tailEnd/>
            </a:ln>
            <a:effectLst/>
          </p:spPr>
          <p:txBody>
            <a:bodyPr wrap="none">
              <a:spAutoFit/>
            </a:bodyPr>
            <a:lstStyle/>
            <a:p>
              <a:pPr algn="l"/>
              <a:r>
                <a:rPr lang="en-US" sz="1800" b="1" u="none" dirty="0">
                  <a:solidFill>
                    <a:schemeClr val="accent2"/>
                  </a:solidFill>
                </a:rPr>
                <a:t>ALU</a:t>
              </a:r>
            </a:p>
          </p:txBody>
        </p:sp>
        <p:sp>
          <p:nvSpPr>
            <p:cNvPr id="93322" name="Rectangle 138"/>
            <p:cNvSpPr>
              <a:spLocks noChangeArrowheads="1"/>
            </p:cNvSpPr>
            <p:nvPr/>
          </p:nvSpPr>
          <p:spPr bwMode="auto">
            <a:xfrm>
              <a:off x="1968" y="2869"/>
              <a:ext cx="440" cy="406"/>
            </a:xfrm>
            <a:prstGeom prst="rect">
              <a:avLst/>
            </a:prstGeom>
            <a:noFill/>
            <a:ln w="28575">
              <a:solidFill>
                <a:schemeClr val="tx1"/>
              </a:solidFill>
              <a:miter lim="800000"/>
              <a:headEnd/>
              <a:tailEnd/>
            </a:ln>
            <a:effectLst/>
          </p:spPr>
          <p:txBody>
            <a:bodyPr wrap="none" anchor="ctr"/>
            <a:lstStyle/>
            <a:p>
              <a:r>
                <a:rPr lang="en-US" sz="1800" b="1" u="none" dirty="0">
                  <a:solidFill>
                    <a:schemeClr val="accent2"/>
                  </a:solidFill>
                </a:rPr>
                <a:t>IF</a:t>
              </a:r>
            </a:p>
          </p:txBody>
        </p:sp>
        <p:sp>
          <p:nvSpPr>
            <p:cNvPr id="93323" name="Rectangle 139"/>
            <p:cNvSpPr>
              <a:spLocks noChangeArrowheads="1"/>
            </p:cNvSpPr>
            <p:nvPr/>
          </p:nvSpPr>
          <p:spPr bwMode="auto">
            <a:xfrm>
              <a:off x="2648" y="2869"/>
              <a:ext cx="440" cy="406"/>
            </a:xfrm>
            <a:prstGeom prst="rect">
              <a:avLst/>
            </a:prstGeom>
            <a:noFill/>
            <a:ln w="28575">
              <a:solidFill>
                <a:schemeClr val="tx1"/>
              </a:solidFill>
              <a:miter lim="800000"/>
              <a:headEnd/>
              <a:tailEnd/>
            </a:ln>
            <a:effectLst/>
          </p:spPr>
          <p:txBody>
            <a:bodyPr wrap="none" anchor="ctr"/>
            <a:lstStyle/>
            <a:p>
              <a:r>
                <a:rPr lang="en-US" sz="1800" b="1" u="none" dirty="0">
                  <a:solidFill>
                    <a:schemeClr val="accent2"/>
                  </a:solidFill>
                </a:rPr>
                <a:t>ID/</a:t>
              </a:r>
            </a:p>
            <a:p>
              <a:r>
                <a:rPr lang="en-US" sz="1800" b="1" u="none" dirty="0">
                  <a:solidFill>
                    <a:schemeClr val="accent2"/>
                  </a:solidFill>
                </a:rPr>
                <a:t>RF</a:t>
              </a:r>
            </a:p>
          </p:txBody>
        </p:sp>
        <p:sp>
          <p:nvSpPr>
            <p:cNvPr id="93324" name="Rectangle 140"/>
            <p:cNvSpPr>
              <a:spLocks noChangeArrowheads="1"/>
            </p:cNvSpPr>
            <p:nvPr/>
          </p:nvSpPr>
          <p:spPr bwMode="auto">
            <a:xfrm>
              <a:off x="3968" y="2869"/>
              <a:ext cx="440" cy="406"/>
            </a:xfrm>
            <a:prstGeom prst="rect">
              <a:avLst/>
            </a:prstGeom>
            <a:noFill/>
            <a:ln w="28575">
              <a:solidFill>
                <a:schemeClr val="tx1"/>
              </a:solidFill>
              <a:miter lim="800000"/>
              <a:headEnd/>
              <a:tailEnd/>
            </a:ln>
            <a:effectLst/>
          </p:spPr>
          <p:txBody>
            <a:bodyPr wrap="none" anchor="ctr"/>
            <a:lstStyle/>
            <a:p>
              <a:r>
                <a:rPr lang="en-US" sz="1800" b="1" u="none" dirty="0">
                  <a:solidFill>
                    <a:schemeClr val="accent2"/>
                  </a:solidFill>
                </a:rPr>
                <a:t>MEM</a:t>
              </a:r>
            </a:p>
          </p:txBody>
        </p:sp>
        <p:sp>
          <p:nvSpPr>
            <p:cNvPr id="93325" name="Rectangle 141"/>
            <p:cNvSpPr>
              <a:spLocks noChangeArrowheads="1"/>
            </p:cNvSpPr>
            <p:nvPr/>
          </p:nvSpPr>
          <p:spPr bwMode="auto">
            <a:xfrm>
              <a:off x="4648" y="2869"/>
              <a:ext cx="440" cy="406"/>
            </a:xfrm>
            <a:prstGeom prst="rect">
              <a:avLst/>
            </a:prstGeom>
            <a:noFill/>
            <a:ln w="28575">
              <a:solidFill>
                <a:schemeClr val="tx1"/>
              </a:solidFill>
              <a:miter lim="800000"/>
              <a:headEnd/>
              <a:tailEnd/>
            </a:ln>
            <a:effectLst/>
          </p:spPr>
          <p:txBody>
            <a:bodyPr wrap="none" anchor="ctr"/>
            <a:lstStyle/>
            <a:p>
              <a:r>
                <a:rPr lang="en-US" sz="1800" b="1" u="none" dirty="0">
                  <a:solidFill>
                    <a:schemeClr val="accent2"/>
                  </a:solidFill>
                </a:rPr>
                <a:t>WB</a:t>
              </a:r>
            </a:p>
          </p:txBody>
        </p:sp>
        <p:sp>
          <p:nvSpPr>
            <p:cNvPr id="93326" name="AutoShape 142"/>
            <p:cNvSpPr>
              <a:spLocks noChangeArrowheads="1"/>
            </p:cNvSpPr>
            <p:nvPr/>
          </p:nvSpPr>
          <p:spPr bwMode="auto">
            <a:xfrm>
              <a:off x="2408" y="2943"/>
              <a:ext cx="240" cy="258"/>
            </a:xfrm>
            <a:prstGeom prst="rightArrow">
              <a:avLst>
                <a:gd name="adj1" fmla="val 50000"/>
                <a:gd name="adj2" fmla="val 25000"/>
              </a:avLst>
            </a:prstGeom>
            <a:solidFill>
              <a:srgbClr val="6666FF"/>
            </a:solidFill>
            <a:ln w="28575">
              <a:solidFill>
                <a:schemeClr val="tx1"/>
              </a:solidFill>
              <a:miter lim="800000"/>
              <a:headEnd/>
              <a:tailEnd/>
            </a:ln>
            <a:effectLst/>
          </p:spPr>
          <p:txBody>
            <a:bodyPr wrap="none" anchor="ctr"/>
            <a:lstStyle/>
            <a:p>
              <a:endParaRPr lang="en-US" dirty="0"/>
            </a:p>
          </p:txBody>
        </p:sp>
        <p:sp>
          <p:nvSpPr>
            <p:cNvPr id="93327" name="AutoShape 143"/>
            <p:cNvSpPr>
              <a:spLocks noChangeArrowheads="1"/>
            </p:cNvSpPr>
            <p:nvPr/>
          </p:nvSpPr>
          <p:spPr bwMode="auto">
            <a:xfrm>
              <a:off x="3088" y="2943"/>
              <a:ext cx="239" cy="258"/>
            </a:xfrm>
            <a:prstGeom prst="rightArrow">
              <a:avLst>
                <a:gd name="adj1" fmla="val 50000"/>
                <a:gd name="adj2" fmla="val 25000"/>
              </a:avLst>
            </a:prstGeom>
            <a:solidFill>
              <a:srgbClr val="6666FF"/>
            </a:solidFill>
            <a:ln w="28575">
              <a:solidFill>
                <a:schemeClr val="tx1"/>
              </a:solidFill>
              <a:miter lim="800000"/>
              <a:headEnd/>
              <a:tailEnd/>
            </a:ln>
            <a:effectLst/>
          </p:spPr>
          <p:txBody>
            <a:bodyPr wrap="none" anchor="ctr"/>
            <a:lstStyle/>
            <a:p>
              <a:endParaRPr lang="en-US" dirty="0"/>
            </a:p>
          </p:txBody>
        </p:sp>
        <p:sp>
          <p:nvSpPr>
            <p:cNvPr id="93328" name="AutoShape 144"/>
            <p:cNvSpPr>
              <a:spLocks noChangeArrowheads="1"/>
            </p:cNvSpPr>
            <p:nvPr/>
          </p:nvSpPr>
          <p:spPr bwMode="auto">
            <a:xfrm>
              <a:off x="3729" y="2943"/>
              <a:ext cx="239" cy="258"/>
            </a:xfrm>
            <a:prstGeom prst="rightArrow">
              <a:avLst>
                <a:gd name="adj1" fmla="val 50000"/>
                <a:gd name="adj2" fmla="val 25000"/>
              </a:avLst>
            </a:prstGeom>
            <a:solidFill>
              <a:srgbClr val="6666FF"/>
            </a:solidFill>
            <a:ln w="28575">
              <a:solidFill>
                <a:schemeClr val="tx1"/>
              </a:solidFill>
              <a:miter lim="800000"/>
              <a:headEnd/>
              <a:tailEnd/>
            </a:ln>
            <a:effectLst/>
          </p:spPr>
          <p:txBody>
            <a:bodyPr wrap="none" anchor="ctr"/>
            <a:lstStyle/>
            <a:p>
              <a:endParaRPr lang="en-US" dirty="0"/>
            </a:p>
          </p:txBody>
        </p:sp>
        <p:sp>
          <p:nvSpPr>
            <p:cNvPr id="93329" name="AutoShape 145"/>
            <p:cNvSpPr>
              <a:spLocks noChangeArrowheads="1"/>
            </p:cNvSpPr>
            <p:nvPr/>
          </p:nvSpPr>
          <p:spPr bwMode="auto">
            <a:xfrm>
              <a:off x="4408" y="2943"/>
              <a:ext cx="240" cy="258"/>
            </a:xfrm>
            <a:prstGeom prst="rightArrow">
              <a:avLst>
                <a:gd name="adj1" fmla="val 50000"/>
                <a:gd name="adj2" fmla="val 25000"/>
              </a:avLst>
            </a:prstGeom>
            <a:solidFill>
              <a:srgbClr val="6666FF"/>
            </a:solidFill>
            <a:ln w="28575">
              <a:solidFill>
                <a:schemeClr val="tx1"/>
              </a:solidFill>
              <a:miter lim="800000"/>
              <a:headEnd/>
              <a:tailEnd/>
            </a:ln>
            <a:effectLst/>
          </p:spPr>
          <p:txBody>
            <a:bodyPr wrap="none" anchor="ctr"/>
            <a:lstStyle/>
            <a:p>
              <a:endParaRPr lang="en-US" dirty="0"/>
            </a:p>
          </p:txBody>
        </p:sp>
        <p:sp>
          <p:nvSpPr>
            <p:cNvPr id="93333" name="Text Box 149"/>
            <p:cNvSpPr txBox="1">
              <a:spLocks noChangeArrowheads="1"/>
            </p:cNvSpPr>
            <p:nvPr/>
          </p:nvSpPr>
          <p:spPr bwMode="auto">
            <a:xfrm>
              <a:off x="288" y="3734"/>
              <a:ext cx="2112" cy="250"/>
            </a:xfrm>
            <a:prstGeom prst="rect">
              <a:avLst/>
            </a:prstGeom>
            <a:noFill/>
            <a:ln w="9525">
              <a:noFill/>
              <a:miter lim="800000"/>
              <a:headEnd/>
              <a:tailEnd/>
            </a:ln>
            <a:effectLst/>
          </p:spPr>
          <p:txBody>
            <a:bodyPr>
              <a:spAutoFit/>
            </a:bodyPr>
            <a:lstStyle/>
            <a:p>
              <a:pPr algn="l"/>
              <a:r>
                <a:rPr lang="en-US" sz="2000" b="1" u="none" dirty="0">
                  <a:solidFill>
                    <a:srgbClr val="CC0000"/>
                  </a:solidFill>
                </a:rPr>
                <a:t>Instruction execution order</a:t>
              </a:r>
              <a:endParaRPr lang="en-US" sz="2000" u="none" dirty="0">
                <a:solidFill>
                  <a:srgbClr val="008000"/>
                </a:solidFill>
              </a:endParaRPr>
            </a:p>
          </p:txBody>
        </p:sp>
        <p:sp>
          <p:nvSpPr>
            <p:cNvPr id="93334" name="Line 150"/>
            <p:cNvSpPr>
              <a:spLocks noChangeShapeType="1"/>
            </p:cNvSpPr>
            <p:nvPr/>
          </p:nvSpPr>
          <p:spPr bwMode="auto">
            <a:xfrm>
              <a:off x="528" y="2064"/>
              <a:ext cx="0" cy="1632"/>
            </a:xfrm>
            <a:prstGeom prst="line">
              <a:avLst/>
            </a:prstGeom>
            <a:noFill/>
            <a:ln w="76200">
              <a:solidFill>
                <a:srgbClr val="CC3300"/>
              </a:solidFill>
              <a:round/>
              <a:headEnd/>
              <a:tailEnd type="triangle" w="med" len="med"/>
            </a:ln>
            <a:effectLst/>
          </p:spPr>
          <p:txBody>
            <a:bodyPr/>
            <a:lstStyle/>
            <a:p>
              <a:endParaRPr lang="en-US" dirty="0"/>
            </a:p>
          </p:txBody>
        </p:sp>
        <p:sp>
          <p:nvSpPr>
            <p:cNvPr id="93335" name="Text Box 151"/>
            <p:cNvSpPr txBox="1">
              <a:spLocks noChangeArrowheads="1"/>
            </p:cNvSpPr>
            <p:nvPr/>
          </p:nvSpPr>
          <p:spPr bwMode="auto">
            <a:xfrm>
              <a:off x="3881" y="2014"/>
              <a:ext cx="912" cy="231"/>
            </a:xfrm>
            <a:prstGeom prst="rect">
              <a:avLst/>
            </a:prstGeom>
            <a:noFill/>
            <a:ln w="19050" algn="ctr">
              <a:noFill/>
              <a:miter lim="800000"/>
              <a:headEnd/>
              <a:tailEnd/>
            </a:ln>
            <a:effectLst/>
          </p:spPr>
          <p:txBody>
            <a:bodyPr wrap="none">
              <a:spAutoFit/>
            </a:bodyPr>
            <a:lstStyle/>
            <a:p>
              <a:r>
                <a:rPr lang="en-US" sz="1800" b="1" u="none" dirty="0">
                  <a:solidFill>
                    <a:srgbClr val="CC0000"/>
                  </a:solidFill>
                </a:rPr>
                <a:t>Instruction 1</a:t>
              </a:r>
            </a:p>
          </p:txBody>
        </p:sp>
        <p:sp>
          <p:nvSpPr>
            <p:cNvPr id="93336" name="Text Box 152"/>
            <p:cNvSpPr txBox="1">
              <a:spLocks noChangeArrowheads="1"/>
            </p:cNvSpPr>
            <p:nvPr/>
          </p:nvSpPr>
          <p:spPr bwMode="auto">
            <a:xfrm>
              <a:off x="4416" y="2457"/>
              <a:ext cx="912" cy="231"/>
            </a:xfrm>
            <a:prstGeom prst="rect">
              <a:avLst/>
            </a:prstGeom>
            <a:noFill/>
            <a:ln w="19050" algn="ctr">
              <a:noFill/>
              <a:miter lim="800000"/>
              <a:headEnd/>
              <a:tailEnd/>
            </a:ln>
            <a:effectLst/>
          </p:spPr>
          <p:txBody>
            <a:bodyPr wrap="none">
              <a:spAutoFit/>
            </a:bodyPr>
            <a:lstStyle/>
            <a:p>
              <a:r>
                <a:rPr lang="en-US" sz="1800" b="1" u="none" dirty="0">
                  <a:solidFill>
                    <a:srgbClr val="CC0000"/>
                  </a:solidFill>
                </a:rPr>
                <a:t>Instruction 2</a:t>
              </a:r>
            </a:p>
          </p:txBody>
        </p:sp>
        <p:sp>
          <p:nvSpPr>
            <p:cNvPr id="93337" name="Text Box 153"/>
            <p:cNvSpPr txBox="1">
              <a:spLocks noChangeArrowheads="1"/>
            </p:cNvSpPr>
            <p:nvPr/>
          </p:nvSpPr>
          <p:spPr bwMode="auto">
            <a:xfrm>
              <a:off x="1008" y="2976"/>
              <a:ext cx="912" cy="231"/>
            </a:xfrm>
            <a:prstGeom prst="rect">
              <a:avLst/>
            </a:prstGeom>
            <a:noFill/>
            <a:ln w="19050" algn="ctr">
              <a:noFill/>
              <a:miter lim="800000"/>
              <a:headEnd/>
              <a:tailEnd/>
            </a:ln>
            <a:effectLst/>
          </p:spPr>
          <p:txBody>
            <a:bodyPr wrap="none">
              <a:spAutoFit/>
            </a:bodyPr>
            <a:lstStyle/>
            <a:p>
              <a:r>
                <a:rPr lang="en-US" sz="1800" b="1" u="none" dirty="0">
                  <a:solidFill>
                    <a:srgbClr val="CC0000"/>
                  </a:solidFill>
                </a:rPr>
                <a:t>Instruction 3</a:t>
              </a:r>
            </a:p>
          </p:txBody>
        </p:sp>
      </p:grpSp>
      <p:pic>
        <p:nvPicPr>
          <p:cNvPr id="2"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40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CC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CC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Files\MSOffice\Templates\Blank Presentation.pot</Template>
  <TotalTime>7903</TotalTime>
  <Words>6871</Words>
  <Application>Microsoft Office PowerPoint</Application>
  <PresentationFormat>On-screen Show (4:3)</PresentationFormat>
  <Paragraphs>2246</Paragraphs>
  <Slides>52</Slides>
  <Notes>0</Notes>
  <HiddenSlides>0</HiddenSlides>
  <MMClips>46</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Blank Presentation</vt:lpstr>
      <vt:lpstr>Equation</vt:lpstr>
      <vt:lpstr>The Pipelined MIPS Processor</vt:lpstr>
      <vt:lpstr>The “Laundry Example”</vt:lpstr>
      <vt:lpstr>Graphical Example of the Laundry Cycle</vt:lpstr>
      <vt:lpstr>The “Pipeline” Processor</vt:lpstr>
      <vt:lpstr>Pipeline Architecture</vt:lpstr>
      <vt:lpstr>Sequential Versus Pipelined Execution</vt:lpstr>
      <vt:lpstr>Speed Advantage of the Pipeline</vt:lpstr>
      <vt:lpstr>Pipeline Stages</vt:lpstr>
      <vt:lpstr>Overlapped Pipeline Execution</vt:lpstr>
      <vt:lpstr>Single-Cycle Datapath</vt:lpstr>
      <vt:lpstr>Single-Cycle Datapath with Pipeline Registers</vt:lpstr>
      <vt:lpstr>Instruction Process Through Pipeline (1)</vt:lpstr>
      <vt:lpstr>Instruction Process Through Pipeline (2)</vt:lpstr>
      <vt:lpstr>Instruction Process Through Pipeline (3)</vt:lpstr>
      <vt:lpstr>Instruction Process Through Pipeline (4)</vt:lpstr>
      <vt:lpstr>Instruction Process Through Pipeline (5)</vt:lpstr>
      <vt:lpstr>Adding Control</vt:lpstr>
      <vt:lpstr>PowerPoint Presentation</vt:lpstr>
      <vt:lpstr>The Pipeline in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Pipeline Processor Operation Summary</vt:lpstr>
      <vt:lpstr>Exercise 1</vt:lpstr>
      <vt:lpstr>PowerPoint Presentation</vt:lpstr>
      <vt:lpstr>PowerPoint Presentation</vt:lpstr>
      <vt:lpstr>Hazards</vt:lpstr>
      <vt:lpstr>Hazards (2)</vt:lpstr>
      <vt:lpstr>Data Hazard in the Pipeline</vt:lpstr>
      <vt:lpstr>Control Hazards in the Pipeline</vt:lpstr>
      <vt:lpstr>Forwarding as a Solution to Data Hazards</vt:lpstr>
      <vt:lpstr>Forwarding Unit in the Pipeline</vt:lpstr>
      <vt:lpstr>Forwarding Unit Operation</vt:lpstr>
      <vt:lpstr>Stalls</vt:lpstr>
      <vt:lpstr>Result of Stall Approach</vt:lpstr>
      <vt:lpstr>Result of Stall Approach (2)</vt:lpstr>
      <vt:lpstr>Other Problems With Branches</vt:lpstr>
      <vt:lpstr>Incorrect Branching Solutions (1)</vt:lpstr>
      <vt:lpstr>Incorrect Branching Solutions (2)</vt:lpstr>
      <vt:lpstr>Incorrect Branching Solutions (3)</vt:lpstr>
      <vt:lpstr>Exercise 2</vt:lpstr>
      <vt:lpstr>Exercise 2 Answers</vt:lpstr>
      <vt:lpstr>Exercise 2 Answers (Continued)</vt:lpstr>
      <vt:lpstr>Summary</vt:lpstr>
    </vt:vector>
  </TitlesOfParts>
  <Company>Dell Computer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Nathan Dodge</dc:creator>
  <cp:lastModifiedBy>Nathan Dodge</cp:lastModifiedBy>
  <cp:revision>353</cp:revision>
  <cp:lastPrinted>2000-03-10T21:45:06Z</cp:lastPrinted>
  <dcterms:created xsi:type="dcterms:W3CDTF">2000-01-06T19:32:04Z</dcterms:created>
  <dcterms:modified xsi:type="dcterms:W3CDTF">2020-03-27T20:45:52Z</dcterms:modified>
</cp:coreProperties>
</file>